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78" r:id="rId3"/>
    <p:sldId id="379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39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75" autoAdjust="0"/>
  </p:normalViewPr>
  <p:slideViewPr>
    <p:cSldViewPr snapToGrid="0" snapToObjects="1" showGuides="1">
      <p:cViewPr varScale="1">
        <p:scale>
          <a:sx n="68" d="100"/>
          <a:sy n="68" d="100"/>
        </p:scale>
        <p:origin x="6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25" d="100"/>
          <a:sy n="125" d="100"/>
        </p:scale>
        <p:origin x="633" y="-19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245D72-E647-4D0F-A1D4-FCCDD513F7FD}" type="datetimeFigureOut">
              <a:rPr lang="zh-TW" altLang="en-US" smtClean="0"/>
              <a:t>2024/6/16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B9B12-3164-474A-84A4-C18EFF8D770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9012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4E7EA0-1B7F-48CA-88F6-C9AA161007F2}" type="datetimeFigureOut">
              <a:rPr lang="zh-TW" altLang="en-US" smtClean="0"/>
              <a:t>2024/6/16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47AC5-5682-49B8-AF83-D2701296FEC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1990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BC6ADFD-AFCD-48EF-AF50-915A28591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72578-A6A7-C84B-9BA2-C719363318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720" y="2788602"/>
            <a:ext cx="7010400" cy="1163003"/>
          </a:xfrm>
        </p:spPr>
        <p:txBody>
          <a:bodyPr anchor="ctr"/>
          <a:lstStyle>
            <a:lvl1pPr algn="l">
              <a:defRPr sz="4800" b="0" i="0">
                <a:latin typeface="Microsoft JhengHei UI Light" panose="020B0300000000000000" pitchFamily="34" charset="-120"/>
                <a:ea typeface="Microsoft JhengHei UI Light" panose="020B0300000000000000" pitchFamily="34" charset="-12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D8D5AD-5E34-7A48-8C7E-9D89413D09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88720" y="4114800"/>
            <a:ext cx="9144000" cy="756920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ABBBF-2FE1-5E40-93EE-17B546DAC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B57F-59AA-5845-AF29-BAF8825A3E5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3CE4B-5FCA-514C-9812-523D786EB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F6C42-2050-7540-AF02-035A647A6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545C-F95D-2A44-BF8E-5A57FF470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611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A60724-1EB4-D34E-94B5-3EE18FC46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B57F-59AA-5845-AF29-BAF8825A3E5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9BB6B0-2AFC-E74F-AD8F-0F5D0058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7749A-709F-754F-B1C6-7844B4F57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545C-F95D-2A44-BF8E-5A57FF470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BEB4D-2ED6-0044-A16A-2DE16195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F2C76-48AF-3D4E-A034-51EA4F757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DFD42C-A4FD-2547-BEE4-59503CB6E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EAA18-8705-CE4E-8C57-FEAC88BE2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B57F-59AA-5845-AF29-BAF8825A3E5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C42D5-5292-614C-9EE1-C9D770C7E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2E437-14EB-BD47-8B02-DD5518DC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545C-F95D-2A44-BF8E-5A57FF470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97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7E365-E163-E44F-8E80-B34712AE5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66CAFE-94E8-A041-9365-B1EE7E1A3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B0746-69C3-ED4D-9A9A-4E3E49A8F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54AA6-D2B3-C749-9154-80CF704C6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B57F-59AA-5845-AF29-BAF8825A3E5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60DD8-6FDE-3E46-8DD3-D60B9ADB3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0C0D39-D3D0-7E41-A55C-4CC8FB3E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545C-F95D-2A44-BF8E-5A57FF470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19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2A344-C57B-6D4C-8B56-6B07D816B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8AAB0-EF42-5347-8EEC-CD66BC338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207FE-FD53-D448-9B93-1A0EBE120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B57F-59AA-5845-AF29-BAF8825A3E5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DF637-F17C-FD4A-B27E-F50DE159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45E30-C1E1-904B-8B66-D421FE11C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545C-F95D-2A44-BF8E-5A57FF470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72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C05474-E283-674E-BC7E-55403E47C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20C04E-E6D5-4C40-AE25-81EC41046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1911E-9C47-9E44-835A-2F052817D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B57F-59AA-5845-AF29-BAF8825A3E5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CA634-CF82-5D43-8C36-F6DD66C6E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1E1982-8750-764D-B3A5-B71EC2B9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545C-F95D-2A44-BF8E-5A57FF470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9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urtain&#10;&#10;Description automatically generated">
            <a:extLst>
              <a:ext uri="{FF2B5EF4-FFF2-40B4-BE49-F238E27FC236}">
                <a16:creationId xmlns:a16="http://schemas.microsoft.com/office/drawing/2014/main" id="{B0DFA7A3-4833-0D45-A731-3CD1387103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B076E582-6A37-884B-9E41-8B43046403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9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015" y="1089571"/>
            <a:ext cx="10002694" cy="8481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A72578-A6A7-C84B-9BA2-C719363318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8720" y="2788602"/>
            <a:ext cx="7010400" cy="1163003"/>
          </a:xfrm>
        </p:spPr>
        <p:txBody>
          <a:bodyPr anchor="ctr"/>
          <a:lstStyle>
            <a:lvl1pPr algn="l">
              <a:defRPr sz="4800" b="0" i="0">
                <a:latin typeface="Microsoft JhengHei UI Light" panose="020B0300000000000000" pitchFamily="34" charset="-120"/>
                <a:ea typeface="Microsoft JhengHei UI Light" panose="020B0300000000000000" pitchFamily="34" charset="-12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D8D5AD-5E34-7A48-8C7E-9D89413D09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88720" y="4114800"/>
            <a:ext cx="9144000" cy="756920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ABBBF-2FE1-5E40-93EE-17B546DAC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B57F-59AA-5845-AF29-BAF8825A3E5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3CE4B-5FCA-514C-9812-523D786EB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F6C42-2050-7540-AF02-035A647A6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545C-F95D-2A44-BF8E-5A57FF470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665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urtain&#10;&#10;Description automatically generated">
            <a:extLst>
              <a:ext uri="{FF2B5EF4-FFF2-40B4-BE49-F238E27FC236}">
                <a16:creationId xmlns:a16="http://schemas.microsoft.com/office/drawing/2014/main" id="{15BCFC6E-EAC5-FB40-AD50-A26BED5CFE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8A98751-6E5E-8040-B45B-F60FA2D8B4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9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015" y="1089571"/>
            <a:ext cx="10002694" cy="8481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5EF779-6A23-D343-9B48-9A26632C70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9014" y="1709738"/>
            <a:ext cx="8088435" cy="2852737"/>
          </a:xfrm>
        </p:spPr>
        <p:txBody>
          <a:bodyPr anchor="b"/>
          <a:lstStyle>
            <a:lvl1pPr>
              <a:defRPr lang="en-US" sz="4800" b="0" i="0" kern="1200" dirty="0">
                <a:solidFill>
                  <a:schemeClr val="tx1"/>
                </a:solidFill>
                <a:latin typeface="Microsoft JhengHei UI Light" panose="020B0300000000000000" pitchFamily="34" charset="-120"/>
                <a:ea typeface="Microsoft JhengHei UI Light" panose="020B0300000000000000" pitchFamily="34" charset="-120"/>
                <a:cs typeface="+mj-cs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511AE-C9F9-A644-AC74-B9A5D49F3A7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59014" y="4589463"/>
            <a:ext cx="8088435" cy="1500187"/>
          </a:xfrm>
        </p:spPr>
        <p:txBody>
          <a:bodyPr/>
          <a:lstStyle>
            <a:lvl1pPr marL="0" indent="0">
              <a:buNone/>
              <a:defRPr lang="en-GB" sz="1800" b="1" i="0" kern="1200" dirty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563E7-C622-E144-BE63-EC8001CF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545C-F95D-2A44-BF8E-5A57FF4705C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3D7568-D848-2C4F-8949-950155270C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603741" y="6229908"/>
            <a:ext cx="2092564" cy="40870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CF9E32-A6A8-C741-A84A-779DAE72A4D9}"/>
              </a:ext>
            </a:extLst>
          </p:cNvPr>
          <p:cNvCxnSpPr>
            <a:cxnSpLocks/>
          </p:cNvCxnSpPr>
          <p:nvPr userDrawn="1"/>
        </p:nvCxnSpPr>
        <p:spPr>
          <a:xfrm>
            <a:off x="567104" y="6101376"/>
            <a:ext cx="11057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725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3B88E881-49DB-D746-B93B-028E3613D2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-697523" y="662901"/>
            <a:ext cx="1395046" cy="11829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1645CC-7A65-6E4E-97B2-DB6DE74FEA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15105"/>
            <a:ext cx="10515600" cy="1078526"/>
          </a:xfrm>
        </p:spPr>
        <p:txBody>
          <a:bodyPr>
            <a:normAutofit/>
          </a:bodyPr>
          <a:lstStyle>
            <a:lvl1pPr>
              <a:defRPr sz="2400" b="0" i="0">
                <a:latin typeface="Microsoft JhengHei UI Light" panose="020B0300000000000000" pitchFamily="34" charset="-120"/>
                <a:ea typeface="Microsoft JhengHei UI Light" panose="020B0300000000000000" pitchFamily="34" charset="-12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A2548-B074-314B-89C1-02988A58B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545C-F95D-2A44-BF8E-5A57FF4705C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432E5AC-7200-1C41-98EF-280C31311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601" cy="4000743"/>
          </a:xfrm>
        </p:spPr>
        <p:txBody>
          <a:bodyPr>
            <a:normAutofit/>
          </a:bodyPr>
          <a:lstStyle>
            <a:lvl1pPr>
              <a:defRPr sz="18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6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2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2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6901486-8514-1442-8F68-5DBE23AC177B}"/>
              </a:ext>
            </a:extLst>
          </p:cNvPr>
          <p:cNvCxnSpPr>
            <a:cxnSpLocks/>
          </p:cNvCxnSpPr>
          <p:nvPr userDrawn="1"/>
        </p:nvCxnSpPr>
        <p:spPr>
          <a:xfrm>
            <a:off x="567104" y="6101376"/>
            <a:ext cx="11057793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9453" y="6197146"/>
            <a:ext cx="2345825" cy="5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73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61442241-73A8-3244-902D-A9DEF7E79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43015" y="1089571"/>
            <a:ext cx="10002694" cy="84818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F6C42-2050-7540-AF02-035A647A6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545C-F95D-2A44-BF8E-5A57FF4705C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3B133FC-9AF3-6E4D-844D-B5BAE0776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15105"/>
            <a:ext cx="10515600" cy="1078526"/>
          </a:xfrm>
        </p:spPr>
        <p:txBody>
          <a:bodyPr>
            <a:normAutofit/>
          </a:bodyPr>
          <a:lstStyle>
            <a:lvl1pPr>
              <a:defRPr sz="2400" b="0" i="0">
                <a:latin typeface="Microsoft JhengHei UI Light" panose="020B0300000000000000" pitchFamily="34" charset="-120"/>
                <a:ea typeface="Microsoft JhengHei UI Light" panose="020B0300000000000000" pitchFamily="34" charset="-12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D3AD9BF-E1FD-0144-9DCB-D9A51320C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601" cy="4000743"/>
          </a:xfrm>
        </p:spPr>
        <p:txBody>
          <a:bodyPr>
            <a:normAutofit/>
          </a:bodyPr>
          <a:lstStyle>
            <a:lvl1pPr>
              <a:defRPr sz="18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6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2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2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C531EE4-EC8E-5246-B676-98B06FC9D71F}"/>
              </a:ext>
            </a:extLst>
          </p:cNvPr>
          <p:cNvCxnSpPr>
            <a:cxnSpLocks/>
          </p:cNvCxnSpPr>
          <p:nvPr userDrawn="1"/>
        </p:nvCxnSpPr>
        <p:spPr>
          <a:xfrm>
            <a:off x="567104" y="6101376"/>
            <a:ext cx="11057793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9453" y="6197146"/>
            <a:ext cx="2345825" cy="5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33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B076E582-6A37-884B-9E41-8B4304640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9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015" y="1089571"/>
            <a:ext cx="10002694" cy="84818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F6C42-2050-7540-AF02-035A647A6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545C-F95D-2A44-BF8E-5A57FF4705C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9826A8A-7AA4-DF4C-8416-0E550B8A9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15105"/>
            <a:ext cx="10515600" cy="1078526"/>
          </a:xfrm>
        </p:spPr>
        <p:txBody>
          <a:bodyPr>
            <a:normAutofit/>
          </a:bodyPr>
          <a:lstStyle>
            <a:lvl1pPr>
              <a:defRPr sz="2400" b="0" i="0">
                <a:latin typeface="Microsoft JhengHei UI Light" panose="020B0300000000000000" pitchFamily="34" charset="-120"/>
                <a:ea typeface="Microsoft JhengHei UI Light" panose="020B0300000000000000" pitchFamily="34" charset="-12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5F74EED-68B7-F545-BB09-A9302D195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515601" cy="4000743"/>
          </a:xfrm>
        </p:spPr>
        <p:txBody>
          <a:bodyPr>
            <a:normAutofit/>
          </a:bodyPr>
          <a:lstStyle>
            <a:lvl1pPr>
              <a:defRPr sz="18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6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4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2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200" b="0" i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B3C1A2-D418-C34A-AF7C-EE4C7AB4E7BA}"/>
              </a:ext>
            </a:extLst>
          </p:cNvPr>
          <p:cNvCxnSpPr>
            <a:cxnSpLocks/>
          </p:cNvCxnSpPr>
          <p:nvPr userDrawn="1"/>
        </p:nvCxnSpPr>
        <p:spPr>
          <a:xfrm>
            <a:off x="567104" y="6101376"/>
            <a:ext cx="1105779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AF9F9"/>
              </a:clrFrom>
              <a:clrTo>
                <a:srgbClr val="FAF9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494" y="6197146"/>
            <a:ext cx="2345825" cy="5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22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A8EA1-6CEA-7849-8EF1-F2FAFD647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BD085-F67D-FB4E-B214-51F0CEF6D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A7B49-0A01-B94A-98FE-C89E9A2CE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B57F-59AA-5845-AF29-BAF8825A3E5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FF394-52DC-D849-950C-660D909BD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D85A0-A5BA-1F4C-9CB5-4F363B732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545C-F95D-2A44-BF8E-5A57FF470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70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5E8A3-EFD3-324B-839F-AF6C0ABF2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FFED0-2D75-AA4A-B8DE-EAC494A71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4A3B8E-0071-E94E-8DBB-B1C18CFDC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82244-F68B-B24F-93C1-39462FC26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B57F-59AA-5845-AF29-BAF8825A3E5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4CE6A-2F00-844E-B475-3D5792083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EBD70-F5E9-914C-9723-FD40AD7AA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545C-F95D-2A44-BF8E-5A57FF470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543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F0A04-64E8-6A45-ADF2-6F4CE62B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2F7A7A-D317-4F43-A483-B2D7E7918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504C66-46FA-6B43-8F94-55D7C4FB9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20921F-D07B-FE41-A7DA-8628BF9F4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C4E6DF-9250-8348-91C1-B71F55E8C1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E5B1D0-C3DE-754C-B6E4-593137871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B57F-59AA-5845-AF29-BAF8825A3E5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51A80A-EEB9-4244-8D4E-D3538DA62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1126D2-D722-404C-8D85-268AA02E6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C0545C-F95D-2A44-BF8E-5A57FF470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2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F61329-73A7-024D-8786-1C96E911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A5F00-BA35-B548-8261-FD1450307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E85DB8-95A9-684E-A222-9E779E5CE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EB57F-59AA-5845-AF29-BAF8825A3E57}" type="datetimeFigureOut">
              <a:rPr lang="en-US" smtClean="0"/>
              <a:t>6/16/2024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EA602-4FF3-5C40-A577-4FD2B0D72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62374-A194-A04E-8190-35B4A89EA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0545C-F95D-2A44-BF8E-5A57FF470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4" r:id="rId4"/>
    <p:sldLayoutId id="2147483661" r:id="rId5"/>
    <p:sldLayoutId id="2147483662" r:id="rId6"/>
    <p:sldLayoutId id="2147483650" r:id="rId7"/>
    <p:sldLayoutId id="2147483652" r:id="rId8"/>
    <p:sldLayoutId id="2147483653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5E03A-7307-9748-8E96-482979B5C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396" y="2545760"/>
            <a:ext cx="9774610" cy="1408260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altLang="zh-TW" sz="3600" b="1" dirty="0">
                <a:solidFill>
                  <a:schemeClr val="bg1"/>
                </a:solidFill>
                <a:latin typeface="Bahnschrift" panose="020B0502040204020203" pitchFamily="34" charset="0"/>
                <a:ea typeface="微軟正黑體" panose="020B0604030504040204" pitchFamily="34" charset="-120"/>
                <a:cs typeface="Helvetica" panose="020B0604020202020204" pitchFamily="34" charset="0"/>
              </a:rPr>
              <a:t>Meet Requirements for Detectors in </a:t>
            </a:r>
            <a:r>
              <a:rPr lang="en-US" altLang="zh-TW" sz="3600" b="1" dirty="0" smtClean="0">
                <a:solidFill>
                  <a:schemeClr val="bg1"/>
                </a:solidFill>
                <a:latin typeface="Bahnschrift" panose="020B0502040204020203" pitchFamily="34" charset="0"/>
                <a:ea typeface="微軟正黑體" panose="020B0604030504040204" pitchFamily="34" charset="-120"/>
                <a:cs typeface="Helvetica" panose="020B0604020202020204" pitchFamily="34" charset="0"/>
              </a:rPr>
              <a:t>HEP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hnschrift" panose="020B0502040204020203" pitchFamily="34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AF9F9"/>
              </a:clrFrom>
              <a:clrTo>
                <a:srgbClr val="FAF9F9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98570" y="5908034"/>
            <a:ext cx="3227360" cy="721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CDFCA8C1-EAEC-EF6B-CCC1-FE4E4593F5FC}"/>
              </a:ext>
            </a:extLst>
          </p:cNvPr>
          <p:cNvSpPr txBox="1"/>
          <p:nvPr/>
        </p:nvSpPr>
        <p:spPr>
          <a:xfrm>
            <a:off x="594874" y="4539060"/>
            <a:ext cx="41103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Jack Lin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GM</a:t>
            </a:r>
          </a:p>
          <a:p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Taiwan Applied Crystal</a:t>
            </a:r>
          </a:p>
          <a:p>
            <a:r>
              <a:rPr lang="en-US" altLang="zh-TW" sz="20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Jacklin_tac@tacrystal.com</a:t>
            </a:r>
          </a:p>
        </p:txBody>
      </p:sp>
    </p:spTree>
    <p:extLst>
      <p:ext uri="{BB962C8B-B14F-4D97-AF65-F5344CB8AC3E}">
        <p14:creationId xmlns:p14="http://schemas.microsoft.com/office/powerpoint/2010/main" val="15297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4200" y="34385"/>
            <a:ext cx="10515600" cy="1078526"/>
          </a:xfrm>
        </p:spPr>
        <p:txBody>
          <a:bodyPr/>
          <a:lstStyle/>
          <a:p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LYSO</a:t>
            </a:r>
            <a:r>
              <a:rPr lang="zh-TW" altLang="en-US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Requirement</a:t>
            </a:r>
            <a:r>
              <a:rPr lang="zh-TW" altLang="en-US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in</a:t>
            </a:r>
            <a:r>
              <a:rPr lang="zh-TW" altLang="en-US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HEP </a:t>
            </a:r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E58A8DA6-725B-4582-B64A-78F97A7C5CBE}"/>
              </a:ext>
            </a:extLst>
          </p:cNvPr>
          <p:cNvSpPr txBox="1">
            <a:spLocks/>
          </p:cNvSpPr>
          <p:nvPr/>
        </p:nvSpPr>
        <p:spPr>
          <a:xfrm>
            <a:off x="680922" y="715805"/>
            <a:ext cx="10515600" cy="1078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Microsoft JhengHei UI Light" panose="020B0300000000000000" pitchFamily="34" charset="-120"/>
                <a:ea typeface="Microsoft JhengHei UI Light" panose="020B0300000000000000" pitchFamily="34" charset="-120"/>
                <a:cs typeface="+mj-cs"/>
              </a:defRPr>
            </a:lvl1pPr>
          </a:lstStyle>
          <a:p>
            <a:r>
              <a:rPr lang="en-US" altLang="zh-TW" sz="2000" b="1" dirty="0" smtClean="0">
                <a:latin typeface="Bahnschrift" panose="020B0502040204020203" pitchFamily="34" charset="0"/>
              </a:rPr>
              <a:t>Tolerance of the Radiation Damage</a:t>
            </a:r>
            <a:endParaRPr lang="zh-TW" altLang="en-US" sz="2000" dirty="0">
              <a:latin typeface="Bahnschrift" panose="020B0502040204020203" pitchFamily="34" charset="0"/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9F3E867C-9C19-4A46-A26F-C21DC7EF4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212" y="1590734"/>
            <a:ext cx="10515601" cy="4000743"/>
          </a:xfrm>
        </p:spPr>
        <p:txBody>
          <a:bodyPr>
            <a:normAutofit/>
          </a:bodyPr>
          <a:lstStyle/>
          <a:p>
            <a:r>
              <a:rPr lang="en-US" altLang="zh-TW" sz="2000" b="0" i="0" u="none" strike="noStrike" baseline="0" dirty="0">
                <a:latin typeface="Bahnschrift" panose="020B0502040204020203" pitchFamily="34" charset="0"/>
                <a:cs typeface="Arial" panose="020B0604020202020204" pitchFamily="34" charset="0"/>
              </a:rPr>
              <a:t>Thermal annealing will be an effective way in eliminating color centers in the crystal from mass production perspective in factory. </a:t>
            </a:r>
          </a:p>
          <a:p>
            <a:r>
              <a:rPr lang="en-US" altLang="zh-TW" sz="2000" dirty="0">
                <a:latin typeface="Bahnschrift" panose="020B0502040204020203" pitchFamily="34" charset="0"/>
                <a:cs typeface="Arial" panose="020B0604020202020204" pitchFamily="34" charset="0"/>
              </a:rPr>
              <a:t>Two steps annealing during manufacturing: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altLang="zh-TW" sz="2000" dirty="0">
                <a:latin typeface="Bahnschrift" panose="020B0502040204020203" pitchFamily="34" charset="0"/>
                <a:cs typeface="Arial" panose="020B0604020202020204" pitchFamily="34" charset="0"/>
              </a:rPr>
              <a:t>Ingot annealing </a:t>
            </a:r>
            <a:r>
              <a:rPr lang="en-US" altLang="zh-TW" sz="2000" dirty="0">
                <a:latin typeface="Bahnschrift" panose="020B0502040204020203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zh-TW" sz="2000" dirty="0">
                <a:latin typeface="Bahnschrift" panose="020B0502040204020203" pitchFamily="34" charset="0"/>
                <a:cs typeface="Arial" panose="020B0604020202020204" pitchFamily="34" charset="0"/>
              </a:rPr>
              <a:t>Lengthen the time in the furnace after crystal growth finished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altLang="zh-TW" sz="2000" dirty="0">
                <a:latin typeface="Bahnschrift" panose="020B0502040204020203" pitchFamily="34" charset="0"/>
                <a:cs typeface="Arial" panose="020B0604020202020204" pitchFamily="34" charset="0"/>
              </a:rPr>
              <a:t>Slabs annealing   </a:t>
            </a:r>
            <a:endParaRPr lang="zh-TW" altLang="en-US" sz="20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61071AED-D846-4D8D-A094-D3DCB7AA800A}"/>
              </a:ext>
            </a:extLst>
          </p:cNvPr>
          <p:cNvCxnSpPr/>
          <p:nvPr/>
        </p:nvCxnSpPr>
        <p:spPr>
          <a:xfrm>
            <a:off x="1908313" y="3756991"/>
            <a:ext cx="0" cy="2246244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90F19D5D-B4DD-4ADE-B857-5083EC5F05AE}"/>
              </a:ext>
            </a:extLst>
          </p:cNvPr>
          <p:cNvCxnSpPr>
            <a:cxnSpLocks/>
          </p:cNvCxnSpPr>
          <p:nvPr/>
        </p:nvCxnSpPr>
        <p:spPr>
          <a:xfrm>
            <a:off x="1908313" y="6003235"/>
            <a:ext cx="4187685" cy="125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D417A140-1620-4FA7-8EA8-2F187D3BA98E}"/>
              </a:ext>
            </a:extLst>
          </p:cNvPr>
          <p:cNvCxnSpPr/>
          <p:nvPr/>
        </p:nvCxnSpPr>
        <p:spPr>
          <a:xfrm flipV="1">
            <a:off x="1918252" y="4982110"/>
            <a:ext cx="516835" cy="1033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E6229196-DE6D-4177-8700-660A06FB7210}"/>
              </a:ext>
            </a:extLst>
          </p:cNvPr>
          <p:cNvCxnSpPr>
            <a:cxnSpLocks/>
          </p:cNvCxnSpPr>
          <p:nvPr/>
        </p:nvCxnSpPr>
        <p:spPr>
          <a:xfrm>
            <a:off x="2435087" y="4982110"/>
            <a:ext cx="1155423" cy="967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F3CFE26-8C3D-4AAA-B806-EB307507931D}"/>
              </a:ext>
            </a:extLst>
          </p:cNvPr>
          <p:cNvCxnSpPr>
            <a:cxnSpLocks/>
          </p:cNvCxnSpPr>
          <p:nvPr/>
        </p:nvCxnSpPr>
        <p:spPr>
          <a:xfrm>
            <a:off x="3590510" y="5078896"/>
            <a:ext cx="385142" cy="238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FC7A876D-B65D-483F-BA8F-6E3AD66A9CE6}"/>
              </a:ext>
            </a:extLst>
          </p:cNvPr>
          <p:cNvCxnSpPr/>
          <p:nvPr/>
        </p:nvCxnSpPr>
        <p:spPr>
          <a:xfrm>
            <a:off x="3975652" y="5317435"/>
            <a:ext cx="7653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208DAB64-6E3A-4D69-8622-F305360B8865}"/>
              </a:ext>
            </a:extLst>
          </p:cNvPr>
          <p:cNvCxnSpPr/>
          <p:nvPr/>
        </p:nvCxnSpPr>
        <p:spPr>
          <a:xfrm>
            <a:off x="4740965" y="5317435"/>
            <a:ext cx="705678" cy="685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14FACA39-CD6B-46E6-9491-5C2465AB18ED}"/>
              </a:ext>
            </a:extLst>
          </p:cNvPr>
          <p:cNvCxnSpPr/>
          <p:nvPr/>
        </p:nvCxnSpPr>
        <p:spPr>
          <a:xfrm>
            <a:off x="4002155" y="4174435"/>
            <a:ext cx="0" cy="18288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A81283BD-6373-4DC2-A3AC-C59E723558A6}"/>
              </a:ext>
            </a:extLst>
          </p:cNvPr>
          <p:cNvCxnSpPr>
            <a:cxnSpLocks/>
          </p:cNvCxnSpPr>
          <p:nvPr/>
        </p:nvCxnSpPr>
        <p:spPr>
          <a:xfrm flipH="1">
            <a:off x="3783081" y="4641574"/>
            <a:ext cx="21907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3EBB450-6571-4D48-AAF5-FFC8B5B2CBF9}"/>
              </a:ext>
            </a:extLst>
          </p:cNvPr>
          <p:cNvSpPr txBox="1"/>
          <p:nvPr/>
        </p:nvSpPr>
        <p:spPr>
          <a:xfrm>
            <a:off x="2219555" y="4456908"/>
            <a:ext cx="1576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Crystal Growth</a:t>
            </a:r>
            <a:endParaRPr lang="zh-TW" altLang="en-US" dirty="0"/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DBC86BC7-5843-4B01-9EE6-879C17E59C20}"/>
              </a:ext>
            </a:extLst>
          </p:cNvPr>
          <p:cNvCxnSpPr/>
          <p:nvPr/>
        </p:nvCxnSpPr>
        <p:spPr>
          <a:xfrm>
            <a:off x="4740963" y="4186980"/>
            <a:ext cx="0" cy="182880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A547EA9-A0AE-4880-886A-768D86005B6A}"/>
              </a:ext>
            </a:extLst>
          </p:cNvPr>
          <p:cNvSpPr txBox="1"/>
          <p:nvPr/>
        </p:nvSpPr>
        <p:spPr>
          <a:xfrm>
            <a:off x="3392338" y="3756991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Thermal Annealing</a:t>
            </a:r>
            <a:endParaRPr lang="zh-TW" altLang="en-US" dirty="0"/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A095534A-5373-4429-92BB-21E652524B88}"/>
              </a:ext>
            </a:extLst>
          </p:cNvPr>
          <p:cNvCxnSpPr>
            <a:cxnSpLocks/>
          </p:cNvCxnSpPr>
          <p:nvPr/>
        </p:nvCxnSpPr>
        <p:spPr>
          <a:xfrm flipH="1">
            <a:off x="4511951" y="4654828"/>
            <a:ext cx="21907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8C25E295-A04C-4EAE-A493-30E661510021}"/>
              </a:ext>
            </a:extLst>
          </p:cNvPr>
          <p:cNvCxnSpPr>
            <a:cxnSpLocks/>
          </p:cNvCxnSpPr>
          <p:nvPr/>
        </p:nvCxnSpPr>
        <p:spPr>
          <a:xfrm>
            <a:off x="4015409" y="4644889"/>
            <a:ext cx="25924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CCE07EF-7F57-4979-AF83-94B53054DD1B}"/>
              </a:ext>
            </a:extLst>
          </p:cNvPr>
          <p:cNvSpPr txBox="1"/>
          <p:nvPr/>
        </p:nvSpPr>
        <p:spPr>
          <a:xfrm>
            <a:off x="1120149" y="3681656"/>
            <a:ext cx="77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Power</a:t>
            </a:r>
            <a:endParaRPr lang="zh-TW" altLang="en-US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09D5B955-D8E6-490C-A31E-A9234403042B}"/>
              </a:ext>
            </a:extLst>
          </p:cNvPr>
          <p:cNvSpPr txBox="1"/>
          <p:nvPr/>
        </p:nvSpPr>
        <p:spPr>
          <a:xfrm>
            <a:off x="6059438" y="5818569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time</a:t>
            </a:r>
            <a:endParaRPr lang="zh-TW" altLang="en-US" dirty="0"/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47F8B30E-7DF2-4475-8059-57C4AEDE0826}"/>
              </a:ext>
            </a:extLst>
          </p:cNvPr>
          <p:cNvCxnSpPr/>
          <p:nvPr/>
        </p:nvCxnSpPr>
        <p:spPr>
          <a:xfrm>
            <a:off x="6905141" y="3750718"/>
            <a:ext cx="0" cy="2246244"/>
          </a:xfrm>
          <a:prstGeom prst="straightConnector1">
            <a:avLst/>
          </a:prstGeom>
          <a:ln w="28575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B5F4C049-B9A8-42EA-A58D-C20C23CF3E7B}"/>
              </a:ext>
            </a:extLst>
          </p:cNvPr>
          <p:cNvCxnSpPr>
            <a:cxnSpLocks/>
          </p:cNvCxnSpPr>
          <p:nvPr/>
        </p:nvCxnSpPr>
        <p:spPr>
          <a:xfrm>
            <a:off x="6905141" y="5996962"/>
            <a:ext cx="4187685" cy="125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0C0620AF-E338-4303-8892-0479B5252655}"/>
              </a:ext>
            </a:extLst>
          </p:cNvPr>
          <p:cNvSpPr txBox="1"/>
          <p:nvPr/>
        </p:nvSpPr>
        <p:spPr>
          <a:xfrm>
            <a:off x="6116977" y="3675383"/>
            <a:ext cx="778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Power</a:t>
            </a:r>
            <a:endParaRPr lang="zh-TW" alt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F0639C1-6544-4A9C-B673-5804C21B8AEA}"/>
              </a:ext>
            </a:extLst>
          </p:cNvPr>
          <p:cNvSpPr txBox="1"/>
          <p:nvPr/>
        </p:nvSpPr>
        <p:spPr>
          <a:xfrm>
            <a:off x="11056266" y="581229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time</a:t>
            </a:r>
            <a:endParaRPr lang="zh-TW" altLang="en-US" dirty="0"/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E9F40D0A-7387-466F-872B-0BC84203A463}"/>
              </a:ext>
            </a:extLst>
          </p:cNvPr>
          <p:cNvCxnSpPr>
            <a:cxnSpLocks/>
          </p:cNvCxnSpPr>
          <p:nvPr/>
        </p:nvCxnSpPr>
        <p:spPr>
          <a:xfrm flipV="1">
            <a:off x="6920875" y="4826240"/>
            <a:ext cx="569084" cy="1189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6A2236B7-F6D8-454B-A515-129BB5F23ABC}"/>
              </a:ext>
            </a:extLst>
          </p:cNvPr>
          <p:cNvCxnSpPr/>
          <p:nvPr/>
        </p:nvCxnSpPr>
        <p:spPr>
          <a:xfrm>
            <a:off x="7489959" y="4826240"/>
            <a:ext cx="16590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6C25AEF1-5507-46E8-B809-1B2CF60F2114}"/>
              </a:ext>
            </a:extLst>
          </p:cNvPr>
          <p:cNvCxnSpPr>
            <a:cxnSpLocks/>
          </p:cNvCxnSpPr>
          <p:nvPr/>
        </p:nvCxnSpPr>
        <p:spPr>
          <a:xfrm>
            <a:off x="9149037" y="4832271"/>
            <a:ext cx="715617" cy="11709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>
            <a:extLst>
              <a:ext uri="{FF2B5EF4-FFF2-40B4-BE49-F238E27FC236}">
                <a16:creationId xmlns:a16="http://schemas.microsoft.com/office/drawing/2014/main" id="{51766399-CBF6-46A5-9858-AD33D2001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885" y="5088835"/>
            <a:ext cx="984290" cy="65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圖片 8">
            <a:extLst>
              <a:ext uri="{FF2B5EF4-FFF2-40B4-BE49-F238E27FC236}">
                <a16:creationId xmlns:a16="http://schemas.microsoft.com/office/drawing/2014/main" id="{19114F18-B6E3-4FFB-8CD2-CFF610E53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376" y="5234766"/>
            <a:ext cx="1324313" cy="674783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45728E0E-5EBC-4E67-B653-5E859D1B226F}"/>
              </a:ext>
            </a:extLst>
          </p:cNvPr>
          <p:cNvSpPr txBox="1"/>
          <p:nvPr/>
        </p:nvSpPr>
        <p:spPr>
          <a:xfrm>
            <a:off x="5642028" y="454593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zh-TW" altLang="en-US"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14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-118015"/>
            <a:ext cx="10515600" cy="1078526"/>
          </a:xfrm>
        </p:spPr>
        <p:txBody>
          <a:bodyPr/>
          <a:lstStyle/>
          <a:p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LYSO</a:t>
            </a:r>
            <a:r>
              <a:rPr lang="zh-TW" altLang="en-US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Requirement</a:t>
            </a:r>
            <a:r>
              <a:rPr lang="zh-TW" altLang="en-US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in</a:t>
            </a:r>
            <a:r>
              <a:rPr lang="zh-TW" altLang="en-US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HEP 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9B88D3C-9492-4733-B7C6-EB2EEC4D7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247" y="3183045"/>
            <a:ext cx="2495188" cy="2986223"/>
          </a:xfrm>
          <a:prstGeom prst="rect">
            <a:avLst/>
          </a:prstGeom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78267EFD-BD34-4D2C-9478-4EA324E0D040}"/>
              </a:ext>
            </a:extLst>
          </p:cNvPr>
          <p:cNvSpPr txBox="1">
            <a:spLocks/>
          </p:cNvSpPr>
          <p:nvPr/>
        </p:nvSpPr>
        <p:spPr>
          <a:xfrm>
            <a:off x="1000759" y="1514475"/>
            <a:ext cx="10515601" cy="4311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Due to segregation during the crystal growth</a:t>
            </a:r>
            <a:r>
              <a:rPr lang="zh-TW" altLang="en-US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，</a:t>
            </a:r>
            <a:r>
              <a:rPr lang="en-US" altLang="zh-TW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Ce distribution is not uniform from head to foot in the ingot.</a:t>
            </a:r>
          </a:p>
          <a:p>
            <a:r>
              <a:rPr lang="en-US" altLang="zh-TW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Two steps mentioned in reducing radiation-induced absorption are helpful to improve the uniformity.</a:t>
            </a:r>
          </a:p>
          <a:p>
            <a:r>
              <a:rPr lang="en-US" altLang="zh-TW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Crystal growth environment, thermal gradient in furnace is crucial. 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altLang="zh-TW" sz="1800" dirty="0" smtClean="0">
                <a:latin typeface="Bahnschrift" panose="020B0502040204020203" pitchFamily="34" charset="0"/>
                <a:cs typeface="Arial" panose="020B0604020202020204" pitchFamily="34" charset="0"/>
              </a:rPr>
              <a:t>Crucible location in the heating coil</a:t>
            </a:r>
          </a:p>
          <a:p>
            <a:pPr lvl="1">
              <a:buFont typeface="Arial" panose="020B0604020202020204" pitchFamily="34" charset="0"/>
              <a:buChar char="‒"/>
            </a:pPr>
            <a:r>
              <a:rPr lang="en-US" altLang="zh-TW" sz="1800" dirty="0" smtClean="0">
                <a:latin typeface="Bahnschrift" panose="020B0502040204020203" pitchFamily="34" charset="0"/>
                <a:cs typeface="Arial" panose="020B0604020202020204" pitchFamily="34" charset="0"/>
              </a:rPr>
              <a:t>Multilayers thermal isolation to reduce heat dissipation</a:t>
            </a:r>
          </a:p>
          <a:p>
            <a:r>
              <a:rPr lang="en-US" altLang="zh-TW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Over 95% pixels from ingot meet the requirement</a:t>
            </a:r>
          </a:p>
          <a:p>
            <a:r>
              <a:rPr lang="en-US" altLang="zh-TW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Classification of all pixels that reduces the light yield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2000" dirty="0" smtClean="0">
                <a:latin typeface="Bahnschrift" panose="020B0502040204020203" pitchFamily="34" charset="0"/>
                <a:cs typeface="Arial" panose="020B0604020202020204" pitchFamily="34" charset="0"/>
              </a:rPr>
              <a:t>    variation among the same array.  </a:t>
            </a:r>
          </a:p>
          <a:p>
            <a:endParaRPr lang="en-US" altLang="zh-TW" sz="2000" dirty="0" smtClean="0">
              <a:latin typeface="Bahnschrift" panose="020B0502040204020203" pitchFamily="34" charset="0"/>
              <a:cs typeface="Arial" panose="020B0604020202020204" pitchFamily="34" charset="0"/>
            </a:endParaRPr>
          </a:p>
          <a:p>
            <a:endParaRPr lang="zh-TW" altLang="en-US" sz="2000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150980B-92C2-4723-8A98-5B0420E3DCA7}"/>
              </a:ext>
            </a:extLst>
          </p:cNvPr>
          <p:cNvSpPr/>
          <p:nvPr/>
        </p:nvSpPr>
        <p:spPr>
          <a:xfrm>
            <a:off x="9375336" y="3183045"/>
            <a:ext cx="419100" cy="259863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4769F11-2E16-4393-B3C6-4AC13055B3D6}"/>
              </a:ext>
            </a:extLst>
          </p:cNvPr>
          <p:cNvSpPr txBox="1"/>
          <p:nvPr/>
        </p:nvSpPr>
        <p:spPr>
          <a:xfrm rot="5400000">
            <a:off x="9153661" y="4246788"/>
            <a:ext cx="18144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/>
              <a:t>Thermal isolation</a:t>
            </a:r>
            <a:endParaRPr lang="zh-TW" altLang="en-US" dirty="0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D49B062E-0D06-4C7F-94E6-4BB750002996}"/>
              </a:ext>
            </a:extLst>
          </p:cNvPr>
          <p:cNvCxnSpPr/>
          <p:nvPr/>
        </p:nvCxnSpPr>
        <p:spPr>
          <a:xfrm>
            <a:off x="8963841" y="5338658"/>
            <a:ext cx="0" cy="443017"/>
          </a:xfrm>
          <a:prstGeom prst="line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AC031F50-A392-4A07-9745-C692DD6B8AAA}"/>
              </a:ext>
            </a:extLst>
          </p:cNvPr>
          <p:cNvSpPr txBox="1"/>
          <p:nvPr/>
        </p:nvSpPr>
        <p:spPr>
          <a:xfrm>
            <a:off x="5124476" y="4695206"/>
            <a:ext cx="294593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/>
              <a:t>Crucible Location Adjustment</a:t>
            </a:r>
            <a:endParaRPr lang="zh-TW" altLang="en-US" dirty="0"/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2DE5BD01-DD23-4ADC-85C8-FB6B4082F6B9}"/>
              </a:ext>
            </a:extLst>
          </p:cNvPr>
          <p:cNvCxnSpPr/>
          <p:nvPr/>
        </p:nvCxnSpPr>
        <p:spPr>
          <a:xfrm>
            <a:off x="6597443" y="5210175"/>
            <a:ext cx="2213817" cy="3499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1000759" y="919780"/>
            <a:ext cx="30299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>
                <a:latin typeface="Bahnschrift" panose="020B0502040204020203" pitchFamily="34" charset="0"/>
              </a:rPr>
              <a:t>The Uniformity of Crystal</a:t>
            </a:r>
            <a:endParaRPr lang="zh-TW" altLang="en-US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93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175842"/>
            <a:ext cx="10515600" cy="1078526"/>
          </a:xfrm>
        </p:spPr>
        <p:txBody>
          <a:bodyPr>
            <a:normAutofit/>
          </a:bodyPr>
          <a:lstStyle/>
          <a:p>
            <a:r>
              <a:rPr lang="en-US" altLang="zh-TW" sz="2800" b="1" dirty="0" smtClean="0">
                <a:latin typeface="Bahnschrift" panose="020B0502040204020203" pitchFamily="34" charset="0"/>
              </a:rPr>
              <a:t>LYSO Special Treatment</a:t>
            </a:r>
            <a:endParaRPr lang="zh-TW" altLang="en-US" sz="2800" b="1" dirty="0">
              <a:latin typeface="Bahnschrift" panose="020B0502040204020203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FE56CD1-D289-2029-29F7-6A96A77E0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24186"/>
            <a:ext cx="1005385" cy="184699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75869B60-656A-042A-0E2F-BBFA73A18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604" y="1424186"/>
            <a:ext cx="1009934" cy="187429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725B192-64AB-7286-4D33-E2E200957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342" y="3789443"/>
            <a:ext cx="3285988" cy="128301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ADBECD7-E81A-723B-B468-0CFFA3212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206" y="1424186"/>
            <a:ext cx="1009934" cy="175233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85BBB3F-F176-08FE-C2ED-FD3235F81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330" y="1473488"/>
            <a:ext cx="1039544" cy="1719498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F6615AD3-B828-FAD2-54E6-B442902DEDAA}"/>
              </a:ext>
            </a:extLst>
          </p:cNvPr>
          <p:cNvSpPr txBox="1">
            <a:spLocks/>
          </p:cNvSpPr>
          <p:nvPr/>
        </p:nvSpPr>
        <p:spPr>
          <a:xfrm>
            <a:off x="6739342" y="1857884"/>
            <a:ext cx="4614457" cy="1620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 smtClean="0">
                <a:latin typeface="Bahnschrift" panose="020B0502040204020203" pitchFamily="34" charset="0"/>
                <a:cs typeface="Times New Roman" panose="02020603050405020304" pitchFamily="18" charset="0"/>
              </a:rPr>
              <a:t>Customized rough surface design</a:t>
            </a:r>
          </a:p>
          <a:p>
            <a:r>
              <a:rPr lang="en-US" altLang="zh-TW" sz="2400" dirty="0" smtClean="0">
                <a:latin typeface="Bahnschrift" panose="020B0502040204020203" pitchFamily="34" charset="0"/>
                <a:cs typeface="Times New Roman" panose="02020603050405020304" pitchFamily="18" charset="0"/>
              </a:rPr>
              <a:t>To improve photon collection efficiency and lead to better CTR</a:t>
            </a:r>
          </a:p>
          <a:p>
            <a:r>
              <a:rPr lang="en-US" altLang="zh-TW" sz="2400" dirty="0" smtClean="0">
                <a:latin typeface="Bahnschrift" panose="020B0502040204020203" pitchFamily="34" charset="0"/>
                <a:cs typeface="Times New Roman" panose="02020603050405020304" pitchFamily="18" charset="0"/>
              </a:rPr>
              <a:t>Ra value can be customized</a:t>
            </a:r>
            <a:endParaRPr lang="en-US" altLang="zh-TW" sz="2400" dirty="0"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11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4997" y="-139960"/>
            <a:ext cx="10515600" cy="1078526"/>
          </a:xfrm>
        </p:spPr>
        <p:txBody>
          <a:bodyPr/>
          <a:lstStyle/>
          <a:p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LYSO Special Treatment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412918E-1618-BE97-3665-4442B927A7B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7713" y="391789"/>
            <a:ext cx="2989746" cy="256517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CF15913-3182-86A8-4AB6-8AE814AD32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7713" y="3498245"/>
            <a:ext cx="2989746" cy="231360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C7BFB04-D871-A887-9C55-DC6B413A2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82" y="841072"/>
            <a:ext cx="5989236" cy="36056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91F2B79-18D1-D114-9BCB-A26832EDE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0534" y="1163169"/>
            <a:ext cx="2209816" cy="285275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C7E2B93-4B3A-F942-AA9B-18B825E266FC}"/>
              </a:ext>
            </a:extLst>
          </p:cNvPr>
          <p:cNvSpPr txBox="1"/>
          <p:nvPr/>
        </p:nvSpPr>
        <p:spPr>
          <a:xfrm>
            <a:off x="414997" y="4888523"/>
            <a:ext cx="5760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1: 6 faces are polished and ESR at 4 lateral faces.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4: the same as Case1 but roughness at face 2 (conjunction with SiPM)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6C1B748-29ED-4FB3-9F46-78CF56D02F42}"/>
              </a:ext>
            </a:extLst>
          </p:cNvPr>
          <p:cNvSpPr txBox="1"/>
          <p:nvPr/>
        </p:nvSpPr>
        <p:spPr>
          <a:xfrm>
            <a:off x="7563955" y="5799681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Case4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F8A7639-B2FF-E8F0-A5FB-9801B34F0199}"/>
              </a:ext>
            </a:extLst>
          </p:cNvPr>
          <p:cNvSpPr txBox="1"/>
          <p:nvPr/>
        </p:nvSpPr>
        <p:spPr>
          <a:xfrm>
            <a:off x="7584943" y="305966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Case1</a:t>
            </a:r>
            <a:endParaRPr lang="zh-TW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293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271" y="133911"/>
            <a:ext cx="4337273" cy="301005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8526"/>
          </a:xfrm>
        </p:spPr>
        <p:txBody>
          <a:bodyPr>
            <a:normAutofit/>
          </a:bodyPr>
          <a:lstStyle/>
          <a:p>
            <a:r>
              <a:rPr lang="en-US" altLang="zh-TW" sz="2800" b="1" dirty="0" smtClean="0">
                <a:latin typeface="Bahnschrift" panose="020B0502040204020203" pitchFamily="34" charset="0"/>
              </a:rPr>
              <a:t>LYSO</a:t>
            </a:r>
            <a:r>
              <a:rPr lang="zh-TW" altLang="en-US" sz="2800" b="1" dirty="0" smtClean="0">
                <a:latin typeface="Bahnschrift" panose="020B0502040204020203" pitchFamily="34" charset="0"/>
              </a:rPr>
              <a:t> </a:t>
            </a:r>
            <a:r>
              <a:rPr lang="en-US" altLang="zh-TW" sz="2800" b="1" dirty="0" smtClean="0">
                <a:latin typeface="Bahnschrift" panose="020B0502040204020203" pitchFamily="34" charset="0"/>
              </a:rPr>
              <a:t>Array Assembly </a:t>
            </a:r>
            <a:r>
              <a:rPr lang="en-US" altLang="zh-TW" sz="2800" b="1" dirty="0" smtClean="0">
                <a:latin typeface="Bahnschrift" panose="020B0502040204020203" pitchFamily="34" charset="0"/>
              </a:rPr>
              <a:t>Semi-Automation</a:t>
            </a:r>
            <a:endParaRPr lang="zh-TW" altLang="en-US" sz="2800" b="1" dirty="0">
              <a:latin typeface="Bahnschrift" panose="020B0502040204020203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754145" y="1078526"/>
            <a:ext cx="5033913" cy="490978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dirty="0" smtClean="0">
                <a:latin typeface="Bahnschrift" panose="020B0502040204020203" pitchFamily="34" charset="0"/>
              </a:rPr>
              <a:t>Semi-automation assembly to reduce manual assembly error and improve the accuracy of the array dimension.</a:t>
            </a:r>
          </a:p>
          <a:p>
            <a:pPr>
              <a:lnSpc>
                <a:spcPct val="150000"/>
              </a:lnSpc>
            </a:pPr>
            <a:r>
              <a:rPr lang="en-US" altLang="zh-TW" sz="2000" dirty="0" smtClean="0">
                <a:latin typeface="Bahnschrift" panose="020B0502040204020203" pitchFamily="34" charset="0"/>
              </a:rPr>
              <a:t>3-steps to complete one dimension assembly. Load material</a:t>
            </a:r>
            <a:r>
              <a:rPr lang="en-US" altLang="zh-TW" sz="2000" dirty="0" smtClean="0">
                <a:latin typeface="Bahnschrift" panose="020B0502040204020203" pitchFamily="34" charset="0"/>
                <a:sym typeface="Wingdings" panose="05000000000000000000" pitchFamily="2" charset="2"/>
              </a:rPr>
              <a:t> line up crystal bar and reflector UV gluing and compress the array. </a:t>
            </a:r>
            <a:endParaRPr lang="en-US" altLang="zh-TW" sz="2000" dirty="0" smtClean="0"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en-US" altLang="zh-TW" sz="2000" dirty="0" smtClean="0">
                <a:latin typeface="Bahnschrift" panose="020B0502040204020203" pitchFamily="34" charset="0"/>
                <a:sym typeface="Wingdings" panose="05000000000000000000" pitchFamily="2" charset="2"/>
              </a:rPr>
              <a:t>Array coupled with SiPM through special fixture and AOI</a:t>
            </a:r>
            <a:endParaRPr lang="en-US" altLang="zh-TW" sz="2000" dirty="0" smtClean="0">
              <a:latin typeface="Bahnschrift" panose="020B0502040204020203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zh-TW" altLang="en-US" sz="2000" dirty="0">
              <a:latin typeface="Bahnschrift" panose="020B0502040204020203" pitchFamily="34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077" y="3203424"/>
            <a:ext cx="5489821" cy="278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90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75842"/>
            <a:ext cx="10515600" cy="1078526"/>
          </a:xfrm>
        </p:spPr>
        <p:txBody>
          <a:bodyPr>
            <a:normAutofit/>
          </a:bodyPr>
          <a:lstStyle/>
          <a:p>
            <a:r>
              <a:rPr lang="en-US" altLang="zh-TW" sz="2800" dirty="0" smtClean="0">
                <a:latin typeface="Bahnschrift" panose="020B0502040204020203" pitchFamily="34" charset="0"/>
              </a:rPr>
              <a:t>Summary</a:t>
            </a:r>
            <a:endParaRPr lang="zh-TW" altLang="en-US" sz="2800" dirty="0">
              <a:latin typeface="Bahnschrift" panose="020B0502040204020203" pitchFamily="34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199" y="1254368"/>
            <a:ext cx="10515601" cy="476935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altLang="zh-TW" sz="2400" dirty="0">
                <a:latin typeface="Bahnschrift" panose="020B0502040204020203" pitchFamily="34" charset="0"/>
              </a:rPr>
              <a:t>With the rapid development of semiconductors, the performance of </a:t>
            </a:r>
            <a:r>
              <a:rPr lang="en-US" altLang="zh-TW" sz="2400" dirty="0" err="1">
                <a:latin typeface="Bahnschrift" panose="020B0502040204020203" pitchFamily="34" charset="0"/>
              </a:rPr>
              <a:t>SiPMs</a:t>
            </a:r>
            <a:r>
              <a:rPr lang="en-US" altLang="zh-TW" sz="2400" dirty="0">
                <a:latin typeface="Bahnschrift" panose="020B0502040204020203" pitchFamily="34" charset="0"/>
              </a:rPr>
              <a:t> has improved, reducing the dependence on high-performance scintillation crystals</a:t>
            </a:r>
            <a:r>
              <a:rPr lang="en-US" altLang="zh-TW" sz="2400" dirty="0" smtClean="0">
                <a:latin typeface="Bahnschrift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TW" sz="2400" dirty="0">
                <a:latin typeface="Bahnschrift" panose="020B0502040204020203" pitchFamily="34" charset="0"/>
              </a:rPr>
              <a:t>However, the requirements for high </a:t>
            </a:r>
            <a:r>
              <a:rPr lang="en-US" altLang="zh-TW" sz="2400" dirty="0" smtClean="0">
                <a:latin typeface="Bahnschrift" panose="020B0502040204020203" pitchFamily="34" charset="0"/>
              </a:rPr>
              <a:t>LY and </a:t>
            </a:r>
            <a:r>
              <a:rPr lang="en-US" altLang="zh-TW" sz="2400" dirty="0">
                <a:latin typeface="Bahnschrift" panose="020B0502040204020203" pitchFamily="34" charset="0"/>
              </a:rPr>
              <a:t>shorter decay </a:t>
            </a:r>
            <a:r>
              <a:rPr lang="en-US" altLang="zh-TW" sz="2400" dirty="0" smtClean="0">
                <a:latin typeface="Bahnschrift" panose="020B0502040204020203" pitchFamily="34" charset="0"/>
              </a:rPr>
              <a:t>time </a:t>
            </a:r>
            <a:r>
              <a:rPr lang="en-US" altLang="zh-TW" sz="2400" dirty="0">
                <a:latin typeface="Bahnschrift" panose="020B0502040204020203" pitchFamily="34" charset="0"/>
              </a:rPr>
              <a:t>still necessitate the use of high-performance scintillation crystals</a:t>
            </a:r>
            <a:r>
              <a:rPr lang="en-US" altLang="zh-TW" sz="2400" dirty="0" smtClean="0">
                <a:latin typeface="Bahnschrift" panose="020B05020402040202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TW" sz="2400" dirty="0">
                <a:latin typeface="Bahnschrift" panose="020B0502040204020203" pitchFamily="34" charset="0"/>
              </a:rPr>
              <a:t>To achieve a balance between performance and cost, enhancing the detection capabilities of Cherenkov radiation or the demand for new-generation scintillation crystals (such as </a:t>
            </a:r>
            <a:r>
              <a:rPr lang="en-US" altLang="zh-TW" sz="2400" dirty="0" smtClean="0">
                <a:latin typeface="Bahnschrift" panose="020B0502040204020203" pitchFamily="34" charset="0"/>
              </a:rPr>
              <a:t>meta-scintillation </a:t>
            </a:r>
            <a:r>
              <a:rPr lang="en-US" altLang="zh-TW" sz="2400" dirty="0">
                <a:latin typeface="Bahnschrift" panose="020B0502040204020203" pitchFamily="34" charset="0"/>
              </a:rPr>
              <a:t>crystals) are important recent developments to move away from the expensive LYSO crystals.</a:t>
            </a:r>
            <a:endParaRPr lang="zh-TW" altLang="en-US" sz="24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922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83677" y="-109555"/>
            <a:ext cx="10515600" cy="1078526"/>
          </a:xfrm>
        </p:spPr>
        <p:txBody>
          <a:bodyPr>
            <a:normAutofit/>
          </a:bodyPr>
          <a:lstStyle/>
          <a:p>
            <a:r>
              <a:rPr lang="en-US" altLang="zh-TW" sz="2800" b="1" dirty="0" smtClean="0">
                <a:latin typeface="Bahnschrift" panose="020B0502040204020203" pitchFamily="34" charset="0"/>
                <a:ea typeface="微軟正黑體" panose="020B0604030504040204" pitchFamily="34" charset="-120"/>
              </a:rPr>
              <a:t>Company Profile</a:t>
            </a:r>
            <a:endParaRPr lang="zh-TW" altLang="en-US" sz="2800" b="1" dirty="0">
              <a:latin typeface="Bahnschrift" panose="020B0502040204020203" pitchFamily="34" charset="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067827" y="4779390"/>
            <a:ext cx="1285973" cy="1244338"/>
          </a:xfrm>
        </p:spPr>
        <p:txBody>
          <a:bodyPr/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2891474" y="710016"/>
            <a:ext cx="10515601" cy="4000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000" b="1" dirty="0" smtClean="0">
                <a:latin typeface="Bahnschrift" panose="020B0502040204020203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TAC was founded in 2012</a:t>
            </a:r>
          </a:p>
          <a:p>
            <a:r>
              <a:rPr lang="en-US" altLang="zh-TW" sz="2000" b="1" dirty="0" smtClean="0">
                <a:latin typeface="Bahnschrift" panose="020B0502040204020203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Spin-off from NSYSU in 2015</a:t>
            </a:r>
          </a:p>
          <a:p>
            <a:r>
              <a:rPr lang="en-US" altLang="zh-TW" sz="2000" b="1" dirty="0" smtClean="0">
                <a:latin typeface="Bahnschrift" panose="020B0502040204020203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 become a member of Largan Group in 2023.7</a:t>
            </a:r>
            <a:endParaRPr lang="zh-TW" altLang="en-US" sz="2000" b="1" dirty="0">
              <a:latin typeface="Bahnschrift" panose="020B0502040204020203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D9A7D0-F4E1-4483-A3EA-58B2D2B1AC20}"/>
              </a:ext>
            </a:extLst>
          </p:cNvPr>
          <p:cNvSpPr txBox="1">
            <a:spLocks/>
          </p:cNvSpPr>
          <p:nvPr/>
        </p:nvSpPr>
        <p:spPr>
          <a:xfrm>
            <a:off x="838199" y="2237820"/>
            <a:ext cx="10515601" cy="4000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/>
              <a:t>Put content here</a:t>
            </a:r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F85E034-5FE4-4C2D-9598-77DC2BF1E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15" y="1958650"/>
            <a:ext cx="3394674" cy="3514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Android 入門開發實戰：口罩地圖】Google Map 顯示目前位置">
            <a:extLst>
              <a:ext uri="{FF2B5EF4-FFF2-40B4-BE49-F238E27FC236}">
                <a16:creationId xmlns:a16="http://schemas.microsoft.com/office/drawing/2014/main" id="{947A6FA2-4955-440A-ADA8-740E32784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4553" y="4286946"/>
            <a:ext cx="272770" cy="43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感謝日籍太空人空拍南台灣高市府PO美圖力邀遊高雄- 生活- 自由時報電子報">
            <a:extLst>
              <a:ext uri="{FF2B5EF4-FFF2-40B4-BE49-F238E27FC236}">
                <a16:creationId xmlns:a16="http://schemas.microsoft.com/office/drawing/2014/main" id="{5D99FD47-CADC-42F8-87AD-5838135DD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238" y="3164033"/>
            <a:ext cx="4691522" cy="31198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A4C794F-10BA-4E12-B79A-26DCD79B6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634" y="1958650"/>
            <a:ext cx="3662340" cy="3119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6252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34505" y="0"/>
            <a:ext cx="10515600" cy="1078526"/>
          </a:xfrm>
        </p:spPr>
        <p:txBody>
          <a:bodyPr/>
          <a:lstStyle/>
          <a:p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  <a:ea typeface="微軟正黑體" panose="020B0604030504040204" pitchFamily="34" charset="-120"/>
              </a:rPr>
              <a:t>Company Profile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568" y="965405"/>
            <a:ext cx="9475495" cy="492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89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3615" y="-10760"/>
            <a:ext cx="10515600" cy="1078526"/>
          </a:xfrm>
        </p:spPr>
        <p:txBody>
          <a:bodyPr/>
          <a:lstStyle/>
          <a:p>
            <a:r>
              <a:rPr lang="en-US" altLang="zh-TW" sz="2800" b="1" dirty="0" smtClean="0">
                <a:solidFill>
                  <a:prstClr val="black"/>
                </a:solidFill>
                <a:latin typeface="Bahnschrift" panose="020B0502040204020203" pitchFamily="34" charset="0"/>
                <a:ea typeface="微軟正黑體" panose="020B0604030504040204" pitchFamily="34" charset="-120"/>
              </a:rPr>
              <a:t>Choices of Scintillators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0718276" y="5260157"/>
            <a:ext cx="635524" cy="566211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CB7397A2-60DE-48C5-A096-714038423BAC}"/>
              </a:ext>
            </a:extLst>
          </p:cNvPr>
          <p:cNvSpPr txBox="1">
            <a:spLocks/>
          </p:cNvSpPr>
          <p:nvPr/>
        </p:nvSpPr>
        <p:spPr>
          <a:xfrm>
            <a:off x="949766" y="689478"/>
            <a:ext cx="10515600" cy="1078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tx1"/>
                </a:solidFill>
                <a:latin typeface="Microsoft JhengHei UI Light" panose="020B0300000000000000" pitchFamily="34" charset="-120"/>
                <a:ea typeface="Microsoft JhengHei UI Light" panose="020B0300000000000000" pitchFamily="34" charset="-120"/>
                <a:cs typeface="+mj-cs"/>
              </a:defRPr>
            </a:lvl1pPr>
          </a:lstStyle>
          <a:p>
            <a:r>
              <a:rPr lang="en-US" altLang="zh-TW" sz="2000" b="1" smtClean="0">
                <a:latin typeface="Bahnschrift" panose="020B0502040204020203" pitchFamily="34" charset="0"/>
              </a:rPr>
              <a:t>Medical vs. </a:t>
            </a:r>
            <a:r>
              <a:rPr lang="en-US" altLang="zh-TW" sz="2000" b="1" dirty="0" smtClean="0">
                <a:latin typeface="Bahnschrift" panose="020B0502040204020203" pitchFamily="34" charset="0"/>
              </a:rPr>
              <a:t>High Energy Physics</a:t>
            </a:r>
            <a:endParaRPr lang="zh-TW" altLang="en-US" sz="2000" b="1" dirty="0">
              <a:latin typeface="Bahnschrift" panose="020B0502040204020203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76BAD4B-5034-4951-9EF1-4F7E1B882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072" y="1620104"/>
            <a:ext cx="5322728" cy="3617792"/>
          </a:xfrm>
          <a:prstGeom prst="rect">
            <a:avLst/>
          </a:prstGeom>
          <a:noFill/>
          <a:effectLst>
            <a:outerShdw blurRad="50800" dist="38100" dir="18900000" sx="102000" sy="102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2CBF493-7DB7-49D8-8027-602C88BA9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1524761"/>
            <a:ext cx="4062770" cy="3866339"/>
          </a:xfrm>
          <a:prstGeom prst="rect">
            <a:avLst/>
          </a:prstGeom>
        </p:spPr>
      </p:pic>
      <p:sp>
        <p:nvSpPr>
          <p:cNvPr id="7" name="拱形 6">
            <a:extLst>
              <a:ext uri="{FF2B5EF4-FFF2-40B4-BE49-F238E27FC236}">
                <a16:creationId xmlns:a16="http://schemas.microsoft.com/office/drawing/2014/main" id="{3C273358-E9B2-4F6D-9070-1399B74CE7D7}"/>
              </a:ext>
            </a:extLst>
          </p:cNvPr>
          <p:cNvSpPr/>
          <p:nvPr/>
        </p:nvSpPr>
        <p:spPr>
          <a:xfrm rot="8413640">
            <a:off x="7653474" y="2095260"/>
            <a:ext cx="2649424" cy="2818370"/>
          </a:xfrm>
          <a:prstGeom prst="blockArc">
            <a:avLst>
              <a:gd name="adj1" fmla="val 4497741"/>
              <a:gd name="adj2" fmla="val 19329601"/>
              <a:gd name="adj3" fmla="val 5723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248EC85-1F55-4719-85AD-13AAE922704B}"/>
              </a:ext>
            </a:extLst>
          </p:cNvPr>
          <p:cNvSpPr txBox="1"/>
          <p:nvPr/>
        </p:nvSpPr>
        <p:spPr>
          <a:xfrm>
            <a:off x="339254" y="5435004"/>
            <a:ext cx="6443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kern="100" dirty="0">
                <a:effectLst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To detect photons which are created during </a:t>
            </a:r>
          </a:p>
          <a:p>
            <a:pPr algn="ctr"/>
            <a:r>
              <a:rPr lang="en-US" altLang="zh-TW" sz="1800" kern="100" dirty="0">
                <a:effectLst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the e</a:t>
            </a:r>
            <a:r>
              <a:rPr lang="en-US" altLang="zh-TW" sz="1800" kern="100" baseline="30000" dirty="0">
                <a:effectLst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+</a:t>
            </a:r>
            <a:r>
              <a:rPr lang="en-US" altLang="zh-TW" sz="1800" kern="100" dirty="0">
                <a:effectLst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e</a:t>
            </a:r>
            <a:r>
              <a:rPr lang="en-US" altLang="zh-TW" sz="1800" kern="100" baseline="30000" dirty="0">
                <a:effectLst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-</a:t>
            </a:r>
            <a:r>
              <a:rPr lang="en-US" altLang="zh-TW" sz="1800" kern="100" dirty="0">
                <a:effectLst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 annihilation process</a:t>
            </a:r>
            <a:endParaRPr lang="zh-TW" altLang="en-US" dirty="0"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CE4EC74-7F78-4AAD-BA81-3BAC5D66068D}"/>
              </a:ext>
            </a:extLst>
          </p:cNvPr>
          <p:cNvSpPr txBox="1"/>
          <p:nvPr/>
        </p:nvSpPr>
        <p:spPr>
          <a:xfrm>
            <a:off x="5937330" y="5391100"/>
            <a:ext cx="64436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800" kern="100" dirty="0">
                <a:effectLst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To detect photons which are created during </a:t>
            </a:r>
          </a:p>
          <a:p>
            <a:pPr algn="ctr"/>
            <a:r>
              <a:rPr lang="en-US" altLang="zh-TW" sz="1800" kern="100" dirty="0">
                <a:effectLst/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the particle collisions process</a:t>
            </a:r>
            <a:endParaRPr lang="zh-TW" altLang="en-US" dirty="0">
              <a:latin typeface="Arial" panose="020B0604020202020204" pitchFamily="34" charset="0"/>
              <a:ea typeface="Microsoft JhengHei U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170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199" y="36375"/>
            <a:ext cx="10515600" cy="1078526"/>
          </a:xfrm>
        </p:spPr>
        <p:txBody>
          <a:bodyPr/>
          <a:lstStyle/>
          <a:p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  <a:ea typeface="微軟正黑體" panose="020B0604030504040204" pitchFamily="34" charset="-120"/>
              </a:rPr>
              <a:t>Choices of Scintillators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0B7BFB6-3EB8-4FEE-9625-6CD8AB5F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7" y="1353951"/>
            <a:ext cx="4419600" cy="3457575"/>
          </a:xfrm>
          <a:prstGeom prst="rect">
            <a:avLst/>
          </a:prstGeom>
        </p:spPr>
      </p:pic>
      <p:pic>
        <p:nvPicPr>
          <p:cNvPr id="5" name="圖片 1024">
            <a:extLst>
              <a:ext uri="{FF2B5EF4-FFF2-40B4-BE49-F238E27FC236}">
                <a16:creationId xmlns:a16="http://schemas.microsoft.com/office/drawing/2014/main" id="{D9FBA045-DBE1-4B84-ADE1-14C99E02D3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6395" y="2339485"/>
            <a:ext cx="2664448" cy="211446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9275EDE-C600-4527-9294-06EC5457AC8F}"/>
              </a:ext>
            </a:extLst>
          </p:cNvPr>
          <p:cNvSpPr txBox="1"/>
          <p:nvPr/>
        </p:nvSpPr>
        <p:spPr>
          <a:xfrm>
            <a:off x="8886511" y="1620089"/>
            <a:ext cx="1005403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38100" sx="107000" sy="1070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LSO</a:t>
            </a:r>
            <a:endParaRPr lang="zh-TW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81AE057-550A-4501-A836-F3A71EBC3A98}"/>
              </a:ext>
            </a:extLst>
          </p:cNvPr>
          <p:cNvSpPr txBox="1"/>
          <p:nvPr/>
        </p:nvSpPr>
        <p:spPr>
          <a:xfrm>
            <a:off x="8795139" y="3214245"/>
            <a:ext cx="109677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sx="107000" sy="1070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BGO</a:t>
            </a:r>
            <a:endParaRPr lang="zh-TW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62D9D74-5BF9-4B08-BA06-34AC27137206}"/>
              </a:ext>
            </a:extLst>
          </p:cNvPr>
          <p:cNvSpPr txBox="1"/>
          <p:nvPr/>
        </p:nvSpPr>
        <p:spPr>
          <a:xfrm>
            <a:off x="10410491" y="2417167"/>
            <a:ext cx="1202573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outerShdw blurRad="50800" dist="38100" sx="107000" sy="1070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LaBr</a:t>
            </a:r>
            <a:r>
              <a:rPr lang="en-US" altLang="zh-TW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45C886A-3E95-452B-8911-DFAFD0EF363D}"/>
              </a:ext>
            </a:extLst>
          </p:cNvPr>
          <p:cNvSpPr txBox="1"/>
          <p:nvPr/>
        </p:nvSpPr>
        <p:spPr>
          <a:xfrm>
            <a:off x="8140152" y="4528286"/>
            <a:ext cx="124906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outerShdw blurRad="50800" dist="38100" sx="107000" sy="1070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LYSO</a:t>
            </a:r>
            <a:endParaRPr lang="zh-TW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7B6F963-4363-4712-B51F-C1B7C153C23E}"/>
              </a:ext>
            </a:extLst>
          </p:cNvPr>
          <p:cNvSpPr txBox="1"/>
          <p:nvPr/>
        </p:nvSpPr>
        <p:spPr>
          <a:xfrm>
            <a:off x="10410491" y="4080535"/>
            <a:ext cx="822661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outerShdw blurRad="50800" dist="38100" sx="107000" sy="1070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NaI</a:t>
            </a:r>
            <a:endParaRPr lang="zh-TW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D41187FB-037F-4F4A-B2B1-4CD92A7CB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839" y="1642926"/>
            <a:ext cx="441805" cy="44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橢圓 11">
            <a:extLst>
              <a:ext uri="{FF2B5EF4-FFF2-40B4-BE49-F238E27FC236}">
                <a16:creationId xmlns:a16="http://schemas.microsoft.com/office/drawing/2014/main" id="{9DD35F26-F603-428E-84F2-8A53756BA47E}"/>
              </a:ext>
            </a:extLst>
          </p:cNvPr>
          <p:cNvSpPr/>
          <p:nvPr/>
        </p:nvSpPr>
        <p:spPr>
          <a:xfrm>
            <a:off x="4455651" y="2084731"/>
            <a:ext cx="3615104" cy="2726795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BD7A7F82-6C74-4335-8CDC-C2444A34F677}"/>
              </a:ext>
            </a:extLst>
          </p:cNvPr>
          <p:cNvCxnSpPr>
            <a:cxnSpLocks/>
          </p:cNvCxnSpPr>
          <p:nvPr/>
        </p:nvCxnSpPr>
        <p:spPr>
          <a:xfrm flipV="1">
            <a:off x="7291315" y="2067115"/>
            <a:ext cx="1473367" cy="9262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465F69C3-DD45-4B40-9C13-C6F8DC925BBE}"/>
              </a:ext>
            </a:extLst>
          </p:cNvPr>
          <p:cNvCxnSpPr>
            <a:cxnSpLocks/>
          </p:cNvCxnSpPr>
          <p:nvPr/>
        </p:nvCxnSpPr>
        <p:spPr>
          <a:xfrm flipV="1">
            <a:off x="7443715" y="2623755"/>
            <a:ext cx="2862372" cy="5219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5588FB00-1D35-475D-856A-A7AD5A86045F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7443715" y="3357976"/>
            <a:ext cx="1351424" cy="1486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10220ACE-CC9C-4F9E-A42F-F3FDBC9CC032}"/>
              </a:ext>
            </a:extLst>
          </p:cNvPr>
          <p:cNvCxnSpPr>
            <a:cxnSpLocks/>
          </p:cNvCxnSpPr>
          <p:nvPr/>
        </p:nvCxnSpPr>
        <p:spPr>
          <a:xfrm>
            <a:off x="7394986" y="3587549"/>
            <a:ext cx="2911101" cy="7853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0EB7C60F-69D8-45B5-8A9B-EC5B0810D4CB}"/>
              </a:ext>
            </a:extLst>
          </p:cNvPr>
          <p:cNvCxnSpPr>
            <a:cxnSpLocks/>
          </p:cNvCxnSpPr>
          <p:nvPr/>
        </p:nvCxnSpPr>
        <p:spPr>
          <a:xfrm>
            <a:off x="7291315" y="3876524"/>
            <a:ext cx="931708" cy="5774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C2D023F-2731-4464-B94F-BFF77B85F5E4}"/>
              </a:ext>
            </a:extLst>
          </p:cNvPr>
          <p:cNvSpPr txBox="1"/>
          <p:nvPr/>
        </p:nvSpPr>
        <p:spPr>
          <a:xfrm>
            <a:off x="6713264" y="4892442"/>
            <a:ext cx="1088760" cy="584775"/>
          </a:xfrm>
          <a:prstGeom prst="rect">
            <a:avLst/>
          </a:prstGeom>
          <a:solidFill>
            <a:srgbClr val="FFC000"/>
          </a:solidFill>
          <a:effectLst>
            <a:outerShdw blurRad="50800" dist="38100" sx="107000" sy="107000" algn="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TW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BaF</a:t>
            </a:r>
            <a:r>
              <a:rPr lang="en-US" altLang="zh-TW" sz="32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8D3AA963-726B-451C-80D6-CA651D66B25C}"/>
              </a:ext>
            </a:extLst>
          </p:cNvPr>
          <p:cNvCxnSpPr/>
          <p:nvPr/>
        </p:nvCxnSpPr>
        <p:spPr>
          <a:xfrm>
            <a:off x="7036741" y="3876524"/>
            <a:ext cx="358245" cy="9350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189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7585" y="-79837"/>
            <a:ext cx="10515600" cy="1078526"/>
          </a:xfrm>
        </p:spPr>
        <p:txBody>
          <a:bodyPr/>
          <a:lstStyle/>
          <a:p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  <a:ea typeface="微軟正黑體" panose="020B0604030504040204" pitchFamily="34" charset="-120"/>
              </a:rPr>
              <a:t>Choices of Scintillators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7FF87FE-2250-4426-BD00-4311A9231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133" y="1372537"/>
            <a:ext cx="7211695" cy="2794496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F0C57010-6F31-4834-85A5-430DC55FA03B}"/>
              </a:ext>
            </a:extLst>
          </p:cNvPr>
          <p:cNvSpPr txBox="1"/>
          <p:nvPr/>
        </p:nvSpPr>
        <p:spPr>
          <a:xfrm>
            <a:off x="1431132" y="4319042"/>
            <a:ext cx="8965565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TW" sz="2000" b="1" i="0" u="none" strike="noStrike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It is </a:t>
            </a:r>
            <a:r>
              <a:rPr lang="en-US" altLang="zh-TW" sz="20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always </a:t>
            </a:r>
            <a:r>
              <a:rPr lang="en-US" altLang="zh-TW" sz="2000" b="1" i="0" u="none" strike="noStrike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a trade-off </a:t>
            </a:r>
            <a:r>
              <a:rPr lang="en-US" altLang="zh-TW" sz="20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to </a:t>
            </a:r>
            <a:r>
              <a:rPr lang="en-US" altLang="zh-TW" sz="2000" b="1" i="0" u="none" strike="noStrike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choose a</a:t>
            </a:r>
            <a:r>
              <a:rPr lang="zh-TW" altLang="en-US" sz="2000" b="1" i="0" u="none" strike="noStrike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sz="2000" b="1" i="0" u="none" strike="noStrike" baseline="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scintillator for a specific application</a:t>
            </a:r>
          </a:p>
          <a:p>
            <a:pPr algn="ctr"/>
            <a:r>
              <a:rPr lang="en-US" altLang="zh-TW" sz="4000" b="1" i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Balance of cost and performance</a:t>
            </a:r>
            <a:endParaRPr lang="zh-TW" altLang="en-US" sz="4000" b="1" i="1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4B81C79-B248-431F-85BB-282E7CB50981}"/>
              </a:ext>
            </a:extLst>
          </p:cNvPr>
          <p:cNvSpPr txBox="1"/>
          <p:nvPr/>
        </p:nvSpPr>
        <p:spPr>
          <a:xfrm>
            <a:off x="7901147" y="3103069"/>
            <a:ext cx="2657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i="0" dirty="0">
                <a:solidFill>
                  <a:schemeClr val="accent1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Easy to be deliquescent</a:t>
            </a:r>
          </a:p>
          <a:p>
            <a:endParaRPr lang="zh-TW" altLang="en-US" sz="1400" dirty="0">
              <a:solidFill>
                <a:schemeClr val="accent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9B5C058-5C38-44C8-A13E-54EEF29995CC}"/>
              </a:ext>
            </a:extLst>
          </p:cNvPr>
          <p:cNvSpPr txBox="1"/>
          <p:nvPr/>
        </p:nvSpPr>
        <p:spPr>
          <a:xfrm>
            <a:off x="7920197" y="2559039"/>
            <a:ext cx="4181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C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Lutetium is </a:t>
            </a:r>
            <a:r>
              <a:rPr lang="en-US" altLang="zh-TW" sz="1400" b="1" dirty="0" smtClean="0">
                <a:solidFill>
                  <a:srgbClr val="C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expensive</a:t>
            </a:r>
            <a:endParaRPr lang="zh-TW" altLang="en-US" sz="1400" dirty="0">
              <a:solidFill>
                <a:srgbClr val="C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130E524-629E-47CE-BA92-7BCDBDF9410F}"/>
              </a:ext>
            </a:extLst>
          </p:cNvPr>
          <p:cNvSpPr txBox="1"/>
          <p:nvPr/>
        </p:nvSpPr>
        <p:spPr>
          <a:xfrm>
            <a:off x="7923412" y="2252401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solidFill>
                  <a:schemeClr val="accent6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Slow timing</a:t>
            </a:r>
            <a:endParaRPr lang="zh-TW" altLang="en-US" sz="1400" b="1" dirty="0">
              <a:solidFill>
                <a:schemeClr val="accent6">
                  <a:lumMod val="75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爆炸: 八角 8">
            <a:extLst>
              <a:ext uri="{FF2B5EF4-FFF2-40B4-BE49-F238E27FC236}">
                <a16:creationId xmlns:a16="http://schemas.microsoft.com/office/drawing/2014/main" id="{93B69546-CC41-4B61-A78F-7E3A3F4ADC05}"/>
              </a:ext>
            </a:extLst>
          </p:cNvPr>
          <p:cNvSpPr/>
          <p:nvPr/>
        </p:nvSpPr>
        <p:spPr>
          <a:xfrm>
            <a:off x="890748" y="2406289"/>
            <a:ext cx="1628775" cy="542891"/>
          </a:xfrm>
          <a:prstGeom prst="irregularSeal1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7622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1999" y="0"/>
            <a:ext cx="10515600" cy="1078526"/>
          </a:xfrm>
        </p:spPr>
        <p:txBody>
          <a:bodyPr>
            <a:normAutofit/>
          </a:bodyPr>
          <a:lstStyle/>
          <a:p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LYSO</a:t>
            </a:r>
            <a:r>
              <a:rPr lang="zh-TW" altLang="en-US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Requirement</a:t>
            </a:r>
            <a:r>
              <a:rPr lang="zh-TW" altLang="en-US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in</a:t>
            </a:r>
            <a:r>
              <a:rPr lang="zh-TW" altLang="en-US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altLang="zh-TW" sz="28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HEP </a:t>
            </a:r>
            <a:endParaRPr lang="zh-TW" altLang="en-US" sz="2800" dirty="0">
              <a:latin typeface="Bahnschrift" panose="020B0502040204020203" pitchFamily="34" charset="0"/>
            </a:endParaRPr>
          </a:p>
        </p:txBody>
      </p:sp>
      <p:sp>
        <p:nvSpPr>
          <p:cNvPr id="4" name="內容版面配置區 5">
            <a:extLst>
              <a:ext uri="{FF2B5EF4-FFF2-40B4-BE49-F238E27FC236}">
                <a16:creationId xmlns:a16="http://schemas.microsoft.com/office/drawing/2014/main" id="{13B74948-FE86-463D-96CD-0D55C8D9F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958" y="1665370"/>
            <a:ext cx="5181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en-US" altLang="zh-TW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present disclosure relates to </a:t>
            </a:r>
            <a:r>
              <a:rPr lang="en-US" altLang="zh-TW" sz="2400" b="1" i="1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doping Calcium (Ca) / Magnesium (Mg) atoms </a:t>
            </a:r>
            <a:r>
              <a:rPr lang="en-US" altLang="zh-TW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into cerium doped lutetium yttrium orthosilicate (Ce:LYSO) to be charge compensated with cerium (Ce) having 4 positive electrovalence (Ce</a:t>
            </a:r>
            <a:r>
              <a:rPr lang="en-US" altLang="zh-TW" sz="2400" b="0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4+</a:t>
            </a:r>
            <a:r>
              <a:rPr lang="en-US" altLang="zh-TW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to form Ce having 3 positive electrovalence (Ce</a:t>
            </a:r>
            <a:r>
              <a:rPr lang="en-US" altLang="zh-TW" sz="2400" b="0" i="0" u="none" strike="noStrike" baseline="30000" dirty="0">
                <a:latin typeface="Arial" panose="020B0604020202020204" pitchFamily="34" charset="0"/>
                <a:cs typeface="Arial" panose="020B0604020202020204" pitchFamily="34" charset="0"/>
              </a:rPr>
              <a:t>3+</a:t>
            </a:r>
            <a:r>
              <a:rPr lang="en-US" altLang="zh-TW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for charge balance for light yield improved</a:t>
            </a:r>
            <a:endParaRPr lang="zh-TW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40F06ED-EF50-42C7-BE87-89639F995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670" y="222811"/>
            <a:ext cx="5969929" cy="347333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61999" y="971838"/>
            <a:ext cx="37096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>
                <a:latin typeface="Bahnschrift" panose="020B0502040204020203" pitchFamily="34" charset="0"/>
                <a:ea typeface="Microsoft JhengHei UI" panose="020B0604030504040204" pitchFamily="34" charset="-120"/>
              </a:rPr>
              <a:t>High Light Yield Requirements </a:t>
            </a:r>
            <a:endParaRPr lang="zh-TW" altLang="en-US" sz="2000" b="1" dirty="0">
              <a:latin typeface="Bahnschrift" panose="020B0502040204020203" pitchFamily="34" charset="0"/>
            </a:endParaRPr>
          </a:p>
        </p:txBody>
      </p:sp>
      <p:pic>
        <p:nvPicPr>
          <p:cNvPr id="7" name="E6CD613D-9A41-4363-9CC2-81F90437089F">
            <a:extLst>
              <a:ext uri="{FF2B5EF4-FFF2-40B4-BE49-F238E27FC236}">
                <a16:creationId xmlns:a16="http://schemas.microsoft.com/office/drawing/2014/main" id="{2A506211-36A8-4175-9865-B5A32D4C6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51" y="3841039"/>
            <a:ext cx="4380197" cy="24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B7296A67-BF7E-4644-80F5-A9CDE41B3CE1}"/>
              </a:ext>
            </a:extLst>
          </p:cNvPr>
          <p:cNvSpPr txBox="1">
            <a:spLocks/>
          </p:cNvSpPr>
          <p:nvPr/>
        </p:nvSpPr>
        <p:spPr>
          <a:xfrm>
            <a:off x="9408160" y="4197932"/>
            <a:ext cx="2214880" cy="1907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600" dirty="0" smtClean="0">
                <a:latin typeface="Bahnschrift" panose="020B0502040204020203" pitchFamily="34" charset="0"/>
                <a:cs typeface="Times New Roman" panose="02020603050405020304" pitchFamily="18" charset="0"/>
              </a:rPr>
              <a:t>The measurement was performed by </a:t>
            </a:r>
            <a:r>
              <a:rPr lang="en-US" altLang="zh-TW" sz="1600" b="1" dirty="0" smtClean="0">
                <a:solidFill>
                  <a:srgbClr val="FF0000"/>
                </a:solidFill>
                <a:latin typeface="Bahnschrift" panose="020B0502040204020203" pitchFamily="34" charset="0"/>
                <a:cs typeface="Times New Roman" panose="02020603050405020304" pitchFamily="18" charset="0"/>
              </a:rPr>
              <a:t>Joel at Penn. Univ</a:t>
            </a:r>
            <a:r>
              <a:rPr lang="en-US" altLang="zh-TW" sz="1600" dirty="0" smtClean="0">
                <a:latin typeface="Bahnschrift" panose="020B0502040204020203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altLang="zh-TW" sz="1600" dirty="0" smtClean="0">
                <a:latin typeface="Bahnschrift" panose="020B0502040204020203" pitchFamily="34" charset="0"/>
                <a:cs typeface="Times New Roman" panose="02020603050405020304" pitchFamily="18" charset="0"/>
              </a:rPr>
              <a:t>The light yield is superior to current one in the market  </a:t>
            </a:r>
            <a:endParaRPr lang="zh-TW" altLang="en-US" sz="1600" dirty="0">
              <a:latin typeface="Bahnschrift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700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7841" y="406400"/>
            <a:ext cx="1107440" cy="5466079"/>
          </a:xfrm>
        </p:spPr>
        <p:txBody>
          <a:bodyPr vert="vert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LYSO</a:t>
            </a:r>
            <a:r>
              <a:rPr lang="zh-TW" altLang="en-US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Requirement</a:t>
            </a:r>
            <a:r>
              <a:rPr lang="zh-TW" altLang="en-US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in</a:t>
            </a:r>
            <a:r>
              <a:rPr lang="zh-TW" altLang="en-US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HEP </a:t>
            </a:r>
            <a:r>
              <a:rPr lang="en-US" altLang="zh-TW" sz="28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/>
            </a:r>
            <a:br>
              <a:rPr lang="en-US" altLang="zh-TW" sz="28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</a:br>
            <a:r>
              <a:rPr lang="en-US" altLang="zh-TW" sz="2800" b="1" dirty="0" smtClean="0">
                <a:solidFill>
                  <a:prstClr val="black"/>
                </a:solidFill>
                <a:latin typeface="Bahnschrift" panose="020B0502040204020203" pitchFamily="34" charset="0"/>
              </a:rPr>
              <a:t>Towards the Limit of Special Resolution-CTR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520" y="2794441"/>
            <a:ext cx="6843601" cy="4063559"/>
          </a:xfrm>
          <a:prstGeom prst="rect">
            <a:avLst/>
          </a:prstGeom>
        </p:spPr>
      </p:pic>
      <p:cxnSp>
        <p:nvCxnSpPr>
          <p:cNvPr id="6" name="直線接點 5"/>
          <p:cNvCxnSpPr/>
          <p:nvPr/>
        </p:nvCxnSpPr>
        <p:spPr>
          <a:xfrm flipV="1">
            <a:off x="6283199" y="6278255"/>
            <a:ext cx="308704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419" y="272014"/>
            <a:ext cx="8315541" cy="2522427"/>
          </a:xfrm>
          <a:prstGeom prst="rect">
            <a:avLst/>
          </a:prstGeom>
        </p:spPr>
      </p:pic>
      <p:cxnSp>
        <p:nvCxnSpPr>
          <p:cNvPr id="11" name="直線接點 10"/>
          <p:cNvCxnSpPr/>
          <p:nvPr/>
        </p:nvCxnSpPr>
        <p:spPr>
          <a:xfrm flipV="1">
            <a:off x="1995679" y="2072015"/>
            <a:ext cx="308704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 flipV="1">
            <a:off x="1995679" y="1950095"/>
            <a:ext cx="308704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448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5960" y="175842"/>
            <a:ext cx="10515600" cy="1078526"/>
          </a:xfrm>
        </p:spPr>
        <p:txBody>
          <a:bodyPr/>
          <a:lstStyle/>
          <a:p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LYSO</a:t>
            </a:r>
            <a:r>
              <a:rPr lang="zh-TW" altLang="en-US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Requirement</a:t>
            </a:r>
            <a:r>
              <a:rPr lang="zh-TW" altLang="en-US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in</a:t>
            </a:r>
            <a:r>
              <a:rPr lang="zh-TW" altLang="en-US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 </a:t>
            </a:r>
            <a:r>
              <a:rPr lang="en-US" altLang="zh-TW" sz="2800" b="1" dirty="0">
                <a:solidFill>
                  <a:prstClr val="black"/>
                </a:solidFill>
                <a:latin typeface="Bahnschrift" panose="020B0502040204020203" pitchFamily="34" charset="0"/>
              </a:rPr>
              <a:t>HEP </a:t>
            </a:r>
            <a:endParaRPr lang="zh-TW" altLang="en-US" dirty="0"/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id="{39D65757-8FC3-4B3E-A0FA-1D968E8AFC64}"/>
              </a:ext>
            </a:extLst>
          </p:cNvPr>
          <p:cNvSpPr txBox="1">
            <a:spLocks/>
          </p:cNvSpPr>
          <p:nvPr/>
        </p:nvSpPr>
        <p:spPr>
          <a:xfrm>
            <a:off x="695959" y="1717347"/>
            <a:ext cx="10515601" cy="4000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Scintillation-mechanism damage: reduce the scintillation light yield</a:t>
            </a:r>
          </a:p>
          <a:p>
            <a:r>
              <a:rPr lang="en-US" altLang="zh-TW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Radiation-induced phosphorescence (afterglow): causes an increase of the dark current in the photodetectors, and thus an increase of the readout noise</a:t>
            </a:r>
          </a:p>
          <a:p>
            <a:r>
              <a:rPr lang="en-US" altLang="zh-TW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Radiation-induced absorption (color centers): reduce crystal’s light attenuation length (LAL), and hence the light output</a:t>
            </a:r>
            <a:endParaRPr lang="en-US" altLang="zh-TW" sz="2400" kern="0" dirty="0" smtClean="0">
              <a:solidFill>
                <a:srgbClr val="FF0000"/>
              </a:solidFill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zh-TW" kern="0" dirty="0" smtClean="0">
              <a:solidFill>
                <a:srgbClr val="FF0000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zh-TW" kern="0" dirty="0" smtClean="0">
              <a:solidFill>
                <a:srgbClr val="FF0000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zh-TW" kern="0" dirty="0" smtClean="0">
              <a:solidFill>
                <a:srgbClr val="FF0000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zh-TW" kern="0" dirty="0" smtClean="0">
              <a:solidFill>
                <a:srgbClr val="FF0000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zh-TW" kern="0" dirty="0" smtClean="0">
              <a:solidFill>
                <a:srgbClr val="FF0000"/>
              </a:solidFill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9F04097-D946-4F35-AC2F-684972872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98" y="4182131"/>
            <a:ext cx="9733722" cy="176447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38199" y="1034048"/>
            <a:ext cx="4180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 dirty="0">
                <a:solidFill>
                  <a:prstClr val="black"/>
                </a:solidFill>
                <a:latin typeface="Bahnschrift" panose="020B0502040204020203" pitchFamily="34" charset="0"/>
                <a:ea typeface="Microsoft JhengHei UI Light" panose="020B0300000000000000" pitchFamily="34" charset="-120"/>
                <a:cs typeface="+mj-cs"/>
              </a:rPr>
              <a:t>Tolerance of the Radiation Damage</a:t>
            </a:r>
            <a:endParaRPr lang="zh-TW" altLang="en-US" sz="2000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85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Template" id="{17F60E49-0B57-4E74-9D2E-51923B46BFBF}" vid="{8FFBA164-3BF9-4724-A1F4-020C169078FE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PPT_Template</Template>
  <TotalTime>112</TotalTime>
  <Words>623</Words>
  <Application>Microsoft Office PowerPoint</Application>
  <PresentationFormat>寬螢幕</PresentationFormat>
  <Paragraphs>86</Paragraphs>
  <Slides>15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7" baseType="lpstr">
      <vt:lpstr>Microsoft JhengHei UI</vt:lpstr>
      <vt:lpstr>Microsoft JhengHei UI Light</vt:lpstr>
      <vt:lpstr>微軟正黑體</vt:lpstr>
      <vt:lpstr>新細明體</vt:lpstr>
      <vt:lpstr>Arial</vt:lpstr>
      <vt:lpstr>Bahnschrift</vt:lpstr>
      <vt:lpstr>Calibri</vt:lpstr>
      <vt:lpstr>Calibri Light</vt:lpstr>
      <vt:lpstr>Helvetica</vt:lpstr>
      <vt:lpstr>Times New Roman</vt:lpstr>
      <vt:lpstr>Wingdings</vt:lpstr>
      <vt:lpstr>Office 佈景主題</vt:lpstr>
      <vt:lpstr>Meet Requirements for Detectors in HEP</vt:lpstr>
      <vt:lpstr>Company Profile</vt:lpstr>
      <vt:lpstr>Company Profile</vt:lpstr>
      <vt:lpstr>Choices of Scintillators</vt:lpstr>
      <vt:lpstr>Choices of Scintillators</vt:lpstr>
      <vt:lpstr>Choices of Scintillators</vt:lpstr>
      <vt:lpstr>LYSO Requirement in HEP </vt:lpstr>
      <vt:lpstr>LYSO Requirement in HEP  Towards the Limit of Special Resolution-CTR</vt:lpstr>
      <vt:lpstr>LYSO Requirement in HEP </vt:lpstr>
      <vt:lpstr>LYSO Requirement in HEP </vt:lpstr>
      <vt:lpstr>LYSO Requirement in HEP </vt:lpstr>
      <vt:lpstr>LYSO Special Treatment</vt:lpstr>
      <vt:lpstr>LYSO Special Treatment</vt:lpstr>
      <vt:lpstr>LYSO Array Assembly Semi-Automation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TAC林謂昌</dc:creator>
  <cp:lastModifiedBy>TAC林謂昌</cp:lastModifiedBy>
  <cp:revision>28</cp:revision>
  <dcterms:created xsi:type="dcterms:W3CDTF">2024-06-12T03:03:21Z</dcterms:created>
  <dcterms:modified xsi:type="dcterms:W3CDTF">2024-06-16T15:14:23Z</dcterms:modified>
</cp:coreProperties>
</file>