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19" r:id="rId1"/>
  </p:sldMasterIdLst>
  <p:notesMasterIdLst>
    <p:notesMasterId r:id="rId41"/>
  </p:notesMasterIdLst>
  <p:handoutMasterIdLst>
    <p:handoutMasterId r:id="rId42"/>
  </p:handoutMasterIdLst>
  <p:sldIdLst>
    <p:sldId id="6588" r:id="rId2"/>
    <p:sldId id="6534" r:id="rId3"/>
    <p:sldId id="6535" r:id="rId4"/>
    <p:sldId id="6561" r:id="rId5"/>
    <p:sldId id="6543" r:id="rId6"/>
    <p:sldId id="6582" r:id="rId7"/>
    <p:sldId id="6536" r:id="rId8"/>
    <p:sldId id="6562" r:id="rId9"/>
    <p:sldId id="6563" r:id="rId10"/>
    <p:sldId id="6538" r:id="rId11"/>
    <p:sldId id="6560" r:id="rId12"/>
    <p:sldId id="6579" r:id="rId13"/>
    <p:sldId id="6551" r:id="rId14"/>
    <p:sldId id="6564" r:id="rId15"/>
    <p:sldId id="6566" r:id="rId16"/>
    <p:sldId id="6567" r:id="rId17"/>
    <p:sldId id="6571" r:id="rId18"/>
    <p:sldId id="6568" r:id="rId19"/>
    <p:sldId id="6570" r:id="rId20"/>
    <p:sldId id="6572" r:id="rId21"/>
    <p:sldId id="6587" r:id="rId22"/>
    <p:sldId id="6586" r:id="rId23"/>
    <p:sldId id="6584" r:id="rId24"/>
    <p:sldId id="6578" r:id="rId25"/>
    <p:sldId id="6585" r:id="rId26"/>
    <p:sldId id="6558" r:id="rId27"/>
    <p:sldId id="6583" r:id="rId28"/>
    <p:sldId id="6581" r:id="rId29"/>
    <p:sldId id="6580" r:id="rId30"/>
    <p:sldId id="6569" r:id="rId31"/>
    <p:sldId id="6573" r:id="rId32"/>
    <p:sldId id="6574" r:id="rId33"/>
    <p:sldId id="6575" r:id="rId34"/>
    <p:sldId id="6576" r:id="rId35"/>
    <p:sldId id="6577" r:id="rId36"/>
    <p:sldId id="6565" r:id="rId37"/>
    <p:sldId id="6537" r:id="rId38"/>
    <p:sldId id="6547" r:id="rId39"/>
    <p:sldId id="904" r:id="rId40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CCFF"/>
    <a:srgbClr val="0066FF"/>
    <a:srgbClr val="008000"/>
    <a:srgbClr val="B3C9F5"/>
    <a:srgbClr val="99FF99"/>
    <a:srgbClr val="0099FF"/>
    <a:srgbClr val="6699FF"/>
    <a:srgbClr val="FFCCCC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4" autoAdjust="0"/>
    <p:restoredTop sz="95721" autoAdjust="0"/>
  </p:normalViewPr>
  <p:slideViewPr>
    <p:cSldViewPr>
      <p:cViewPr varScale="1">
        <p:scale>
          <a:sx n="59" d="100"/>
          <a:sy n="59" d="100"/>
        </p:scale>
        <p:origin x="772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16"/>
    </p:cViewPr>
  </p:sorterViewPr>
  <p:notesViewPr>
    <p:cSldViewPr>
      <p:cViewPr varScale="1">
        <p:scale>
          <a:sx n="54" d="100"/>
          <a:sy n="54" d="100"/>
        </p:scale>
        <p:origin x="2024" y="4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5743"/>
          </a:xfrm>
          <a:prstGeom prst="rect">
            <a:avLst/>
          </a:prstGeom>
        </p:spPr>
        <p:txBody>
          <a:bodyPr vert="horz" lIns="92291" tIns="46145" rIns="92291" bIns="46145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92291" tIns="46145" rIns="92291" bIns="46145" rtlCol="0"/>
          <a:lstStyle>
            <a:lvl1pPr algn="r">
              <a:defRPr sz="1300"/>
            </a:lvl1pPr>
          </a:lstStyle>
          <a:p>
            <a:pPr>
              <a:defRPr/>
            </a:pPr>
            <a:fld id="{65810EF4-E412-4073-80D7-B4986CE26BF0}" type="datetimeFigureOut">
              <a:rPr lang="en-US"/>
              <a:pPr>
                <a:defRPr/>
              </a:pPr>
              <a:t>6/14/2024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121"/>
            <a:ext cx="3038145" cy="465743"/>
          </a:xfrm>
          <a:prstGeom prst="rect">
            <a:avLst/>
          </a:prstGeom>
        </p:spPr>
        <p:txBody>
          <a:bodyPr vert="horz" lIns="92291" tIns="46145" rIns="92291" bIns="46145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829121"/>
            <a:ext cx="3038145" cy="465743"/>
          </a:xfrm>
          <a:prstGeom prst="rect">
            <a:avLst/>
          </a:prstGeom>
        </p:spPr>
        <p:txBody>
          <a:bodyPr vert="horz" lIns="92291" tIns="46145" rIns="92291" bIns="46145" rtlCol="0" anchor="b"/>
          <a:lstStyle>
            <a:lvl1pPr algn="r">
              <a:defRPr sz="1300"/>
            </a:lvl1pPr>
          </a:lstStyle>
          <a:p>
            <a:pPr>
              <a:defRPr/>
            </a:pPr>
            <a:fld id="{BF64FAC0-20A1-415F-B412-2341C1B00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63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5" rIns="93149" bIns="46575" numCol="1" anchor="t" anchorCtr="0" compatLnSpc="1">
            <a:prstTxWarp prst="textNoShape">
              <a:avLst/>
            </a:prstTxWarp>
          </a:bodyPr>
          <a:lstStyle>
            <a:lvl1pPr defTabSz="932517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34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5" rIns="93149" bIns="46575" numCol="1" anchor="t" anchorCtr="0" compatLnSpc="1">
            <a:prstTxWarp prst="textNoShape">
              <a:avLst/>
            </a:prstTxWarp>
          </a:bodyPr>
          <a:lstStyle>
            <a:lvl1pPr algn="r" defTabSz="932517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8500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45" y="4416099"/>
            <a:ext cx="5607711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5" rIns="93149" bIns="46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59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5" rIns="93149" bIns="46575" numCol="1" anchor="b" anchorCtr="0" compatLnSpc="1">
            <a:prstTxWarp prst="textNoShape">
              <a:avLst/>
            </a:prstTxWarp>
          </a:bodyPr>
          <a:lstStyle>
            <a:lvl1pPr defTabSz="932517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34" y="8830659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5" rIns="93149" bIns="46575" numCol="1" anchor="b" anchorCtr="0" compatLnSpc="1">
            <a:prstTxWarp prst="textNoShape">
              <a:avLst/>
            </a:prstTxWarp>
          </a:bodyPr>
          <a:lstStyle>
            <a:lvl1pPr algn="r" defTabSz="932517" eaLnBrk="1" hangingPunct="1">
              <a:defRPr sz="1300"/>
            </a:lvl1pPr>
          </a:lstStyle>
          <a:p>
            <a:pPr>
              <a:defRPr/>
            </a:pPr>
            <a:fld id="{18D8EA30-D9F8-4089-B297-A519555E7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540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E7621-4FB3-473E-85A0-E26E95ADB30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811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E7621-4FB3-473E-85A0-E26E95ADB30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79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0F7277-AB25-4B07-ABE9-8A4864B95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00FC10-6730-4B7F-B916-7CEBD9C4D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D7F92-7E6E-49F7-8F3C-41984AB3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24709F-6D1C-4E18-BBEF-8380E271CEF9}" type="datetime1">
              <a:rPr lang="en-US" smtClean="0">
                <a:solidFill>
                  <a:srgbClr val="000000"/>
                </a:solidFill>
              </a:rPr>
              <a:t>6/14/2024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E5D43E-6E58-4B72-98EA-52C41855A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5373EC-A7F2-491C-9F53-D0E0F0F4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F2DDE-7144-4E13-9970-338AFA75E6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0489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CAB7BA-B729-4E25-93CD-1D726BF5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5CEFC9-A1AB-418C-BE78-C75B76D17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07B85F-5A80-46B4-974D-88B263254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24709F-6D1C-4E18-BBEF-8380E271CEF9}" type="datetime1">
              <a:rPr lang="en-US" smtClean="0">
                <a:solidFill>
                  <a:srgbClr val="000000"/>
                </a:solidFill>
              </a:rPr>
              <a:t>6/14/2024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1EB176-D023-48C4-8398-48EB39D6A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BDD16A-1DB9-4886-A53C-23AA49E4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F2DDE-7144-4E13-9970-338AFA75E6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3273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5DECD49-05F0-49FF-A71B-AD9EB60C68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6A6F3DC-A3B9-464E-812B-267090E62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DFC3E0-94FC-4CA0-8672-A3986D9C5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24709F-6D1C-4E18-BBEF-8380E271CEF9}" type="datetime1">
              <a:rPr lang="en-US" smtClean="0">
                <a:solidFill>
                  <a:srgbClr val="000000"/>
                </a:solidFill>
              </a:rPr>
              <a:t>6/14/2024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6BD77F-EBCC-498A-8AFF-DA4D52FD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C47394-A6F2-403F-85DB-E0A2FD3AE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F2DDE-7144-4E13-9970-338AFA75E6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6749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0"/>
            <a:ext cx="10683240" cy="548640"/>
          </a:xfrm>
          <a:prstGeom prst="rect">
            <a:avLst/>
          </a:prstGeom>
          <a:solidFill>
            <a:srgbClr val="B3C9F5"/>
          </a:solidFill>
        </p:spPr>
        <p:txBody>
          <a:bodyPr anchor="ctr" anchorCtr="1">
            <a:no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00800"/>
            <a:ext cx="1463040" cy="36576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A46272CE-0243-4EAC-96E0-FD86285ED84E}" type="datetime1">
              <a:rPr lang="en-US" smtClean="0">
                <a:solidFill>
                  <a:srgbClr val="000000"/>
                </a:solidFill>
              </a:rPr>
              <a:t>6/14/2024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607040" y="6400800"/>
            <a:ext cx="975360" cy="36576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731520"/>
            <a:ext cx="10972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19192" cy="5461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668C3D1-427C-4532-B625-3ADEFE932D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02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00800"/>
            <a:ext cx="1463040" cy="36576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66756BC0-B36E-46D9-9998-4F6EC947228C}" type="datetime1">
              <a:rPr lang="en-US" smtClean="0">
                <a:solidFill>
                  <a:srgbClr val="000000"/>
                </a:solidFill>
              </a:rPr>
              <a:t>6/14/2024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607040" y="6400800"/>
            <a:ext cx="975360" cy="36576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7620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3"/>
          </p:nvPr>
        </p:nvSpPr>
        <p:spPr bwMode="auto">
          <a:xfrm>
            <a:off x="6096000" y="7620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22960" y="0"/>
            <a:ext cx="10759440" cy="548640"/>
          </a:xfrm>
          <a:prstGeom prst="rect">
            <a:avLst/>
          </a:prstGeom>
          <a:solidFill>
            <a:srgbClr val="B3C9F5"/>
          </a:solidFill>
        </p:spPr>
        <p:txBody>
          <a:bodyPr anchor="ctr" anchorCtr="1">
            <a:no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19192" cy="5461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F497D0-E9BB-479D-99ED-D63721CB35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3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E1C6F3-7902-4681-A1DC-CEF740C4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787D86-2124-4859-A8F9-F63CF2C37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2E447E-D03B-4B0A-A885-8D04F9228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24709F-6D1C-4E18-BBEF-8380E271CEF9}" type="datetime1">
              <a:rPr lang="en-US" smtClean="0">
                <a:solidFill>
                  <a:srgbClr val="000000"/>
                </a:solidFill>
              </a:rPr>
              <a:t>6/14/2024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98C139-097E-40D7-99B5-BEA0C740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EC1A44-3CD7-4899-8B4F-1F6D8E10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F2DDE-7144-4E13-9970-338AFA75E6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743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907590-BA8B-4D68-B764-5186C399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125873-28C5-4A6E-8B1A-9A874315D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7D2D02-8A4F-465A-B585-D75519BA4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24709F-6D1C-4E18-BBEF-8380E271CEF9}" type="datetime1">
              <a:rPr lang="en-US" smtClean="0">
                <a:solidFill>
                  <a:srgbClr val="000000"/>
                </a:solidFill>
              </a:rPr>
              <a:t>6/14/2024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E0344F-A1CA-4662-886B-357FDDA80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85A3E9-0300-4610-8E61-5B9A697A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F2DDE-7144-4E13-9970-338AFA75E6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9871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74E51E-BB49-4631-AF96-35D35F3E9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E69F88-7FB7-48E0-9F16-4E2952C8A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3CCD875-C42B-4B22-BB96-0036E7031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B92A9E-3E4D-4C26-8FDA-7CE6B29C9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24709F-6D1C-4E18-BBEF-8380E271CEF9}" type="datetime1">
              <a:rPr lang="en-US" smtClean="0">
                <a:solidFill>
                  <a:srgbClr val="000000"/>
                </a:solidFill>
              </a:rPr>
              <a:t>6/14/2024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EAC42F-964C-4EF1-AF3B-82625998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D020DB-A83C-466E-A4A3-E51FCCAA1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F2DDE-7144-4E13-9970-338AFA75E6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2717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DED10-647E-4904-8F51-782AF6D8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C602E-FEE4-4510-9F79-CF8C9AAB5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FB4D442-2855-476A-B901-42052B492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98A9AD-E040-4122-BBBC-4F6522FBD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C90AC67-3CCE-4BE0-B359-B5DC6BFE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9C35B06-A923-4AC7-BE03-C6316AD8E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24709F-6D1C-4E18-BBEF-8380E271CEF9}" type="datetime1">
              <a:rPr lang="en-US" smtClean="0">
                <a:solidFill>
                  <a:srgbClr val="000000"/>
                </a:solidFill>
              </a:rPr>
              <a:t>6/14/2024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491CF4-190F-4C5F-BD7A-6939FEFA5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6460E54-A5CC-4823-89E8-16610685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F2DDE-7144-4E13-9970-338AFA75E6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55144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0D3E07-25EB-42DC-B1F1-D3B1A8E75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0CEFC98-59B0-4374-A165-F240C585D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24709F-6D1C-4E18-BBEF-8380E271CEF9}" type="datetime1">
              <a:rPr lang="en-US" smtClean="0">
                <a:solidFill>
                  <a:srgbClr val="000000"/>
                </a:solidFill>
              </a:rPr>
              <a:t>6/14/2024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F2B314B-CF8D-41D9-BB1C-7B14AE2B0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15E4F30-B2BD-4742-AE71-51F8EC97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F2DDE-7144-4E13-9970-338AFA75E6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8816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542F57-8251-4B29-B48F-3A23A7DEC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24709F-6D1C-4E18-BBEF-8380E271CEF9}" type="datetime1">
              <a:rPr lang="en-US" smtClean="0">
                <a:solidFill>
                  <a:srgbClr val="000000"/>
                </a:solidFill>
              </a:rPr>
              <a:t>6/14/2024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F6112E0-8518-45AC-8D0D-023F5C372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9E9EEC-3117-4EE5-815F-FED863FD0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F2DDE-7144-4E13-9970-338AFA75E6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4307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D8A3F0-15B8-4AA6-989C-C927EE14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CF6DA3-41BF-45C8-A203-B970F2541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8B6B9C-CFED-46F7-AA45-7250035C6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79B8C3A-569E-454B-8C3B-7C3E340D5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24709F-6D1C-4E18-BBEF-8380E271CEF9}" type="datetime1">
              <a:rPr lang="en-US" smtClean="0">
                <a:solidFill>
                  <a:srgbClr val="000000"/>
                </a:solidFill>
              </a:rPr>
              <a:t>6/14/2024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051FBE-E68B-47D2-B5DE-BBE32C3D9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F9ED4-0572-4F45-8D58-501562CBD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F2DDE-7144-4E13-9970-338AFA75E6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5507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533B32-D478-4C98-A3A5-DD9C773DC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3BD4AC-681B-4B54-9F53-9192741E8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453AEE-5173-4D2B-8537-45978A354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B43C15-204D-4E53-87A9-0CA15BA5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24709F-6D1C-4E18-BBEF-8380E271CEF9}" type="datetime1">
              <a:rPr lang="en-US" smtClean="0">
                <a:solidFill>
                  <a:srgbClr val="000000"/>
                </a:solidFill>
              </a:rPr>
              <a:t>6/14/2024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EF13F5B-3098-4A56-886D-603D7B3D8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78CFB08-A9B6-4222-8AE8-6C6CC75E2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F2DDE-7144-4E13-9970-338AFA75E6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1110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D5E2B6C-2C4F-459E-88F4-E5839E783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3F61A9-F51F-49A4-A100-280F50F72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52662B-0738-469C-AC9D-A48AA2EAFE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24709F-6D1C-4E18-BBEF-8380E271CEF9}" type="datetime1">
              <a:rPr lang="en-US" smtClean="0">
                <a:solidFill>
                  <a:srgbClr val="000000"/>
                </a:solidFill>
              </a:rPr>
              <a:t>6/14/2024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31584E-43E0-40D7-BC5B-C39932945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B62A7C-4742-4DA2-A76D-74A8E27E8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EEF2DDE-7144-4E13-9970-338AFA75E6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4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  <p:sldLayoutId id="214748401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3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11" Type="http://schemas.openxmlformats.org/officeDocument/2006/relationships/hyperlink" Target="https://iopscience.iop.org/article/10.1088/1748-0221/17/05/P05006" TargetMode="External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iopscience.iop.org/article/10.1088/1748-0221/19/04/P04033" TargetMode="External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2.png"/><Relationship Id="rId4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rxiv.org/abs/1811.10545" TargetMode="Externa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1.emf"/><Relationship Id="rId4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40.png"/><Relationship Id="rId4" Type="http://schemas.openxmlformats.org/officeDocument/2006/relationships/image" Target="../media/image9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1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tiff"/><Relationship Id="rId3" Type="http://schemas.openxmlformats.org/officeDocument/2006/relationships/image" Target="../media/image3.png"/><Relationship Id="rId7" Type="http://schemas.openxmlformats.org/officeDocument/2006/relationships/image" Target="../media/image14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tiff"/><Relationship Id="rId5" Type="http://schemas.openxmlformats.org/officeDocument/2006/relationships/image" Target="../media/image140.tiff"/><Relationship Id="rId4" Type="http://schemas.openxmlformats.org/officeDocument/2006/relationships/image" Target="../media/image139.tiff"/><Relationship Id="rId9" Type="http://schemas.openxmlformats.org/officeDocument/2006/relationships/image" Target="../media/image1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3998" y="17907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buClr>
                <a:schemeClr val="folHlink"/>
              </a:buClr>
              <a:buSzPct val="60000"/>
            </a:pPr>
            <a:r>
              <a:rPr lang="en-US" altLang="zh-CN" sz="2200" b="1" dirty="0">
                <a:solidFill>
                  <a:srgbClr val="0000FF"/>
                </a:solidFill>
              </a:rPr>
              <a:t>Haijun Yang (for CEPC Calo Group)</a:t>
            </a:r>
          </a:p>
          <a:p>
            <a:pPr marL="342900" indent="-342900" algn="ctr">
              <a:buClr>
                <a:schemeClr val="folHlink"/>
              </a:buClr>
              <a:buSzPct val="60000"/>
            </a:pPr>
            <a:endParaRPr lang="en-US" altLang="zh-CN" sz="2200" b="1" dirty="0">
              <a:solidFill>
                <a:srgbClr val="0000FF"/>
              </a:solidFill>
            </a:endParaRPr>
          </a:p>
          <a:p>
            <a:pPr marL="342900" indent="-342900" algn="ctr">
              <a:buClr>
                <a:schemeClr val="folHlink"/>
              </a:buClr>
              <a:buSzPct val="60000"/>
            </a:pPr>
            <a:endParaRPr lang="en-US" altLang="zh-CN" sz="2200" b="1" dirty="0">
              <a:solidFill>
                <a:srgbClr val="0000FF"/>
              </a:solidFill>
            </a:endParaRPr>
          </a:p>
          <a:p>
            <a:pPr marL="342900" indent="-342900" algn="ctr">
              <a:buClr>
                <a:schemeClr val="folHlink"/>
              </a:buClr>
              <a:buSzPct val="60000"/>
            </a:pPr>
            <a:endParaRPr lang="en-US" altLang="zh-CN" sz="2200" b="1" dirty="0">
              <a:solidFill>
                <a:srgbClr val="0000FF"/>
              </a:solidFill>
            </a:endParaRPr>
          </a:p>
          <a:p>
            <a:pPr marL="342900" indent="-342900" algn="ctr">
              <a:buClr>
                <a:schemeClr val="folHlink"/>
              </a:buClr>
              <a:buSzPct val="60000"/>
            </a:pPr>
            <a:endParaRPr lang="en-US" altLang="zh-CN" sz="2200" b="1" dirty="0">
              <a:solidFill>
                <a:srgbClr val="0000FF"/>
              </a:solidFill>
            </a:endParaRPr>
          </a:p>
          <a:p>
            <a:pPr marL="342900" indent="-342900" algn="ctr">
              <a:buClr>
                <a:schemeClr val="folHlink"/>
              </a:buClr>
              <a:buSzPct val="60000"/>
            </a:pPr>
            <a:endParaRPr lang="en-US" altLang="zh-CN" sz="22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3265" y="457200"/>
            <a:ext cx="872546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/>
              <a:t>Status of CEPC Sampling Calorimeters</a:t>
            </a:r>
            <a:endParaRPr lang="en-US" altLang="zh-CN" sz="3200" b="1" dirty="0"/>
          </a:p>
        </p:txBody>
      </p:sp>
      <p:pic>
        <p:nvPicPr>
          <p:cNvPr id="3" name="图片 13">
            <a:extLst>
              <a:ext uri="{FF2B5EF4-FFF2-40B4-BE49-F238E27FC236}">
                <a16:creationId xmlns:a16="http://schemas.microsoft.com/office/drawing/2014/main" id="{FC1D7D8A-4E67-F161-23B7-BF008C24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32" y="2628900"/>
            <a:ext cx="418133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D229F-93E5-0236-BCC8-9486DCEDE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371" y="3886200"/>
            <a:ext cx="5755257" cy="274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10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Optimization of AHCAL Prototype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id="{B665EEE9-27FF-37A1-7DBD-85795D3E6239}"/>
              </a:ext>
            </a:extLst>
          </p:cNvPr>
          <p:cNvSpPr txBox="1"/>
          <p:nvPr/>
        </p:nvSpPr>
        <p:spPr>
          <a:xfrm>
            <a:off x="1084330" y="558888"/>
            <a:ext cx="2563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baseline="0" dirty="0">
                <a:solidFill>
                  <a:srgbClr val="0000FF"/>
                </a:solidFill>
                <a:latin typeface="+mn-lt"/>
              </a:rPr>
              <a:t>ACHAL cell size vs BMR</a:t>
            </a:r>
            <a:endParaRPr lang="zh-CN" altLang="en-US" b="1" baseline="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5CA2455E-8491-566E-EC54-238546A19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37" y="914400"/>
            <a:ext cx="3052463" cy="2945699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BB97D8AA-CD84-7571-3FC8-39EDAF53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90" y="3966958"/>
            <a:ext cx="2849777" cy="27432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165AAFC-7F33-E45C-4A33-3181446704B1}"/>
              </a:ext>
            </a:extLst>
          </p:cNvPr>
          <p:cNvSpPr/>
          <p:nvPr/>
        </p:nvSpPr>
        <p:spPr>
          <a:xfrm>
            <a:off x="2245668" y="2476723"/>
            <a:ext cx="381000" cy="60960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DB4AC37D-D586-9321-303A-F9D4FCFDAFB8}"/>
              </a:ext>
            </a:extLst>
          </p:cNvPr>
          <p:cNvSpPr txBox="1"/>
          <p:nvPr/>
        </p:nvSpPr>
        <p:spPr>
          <a:xfrm>
            <a:off x="1263200" y="5791200"/>
            <a:ext cx="233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+mn-lt"/>
              </a:rPr>
              <a:t>C</a:t>
            </a:r>
            <a:r>
              <a:rPr lang="en-US" altLang="zh-CN" b="1" baseline="0" dirty="0">
                <a:solidFill>
                  <a:srgbClr val="0000FF"/>
                </a:solidFill>
                <a:latin typeface="+mn-lt"/>
              </a:rPr>
              <a:t>ell size 40mm: BMR</a:t>
            </a:r>
            <a:endParaRPr lang="zh-CN" altLang="en-US" b="1" baseline="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3617AEED-045A-68B2-8AAD-82289150B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137" y="907690"/>
            <a:ext cx="3052463" cy="2936821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0FC09855-9A47-FB02-020E-E64106983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136" y="3949112"/>
            <a:ext cx="3052463" cy="276104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96AF110-3340-F283-F7DE-8728DBA4A509}"/>
              </a:ext>
            </a:extLst>
          </p:cNvPr>
          <p:cNvSpPr/>
          <p:nvPr/>
        </p:nvSpPr>
        <p:spPr>
          <a:xfrm>
            <a:off x="6400870" y="2500941"/>
            <a:ext cx="381000" cy="60960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194A0E7-652E-EE2F-AED2-FAF7A7BA6408}"/>
              </a:ext>
            </a:extLst>
          </p:cNvPr>
          <p:cNvSpPr/>
          <p:nvPr/>
        </p:nvSpPr>
        <p:spPr>
          <a:xfrm>
            <a:off x="6324670" y="4914765"/>
            <a:ext cx="381000" cy="60960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6">
            <a:extLst>
              <a:ext uri="{FF2B5EF4-FFF2-40B4-BE49-F238E27FC236}">
                <a16:creationId xmlns:a16="http://schemas.microsoft.com/office/drawing/2014/main" id="{3BCFDA74-6E9C-8E0E-07E7-43C43965A7A3}"/>
              </a:ext>
            </a:extLst>
          </p:cNvPr>
          <p:cNvSpPr txBox="1"/>
          <p:nvPr/>
        </p:nvSpPr>
        <p:spPr>
          <a:xfrm>
            <a:off x="4953070" y="545068"/>
            <a:ext cx="2327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baseline="0" dirty="0">
                <a:solidFill>
                  <a:srgbClr val="0000FF"/>
                </a:solidFill>
                <a:latin typeface="+mn-lt"/>
              </a:rPr>
              <a:t>Absorber Thickness</a:t>
            </a:r>
            <a:endParaRPr lang="zh-CN" altLang="en-US" b="1" baseline="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5" name="文本框 8">
            <a:extLst>
              <a:ext uri="{FF2B5EF4-FFF2-40B4-BE49-F238E27FC236}">
                <a16:creationId xmlns:a16="http://schemas.microsoft.com/office/drawing/2014/main" id="{89567E28-3C69-C7CB-64D5-47F7FCB88FC6}"/>
              </a:ext>
            </a:extLst>
          </p:cNvPr>
          <p:cNvSpPr txBox="1"/>
          <p:nvPr/>
        </p:nvSpPr>
        <p:spPr>
          <a:xfrm>
            <a:off x="4953070" y="5747929"/>
            <a:ext cx="2327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+mn-lt"/>
              </a:rPr>
              <a:t>S</a:t>
            </a:r>
            <a:r>
              <a:rPr lang="en-US" altLang="zh-CN" b="1" baseline="0" dirty="0">
                <a:solidFill>
                  <a:srgbClr val="0000FF"/>
                </a:solidFill>
                <a:latin typeface="+mn-lt"/>
              </a:rPr>
              <a:t>cintillator Thickness</a:t>
            </a:r>
            <a:endParaRPr lang="zh-CN" altLang="en-US" b="1" baseline="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6" name="图片 4">
            <a:extLst>
              <a:ext uri="{FF2B5EF4-FFF2-40B4-BE49-F238E27FC236}">
                <a16:creationId xmlns:a16="http://schemas.microsoft.com/office/drawing/2014/main" id="{15E92C6D-A71B-1AB9-A168-885F31E81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868961"/>
            <a:ext cx="3103816" cy="2936821"/>
          </a:xfrm>
          <a:prstGeom prst="rect">
            <a:avLst/>
          </a:prstGeom>
        </p:spPr>
      </p:pic>
      <p:sp>
        <p:nvSpPr>
          <p:cNvPr id="17" name="文本框 7">
            <a:extLst>
              <a:ext uri="{FF2B5EF4-FFF2-40B4-BE49-F238E27FC236}">
                <a16:creationId xmlns:a16="http://schemas.microsoft.com/office/drawing/2014/main" id="{85D3624E-BC0D-2589-913E-1DED03E16960}"/>
              </a:ext>
            </a:extLst>
          </p:cNvPr>
          <p:cNvSpPr txBox="1"/>
          <p:nvPr/>
        </p:nvSpPr>
        <p:spPr>
          <a:xfrm>
            <a:off x="8997696" y="528043"/>
            <a:ext cx="216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+mn-lt"/>
              </a:rPr>
              <a:t>Number of L</a:t>
            </a:r>
            <a:r>
              <a:rPr lang="en-US" altLang="zh-CN" b="1" baseline="0" dirty="0">
                <a:solidFill>
                  <a:srgbClr val="0000FF"/>
                </a:solidFill>
                <a:latin typeface="+mn-lt"/>
              </a:rPr>
              <a:t>ayers</a:t>
            </a:r>
            <a:endParaRPr lang="zh-CN" altLang="en-US" b="1" baseline="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45C75E-BE32-E1DC-72B6-765AFFEDC8E0}"/>
              </a:ext>
            </a:extLst>
          </p:cNvPr>
          <p:cNvSpPr/>
          <p:nvPr/>
        </p:nvSpPr>
        <p:spPr>
          <a:xfrm>
            <a:off x="10182690" y="2667000"/>
            <a:ext cx="381000" cy="60960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A7848920-6959-23BF-369D-037EC2222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2418" y="3983923"/>
            <a:ext cx="3589982" cy="27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AHCAL Prototype based on </a:t>
            </a:r>
            <a:r>
              <a:rPr lang="en-US" altLang="zh-CN" b="1" dirty="0" err="1"/>
              <a:t>Scint+SiPM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BB02C07-8ADC-0311-5D1A-09F378B33A35}"/>
              </a:ext>
            </a:extLst>
          </p:cNvPr>
          <p:cNvSpPr txBox="1">
            <a:spLocks/>
          </p:cNvSpPr>
          <p:nvPr/>
        </p:nvSpPr>
        <p:spPr bwMode="auto">
          <a:xfrm>
            <a:off x="914400" y="639715"/>
            <a:ext cx="6503480" cy="598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altLang="zh-CN" sz="2800" b="1" dirty="0">
                <a:latin typeface="+mn-lt"/>
              </a:rPr>
              <a:t>Sampling AHCAL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400" dirty="0">
                <a:latin typeface="+mn-lt"/>
              </a:rPr>
              <a:t>40 layers</a:t>
            </a:r>
            <a:endParaRPr lang="en-US" altLang="zh-CN" sz="2400" baseline="-25000" dirty="0">
              <a:latin typeface="Symbol" panose="05050102010706020507" pitchFamily="18" charset="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400" dirty="0">
                <a:latin typeface="+mn-lt"/>
              </a:rPr>
              <a:t>Each layer: 72 cm×72 cm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400" dirty="0">
                <a:latin typeface="+mn-lt"/>
              </a:rPr>
              <a:t>Each layer: 18</a:t>
            </a: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× 18</a:t>
            </a: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=</a:t>
            </a: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324</a:t>
            </a: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channels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zh-CN" sz="2800" b="1" dirty="0">
                <a:latin typeface="+mn-lt"/>
              </a:rPr>
              <a:t>Absorber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400" dirty="0">
                <a:latin typeface="+mn-lt"/>
              </a:rPr>
              <a:t>Iron,</a:t>
            </a: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2 cm thickness / layer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zh-CN" sz="2800" b="1" dirty="0">
                <a:latin typeface="+mn-lt"/>
              </a:rPr>
              <a:t>Sensitive Detector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400" dirty="0">
                <a:latin typeface="+mn-lt"/>
              </a:rPr>
              <a:t>Scintillator cell size:</a:t>
            </a: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40×40×3 mm</a:t>
            </a:r>
            <a:r>
              <a:rPr lang="en-US" altLang="zh-CN" sz="2400" baseline="30000" dirty="0">
                <a:latin typeface="+mn-lt"/>
              </a:rPr>
              <a:t>3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400" dirty="0" err="1">
                <a:latin typeface="+mn-lt"/>
              </a:rPr>
              <a:t>SiPM</a:t>
            </a:r>
            <a:r>
              <a:rPr lang="en-US" altLang="zh-CN" sz="2400" dirty="0">
                <a:latin typeface="+mn-lt"/>
              </a:rPr>
              <a:t>:</a:t>
            </a: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HPK S14160-1315 and NDL-22-1515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zh-CN" sz="2800" b="1" dirty="0">
                <a:latin typeface="+mn-lt"/>
              </a:rPr>
              <a:t>Electronics with analog readout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400" dirty="0">
                <a:latin typeface="+mn-lt"/>
              </a:rPr>
              <a:t>SPIROC2E ASIC Chip (36-ch)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400" dirty="0">
                <a:latin typeface="+mn-lt"/>
              </a:rPr>
              <a:t>12960 channels</a:t>
            </a:r>
            <a:endParaRPr lang="zh-CN" altLang="en-US" sz="2400" dirty="0">
              <a:latin typeface="+mn-lt"/>
            </a:endParaRPr>
          </a:p>
        </p:txBody>
      </p:sp>
      <p:pic>
        <p:nvPicPr>
          <p:cNvPr id="4" name="Picture 3" descr="page3image54016432">
            <a:extLst>
              <a:ext uri="{FF2B5EF4-FFF2-40B4-BE49-F238E27FC236}">
                <a16:creationId xmlns:a16="http://schemas.microsoft.com/office/drawing/2014/main" id="{0CAD5585-FCBD-7144-995D-1D9FC5284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667" y="632613"/>
            <a:ext cx="3127783" cy="25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B4D5FD31-B351-5641-AF73-6E4208025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495" y="2489820"/>
            <a:ext cx="2627905" cy="1853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CD61484-DED0-C342-A2A7-06B70D7197E2}"/>
                  </a:ext>
                </a:extLst>
              </p:cNvPr>
              <p:cNvSpPr/>
              <p:nvPr/>
            </p:nvSpPr>
            <p:spPr>
              <a:xfrm>
                <a:off x="9259295" y="3674237"/>
                <a:ext cx="281458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solidFill>
                      <a:srgbClr val="FFFF00"/>
                    </a:solidFill>
                    <a:ea typeface="Microsoft YaHei" panose="020B0503020204020204" pitchFamily="34" charset="-122"/>
                  </a:rPr>
                  <a:t>Scintillator tiles (</a:t>
                </a:r>
                <a14:m>
                  <m:oMath xmlns:m="http://schemas.openxmlformats.org/officeDocument/2006/math">
                    <m:r>
                      <a:rPr lang="de-DE" altLang="ja-JP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ja-JP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ja-JP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altLang="zh-CN" i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i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dirty="0">
                    <a:solidFill>
                      <a:srgbClr val="FFFF00"/>
                    </a:solidFill>
                  </a:rPr>
                  <a:t>)</a:t>
                </a:r>
              </a:p>
              <a:p>
                <a:r>
                  <a:rPr lang="en-US" altLang="ja-JP" dirty="0">
                    <a:solidFill>
                      <a:srgbClr val="FFFF00"/>
                    </a:solidFill>
                  </a:rPr>
                  <a:t>wrapped with ESR foil </a:t>
                </a:r>
                <a:endParaRPr lang="en-GB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CD61484-DED0-C342-A2A7-06B70D719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9295" y="3674237"/>
                <a:ext cx="2814587" cy="646331"/>
              </a:xfrm>
              <a:prstGeom prst="rect">
                <a:avLst/>
              </a:prstGeom>
              <a:blipFill>
                <a:blip r:embed="rId4"/>
                <a:stretch>
                  <a:fillRect l="-1948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6">
            <a:extLst>
              <a:ext uri="{FF2B5EF4-FFF2-40B4-BE49-F238E27FC236}">
                <a16:creationId xmlns:a16="http://schemas.microsoft.com/office/drawing/2014/main" id="{322F9296-7CAB-3711-EB88-C10317A90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880" y="4447898"/>
            <a:ext cx="3068639" cy="227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806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Scintillators Performance Test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633A5D18-B5DE-B27B-91E4-8DF1B0F61997}"/>
              </a:ext>
            </a:extLst>
          </p:cNvPr>
          <p:cNvSpPr txBox="1">
            <a:spLocks/>
          </p:cNvSpPr>
          <p:nvPr/>
        </p:nvSpPr>
        <p:spPr bwMode="auto">
          <a:xfrm>
            <a:off x="822960" y="639340"/>
            <a:ext cx="6720840" cy="243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zh-CN" sz="1800" b="1" dirty="0"/>
              <a:t> &gt;15K scintillators are produced with injection molding technique which are wrapped automatically with ESR films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zh-CN" sz="1800" b="1" dirty="0"/>
              <a:t> The batch test platform (with Sr-90) </a:t>
            </a:r>
          </a:p>
          <a:p>
            <a:pPr lvl="1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altLang="zh-CN" sz="1800" dirty="0"/>
              <a:t>HPK 13360-1325PE </a:t>
            </a:r>
            <a:r>
              <a:rPr lang="en-US" altLang="zh-CN" sz="1800" dirty="0" err="1"/>
              <a:t>SiPM</a:t>
            </a:r>
            <a:r>
              <a:rPr lang="en-US" altLang="zh-CN" sz="1800" dirty="0"/>
              <a:t> + SPIROC readout</a:t>
            </a:r>
          </a:p>
          <a:p>
            <a:pPr lvl="1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altLang="zh-CN" sz="1800" dirty="0"/>
              <a:t>144 channels / batch</a:t>
            </a:r>
          </a:p>
          <a:p>
            <a:pPr lvl="1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altLang="zh-CN" sz="1800" dirty="0"/>
              <a:t>The light yield is fitted by landau-gauss function</a:t>
            </a:r>
          </a:p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CN" sz="1800" b="1" dirty="0">
                <a:solidFill>
                  <a:srgbClr val="0000FF"/>
                </a:solidFill>
                <a:sym typeface="Wingdings" panose="05000000000000000000" pitchFamily="2" charset="2"/>
              </a:rPr>
              <a:t> 91.6% of</a:t>
            </a:r>
            <a:r>
              <a:rPr lang="en-US" altLang="zh-CN" sz="1800" b="1" dirty="0">
                <a:solidFill>
                  <a:srgbClr val="0000FF"/>
                </a:solidFill>
              </a:rPr>
              <a:t> scintillators are within 10%  of light yield window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A1252C0-63F7-3EC6-ED68-FFDD6B6B503D}"/>
              </a:ext>
            </a:extLst>
          </p:cNvPr>
          <p:cNvGrpSpPr/>
          <p:nvPr/>
        </p:nvGrpSpPr>
        <p:grpSpPr>
          <a:xfrm>
            <a:off x="7783770" y="647503"/>
            <a:ext cx="3715626" cy="3047999"/>
            <a:chOff x="3366960" y="1422258"/>
            <a:chExt cx="5526195" cy="506683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A8BFE11-5824-A000-E9C3-C6E92489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3911235"/>
              <a:ext cx="3437149" cy="25778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54A39E8-7EA3-AFD5-025C-E219BF92A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6763" y="1451975"/>
              <a:ext cx="1829768" cy="243969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4118A20-95F9-6630-B49B-92A8FEDC8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329" y="3911165"/>
              <a:ext cx="1900844" cy="253446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B607F1D-1B74-81E9-17E4-7FD8034A7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178" y="1444138"/>
              <a:ext cx="1814998" cy="2419997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5E9A663-CBF1-C6E5-DB34-2B8DFD83595E}"/>
                </a:ext>
              </a:extLst>
            </p:cNvPr>
            <p:cNvSpPr/>
            <p:nvPr/>
          </p:nvSpPr>
          <p:spPr>
            <a:xfrm>
              <a:off x="5309112" y="3398533"/>
              <a:ext cx="756922" cy="4283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solidFill>
                    <a:srgbClr val="FFFF00"/>
                  </a:solidFill>
                </a:rPr>
                <a:t>Tiles</a:t>
              </a:r>
              <a:endParaRPr lang="zh-CN" alt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DD29C6F-B543-2AE7-FB9F-31E88FCC13B7}"/>
                </a:ext>
              </a:extLst>
            </p:cNvPr>
            <p:cNvSpPr/>
            <p:nvPr/>
          </p:nvSpPr>
          <p:spPr>
            <a:xfrm>
              <a:off x="3666434" y="3398533"/>
              <a:ext cx="1282178" cy="4283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solidFill>
                    <a:srgbClr val="FFFF00"/>
                  </a:solidFill>
                </a:rPr>
                <a:t>ESR films</a:t>
              </a:r>
              <a:endParaRPr lang="zh-CN" alt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16AA503-1EEB-D6EA-88A3-52611DD6E760}"/>
                </a:ext>
              </a:extLst>
            </p:cNvPr>
            <p:cNvSpPr/>
            <p:nvPr/>
          </p:nvSpPr>
          <p:spPr>
            <a:xfrm>
              <a:off x="3366960" y="5950100"/>
              <a:ext cx="1750157" cy="4283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solidFill>
                    <a:srgbClr val="FFFF00"/>
                  </a:solidFill>
                </a:rPr>
                <a:t>Wrapped Tiles</a:t>
              </a:r>
              <a:endParaRPr lang="zh-CN" alt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1EA5111-3852-D4C1-17D4-EA69C8E100AC}"/>
                </a:ext>
              </a:extLst>
            </p:cNvPr>
            <p:cNvSpPr/>
            <p:nvPr/>
          </p:nvSpPr>
          <p:spPr>
            <a:xfrm>
              <a:off x="5350363" y="5943121"/>
              <a:ext cx="3128498" cy="4283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solidFill>
                    <a:srgbClr val="FFFF00"/>
                  </a:solidFill>
                </a:rPr>
                <a:t>Reinforce w/ adhesive tape </a:t>
              </a:r>
              <a:endParaRPr lang="zh-CN" altLang="en-US" sz="1200" b="1" dirty="0">
                <a:solidFill>
                  <a:srgbClr val="FFFF00"/>
                </a:solidFill>
              </a:endParaRP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D8B7AF6-8DEE-B4C7-F3A0-10CF6518C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1529" y="1422258"/>
              <a:ext cx="1811626" cy="2415501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4E313EBB-12A3-36A8-C40E-3D557DCA57E8}"/>
                </a:ext>
              </a:extLst>
            </p:cNvPr>
            <p:cNvSpPr/>
            <p:nvPr/>
          </p:nvSpPr>
          <p:spPr>
            <a:xfrm>
              <a:off x="6621092" y="3450460"/>
              <a:ext cx="2110859" cy="4283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solidFill>
                    <a:srgbClr val="FFFF00"/>
                  </a:solidFill>
                </a:rPr>
                <a:t>Labeling machine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93A9114-F522-C3DB-297D-AC37BA66C3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0292" y="3124200"/>
            <a:ext cx="3200400" cy="30463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4896693-169D-3CE7-721F-73A70D9FB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028678"/>
            <a:ext cx="3210088" cy="105372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8553BE71-BDDC-E04C-8FFB-FA9F20DA5B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918" y="4191000"/>
            <a:ext cx="3406482" cy="2362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92FD33-71B2-DB4E-3BAF-789684E94F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0861" y="3835283"/>
            <a:ext cx="3833939" cy="2489317"/>
          </a:xfrm>
          <a:prstGeom prst="rect">
            <a:avLst/>
          </a:prstGeom>
        </p:spPr>
      </p:pic>
      <p:sp>
        <p:nvSpPr>
          <p:cNvPr id="19" name="矩形 7">
            <a:extLst>
              <a:ext uri="{FF2B5EF4-FFF2-40B4-BE49-F238E27FC236}">
                <a16:creationId xmlns:a16="http://schemas.microsoft.com/office/drawing/2014/main" id="{C4E69F25-5E4C-F60D-FBA8-ED6BE9CAED27}"/>
              </a:ext>
            </a:extLst>
          </p:cNvPr>
          <p:cNvSpPr/>
          <p:nvPr/>
        </p:nvSpPr>
        <p:spPr>
          <a:xfrm>
            <a:off x="1371600" y="6412468"/>
            <a:ext cx="1962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baseline="0" dirty="0">
                <a:latin typeface="+mn-lt"/>
              </a:rPr>
              <a:t>Sr-90 Spectrum</a:t>
            </a:r>
            <a:endParaRPr lang="zh-CN" altLang="en-US" b="1" baseline="0" dirty="0">
              <a:latin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DBC0280C-EA41-C23B-8EE0-2B1B500E2F1E}"/>
              </a:ext>
            </a:extLst>
          </p:cNvPr>
          <p:cNvSpPr/>
          <p:nvPr/>
        </p:nvSpPr>
        <p:spPr>
          <a:xfrm>
            <a:off x="8020441" y="6366450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baseline="0" dirty="0">
                <a:latin typeface="+mn-lt"/>
              </a:rPr>
              <a:t>Light yield for all scintillators</a:t>
            </a:r>
            <a:endParaRPr lang="zh-CN" altLang="en-US" b="1" baseline="0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76E6D-E935-10D8-9537-8575E06F6FE8}"/>
              </a:ext>
            </a:extLst>
          </p:cNvPr>
          <p:cNvSpPr txBox="1"/>
          <p:nvPr/>
        </p:nvSpPr>
        <p:spPr>
          <a:xfrm>
            <a:off x="4573569" y="6282027"/>
            <a:ext cx="33272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hlinkClick r:id="rId11"/>
              </a:rPr>
              <a:t>JINST 17 (2022) P05006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19407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Assembly of Scintillator, </a:t>
            </a:r>
            <a:r>
              <a:rPr lang="en-US" b="1" dirty="0" err="1"/>
              <a:t>SiPM</a:t>
            </a:r>
            <a:r>
              <a:rPr lang="en-US" b="1" dirty="0"/>
              <a:t> and HBU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056B6CC4-C055-BA6E-7D90-E2230FFD1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59" y="609600"/>
            <a:ext cx="7254241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zh-CN" sz="2200" b="1" dirty="0">
                <a:latin typeface="+mn-lt"/>
              </a:rPr>
              <a:t> Assemble of the AHCAL Prototype (12960-ch, 5-ton)</a:t>
            </a:r>
          </a:p>
          <a:p>
            <a:pPr lvl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+mn-lt"/>
              </a:rPr>
              <a:t>Assemble the scintillator on HBU with glue</a:t>
            </a:r>
          </a:p>
          <a:p>
            <a:pPr lvl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+mn-lt"/>
              </a:rPr>
              <a:t>Press them with cover plate for solidification</a:t>
            </a:r>
          </a:p>
          <a:p>
            <a:pPr lvl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+mn-lt"/>
              </a:rPr>
              <a:t>Combine 3 HBUs and install in 1 cassette (14.5mm)</a:t>
            </a:r>
          </a:p>
          <a:p>
            <a:pPr lvl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+mn-lt"/>
              </a:rPr>
              <a:t>40 layers are assembled in the AHCAL prototype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zh-CN" sz="2200" b="1" dirty="0">
                <a:latin typeface="+mn-lt"/>
              </a:rPr>
              <a:t> 38 layers with HPK and 5 layers with NDL </a:t>
            </a:r>
            <a:r>
              <a:rPr lang="en-US" altLang="zh-CN" sz="2200" b="1" dirty="0" err="1">
                <a:latin typeface="+mn-lt"/>
              </a:rPr>
              <a:t>SiPM</a:t>
            </a:r>
            <a:r>
              <a:rPr lang="en-US" altLang="zh-CN" sz="2200" b="1" dirty="0">
                <a:latin typeface="+mn-lt"/>
              </a:rPr>
              <a:t> (3 backup)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zh-CN" sz="2200" b="1" dirty="0">
                <a:latin typeface="+mn-lt"/>
              </a:rPr>
              <a:t> Assembly completed in August, 2022</a:t>
            </a:r>
            <a:endParaRPr lang="zh-CN" altLang="en-US" sz="2200" b="1" dirty="0">
              <a:latin typeface="+mn-lt"/>
            </a:endParaRPr>
          </a:p>
        </p:txBody>
      </p:sp>
      <p:sp>
        <p:nvSpPr>
          <p:cNvPr id="16" name="文本框 17">
            <a:extLst>
              <a:ext uri="{FF2B5EF4-FFF2-40B4-BE49-F238E27FC236}">
                <a16:creationId xmlns:a16="http://schemas.microsoft.com/office/drawing/2014/main" id="{7AF645B3-4FB5-EC9E-EF03-6EFD21C14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177" y="6416737"/>
            <a:ext cx="21000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b="1" dirty="0">
                <a:latin typeface="+mn-lt"/>
              </a:rPr>
              <a:t>Scintillators on HBU</a:t>
            </a:r>
            <a:endParaRPr lang="zh-CN" altLang="en-US" b="1" dirty="0">
              <a:latin typeface="+mn-lt"/>
            </a:endParaRPr>
          </a:p>
        </p:txBody>
      </p:sp>
      <p:sp>
        <p:nvSpPr>
          <p:cNvPr id="18" name="文本框 19">
            <a:extLst>
              <a:ext uri="{FF2B5EF4-FFF2-40B4-BE49-F238E27FC236}">
                <a16:creationId xmlns:a16="http://schemas.microsoft.com/office/drawing/2014/main" id="{EAAD8D9F-07F2-137D-E36F-A1C462147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416737"/>
            <a:ext cx="18575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latin typeface="+mn-lt"/>
              </a:rPr>
              <a:t>HBU finished</a:t>
            </a:r>
            <a:endParaRPr lang="zh-CN" altLang="en-US" b="1" dirty="0">
              <a:latin typeface="+mn-lt"/>
            </a:endParaRPr>
          </a:p>
        </p:txBody>
      </p:sp>
      <p:sp>
        <p:nvSpPr>
          <p:cNvPr id="20" name="文本框 21">
            <a:extLst>
              <a:ext uri="{FF2B5EF4-FFF2-40B4-BE49-F238E27FC236}">
                <a16:creationId xmlns:a16="http://schemas.microsoft.com/office/drawing/2014/main" id="{C7355C33-8323-A78E-F764-6BBF7DA3D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397228"/>
            <a:ext cx="20951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latin typeface="+mn-lt"/>
              </a:rPr>
              <a:t>3 HBUs in 1 cassette</a:t>
            </a:r>
            <a:endParaRPr lang="zh-CN" altLang="en-US" b="1" dirty="0">
              <a:latin typeface="+mn-lt"/>
            </a:endParaRPr>
          </a:p>
        </p:txBody>
      </p:sp>
      <p:pic>
        <p:nvPicPr>
          <p:cNvPr id="21" name="图片 3">
            <a:extLst>
              <a:ext uri="{FF2B5EF4-FFF2-40B4-BE49-F238E27FC236}">
                <a16:creationId xmlns:a16="http://schemas.microsoft.com/office/drawing/2014/main" id="{46D12F8D-D11E-62DC-275A-D692F49D9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64276"/>
            <a:ext cx="2171013" cy="163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5E8E3D-8E54-040F-AD17-69CEDB8A0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299" y="4766021"/>
            <a:ext cx="2164737" cy="1630439"/>
          </a:xfrm>
          <a:prstGeom prst="rect">
            <a:avLst/>
          </a:prstGeom>
        </p:spPr>
      </p:pic>
      <p:pic>
        <p:nvPicPr>
          <p:cNvPr id="24" name="图片 18">
            <a:extLst>
              <a:ext uri="{FF2B5EF4-FFF2-40B4-BE49-F238E27FC236}">
                <a16:creationId xmlns:a16="http://schemas.microsoft.com/office/drawing/2014/main" id="{68CFEE66-F2DB-4D9B-4E20-99A18FFFF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582" y="3960764"/>
            <a:ext cx="3138760" cy="243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FC203-3CA8-DE99-45CF-E814616F3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502" y="3093961"/>
            <a:ext cx="4351534" cy="1630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696072-2231-2160-DEC5-18C288E431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051" y="2362200"/>
            <a:ext cx="3023149" cy="4030866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DB6FC1A3-B053-413A-2495-7AB1079F3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051" y="603727"/>
            <a:ext cx="3023149" cy="227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477A83-1969-84EF-78A6-51FA97267C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3582" y="3048000"/>
            <a:ext cx="3106480" cy="680771"/>
          </a:xfrm>
          <a:prstGeom prst="rect">
            <a:avLst/>
          </a:prstGeom>
        </p:spPr>
      </p:pic>
      <p:sp>
        <p:nvSpPr>
          <p:cNvPr id="11" name="文本框 21">
            <a:extLst>
              <a:ext uri="{FF2B5EF4-FFF2-40B4-BE49-F238E27FC236}">
                <a16:creationId xmlns:a16="http://schemas.microsoft.com/office/drawing/2014/main" id="{8354EB0B-B721-BFDE-1B17-1F1502685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6416737"/>
            <a:ext cx="228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latin typeface="+mn-lt"/>
              </a:rPr>
              <a:t>AHCAL with 40 layers</a:t>
            </a:r>
            <a:endParaRPr lang="zh-CN" alt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5239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CERN Test Beam in 2022 - 2023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AD3F7-42D2-3049-9CB8-988160223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36378"/>
            <a:ext cx="3505198" cy="2744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066F26-4109-0B41-B189-C15881085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609600"/>
            <a:ext cx="6919609" cy="655542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AD23F48-A0EC-1C4A-A942-DCB281E7B36E}"/>
              </a:ext>
            </a:extLst>
          </p:cNvPr>
          <p:cNvSpPr>
            <a:spLocks noGrp="1"/>
          </p:cNvSpPr>
          <p:nvPr/>
        </p:nvSpPr>
        <p:spPr>
          <a:xfrm>
            <a:off x="533400" y="1326102"/>
            <a:ext cx="6993556" cy="1554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Collected large statistics of test beam data samples</a:t>
            </a:r>
          </a:p>
          <a:p>
            <a:pPr lvl="1"/>
            <a:r>
              <a:rPr lang="en-US" sz="1800" dirty="0"/>
              <a:t>Muons: 10 GeV (PS-T9), 108/160 GeV (H8), 120 GeV (H2)</a:t>
            </a:r>
          </a:p>
          <a:p>
            <a:pPr lvl="1"/>
            <a:r>
              <a:rPr lang="en-US" sz="1800" dirty="0"/>
              <a:t>Electrons/positrons: 0.5 – 5 GeV at PS; 10 – 120 – 250 GeV at SPS </a:t>
            </a:r>
          </a:p>
          <a:p>
            <a:pPr lvl="1"/>
            <a:r>
              <a:rPr lang="en-US" sz="1800" dirty="0" err="1"/>
              <a:t>Pions</a:t>
            </a:r>
            <a:r>
              <a:rPr lang="en-US" sz="1800" dirty="0"/>
              <a:t>: 1 – 15 GeV at PS, 10 – 120 – 150 – 350 GeV at SPS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7C8231-AC53-582E-E705-802735446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05" y="3336378"/>
            <a:ext cx="4085895" cy="3064422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6D8BD42F-FA1D-C801-27EA-F4525DA5B3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" b="839"/>
          <a:stretch/>
        </p:blipFill>
        <p:spPr>
          <a:xfrm>
            <a:off x="7391400" y="609600"/>
            <a:ext cx="4586202" cy="251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E3933-FB91-0DA2-2478-1F77CEF37F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704" y="3336378"/>
            <a:ext cx="4085895" cy="306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99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CERN Beam Test in 2022 - 2023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8A3AE-001C-4573-A2FA-B8BCE1778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489" y="3943149"/>
            <a:ext cx="3308111" cy="2756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462970-1BDF-474B-B9F6-0A5B752FC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40" y="890839"/>
            <a:ext cx="3478001" cy="2898334"/>
          </a:xfrm>
          <a:prstGeom prst="rect">
            <a:avLst/>
          </a:prstGeom>
        </p:spPr>
      </p:pic>
      <p:sp>
        <p:nvSpPr>
          <p:cNvPr id="6" name="文本框 10">
            <a:extLst>
              <a:ext uri="{FF2B5EF4-FFF2-40B4-BE49-F238E27FC236}">
                <a16:creationId xmlns:a16="http://schemas.microsoft.com/office/drawing/2014/main" id="{BE2328E5-1A1E-4EC7-93A4-A19164AE75BA}"/>
              </a:ext>
            </a:extLst>
          </p:cNvPr>
          <p:cNvSpPr txBox="1"/>
          <p:nvPr/>
        </p:nvSpPr>
        <p:spPr>
          <a:xfrm>
            <a:off x="822960" y="790937"/>
            <a:ext cx="16889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100 GeV mu-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5C00A-A7B0-432C-B234-777321ABB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774456"/>
            <a:ext cx="3124200" cy="260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0E998B-A20A-426E-AAD3-8313046DA544}"/>
              </a:ext>
            </a:extLst>
          </p:cNvPr>
          <p:cNvSpPr/>
          <p:nvPr/>
        </p:nvSpPr>
        <p:spPr>
          <a:xfrm>
            <a:off x="8726042" y="782977"/>
            <a:ext cx="1887120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60 GeV electron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DFC966-F68E-43AB-A9AA-C9433DC21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954" y="3820827"/>
            <a:ext cx="3478000" cy="28983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39A689-B690-4184-BD7C-C605BC540F12}"/>
              </a:ext>
            </a:extLst>
          </p:cNvPr>
          <p:cNvSpPr/>
          <p:nvPr/>
        </p:nvSpPr>
        <p:spPr>
          <a:xfrm>
            <a:off x="4641327" y="3762549"/>
            <a:ext cx="3046540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60 GeV negative pion (SPS)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01ADD2-FB46-4B74-B324-70D92FCD9C41}"/>
              </a:ext>
            </a:extLst>
          </p:cNvPr>
          <p:cNvSpPr/>
          <p:nvPr/>
        </p:nvSpPr>
        <p:spPr>
          <a:xfrm>
            <a:off x="8726042" y="3743094"/>
            <a:ext cx="3176382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350 GeV negative pion (SPS)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0C0FAB-EB37-8FF0-8428-8E049FFD1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72" y="890839"/>
            <a:ext cx="3339890" cy="261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BAF57B-E64A-412E-B638-83EBA3CE78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43149"/>
            <a:ext cx="3220626" cy="26838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A61BBC5-C6EE-4AD7-1DC6-8015BE3BA69B}"/>
              </a:ext>
            </a:extLst>
          </p:cNvPr>
          <p:cNvSpPr/>
          <p:nvPr/>
        </p:nvSpPr>
        <p:spPr>
          <a:xfrm>
            <a:off x="949639" y="3753880"/>
            <a:ext cx="2924711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10 GeV negative pion (PS)</a:t>
            </a:r>
          </a:p>
        </p:txBody>
      </p:sp>
    </p:spTree>
    <p:extLst>
      <p:ext uri="{BB962C8B-B14F-4D97-AF65-F5344CB8AC3E}">
        <p14:creationId xmlns:p14="http://schemas.microsoft.com/office/powerpoint/2010/main" val="1209332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CERN Beam Test in 2022 - 2023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E2CD9C-4F59-6548-B638-6A72AE97F582}"/>
              </a:ext>
            </a:extLst>
          </p:cNvPr>
          <p:cNvSpPr>
            <a:spLocks noGrp="1"/>
          </p:cNvSpPr>
          <p:nvPr/>
        </p:nvSpPr>
        <p:spPr>
          <a:xfrm>
            <a:off x="822960" y="685800"/>
            <a:ext cx="10943137" cy="1864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b="1" dirty="0"/>
              <a:t>Observed significant beam contamination in SPS-H8</a:t>
            </a:r>
          </a:p>
          <a:p>
            <a:pPr lvl="1"/>
            <a:r>
              <a:rPr lang="en" dirty="0"/>
              <a:t>Mixture of pions, muons, positrons in SPS-H8 beam data</a:t>
            </a:r>
          </a:p>
          <a:p>
            <a:pPr lvl="1"/>
            <a:r>
              <a:rPr lang="en" dirty="0"/>
              <a:t>Beam purity at SPS-H2 (2023) is significantly better than SPS-H8 (2022)</a:t>
            </a:r>
          </a:p>
          <a:p>
            <a:pPr lvl="1"/>
            <a:r>
              <a:rPr lang="en" dirty="0"/>
              <a:t>Particle identification techniques developed: to select high-purity data samples</a:t>
            </a:r>
          </a:p>
          <a:p>
            <a:endParaRPr lang="en-US" dirty="0"/>
          </a:p>
        </p:txBody>
      </p:sp>
      <p:pic>
        <p:nvPicPr>
          <p:cNvPr id="5" name="Picture 4" descr="page15image21782032">
            <a:extLst>
              <a:ext uri="{FF2B5EF4-FFF2-40B4-BE49-F238E27FC236}">
                <a16:creationId xmlns:a16="http://schemas.microsoft.com/office/drawing/2014/main" id="{3341C8B5-0AB8-5D42-8387-89C756859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17" y="2886705"/>
            <a:ext cx="5045652" cy="36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age15image21790144">
            <a:extLst>
              <a:ext uri="{FF2B5EF4-FFF2-40B4-BE49-F238E27FC236}">
                <a16:creationId xmlns:a16="http://schemas.microsoft.com/office/drawing/2014/main" id="{DB211C86-BB3B-2E49-9996-13DF439DF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b="1550"/>
          <a:stretch/>
        </p:blipFill>
        <p:spPr bwMode="auto">
          <a:xfrm>
            <a:off x="6014002" y="2941154"/>
            <a:ext cx="5752095" cy="338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D489D73-92F1-A04D-A2A6-B9688E0011CA}"/>
                  </a:ext>
                </a:extLst>
              </p:cNvPr>
              <p:cNvSpPr/>
              <p:nvPr/>
            </p:nvSpPr>
            <p:spPr>
              <a:xfrm>
                <a:off x="7187687" y="2425536"/>
                <a:ext cx="38613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" sz="2000" dirty="0">
                    <a:solidFill>
                      <a:srgbClr val="0070C0"/>
                    </a:solidFill>
                  </a:rPr>
                  <a:t>40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sz="2000" dirty="0">
                    <a:solidFill>
                      <a:srgbClr val="0070C0"/>
                    </a:solidFill>
                  </a:rPr>
                  <a:t>data SPS-H2 (2023) 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D489D73-92F1-A04D-A2A6-B9688E0011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687" y="2425536"/>
                <a:ext cx="3861313" cy="400110"/>
              </a:xfrm>
              <a:prstGeom prst="rect">
                <a:avLst/>
              </a:prstGeom>
              <a:blipFill>
                <a:blip r:embed="rId4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F9BD10E-84D2-284A-86B0-C64E7242CCBE}"/>
                  </a:ext>
                </a:extLst>
              </p:cNvPr>
              <p:cNvSpPr/>
              <p:nvPr/>
            </p:nvSpPr>
            <p:spPr>
              <a:xfrm>
                <a:off x="1752600" y="2430918"/>
                <a:ext cx="366841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" sz="2000" dirty="0">
                    <a:solidFill>
                      <a:srgbClr val="0070C0"/>
                    </a:solidFill>
                  </a:rPr>
                  <a:t>40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" sz="2000" dirty="0">
                    <a:solidFill>
                      <a:srgbClr val="0070C0"/>
                    </a:solidFill>
                  </a:rPr>
                  <a:t> data SPS-H8 (2022) 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F9BD10E-84D2-284A-86B0-C64E7242CC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430918"/>
                <a:ext cx="3668418" cy="400110"/>
              </a:xfrm>
              <a:prstGeom prst="rect">
                <a:avLst/>
              </a:prstGeom>
              <a:blipFill>
                <a:blip r:embed="rId5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11">
            <a:extLst>
              <a:ext uri="{FF2B5EF4-FFF2-40B4-BE49-F238E27FC236}">
                <a16:creationId xmlns:a16="http://schemas.microsoft.com/office/drawing/2014/main" id="{50F86CA3-566C-1E4C-872F-377EA77555A5}"/>
              </a:ext>
            </a:extLst>
          </p:cNvPr>
          <p:cNvSpPr txBox="1"/>
          <p:nvPr/>
        </p:nvSpPr>
        <p:spPr>
          <a:xfrm>
            <a:off x="8066581" y="4171833"/>
            <a:ext cx="2728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400" dirty="0"/>
              <a:t>Dominated by </a:t>
            </a:r>
            <a:r>
              <a:rPr lang="en" sz="2400" dirty="0" err="1"/>
              <a:t>pions</a:t>
            </a:r>
            <a:endParaRPr lang="zh-CN" altLang="en-US" sz="2400" dirty="0"/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66113160-F5E2-D049-AB02-A08FF879F32E}"/>
              </a:ext>
            </a:extLst>
          </p:cNvPr>
          <p:cNvSpPr txBox="1"/>
          <p:nvPr/>
        </p:nvSpPr>
        <p:spPr>
          <a:xfrm>
            <a:off x="3378443" y="4716142"/>
            <a:ext cx="51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ym typeface="Symbol" panose="05050102010706020507" pitchFamily="18" charset="2"/>
              </a:rPr>
              <a:t></a:t>
            </a:r>
            <a:r>
              <a:rPr lang="en-US" altLang="zh-CN" sz="2400" baseline="30000" dirty="0"/>
              <a:t>+</a:t>
            </a:r>
            <a:r>
              <a:rPr lang="en-US" altLang="zh-CN" sz="2400" dirty="0"/>
              <a:t> </a:t>
            </a:r>
            <a:endParaRPr lang="zh-CN" altLang="en-US" sz="2400" dirty="0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3CD48A2A-411B-E98A-C9CA-6E1B7933819F}"/>
              </a:ext>
            </a:extLst>
          </p:cNvPr>
          <p:cNvSpPr txBox="1"/>
          <p:nvPr/>
        </p:nvSpPr>
        <p:spPr>
          <a:xfrm>
            <a:off x="4343400" y="3941000"/>
            <a:ext cx="457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e</a:t>
            </a:r>
            <a:r>
              <a:rPr lang="en-US" altLang="zh-CN" sz="2400" baseline="30000" dirty="0"/>
              <a:t>+</a:t>
            </a:r>
            <a:r>
              <a:rPr lang="en-US" altLang="zh-CN" sz="2400" dirty="0"/>
              <a:t> </a:t>
            </a:r>
            <a:endParaRPr lang="zh-CN" altLang="en-US" sz="2400" dirty="0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39145D3-E391-6081-FCC5-78CD21932CB9}"/>
              </a:ext>
            </a:extLst>
          </p:cNvPr>
          <p:cNvSpPr txBox="1"/>
          <p:nvPr/>
        </p:nvSpPr>
        <p:spPr>
          <a:xfrm>
            <a:off x="1493400" y="4648200"/>
            <a:ext cx="51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en-US" altLang="zh-CN" sz="2400" baseline="30000" dirty="0"/>
              <a:t>+</a:t>
            </a:r>
            <a:r>
              <a:rPr lang="en-US" altLang="zh-CN" sz="2400" dirty="0"/>
              <a:t>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92194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CERN SPS-H2 and SPS-H8 beam purity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 descr="page5image59670736">
            <a:extLst>
              <a:ext uri="{FF2B5EF4-FFF2-40B4-BE49-F238E27FC236}">
                <a16:creationId xmlns:a16="http://schemas.microsoft.com/office/drawing/2014/main" id="{7FD3DA05-28D4-0E48-9170-752963DE1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838200"/>
            <a:ext cx="4114680" cy="287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762420-AA49-EF47-BD69-6645AD737221}"/>
              </a:ext>
            </a:extLst>
          </p:cNvPr>
          <p:cNvSpPr/>
          <p:nvPr/>
        </p:nvSpPr>
        <p:spPr>
          <a:xfrm>
            <a:off x="1940327" y="562622"/>
            <a:ext cx="2460930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>
                <a:solidFill>
                  <a:srgbClr val="0070C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SPS-H2 Pion Beam</a:t>
            </a:r>
            <a:endParaRPr lang="de-DE" sz="2000" dirty="0">
              <a:solidFill>
                <a:srgbClr val="0070C0"/>
              </a:solidFill>
              <a:effectLst/>
            </a:endParaRPr>
          </a:p>
        </p:txBody>
      </p:sp>
      <p:pic>
        <p:nvPicPr>
          <p:cNvPr id="8" name="Picture 7" descr="page5image59670944">
            <a:extLst>
              <a:ext uri="{FF2B5EF4-FFF2-40B4-BE49-F238E27FC236}">
                <a16:creationId xmlns:a16="http://schemas.microsoft.com/office/drawing/2014/main" id="{221BDD36-AE4F-3D43-B727-BBB425BC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83926"/>
            <a:ext cx="4114680" cy="287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F11D46-5CDC-114F-A24D-1E19852A5FA4}"/>
              </a:ext>
            </a:extLst>
          </p:cNvPr>
          <p:cNvSpPr/>
          <p:nvPr/>
        </p:nvSpPr>
        <p:spPr>
          <a:xfrm>
            <a:off x="1940327" y="3712272"/>
            <a:ext cx="2887329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70C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SPS-H2 Electron Beam </a:t>
            </a:r>
            <a:endParaRPr lang="en-US" sz="2000" dirty="0">
              <a:solidFill>
                <a:srgbClr val="0070C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FC5BAA-E833-AB40-B1E9-30C43A13F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619" y="3962400"/>
            <a:ext cx="4114680" cy="2874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034C62-7A3F-6A4A-A0AF-D02A0085D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282" y="838200"/>
            <a:ext cx="4067017" cy="28407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A74518-3FD6-B143-07C0-303634FF8969}"/>
              </a:ext>
            </a:extLst>
          </p:cNvPr>
          <p:cNvSpPr/>
          <p:nvPr/>
        </p:nvSpPr>
        <p:spPr>
          <a:xfrm>
            <a:off x="8161671" y="565040"/>
            <a:ext cx="2390398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>
                <a:solidFill>
                  <a:srgbClr val="0070C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SPS-H8 Pion Beam</a:t>
            </a:r>
            <a:endParaRPr lang="de-DE" sz="2000" dirty="0">
              <a:solidFill>
                <a:srgbClr val="0070C0"/>
              </a:solidFill>
              <a:effectLst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85B3B6-9B23-AF22-2A52-61ACB6D3BBC9}"/>
              </a:ext>
            </a:extLst>
          </p:cNvPr>
          <p:cNvSpPr/>
          <p:nvPr/>
        </p:nvSpPr>
        <p:spPr>
          <a:xfrm>
            <a:off x="8161671" y="3714690"/>
            <a:ext cx="2912977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70C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SPS-H8 </a:t>
            </a:r>
            <a:r>
              <a:rPr lang="en-US" altLang="zh-CN" sz="2000" b="1" dirty="0">
                <a:solidFill>
                  <a:srgbClr val="0070C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Posi</a:t>
            </a:r>
            <a:r>
              <a:rPr lang="en-US" sz="2000" b="1" dirty="0">
                <a:solidFill>
                  <a:srgbClr val="0070C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tron Beam </a:t>
            </a:r>
            <a:endParaRPr lang="en-US" sz="20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46611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PID based on Fractal Dimension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B1B765F0-6C30-374C-B465-EEC49FF78F8D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85800" y="575067"/>
                <a:ext cx="11340193" cy="169750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Fractal Dimension (FD)</a:t>
                </a:r>
              </a:p>
              <a:p>
                <a:pPr lvl="1"/>
                <a:r>
                  <a:rPr lang="en-US" dirty="0"/>
                  <a:t>Self-similarity in patterns of particle showers in the transverse plane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dirty="0"/>
                  <a:t> is number of hits scaled by the factor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B1B765F0-6C30-374C-B465-EEC49FF78F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75067"/>
                <a:ext cx="11340193" cy="1697508"/>
              </a:xfrm>
              <a:prstGeom prst="rect">
                <a:avLst/>
              </a:prstGeom>
              <a:blipFill>
                <a:blip r:embed="rId2"/>
                <a:stretch>
                  <a:fillRect l="-968" t="-5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19E5E53D-AA5E-EC41-B746-AB4C1F478917}"/>
              </a:ext>
            </a:extLst>
          </p:cNvPr>
          <p:cNvSpPr/>
          <p:nvPr/>
        </p:nvSpPr>
        <p:spPr>
          <a:xfrm>
            <a:off x="381000" y="6120229"/>
            <a:ext cx="4337149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rgbClr val="0000FF"/>
                </a:solidFill>
                <a:latin typeface="Proxima Nova"/>
              </a:rPr>
              <a:t>FD methodology based on</a:t>
            </a:r>
          </a:p>
          <a:p>
            <a:r>
              <a:rPr lang="en-US" sz="1600" i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M. Ruan et al., Phys. Rev. Lett. 112, 012001</a:t>
            </a:r>
          </a:p>
        </p:txBody>
      </p:sp>
      <p:pic>
        <p:nvPicPr>
          <p:cNvPr id="6" name="Picture 5" descr="page46image53792416">
            <a:extLst>
              <a:ext uri="{FF2B5EF4-FFF2-40B4-BE49-F238E27FC236}">
                <a16:creationId xmlns:a16="http://schemas.microsoft.com/office/drawing/2014/main" id="{5E774F77-97DC-324E-BE1F-429ADD787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48" y="2590800"/>
            <a:ext cx="3054252" cy="284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age4image59521040">
            <a:extLst>
              <a:ext uri="{FF2B5EF4-FFF2-40B4-BE49-F238E27FC236}">
                <a16:creationId xmlns:a16="http://schemas.microsoft.com/office/drawing/2014/main" id="{CAB655ED-2885-E746-AD75-B2C41D494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138" y="2362199"/>
            <a:ext cx="4021662" cy="361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age4image42066464">
            <a:extLst>
              <a:ext uri="{FF2B5EF4-FFF2-40B4-BE49-F238E27FC236}">
                <a16:creationId xmlns:a16="http://schemas.microsoft.com/office/drawing/2014/main" id="{6E9910B6-5FBD-4B4A-A590-4172FEFA7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24" y="2046018"/>
            <a:ext cx="2467627" cy="144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age4image42066576">
            <a:extLst>
              <a:ext uri="{FF2B5EF4-FFF2-40B4-BE49-F238E27FC236}">
                <a16:creationId xmlns:a16="http://schemas.microsoft.com/office/drawing/2014/main" id="{919D626A-3F2E-654A-AC53-97F9A700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271" y="2041149"/>
            <a:ext cx="2467628" cy="144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1DC21B-5AAE-ED4E-BA27-15A0263A045E}"/>
              </a:ext>
            </a:extLst>
          </p:cNvPr>
          <p:cNvSpPr/>
          <p:nvPr/>
        </p:nvSpPr>
        <p:spPr>
          <a:xfrm>
            <a:off x="8728282" y="2820204"/>
            <a:ext cx="88036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>
                <a:solidFill>
                  <a:srgbClr val="C00000"/>
                </a:solidFill>
              </a:rPr>
              <a:t>A: MIP </a:t>
            </a:r>
            <a:endParaRPr lang="de-DE" dirty="0">
              <a:solidFill>
                <a:srgbClr val="C00000"/>
              </a:solidFill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CC3BB7-2694-1A49-9BE0-C9E78CC79B44}"/>
              </a:ext>
            </a:extLst>
          </p:cNvPr>
          <p:cNvSpPr/>
          <p:nvPr/>
        </p:nvSpPr>
        <p:spPr>
          <a:xfrm>
            <a:off x="10641780" y="2881250"/>
            <a:ext cx="155619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C00000"/>
                </a:solidFill>
              </a:rPr>
              <a:t>B: EM shower </a:t>
            </a:r>
            <a:endParaRPr lang="en-US">
              <a:solidFill>
                <a:srgbClr val="C00000"/>
              </a:solidFill>
              <a:effectLst/>
            </a:endParaRPr>
          </a:p>
        </p:txBody>
      </p:sp>
      <p:pic>
        <p:nvPicPr>
          <p:cNvPr id="13" name="Picture 12" descr="page4image42066688">
            <a:extLst>
              <a:ext uri="{FF2B5EF4-FFF2-40B4-BE49-F238E27FC236}">
                <a16:creationId xmlns:a16="http://schemas.microsoft.com/office/drawing/2014/main" id="{069BB752-6562-F240-A294-79920ED9C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24" y="3497570"/>
            <a:ext cx="2467627" cy="144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5B7058C-694C-5F44-9577-78F6677FDE07}"/>
              </a:ext>
            </a:extLst>
          </p:cNvPr>
          <p:cNvSpPr/>
          <p:nvPr/>
        </p:nvSpPr>
        <p:spPr>
          <a:xfrm>
            <a:off x="7647633" y="4336101"/>
            <a:ext cx="207274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noProof="1">
                <a:solidFill>
                  <a:srgbClr val="C00000"/>
                </a:solidFill>
              </a:rPr>
              <a:t>C: hadronic shower </a:t>
            </a:r>
            <a:endParaRPr lang="en-US" noProof="1">
              <a:solidFill>
                <a:srgbClr val="C00000"/>
              </a:solidFill>
              <a:effectLst/>
            </a:endParaRPr>
          </a:p>
        </p:txBody>
      </p:sp>
      <p:pic>
        <p:nvPicPr>
          <p:cNvPr id="15" name="Picture 14" descr="page4image42066800">
            <a:extLst>
              <a:ext uri="{FF2B5EF4-FFF2-40B4-BE49-F238E27FC236}">
                <a16:creationId xmlns:a16="http://schemas.microsoft.com/office/drawing/2014/main" id="{33F336F6-8358-9C4D-96B0-07D67EE31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272" y="3487341"/>
            <a:ext cx="2467627" cy="144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A26A49C-0324-DC49-9272-CC85B08DECF3}"/>
              </a:ext>
            </a:extLst>
          </p:cNvPr>
          <p:cNvSpPr/>
          <p:nvPr/>
        </p:nvSpPr>
        <p:spPr>
          <a:xfrm>
            <a:off x="10187955" y="4327442"/>
            <a:ext cx="207396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noProof="1">
                <a:solidFill>
                  <a:srgbClr val="C00000"/>
                </a:solidFill>
              </a:rPr>
              <a:t>D: MIP+EM shower </a:t>
            </a:r>
            <a:endParaRPr lang="en-US" noProof="1">
              <a:solidFill>
                <a:srgbClr val="C00000"/>
              </a:solidFill>
              <a:effectLst/>
            </a:endParaRPr>
          </a:p>
        </p:txBody>
      </p:sp>
      <p:pic>
        <p:nvPicPr>
          <p:cNvPr id="17" name="Picture 16" descr="page4image42067472">
            <a:extLst>
              <a:ext uri="{FF2B5EF4-FFF2-40B4-BE49-F238E27FC236}">
                <a16:creationId xmlns:a16="http://schemas.microsoft.com/office/drawing/2014/main" id="{8C32B18A-EDA6-6D44-AAF9-99BABA93D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43761"/>
            <a:ext cx="2478980" cy="145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page4image42067808">
            <a:extLst>
              <a:ext uri="{FF2B5EF4-FFF2-40B4-BE49-F238E27FC236}">
                <a16:creationId xmlns:a16="http://schemas.microsoft.com/office/drawing/2014/main" id="{BA93142C-C275-534F-9AD8-3324CB718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943761"/>
            <a:ext cx="2478980" cy="145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F64092D-FC92-9F43-B9F5-651991D778BF}"/>
              </a:ext>
            </a:extLst>
          </p:cNvPr>
          <p:cNvSpPr/>
          <p:nvPr/>
        </p:nvSpPr>
        <p:spPr>
          <a:xfrm>
            <a:off x="10224419" y="5825726"/>
            <a:ext cx="186410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C00000"/>
                </a:solidFill>
              </a:rPr>
              <a:t>F: EM-shower like</a:t>
            </a:r>
            <a:endParaRPr lang="en-US">
              <a:solidFill>
                <a:srgbClr val="C00000"/>
              </a:solidFill>
              <a:effectLst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ED4E01-9C73-8846-BB15-4923B2D2EAE2}"/>
              </a:ext>
            </a:extLst>
          </p:cNvPr>
          <p:cNvSpPr/>
          <p:nvPr/>
        </p:nvSpPr>
        <p:spPr>
          <a:xfrm>
            <a:off x="7822906" y="5790135"/>
            <a:ext cx="181075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E: readout issue?</a:t>
            </a:r>
            <a:endParaRPr lang="en-US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2784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PID based on ANN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B193DF-CA82-5E4C-9701-910DFEC8C6CB}"/>
              </a:ext>
            </a:extLst>
          </p:cNvPr>
          <p:cNvSpPr>
            <a:spLocks noGrp="1"/>
          </p:cNvSpPr>
          <p:nvPr/>
        </p:nvSpPr>
        <p:spPr>
          <a:xfrm>
            <a:off x="463867" y="609601"/>
            <a:ext cx="7657945" cy="1458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 b="1" dirty="0"/>
              <a:t>PID</a:t>
            </a:r>
            <a:r>
              <a:rPr lang="zh-CN" altLang="de-DE" sz="2000" b="1" dirty="0"/>
              <a:t> </a:t>
            </a:r>
            <a:r>
              <a:rPr lang="de-DE" altLang="zh-CN" sz="2000" b="1" dirty="0"/>
              <a:t>based on </a:t>
            </a:r>
            <a:r>
              <a:rPr lang="en" sz="2000" b="1" dirty="0"/>
              <a:t>ResNet: input tensor of energy deposition per AHCAL tile </a:t>
            </a:r>
            <a:endParaRPr lang="en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2400" dirty="0"/>
              <a:t>ANN is consistent with FD </a:t>
            </a:r>
            <a:r>
              <a:rPr lang="en" sz="2000" dirty="0"/>
              <a:t>within ~1% level for electron &amp; pion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F</a:t>
            </a:r>
            <a:r>
              <a:rPr lang="en" sz="2000" dirty="0"/>
              <a:t>or SPS-</a:t>
            </a:r>
            <a:r>
              <a:rPr lang="en-US" altLang="zh-CN" sz="2000" dirty="0"/>
              <a:t>H2 </a:t>
            </a:r>
            <a:r>
              <a:rPr lang="en-US" altLang="zh-CN" sz="2000" dirty="0">
                <a:sym typeface="Symbol" panose="05050102010706020507" pitchFamily="18" charset="2"/>
              </a:rPr>
              <a:t></a:t>
            </a:r>
            <a:r>
              <a:rPr lang="en-US" altLang="zh-CN" sz="2000" dirty="0"/>
              <a:t>-: the purity is about 80-90% for beam energy </a:t>
            </a:r>
            <a:r>
              <a:rPr lang="en-US" altLang="zh-CN" sz="2000" dirty="0">
                <a:sym typeface="Symbol" panose="05050102010706020507" pitchFamily="18" charset="2"/>
              </a:rPr>
              <a:t></a:t>
            </a:r>
            <a:r>
              <a:rPr lang="en-US" altLang="zh-CN" sz="2000" dirty="0"/>
              <a:t> 30 GeV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For SPS-H8 </a:t>
            </a:r>
            <a:r>
              <a:rPr lang="en-US" sz="2000" dirty="0">
                <a:sym typeface="Symbol" panose="05050102010706020507" pitchFamily="18" charset="2"/>
              </a:rPr>
              <a:t></a:t>
            </a:r>
            <a:r>
              <a:rPr lang="en-US" sz="2000" dirty="0"/>
              <a:t>+: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purity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less</a:t>
            </a:r>
            <a:r>
              <a:rPr lang="zh-CN" altLang="en-US" sz="2000" dirty="0"/>
              <a:t> </a:t>
            </a:r>
            <a:r>
              <a:rPr lang="en-US" altLang="zh-CN" sz="2000" dirty="0"/>
              <a:t>than</a:t>
            </a:r>
            <a:r>
              <a:rPr lang="zh-CN" altLang="en-US" sz="2000" dirty="0"/>
              <a:t> </a:t>
            </a:r>
            <a:r>
              <a:rPr lang="en-US" altLang="zh-CN" sz="2000" dirty="0"/>
              <a:t>60%</a:t>
            </a:r>
            <a:endParaRPr lang="en" sz="2000" dirty="0"/>
          </a:p>
        </p:txBody>
      </p:sp>
      <p:pic>
        <p:nvPicPr>
          <p:cNvPr id="5" name="Picture 4" descr="page20image46053392">
            <a:extLst>
              <a:ext uri="{FF2B5EF4-FFF2-40B4-BE49-F238E27FC236}">
                <a16:creationId xmlns:a16="http://schemas.microsoft.com/office/drawing/2014/main" id="{311A797D-80E4-7042-BF60-94C5AEE99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6" r="8083"/>
          <a:stretch/>
        </p:blipFill>
        <p:spPr bwMode="auto">
          <a:xfrm>
            <a:off x="5256076" y="4027179"/>
            <a:ext cx="2951143" cy="255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FBA56B-CB8F-374B-92CC-C08B681CE4E8}"/>
              </a:ext>
            </a:extLst>
          </p:cNvPr>
          <p:cNvSpPr/>
          <p:nvPr/>
        </p:nvSpPr>
        <p:spPr>
          <a:xfrm>
            <a:off x="463867" y="5381373"/>
            <a:ext cx="444730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1200" i="1" dirty="0" err="1">
                <a:latin typeface="Arial" panose="020B0604020202020204" pitchFamily="34" charset="0"/>
              </a:rPr>
              <a:t>ResNet</a:t>
            </a:r>
            <a:r>
              <a:rPr lang="en" sz="1200" i="1" dirty="0">
                <a:latin typeface="Arial" panose="020B0604020202020204" pitchFamily="34" charset="0"/>
              </a:rPr>
              <a:t>: He K, Zhang X, Ren S, et al. “Deep residual learning for image recognition”</a:t>
            </a:r>
            <a:r>
              <a:rPr lang="zh-CN" altLang="en-US" sz="1200" i="1" dirty="0">
                <a:latin typeface="Arial" panose="020B0604020202020204" pitchFamily="34" charset="0"/>
              </a:rPr>
              <a:t>，</a:t>
            </a:r>
            <a:r>
              <a:rPr lang="en" sz="1200" i="1" dirty="0">
                <a:latin typeface="Arial" panose="020B0604020202020204" pitchFamily="34" charset="0"/>
              </a:rPr>
              <a:t>Proceedings of the IEEE conference on computer vision and pattern recognition. 2016: 770-778. </a:t>
            </a:r>
            <a:endParaRPr lang="en" sz="1200" dirty="0">
              <a:effectLst/>
            </a:endParaRPr>
          </a:p>
        </p:txBody>
      </p:sp>
      <p:pic>
        <p:nvPicPr>
          <p:cNvPr id="7" name="Picture 6" descr="page20image46023696">
            <a:extLst>
              <a:ext uri="{FF2B5EF4-FFF2-40B4-BE49-F238E27FC236}">
                <a16:creationId xmlns:a16="http://schemas.microsoft.com/office/drawing/2014/main" id="{E82C5E32-D5C9-3340-92F4-EC8653FDB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8" r="8200"/>
          <a:stretch/>
        </p:blipFill>
        <p:spPr bwMode="auto">
          <a:xfrm>
            <a:off x="8381924" y="756284"/>
            <a:ext cx="3422136" cy="282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age21image45901984">
            <a:extLst>
              <a:ext uri="{FF2B5EF4-FFF2-40B4-BE49-F238E27FC236}">
                <a16:creationId xmlns:a16="http://schemas.microsoft.com/office/drawing/2014/main" id="{4F0485EE-667D-D24C-87A7-A1A49901F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05" y="3657600"/>
            <a:ext cx="324878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341FF5-3F29-0D18-8136-9FD809D39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716" y="3698410"/>
            <a:ext cx="3423066" cy="28139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807289-5FDE-A140-D34D-BC45AF88012E}"/>
              </a:ext>
            </a:extLst>
          </p:cNvPr>
          <p:cNvSpPr txBox="1"/>
          <p:nvPr/>
        </p:nvSpPr>
        <p:spPr>
          <a:xfrm>
            <a:off x="463867" y="6149902"/>
            <a:ext cx="4343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u="sng" dirty="0" err="1">
                <a:solidFill>
                  <a:srgbClr val="0000FF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Siyuan</a:t>
            </a:r>
            <a:r>
              <a:rPr lang="en-US" sz="1600" b="0" i="1" u="sng" dirty="0">
                <a:solidFill>
                  <a:srgbClr val="0000FF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Song et.al., JINST 09 (2024) P04033</a:t>
            </a:r>
            <a:endParaRPr lang="en-US" sz="1600" u="sng" dirty="0">
              <a:solidFill>
                <a:srgbClr val="0000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A31F34-033C-A826-475D-F8A7C6860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294" y="2267209"/>
            <a:ext cx="4396648" cy="11159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78DC3C-D471-EA18-74F7-A546ADDC40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294" y="3582713"/>
            <a:ext cx="4320448" cy="15447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102A83-D149-7432-2250-4DBD4302B0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1266" y="1622655"/>
            <a:ext cx="295114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4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Outline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3FB2492B-990D-7E44-E360-581E5ACC04F3}"/>
              </a:ext>
            </a:extLst>
          </p:cNvPr>
          <p:cNvSpPr txBox="1">
            <a:spLocks/>
          </p:cNvSpPr>
          <p:nvPr/>
        </p:nvSpPr>
        <p:spPr bwMode="auto">
          <a:xfrm>
            <a:off x="1066800" y="9906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zh-CN" b="1" dirty="0"/>
              <a:t> Physics Requirements of the CEPC Calorimeters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zh-CN" b="1" dirty="0"/>
              <a:t> ECAL Prototype based on Scintillator + </a:t>
            </a:r>
            <a:r>
              <a:rPr lang="en-US" altLang="zh-CN" b="1" dirty="0" err="1"/>
              <a:t>SiPM</a:t>
            </a:r>
            <a:endParaRPr lang="en-US" altLang="zh-CN" b="1" dirty="0"/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zh-CN" b="1" dirty="0"/>
              <a:t> AHCAL Prototype based on Scintillator + </a:t>
            </a:r>
            <a:r>
              <a:rPr lang="en-US" altLang="zh-CN" b="1" dirty="0" err="1"/>
              <a:t>SiPM</a:t>
            </a:r>
            <a:endParaRPr lang="en-US" altLang="zh-CN" b="1" dirty="0"/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zh-CN" b="1" dirty="0"/>
              <a:t> AHCAL based on Glass Scintillator + </a:t>
            </a:r>
            <a:r>
              <a:rPr lang="en-US" altLang="zh-CN" b="1" dirty="0" err="1"/>
              <a:t>SiPM</a:t>
            </a:r>
            <a:endParaRPr lang="en-US" altLang="zh-CN" b="1" dirty="0"/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zh-CN" b="1" dirty="0"/>
              <a:t> Test Beam at CERN and Performance Studies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zh-CN" b="1" dirty="0"/>
              <a:t> Summary and Future Plans</a:t>
            </a:r>
          </a:p>
        </p:txBody>
      </p:sp>
    </p:spTree>
    <p:extLst>
      <p:ext uri="{BB962C8B-B14F-4D97-AF65-F5344CB8AC3E}">
        <p14:creationId xmlns:p14="http://schemas.microsoft.com/office/powerpoint/2010/main" val="3860070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AHCAL Performance: Preliminary Results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520AED-E90D-899F-DCF0-1B1E53E0B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" y="1859280"/>
            <a:ext cx="5735165" cy="4846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E43437-66C3-89D4-3977-1BDC01FFE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1" y="1859280"/>
            <a:ext cx="3608590" cy="4846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555EFB4E-B2CD-024B-BBB9-715B7699C9E1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794997" y="609600"/>
                <a:ext cx="10711203" cy="14808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/>
                  <a:t>AHCAL prototype using pion TB data with ANN PID selection</a:t>
                </a:r>
              </a:p>
              <a:p>
                <a:pPr lvl="1"/>
                <a:r>
                  <a:rPr lang="en-US" sz="2000" dirty="0"/>
                  <a:t>Energy linearity within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1.5%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Energy resolution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56.2%/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𝐺𝑒𝑉</m:t>
                            </m:r>
                          </m:e>
                        </m:d>
                      </m:e>
                    </m:rad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2.9%</m:t>
                        </m:r>
                      </m:e>
                    </m:nary>
                  </m:oMath>
                </a14:m>
                <a:r>
                  <a:rPr lang="en-US" sz="2000" dirty="0"/>
                  <a:t> (expected target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%/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𝐺𝑒𝑉</m:t>
                            </m:r>
                          </m:e>
                        </m:d>
                      </m:e>
                    </m:rad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%</m:t>
                        </m:r>
                      </m:e>
                    </m:nary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555EFB4E-B2CD-024B-BBB9-715B7699C9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97" y="609600"/>
                <a:ext cx="10711203" cy="1480868"/>
              </a:xfrm>
              <a:prstGeom prst="rect">
                <a:avLst/>
              </a:prstGeom>
              <a:blipFill>
                <a:blip r:embed="rId4"/>
                <a:stretch>
                  <a:fillRect l="-739" t="-5761" b="-17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FE01913-2613-9648-4011-5A5141C3E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5410200"/>
            <a:ext cx="1381125" cy="613833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13C800DB-E91E-E955-A101-E5DB9930D530}"/>
              </a:ext>
            </a:extLst>
          </p:cNvPr>
          <p:cNvSpPr txBox="1"/>
          <p:nvPr/>
        </p:nvSpPr>
        <p:spPr>
          <a:xfrm>
            <a:off x="5029200" y="2042931"/>
            <a:ext cx="1414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146319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Glass Scintillator Studies 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67610-4533-9F9C-5A13-93D5DE19E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845"/>
            <a:ext cx="12192000" cy="532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42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Glass Scintillator Studies 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图片 -21474825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664" y="3823721"/>
            <a:ext cx="3768419" cy="24910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665" y="842422"/>
            <a:ext cx="3768419" cy="2865900"/>
          </a:xfrm>
          <a:prstGeom prst="rect">
            <a:avLst/>
          </a:prstGeom>
        </p:spPr>
      </p:pic>
      <p:sp>
        <p:nvSpPr>
          <p:cNvPr id="6" name="文本框 14"/>
          <p:cNvSpPr txBox="1"/>
          <p:nvPr/>
        </p:nvSpPr>
        <p:spPr>
          <a:xfrm>
            <a:off x="284306" y="4082023"/>
            <a:ext cx="7632847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Times New Roman" panose="02020703060505090304" pitchFamily="18" charset="0"/>
                <a:cs typeface="Times New Roman" panose="02020703060505090304" pitchFamily="18" charset="0"/>
              </a:rPr>
              <a:t>The GS group did substantive research based on five glass system simultaneously and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703060505090304" pitchFamily="18" charset="0"/>
                <a:cs typeface="Times New Roman" panose="02020703060505090304" pitchFamily="18" charset="0"/>
              </a:rPr>
              <a:t>impressive progress has been achieved</a:t>
            </a:r>
            <a:endParaRPr lang="en-US" altLang="zh-CN" sz="1050" dirty="0">
              <a:solidFill>
                <a:srgbClr val="FF0000"/>
              </a:solidFill>
              <a:latin typeface="Times New Roman" panose="02020703060505090304" pitchFamily="18" charset="0"/>
              <a:cs typeface="Times New Roman" panose="02020703060505090304" pitchFamily="18" charset="0"/>
            </a:endParaRPr>
          </a:p>
          <a:p>
            <a:pPr>
              <a:lnSpc>
                <a:spcPct val="100000"/>
              </a:lnSpc>
            </a:pPr>
            <a:endParaRPr lang="en-US" altLang="zh-CN" sz="1000" dirty="0">
              <a:latin typeface="Times New Roman" panose="02020703060505090304" pitchFamily="18" charset="0"/>
              <a:cs typeface="Times New Roman" panose="0202070306050509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Times New Roman" panose="02020703060505090304" pitchFamily="18" charset="0"/>
                <a:cs typeface="Times New Roman" panose="02020703060505090304" pitchFamily="18" charset="0"/>
              </a:rPr>
              <a:t>The performance of the best glass sample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703060505090304" pitchFamily="18" charset="0"/>
                <a:cs typeface="Times New Roman" panose="02020703060505090304" pitchFamily="18" charset="0"/>
              </a:rPr>
              <a:t>approach our initial goals</a:t>
            </a:r>
            <a:r>
              <a:rPr lang="en-US" altLang="zh-CN" sz="2000" dirty="0">
                <a:latin typeface="Times New Roman" panose="02020703060505090304" pitchFamily="18" charset="0"/>
                <a:cs typeface="Times New Roman" panose="02020703060505090304" pitchFamily="18" charset="0"/>
              </a:rPr>
              <a:t>, i.e. 6 g/cm3 &amp; 1000 </a:t>
            </a:r>
            <a:r>
              <a:rPr lang="en-US" altLang="zh-CN" sz="2000" dirty="0" err="1">
                <a:latin typeface="Times New Roman" panose="02020703060505090304" pitchFamily="18" charset="0"/>
                <a:cs typeface="Times New Roman" panose="02020703060505090304" pitchFamily="18" charset="0"/>
              </a:rPr>
              <a:t>ph</a:t>
            </a:r>
            <a:r>
              <a:rPr lang="en-US" altLang="zh-CN" sz="2000" dirty="0">
                <a:latin typeface="Times New Roman" panose="02020703060505090304" pitchFamily="18" charset="0"/>
                <a:cs typeface="Times New Roman" panose="02020703060505090304" pitchFamily="18" charset="0"/>
              </a:rPr>
              <a:t>/MeV &amp; 100 ns</a:t>
            </a:r>
          </a:p>
          <a:p>
            <a:pPr>
              <a:lnSpc>
                <a:spcPct val="100000"/>
              </a:lnSpc>
            </a:pPr>
            <a:endParaRPr lang="en-US" altLang="zh-CN" sz="1000" dirty="0">
              <a:latin typeface="Times New Roman" panose="02020703060505090304" pitchFamily="18" charset="0"/>
              <a:cs typeface="Times New Roman" panose="0202070306050509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Times New Roman" panose="02020703060505090304" pitchFamily="18" charset="0"/>
                <a:cs typeface="Times New Roman" panose="02020703060505090304" pitchFamily="18" charset="0"/>
              </a:rPr>
              <a:t>For high density glass scintillator, the light yield of GS group samples is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703060505090304" pitchFamily="18" charset="0"/>
                <a:cs typeface="Times New Roman" panose="02020703060505090304" pitchFamily="18" charset="0"/>
              </a:rPr>
              <a:t>in the absolute lead</a:t>
            </a:r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>
          <a:blip r:embed="rId4"/>
          <a:srcRect t="15526"/>
          <a:stretch>
            <a:fillRect/>
          </a:stretch>
        </p:blipFill>
        <p:spPr>
          <a:xfrm>
            <a:off x="228600" y="914400"/>
            <a:ext cx="7324090" cy="302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8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Glass Scintillator Collaboration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9E655A01-1100-BB4D-AF46-7E266754D29C}"/>
              </a:ext>
            </a:extLst>
          </p:cNvPr>
          <p:cNvSpPr>
            <a:spLocks noGrp="1"/>
          </p:cNvSpPr>
          <p:nvPr/>
        </p:nvSpPr>
        <p:spPr>
          <a:xfrm>
            <a:off x="822960" y="841357"/>
            <a:ext cx="10149840" cy="2079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/>
          <a:srcRect r="-1482"/>
          <a:stretch>
            <a:fillRect/>
          </a:stretch>
        </p:blipFill>
        <p:spPr>
          <a:xfrm>
            <a:off x="5556531" y="2887317"/>
            <a:ext cx="6518437" cy="3129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68610" y="622609"/>
            <a:ext cx="1542390" cy="210930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7200" y="633495"/>
            <a:ext cx="9677400" cy="1681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algn="l">
              <a:lnSpc>
                <a:spcPct val="120000"/>
              </a:lnSpc>
            </a:pPr>
            <a:r>
              <a:rPr lang="en-US" altLang="zh-CN" sz="2200" noProof="0" dirty="0">
                <a:latin typeface="Times New Roman" panose="02020703060505090304" pitchFamily="18" charset="0"/>
                <a:cs typeface="Times New Roman" panose="02020703060505090304" pitchFamily="18" charset="0"/>
                <a:sym typeface="+mn-ea"/>
              </a:rPr>
              <a:t>-- </a:t>
            </a:r>
            <a:r>
              <a:rPr lang="en-US" altLang="zh-CN" sz="2200" dirty="0">
                <a:latin typeface="Times New Roman" panose="02020703060505090304" pitchFamily="18" charset="0"/>
                <a:cs typeface="Times New Roman" panose="02020703060505090304" pitchFamily="18" charset="0"/>
                <a:sym typeface="+mn-ea"/>
              </a:rPr>
              <a:t> </a:t>
            </a:r>
            <a:r>
              <a:rPr lang="en-US" altLang="zh-CN" sz="2200" noProof="0" dirty="0">
                <a:latin typeface="Times New Roman" panose="02020703060505090304" pitchFamily="18" charset="0"/>
                <a:cs typeface="Times New Roman" panose="02020703060505090304" pitchFamily="18" charset="0"/>
                <a:sym typeface="+mn-ea"/>
              </a:rPr>
              <a:t>2021, GS collaboration was established and has been devoted to the large-area &amp; high-performance GS meeting the requirements of nuclear and high energy physics.</a:t>
            </a:r>
          </a:p>
          <a:p>
            <a:pPr marL="0" lvl="1" algn="l">
              <a:lnSpc>
                <a:spcPct val="120000"/>
              </a:lnSpc>
            </a:pPr>
            <a:r>
              <a:rPr lang="en-US" altLang="zh-CN" sz="2200" noProof="0" dirty="0">
                <a:latin typeface="Times New Roman" panose="02020703060505090304" pitchFamily="18" charset="0"/>
                <a:cs typeface="Times New Roman" panose="02020703060505090304" pitchFamily="18" charset="0"/>
                <a:sym typeface="+mn-ea"/>
              </a:rPr>
              <a:t>-- The GS collaboration was led by the IHEP and the members include 3 Institutes of CAS, 5 Universities,  3 Factories currently.</a:t>
            </a:r>
            <a:endParaRPr lang="zh-CN" altLang="en-US" sz="2200" noProof="0" dirty="0">
              <a:latin typeface="Times New Roman" panose="02020703060505090304" pitchFamily="18" charset="0"/>
              <a:cs typeface="Times New Roman" panose="02020703060505090304" pitchFamily="18" charset="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32952"/>
            <a:ext cx="5153760" cy="34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25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GSHCAL Simulation Studies 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695400" y="762000"/>
            <a:ext cx="10657184" cy="2635230"/>
            <a:chOff x="479376" y="1214203"/>
            <a:chExt cx="10657184" cy="2635230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376" y="1351291"/>
              <a:ext cx="3231849" cy="1859098"/>
            </a:xfrm>
            <a:prstGeom prst="rect">
              <a:avLst/>
            </a:prstGeom>
          </p:spPr>
        </p:pic>
        <p:sp>
          <p:nvSpPr>
            <p:cNvPr id="31" name="箭头: 右 30"/>
            <p:cNvSpPr/>
            <p:nvPr/>
          </p:nvSpPr>
          <p:spPr bwMode="auto">
            <a:xfrm>
              <a:off x="2826307" y="1984310"/>
              <a:ext cx="978408" cy="484632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73" y="1214203"/>
              <a:ext cx="1870979" cy="1988898"/>
            </a:xfrm>
            <a:prstGeom prst="rect">
              <a:avLst/>
            </a:prstGeom>
          </p:spPr>
        </p:pic>
        <p:sp>
          <p:nvSpPr>
            <p:cNvPr id="34" name="箭头: 右 33"/>
            <p:cNvSpPr/>
            <p:nvPr/>
          </p:nvSpPr>
          <p:spPr bwMode="auto">
            <a:xfrm>
              <a:off x="7752184" y="1987161"/>
              <a:ext cx="978408" cy="484632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71462" y="3203102"/>
              <a:ext cx="195681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ym typeface="+mn-ea"/>
                </a:rPr>
                <a:t>Based on CDR</a:t>
              </a:r>
            </a:p>
            <a:p>
              <a:pPr algn="ctr"/>
              <a:r>
                <a:rPr lang="en-US" altLang="zh-CN" dirty="0">
                  <a:sym typeface="+mn-ea"/>
                </a:rPr>
                <a:t>(</a:t>
              </a:r>
              <a:r>
                <a:rPr lang="en-US" altLang="zh-CN" dirty="0">
                  <a:solidFill>
                    <a:srgbClr val="0000FF"/>
                  </a:solidFill>
                  <a:sym typeface="+mn-ea"/>
                </a:rPr>
                <a:t>Finished</a:t>
              </a:r>
              <a:r>
                <a:rPr lang="en-US" altLang="zh-CN" dirty="0">
                  <a:sym typeface="+mn-ea"/>
                </a:rPr>
                <a:t>)</a:t>
              </a:r>
              <a:endParaRPr lang="zh-CN" altLang="en-US" dirty="0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671148" y="3203101"/>
              <a:ext cx="23856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ym typeface="+mn-ea"/>
                </a:rPr>
                <a:t>Based on Pre TDR</a:t>
              </a:r>
            </a:p>
            <a:p>
              <a:pPr algn="ctr"/>
              <a:r>
                <a:rPr lang="en-US" altLang="zh-CN" dirty="0"/>
                <a:t>(</a:t>
              </a:r>
              <a:r>
                <a:rPr lang="en-US" altLang="zh-CN" dirty="0">
                  <a:solidFill>
                    <a:srgbClr val="FD8008"/>
                  </a:solidFill>
                </a:rPr>
                <a:t>Ongoing</a:t>
              </a:r>
              <a:r>
                <a:rPr lang="en-US" altLang="zh-CN" dirty="0"/>
                <a:t>)</a:t>
              </a:r>
              <a:endParaRPr lang="zh-CN" altLang="en-US" dirty="0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750959" y="3203100"/>
              <a:ext cx="23856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ym typeface="+mn-ea"/>
                </a:rPr>
                <a:t>Based on TDR</a:t>
              </a:r>
            </a:p>
            <a:p>
              <a:pPr algn="ctr"/>
              <a:r>
                <a:rPr lang="en-US" altLang="zh-CN" dirty="0">
                  <a:sym typeface="+mn-ea"/>
                </a:rPr>
                <a:t>(</a:t>
              </a:r>
              <a:r>
                <a:rPr lang="en-US" altLang="zh-CN" dirty="0">
                  <a:solidFill>
                    <a:srgbClr val="FF0000"/>
                  </a:solidFill>
                  <a:sym typeface="+mn-ea"/>
                </a:rPr>
                <a:t>To do</a:t>
              </a:r>
              <a:r>
                <a:rPr lang="en-US" altLang="zh-CN" dirty="0">
                  <a:sym typeface="+mn-ea"/>
                </a:rPr>
                <a:t>)</a:t>
              </a:r>
              <a:endParaRPr lang="zh-CN" altLang="en-US" dirty="0"/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/>
            <a:srcRect r="14269"/>
            <a:stretch>
              <a:fillRect/>
            </a:stretch>
          </p:blipFill>
          <p:spPr>
            <a:xfrm>
              <a:off x="3892253" y="1429261"/>
              <a:ext cx="1863420" cy="1594730"/>
            </a:xfrm>
            <a:prstGeom prst="rect">
              <a:avLst/>
            </a:prstGeom>
          </p:spPr>
        </p:pic>
      </p:grpSp>
      <p:pic>
        <p:nvPicPr>
          <p:cNvPr id="8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530" y="762000"/>
            <a:ext cx="2515870" cy="1997075"/>
          </a:xfrm>
          <a:prstGeom prst="rect">
            <a:avLst/>
          </a:prstGeom>
        </p:spPr>
      </p:pic>
      <p:graphicFrame>
        <p:nvGraphicFramePr>
          <p:cNvPr id="44" name="表格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18440"/>
              </p:ext>
            </p:extLst>
          </p:nvPr>
        </p:nvGraphicFramePr>
        <p:xfrm>
          <a:off x="91420" y="3867205"/>
          <a:ext cx="12009160" cy="2000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6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241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Status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Design Option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Material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BMR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No. Layer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Layer Thick.</a:t>
                      </a:r>
                    </a:p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(GS/PS + Steel)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Inter. Length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Trans. Cell 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Mat. Density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HCAL Thick.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HCAL Volume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(GS/PS + Steel)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No. Cells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0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0000FF"/>
                          </a:solidFill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CDR</a:t>
                      </a:r>
                      <a:endParaRPr lang="zh-CN" altLang="en-US" sz="1600" b="1" dirty="0">
                        <a:solidFill>
                          <a:srgbClr val="0000FF"/>
                        </a:solidFill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AHCAL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PS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3.77%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40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3mm+20mm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5 </a:t>
                      </a:r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  <a:sym typeface="Symbol" panose="05050102010706020507" pitchFamily="18" charset="2"/>
                        </a:rPr>
                        <a:t>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4x4 cm</a:t>
                      </a:r>
                      <a:r>
                        <a:rPr lang="en-US" altLang="zh-CN" sz="1600" baseline="300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2</a:t>
                      </a:r>
                      <a:endParaRPr lang="zh-CN" altLang="en-US" sz="1600" baseline="300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1 g/cm</a:t>
                      </a:r>
                      <a:r>
                        <a:rPr lang="en-US" altLang="zh-CN" sz="1600" baseline="300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3</a:t>
                      </a:r>
                      <a:endParaRPr lang="zh-CN" altLang="en-US" sz="1600" baseline="300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931 mm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14m</a:t>
                      </a:r>
                      <a:r>
                        <a:rPr lang="nl-NL" altLang="zh-CN" sz="1600" baseline="300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3</a:t>
                      </a:r>
                      <a:r>
                        <a:rPr lang="nl-NL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 + 91m</a:t>
                      </a:r>
                      <a:r>
                        <a:rPr lang="nl-NL" altLang="zh-CN" sz="1600" baseline="300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2.8x10</a:t>
                      </a:r>
                      <a:r>
                        <a:rPr lang="en-US" altLang="zh-CN" sz="1600" baseline="300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0000FF"/>
                          </a:solidFill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CDR</a:t>
                      </a:r>
                      <a:endParaRPr lang="zh-CN" altLang="en-US" sz="1600" b="1" dirty="0">
                        <a:solidFill>
                          <a:srgbClr val="0000FF"/>
                        </a:solidFill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GSHCAL2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GS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3.59%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40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10mm+13.8mm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5 </a:t>
                      </a:r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  <a:sym typeface="Symbol" panose="05050102010706020507" pitchFamily="18" charset="2"/>
                        </a:rPr>
                        <a:t>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4x4 cm</a:t>
                      </a:r>
                      <a:r>
                        <a:rPr lang="en-US" altLang="zh-CN" sz="1600" baseline="300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2</a:t>
                      </a:r>
                      <a:endParaRPr lang="zh-CN" altLang="en-US" sz="1600" baseline="300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6 g/cm</a:t>
                      </a:r>
                      <a:r>
                        <a:rPr lang="en-US" altLang="zh-CN" sz="1600" baseline="300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3</a:t>
                      </a:r>
                      <a:endParaRPr lang="zh-CN" altLang="en-US" sz="1600" baseline="300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962 mm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nl-NL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46m</a:t>
                      </a:r>
                      <a:r>
                        <a:rPr lang="nl-NL" altLang="zh-CN" sz="1600" baseline="300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3</a:t>
                      </a:r>
                      <a:r>
                        <a:rPr lang="nl-NL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 + 64m</a:t>
                      </a:r>
                      <a:r>
                        <a:rPr lang="nl-NL" altLang="zh-CN" sz="1600" baseline="300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2.9x10</a:t>
                      </a:r>
                      <a:r>
                        <a:rPr lang="en-US" altLang="zh-CN" sz="1600" baseline="300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D8008"/>
                          </a:solidFill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Pre-TDR</a:t>
                      </a:r>
                      <a:endParaRPr lang="zh-CN" altLang="en-US" sz="1600" b="1" dirty="0">
                        <a:solidFill>
                          <a:srgbClr val="FD8008"/>
                        </a:solidFill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GSHCAL4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GS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3.49%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48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10mm+13.8mm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6 </a:t>
                      </a:r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  <a:sym typeface="Symbol" panose="05050102010706020507" pitchFamily="18" charset="2"/>
                        </a:rPr>
                        <a:t>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2x2 cm</a:t>
                      </a:r>
                      <a:r>
                        <a:rPr lang="en-US" altLang="zh-CN" sz="1600" baseline="300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2</a:t>
                      </a:r>
                      <a:endParaRPr lang="zh-CN" altLang="en-US" sz="1600" baseline="300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6 g/cm</a:t>
                      </a:r>
                      <a:r>
                        <a:rPr lang="en-US" altLang="zh-CN" sz="1600" baseline="300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3</a:t>
                      </a:r>
                      <a:endParaRPr lang="zh-CN" altLang="en-US" sz="1600" baseline="300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1170 mm</a:t>
                      </a:r>
                      <a:endParaRPr lang="zh-CN" altLang="en-US" sz="1600" dirty="0">
                        <a:latin typeface="Times New Roman" panose="02020703060505090304" pitchFamily="18" charset="0"/>
                        <a:cs typeface="Times New Roman" panose="0202070306050509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nl-NL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62m</a:t>
                      </a:r>
                      <a:r>
                        <a:rPr lang="nl-NL" altLang="zh-CN" sz="1600" baseline="300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3</a:t>
                      </a:r>
                      <a:r>
                        <a:rPr lang="nl-NL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 + 86m</a:t>
                      </a:r>
                      <a:r>
                        <a:rPr lang="nl-NL" altLang="zh-CN" sz="1600" baseline="300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3.9x10</a:t>
                      </a:r>
                      <a:r>
                        <a:rPr lang="en-US" altLang="zh-CN" sz="1600" baseline="30000" dirty="0">
                          <a:latin typeface="Times New Roman" panose="02020703060505090304" pitchFamily="18" charset="0"/>
                          <a:cs typeface="Times New Roman" panose="02020703060505090304" pitchFamily="18" charset="0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8205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Test Facilities for GS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8870" y="1101725"/>
            <a:ext cx="5661025" cy="138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460" y="2987675"/>
            <a:ext cx="2767330" cy="13995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400" y="2956560"/>
            <a:ext cx="2690495" cy="1430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460" y="4789805"/>
            <a:ext cx="2767330" cy="14262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37650" y="4789805"/>
            <a:ext cx="2809240" cy="13754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771380" y="2588260"/>
            <a:ext cx="160782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"/>
            </a:pPr>
            <a:r>
              <a:rPr lang="en-US" altLang="zh-CN" sz="1600">
                <a:solidFill>
                  <a:schemeClr val="tx1"/>
                </a:solidFill>
              </a:rPr>
              <a:t>IHEP--XAFS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198870" y="4421505"/>
            <a:ext cx="235394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"/>
            </a:pPr>
            <a:r>
              <a:rPr lang="en-US" altLang="zh-CN" sz="1600">
                <a:solidFill>
                  <a:schemeClr val="tx1"/>
                </a:solidFill>
              </a:rPr>
              <a:t>IHEP-CSN-- P Beam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9384030" y="4421505"/>
            <a:ext cx="232029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"/>
            </a:pPr>
            <a:r>
              <a:rPr lang="en-US" altLang="zh-CN" sz="1600">
                <a:solidFill>
                  <a:schemeClr val="tx1"/>
                </a:solidFill>
              </a:rPr>
              <a:t>CERN-MUON Beam</a:t>
            </a:r>
            <a:endParaRPr lang="en-US" altLang="zh-CN" sz="1600" dirty="0">
              <a:ln>
                <a:noFill/>
              </a:ln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148705" y="2602230"/>
            <a:ext cx="259143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"/>
            </a:pPr>
            <a:r>
              <a:rPr lang="en-US" altLang="zh-CN" sz="1600">
                <a:solidFill>
                  <a:schemeClr val="tx1"/>
                </a:solidFill>
              </a:rPr>
              <a:t>IHEP--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Radioactive Test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915150" y="733425"/>
            <a:ext cx="381127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"/>
            </a:pPr>
            <a:r>
              <a:rPr lang="en-US" altLang="zh-CN" sz="1600">
                <a:solidFill>
                  <a:schemeClr val="tx1"/>
                </a:solidFill>
              </a:rPr>
              <a:t>IHEP--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PMT Lab for Scintillator Test   </a:t>
            </a: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733425"/>
            <a:ext cx="5746750" cy="54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66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Summary and Plan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C75472-7D00-4E81-89DE-8A623E795310}"/>
              </a:ext>
            </a:extLst>
          </p:cNvPr>
          <p:cNvSpPr/>
          <p:nvPr/>
        </p:nvSpPr>
        <p:spPr>
          <a:xfrm>
            <a:off x="2133600" y="5821544"/>
            <a:ext cx="6934200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Thanks for your attention 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A124CE7-F08F-D045-B238-6045957FD00B}"/>
              </a:ext>
            </a:extLst>
          </p:cNvPr>
          <p:cNvSpPr>
            <a:spLocks noGrp="1"/>
          </p:cNvSpPr>
          <p:nvPr/>
        </p:nvSpPr>
        <p:spPr>
          <a:xfrm>
            <a:off x="425904" y="853712"/>
            <a:ext cx="11340193" cy="5150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CEPC scintillator-based calorimeter prototypes</a:t>
            </a:r>
          </a:p>
          <a:p>
            <a:pPr lvl="1"/>
            <a:r>
              <a:rPr lang="en-US" dirty="0"/>
              <a:t>Successful beam test campaigns at CERN PS/SPS during 2022-2023</a:t>
            </a:r>
          </a:p>
          <a:p>
            <a:pPr lvl="1"/>
            <a:r>
              <a:rPr lang="en-US" dirty="0"/>
              <a:t>Collected decent statistics of data samples in the wide energy range</a:t>
            </a:r>
          </a:p>
          <a:p>
            <a:pPr lvl="1"/>
            <a:r>
              <a:rPr lang="en-US" dirty="0"/>
              <a:t>Invaluable for detector performance evaluation and shower studies</a:t>
            </a:r>
          </a:p>
          <a:p>
            <a:r>
              <a:rPr lang="en-US" b="1" dirty="0"/>
              <a:t>PID and validation studies: preliminary results promising</a:t>
            </a:r>
          </a:p>
          <a:p>
            <a:pPr lvl="1"/>
            <a:r>
              <a:rPr lang="en-US" dirty="0"/>
              <a:t>Particle Identification with imaging calorimeters: muons, electrons, </a:t>
            </a:r>
            <a:r>
              <a:rPr lang="en-US" dirty="0" err="1"/>
              <a:t>pions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Prototype simulation + digitization: validation studies with beam data </a:t>
            </a:r>
          </a:p>
          <a:p>
            <a:pPr lvl="1"/>
            <a:r>
              <a:rPr lang="en-US" dirty="0"/>
              <a:t>Ongoing efforts to improve data/MC consistency</a:t>
            </a:r>
          </a:p>
          <a:p>
            <a:r>
              <a:rPr lang="en-US" b="1" dirty="0"/>
              <a:t>Future: ECFA DRD-on-Calorimetry (DRD6) collaboration</a:t>
            </a:r>
          </a:p>
          <a:p>
            <a:pPr lvl="1"/>
            <a:r>
              <a:rPr lang="en-US" dirty="0"/>
              <a:t>Common software, DAQ and </a:t>
            </a:r>
            <a:r>
              <a:rPr lang="en-US" dirty="0" err="1"/>
              <a:t>beamtest</a:t>
            </a:r>
            <a:r>
              <a:rPr lang="en-US" dirty="0"/>
              <a:t> campaigns</a:t>
            </a:r>
          </a:p>
          <a:p>
            <a:pPr lvl="1"/>
            <a:r>
              <a:rPr lang="en-US" dirty="0"/>
              <a:t>Geant4 validation and PFA performance studies with </a:t>
            </a:r>
            <a:r>
              <a:rPr lang="en-US" dirty="0" err="1"/>
              <a:t>beamtest</a:t>
            </a:r>
            <a:r>
              <a:rPr lang="en-US" dirty="0"/>
              <a:t> data sets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110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Acknowledgement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内容占位符 7">
            <a:extLst>
              <a:ext uri="{FF2B5EF4-FFF2-40B4-BE49-F238E27FC236}">
                <a16:creationId xmlns:a16="http://schemas.microsoft.com/office/drawing/2014/main" id="{C0E21BE2-79AA-4167-991B-32685386E7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" t="6138" r="4615" b="4615"/>
          <a:stretch/>
        </p:blipFill>
        <p:spPr>
          <a:xfrm>
            <a:off x="4158515" y="3366178"/>
            <a:ext cx="3711881" cy="278391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D76FFDB2-F24D-4DD4-A3D3-1EA242D3DF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7657" r="10581" b="10581"/>
          <a:stretch/>
        </p:blipFill>
        <p:spPr>
          <a:xfrm>
            <a:off x="227067" y="3352800"/>
            <a:ext cx="3711881" cy="2783910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23A81406-97C4-D845-9B3F-C7F7A6FD17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639" y="3366178"/>
            <a:ext cx="3694043" cy="2770532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9E655A01-1100-BB4D-AF46-7E266754D29C}"/>
              </a:ext>
            </a:extLst>
          </p:cNvPr>
          <p:cNvSpPr>
            <a:spLocks noGrp="1"/>
          </p:cNvSpPr>
          <p:nvPr/>
        </p:nvSpPr>
        <p:spPr>
          <a:xfrm>
            <a:off x="822960" y="841357"/>
            <a:ext cx="10149840" cy="2079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Two prototypes are supported by the MOST and NSFC grants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Successful beam test campaigns at CERN during 2022-2023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We highly appreciate strong teamwork and enormous support received from CERN, CALICE and </a:t>
            </a:r>
            <a:r>
              <a:rPr lang="en-US" dirty="0" err="1"/>
              <a:t>EuroLabs</a:t>
            </a:r>
            <a:r>
              <a:rPr lang="en-US" dirty="0"/>
              <a:t> </a:t>
            </a: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EF2425F2-D5DC-4A82-9516-EFB28217C522}"/>
              </a:ext>
            </a:extLst>
          </p:cNvPr>
          <p:cNvSpPr txBox="1"/>
          <p:nvPr/>
        </p:nvSpPr>
        <p:spPr>
          <a:xfrm>
            <a:off x="4190183" y="5724737"/>
            <a:ext cx="3629025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CALICE spokesperson’s visit</a:t>
            </a:r>
          </a:p>
        </p:txBody>
      </p:sp>
      <p:sp>
        <p:nvSpPr>
          <p:cNvPr id="10" name="文本框 12">
            <a:extLst>
              <a:ext uri="{FF2B5EF4-FFF2-40B4-BE49-F238E27FC236}">
                <a16:creationId xmlns:a16="http://schemas.microsoft.com/office/drawing/2014/main" id="{80179824-728A-4870-A87A-F3A7C7EB25B9}"/>
              </a:ext>
            </a:extLst>
          </p:cNvPr>
          <p:cNvSpPr txBox="1"/>
          <p:nvPr/>
        </p:nvSpPr>
        <p:spPr>
          <a:xfrm>
            <a:off x="227067" y="5724738"/>
            <a:ext cx="3662950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CERN SPS-H2, May 2023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BFA00C-4967-B041-AE22-F16FD8AD66A6}"/>
              </a:ext>
            </a:extLst>
          </p:cNvPr>
          <p:cNvSpPr/>
          <p:nvPr/>
        </p:nvSpPr>
        <p:spPr>
          <a:xfrm>
            <a:off x="8367957" y="5749979"/>
            <a:ext cx="3062523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CERN PS-T9, May 2023</a:t>
            </a:r>
          </a:p>
        </p:txBody>
      </p:sp>
    </p:spTree>
    <p:extLst>
      <p:ext uri="{BB962C8B-B14F-4D97-AF65-F5344CB8AC3E}">
        <p14:creationId xmlns:p14="http://schemas.microsoft.com/office/powerpoint/2010/main" val="875597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Calorimeters Prototypes for CEPC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2681095A-5712-E29D-5DB9-E9EF595DA6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114800" y="838200"/>
            <a:ext cx="3315171" cy="24544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E7A4E3-479D-CCB6-DF16-3A2E7D4E5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18" y="764516"/>
            <a:ext cx="3149598" cy="268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C29DEB-104E-5068-173D-441738B0B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796399"/>
            <a:ext cx="3057766" cy="2859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3593CF-3E7E-0486-BB4D-DBFFA09AA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1" y="4031783"/>
            <a:ext cx="3315170" cy="2473508"/>
          </a:xfrm>
          <a:prstGeom prst="rect">
            <a:avLst/>
          </a:prstGeom>
        </p:spPr>
      </p:pic>
      <p:cxnSp>
        <p:nvCxnSpPr>
          <p:cNvPr id="11" name="直接连接符 12">
            <a:extLst>
              <a:ext uri="{FF2B5EF4-FFF2-40B4-BE49-F238E27FC236}">
                <a16:creationId xmlns:a16="http://schemas.microsoft.com/office/drawing/2014/main" id="{09BDA51E-573C-3C2B-2B38-15BD885F9914}"/>
              </a:ext>
            </a:extLst>
          </p:cNvPr>
          <p:cNvCxnSpPr>
            <a:cxnSpLocks/>
          </p:cNvCxnSpPr>
          <p:nvPr/>
        </p:nvCxnSpPr>
        <p:spPr>
          <a:xfrm>
            <a:off x="375942" y="3662193"/>
            <a:ext cx="11440115" cy="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图片 2">
            <a:extLst>
              <a:ext uri="{FF2B5EF4-FFF2-40B4-BE49-F238E27FC236}">
                <a16:creationId xmlns:a16="http://schemas.microsoft.com/office/drawing/2014/main" id="{A255DAE9-B173-4E67-2EEB-4910BEF44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838200"/>
            <a:ext cx="3581400" cy="244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4C42EB-DD1E-7849-905D-3AC7B33F8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9309" y="4034256"/>
            <a:ext cx="3566892" cy="2471035"/>
          </a:xfrm>
          <a:prstGeom prst="rect">
            <a:avLst/>
          </a:prstGeom>
        </p:spPr>
      </p:pic>
      <p:sp>
        <p:nvSpPr>
          <p:cNvPr id="19" name="TextBox 10">
            <a:extLst>
              <a:ext uri="{FF2B5EF4-FFF2-40B4-BE49-F238E27FC236}">
                <a16:creationId xmlns:a16="http://schemas.microsoft.com/office/drawing/2014/main" id="{4D150F28-0C12-4B7A-9A8F-8B49BE345798}"/>
              </a:ext>
            </a:extLst>
          </p:cNvPr>
          <p:cNvSpPr txBox="1"/>
          <p:nvPr/>
        </p:nvSpPr>
        <p:spPr>
          <a:xfrm>
            <a:off x="4114800" y="6183868"/>
            <a:ext cx="3289811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SDHCAL (RPC), 48 layers, 1x1 cm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586563FF-3BD1-C43A-7775-15FDEE6F3A02}"/>
              </a:ext>
            </a:extLst>
          </p:cNvPr>
          <p:cNvSpPr txBox="1"/>
          <p:nvPr/>
        </p:nvSpPr>
        <p:spPr>
          <a:xfrm>
            <a:off x="7924800" y="6183868"/>
            <a:ext cx="3677738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AHCAL (</a:t>
            </a:r>
            <a:r>
              <a:rPr lang="en-US" dirty="0" err="1">
                <a:solidFill>
                  <a:schemeClr val="bg1"/>
                </a:solidFill>
              </a:rPr>
              <a:t>Sci+SiPM</a:t>
            </a:r>
            <a:r>
              <a:rPr lang="en-US" dirty="0">
                <a:solidFill>
                  <a:schemeClr val="bg1"/>
                </a:solidFill>
              </a:rPr>
              <a:t>), 40 layers, 4x4 cm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8DC60AF8-D105-186B-D316-70D02681DAE8}"/>
              </a:ext>
            </a:extLst>
          </p:cNvPr>
          <p:cNvSpPr txBox="1"/>
          <p:nvPr/>
        </p:nvSpPr>
        <p:spPr>
          <a:xfrm>
            <a:off x="4267200" y="2895600"/>
            <a:ext cx="2934778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Si-W ECAL, 30 layers, 1x1 cm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BF10FA20-C7F6-CDF4-48EA-10E9575393ED}"/>
              </a:ext>
            </a:extLst>
          </p:cNvPr>
          <p:cNvSpPr txBox="1"/>
          <p:nvPr/>
        </p:nvSpPr>
        <p:spPr>
          <a:xfrm>
            <a:off x="8158476" y="2907268"/>
            <a:ext cx="3119124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Sci-W ECAL, 32 layers, 5x5 mm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74133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AHCAL Performance: Preliminary Results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555EFB4E-B2CD-024B-BBB9-715B7699C9E1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794997" y="609600"/>
                <a:ext cx="10177803" cy="119085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/>
                  <a:t>AHCAL prototype using pion TB data with FD PID selection</a:t>
                </a:r>
              </a:p>
              <a:p>
                <a:pPr lvl="1"/>
                <a:r>
                  <a:rPr lang="en-US" sz="2000" dirty="0"/>
                  <a:t>Energy linearity within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1.5%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Energy resolution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56.2%/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𝐺𝑒𝑉</m:t>
                            </m:r>
                          </m:e>
                        </m:d>
                      </m:e>
                    </m:rad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2.5%</m:t>
                        </m:r>
                      </m:e>
                    </m:nary>
                  </m:oMath>
                </a14:m>
                <a:r>
                  <a:rPr lang="en-US" sz="2000" dirty="0"/>
                  <a:t> (expected target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%/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𝐺𝑒𝑉</m:t>
                            </m:r>
                          </m:e>
                        </m:d>
                      </m:e>
                    </m:rad>
                    <m:nary>
                      <m:naryPr>
                        <m:chr m:val="⨁"/>
                        <m:subHide m:val="on"/>
                        <m:supHide m:val="on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%</m:t>
                        </m:r>
                      </m:e>
                    </m:nary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555EFB4E-B2CD-024B-BBB9-715B7699C9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97" y="609600"/>
                <a:ext cx="10177803" cy="1190854"/>
              </a:xfrm>
              <a:prstGeom prst="rect">
                <a:avLst/>
              </a:prstGeom>
              <a:blipFill>
                <a:blip r:embed="rId2"/>
                <a:stretch>
                  <a:fillRect l="-778" t="-7179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page7image59674480">
            <a:extLst>
              <a:ext uri="{FF2B5EF4-FFF2-40B4-BE49-F238E27FC236}">
                <a16:creationId xmlns:a16="http://schemas.microsoft.com/office/drawing/2014/main" id="{F2CC5785-9957-4349-B2D5-37016E39A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59280"/>
            <a:ext cx="5361192" cy="480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902C269B-DD42-8E42-935F-519ED5F77DDA}"/>
              </a:ext>
            </a:extLst>
          </p:cNvPr>
          <p:cNvSpPr txBox="1"/>
          <p:nvPr/>
        </p:nvSpPr>
        <p:spPr>
          <a:xfrm>
            <a:off x="2209800" y="2090468"/>
            <a:ext cx="1414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</a:rPr>
              <a:t>Preliminary</a:t>
            </a:r>
          </a:p>
        </p:txBody>
      </p:sp>
      <p:grpSp>
        <p:nvGrpSpPr>
          <p:cNvPr id="7" name="组合 7">
            <a:extLst>
              <a:ext uri="{FF2B5EF4-FFF2-40B4-BE49-F238E27FC236}">
                <a16:creationId xmlns:a16="http://schemas.microsoft.com/office/drawing/2014/main" id="{84FCBDC9-6C40-445B-BFB4-D0B3B8A307DC}"/>
              </a:ext>
            </a:extLst>
          </p:cNvPr>
          <p:cNvGrpSpPr/>
          <p:nvPr/>
        </p:nvGrpSpPr>
        <p:grpSpPr>
          <a:xfrm>
            <a:off x="6934200" y="1905000"/>
            <a:ext cx="3825240" cy="4757014"/>
            <a:chOff x="2218519" y="2517732"/>
            <a:chExt cx="2928646" cy="3480005"/>
          </a:xfrm>
        </p:grpSpPr>
        <p:pic>
          <p:nvPicPr>
            <p:cNvPr id="9" name="Picture 8" descr="page7image59674272">
              <a:extLst>
                <a:ext uri="{FF2B5EF4-FFF2-40B4-BE49-F238E27FC236}">
                  <a16:creationId xmlns:a16="http://schemas.microsoft.com/office/drawing/2014/main" id="{45A23FFA-07A6-A240-BBEB-2DF18F833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519" y="2517732"/>
              <a:ext cx="2928646" cy="3480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CC97AF8-5D11-654A-B9CC-F493F5F32FEB}"/>
                </a:ext>
              </a:extLst>
            </p:cNvPr>
            <p:cNvSpPr txBox="1"/>
            <p:nvPr/>
          </p:nvSpPr>
          <p:spPr>
            <a:xfrm>
              <a:off x="2725089" y="2602877"/>
              <a:ext cx="1082605" cy="292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Preliminary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915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Introduction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EC0CD706-5078-53D8-685A-1B39C43201B8}"/>
              </a:ext>
            </a:extLst>
          </p:cNvPr>
          <p:cNvSpPr txBox="1">
            <a:spLocks/>
          </p:cNvSpPr>
          <p:nvPr/>
        </p:nvSpPr>
        <p:spPr bwMode="auto">
          <a:xfrm>
            <a:off x="822960" y="660450"/>
            <a:ext cx="7787640" cy="25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b="1" dirty="0"/>
              <a:t>CEPC as Higgs/W/Z boson factories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zh-CN" b="1" dirty="0"/>
              <a:t> </a:t>
            </a:r>
            <a:r>
              <a:rPr lang="en-US" altLang="zh-CN" dirty="0"/>
              <a:t>H/W/Z decay into hadronic final states are dominant, it is crucial to design </a:t>
            </a:r>
            <a:r>
              <a:rPr lang="en-US" altLang="zh-CN" dirty="0">
                <a:solidFill>
                  <a:srgbClr val="0000FF"/>
                </a:solidFill>
              </a:rPr>
              <a:t>high granularity calorimetry </a:t>
            </a:r>
            <a:r>
              <a:rPr lang="en-US" altLang="zh-CN" dirty="0"/>
              <a:t>system (ECAL and HCAL) to separate them using PFA.</a:t>
            </a:r>
          </a:p>
          <a:p>
            <a:pPr lvl="1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zh-CN" dirty="0"/>
              <a:t> Required Jet Energy Resolution </a:t>
            </a:r>
            <a:r>
              <a:rPr lang="en-US" altLang="zh-CN" dirty="0">
                <a:solidFill>
                  <a:srgbClr val="0000FF"/>
                </a:solidFill>
                <a:latin typeface="Symbol" panose="05050102010706020507" pitchFamily="18" charset="2"/>
              </a:rPr>
              <a:t>s</a:t>
            </a:r>
            <a:r>
              <a:rPr lang="en-US" altLang="zh-CN" dirty="0">
                <a:solidFill>
                  <a:srgbClr val="0000FF"/>
                </a:solidFill>
              </a:rPr>
              <a:t>/E: 3-4% at 100 GeV</a:t>
            </a: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4C2E527A-93E8-3076-7BB8-E090116F772F}"/>
              </a:ext>
            </a:extLst>
          </p:cNvPr>
          <p:cNvSpPr txBox="1"/>
          <p:nvPr/>
        </p:nvSpPr>
        <p:spPr>
          <a:xfrm>
            <a:off x="1502672" y="6217464"/>
            <a:ext cx="5050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baseline="0" dirty="0">
                <a:solidFill>
                  <a:srgbClr val="0000FF"/>
                </a:solidFill>
                <a:latin typeface="+mn-lt"/>
              </a:rPr>
              <a:t>Requirement of CEPC baseline detector</a:t>
            </a:r>
            <a:endParaRPr lang="zh-CN" altLang="en-US" sz="2200" b="1" baseline="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8D690A1B-8DD1-E0E5-C987-9DACDCD5B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672" y="3300140"/>
            <a:ext cx="6117328" cy="2868472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1C602496-D5B7-CEB1-8DFA-0FADEDB6C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734" y="3716378"/>
            <a:ext cx="2921405" cy="2833543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BFB6AA55-80F2-30CC-D064-00D46E884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734" y="638012"/>
            <a:ext cx="2924666" cy="283670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7E44B90-0B32-C1C6-7B6E-C3E1230CE8C5}"/>
              </a:ext>
            </a:extLst>
          </p:cNvPr>
          <p:cNvSpPr/>
          <p:nvPr/>
        </p:nvSpPr>
        <p:spPr>
          <a:xfrm>
            <a:off x="1502672" y="4953000"/>
            <a:ext cx="6117328" cy="1139412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17D89F-DF9F-150F-0C84-80B494416AA8}"/>
              </a:ext>
            </a:extLst>
          </p:cNvPr>
          <p:cNvSpPr txBox="1"/>
          <p:nvPr/>
        </p:nvSpPr>
        <p:spPr>
          <a:xfrm>
            <a:off x="6705600" y="6279178"/>
            <a:ext cx="2209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0000"/>
                </a:solidFill>
                <a:effectLst/>
                <a:latin typeface="+mn-lt"/>
              </a:rPr>
              <a:t> 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+mn-lt"/>
                <a:hlinkClick r:id="rId5"/>
              </a:rPr>
              <a:t>arXiv:1811.10545</a:t>
            </a: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1025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MC Simulation and Digitization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B0C9954-C7D9-5445-8AD3-D8C99E9D43FA}"/>
              </a:ext>
            </a:extLst>
          </p:cNvPr>
          <p:cNvSpPr>
            <a:spLocks noGrp="1"/>
          </p:cNvSpPr>
          <p:nvPr/>
        </p:nvSpPr>
        <p:spPr>
          <a:xfrm>
            <a:off x="515983" y="609600"/>
            <a:ext cx="9996350" cy="1577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Geant4 simulation: detailed geometry of ScW-ECAL and AHCAL prototypes</a:t>
            </a:r>
          </a:p>
          <a:p>
            <a:r>
              <a:rPr lang="en-US" sz="2400" b="1" dirty="0"/>
              <a:t>Digitization: energy depositions (Geant4) → digits in ADC </a:t>
            </a:r>
          </a:p>
          <a:p>
            <a:pPr lvl="1"/>
            <a:r>
              <a:rPr lang="en-US" sz="2000" dirty="0"/>
              <a:t>Same technology: scintillator-SiPM and ASIC in two prototypes</a:t>
            </a:r>
          </a:p>
          <a:p>
            <a:pPr lvl="1"/>
            <a:r>
              <a:rPr lang="en-US" sz="2000" dirty="0"/>
              <a:t>Procedure implemented for each readout channel</a:t>
            </a:r>
          </a:p>
        </p:txBody>
      </p:sp>
      <p:sp>
        <p:nvSpPr>
          <p:cNvPr id="16" name="Rectangle 15" descr="G4 Hits">
            <a:extLst>
              <a:ext uri="{FF2B5EF4-FFF2-40B4-BE49-F238E27FC236}">
                <a16:creationId xmlns:a16="http://schemas.microsoft.com/office/drawing/2014/main" id="{5B570B8D-89E2-F148-8C04-0473150AD21D}"/>
              </a:ext>
            </a:extLst>
          </p:cNvPr>
          <p:cNvSpPr/>
          <p:nvPr/>
        </p:nvSpPr>
        <p:spPr>
          <a:xfrm>
            <a:off x="1014167" y="2392261"/>
            <a:ext cx="1897926" cy="745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Geant4 hits: </a:t>
            </a:r>
          </a:p>
          <a:p>
            <a:pPr algn="ctr"/>
            <a:r>
              <a:rPr lang="en-US" dirty="0"/>
              <a:t>Energy deposition</a:t>
            </a:r>
          </a:p>
        </p:txBody>
      </p:sp>
      <p:sp>
        <p:nvSpPr>
          <p:cNvPr id="17" name="Rectangle 16" descr="G4 Hits">
            <a:extLst>
              <a:ext uri="{FF2B5EF4-FFF2-40B4-BE49-F238E27FC236}">
                <a16:creationId xmlns:a16="http://schemas.microsoft.com/office/drawing/2014/main" id="{1EEE66F7-1E6E-594D-9E19-CDBB22C51335}"/>
              </a:ext>
            </a:extLst>
          </p:cNvPr>
          <p:cNvSpPr/>
          <p:nvPr/>
        </p:nvSpPr>
        <p:spPr>
          <a:xfrm>
            <a:off x="3437138" y="2402560"/>
            <a:ext cx="2148840" cy="735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Scintillator-SiPM: </a:t>
            </a:r>
          </a:p>
          <a:p>
            <a:pPr algn="ctr"/>
            <a:r>
              <a:rPr lang="en-US" dirty="0"/>
              <a:t>detected photons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B2144454-0C44-FE49-98D7-A1963E57F6D8}"/>
              </a:ext>
            </a:extLst>
          </p:cNvPr>
          <p:cNvSpPr txBox="1"/>
          <p:nvPr/>
        </p:nvSpPr>
        <p:spPr>
          <a:xfrm>
            <a:off x="1445199" y="3157321"/>
            <a:ext cx="93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MC truth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1CC2091B-8AB6-A243-8BE8-7DF95794E5F0}"/>
              </a:ext>
            </a:extLst>
          </p:cNvPr>
          <p:cNvSpPr txBox="1"/>
          <p:nvPr/>
        </p:nvSpPr>
        <p:spPr>
          <a:xfrm>
            <a:off x="3481853" y="3157321"/>
            <a:ext cx="1890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C00000"/>
                </a:solidFill>
              </a:rPr>
              <a:t>Poisson Distribution</a:t>
            </a:r>
          </a:p>
          <a:p>
            <a:r>
              <a:rPr lang="en-US" sz="1600" dirty="0">
                <a:solidFill>
                  <a:srgbClr val="C00000"/>
                </a:solidFill>
              </a:rPr>
              <a:t>based on muon data</a:t>
            </a:r>
          </a:p>
        </p:txBody>
      </p:sp>
      <p:sp>
        <p:nvSpPr>
          <p:cNvPr id="20" name="Rectangle 19" descr="G4 Hits">
            <a:extLst>
              <a:ext uri="{FF2B5EF4-FFF2-40B4-BE49-F238E27FC236}">
                <a16:creationId xmlns:a16="http://schemas.microsoft.com/office/drawing/2014/main" id="{E8B73856-C498-264B-8587-7F9B176AF89D}"/>
              </a:ext>
            </a:extLst>
          </p:cNvPr>
          <p:cNvSpPr/>
          <p:nvPr/>
        </p:nvSpPr>
        <p:spPr>
          <a:xfrm>
            <a:off x="6111023" y="2422013"/>
            <a:ext cx="2148840" cy="735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SiPM non-linearity</a:t>
            </a:r>
          </a:p>
        </p:txBody>
      </p:sp>
      <p:sp>
        <p:nvSpPr>
          <p:cNvPr id="21" name="Right Arrow 13">
            <a:extLst>
              <a:ext uri="{FF2B5EF4-FFF2-40B4-BE49-F238E27FC236}">
                <a16:creationId xmlns:a16="http://schemas.microsoft.com/office/drawing/2014/main" id="{2C1633A4-E53D-924E-9937-613909D3D0C6}"/>
              </a:ext>
            </a:extLst>
          </p:cNvPr>
          <p:cNvSpPr/>
          <p:nvPr/>
        </p:nvSpPr>
        <p:spPr>
          <a:xfrm>
            <a:off x="2936741" y="2548567"/>
            <a:ext cx="475748" cy="4822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ight Arrow 14">
            <a:extLst>
              <a:ext uri="{FF2B5EF4-FFF2-40B4-BE49-F238E27FC236}">
                <a16:creationId xmlns:a16="http://schemas.microsoft.com/office/drawing/2014/main" id="{772F887F-1A50-9748-90D7-3B30E32CBB9B}"/>
              </a:ext>
            </a:extLst>
          </p:cNvPr>
          <p:cNvSpPr/>
          <p:nvPr/>
        </p:nvSpPr>
        <p:spPr>
          <a:xfrm>
            <a:off x="5610626" y="2548567"/>
            <a:ext cx="475748" cy="4822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50E875-732F-F84B-8D2B-30319778CC26}"/>
              </a:ext>
            </a:extLst>
          </p:cNvPr>
          <p:cNvSpPr/>
          <p:nvPr/>
        </p:nvSpPr>
        <p:spPr>
          <a:xfrm>
            <a:off x="6111023" y="3137868"/>
            <a:ext cx="2008755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C00000"/>
                </a:solidFill>
              </a:rPr>
              <a:t>SiPM saturation curve</a:t>
            </a:r>
          </a:p>
          <a:p>
            <a:r>
              <a:rPr lang="en-US" sz="1600" dirty="0">
                <a:solidFill>
                  <a:srgbClr val="C00000"/>
                </a:solidFill>
              </a:rPr>
              <a:t>from measurements </a:t>
            </a:r>
          </a:p>
        </p:txBody>
      </p:sp>
      <p:sp>
        <p:nvSpPr>
          <p:cNvPr id="24" name="Right Arrow 16">
            <a:extLst>
              <a:ext uri="{FF2B5EF4-FFF2-40B4-BE49-F238E27FC236}">
                <a16:creationId xmlns:a16="http://schemas.microsoft.com/office/drawing/2014/main" id="{A43F0E3D-2A88-724B-B219-5451E1E426D1}"/>
              </a:ext>
            </a:extLst>
          </p:cNvPr>
          <p:cNvSpPr/>
          <p:nvPr/>
        </p:nvSpPr>
        <p:spPr>
          <a:xfrm>
            <a:off x="8284512" y="2544568"/>
            <a:ext cx="475748" cy="4822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 descr="G4 Hits">
            <a:extLst>
              <a:ext uri="{FF2B5EF4-FFF2-40B4-BE49-F238E27FC236}">
                <a16:creationId xmlns:a16="http://schemas.microsoft.com/office/drawing/2014/main" id="{34FA85E0-8D90-0247-BE00-7C372FD6B593}"/>
              </a:ext>
            </a:extLst>
          </p:cNvPr>
          <p:cNvSpPr/>
          <p:nvPr/>
        </p:nvSpPr>
        <p:spPr>
          <a:xfrm>
            <a:off x="9683217" y="3987257"/>
            <a:ext cx="2148840" cy="735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ASIC: ADC in High Gain or Low Gain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EBBF3F-6B7F-754D-97A1-345B2B9D9E34}"/>
              </a:ext>
            </a:extLst>
          </p:cNvPr>
          <p:cNvSpPr/>
          <p:nvPr/>
        </p:nvSpPr>
        <p:spPr>
          <a:xfrm>
            <a:off x="9513161" y="4721022"/>
            <a:ext cx="235288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C00000"/>
                </a:solidFill>
              </a:rPr>
              <a:t>SPIROC2E HG-LG slope</a:t>
            </a:r>
          </a:p>
          <a:p>
            <a:r>
              <a:rPr lang="en-US" sz="1600" dirty="0">
                <a:solidFill>
                  <a:srgbClr val="C00000"/>
                </a:solidFill>
              </a:rPr>
              <a:t>extracted from beam data</a:t>
            </a:r>
          </a:p>
        </p:txBody>
      </p:sp>
      <p:sp>
        <p:nvSpPr>
          <p:cNvPr id="27" name="Rectangle 26" descr="G4 Hits">
            <a:extLst>
              <a:ext uri="{FF2B5EF4-FFF2-40B4-BE49-F238E27FC236}">
                <a16:creationId xmlns:a16="http://schemas.microsoft.com/office/drawing/2014/main" id="{BA5FCAB1-5246-5E4D-A505-84C3C96C97EF}"/>
              </a:ext>
            </a:extLst>
          </p:cNvPr>
          <p:cNvSpPr/>
          <p:nvPr/>
        </p:nvSpPr>
        <p:spPr>
          <a:xfrm>
            <a:off x="556146" y="4027685"/>
            <a:ext cx="1897926" cy="745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Pedestals (Electronics)</a:t>
            </a:r>
          </a:p>
        </p:txBody>
      </p:sp>
      <p:sp>
        <p:nvSpPr>
          <p:cNvPr id="28" name="Right Arrow 20">
            <a:extLst>
              <a:ext uri="{FF2B5EF4-FFF2-40B4-BE49-F238E27FC236}">
                <a16:creationId xmlns:a16="http://schemas.microsoft.com/office/drawing/2014/main" id="{13C7A9BD-FE14-2144-B612-299D3F92FB04}"/>
              </a:ext>
            </a:extLst>
          </p:cNvPr>
          <p:cNvSpPr/>
          <p:nvPr/>
        </p:nvSpPr>
        <p:spPr>
          <a:xfrm rot="16200000">
            <a:off x="1301932" y="3543099"/>
            <a:ext cx="475748" cy="4822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D4CF689D-323C-1047-835C-332509A7FE35}"/>
              </a:ext>
            </a:extLst>
          </p:cNvPr>
          <p:cNvSpPr txBox="1"/>
          <p:nvPr/>
        </p:nvSpPr>
        <p:spPr>
          <a:xfrm>
            <a:off x="518115" y="4795426"/>
            <a:ext cx="1836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C00000"/>
                </a:solidFill>
              </a:rPr>
              <a:t>Extracted from data</a:t>
            </a:r>
          </a:p>
        </p:txBody>
      </p:sp>
      <p:pic>
        <p:nvPicPr>
          <p:cNvPr id="30" name="内容占位符 6">
            <a:extLst>
              <a:ext uri="{FF2B5EF4-FFF2-40B4-BE49-F238E27FC236}">
                <a16:creationId xmlns:a16="http://schemas.microsoft.com/office/drawing/2014/main" id="{09FEC39B-4DBA-6141-952B-F85821BF0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840" y="3810000"/>
            <a:ext cx="2191381" cy="1530731"/>
          </a:xfrm>
          <a:prstGeom prst="rect">
            <a:avLst/>
          </a:prstGeom>
        </p:spPr>
      </p:pic>
      <p:sp>
        <p:nvSpPr>
          <p:cNvPr id="31" name="TextBox 23">
            <a:extLst>
              <a:ext uri="{FF2B5EF4-FFF2-40B4-BE49-F238E27FC236}">
                <a16:creationId xmlns:a16="http://schemas.microsoft.com/office/drawing/2014/main" id="{991B1D12-AE59-8C48-B1C2-2E6F19E7B8E9}"/>
              </a:ext>
            </a:extLst>
          </p:cNvPr>
          <p:cNvSpPr txBox="1"/>
          <p:nvPr/>
        </p:nvSpPr>
        <p:spPr>
          <a:xfrm>
            <a:off x="2924057" y="5345668"/>
            <a:ext cx="1506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highlight>
                  <a:srgbClr val="FFFF00"/>
                </a:highlight>
              </a:rPr>
              <a:t>Pedestals (data)</a:t>
            </a:r>
          </a:p>
        </p:txBody>
      </p:sp>
      <p:pic>
        <p:nvPicPr>
          <p:cNvPr id="32" name="图片 13">
            <a:extLst>
              <a:ext uri="{FF2B5EF4-FFF2-40B4-BE49-F238E27FC236}">
                <a16:creationId xmlns:a16="http://schemas.microsoft.com/office/drawing/2014/main" id="{D7907A5E-A70B-EC4A-A0AE-8CFBD923CE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0" b="518"/>
          <a:stretch/>
        </p:blipFill>
        <p:spPr>
          <a:xfrm>
            <a:off x="5549106" y="3795477"/>
            <a:ext cx="1838385" cy="2229766"/>
          </a:xfrm>
          <a:prstGeom prst="rect">
            <a:avLst/>
          </a:prstGeom>
        </p:spPr>
      </p:pic>
      <p:sp>
        <p:nvSpPr>
          <p:cNvPr id="33" name="Rectangle 32" descr="G4 Hits">
            <a:extLst>
              <a:ext uri="{FF2B5EF4-FFF2-40B4-BE49-F238E27FC236}">
                <a16:creationId xmlns:a16="http://schemas.microsoft.com/office/drawing/2014/main" id="{152E91B9-55F7-4F4A-B716-A5E2A52B8CC9}"/>
              </a:ext>
            </a:extLst>
          </p:cNvPr>
          <p:cNvSpPr/>
          <p:nvPr/>
        </p:nvSpPr>
        <p:spPr>
          <a:xfrm>
            <a:off x="8785065" y="2402560"/>
            <a:ext cx="2148840" cy="735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SiPM: p.e. conversion to ADC</a:t>
            </a:r>
          </a:p>
        </p:txBody>
      </p:sp>
      <p:sp>
        <p:nvSpPr>
          <p:cNvPr id="34" name="Right Arrow 27">
            <a:extLst>
              <a:ext uri="{FF2B5EF4-FFF2-40B4-BE49-F238E27FC236}">
                <a16:creationId xmlns:a16="http://schemas.microsoft.com/office/drawing/2014/main" id="{81B4B701-8013-B84C-A722-F0E1F9123157}"/>
              </a:ext>
            </a:extLst>
          </p:cNvPr>
          <p:cNvSpPr/>
          <p:nvPr/>
        </p:nvSpPr>
        <p:spPr>
          <a:xfrm rot="5400000">
            <a:off x="10515558" y="3498403"/>
            <a:ext cx="475748" cy="4822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B4FD49-03E1-874D-9902-63CD89449C09}"/>
              </a:ext>
            </a:extLst>
          </p:cNvPr>
          <p:cNvSpPr/>
          <p:nvPr/>
        </p:nvSpPr>
        <p:spPr>
          <a:xfrm>
            <a:off x="8784908" y="3110310"/>
            <a:ext cx="1921873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C00000"/>
                </a:solidFill>
              </a:rPr>
              <a:t>SiPM gain calibration</a:t>
            </a:r>
          </a:p>
          <a:p>
            <a:r>
              <a:rPr lang="en-US" sz="1600" dirty="0">
                <a:solidFill>
                  <a:srgbClr val="C00000"/>
                </a:solidFill>
              </a:rPr>
              <a:t>from LED data</a:t>
            </a: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1B9EB5B0-D0B8-2C4E-B003-3399C54F0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1289" y="1151554"/>
            <a:ext cx="1865967" cy="12397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3FBAC16-F160-D64D-8891-DB50ECB0A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546" y="4296376"/>
            <a:ext cx="1974047" cy="1335385"/>
          </a:xfrm>
          <a:prstGeom prst="rect">
            <a:avLst/>
          </a:prstGeom>
        </p:spPr>
      </p:pic>
      <p:sp>
        <p:nvSpPr>
          <p:cNvPr id="38" name="TextBox 31">
            <a:extLst>
              <a:ext uri="{FF2B5EF4-FFF2-40B4-BE49-F238E27FC236}">
                <a16:creationId xmlns:a16="http://schemas.microsoft.com/office/drawing/2014/main" id="{40E59A8E-A84A-2D45-9CDF-DD0A2CDFF4DE}"/>
              </a:ext>
            </a:extLst>
          </p:cNvPr>
          <p:cNvSpPr txBox="1"/>
          <p:nvPr/>
        </p:nvSpPr>
        <p:spPr>
          <a:xfrm>
            <a:off x="5448467" y="6079123"/>
            <a:ext cx="2039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highlight>
                  <a:srgbClr val="FFFF00"/>
                </a:highlight>
              </a:rPr>
              <a:t>SiPM saturation (data)</a:t>
            </a:r>
          </a:p>
        </p:txBody>
      </p:sp>
      <p:sp>
        <p:nvSpPr>
          <p:cNvPr id="39" name="TextBox 32">
            <a:extLst>
              <a:ext uri="{FF2B5EF4-FFF2-40B4-BE49-F238E27FC236}">
                <a16:creationId xmlns:a16="http://schemas.microsoft.com/office/drawing/2014/main" id="{A0B4484F-E7AD-3548-B96B-67D1C1F54FBA}"/>
              </a:ext>
            </a:extLst>
          </p:cNvPr>
          <p:cNvSpPr txBox="1"/>
          <p:nvPr/>
        </p:nvSpPr>
        <p:spPr>
          <a:xfrm>
            <a:off x="7426678" y="3887892"/>
            <a:ext cx="2076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highlight>
                  <a:srgbClr val="FFFF00"/>
                </a:highlight>
              </a:rPr>
              <a:t>ASIC HG-LG ADC (data)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2E415F6-9172-3247-99B2-8BAB722F2399}"/>
              </a:ext>
            </a:extLst>
          </p:cNvPr>
          <p:cNvSpPr/>
          <p:nvPr/>
        </p:nvSpPr>
        <p:spPr>
          <a:xfrm>
            <a:off x="104477" y="5715000"/>
            <a:ext cx="5381923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70C0"/>
                </a:solidFill>
              </a:rPr>
              <a:t>Key: digitization is fully based on calibration data</a:t>
            </a:r>
          </a:p>
        </p:txBody>
      </p:sp>
      <p:sp>
        <p:nvSpPr>
          <p:cNvPr id="41" name="TextBox 7">
            <a:extLst>
              <a:ext uri="{FF2B5EF4-FFF2-40B4-BE49-F238E27FC236}">
                <a16:creationId xmlns:a16="http://schemas.microsoft.com/office/drawing/2014/main" id="{601094D4-365C-8B4F-A8B3-0E4C23FAB61B}"/>
              </a:ext>
            </a:extLst>
          </p:cNvPr>
          <p:cNvSpPr txBox="1"/>
          <p:nvPr/>
        </p:nvSpPr>
        <p:spPr>
          <a:xfrm>
            <a:off x="8372693" y="5763957"/>
            <a:ext cx="343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000" b="1" i="1" dirty="0">
                <a:solidFill>
                  <a:srgbClr val="C00000"/>
                </a:solidFill>
              </a:rPr>
              <a:t>Marking in Red: based on data</a:t>
            </a:r>
            <a:endParaRPr kumimoji="1" lang="zh-CN" altLang="en-US" sz="2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776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AHCAL Prototype: Muon Data vs MC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695DC7-6A72-D841-8BD2-6AF1D4AC52A6}"/>
              </a:ext>
            </a:extLst>
          </p:cNvPr>
          <p:cNvSpPr>
            <a:spLocks noGrp="1"/>
          </p:cNvSpPr>
          <p:nvPr/>
        </p:nvSpPr>
        <p:spPr>
          <a:xfrm>
            <a:off x="694141" y="746853"/>
            <a:ext cx="11105468" cy="1292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MIP calibration: provide energy scale for each channel</a:t>
            </a:r>
          </a:p>
          <a:p>
            <a:r>
              <a:rPr lang="en-US" dirty="0"/>
              <a:t>Crucial inputs for energy reconstruction of electrons and </a:t>
            </a:r>
            <a:r>
              <a:rPr lang="en-US" dirty="0" err="1"/>
              <a:t>pions</a:t>
            </a:r>
            <a:endParaRPr lang="en-US" dirty="0"/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B9740880-9270-3D49-825B-A09D93D9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41" y="2147474"/>
            <a:ext cx="4857423" cy="37199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680FFE-5CC2-E943-A549-2C56B52A30D6}"/>
              </a:ext>
            </a:extLst>
          </p:cNvPr>
          <p:cNvSpPr/>
          <p:nvPr/>
        </p:nvSpPr>
        <p:spPr>
          <a:xfrm>
            <a:off x="2909930" y="6043414"/>
            <a:ext cx="505670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MC is consistent with muon data</a:t>
            </a:r>
          </a:p>
        </p:txBody>
      </p:sp>
      <p:pic>
        <p:nvPicPr>
          <p:cNvPr id="13" name="Picture 12" descr="page3image1154671488">
            <a:extLst>
              <a:ext uri="{FF2B5EF4-FFF2-40B4-BE49-F238E27FC236}">
                <a16:creationId xmlns:a16="http://schemas.microsoft.com/office/drawing/2014/main" id="{46290229-9F4E-0C4C-9BEA-127DB6672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655" y="2147475"/>
            <a:ext cx="4888165" cy="371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8FDE54AC-FEF0-944D-A09F-F7B1A6A6F059}"/>
              </a:ext>
            </a:extLst>
          </p:cNvPr>
          <p:cNvSpPr txBox="1"/>
          <p:nvPr/>
        </p:nvSpPr>
        <p:spPr>
          <a:xfrm>
            <a:off x="1750457" y="2039270"/>
            <a:ext cx="2744790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Energy response: Data/MC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3DEA623C-CE9E-1846-95FE-67D72516A8ED}"/>
                  </a:ext>
                </a:extLst>
              </p:cNvPr>
              <p:cNvSpPr txBox="1"/>
              <p:nvPr/>
            </p:nvSpPr>
            <p:spPr>
              <a:xfrm>
                <a:off x="2260681" y="2590661"/>
                <a:ext cx="1298497" cy="369332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bg1"/>
                    </a:solidFill>
                  </a:rPr>
                  <a:t>100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3DEA623C-CE9E-1846-95FE-67D72516A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681" y="2590661"/>
                <a:ext cx="1298497" cy="369332"/>
              </a:xfrm>
              <a:prstGeom prst="rect">
                <a:avLst/>
              </a:prstGeom>
              <a:blipFill>
                <a:blip r:embed="rId4"/>
                <a:stretch>
                  <a:fillRect l="-4225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BBF30E71-3168-3F4B-BEFC-A9CA6637420C}"/>
              </a:ext>
            </a:extLst>
          </p:cNvPr>
          <p:cNvSpPr/>
          <p:nvPr/>
        </p:nvSpPr>
        <p:spPr>
          <a:xfrm>
            <a:off x="8001000" y="3822770"/>
            <a:ext cx="237212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Events with two muons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3BF26DF6-F6D5-C947-B8C7-7777C1B4A3E0}"/>
              </a:ext>
            </a:extLst>
          </p:cNvPr>
          <p:cNvSpPr txBox="1"/>
          <p:nvPr/>
        </p:nvSpPr>
        <p:spPr>
          <a:xfrm>
            <a:off x="6853713" y="2050817"/>
            <a:ext cx="2750048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Total Hit Number: Data/MC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2">
                <a:extLst>
                  <a:ext uri="{FF2B5EF4-FFF2-40B4-BE49-F238E27FC236}">
                    <a16:creationId xmlns:a16="http://schemas.microsoft.com/office/drawing/2014/main" id="{8182E8F3-215F-9F4E-8043-EFD39AF0B696}"/>
                  </a:ext>
                </a:extLst>
              </p:cNvPr>
              <p:cNvSpPr txBox="1"/>
              <p:nvPr/>
            </p:nvSpPr>
            <p:spPr>
              <a:xfrm>
                <a:off x="7620000" y="2567461"/>
                <a:ext cx="1298497" cy="369332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bg1"/>
                    </a:solidFill>
                  </a:rPr>
                  <a:t>100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2">
                <a:extLst>
                  <a:ext uri="{FF2B5EF4-FFF2-40B4-BE49-F238E27FC236}">
                    <a16:creationId xmlns:a16="http://schemas.microsoft.com/office/drawing/2014/main" id="{8182E8F3-215F-9F4E-8043-EFD39AF0B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2567461"/>
                <a:ext cx="1298497" cy="369332"/>
              </a:xfrm>
              <a:prstGeom prst="rect">
                <a:avLst/>
              </a:prstGeom>
              <a:blipFill>
                <a:blip r:embed="rId5"/>
                <a:stretch>
                  <a:fillRect l="-37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1854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AHCAL Prototype: Electron Data vs MC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94CF1F-9F94-244A-ADE1-CC8DABE38B4B}"/>
              </a:ext>
            </a:extLst>
          </p:cNvPr>
          <p:cNvSpPr>
            <a:spLocks noGrp="1"/>
          </p:cNvSpPr>
          <p:nvPr/>
        </p:nvSpPr>
        <p:spPr>
          <a:xfrm>
            <a:off x="554597" y="685800"/>
            <a:ext cx="11340193" cy="14329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Critical issue: non-linearity effects in SiPM and ASIC (SPIROC2E) with large signals</a:t>
            </a:r>
          </a:p>
          <a:p>
            <a:r>
              <a:rPr lang="en-US" dirty="0"/>
              <a:t>Digitization significantly improves MC/data consistency</a:t>
            </a:r>
            <a:endParaRPr kumimoji="1" lang="en-US" altLang="zh-CN" dirty="0"/>
          </a:p>
          <a:p>
            <a:r>
              <a:rPr kumimoji="1" lang="en-US" altLang="zh-CN" dirty="0"/>
              <a:t>But still requires a better digitization model for </a:t>
            </a:r>
            <a:r>
              <a:rPr kumimoji="1" lang="en-US" altLang="zh-CN" dirty="0" err="1"/>
              <a:t>SiPM+ASIC</a:t>
            </a:r>
            <a:r>
              <a:rPr kumimoji="1" lang="en-US" altLang="zh-CN" dirty="0"/>
              <a:t> saturations effects</a:t>
            </a:r>
            <a:endParaRPr kumimoji="1" lang="zh-CN" altLang="en-US" dirty="0"/>
          </a:p>
        </p:txBody>
      </p:sp>
      <p:pic>
        <p:nvPicPr>
          <p:cNvPr id="5" name="Picture 4" descr="page16image54080096">
            <a:extLst>
              <a:ext uri="{FF2B5EF4-FFF2-40B4-BE49-F238E27FC236}">
                <a16:creationId xmlns:a16="http://schemas.microsoft.com/office/drawing/2014/main" id="{AEFFFBCB-8F99-5B40-98C5-0E7292633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693" y="2617811"/>
            <a:ext cx="3596292" cy="363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age16image54079888">
            <a:extLst>
              <a:ext uri="{FF2B5EF4-FFF2-40B4-BE49-F238E27FC236}">
                <a16:creationId xmlns:a16="http://schemas.microsoft.com/office/drawing/2014/main" id="{EE29CFA4-9A9D-7841-89F6-AC2C9233E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654" y="2677146"/>
            <a:ext cx="3431040" cy="372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C08A5329-5F27-294B-B529-64C6669BE68E}"/>
              </a:ext>
            </a:extLst>
          </p:cNvPr>
          <p:cNvSpPr txBox="1"/>
          <p:nvPr/>
        </p:nvSpPr>
        <p:spPr>
          <a:xfrm>
            <a:off x="5385180" y="2901301"/>
            <a:ext cx="1379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  <a:highlight>
                  <a:srgbClr val="FFFF00"/>
                </a:highlight>
              </a:rPr>
              <a:t>Preliminary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10D58AAD-7FD0-4F49-AE98-C3F01AB2398F}"/>
              </a:ext>
            </a:extLst>
          </p:cNvPr>
          <p:cNvSpPr txBox="1"/>
          <p:nvPr/>
        </p:nvSpPr>
        <p:spPr>
          <a:xfrm>
            <a:off x="9438174" y="3661888"/>
            <a:ext cx="1379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  <a:highlight>
                  <a:srgbClr val="FFFF00"/>
                </a:highlight>
              </a:rPr>
              <a:t>Preliminary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0A5EDB0-027B-6647-8698-9CB28BB4AB70}"/>
              </a:ext>
            </a:extLst>
          </p:cNvPr>
          <p:cNvSpPr txBox="1"/>
          <p:nvPr/>
        </p:nvSpPr>
        <p:spPr>
          <a:xfrm>
            <a:off x="4123371" y="2413320"/>
            <a:ext cx="249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000" b="1" dirty="0">
                <a:solidFill>
                  <a:srgbClr val="0070C0"/>
                </a:solidFill>
              </a:rPr>
              <a:t>EM response linearity</a:t>
            </a:r>
            <a:endParaRPr kumimoji="1" lang="zh-CN" altLang="en-US" sz="2000" b="1" dirty="0">
              <a:solidFill>
                <a:srgbClr val="0070C0"/>
              </a:solidFill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B9473F7E-8D53-F749-AEA7-D5B212F0331D}"/>
              </a:ext>
            </a:extLst>
          </p:cNvPr>
          <p:cNvSpPr txBox="1"/>
          <p:nvPr/>
        </p:nvSpPr>
        <p:spPr>
          <a:xfrm>
            <a:off x="8400727" y="2419290"/>
            <a:ext cx="2464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000" b="1" dirty="0">
                <a:solidFill>
                  <a:srgbClr val="0070C0"/>
                </a:solidFill>
              </a:rPr>
              <a:t>EM energy resolution</a:t>
            </a:r>
            <a:endParaRPr kumimoji="1" lang="zh-CN" altLang="en-US" sz="2000" b="1" dirty="0">
              <a:solidFill>
                <a:srgbClr val="0070C0"/>
              </a:solidFill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C4687CE-5678-BB43-AEF8-15EA69CAD51A}"/>
              </a:ext>
            </a:extLst>
          </p:cNvPr>
          <p:cNvSpPr txBox="1"/>
          <p:nvPr/>
        </p:nvSpPr>
        <p:spPr>
          <a:xfrm>
            <a:off x="297209" y="3555942"/>
            <a:ext cx="31404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/>
              <a:t>PS-T09 low-energy electron data (1-5 GeV) also included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Data/MC comparisons: ~10% discrepancy in EM response linearity and energy resolution</a:t>
            </a:r>
          </a:p>
        </p:txBody>
      </p:sp>
    </p:spTree>
    <p:extLst>
      <p:ext uri="{BB962C8B-B14F-4D97-AF65-F5344CB8AC3E}">
        <p14:creationId xmlns:p14="http://schemas.microsoft.com/office/powerpoint/2010/main" val="2961602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AHCAL </a:t>
            </a:r>
            <a:r>
              <a:rPr lang="en-US" altLang="zh-CN" b="1" dirty="0"/>
              <a:t>Prototype: Pion Data vs MC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94D619-5C06-AF93-F32F-9C8637F5F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794760"/>
            <a:ext cx="11041380" cy="2826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DD3EE8-FC3A-7D79-2E70-16C439C81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15696"/>
            <a:ext cx="11041380" cy="278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25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AHCAL </a:t>
            </a:r>
            <a:r>
              <a:rPr lang="en-US" altLang="zh-CN" b="1" dirty="0"/>
              <a:t>Prototype: Pion Data vs MC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7AEC1C-1472-4DE3-E63B-70EA04B14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43000"/>
            <a:ext cx="10934700" cy="437882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4ECC0FD-A2DA-E45D-6F08-A9D68915B408}"/>
                  </a:ext>
                </a:extLst>
              </p:cNvPr>
              <p:cNvSpPr/>
              <p:nvPr/>
            </p:nvSpPr>
            <p:spPr>
              <a:xfrm>
                <a:off x="1371600" y="5715000"/>
                <a:ext cx="44196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" sz="2400" b="1" dirty="0">
                    <a:solidFill>
                      <a:srgbClr val="0070C0"/>
                    </a:solidFill>
                  </a:rPr>
                  <a:t>20 </a:t>
                </a:r>
                <a:r>
                  <a:rPr lang="en-US" altLang="zh-CN" sz="2400" b="1" dirty="0">
                    <a:solidFill>
                      <a:srgbClr val="0070C0"/>
                    </a:solidFill>
                  </a:rPr>
                  <a:t>G</a:t>
                </a:r>
                <a:r>
                  <a:rPr lang="en" sz="2400" b="1" dirty="0">
                    <a:solidFill>
                      <a:srgbClr val="0070C0"/>
                    </a:solidFill>
                  </a:rPr>
                  <a:t>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" sz="2400" b="1" dirty="0">
                    <a:solidFill>
                      <a:srgbClr val="0070C0"/>
                    </a:solidFill>
                  </a:rPr>
                  <a:t> data SPS-H8 (2022) 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4ECC0FD-A2DA-E45D-6F08-A9D68915B4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715000"/>
                <a:ext cx="4419600" cy="461665"/>
              </a:xfrm>
              <a:prstGeom prst="rect">
                <a:avLst/>
              </a:prstGeom>
              <a:blipFill>
                <a:blip r:embed="rId3"/>
                <a:stretch>
                  <a:fillRect t="-10667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C1DE63F-3E32-B2BD-CF44-935056797204}"/>
                  </a:ext>
                </a:extLst>
              </p:cNvPr>
              <p:cNvSpPr/>
              <p:nvPr/>
            </p:nvSpPr>
            <p:spPr>
              <a:xfrm>
                <a:off x="7086600" y="5709557"/>
                <a:ext cx="44196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" sz="2400" b="1" dirty="0">
                    <a:solidFill>
                      <a:srgbClr val="0070C0"/>
                    </a:solidFill>
                  </a:rPr>
                  <a:t>20 </a:t>
                </a:r>
                <a:r>
                  <a:rPr lang="en-US" altLang="zh-CN" sz="2400" b="1" dirty="0">
                    <a:solidFill>
                      <a:srgbClr val="0070C0"/>
                    </a:solidFill>
                  </a:rPr>
                  <a:t>G</a:t>
                </a:r>
                <a:r>
                  <a:rPr lang="en" sz="2400" b="1" dirty="0">
                    <a:solidFill>
                      <a:srgbClr val="0070C0"/>
                    </a:solidFill>
                  </a:rPr>
                  <a:t>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" sz="2400" b="1" dirty="0">
                    <a:solidFill>
                      <a:srgbClr val="0070C0"/>
                    </a:solidFill>
                  </a:rPr>
                  <a:t> data SPS-H2 (2023) 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C1DE63F-3E32-B2BD-CF44-9350567972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5709557"/>
                <a:ext cx="4419600" cy="461665"/>
              </a:xfrm>
              <a:prstGeom prst="rect">
                <a:avLst/>
              </a:prstGeom>
              <a:blipFill>
                <a:blip r:embed="rId4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1050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CEPC Detector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842E54-A4AC-6048-9F06-E9748382A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97767"/>
            <a:ext cx="11430000" cy="46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61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CERN Beam Test in 2022 - 2023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5B0F3B-7CAD-7D61-728A-BCC322FD2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1" y="3657600"/>
            <a:ext cx="5463836" cy="3035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6B5EE-C6BE-0004-686A-AE16FEB9EF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657600"/>
            <a:ext cx="5429973" cy="3035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26411B-EB21-4604-7ED9-B460338CB8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40964"/>
            <a:ext cx="5181600" cy="2881249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719C3A35-03A1-BC49-A85D-C6FA8BAA64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" b="839"/>
          <a:stretch/>
        </p:blipFill>
        <p:spPr>
          <a:xfrm>
            <a:off x="6570846" y="690667"/>
            <a:ext cx="5254908" cy="288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87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Calorimeters Design and Optimization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974AF31-3DB9-DBE7-F12D-1F032D67B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84" y="1143000"/>
            <a:ext cx="10835873" cy="3505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A50AC1E-4ED9-3E5C-C7C7-78D768508B26}"/>
                  </a:ext>
                </a:extLst>
              </p:cNvPr>
              <p:cNvSpPr txBox="1"/>
              <p:nvPr/>
            </p:nvSpPr>
            <p:spPr>
              <a:xfrm>
                <a:off x="1528150" y="653993"/>
                <a:ext cx="9135700" cy="493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400" b="1" baseline="0" dirty="0" smtClean="0"/>
                      <m:t>Accuracy</m:t>
                    </m:r>
                    <m:r>
                      <a:rPr lang="en-US" altLang="zh-CN" sz="2400" b="1" i="1" baseline="0" dirty="0" smtClean="0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altLang="zh-CN" sz="2400" b="1" i="1" baseline="0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400" b="1" i="1" baseline="0" dirty="0" smtClean="0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US" altLang="zh-CN" sz="2400" b="1" i="1" baseline="0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400" b="1" i="1" baseline="0" dirty="0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rad>
                    <m:r>
                      <a:rPr lang="en-US" altLang="zh-CN" sz="2400" b="1" i="1" baseline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b="1" i="1" baseline="0" dirty="0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altLang="zh-CN" sz="2400" b="1" i="1" baseline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b="1" baseline="0" dirty="0"/>
                  <a:t> </a:t>
                </a:r>
                <a:r>
                  <a:rPr lang="en-US" altLang="zh-CN" sz="2400" b="1" baseline="0" dirty="0"/>
                  <a:t>vs BMR</a:t>
                </a:r>
                <a:r>
                  <a:rPr lang="en-US" altLang="zh-CN" sz="2400" b="1" dirty="0"/>
                  <a:t> (Boson Mass Resolution)</a:t>
                </a:r>
                <a:endParaRPr lang="zh-CN" altLang="en-US" sz="2400" b="1" baseline="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A50AC1E-4ED9-3E5C-C7C7-78D768508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150" y="653993"/>
                <a:ext cx="9135700" cy="493340"/>
              </a:xfrm>
              <a:prstGeom prst="rect">
                <a:avLst/>
              </a:prstGeom>
              <a:blipFill>
                <a:blip r:embed="rId3"/>
                <a:stretch>
                  <a:fillRect t="-2469" b="-28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B6F3986-9755-394B-0B40-F2075A655280}"/>
                  </a:ext>
                </a:extLst>
              </p:cNvPr>
              <p:cNvSpPr txBox="1"/>
              <p:nvPr/>
            </p:nvSpPr>
            <p:spPr>
              <a:xfrm>
                <a:off x="1017054" y="4810643"/>
                <a:ext cx="306458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aseline="0" dirty="0"/>
                  <a:t>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 baseline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000" i="1" baseline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𝑍𝐻</m:t>
                    </m:r>
                    <m:r>
                      <a:rPr lang="en-US" altLang="zh-CN" sz="2000" b="0" i="1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2000" b="0" i="1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altLang="zh-CN" sz="2000" i="1" baseline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sz="2000" i="1" baseline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zh-CN" altLang="en-US" sz="2000" i="1" baseline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000" i="1" baseline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endParaRPr lang="en-US" altLang="zh-CN" sz="2000" b="0" baseline="0" dirty="0"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altLang="zh-CN" sz="2000" baseline="0" dirty="0"/>
                  <a:t>B: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0" i="1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sz="2000" b="0" i="1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zh-CN" altLang="en-US" sz="2000" b="0" i="1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000" i="1" baseline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US" altLang="zh-CN" sz="2000" b="0" i="1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altLang="zh-CN" sz="2000" b="0" i="1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</m:t>
                    </m:r>
                  </m:oMath>
                </a14:m>
                <a:r>
                  <a:rPr lang="en-US" altLang="zh-CN" sz="2000" b="0" dirty="0">
                    <a:ea typeface="Cambria Math" panose="02040503050406030204" pitchFamily="18" charset="0"/>
                  </a:rPr>
                  <a:t> fusion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B6F3986-9755-394B-0B40-F2075A655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054" y="4810643"/>
                <a:ext cx="3064582" cy="707886"/>
              </a:xfrm>
              <a:prstGeom prst="rect">
                <a:avLst/>
              </a:prstGeom>
              <a:blipFill>
                <a:blip r:embed="rId4"/>
                <a:stretch>
                  <a:fillRect l="-398" t="-3448" r="-2187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97B1FCA-9BDA-EAB3-EA84-F2108058CA28}"/>
                  </a:ext>
                </a:extLst>
              </p:cNvPr>
              <p:cNvSpPr txBox="1"/>
              <p:nvPr/>
            </p:nvSpPr>
            <p:spPr>
              <a:xfrm>
                <a:off x="4691236" y="4800600"/>
                <a:ext cx="306458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aseline="0" dirty="0"/>
                  <a:t>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 baseline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000" i="1" baseline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𝑍𝐻</m:t>
                    </m:r>
                  </m:oMath>
                </a14:m>
                <a:endParaRPr lang="en-US" altLang="zh-CN" sz="2000" b="0" baseline="0" dirty="0"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altLang="zh-CN" sz="2000" baseline="0" dirty="0"/>
                  <a:t>B: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0" i="1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000" b="0" i="1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𝑍𝑍</m:t>
                    </m:r>
                  </m:oMath>
                </a14:m>
                <a:endParaRPr lang="zh-CN" altLang="en-US" baseline="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97B1FCA-9BDA-EAB3-EA84-F2108058C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36" y="4800600"/>
                <a:ext cx="3064582" cy="707886"/>
              </a:xfrm>
              <a:prstGeom prst="rect">
                <a:avLst/>
              </a:prstGeom>
              <a:blipFill>
                <a:blip r:embed="rId5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47AEE26-4A79-5A2D-4E9F-160B89F20AEC}"/>
                  </a:ext>
                </a:extLst>
              </p:cNvPr>
              <p:cNvSpPr txBox="1"/>
              <p:nvPr/>
            </p:nvSpPr>
            <p:spPr>
              <a:xfrm>
                <a:off x="8229600" y="4800600"/>
                <a:ext cx="306458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aseline="0" dirty="0"/>
                  <a:t>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 baseline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000" i="1" baseline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𝑍𝐻</m:t>
                    </m:r>
                  </m:oMath>
                </a14:m>
                <a:endParaRPr lang="en-US" altLang="zh-CN" sz="2000" b="0" baseline="0" dirty="0"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altLang="zh-CN" sz="2000" baseline="0" dirty="0"/>
                  <a:t>B: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baseline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0" i="1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000" b="0" i="1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𝑍𝑍</m:t>
                    </m:r>
                  </m:oMath>
                </a14:m>
                <a:endParaRPr lang="zh-CN" altLang="en-US" baseline="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47AEE26-4A79-5A2D-4E9F-160B89F20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4800600"/>
                <a:ext cx="3064582" cy="707886"/>
              </a:xfrm>
              <a:prstGeom prst="rect">
                <a:avLst/>
              </a:prstGeom>
              <a:blipFill>
                <a:blip r:embed="rId6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42F3FB7D-DB59-E069-6B75-020CBCA3D469}"/>
              </a:ext>
            </a:extLst>
          </p:cNvPr>
          <p:cNvSpPr txBox="1">
            <a:spLocks/>
          </p:cNvSpPr>
          <p:nvPr/>
        </p:nvSpPr>
        <p:spPr bwMode="auto">
          <a:xfrm>
            <a:off x="987916" y="5927670"/>
            <a:ext cx="104712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zh-CN" b="1" dirty="0">
                <a:solidFill>
                  <a:srgbClr val="0000FF"/>
                </a:solidFill>
                <a:sym typeface="Wingdings" panose="05000000000000000000" pitchFamily="2" charset="2"/>
              </a:rPr>
              <a:t> </a:t>
            </a:r>
            <a:r>
              <a:rPr lang="en-US" altLang="zh-CN" b="1" dirty="0">
                <a:solidFill>
                  <a:srgbClr val="0000FF"/>
                </a:solidFill>
                <a:sym typeface="Symbol" panose="05050102010706020507" pitchFamily="18" charset="2"/>
              </a:rPr>
              <a:t> </a:t>
            </a:r>
            <a:r>
              <a:rPr lang="en-US" altLang="zh-CN" b="1" dirty="0">
                <a:solidFill>
                  <a:srgbClr val="0000FF"/>
                </a:solidFill>
              </a:rPr>
              <a:t>4 % BMR is required for CEPC detector to well separate the S/B.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77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err="1"/>
              <a:t>SiPM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A841D39-475C-0985-600A-5F62F0D64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496" y="2395933"/>
            <a:ext cx="2490904" cy="18681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22AA2C-A14C-F148-32F3-3D28A385C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10936"/>
            <a:ext cx="2452956" cy="18397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C75CD-1363-7D0D-340B-4230121A9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53" y="2401868"/>
            <a:ext cx="2459647" cy="1865507"/>
          </a:xfrm>
          <a:prstGeom prst="rect">
            <a:avLst/>
          </a:prstGeom>
        </p:spPr>
      </p:pic>
      <p:graphicFrame>
        <p:nvGraphicFramePr>
          <p:cNvPr id="8" name="表格 9">
            <a:extLst>
              <a:ext uri="{FF2B5EF4-FFF2-40B4-BE49-F238E27FC236}">
                <a16:creationId xmlns:a16="http://schemas.microsoft.com/office/drawing/2014/main" id="{C2CACB08-C041-4D6F-FB29-ACC44C39A9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244790"/>
              </p:ext>
            </p:extLst>
          </p:nvPr>
        </p:nvGraphicFramePr>
        <p:xfrm>
          <a:off x="1217008" y="4495800"/>
          <a:ext cx="9679592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5392">
                  <a:extLst>
                    <a:ext uri="{9D8B030D-6E8A-4147-A177-3AD203B41FA5}">
                      <a16:colId xmlns:a16="http://schemas.microsoft.com/office/drawing/2014/main" val="1736339384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166958992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379177815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534306558"/>
                    </a:ext>
                  </a:extLst>
                </a:gridCol>
              </a:tblGrid>
              <a:tr h="2495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Company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HPK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NDL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10537"/>
                  </a:ext>
                </a:extLst>
              </a:tr>
              <a:tr h="2785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13360-1325PE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14160-1315PS</a:t>
                      </a:r>
                      <a:endParaRPr lang="zh-CN" altLang="en-US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22-1313-15S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668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 output</a:t>
                      </a:r>
                      <a:r>
                        <a:rPr lang="en-US" altLang="zh-CN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</a:t>
                      </a:r>
                      <a:r>
                        <a:rPr lang="en-US" altLang="zh-CN" sz="18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p.e.</a:t>
                      </a:r>
                      <a:r>
                        <a:rPr lang="en-US" altLang="zh-CN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zh-CN" altLang="en-US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30149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Crosstalk[%]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1.59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</a:t>
                      </a:r>
                      <a:endParaRPr lang="zh-CN" altLang="en-US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19087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Dark Counts [kHz]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  <a:endParaRPr lang="zh-CN" altLang="en-US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21751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Breakdown[V]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zh-CN" altLang="en-US" sz="18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27.5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615221"/>
                  </a:ext>
                </a:extLst>
              </a:tr>
            </a:tbl>
          </a:graphicData>
        </a:graphic>
      </p:graphicFrame>
      <p:sp>
        <p:nvSpPr>
          <p:cNvPr id="9" name="文本框 18">
            <a:extLst>
              <a:ext uri="{FF2B5EF4-FFF2-40B4-BE49-F238E27FC236}">
                <a16:creationId xmlns:a16="http://schemas.microsoft.com/office/drawing/2014/main" id="{70530E21-4206-F3FF-1DDE-4885DCBC003B}"/>
              </a:ext>
            </a:extLst>
          </p:cNvPr>
          <p:cNvSpPr txBox="1"/>
          <p:nvPr/>
        </p:nvSpPr>
        <p:spPr>
          <a:xfrm>
            <a:off x="1217008" y="609600"/>
            <a:ext cx="42204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4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v"/>
            </a:pPr>
            <a:r>
              <a:rPr lang="en-US" altLang="zh-CN" sz="2400" b="1" baseline="0" dirty="0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HPK-</a:t>
            </a:r>
            <a:r>
              <a:rPr lang="en-US" altLang="zh-CN" sz="2400" b="1" baseline="0" dirty="0" err="1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SiPM</a:t>
            </a:r>
            <a:endParaRPr lang="en-US" altLang="zh-CN" sz="2400" b="1" baseline="0" dirty="0">
              <a:latin typeface="+mn-lt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628650" indent="-342900">
              <a:lnSpc>
                <a:spcPts val="2400"/>
              </a:lnSpc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altLang="zh-CN" sz="2000" baseline="0" dirty="0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Low PDE, dark rate and crosstalk </a:t>
            </a:r>
          </a:p>
          <a:p>
            <a:pPr marL="628650" indent="-342900">
              <a:lnSpc>
                <a:spcPts val="2400"/>
              </a:lnSpc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altLang="zh-CN" sz="2000" baseline="0" dirty="0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High breakdown voltage</a:t>
            </a:r>
          </a:p>
          <a:p>
            <a:pPr marL="628650" indent="-342900">
              <a:lnSpc>
                <a:spcPts val="2400"/>
              </a:lnSpc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altLang="zh-CN" sz="2000" baseline="0" dirty="0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Better quality control</a:t>
            </a:r>
          </a:p>
          <a:p>
            <a:pPr marL="628650" indent="-342900">
              <a:lnSpc>
                <a:spcPts val="2400"/>
              </a:lnSpc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altLang="zh-CN" sz="2000" baseline="0" dirty="0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38 layers (38 × 324 = 12312)</a:t>
            </a:r>
          </a:p>
        </p:txBody>
      </p:sp>
      <p:sp>
        <p:nvSpPr>
          <p:cNvPr id="10" name="矩形 19">
            <a:extLst>
              <a:ext uri="{FF2B5EF4-FFF2-40B4-BE49-F238E27FC236}">
                <a16:creationId xmlns:a16="http://schemas.microsoft.com/office/drawing/2014/main" id="{1C5A3F92-1C8B-FDD0-0C61-61D4660964BE}"/>
              </a:ext>
            </a:extLst>
          </p:cNvPr>
          <p:cNvSpPr/>
          <p:nvPr/>
        </p:nvSpPr>
        <p:spPr>
          <a:xfrm>
            <a:off x="6934200" y="609600"/>
            <a:ext cx="4466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buClr>
                <a:schemeClr val="tx1"/>
              </a:buClr>
              <a:buSzPct val="60000"/>
              <a:buFont typeface="Wingdings" panose="05000000000000000000" pitchFamily="2" charset="2"/>
              <a:buChar char="v"/>
            </a:pPr>
            <a:r>
              <a:rPr lang="en-US" altLang="zh-CN" sz="2400" b="1" baseline="0" dirty="0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NDL-</a:t>
            </a:r>
            <a:r>
              <a:rPr lang="en-US" altLang="zh-CN" sz="2400" b="1" baseline="0" dirty="0" err="1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SiPM</a:t>
            </a:r>
            <a:endParaRPr lang="en-US" altLang="zh-CN" sz="2400" b="1" baseline="0" dirty="0">
              <a:latin typeface="+mn-lt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628650" indent="-342900">
              <a:lnSpc>
                <a:spcPts val="2400"/>
              </a:lnSpc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altLang="zh-CN" sz="2000" baseline="0" dirty="0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High PDE, dark rate and crosstalk</a:t>
            </a:r>
          </a:p>
          <a:p>
            <a:pPr marL="628650" indent="-342900">
              <a:lnSpc>
                <a:spcPts val="2400"/>
              </a:lnSpc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altLang="zh-CN" sz="2000" baseline="0" dirty="0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Low breakdown voltage</a:t>
            </a:r>
          </a:p>
          <a:p>
            <a:pPr marL="628650" indent="-342900">
              <a:lnSpc>
                <a:spcPts val="2400"/>
              </a:lnSpc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altLang="zh-CN" sz="2000" baseline="0" dirty="0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Low price</a:t>
            </a:r>
          </a:p>
          <a:p>
            <a:pPr marL="628650" indent="-342900">
              <a:lnSpc>
                <a:spcPts val="2400"/>
              </a:lnSpc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altLang="zh-CN" sz="2000" baseline="0" dirty="0"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5 layers (5 × 324 = 1620)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A7BDAF0-4370-E791-58F2-944D15A6D3C5}"/>
              </a:ext>
            </a:extLst>
          </p:cNvPr>
          <p:cNvSpPr txBox="1"/>
          <p:nvPr/>
        </p:nvSpPr>
        <p:spPr>
          <a:xfrm>
            <a:off x="1670524" y="2481921"/>
            <a:ext cx="2207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aseline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HPK 13360-1325PE</a:t>
            </a:r>
            <a:endParaRPr lang="zh-CN" altLang="en-US" sz="1600" baseline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D8BFB23F-0EB9-F3CD-75C0-FD8421C58635}"/>
              </a:ext>
            </a:extLst>
          </p:cNvPr>
          <p:cNvSpPr txBox="1"/>
          <p:nvPr/>
        </p:nvSpPr>
        <p:spPr>
          <a:xfrm>
            <a:off x="4764797" y="2472133"/>
            <a:ext cx="2207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aseline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HPK 14160-1315PS</a:t>
            </a:r>
            <a:endParaRPr lang="zh-CN" altLang="en-US" sz="1600" baseline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4">
            <a:extLst>
              <a:ext uri="{FF2B5EF4-FFF2-40B4-BE49-F238E27FC236}">
                <a16:creationId xmlns:a16="http://schemas.microsoft.com/office/drawing/2014/main" id="{A043B856-9102-B868-75FC-28AB1801D31A}"/>
              </a:ext>
            </a:extLst>
          </p:cNvPr>
          <p:cNvSpPr txBox="1"/>
          <p:nvPr/>
        </p:nvSpPr>
        <p:spPr>
          <a:xfrm>
            <a:off x="8093434" y="2473762"/>
            <a:ext cx="2207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aseline="0" dirty="0">
                <a:solidFill>
                  <a:srgbClr val="FFFF00"/>
                </a:solidFill>
                <a:cs typeface="Arial" panose="020B0604020202020204" pitchFamily="34" charset="0"/>
              </a:rPr>
              <a:t>NDL-22-1313-15S</a:t>
            </a:r>
            <a:endParaRPr lang="zh-CN" altLang="en-US" sz="1600" baseline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2">
            <a:extLst>
              <a:ext uri="{FF2B5EF4-FFF2-40B4-BE49-F238E27FC236}">
                <a16:creationId xmlns:a16="http://schemas.microsoft.com/office/drawing/2014/main" id="{6524BE43-8339-8672-739D-B4C7FCBC0A5A}"/>
              </a:ext>
            </a:extLst>
          </p:cNvPr>
          <p:cNvSpPr/>
          <p:nvPr/>
        </p:nvSpPr>
        <p:spPr bwMode="auto">
          <a:xfrm>
            <a:off x="4726864" y="2326521"/>
            <a:ext cx="2588335" cy="1991863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01326B-F1F2-E856-8003-6A0254CA70FB}"/>
              </a:ext>
            </a:extLst>
          </p:cNvPr>
          <p:cNvSpPr txBox="1"/>
          <p:nvPr/>
        </p:nvSpPr>
        <p:spPr>
          <a:xfrm>
            <a:off x="8839200" y="85150"/>
            <a:ext cx="259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  <a:latin typeface="+mn-lt"/>
              </a:rPr>
              <a:t>NIMA</a:t>
            </a:r>
            <a:r>
              <a:rPr lang="en-US" sz="1800" b="1" i="1" dirty="0">
                <a:solidFill>
                  <a:srgbClr val="0000FF"/>
                </a:solidFill>
                <a:effectLst/>
                <a:latin typeface="+mn-lt"/>
              </a:rPr>
              <a:t> 980 (2020) 164481</a:t>
            </a:r>
            <a:endParaRPr lang="en-US" b="1" i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5765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400" y="144780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buClr>
                <a:schemeClr val="folHlink"/>
              </a:buClr>
              <a:buSzPct val="60000"/>
            </a:pPr>
            <a:r>
              <a:rPr lang="en-US" altLang="zh-CN" sz="2200" b="1" dirty="0">
                <a:solidFill>
                  <a:srgbClr val="0000FF"/>
                </a:solidFill>
              </a:rPr>
              <a:t>Haijun Yang (for CEPC Calo Group)</a:t>
            </a:r>
          </a:p>
          <a:p>
            <a:pPr marL="342900" indent="-342900" algn="ctr">
              <a:buClr>
                <a:schemeClr val="folHlink"/>
              </a:buClr>
              <a:buSzPct val="60000"/>
            </a:pPr>
            <a:endParaRPr lang="en-US" altLang="zh-CN" sz="2200" b="1" dirty="0">
              <a:solidFill>
                <a:srgbClr val="0000FF"/>
              </a:solidFill>
            </a:endParaRPr>
          </a:p>
          <a:p>
            <a:pPr marL="342900" indent="-342900" algn="ctr">
              <a:buClr>
                <a:schemeClr val="folHlink"/>
              </a:buClr>
              <a:buSzPct val="60000"/>
            </a:pPr>
            <a:endParaRPr lang="en-US" altLang="zh-CN" sz="2200" b="1" dirty="0">
              <a:solidFill>
                <a:srgbClr val="0000FF"/>
              </a:solidFill>
            </a:endParaRPr>
          </a:p>
          <a:p>
            <a:pPr marL="342900" indent="-342900" algn="ctr">
              <a:buClr>
                <a:schemeClr val="folHlink"/>
              </a:buClr>
              <a:buSzPct val="60000"/>
            </a:pPr>
            <a:endParaRPr lang="en-US" altLang="zh-CN" sz="2200" b="1" dirty="0">
              <a:solidFill>
                <a:srgbClr val="0000FF"/>
              </a:solidFill>
            </a:endParaRPr>
          </a:p>
          <a:p>
            <a:pPr marL="342900" indent="-342900" algn="ctr">
              <a:buClr>
                <a:schemeClr val="folHlink"/>
              </a:buClr>
              <a:buSzPct val="60000"/>
            </a:pPr>
            <a:endParaRPr lang="en-US" altLang="zh-CN" sz="2200" b="1" dirty="0">
              <a:solidFill>
                <a:srgbClr val="0000FF"/>
              </a:solidFill>
            </a:endParaRPr>
          </a:p>
          <a:p>
            <a:pPr marL="342900" indent="-342900" algn="ctr">
              <a:buClr>
                <a:schemeClr val="folHlink"/>
              </a:buClr>
              <a:buSzPct val="60000"/>
            </a:pPr>
            <a:endParaRPr lang="en-US" altLang="zh-CN" sz="2200" b="1" dirty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zh-CN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en-US" altLang="zh-CN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Cross-Strait Workshop on Advanced Detectors and Technologies</a:t>
            </a: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zh-CN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NCU &amp; IPAS, June 17–19, 2024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3272" y="420469"/>
            <a:ext cx="872546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/>
              <a:t>Status of CEPC Sampling Calorimeters</a:t>
            </a:r>
            <a:endParaRPr lang="en-US" altLang="zh-CN" sz="3200" b="1" dirty="0"/>
          </a:p>
        </p:txBody>
      </p:sp>
      <p:pic>
        <p:nvPicPr>
          <p:cNvPr id="3" name="图片 13">
            <a:extLst>
              <a:ext uri="{FF2B5EF4-FFF2-40B4-BE49-F238E27FC236}">
                <a16:creationId xmlns:a16="http://schemas.microsoft.com/office/drawing/2014/main" id="{FC1D7D8A-4E67-F161-23B7-BF008C24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057400"/>
            <a:ext cx="418133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831EB-5A15-7346-8242-494993D79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726" y="4800600"/>
            <a:ext cx="1552074" cy="1552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F2DF5C-FBD3-DD47-BEE7-B6C6C1E6D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326" y="4800600"/>
            <a:ext cx="1552074" cy="1552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6FFBD0-09E6-6D4A-89CD-61CF844B1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07" y="5033767"/>
            <a:ext cx="2248039" cy="1085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C4F355-5FD1-F74C-8C3D-EB28A5A10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3243" y="5410200"/>
            <a:ext cx="2518118" cy="10229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115AD9-6F53-F64B-8784-B95DBFF77F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3243" y="4721392"/>
            <a:ext cx="2662060" cy="688808"/>
          </a:xfrm>
          <a:prstGeom prst="rect">
            <a:avLst/>
          </a:prstGeom>
        </p:spPr>
      </p:pic>
      <p:pic>
        <p:nvPicPr>
          <p:cNvPr id="1026" name="Picture 2" descr="中国科学院上海硅酸盐研究所图册_360百科">
            <a:extLst>
              <a:ext uri="{FF2B5EF4-FFF2-40B4-BE49-F238E27FC236}">
                <a16:creationId xmlns:a16="http://schemas.microsoft.com/office/drawing/2014/main" id="{84B224A5-A4B0-2C01-DFAA-4B5764BBC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5033767"/>
            <a:ext cx="285750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23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645521AE-2FFA-2A41-82E3-9FEB63A7D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7" t="3316" r="5079" b="2668"/>
          <a:stretch/>
        </p:blipFill>
        <p:spPr>
          <a:xfrm>
            <a:off x="9118020" y="3812791"/>
            <a:ext cx="2975238" cy="27708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Particle Flow Algorithm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EFC12C8-E056-A8FA-DCAF-83D75488F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019"/>
            <a:ext cx="8490295" cy="556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A91873-69D7-8043-8CBD-A6D37D128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762000"/>
            <a:ext cx="2548750" cy="293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744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8AE5F0E-7108-56C8-0D10-1F64D8882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566" y="1355687"/>
            <a:ext cx="4898702" cy="367216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Introduction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2FE0FF3-28A0-5F1F-8AAB-83C1FDFE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1829"/>
            <a:ext cx="6725309" cy="419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3F1F526-E656-1C22-E0F1-8B069C2A3512}"/>
              </a:ext>
            </a:extLst>
          </p:cNvPr>
          <p:cNvSpPr/>
          <p:nvPr/>
        </p:nvSpPr>
        <p:spPr>
          <a:xfrm>
            <a:off x="7412181" y="5298829"/>
            <a:ext cx="4203735" cy="830997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Main focus: scintillator +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SiPM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ScW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-ECAL &amp; AHCAL Prototypes</a:t>
            </a:r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02F51274-BEDB-A34E-2A7F-5C62C3ED4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97864"/>
            <a:ext cx="1828894" cy="7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48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Calorimeters Prototypes for CEPC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2681095A-5712-E29D-5DB9-E9EF595DA6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2489" y="838200"/>
            <a:ext cx="2688535" cy="1923931"/>
          </a:xfrm>
          <a:prstGeom prst="rect">
            <a:avLst/>
          </a:prstGeom>
        </p:spPr>
      </p:pic>
      <p:cxnSp>
        <p:nvCxnSpPr>
          <p:cNvPr id="11" name="直接连接符 12">
            <a:extLst>
              <a:ext uri="{FF2B5EF4-FFF2-40B4-BE49-F238E27FC236}">
                <a16:creationId xmlns:a16="http://schemas.microsoft.com/office/drawing/2014/main" id="{09BDA51E-573C-3C2B-2B38-15BD885F9914}"/>
              </a:ext>
            </a:extLst>
          </p:cNvPr>
          <p:cNvCxnSpPr>
            <a:cxnSpLocks/>
          </p:cNvCxnSpPr>
          <p:nvPr/>
        </p:nvCxnSpPr>
        <p:spPr>
          <a:xfrm>
            <a:off x="3124200" y="762000"/>
            <a:ext cx="0" cy="571500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图片 2">
            <a:extLst>
              <a:ext uri="{FF2B5EF4-FFF2-40B4-BE49-F238E27FC236}">
                <a16:creationId xmlns:a16="http://schemas.microsoft.com/office/drawing/2014/main" id="{A255DAE9-B173-4E67-2EEB-4910BEF44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442" y="838200"/>
            <a:ext cx="2732058" cy="192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8DC60AF8-D105-186B-D316-70D02681DAE8}"/>
              </a:ext>
            </a:extLst>
          </p:cNvPr>
          <p:cNvSpPr txBox="1"/>
          <p:nvPr/>
        </p:nvSpPr>
        <p:spPr>
          <a:xfrm>
            <a:off x="399510" y="2861846"/>
            <a:ext cx="2626745" cy="338554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Si-W ECAL, 30 layers, 1x1 cm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BF10FA20-C7F6-CDF4-48EA-10E9575393ED}"/>
              </a:ext>
            </a:extLst>
          </p:cNvPr>
          <p:cNvSpPr txBox="1"/>
          <p:nvPr/>
        </p:nvSpPr>
        <p:spPr>
          <a:xfrm>
            <a:off x="3200400" y="2861846"/>
            <a:ext cx="2790251" cy="338554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Sci-W ECAL, 32 layers, 5x5 mm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982E44-C14B-F0EA-375A-263C1A26A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325002"/>
            <a:ext cx="2857837" cy="2971800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0ABDEA32-9C9E-75A8-2C85-B3AF01012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1" y="3399526"/>
            <a:ext cx="2790249" cy="28972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3593CF-3E7E-0486-BB4D-DBFFA09AA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936" y="814975"/>
            <a:ext cx="2584345" cy="1928226"/>
          </a:xfrm>
          <a:prstGeom prst="rect">
            <a:avLst/>
          </a:prstGeom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4D150F28-0C12-4B7A-9A8F-8B49BE345798}"/>
              </a:ext>
            </a:extLst>
          </p:cNvPr>
          <p:cNvSpPr txBox="1"/>
          <p:nvPr/>
        </p:nvSpPr>
        <p:spPr>
          <a:xfrm>
            <a:off x="6165764" y="2861846"/>
            <a:ext cx="2444836" cy="338554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SDHCAL, 48 layers, 1x1 cm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15" name="直接连接符 12">
            <a:extLst>
              <a:ext uri="{FF2B5EF4-FFF2-40B4-BE49-F238E27FC236}">
                <a16:creationId xmlns:a16="http://schemas.microsoft.com/office/drawing/2014/main" id="{902A38F6-9BFF-5CE2-310B-C7335AA565FF}"/>
              </a:ext>
            </a:extLst>
          </p:cNvPr>
          <p:cNvCxnSpPr>
            <a:cxnSpLocks/>
          </p:cNvCxnSpPr>
          <p:nvPr/>
        </p:nvCxnSpPr>
        <p:spPr>
          <a:xfrm>
            <a:off x="6019800" y="762000"/>
            <a:ext cx="0" cy="571500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46E80CAA-6484-5F85-BCBC-06A0EA3DC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1" y="3401933"/>
            <a:ext cx="2703311" cy="2894869"/>
          </a:xfrm>
          <a:prstGeom prst="rect">
            <a:avLst/>
          </a:prstGeom>
        </p:spPr>
      </p:pic>
      <p:cxnSp>
        <p:nvCxnSpPr>
          <p:cNvPr id="24" name="直接连接符 12">
            <a:extLst>
              <a:ext uri="{FF2B5EF4-FFF2-40B4-BE49-F238E27FC236}">
                <a16:creationId xmlns:a16="http://schemas.microsoft.com/office/drawing/2014/main" id="{969D1028-76CB-2C52-5AC4-17325FCA395A}"/>
              </a:ext>
            </a:extLst>
          </p:cNvPr>
          <p:cNvCxnSpPr>
            <a:cxnSpLocks/>
          </p:cNvCxnSpPr>
          <p:nvPr/>
        </p:nvCxnSpPr>
        <p:spPr>
          <a:xfrm>
            <a:off x="8763000" y="762000"/>
            <a:ext cx="0" cy="5715000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64C42EB-DD1E-7849-905D-3AC7B33F88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8681" y="805746"/>
            <a:ext cx="2809917" cy="1946626"/>
          </a:xfrm>
          <a:prstGeom prst="rect">
            <a:avLst/>
          </a:prstGeom>
        </p:spPr>
      </p:pic>
      <p:sp>
        <p:nvSpPr>
          <p:cNvPr id="26" name="TextBox 10">
            <a:extLst>
              <a:ext uri="{FF2B5EF4-FFF2-40B4-BE49-F238E27FC236}">
                <a16:creationId xmlns:a16="http://schemas.microsoft.com/office/drawing/2014/main" id="{586563FF-3BD1-C43A-7775-15FDEE6F3A02}"/>
              </a:ext>
            </a:extLst>
          </p:cNvPr>
          <p:cNvSpPr txBox="1"/>
          <p:nvPr/>
        </p:nvSpPr>
        <p:spPr>
          <a:xfrm>
            <a:off x="9068239" y="2839991"/>
            <a:ext cx="2361761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AHCAL, 40 layers, 4x4 cm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DA2B84F-2BDD-B550-DCC8-E7F929D01E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8681" y="3429000"/>
            <a:ext cx="2886119" cy="286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55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4">
            <a:extLst>
              <a:ext uri="{FF2B5EF4-FFF2-40B4-BE49-F238E27FC236}">
                <a16:creationId xmlns:a16="http://schemas.microsoft.com/office/drawing/2014/main" id="{DA17681F-115E-2446-0D95-880B267ADF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63" y="2604781"/>
            <a:ext cx="2807879" cy="20820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</a:t>
            </a:r>
            <a:r>
              <a:rPr lang="en-US" altLang="zh-CN" b="1" dirty="0"/>
              <a:t>CAL Prototype based on </a:t>
            </a:r>
            <a:r>
              <a:rPr lang="en-US" altLang="zh-CN" b="1" dirty="0" err="1"/>
              <a:t>Scint+SiPM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BB02C07-8ADC-0311-5D1A-09F378B33A35}"/>
              </a:ext>
            </a:extLst>
          </p:cNvPr>
          <p:cNvSpPr txBox="1">
            <a:spLocks/>
          </p:cNvSpPr>
          <p:nvPr/>
        </p:nvSpPr>
        <p:spPr bwMode="auto">
          <a:xfrm>
            <a:off x="762000" y="639715"/>
            <a:ext cx="6503480" cy="598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altLang="zh-CN" sz="2800" b="1" dirty="0">
                <a:latin typeface="+mn-lt"/>
              </a:rPr>
              <a:t>Sampling </a:t>
            </a:r>
            <a:r>
              <a:rPr lang="en-US" altLang="zh-CN" sz="2800" b="1" dirty="0" err="1">
                <a:latin typeface="+mn-lt"/>
              </a:rPr>
              <a:t>ScW</a:t>
            </a:r>
            <a:r>
              <a:rPr lang="en-US" altLang="zh-CN" sz="2800" b="1" dirty="0">
                <a:latin typeface="+mn-lt"/>
              </a:rPr>
              <a:t>-ECAL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400" dirty="0">
                <a:latin typeface="+mn-lt"/>
              </a:rPr>
              <a:t>32 layers, sandwich structure</a:t>
            </a:r>
            <a:endParaRPr lang="en-US" altLang="zh-CN" sz="2400" baseline="-25000" dirty="0">
              <a:latin typeface="Symbol" panose="05050102010706020507" pitchFamily="18" charset="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400" dirty="0">
                <a:latin typeface="+mn-lt"/>
              </a:rPr>
              <a:t>16 Super-layer, X-Y crossing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400" dirty="0">
                <a:latin typeface="+mn-lt"/>
              </a:rPr>
              <a:t>Each layer (210-ch): 22 cm×22 cm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zh-CN" sz="2800" b="1" dirty="0">
                <a:latin typeface="+mn-lt"/>
              </a:rPr>
              <a:t>Absorber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400" dirty="0">
                <a:latin typeface="+mn-lt"/>
              </a:rPr>
              <a:t>Alloy W:Cu </a:t>
            </a:r>
            <a:r>
              <a:rPr lang="en-US" altLang="zh-CN" sz="2400" dirty="0">
                <a:latin typeface="+mn-lt"/>
                <a:sym typeface="Symbol" panose="05050102010706020507" pitchFamily="18" charset="2"/>
              </a:rPr>
              <a:t></a:t>
            </a:r>
            <a:r>
              <a:rPr lang="en-US" altLang="zh-CN" sz="2400" dirty="0">
                <a:latin typeface="+mn-lt"/>
              </a:rPr>
              <a:t> 85% : 15%,</a:t>
            </a:r>
            <a:r>
              <a:rPr lang="zh-CN" altLang="en-US" sz="2400" dirty="0">
                <a:latin typeface="+mn-lt"/>
              </a:rPr>
              <a:t> </a:t>
            </a:r>
            <a:endParaRPr lang="en-US" altLang="zh-CN" sz="2400" dirty="0">
              <a:latin typeface="+mn-lt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400" dirty="0">
                <a:latin typeface="+mn-lt"/>
              </a:rPr>
              <a:t>Thickness: 3.2 mm / layer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zh-CN" sz="2800" b="1" dirty="0">
                <a:latin typeface="+mn-lt"/>
              </a:rPr>
              <a:t>Sensitive Detector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400" dirty="0">
                <a:latin typeface="+mn-lt"/>
              </a:rPr>
              <a:t>Scintillator cell size:</a:t>
            </a: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5 mm×45 mm×2mm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400" dirty="0" err="1">
                <a:latin typeface="+mn-lt"/>
              </a:rPr>
              <a:t>SiPM</a:t>
            </a:r>
            <a:r>
              <a:rPr lang="en-US" altLang="zh-CN" sz="2400" dirty="0">
                <a:latin typeface="+mn-lt"/>
              </a:rPr>
              <a:t>:</a:t>
            </a: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HPK S12571-010P/015P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zh-CN" sz="2800" b="1" dirty="0">
                <a:latin typeface="+mn-lt"/>
              </a:rPr>
              <a:t>Electronics with analog readout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400" dirty="0">
                <a:latin typeface="+mn-lt"/>
              </a:rPr>
              <a:t>SPIROC2E ASIC Chip (36-ch, 192 chips)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400" dirty="0">
                <a:latin typeface="+mn-lt"/>
              </a:rPr>
              <a:t>6720 channels, </a:t>
            </a:r>
            <a:r>
              <a:rPr lang="en-US" altLang="zh-CN" sz="2400" dirty="0">
                <a:latin typeface="+mn-lt"/>
                <a:sym typeface="Symbol" panose="05050102010706020507" pitchFamily="18" charset="2"/>
              </a:rPr>
              <a:t> </a:t>
            </a:r>
            <a:r>
              <a:rPr lang="en-US" altLang="zh-CN" sz="2400" dirty="0">
                <a:latin typeface="+mn-lt"/>
              </a:rPr>
              <a:t>350kg</a:t>
            </a:r>
            <a:endParaRPr lang="zh-CN" altLang="en-US" sz="24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AE6A1-910B-3337-53D7-6030ED749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881" y="685800"/>
            <a:ext cx="4164520" cy="1515011"/>
          </a:xfrm>
          <a:prstGeom prst="rect">
            <a:avLst/>
          </a:prstGeom>
        </p:spPr>
      </p:pic>
      <p:sp>
        <p:nvSpPr>
          <p:cNvPr id="25" name="TextBox 31">
            <a:extLst>
              <a:ext uri="{FF2B5EF4-FFF2-40B4-BE49-F238E27FC236}">
                <a16:creationId xmlns:a16="http://schemas.microsoft.com/office/drawing/2014/main" id="{B21781EE-2A6F-42AD-B9C6-C61A0DF85564}"/>
              </a:ext>
            </a:extLst>
          </p:cNvPr>
          <p:cNvSpPr txBox="1"/>
          <p:nvPr/>
        </p:nvSpPr>
        <p:spPr>
          <a:xfrm>
            <a:off x="9783658" y="2832571"/>
            <a:ext cx="2119725" cy="367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solidFill>
                  <a:schemeClr val="bg1"/>
                </a:solidFill>
              </a:rPr>
              <a:t>“Super-layer” design</a:t>
            </a:r>
          </a:p>
        </p:txBody>
      </p:sp>
      <p:pic>
        <p:nvPicPr>
          <p:cNvPr id="29" name="图片 18">
            <a:extLst>
              <a:ext uri="{FF2B5EF4-FFF2-40B4-BE49-F238E27FC236}">
                <a16:creationId xmlns:a16="http://schemas.microsoft.com/office/drawing/2014/main" id="{CBCD7222-7140-F9D8-7417-FBB76937F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505" y="4575987"/>
            <a:ext cx="2972439" cy="2190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135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</a:t>
            </a:r>
            <a:r>
              <a:rPr lang="en-US" altLang="zh-CN" b="1" dirty="0"/>
              <a:t>CAL Prototype based on </a:t>
            </a:r>
            <a:r>
              <a:rPr lang="en-US" altLang="zh-CN" b="1" dirty="0" err="1"/>
              <a:t>Scint+SiPM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BB02C07-8ADC-0311-5D1A-09F378B33A35}"/>
              </a:ext>
            </a:extLst>
          </p:cNvPr>
          <p:cNvSpPr txBox="1">
            <a:spLocks/>
          </p:cNvSpPr>
          <p:nvPr/>
        </p:nvSpPr>
        <p:spPr bwMode="auto">
          <a:xfrm>
            <a:off x="762000" y="639715"/>
            <a:ext cx="10683240" cy="94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altLang="zh-CN" sz="2400" b="1" dirty="0">
                <a:latin typeface="+mn-lt"/>
              </a:rPr>
              <a:t>Sampling </a:t>
            </a:r>
            <a:r>
              <a:rPr lang="en-US" altLang="zh-CN" sz="2400" b="1" dirty="0" err="1">
                <a:latin typeface="+mn-lt"/>
              </a:rPr>
              <a:t>ScW</a:t>
            </a:r>
            <a:r>
              <a:rPr lang="en-US" altLang="zh-CN" sz="2400" b="1" dirty="0">
                <a:latin typeface="+mn-lt"/>
              </a:rPr>
              <a:t>-ECAL prototype: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</a:rPr>
              <a:t>6720 channels, developed in 2016-2020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zh-CN" sz="2400" b="1" dirty="0">
                <a:latin typeface="+mn-lt"/>
              </a:rPr>
              <a:t>32 layers (16 Super-layer) with X-Y crossing </a:t>
            </a:r>
            <a:r>
              <a:rPr lang="en-US" altLang="zh-CN" sz="2400" b="1" dirty="0">
                <a:latin typeface="+mn-lt"/>
                <a:sym typeface="Wingdings" panose="05000000000000000000" pitchFamily="2" charset="2"/>
              </a:rPr>
              <a:t>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granularity 5mm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sym typeface="Symbol" panose="05050102010706020507" pitchFamily="18" charset="2"/>
              </a:rPr>
              <a:t>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5mm</a:t>
            </a:r>
            <a:endParaRPr lang="en-US" altLang="zh-CN" sz="24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1DEF0A93-B78F-BA35-7538-1CD0696D60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97315"/>
            <a:ext cx="2735882" cy="22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CF4182AD-12CA-DB85-4AFE-CB1A87778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000" y="4297315"/>
            <a:ext cx="3318600" cy="228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D167E1BB-CC69-9BFF-FBC5-3AC32D6C9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32" y="1736773"/>
            <a:ext cx="5504868" cy="223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C1594D5A-95DA-0CDC-7F61-B9C7C64194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97315"/>
            <a:ext cx="2865700" cy="22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内容占位符 4">
            <a:extLst>
              <a:ext uri="{FF2B5EF4-FFF2-40B4-BE49-F238E27FC236}">
                <a16:creationId xmlns:a16="http://schemas.microsoft.com/office/drawing/2014/main" id="{4B32F1EC-1D33-5305-C2D2-3D386FC73F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71" y="1755221"/>
            <a:ext cx="2912433" cy="2275387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内容占位符 4">
            <a:extLst>
              <a:ext uri="{FF2B5EF4-FFF2-40B4-BE49-F238E27FC236}">
                <a16:creationId xmlns:a16="http://schemas.microsoft.com/office/drawing/2014/main" id="{C41A3C00-2C0E-4FF8-72AF-F6F4A8852B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795381"/>
            <a:ext cx="2780236" cy="223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A3308E-D660-4957-B3D4-48387DEA6C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5986" y="4308292"/>
            <a:ext cx="2787414" cy="22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86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9136C-9BCC-4D0B-8499-B079D3E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</a:t>
            </a:r>
            <a:r>
              <a:rPr lang="en-US" altLang="zh-CN" b="1" dirty="0"/>
              <a:t>CAL Prototype based on </a:t>
            </a:r>
            <a:r>
              <a:rPr lang="en-US" altLang="zh-CN" b="1" dirty="0" err="1"/>
              <a:t>Scintillator+SiPM</a:t>
            </a:r>
            <a:endParaRPr 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3FC753-D187-4009-832F-AFC0B4D0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BB02C07-8ADC-0311-5D1A-09F378B33A35}"/>
              </a:ext>
            </a:extLst>
          </p:cNvPr>
          <p:cNvSpPr txBox="1">
            <a:spLocks/>
          </p:cNvSpPr>
          <p:nvPr/>
        </p:nvSpPr>
        <p:spPr bwMode="auto">
          <a:xfrm>
            <a:off x="762000" y="639715"/>
            <a:ext cx="10683240" cy="94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altLang="zh-CN" sz="2400" b="1" dirty="0">
                <a:latin typeface="+mn-lt"/>
              </a:rPr>
              <a:t>Sampling </a:t>
            </a:r>
            <a:r>
              <a:rPr lang="en-US" altLang="zh-CN" sz="2400" b="1" dirty="0" err="1">
                <a:latin typeface="+mn-lt"/>
              </a:rPr>
              <a:t>ScW</a:t>
            </a:r>
            <a:r>
              <a:rPr lang="en-US" altLang="zh-CN" sz="2400" b="1" dirty="0">
                <a:latin typeface="+mn-lt"/>
              </a:rPr>
              <a:t>-ECAL prototype: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</a:rPr>
              <a:t>6720 channels, developed in 2016-2020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zh-CN" sz="2400" b="1" dirty="0">
                <a:latin typeface="+mn-lt"/>
              </a:rPr>
              <a:t>32 layers (16 Super-layer) with X-Y crossing </a:t>
            </a:r>
            <a:r>
              <a:rPr lang="en-US" altLang="zh-CN" sz="2400" b="1" dirty="0">
                <a:latin typeface="+mn-lt"/>
                <a:sym typeface="Wingdings" panose="05000000000000000000" pitchFamily="2" charset="2"/>
              </a:rPr>
              <a:t>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granularity 5mm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sym typeface="Symbol" panose="05050102010706020507" pitchFamily="18" charset="2"/>
              </a:rPr>
              <a:t>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5mm</a:t>
            </a:r>
            <a:endParaRPr lang="en-US" altLang="zh-CN" sz="24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4" name="内容占位符 7">
            <a:extLst>
              <a:ext uri="{FF2B5EF4-FFF2-40B4-BE49-F238E27FC236}">
                <a16:creationId xmlns:a16="http://schemas.microsoft.com/office/drawing/2014/main" id="{B849BB85-5BE6-E4EE-65CB-316EB4B27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99" y="1910573"/>
            <a:ext cx="2784561" cy="251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5">
            <a:extLst>
              <a:ext uri="{FF2B5EF4-FFF2-40B4-BE49-F238E27FC236}">
                <a16:creationId xmlns:a16="http://schemas.microsoft.com/office/drawing/2014/main" id="{027CA186-E675-7CE3-9BE9-CC755262B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612592"/>
            <a:ext cx="7839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dirty="0"/>
              <a:t>muon</a:t>
            </a:r>
            <a:endParaRPr lang="zh-CN" altLang="en-US" sz="1800" dirty="0"/>
          </a:p>
        </p:txBody>
      </p:sp>
      <p:cxnSp>
        <p:nvCxnSpPr>
          <p:cNvPr id="16" name="直接箭头连接符 3">
            <a:extLst>
              <a:ext uri="{FF2B5EF4-FFF2-40B4-BE49-F238E27FC236}">
                <a16:creationId xmlns:a16="http://schemas.microsoft.com/office/drawing/2014/main" id="{CCC3EB96-DE16-8A7F-EADF-4F2028B68FD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506462" y="2040587"/>
            <a:ext cx="1005840" cy="2255884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图片 13">
            <a:extLst>
              <a:ext uri="{FF2B5EF4-FFF2-40B4-BE49-F238E27FC236}">
                <a16:creationId xmlns:a16="http://schemas.microsoft.com/office/drawing/2014/main" id="{C0EE4C44-EF14-3DE9-FEDA-D72304266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956" y="1947470"/>
            <a:ext cx="4092791" cy="285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内容占位符 4">
            <a:extLst>
              <a:ext uri="{FF2B5EF4-FFF2-40B4-BE49-F238E27FC236}">
                <a16:creationId xmlns:a16="http://schemas.microsoft.com/office/drawing/2014/main" id="{3E49F464-CB8C-947B-5040-263101657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67" y="1803674"/>
            <a:ext cx="4301874" cy="309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2946749-C661-891B-F59E-9EDD13BD0103}"/>
              </a:ext>
            </a:extLst>
          </p:cNvPr>
          <p:cNvSpPr/>
          <p:nvPr/>
        </p:nvSpPr>
        <p:spPr>
          <a:xfrm>
            <a:off x="381000" y="4724465"/>
            <a:ext cx="3352800" cy="190493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100" dirty="0">
                <a:solidFill>
                  <a:srgbClr val="0000FF"/>
                </a:solidFill>
              </a:rPr>
              <a:t>Journal of Instrumentation, 13 (2018) P03010</a:t>
            </a:r>
          </a:p>
          <a:p>
            <a:r>
              <a:rPr lang="en-US" sz="1100" dirty="0">
                <a:solidFill>
                  <a:srgbClr val="0000FF"/>
                </a:solidFill>
              </a:rPr>
              <a:t>Journal of Instrumentation, 13 (2018) C03024</a:t>
            </a:r>
          </a:p>
          <a:p>
            <a:r>
              <a:rPr lang="en-US" sz="1100" dirty="0">
                <a:solidFill>
                  <a:srgbClr val="0000FF"/>
                </a:solidFill>
              </a:rPr>
              <a:t>Journal of Instrumentation, 15 (2020) C10008</a:t>
            </a:r>
          </a:p>
          <a:p>
            <a:r>
              <a:rPr lang="en-US" sz="1100" dirty="0">
                <a:solidFill>
                  <a:srgbClr val="0000FF"/>
                </a:solidFill>
              </a:rPr>
              <a:t>Journal of Instrumentation, 15 (2020) C05036</a:t>
            </a:r>
          </a:p>
          <a:p>
            <a:r>
              <a:rPr lang="en-US" sz="1100" dirty="0">
                <a:solidFill>
                  <a:srgbClr val="0000FF"/>
                </a:solidFill>
              </a:rPr>
              <a:t>IEEE Transaction on Nuclear Science, 66(7), 1107</a:t>
            </a:r>
          </a:p>
          <a:p>
            <a:r>
              <a:rPr lang="en-US" sz="1100" dirty="0">
                <a:solidFill>
                  <a:srgbClr val="0000FF"/>
                </a:solidFill>
              </a:rPr>
              <a:t>Radiation Detection Tech. and Meth. (2018) 2:22</a:t>
            </a:r>
          </a:p>
          <a:p>
            <a:r>
              <a:rPr lang="zh-CN" altLang="en-US" sz="1100" dirty="0">
                <a:solidFill>
                  <a:srgbClr val="0000FF"/>
                </a:solidFill>
              </a:rPr>
              <a:t>核技术，</a:t>
            </a:r>
            <a:r>
              <a:rPr lang="en-US" altLang="zh-CN" sz="1100" dirty="0">
                <a:solidFill>
                  <a:srgbClr val="0000FF"/>
                </a:solidFill>
              </a:rPr>
              <a:t>2018</a:t>
            </a:r>
            <a:r>
              <a:rPr lang="zh-CN" altLang="en-US" sz="1100" dirty="0">
                <a:solidFill>
                  <a:srgbClr val="0000FF"/>
                </a:solidFill>
              </a:rPr>
              <a:t>，</a:t>
            </a:r>
            <a:r>
              <a:rPr lang="en-US" altLang="zh-CN" sz="1100" dirty="0">
                <a:solidFill>
                  <a:srgbClr val="0000FF"/>
                </a:solidFill>
              </a:rPr>
              <a:t>41 (1)</a:t>
            </a:r>
          </a:p>
          <a:p>
            <a:r>
              <a:rPr lang="en-US" sz="1100" dirty="0">
                <a:solidFill>
                  <a:srgbClr val="0000FF"/>
                </a:solidFill>
              </a:rPr>
              <a:t>“Development and commissioning of a technological prototype for scintillator-based highly granular electromagnetic calorimeter” under preparation</a:t>
            </a:r>
          </a:p>
        </p:txBody>
      </p:sp>
      <p:sp>
        <p:nvSpPr>
          <p:cNvPr id="17" name="文本框 4">
            <a:extLst>
              <a:ext uri="{FF2B5EF4-FFF2-40B4-BE49-F238E27FC236}">
                <a16:creationId xmlns:a16="http://schemas.microsoft.com/office/drawing/2014/main" id="{EA847253-1B62-1684-5343-7F3F7F6A883B}"/>
              </a:ext>
            </a:extLst>
          </p:cNvPr>
          <p:cNvSpPr txBox="1"/>
          <p:nvPr/>
        </p:nvSpPr>
        <p:spPr>
          <a:xfrm>
            <a:off x="4003236" y="5245323"/>
            <a:ext cx="757916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+mn-lt"/>
                <a:ea typeface="STKaiti" panose="02010600040101010101" pitchFamily="2" charset="-122"/>
              </a:rPr>
              <a:t>The first </a:t>
            </a:r>
            <a:r>
              <a:rPr lang="en-US" altLang="zh-CN" sz="2800" b="1" dirty="0" err="1">
                <a:solidFill>
                  <a:srgbClr val="0000FF"/>
                </a:solidFill>
                <a:latin typeface="+mn-lt"/>
                <a:ea typeface="STKaiti" panose="02010600040101010101" pitchFamily="2" charset="-122"/>
              </a:rPr>
              <a:t>ScW</a:t>
            </a:r>
            <a:r>
              <a:rPr lang="en-US" altLang="zh-CN" sz="2800" b="1" dirty="0">
                <a:solidFill>
                  <a:srgbClr val="0000FF"/>
                </a:solidFill>
                <a:latin typeface="+mn-lt"/>
                <a:ea typeface="STKaiti" panose="02010600040101010101" pitchFamily="2" charset="-122"/>
              </a:rPr>
              <a:t>-ECAL technical prototype ever built.</a:t>
            </a:r>
          </a:p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+mn-lt"/>
                <a:ea typeface="STKaiti" panose="02010600040101010101" pitchFamily="2" charset="-122"/>
              </a:rPr>
              <a:t>Position resolution: better than 2mm</a:t>
            </a:r>
            <a:endParaRPr lang="zh-CN" altLang="en-US" sz="2800" b="1" dirty="0">
              <a:solidFill>
                <a:srgbClr val="0000FF"/>
              </a:solidFill>
              <a:latin typeface="+mn-lt"/>
              <a:ea typeface="STKaiti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2188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135354</TotalTime>
  <Words>2175</Words>
  <Application>Microsoft Office PowerPoint</Application>
  <PresentationFormat>Widescreen</PresentationFormat>
  <Paragraphs>411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DengXian</vt:lpstr>
      <vt:lpstr>Microsoft YaHei</vt:lpstr>
      <vt:lpstr>Proxima Nova</vt:lpstr>
      <vt:lpstr>华文楷体</vt:lpstr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Wingdings</vt:lpstr>
      <vt:lpstr>Office 主题​​</vt:lpstr>
      <vt:lpstr>PowerPoint Presentation</vt:lpstr>
      <vt:lpstr>Outline</vt:lpstr>
      <vt:lpstr>Introduction</vt:lpstr>
      <vt:lpstr>Particle Flow Algorithm</vt:lpstr>
      <vt:lpstr>Introduction</vt:lpstr>
      <vt:lpstr>Calorimeters Prototypes for CEPC</vt:lpstr>
      <vt:lpstr>ECAL Prototype based on Scint+SiPM</vt:lpstr>
      <vt:lpstr>ECAL Prototype based on Scint+SiPM</vt:lpstr>
      <vt:lpstr>ECAL Prototype based on Scintillator+SiPM</vt:lpstr>
      <vt:lpstr>Optimization of AHCAL Prototype</vt:lpstr>
      <vt:lpstr>AHCAL Prototype based on Scint+SiPM</vt:lpstr>
      <vt:lpstr>Scintillators Performance Test</vt:lpstr>
      <vt:lpstr>Assembly of Scintillator, SiPM and HBU</vt:lpstr>
      <vt:lpstr>CERN Test Beam in 2022 - 2023</vt:lpstr>
      <vt:lpstr>CERN Beam Test in 2022 - 2023</vt:lpstr>
      <vt:lpstr>CERN Beam Test in 2022 - 2023</vt:lpstr>
      <vt:lpstr>CERN SPS-H2 and SPS-H8 beam purity</vt:lpstr>
      <vt:lpstr>PID based on Fractal Dimension</vt:lpstr>
      <vt:lpstr>PID based on ANN</vt:lpstr>
      <vt:lpstr>AHCAL Performance: Preliminary Results</vt:lpstr>
      <vt:lpstr>Glass Scintillator Studies </vt:lpstr>
      <vt:lpstr>Glass Scintillator Studies </vt:lpstr>
      <vt:lpstr>Glass Scintillator Collaboration</vt:lpstr>
      <vt:lpstr>GSHCAL Simulation Studies </vt:lpstr>
      <vt:lpstr>Test Facilities for GS</vt:lpstr>
      <vt:lpstr>Summary and Plan</vt:lpstr>
      <vt:lpstr>Acknowledgement</vt:lpstr>
      <vt:lpstr>Calorimeters Prototypes for CEPC</vt:lpstr>
      <vt:lpstr>AHCAL Performance: Preliminary Results</vt:lpstr>
      <vt:lpstr>MC Simulation and Digitization</vt:lpstr>
      <vt:lpstr>AHCAL Prototype: Muon Data vs MC</vt:lpstr>
      <vt:lpstr>AHCAL Prototype: Electron Data vs MC</vt:lpstr>
      <vt:lpstr>AHCAL Prototype: Pion Data vs MC</vt:lpstr>
      <vt:lpstr>AHCAL Prototype: Pion Data vs MC</vt:lpstr>
      <vt:lpstr>CEPC Detector</vt:lpstr>
      <vt:lpstr>CERN Beam Test in 2022 - 2023</vt:lpstr>
      <vt:lpstr>Calorimeters Design and Optimization</vt:lpstr>
      <vt:lpstr>SiPM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jwang</dc:creator>
  <cp:lastModifiedBy>Haijun Yang</cp:lastModifiedBy>
  <cp:revision>9790</cp:revision>
  <cp:lastPrinted>2016-12-15T13:37:35Z</cp:lastPrinted>
  <dcterms:created xsi:type="dcterms:W3CDTF">1601-01-01T00:00:00Z</dcterms:created>
  <dcterms:modified xsi:type="dcterms:W3CDTF">2024-06-17T07:17:40Z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