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zh-S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7E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08" autoAdjust="0"/>
    <p:restoredTop sz="94660"/>
  </p:normalViewPr>
  <p:slideViewPr>
    <p:cSldViewPr snapToGrid="0">
      <p:cViewPr>
        <p:scale>
          <a:sx n="100" d="100"/>
          <a:sy n="100" d="100"/>
        </p:scale>
        <p:origin x="-63" y="-66"/>
      </p:cViewPr>
      <p:guideLst/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SG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EF19C-F5D6-4173-9261-ED5418EDE594}" type="datetimeFigureOut">
              <a:rPr lang="zh-SG" altLang="en-US" smtClean="0"/>
              <a:t>30/8/2024</a:t>
            </a:fld>
            <a:endParaRPr lang="zh-SG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SG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altLang="zh-SG"/>
              <a:t>Click to edit Master text styles</a:t>
            </a:r>
          </a:p>
          <a:p>
            <a:pPr lvl="1"/>
            <a:r>
              <a:rPr lang="en-GB" altLang="zh-SG"/>
              <a:t>Second level</a:t>
            </a:r>
          </a:p>
          <a:p>
            <a:pPr lvl="2"/>
            <a:r>
              <a:rPr lang="en-GB" altLang="zh-SG"/>
              <a:t>Third level</a:t>
            </a:r>
          </a:p>
          <a:p>
            <a:pPr lvl="3"/>
            <a:r>
              <a:rPr lang="en-GB" altLang="zh-SG"/>
              <a:t>Fourth level</a:t>
            </a:r>
          </a:p>
          <a:p>
            <a:pPr lvl="4"/>
            <a:r>
              <a:rPr lang="en-GB" altLang="zh-SG"/>
              <a:t>Fifth level</a:t>
            </a:r>
            <a:endParaRPr lang="zh-SG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SG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C1FAA-ABED-4FA2-9247-7752066C69F5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173028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SG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7C1FAA-ABED-4FA2-9247-7752066C69F5}" type="slidenum">
              <a:rPr lang="zh-SG" altLang="en-US" smtClean="0"/>
              <a:t>1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1615342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D5BC4-A24D-A7EE-7638-A97571A90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altLang="zh-SG"/>
              <a:t>Click to edit Master title style</a:t>
            </a:r>
            <a:endParaRPr lang="zh-SG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7D80AD-DA66-99AE-1605-4F84CADA7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altLang="zh-SG"/>
              <a:t>Click to edit Master subtitle style</a:t>
            </a:r>
            <a:endParaRPr lang="zh-SG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98FCF-A909-4C5F-0DC1-49C28667E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12078-243D-4C86-86AA-4FAFDAF7FF44}" type="datetimeFigureOut">
              <a:rPr lang="zh-SG" altLang="en-US" smtClean="0"/>
              <a:t>30/8/2024</a:t>
            </a:fld>
            <a:endParaRPr lang="zh-SG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0FF40-6B88-78E5-34EC-267A8D21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688DD-8E9B-EFC7-4ED4-D9D8053CE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F195-1461-4008-B41A-52B40BF06A66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706405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638A1-8587-50BA-AABA-10FEDD006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SG"/>
              <a:t>Click to edit Master title style</a:t>
            </a:r>
            <a:endParaRPr lang="zh-SG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7B6488-3ED1-E521-26A8-B853613D6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altLang="zh-SG"/>
              <a:t>Click to edit Master text styles</a:t>
            </a:r>
          </a:p>
          <a:p>
            <a:pPr lvl="1"/>
            <a:r>
              <a:rPr lang="en-GB" altLang="zh-SG"/>
              <a:t>Second level</a:t>
            </a:r>
          </a:p>
          <a:p>
            <a:pPr lvl="2"/>
            <a:r>
              <a:rPr lang="en-GB" altLang="zh-SG"/>
              <a:t>Third level</a:t>
            </a:r>
          </a:p>
          <a:p>
            <a:pPr lvl="3"/>
            <a:r>
              <a:rPr lang="en-GB" altLang="zh-SG"/>
              <a:t>Fourth level</a:t>
            </a:r>
          </a:p>
          <a:p>
            <a:pPr lvl="4"/>
            <a:r>
              <a:rPr lang="en-GB" altLang="zh-SG"/>
              <a:t>Fifth level</a:t>
            </a:r>
            <a:endParaRPr lang="zh-SG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07321-479A-2CC3-8181-02E69F62A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12078-243D-4C86-86AA-4FAFDAF7FF44}" type="datetimeFigureOut">
              <a:rPr lang="zh-SG" altLang="en-US" smtClean="0"/>
              <a:t>30/8/2024</a:t>
            </a:fld>
            <a:endParaRPr lang="zh-SG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D3D99-640A-3E8F-E31C-17FE19FF5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B2430-4505-1604-24C5-AB6D1A51A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F195-1461-4008-B41A-52B40BF06A66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362952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F6FA2E-A3EA-1E3B-D39C-49FA4DBED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 altLang="zh-SG"/>
              <a:t>Click to edit Master title style</a:t>
            </a:r>
            <a:endParaRPr lang="zh-SG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F69C1-F43B-F431-90C1-478F2C85F6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 altLang="zh-SG"/>
              <a:t>Click to edit Master text styles</a:t>
            </a:r>
          </a:p>
          <a:p>
            <a:pPr lvl="1"/>
            <a:r>
              <a:rPr lang="en-GB" altLang="zh-SG"/>
              <a:t>Second level</a:t>
            </a:r>
          </a:p>
          <a:p>
            <a:pPr lvl="2"/>
            <a:r>
              <a:rPr lang="en-GB" altLang="zh-SG"/>
              <a:t>Third level</a:t>
            </a:r>
          </a:p>
          <a:p>
            <a:pPr lvl="3"/>
            <a:r>
              <a:rPr lang="en-GB" altLang="zh-SG"/>
              <a:t>Fourth level</a:t>
            </a:r>
          </a:p>
          <a:p>
            <a:pPr lvl="4"/>
            <a:r>
              <a:rPr lang="en-GB" altLang="zh-SG"/>
              <a:t>Fifth level</a:t>
            </a:r>
            <a:endParaRPr lang="zh-SG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4ABEF-BEFF-82F2-8F1A-C79E4ECF0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12078-243D-4C86-86AA-4FAFDAF7FF44}" type="datetimeFigureOut">
              <a:rPr lang="zh-SG" altLang="en-US" smtClean="0"/>
              <a:t>30/8/2024</a:t>
            </a:fld>
            <a:endParaRPr lang="zh-SG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58CAA-7380-677E-EA56-184AE2D52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FABE7-4F52-991A-9710-E25616434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F195-1461-4008-B41A-52B40BF06A66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5279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F060F-3751-6818-AE3E-25D063333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SG"/>
              <a:t>Click to edit Master title style</a:t>
            </a:r>
            <a:endParaRPr lang="zh-SG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49C56-0414-378A-33D7-E05B8E166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altLang="zh-SG"/>
              <a:t>Click to edit Master text styles</a:t>
            </a:r>
          </a:p>
          <a:p>
            <a:pPr lvl="1"/>
            <a:r>
              <a:rPr lang="en-GB" altLang="zh-SG"/>
              <a:t>Second level</a:t>
            </a:r>
          </a:p>
          <a:p>
            <a:pPr lvl="2"/>
            <a:r>
              <a:rPr lang="en-GB" altLang="zh-SG"/>
              <a:t>Third level</a:t>
            </a:r>
          </a:p>
          <a:p>
            <a:pPr lvl="3"/>
            <a:r>
              <a:rPr lang="en-GB" altLang="zh-SG"/>
              <a:t>Fourth level</a:t>
            </a:r>
          </a:p>
          <a:p>
            <a:pPr lvl="4"/>
            <a:r>
              <a:rPr lang="en-GB" altLang="zh-SG"/>
              <a:t>Fifth level</a:t>
            </a:r>
            <a:endParaRPr lang="zh-SG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132AE-B9AF-2481-AFE0-7857208BB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12078-243D-4C86-86AA-4FAFDAF7FF44}" type="datetimeFigureOut">
              <a:rPr lang="zh-SG" altLang="en-US" smtClean="0"/>
              <a:t>30/8/2024</a:t>
            </a:fld>
            <a:endParaRPr lang="zh-SG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F5607-19C3-316F-4BCF-9297DE7FC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69F32-B058-28D8-A04E-D8EAFEDB4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F195-1461-4008-B41A-52B40BF06A66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247234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BFC66-F60A-C610-3D57-F8F1DE0CB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altLang="zh-SG"/>
              <a:t>Click to edit Master title style</a:t>
            </a:r>
            <a:endParaRPr lang="zh-SG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0D72C-0703-250E-ABEF-A64FAE045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altLang="zh-SG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10C3A-4954-7214-9348-2F61E448E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12078-243D-4C86-86AA-4FAFDAF7FF44}" type="datetimeFigureOut">
              <a:rPr lang="zh-SG" altLang="en-US" smtClean="0"/>
              <a:t>30/8/2024</a:t>
            </a:fld>
            <a:endParaRPr lang="zh-SG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D43D0-6296-980C-83A5-95F466520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18254-C77B-B865-CE30-1FCFFD629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F195-1461-4008-B41A-52B40BF06A66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3855788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728EA-4D00-F86F-818E-8CEC70C13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SG"/>
              <a:t>Click to edit Master title style</a:t>
            </a:r>
            <a:endParaRPr lang="zh-SG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3A6DD-DF41-A2C3-97E3-6060AB3319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altLang="zh-SG"/>
              <a:t>Click to edit Master text styles</a:t>
            </a:r>
          </a:p>
          <a:p>
            <a:pPr lvl="1"/>
            <a:r>
              <a:rPr lang="en-GB" altLang="zh-SG"/>
              <a:t>Second level</a:t>
            </a:r>
          </a:p>
          <a:p>
            <a:pPr lvl="2"/>
            <a:r>
              <a:rPr lang="en-GB" altLang="zh-SG"/>
              <a:t>Third level</a:t>
            </a:r>
          </a:p>
          <a:p>
            <a:pPr lvl="3"/>
            <a:r>
              <a:rPr lang="en-GB" altLang="zh-SG"/>
              <a:t>Fourth level</a:t>
            </a:r>
          </a:p>
          <a:p>
            <a:pPr lvl="4"/>
            <a:r>
              <a:rPr lang="en-GB" altLang="zh-SG"/>
              <a:t>Fifth level</a:t>
            </a:r>
            <a:endParaRPr lang="zh-SG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ADD70-9FB9-957D-EE18-8AEBC0F2BA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altLang="zh-SG"/>
              <a:t>Click to edit Master text styles</a:t>
            </a:r>
          </a:p>
          <a:p>
            <a:pPr lvl="1"/>
            <a:r>
              <a:rPr lang="en-GB" altLang="zh-SG"/>
              <a:t>Second level</a:t>
            </a:r>
          </a:p>
          <a:p>
            <a:pPr lvl="2"/>
            <a:r>
              <a:rPr lang="en-GB" altLang="zh-SG"/>
              <a:t>Third level</a:t>
            </a:r>
          </a:p>
          <a:p>
            <a:pPr lvl="3"/>
            <a:r>
              <a:rPr lang="en-GB" altLang="zh-SG"/>
              <a:t>Fourth level</a:t>
            </a:r>
          </a:p>
          <a:p>
            <a:pPr lvl="4"/>
            <a:r>
              <a:rPr lang="en-GB" altLang="zh-SG"/>
              <a:t>Fifth level</a:t>
            </a:r>
            <a:endParaRPr lang="zh-SG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55E129-6EB0-E3F6-3EDA-B17EA9191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12078-243D-4C86-86AA-4FAFDAF7FF44}" type="datetimeFigureOut">
              <a:rPr lang="zh-SG" altLang="en-US" smtClean="0"/>
              <a:t>30/8/2024</a:t>
            </a:fld>
            <a:endParaRPr lang="zh-SG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54EEB-55F3-2C99-4372-7C1EC53D9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D6C443-F903-92CF-27B8-AD2C6CEF6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F195-1461-4008-B41A-52B40BF06A66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737937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A96C1-47DB-56D9-0A66-F318369F3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altLang="zh-SG"/>
              <a:t>Click to edit Master title style</a:t>
            </a:r>
            <a:endParaRPr lang="zh-SG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4B6AA-D14E-601F-AB3F-4C8AA9628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altLang="zh-SG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76EE2-19C1-0D92-6D09-FD8DC11CE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altLang="zh-SG"/>
              <a:t>Click to edit Master text styles</a:t>
            </a:r>
          </a:p>
          <a:p>
            <a:pPr lvl="1"/>
            <a:r>
              <a:rPr lang="en-GB" altLang="zh-SG"/>
              <a:t>Second level</a:t>
            </a:r>
          </a:p>
          <a:p>
            <a:pPr lvl="2"/>
            <a:r>
              <a:rPr lang="en-GB" altLang="zh-SG"/>
              <a:t>Third level</a:t>
            </a:r>
          </a:p>
          <a:p>
            <a:pPr lvl="3"/>
            <a:r>
              <a:rPr lang="en-GB" altLang="zh-SG"/>
              <a:t>Fourth level</a:t>
            </a:r>
          </a:p>
          <a:p>
            <a:pPr lvl="4"/>
            <a:r>
              <a:rPr lang="en-GB" altLang="zh-SG"/>
              <a:t>Fifth level</a:t>
            </a:r>
            <a:endParaRPr lang="zh-SG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B1F027-52E7-029F-91C1-566CA6FFB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altLang="zh-SG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C3B29B-E05A-4922-FD96-386C48A536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altLang="zh-SG"/>
              <a:t>Click to edit Master text styles</a:t>
            </a:r>
          </a:p>
          <a:p>
            <a:pPr lvl="1"/>
            <a:r>
              <a:rPr lang="en-GB" altLang="zh-SG"/>
              <a:t>Second level</a:t>
            </a:r>
          </a:p>
          <a:p>
            <a:pPr lvl="2"/>
            <a:r>
              <a:rPr lang="en-GB" altLang="zh-SG"/>
              <a:t>Third level</a:t>
            </a:r>
          </a:p>
          <a:p>
            <a:pPr lvl="3"/>
            <a:r>
              <a:rPr lang="en-GB" altLang="zh-SG"/>
              <a:t>Fourth level</a:t>
            </a:r>
          </a:p>
          <a:p>
            <a:pPr lvl="4"/>
            <a:r>
              <a:rPr lang="en-GB" altLang="zh-SG"/>
              <a:t>Fifth level</a:t>
            </a:r>
            <a:endParaRPr lang="zh-SG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0E8083-D763-8437-0C4A-D1936DEAE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12078-243D-4C86-86AA-4FAFDAF7FF44}" type="datetimeFigureOut">
              <a:rPr lang="zh-SG" altLang="en-US" smtClean="0"/>
              <a:t>30/8/2024</a:t>
            </a:fld>
            <a:endParaRPr lang="zh-SG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A1EE1E-3EBA-1FDE-34C1-7C08025B4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B476E2-F5D1-5E17-B40C-585DB9EA3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F195-1461-4008-B41A-52B40BF06A66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313111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122D3-DC2E-FE4A-6DF6-B475A0685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SG"/>
              <a:t>Click to edit Master title style</a:t>
            </a:r>
            <a:endParaRPr lang="zh-SG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DDD30-2AE2-A70C-C625-CAB33F1A7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12078-243D-4C86-86AA-4FAFDAF7FF44}" type="datetimeFigureOut">
              <a:rPr lang="zh-SG" altLang="en-US" smtClean="0"/>
              <a:t>30/8/2024</a:t>
            </a:fld>
            <a:endParaRPr lang="zh-SG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874EA6-5963-05D0-5B53-77F958163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64D97B-D55A-C302-B9DB-63125D0BE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F195-1461-4008-B41A-52B40BF06A66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2112174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28319C-FA2B-A04B-125C-FECAA4ADE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12078-243D-4C86-86AA-4FAFDAF7FF44}" type="datetimeFigureOut">
              <a:rPr lang="zh-SG" altLang="en-US" smtClean="0"/>
              <a:t>30/8/2024</a:t>
            </a:fld>
            <a:endParaRPr lang="zh-SG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018839-FC9F-F28C-0ADA-6F62D0861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EBF76-57CF-BEBF-C4D6-3B6E3731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F195-1461-4008-B41A-52B40BF06A66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136526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906AB-2891-BB13-1B4D-F9937DC3D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altLang="zh-SG"/>
              <a:t>Click to edit Master title style</a:t>
            </a:r>
            <a:endParaRPr lang="zh-SG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CEE57-EB97-9220-15B9-DAB4E15A1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altLang="zh-SG"/>
              <a:t>Click to edit Master text styles</a:t>
            </a:r>
          </a:p>
          <a:p>
            <a:pPr lvl="1"/>
            <a:r>
              <a:rPr lang="en-GB" altLang="zh-SG"/>
              <a:t>Second level</a:t>
            </a:r>
          </a:p>
          <a:p>
            <a:pPr lvl="2"/>
            <a:r>
              <a:rPr lang="en-GB" altLang="zh-SG"/>
              <a:t>Third level</a:t>
            </a:r>
          </a:p>
          <a:p>
            <a:pPr lvl="3"/>
            <a:r>
              <a:rPr lang="en-GB" altLang="zh-SG"/>
              <a:t>Fourth level</a:t>
            </a:r>
          </a:p>
          <a:p>
            <a:pPr lvl="4"/>
            <a:r>
              <a:rPr lang="en-GB" altLang="zh-SG"/>
              <a:t>Fifth level</a:t>
            </a:r>
            <a:endParaRPr lang="zh-SG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45DAE-8ABA-85BB-578A-FF4F3FAB9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altLang="zh-SG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880E02-C434-1887-9496-FF7EFA46E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12078-243D-4C86-86AA-4FAFDAF7FF44}" type="datetimeFigureOut">
              <a:rPr lang="zh-SG" altLang="en-US" smtClean="0"/>
              <a:t>30/8/2024</a:t>
            </a:fld>
            <a:endParaRPr lang="zh-SG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5B1A1F-92F8-CDA1-D57E-4FA9AB924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83399-C395-383B-A2CD-41907B579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F195-1461-4008-B41A-52B40BF06A66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183640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03FB8-E01F-9B90-C92C-011A059B9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altLang="zh-SG"/>
              <a:t>Click to edit Master title style</a:t>
            </a:r>
            <a:endParaRPr lang="zh-SG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A038A4-33E3-A897-26D7-2B169AF004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SG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4D63BB-FAD9-FF9D-DB88-9602665DD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altLang="zh-SG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77D3C-D648-799B-ADDB-7079E3366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12078-243D-4C86-86AA-4FAFDAF7FF44}" type="datetimeFigureOut">
              <a:rPr lang="zh-SG" altLang="en-US" smtClean="0"/>
              <a:t>30/8/2024</a:t>
            </a:fld>
            <a:endParaRPr lang="zh-SG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4C401-6028-0181-7153-0A141D20D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8D646-FB1B-4494-DB05-B353E71E5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F195-1461-4008-B41A-52B40BF06A66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83805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499E01-3DF4-3A3A-7E5C-AA233C693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zh-SG"/>
              <a:t>Click to edit Master title style</a:t>
            </a:r>
            <a:endParaRPr lang="zh-SG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03CC4-0D62-CA27-A4C6-BD92B9A9A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altLang="zh-SG"/>
              <a:t>Click to edit Master text styles</a:t>
            </a:r>
          </a:p>
          <a:p>
            <a:pPr lvl="1"/>
            <a:r>
              <a:rPr lang="en-GB" altLang="zh-SG"/>
              <a:t>Second level</a:t>
            </a:r>
          </a:p>
          <a:p>
            <a:pPr lvl="2"/>
            <a:r>
              <a:rPr lang="en-GB" altLang="zh-SG"/>
              <a:t>Third level</a:t>
            </a:r>
          </a:p>
          <a:p>
            <a:pPr lvl="3"/>
            <a:r>
              <a:rPr lang="en-GB" altLang="zh-SG"/>
              <a:t>Fourth level</a:t>
            </a:r>
          </a:p>
          <a:p>
            <a:pPr lvl="4"/>
            <a:r>
              <a:rPr lang="en-GB" altLang="zh-SG"/>
              <a:t>Fifth level</a:t>
            </a:r>
            <a:endParaRPr lang="zh-SG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65532-3635-E1D5-88A2-DEAB2FA55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012078-243D-4C86-86AA-4FAFDAF7FF44}" type="datetimeFigureOut">
              <a:rPr lang="zh-SG" altLang="en-US" smtClean="0"/>
              <a:t>30/8/2024</a:t>
            </a:fld>
            <a:endParaRPr lang="zh-SG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FFEA3-73ED-4AD1-35F8-81F6976DBC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SG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82C5B-7806-D758-1478-49D4A92F0E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A6F195-1461-4008-B41A-52B40BF06A66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21029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S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26" Type="http://schemas.openxmlformats.org/officeDocument/2006/relationships/image" Target="../media/image24.svg"/><Relationship Id="rId21" Type="http://schemas.openxmlformats.org/officeDocument/2006/relationships/image" Target="../media/image19.png"/><Relationship Id="rId34" Type="http://schemas.openxmlformats.org/officeDocument/2006/relationships/image" Target="../media/image32.sv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5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24" Type="http://schemas.openxmlformats.org/officeDocument/2006/relationships/image" Target="../media/image22.svg"/><Relationship Id="rId32" Type="http://schemas.openxmlformats.org/officeDocument/2006/relationships/image" Target="../media/image30.svg"/><Relationship Id="rId37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23" Type="http://schemas.openxmlformats.org/officeDocument/2006/relationships/image" Target="../media/image21.png"/><Relationship Id="rId28" Type="http://schemas.openxmlformats.org/officeDocument/2006/relationships/image" Target="../media/image26.svg"/><Relationship Id="rId36" Type="http://schemas.openxmlformats.org/officeDocument/2006/relationships/image" Target="../media/image34.sv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Relationship Id="rId22" Type="http://schemas.openxmlformats.org/officeDocument/2006/relationships/image" Target="../media/image20.svg"/><Relationship Id="rId27" Type="http://schemas.openxmlformats.org/officeDocument/2006/relationships/image" Target="../media/image25.png"/><Relationship Id="rId30" Type="http://schemas.openxmlformats.org/officeDocument/2006/relationships/image" Target="../media/image28.svg"/><Relationship Id="rId35" Type="http://schemas.openxmlformats.org/officeDocument/2006/relationships/image" Target="../media/image33.png"/><Relationship Id="rId8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609C3239-174A-3DF0-A096-246C8148C5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75"/>
          <a:stretch/>
        </p:blipFill>
        <p:spPr>
          <a:xfrm>
            <a:off x="0" y="171"/>
            <a:ext cx="1957206" cy="8309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EF1382-91EB-4C98-A006-1D0D96EF1C8B}"/>
              </a:ext>
            </a:extLst>
          </p:cNvPr>
          <p:cNvSpPr txBox="1"/>
          <p:nvPr/>
        </p:nvSpPr>
        <p:spPr>
          <a:xfrm>
            <a:off x="1231695" y="193419"/>
            <a:ext cx="9909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SG" sz="2400" b="1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Membrane Binding of nsP1 at Saddle Curvature Site </a:t>
            </a:r>
          </a:p>
          <a:p>
            <a:pPr algn="ctr"/>
            <a:r>
              <a:rPr lang="en-US" altLang="zh-SG" sz="2400" b="1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Guides the Assembly of Chikungunya Virus Replication Complex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3320AB-47EA-82A4-B080-3BC1A146AE40}"/>
              </a:ext>
            </a:extLst>
          </p:cNvPr>
          <p:cNvSpPr txBox="1"/>
          <p:nvPr/>
        </p:nvSpPr>
        <p:spPr>
          <a:xfrm>
            <a:off x="0" y="1024415"/>
            <a:ext cx="12192000" cy="504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zh-SG" sz="1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Xinwen Miao</a:t>
            </a:r>
            <a:r>
              <a:rPr lang="en-US" altLang="zh-SG" sz="1300" b="1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altLang="zh-SG" sz="1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Michelle Cheok </a:t>
            </a:r>
            <a:r>
              <a:rPr lang="en-US" altLang="zh-SG" sz="1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Yien</a:t>
            </a:r>
            <a:r>
              <a:rPr lang="en-US" altLang="zh-SG" sz="1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Law</a:t>
            </a:r>
            <a:r>
              <a:rPr lang="en-US" altLang="zh-SG" sz="13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zh-SG" sz="1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Jatin Kumar</a:t>
            </a:r>
            <a:r>
              <a:rPr lang="en-US" altLang="zh-SG" sz="13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altLang="zh-SG" sz="1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Yee-Song Law</a:t>
            </a:r>
            <a:r>
              <a:rPr lang="en-US" altLang="zh-SG" sz="13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zh-SG" sz="1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zh-SG" sz="1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Yongpeng</a:t>
            </a:r>
            <a:r>
              <a:rPr lang="en-US" altLang="zh-SG" sz="1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Zeng</a:t>
            </a:r>
            <a:r>
              <a:rPr lang="en-US" altLang="zh-SG" sz="13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altLang="zh-SG" sz="1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Sin Yi Chong</a:t>
            </a:r>
            <a:r>
              <a:rPr lang="en-US" altLang="zh-SG" sz="13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altLang="zh-SG" sz="1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Yaw Bia Tan</a:t>
            </a:r>
            <a:r>
              <a:rPr lang="en-US" altLang="zh-SG" sz="13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zh-SG" sz="1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Kuo Zhang</a:t>
            </a:r>
            <a:r>
              <a:rPr lang="en-US" altLang="zh-SG" sz="13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zh-SG" sz="1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zh-SG" sz="1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Yinyin</a:t>
            </a:r>
            <a:r>
              <a:rPr lang="en-US" altLang="zh-SG" sz="1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Zhuang</a:t>
            </a:r>
            <a:r>
              <a:rPr lang="en-US" altLang="zh-SG" sz="13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altLang="zh-SG" sz="1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,Xiangfu Guo</a:t>
            </a:r>
            <a:r>
              <a:rPr lang="en-US" altLang="zh-SG" sz="13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altLang="zh-SG" sz="1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Jiawei Wu</a:t>
            </a:r>
            <a:r>
              <a:rPr lang="en-US" altLang="zh-SG" sz="13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altLang="zh-SG" sz="1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Weibo Gao</a:t>
            </a:r>
            <a:r>
              <a:rPr lang="en-US" altLang="zh-SG" sz="13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altLang="zh-SG" sz="1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zh-SG" sz="13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Changjin</a:t>
            </a:r>
            <a:r>
              <a:rPr lang="en-US" altLang="zh-SG" sz="1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Huang</a:t>
            </a:r>
            <a:r>
              <a:rPr lang="en-US" altLang="zh-SG" sz="13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3*</a:t>
            </a:r>
            <a:r>
              <a:rPr lang="en-US" altLang="zh-SG" sz="1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Dahai Luo</a:t>
            </a:r>
            <a:r>
              <a:rPr lang="en-US" altLang="zh-SG" sz="13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zh-SG" sz="1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*, </a:t>
            </a:r>
            <a:r>
              <a:rPr lang="en-US" altLang="zh-SG" sz="13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Wenting</a:t>
            </a:r>
            <a:r>
              <a:rPr lang="en-US" altLang="zh-SG" sz="1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Zhao</a:t>
            </a:r>
            <a:r>
              <a:rPr lang="en-US" altLang="zh-SG" sz="1300" b="1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altLang="zh-SG" sz="1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  <a:endParaRPr lang="zh-CN" altLang="zh-SG" sz="1300" b="1" dirty="0"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A9490D-417F-ABF1-2ADE-6779BFC31BF9}"/>
              </a:ext>
            </a:extLst>
          </p:cNvPr>
          <p:cNvSpPr txBox="1"/>
          <p:nvPr/>
        </p:nvSpPr>
        <p:spPr>
          <a:xfrm>
            <a:off x="0" y="1493240"/>
            <a:ext cx="12042118" cy="377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zh-SG" sz="9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altLang="zh-SG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School of Chemical and Biomedical Engineering, Nanyang Technological University, Singapore 639798; </a:t>
            </a:r>
            <a:r>
              <a:rPr lang="en-US" altLang="zh-SG" sz="9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altLang="zh-SG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Lee Kong </a:t>
            </a:r>
            <a:r>
              <a:rPr lang="en-US" altLang="zh-SG" sz="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Chian</a:t>
            </a:r>
            <a:r>
              <a:rPr lang="en-US" altLang="zh-SG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School of Medicine, Nanyang Technological University, EMB 03-07, 59 Nanyang Drive, Singapore 636921; </a:t>
            </a:r>
            <a:r>
              <a:rPr lang="en-US" altLang="zh-SG" sz="9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altLang="zh-SG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School of Mechanical and Aerospace Engineering, Nanyang Technological University, Singapore 639798, Singapore;</a:t>
            </a:r>
            <a:r>
              <a:rPr lang="en-US" altLang="zh-SG" sz="9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SG" sz="900" baseline="300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4</a:t>
            </a:r>
            <a:r>
              <a:rPr lang="en-US" altLang="zh-SG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School of Physics and Mathematical Science, Nanyang Technological University, Singapore 637371</a:t>
            </a:r>
            <a:endParaRPr lang="zh-CN" altLang="zh-SG" sz="900" dirty="0"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3D9DE5F-F25F-3617-EB3D-3619A8DBDC56}"/>
              </a:ext>
            </a:extLst>
          </p:cNvPr>
          <p:cNvGrpSpPr/>
          <p:nvPr/>
        </p:nvGrpSpPr>
        <p:grpSpPr>
          <a:xfrm>
            <a:off x="437082" y="2093487"/>
            <a:ext cx="2021514" cy="1103856"/>
            <a:chOff x="390637" y="2791102"/>
            <a:chExt cx="5571757" cy="304248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B3A921E-A22A-6442-5860-6E94195107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22" t="305" r="60772" b="53472"/>
            <a:stretch/>
          </p:blipFill>
          <p:spPr>
            <a:xfrm>
              <a:off x="390637" y="2791102"/>
              <a:ext cx="3133137" cy="304248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B22F73A-C1FF-9B4B-0D7E-6CFCC2AC92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8239" t="46446" r="26562" b="-106"/>
            <a:stretch/>
          </p:blipFill>
          <p:spPr>
            <a:xfrm>
              <a:off x="3523775" y="2797766"/>
              <a:ext cx="2438619" cy="3022987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7752759-F396-6EFB-1439-4FB7F6FE64FA}"/>
              </a:ext>
            </a:extLst>
          </p:cNvPr>
          <p:cNvGrpSpPr/>
          <p:nvPr/>
        </p:nvGrpSpPr>
        <p:grpSpPr>
          <a:xfrm>
            <a:off x="3208796" y="2068358"/>
            <a:ext cx="4137543" cy="1665703"/>
            <a:chOff x="3203352" y="2144297"/>
            <a:chExt cx="3612324" cy="1454259"/>
          </a:xfrm>
        </p:grpSpPr>
        <p:pic>
          <p:nvPicPr>
            <p:cNvPr id="17" name="Picture 16" descr="A blue liquid on a white surface&#10;&#10;Description automatically generated">
              <a:extLst>
                <a:ext uri="{FF2B5EF4-FFF2-40B4-BE49-F238E27FC236}">
                  <a16:creationId xmlns:a16="http://schemas.microsoft.com/office/drawing/2014/main" id="{ADB93440-D8E2-9828-9913-9BDFB41B9D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549" b="32472"/>
            <a:stretch/>
          </p:blipFill>
          <p:spPr>
            <a:xfrm flipH="1">
              <a:off x="3203352" y="2264320"/>
              <a:ext cx="3612324" cy="848691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929FBBDA-248C-4BEA-97B1-E5E82B0D7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610621" y="3141395"/>
              <a:ext cx="377994" cy="408235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521A354E-10E4-C5C8-B93C-3D42C6972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033261" y="3145138"/>
              <a:ext cx="391434" cy="422751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F5D81ACF-0F2B-FBFE-18F5-B8D21D136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477060" y="3147453"/>
              <a:ext cx="416854" cy="450204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2B7A8EFE-029C-805F-0808-E7DEE3AFA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926796" y="3148352"/>
              <a:ext cx="416854" cy="450204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DC2A9D1-6F87-C742-C565-4B2AA634826F}"/>
                </a:ext>
              </a:extLst>
            </p:cNvPr>
            <p:cNvSpPr/>
            <p:nvPr/>
          </p:nvSpPr>
          <p:spPr>
            <a:xfrm>
              <a:off x="4275150" y="2603288"/>
              <a:ext cx="212411" cy="136955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SG" alt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22210D9-1C0A-859D-F56E-09C0ECDF2B0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58466" y="2733619"/>
              <a:ext cx="109746" cy="414733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3D9E582-9C5F-0797-CAA9-0CAFCB5691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22491" y="2740243"/>
              <a:ext cx="752659" cy="401152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BBC12FA-16E0-9E0C-B3C9-7243CF0C77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59601" y="2767979"/>
              <a:ext cx="192072" cy="373416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B1F7684-B45C-7FDA-D05A-449B302EC7F8}"/>
                </a:ext>
              </a:extLst>
            </p:cNvPr>
            <p:cNvSpPr/>
            <p:nvPr/>
          </p:nvSpPr>
          <p:spPr>
            <a:xfrm>
              <a:off x="5557711" y="2594502"/>
              <a:ext cx="212411" cy="156267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SG" alt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5D98581-85A3-8BD5-62C0-15ED90AB0825}"/>
                </a:ext>
              </a:extLst>
            </p:cNvPr>
            <p:cNvCxnSpPr>
              <a:cxnSpLocks/>
            </p:cNvCxnSpPr>
            <p:nvPr/>
          </p:nvCxnSpPr>
          <p:spPr>
            <a:xfrm>
              <a:off x="5770122" y="2751438"/>
              <a:ext cx="674162" cy="396914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F89DEB6-BA49-523F-B353-4D162EA5E405}"/>
                </a:ext>
              </a:extLst>
            </p:cNvPr>
            <p:cNvSpPr txBox="1"/>
            <p:nvPr/>
          </p:nvSpPr>
          <p:spPr>
            <a:xfrm>
              <a:off x="3759137" y="2144297"/>
              <a:ext cx="93968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SG" sz="1500" b="1" dirty="0">
                  <a:solidFill>
                    <a:srgbClr val="FF0000"/>
                  </a:solidFill>
                </a:rPr>
                <a:t>Nanobar</a:t>
              </a:r>
              <a:endParaRPr lang="zh-SG" altLang="en-US" sz="1500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953D611-CC87-768C-DD78-2CC85CB90918}"/>
                </a:ext>
              </a:extLst>
            </p:cNvPr>
            <p:cNvSpPr txBox="1"/>
            <p:nvPr/>
          </p:nvSpPr>
          <p:spPr>
            <a:xfrm>
              <a:off x="5169675" y="2144298"/>
              <a:ext cx="113467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SG" sz="1500" b="1" dirty="0" err="1">
                  <a:solidFill>
                    <a:srgbClr val="FF0000"/>
                  </a:solidFill>
                </a:rPr>
                <a:t>Nanocross</a:t>
              </a:r>
              <a:endParaRPr lang="zh-SG" altLang="en-US" sz="15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1" name="Graphic 30">
            <a:extLst>
              <a:ext uri="{FF2B5EF4-FFF2-40B4-BE49-F238E27FC236}">
                <a16:creationId xmlns:a16="http://schemas.microsoft.com/office/drawing/2014/main" id="{7313FA6C-0533-E53A-1621-3ED66A2C3B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399827" y="2060296"/>
            <a:ext cx="4309040" cy="1937750"/>
          </a:xfrm>
          <a:prstGeom prst="rect">
            <a:avLst/>
          </a:prstGeom>
        </p:spPr>
      </p:pic>
      <p:pic>
        <p:nvPicPr>
          <p:cNvPr id="37" name="Picture 36" descr="viruses-10-00071-g001">
            <a:extLst>
              <a:ext uri="{FF2B5EF4-FFF2-40B4-BE49-F238E27FC236}">
                <a16:creationId xmlns:a16="http://schemas.microsoft.com/office/drawing/2014/main" id="{6D3F1CD8-D739-8847-207F-2CFB5DCB1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2" t="16503" r="33445" b="67897"/>
          <a:stretch/>
        </p:blipFill>
        <p:spPr bwMode="auto">
          <a:xfrm>
            <a:off x="278191" y="3356524"/>
            <a:ext cx="2842454" cy="38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4F2AE3C0-7538-A6C0-6815-2240E149766B}"/>
              </a:ext>
            </a:extLst>
          </p:cNvPr>
          <p:cNvSpPr/>
          <p:nvPr/>
        </p:nvSpPr>
        <p:spPr>
          <a:xfrm>
            <a:off x="552730" y="3418347"/>
            <a:ext cx="528452" cy="3335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EB51B49-B4BA-82C0-4385-98242C605883}"/>
              </a:ext>
            </a:extLst>
          </p:cNvPr>
          <p:cNvSpPr txBox="1"/>
          <p:nvPr/>
        </p:nvSpPr>
        <p:spPr>
          <a:xfrm>
            <a:off x="995441" y="3194942"/>
            <a:ext cx="18060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SG" sz="1500" b="1" dirty="0">
                <a:solidFill>
                  <a:srgbClr val="FF0000"/>
                </a:solidFill>
              </a:rPr>
              <a:t>Membrane binding</a:t>
            </a:r>
            <a:endParaRPr lang="zh-SG" altLang="en-US" sz="1500" b="1" dirty="0">
              <a:solidFill>
                <a:srgbClr val="FF0000"/>
              </a:solidFill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D62236B-7758-B5A5-C241-B3CD268FBFE8}"/>
              </a:ext>
            </a:extLst>
          </p:cNvPr>
          <p:cNvSpPr/>
          <p:nvPr/>
        </p:nvSpPr>
        <p:spPr>
          <a:xfrm>
            <a:off x="164719" y="1936751"/>
            <a:ext cx="11892237" cy="2061296"/>
          </a:xfrm>
          <a:prstGeom prst="roundRect">
            <a:avLst>
              <a:gd name="adj" fmla="val 7781"/>
            </a:avLst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6258F9D-0CBB-2D8A-21C1-7C0B7072F768}"/>
              </a:ext>
            </a:extLst>
          </p:cNvPr>
          <p:cNvGrpSpPr/>
          <p:nvPr/>
        </p:nvGrpSpPr>
        <p:grpSpPr>
          <a:xfrm>
            <a:off x="177452" y="4605298"/>
            <a:ext cx="2362326" cy="1859050"/>
            <a:chOff x="58430" y="4538928"/>
            <a:chExt cx="2362326" cy="185905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3A1F70E-1E23-5237-FBA8-2C974C68416C}"/>
                </a:ext>
              </a:extLst>
            </p:cNvPr>
            <p:cNvGrpSpPr/>
            <p:nvPr/>
          </p:nvGrpSpPr>
          <p:grpSpPr>
            <a:xfrm>
              <a:off x="600096" y="4791829"/>
              <a:ext cx="683365" cy="683365"/>
              <a:chOff x="26889251" y="10920665"/>
              <a:chExt cx="891232" cy="891232"/>
            </a:xfrm>
          </p:grpSpPr>
          <p:pic>
            <p:nvPicPr>
              <p:cNvPr id="48" name="图片 30">
                <a:extLst>
                  <a:ext uri="{FF2B5EF4-FFF2-40B4-BE49-F238E27FC236}">
                    <a16:creationId xmlns:a16="http://schemas.microsoft.com/office/drawing/2014/main" id="{CE558397-2708-F8A9-BC76-6DF06ACC8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889251" y="10920665"/>
                <a:ext cx="891232" cy="891232"/>
              </a:xfrm>
              <a:prstGeom prst="rect">
                <a:avLst/>
              </a:prstGeom>
            </p:spPr>
          </p:pic>
          <p:sp>
            <p:nvSpPr>
              <p:cNvPr id="49" name="矩形 26">
                <a:extLst>
                  <a:ext uri="{FF2B5EF4-FFF2-40B4-BE49-F238E27FC236}">
                    <a16:creationId xmlns:a16="http://schemas.microsoft.com/office/drawing/2014/main" id="{04358EDD-8336-8F3D-9ECA-C8C7F16EC200}"/>
                  </a:ext>
                </a:extLst>
              </p:cNvPr>
              <p:cNvSpPr/>
              <p:nvPr/>
            </p:nvSpPr>
            <p:spPr>
              <a:xfrm>
                <a:off x="27420456" y="11743368"/>
                <a:ext cx="324000" cy="28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SG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SG" altLang="en-US" dirty="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82BDB6D4-E8FA-97C0-1CCB-CC25935ADA2A}"/>
                </a:ext>
              </a:extLst>
            </p:cNvPr>
            <p:cNvGrpSpPr/>
            <p:nvPr/>
          </p:nvGrpSpPr>
          <p:grpSpPr>
            <a:xfrm>
              <a:off x="600096" y="5640459"/>
              <a:ext cx="683365" cy="683365"/>
              <a:chOff x="28280948" y="10920208"/>
              <a:chExt cx="891232" cy="891232"/>
            </a:xfrm>
          </p:grpSpPr>
          <p:pic>
            <p:nvPicPr>
              <p:cNvPr id="51" name="图片 35">
                <a:extLst>
                  <a:ext uri="{FF2B5EF4-FFF2-40B4-BE49-F238E27FC236}">
                    <a16:creationId xmlns:a16="http://schemas.microsoft.com/office/drawing/2014/main" id="{A355BEA3-B0D0-DCB9-F09D-36D079C1E1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80948" y="10920208"/>
                <a:ext cx="891232" cy="891232"/>
              </a:xfrm>
              <a:prstGeom prst="rect">
                <a:avLst/>
              </a:prstGeom>
            </p:spPr>
          </p:pic>
          <p:sp>
            <p:nvSpPr>
              <p:cNvPr id="52" name="矩形 26">
                <a:extLst>
                  <a:ext uri="{FF2B5EF4-FFF2-40B4-BE49-F238E27FC236}">
                    <a16:creationId xmlns:a16="http://schemas.microsoft.com/office/drawing/2014/main" id="{36E7D87C-D156-C446-141B-A08620104300}"/>
                  </a:ext>
                </a:extLst>
              </p:cNvPr>
              <p:cNvSpPr/>
              <p:nvPr/>
            </p:nvSpPr>
            <p:spPr>
              <a:xfrm>
                <a:off x="28812531" y="11743368"/>
                <a:ext cx="324000" cy="28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SG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SG" altLang="en-US" dirty="0"/>
              </a:p>
            </p:txBody>
          </p:sp>
        </p:grpSp>
        <p:sp>
          <p:nvSpPr>
            <p:cNvPr id="53" name="矩形 66">
              <a:extLst>
                <a:ext uri="{FF2B5EF4-FFF2-40B4-BE49-F238E27FC236}">
                  <a16:creationId xmlns:a16="http://schemas.microsoft.com/office/drawing/2014/main" id="{F0FB4C8F-1C46-6CD4-3862-0A94CA2611AC}"/>
                </a:ext>
              </a:extLst>
            </p:cNvPr>
            <p:cNvSpPr/>
            <p:nvPr/>
          </p:nvSpPr>
          <p:spPr>
            <a:xfrm rot="16200000">
              <a:off x="11591" y="5034142"/>
              <a:ext cx="864833" cy="2569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SG" sz="1500" dirty="0">
                  <a:solidFill>
                    <a:schemeClr val="tx1"/>
                  </a:solidFill>
                </a:rPr>
                <a:t>PM</a:t>
              </a:r>
              <a:endParaRPr lang="zh-SG" alt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55" name="矩形 66">
              <a:extLst>
                <a:ext uri="{FF2B5EF4-FFF2-40B4-BE49-F238E27FC236}">
                  <a16:creationId xmlns:a16="http://schemas.microsoft.com/office/drawing/2014/main" id="{89D1C832-6C74-4A07-1C95-093D7A1815E7}"/>
                </a:ext>
              </a:extLst>
            </p:cNvPr>
            <p:cNvSpPr/>
            <p:nvPr/>
          </p:nvSpPr>
          <p:spPr>
            <a:xfrm rot="16200000">
              <a:off x="-3459" y="5595033"/>
              <a:ext cx="864834" cy="7410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SG" sz="1500" dirty="0">
                  <a:solidFill>
                    <a:schemeClr val="tx1"/>
                  </a:solidFill>
                </a:rPr>
                <a:t>nsP1</a:t>
              </a:r>
              <a:endParaRPr lang="zh-SG" altLang="en-US" sz="1500" dirty="0">
                <a:solidFill>
                  <a:schemeClr val="tx1"/>
                </a:solidFill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D124824-CC7F-A89C-0118-49E83C4CE4AB}"/>
                </a:ext>
              </a:extLst>
            </p:cNvPr>
            <p:cNvGrpSpPr/>
            <p:nvPr/>
          </p:nvGrpSpPr>
          <p:grpSpPr>
            <a:xfrm>
              <a:off x="1420385" y="4791828"/>
              <a:ext cx="683366" cy="683366"/>
              <a:chOff x="366562" y="5542565"/>
              <a:chExt cx="1218529" cy="1218529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5B376F07-0F8B-DACF-87C5-F9B4C0F62D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562" y="5542565"/>
                <a:ext cx="1218529" cy="1218529"/>
              </a:xfrm>
              <a:prstGeom prst="rect">
                <a:avLst/>
              </a:prstGeom>
            </p:spPr>
          </p:pic>
          <p:sp>
            <p:nvSpPr>
              <p:cNvPr id="59" name="矩形 26">
                <a:extLst>
                  <a:ext uri="{FF2B5EF4-FFF2-40B4-BE49-F238E27FC236}">
                    <a16:creationId xmlns:a16="http://schemas.microsoft.com/office/drawing/2014/main" id="{959FD101-2C12-BA3C-96E7-A6373DFC24DF}"/>
                  </a:ext>
                </a:extLst>
              </p:cNvPr>
              <p:cNvSpPr/>
              <p:nvPr/>
            </p:nvSpPr>
            <p:spPr>
              <a:xfrm>
                <a:off x="902997" y="6661885"/>
                <a:ext cx="643917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SG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SG" altLang="en-US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9B7D548D-8D0E-AABE-0B31-6C3759DC8305}"/>
                </a:ext>
              </a:extLst>
            </p:cNvPr>
            <p:cNvGrpSpPr/>
            <p:nvPr/>
          </p:nvGrpSpPr>
          <p:grpSpPr>
            <a:xfrm>
              <a:off x="1420386" y="5640459"/>
              <a:ext cx="683365" cy="683365"/>
              <a:chOff x="3142248" y="7321443"/>
              <a:chExt cx="1215127" cy="1215127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30E33908-9E7C-6939-7D35-363A08BDF3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2248" y="7321443"/>
                <a:ext cx="1215127" cy="1215127"/>
              </a:xfrm>
              <a:prstGeom prst="rect">
                <a:avLst/>
              </a:prstGeom>
            </p:spPr>
          </p:pic>
          <p:sp>
            <p:nvSpPr>
              <p:cNvPr id="60" name="矩形 26">
                <a:extLst>
                  <a:ext uri="{FF2B5EF4-FFF2-40B4-BE49-F238E27FC236}">
                    <a16:creationId xmlns:a16="http://schemas.microsoft.com/office/drawing/2014/main" id="{E2EDB668-68A6-6252-E4AF-84A9044EB8BB}"/>
                  </a:ext>
                </a:extLst>
              </p:cNvPr>
              <p:cNvSpPr/>
              <p:nvPr/>
            </p:nvSpPr>
            <p:spPr>
              <a:xfrm>
                <a:off x="3675280" y="8452661"/>
                <a:ext cx="643917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SG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SG" altLang="en-US" dirty="0"/>
              </a:p>
            </p:txBody>
          </p:sp>
        </p:grpSp>
        <p:sp>
          <p:nvSpPr>
            <p:cNvPr id="64" name="矩形 66">
              <a:extLst>
                <a:ext uri="{FF2B5EF4-FFF2-40B4-BE49-F238E27FC236}">
                  <a16:creationId xmlns:a16="http://schemas.microsoft.com/office/drawing/2014/main" id="{CA6D33CA-0C70-2913-2CBE-F739ED6372FC}"/>
                </a:ext>
              </a:extLst>
            </p:cNvPr>
            <p:cNvSpPr/>
            <p:nvPr/>
          </p:nvSpPr>
          <p:spPr>
            <a:xfrm>
              <a:off x="400687" y="4538928"/>
              <a:ext cx="1191484" cy="2569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SG" sz="1500" dirty="0">
                  <a:solidFill>
                    <a:schemeClr val="tx1"/>
                  </a:solidFill>
                </a:rPr>
                <a:t>bar</a:t>
              </a:r>
              <a:endParaRPr lang="zh-SG" altLang="en-US" sz="1500" dirty="0">
                <a:solidFill>
                  <a:schemeClr val="tx1"/>
                </a:solidFill>
              </a:endParaRPr>
            </a:p>
          </p:txBody>
        </p:sp>
        <p:sp>
          <p:nvSpPr>
            <p:cNvPr id="65" name="矩形 66">
              <a:extLst>
                <a:ext uri="{FF2B5EF4-FFF2-40B4-BE49-F238E27FC236}">
                  <a16:creationId xmlns:a16="http://schemas.microsoft.com/office/drawing/2014/main" id="{9A5048CA-1B6C-DE4E-FE56-9DD7C95A8627}"/>
                </a:ext>
              </a:extLst>
            </p:cNvPr>
            <p:cNvSpPr/>
            <p:nvPr/>
          </p:nvSpPr>
          <p:spPr>
            <a:xfrm>
              <a:off x="1131621" y="4546683"/>
              <a:ext cx="1289135" cy="2569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SG" sz="1500" dirty="0">
                  <a:solidFill>
                    <a:schemeClr val="tx1"/>
                  </a:solidFill>
                </a:rPr>
                <a:t>cross</a:t>
              </a:r>
              <a:endParaRPr lang="zh-SG" altLang="en-US" sz="1500" dirty="0">
                <a:solidFill>
                  <a:schemeClr val="tx1"/>
                </a:solidFill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7906074F-1F64-9B26-6E37-4BDB780D3304}"/>
              </a:ext>
            </a:extLst>
          </p:cNvPr>
          <p:cNvSpPr txBox="1"/>
          <p:nvPr/>
        </p:nvSpPr>
        <p:spPr>
          <a:xfrm>
            <a:off x="396648" y="4233501"/>
            <a:ext cx="235436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SG" sz="1500" b="1" dirty="0">
                <a:solidFill>
                  <a:srgbClr val="FF0000"/>
                </a:solidFill>
              </a:rPr>
              <a:t>Positive (+) vs </a:t>
            </a:r>
            <a:r>
              <a:rPr lang="en-US" altLang="zh-CN" sz="1500" b="1" dirty="0">
                <a:solidFill>
                  <a:srgbClr val="FF0000"/>
                </a:solidFill>
              </a:rPr>
              <a:t>negative (-)</a:t>
            </a:r>
            <a:endParaRPr lang="zh-SG" altLang="en-US" sz="1500" b="1" dirty="0">
              <a:solidFill>
                <a:srgbClr val="FF000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26A3852-14B5-B199-A3E6-18EB640F0E1E}"/>
              </a:ext>
            </a:extLst>
          </p:cNvPr>
          <p:cNvSpPr txBox="1"/>
          <p:nvPr/>
        </p:nvSpPr>
        <p:spPr>
          <a:xfrm>
            <a:off x="3420193" y="4232941"/>
            <a:ext cx="335732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SG" sz="1500" b="1" dirty="0">
                <a:solidFill>
                  <a:srgbClr val="FF0000"/>
                </a:solidFill>
              </a:rPr>
              <a:t>Hydrophobic residues for (+) sensing</a:t>
            </a:r>
            <a:endParaRPr lang="zh-SG" altLang="en-US" sz="1500" b="1" dirty="0">
              <a:solidFill>
                <a:srgbClr val="FF0000"/>
              </a:solidFill>
            </a:endParaRPr>
          </a:p>
        </p:txBody>
      </p:sp>
      <p:pic>
        <p:nvPicPr>
          <p:cNvPr id="74" name="Graphic 73">
            <a:extLst>
              <a:ext uri="{FF2B5EF4-FFF2-40B4-BE49-F238E27FC236}">
                <a16:creationId xmlns:a16="http://schemas.microsoft.com/office/drawing/2014/main" id="{732E2CCF-C324-0D91-613E-7C9D8C6FB7B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956404" y="4582804"/>
            <a:ext cx="896321" cy="737479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6D49D1F8-1D0C-6BFC-2DD4-D43244EB2340}"/>
              </a:ext>
            </a:extLst>
          </p:cNvPr>
          <p:cNvGrpSpPr/>
          <p:nvPr/>
        </p:nvGrpSpPr>
        <p:grpSpPr>
          <a:xfrm>
            <a:off x="3420193" y="5348613"/>
            <a:ext cx="1807820" cy="1313051"/>
            <a:chOff x="2067421" y="12637232"/>
            <a:chExt cx="4949324" cy="3594780"/>
          </a:xfrm>
        </p:grpSpPr>
        <p:pic>
          <p:nvPicPr>
            <p:cNvPr id="75" name="Graphic 74">
              <a:extLst>
                <a:ext uri="{FF2B5EF4-FFF2-40B4-BE49-F238E27FC236}">
                  <a16:creationId xmlns:a16="http://schemas.microsoft.com/office/drawing/2014/main" id="{89BC375A-7F6B-C0D8-6EC4-E1C2D3B51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585032" y="12637232"/>
              <a:ext cx="4335916" cy="3243124"/>
            </a:xfrm>
            <a:prstGeom prst="rect">
              <a:avLst/>
            </a:prstGeom>
          </p:spPr>
        </p:pic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507065D0-EC48-DDA7-95D0-CA55C5473E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38899" y="15186665"/>
              <a:ext cx="976269" cy="181495"/>
            </a:xfrm>
            <a:prstGeom prst="straightConnector1">
              <a:avLst/>
            </a:prstGeom>
            <a:ln w="28575">
              <a:solidFill>
                <a:srgbClr val="C30DB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0B5F72FB-4845-BAC4-EFBD-1FC7F2C5C77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06162" y="15399662"/>
              <a:ext cx="626327" cy="207422"/>
            </a:xfrm>
            <a:prstGeom prst="straightConnector1">
              <a:avLst/>
            </a:prstGeom>
            <a:ln w="28575">
              <a:solidFill>
                <a:srgbClr val="877E2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92EAF40-B04B-B54B-1D3E-7CE5BC637BC8}"/>
                </a:ext>
              </a:extLst>
            </p:cNvPr>
            <p:cNvSpPr/>
            <p:nvPr/>
          </p:nvSpPr>
          <p:spPr>
            <a:xfrm>
              <a:off x="2380613" y="12871134"/>
              <a:ext cx="4392199" cy="3360878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SG" altLang="en-US">
                <a:solidFill>
                  <a:srgbClr val="FF0000"/>
                </a:solidFill>
              </a:endParaRPr>
            </a:p>
          </p:txBody>
        </p:sp>
        <p:sp>
          <p:nvSpPr>
            <p:cNvPr id="79" name="矩形 66">
              <a:extLst>
                <a:ext uri="{FF2B5EF4-FFF2-40B4-BE49-F238E27FC236}">
                  <a16:creationId xmlns:a16="http://schemas.microsoft.com/office/drawing/2014/main" id="{EBB16CCB-7D33-6EE1-A830-1CCD6B0880FB}"/>
                </a:ext>
              </a:extLst>
            </p:cNvPr>
            <p:cNvSpPr/>
            <p:nvPr/>
          </p:nvSpPr>
          <p:spPr>
            <a:xfrm>
              <a:off x="2067421" y="15497238"/>
              <a:ext cx="2765138" cy="4895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SG" sz="1300" b="1" dirty="0">
                  <a:solidFill>
                    <a:srgbClr val="C30DB2"/>
                  </a:solidFill>
                </a:rPr>
                <a:t>MA </a:t>
              </a:r>
              <a:r>
                <a:rPr lang="en-US" altLang="zh-CN" sz="1300" b="1" dirty="0">
                  <a:solidFill>
                    <a:srgbClr val="C30DB2"/>
                  </a:solidFill>
                </a:rPr>
                <a:t>loop 1</a:t>
              </a:r>
              <a:endParaRPr lang="zh-SG" altLang="en-US" sz="1300" b="1" dirty="0">
                <a:solidFill>
                  <a:srgbClr val="C30DB2"/>
                </a:solidFill>
              </a:endParaRPr>
            </a:p>
          </p:txBody>
        </p:sp>
        <p:sp>
          <p:nvSpPr>
            <p:cNvPr id="80" name="矩形 66">
              <a:extLst>
                <a:ext uri="{FF2B5EF4-FFF2-40B4-BE49-F238E27FC236}">
                  <a16:creationId xmlns:a16="http://schemas.microsoft.com/office/drawing/2014/main" id="{D3C061F1-5B50-736B-F95B-0C5FF158B457}"/>
                </a:ext>
              </a:extLst>
            </p:cNvPr>
            <p:cNvSpPr/>
            <p:nvPr/>
          </p:nvSpPr>
          <p:spPr>
            <a:xfrm>
              <a:off x="4251606" y="15624749"/>
              <a:ext cx="2765139" cy="4895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SG" sz="1300" b="1" dirty="0">
                  <a:solidFill>
                    <a:srgbClr val="877E25"/>
                  </a:solidFill>
                </a:rPr>
                <a:t>MA </a:t>
              </a:r>
              <a:r>
                <a:rPr lang="en-US" altLang="zh-CN" sz="1300" b="1" dirty="0">
                  <a:solidFill>
                    <a:srgbClr val="877E25"/>
                  </a:solidFill>
                </a:rPr>
                <a:t>loop 2</a:t>
              </a:r>
              <a:endParaRPr lang="zh-SG" altLang="en-US" sz="1300" b="1" dirty="0">
                <a:solidFill>
                  <a:srgbClr val="877E25"/>
                </a:solidFill>
              </a:endParaRPr>
            </a:p>
          </p:txBody>
        </p:sp>
      </p:grp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1B3D80F-6AFA-E11A-FCF2-68A9D6F5A143}"/>
              </a:ext>
            </a:extLst>
          </p:cNvPr>
          <p:cNvCxnSpPr>
            <a:cxnSpLocks/>
          </p:cNvCxnSpPr>
          <p:nvPr/>
        </p:nvCxnSpPr>
        <p:spPr>
          <a:xfrm flipH="1" flipV="1">
            <a:off x="4576285" y="4909191"/>
            <a:ext cx="537330" cy="524858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A3B5B829-B660-F505-8008-03676AA483DF}"/>
              </a:ext>
            </a:extLst>
          </p:cNvPr>
          <p:cNvSpPr/>
          <p:nvPr/>
        </p:nvSpPr>
        <p:spPr>
          <a:xfrm>
            <a:off x="4253021" y="4641054"/>
            <a:ext cx="323264" cy="261685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>
              <a:solidFill>
                <a:srgbClr val="FF0000"/>
              </a:solidFill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DBFDE9D-4B19-8867-96C4-A0A08F7B5815}"/>
              </a:ext>
            </a:extLst>
          </p:cNvPr>
          <p:cNvCxnSpPr>
            <a:cxnSpLocks/>
          </p:cNvCxnSpPr>
          <p:nvPr/>
        </p:nvCxnSpPr>
        <p:spPr>
          <a:xfrm flipV="1">
            <a:off x="3529852" y="4908117"/>
            <a:ext cx="711367" cy="51948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5BBC0D75-3058-4A74-EFAC-065343811010}"/>
              </a:ext>
            </a:extLst>
          </p:cNvPr>
          <p:cNvSpPr txBox="1"/>
          <p:nvPr/>
        </p:nvSpPr>
        <p:spPr>
          <a:xfrm>
            <a:off x="8120465" y="4233226"/>
            <a:ext cx="319305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SG" sz="1500" b="1" dirty="0">
                <a:solidFill>
                  <a:srgbClr val="FF0000"/>
                </a:solidFill>
              </a:rPr>
              <a:t>Oligomerization for (-) stabilization</a:t>
            </a:r>
            <a:endParaRPr lang="zh-SG" altLang="en-US" sz="1500" b="1" dirty="0">
              <a:solidFill>
                <a:srgbClr val="FF0000"/>
              </a:solidFill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39D19F8-7262-84F8-BCC9-40FDA757E9D3}"/>
              </a:ext>
            </a:extLst>
          </p:cNvPr>
          <p:cNvGrpSpPr/>
          <p:nvPr/>
        </p:nvGrpSpPr>
        <p:grpSpPr>
          <a:xfrm>
            <a:off x="8202918" y="4543256"/>
            <a:ext cx="3596293" cy="2252214"/>
            <a:chOff x="7010710" y="4715955"/>
            <a:chExt cx="7809124" cy="4890541"/>
          </a:xfrm>
        </p:grpSpPr>
        <p:pic>
          <p:nvPicPr>
            <p:cNvPr id="93" name="Graphic 92">
              <a:extLst>
                <a:ext uri="{FF2B5EF4-FFF2-40B4-BE49-F238E27FC236}">
                  <a16:creationId xmlns:a16="http://schemas.microsoft.com/office/drawing/2014/main" id="{6F3C7216-54DF-A864-EC3A-6643EFF503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 t="6543" r="3215" b="15238"/>
            <a:stretch/>
          </p:blipFill>
          <p:spPr>
            <a:xfrm>
              <a:off x="12267388" y="4791613"/>
              <a:ext cx="2024537" cy="1924886"/>
            </a:xfrm>
            <a:prstGeom prst="rect">
              <a:avLst/>
            </a:prstGeom>
          </p:spPr>
        </p:pic>
        <p:pic>
          <p:nvPicPr>
            <p:cNvPr id="94" name="Graphic 93">
              <a:extLst>
                <a:ext uri="{FF2B5EF4-FFF2-40B4-BE49-F238E27FC236}">
                  <a16:creationId xmlns:a16="http://schemas.microsoft.com/office/drawing/2014/main" id="{C2BE1BC7-D03F-B873-DC6D-B08865B7D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11799211" y="7136636"/>
              <a:ext cx="2881503" cy="2469860"/>
            </a:xfrm>
            <a:prstGeom prst="rect">
              <a:avLst/>
            </a:prstGeom>
          </p:spPr>
        </p:pic>
        <p:pic>
          <p:nvPicPr>
            <p:cNvPr id="95" name="Graphic 94">
              <a:extLst>
                <a:ext uri="{FF2B5EF4-FFF2-40B4-BE49-F238E27FC236}">
                  <a16:creationId xmlns:a16="http://schemas.microsoft.com/office/drawing/2014/main" id="{4A185474-AA77-720D-5883-68A8315BE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7032041" y="4840436"/>
              <a:ext cx="2033330" cy="1924886"/>
            </a:xfrm>
            <a:prstGeom prst="rect">
              <a:avLst/>
            </a:prstGeom>
          </p:spPr>
        </p:pic>
        <p:pic>
          <p:nvPicPr>
            <p:cNvPr id="96" name="Graphic 95">
              <a:extLst>
                <a:ext uri="{FF2B5EF4-FFF2-40B4-BE49-F238E27FC236}">
                  <a16:creationId xmlns:a16="http://schemas.microsoft.com/office/drawing/2014/main" id="{29DE031B-0917-BA50-675B-66EB4D20F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9379176" y="4715955"/>
              <a:ext cx="1996070" cy="2084132"/>
            </a:xfrm>
            <a:prstGeom prst="rect">
              <a:avLst/>
            </a:prstGeom>
          </p:spPr>
        </p:pic>
        <p:pic>
          <p:nvPicPr>
            <p:cNvPr id="97" name="Graphic 96">
              <a:extLst>
                <a:ext uri="{FF2B5EF4-FFF2-40B4-BE49-F238E27FC236}">
                  <a16:creationId xmlns:a16="http://schemas.microsoft.com/office/drawing/2014/main" id="{806684A4-5A2E-78D4-F3D3-0D898EDB4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7010710" y="7688414"/>
              <a:ext cx="2046383" cy="1383470"/>
            </a:xfrm>
            <a:prstGeom prst="rect">
              <a:avLst/>
            </a:prstGeom>
          </p:spPr>
        </p:pic>
        <p:sp>
          <p:nvSpPr>
            <p:cNvPr id="98" name="矩形 66">
              <a:extLst>
                <a:ext uri="{FF2B5EF4-FFF2-40B4-BE49-F238E27FC236}">
                  <a16:creationId xmlns:a16="http://schemas.microsoft.com/office/drawing/2014/main" id="{6D8BEEF4-C89E-8A31-3636-9A7FA9730D88}"/>
                </a:ext>
              </a:extLst>
            </p:cNvPr>
            <p:cNvSpPr/>
            <p:nvPr/>
          </p:nvSpPr>
          <p:spPr>
            <a:xfrm>
              <a:off x="7064807" y="6741058"/>
              <a:ext cx="2126868" cy="5691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SG" sz="1300" dirty="0">
                  <a:solidFill>
                    <a:schemeClr val="tx1"/>
                  </a:solidFill>
                </a:rPr>
                <a:t>t = 0 ns</a:t>
              </a:r>
              <a:endParaRPr lang="zh-SG" altLang="en-US" sz="1300" dirty="0">
                <a:solidFill>
                  <a:schemeClr val="tx1"/>
                </a:solidFill>
              </a:endParaRPr>
            </a:p>
          </p:txBody>
        </p:sp>
        <p:sp>
          <p:nvSpPr>
            <p:cNvPr id="99" name="矩形 66">
              <a:extLst>
                <a:ext uri="{FF2B5EF4-FFF2-40B4-BE49-F238E27FC236}">
                  <a16:creationId xmlns:a16="http://schemas.microsoft.com/office/drawing/2014/main" id="{8F3F36B6-A683-A767-7761-9A11B517311A}"/>
                </a:ext>
              </a:extLst>
            </p:cNvPr>
            <p:cNvSpPr/>
            <p:nvPr/>
          </p:nvSpPr>
          <p:spPr>
            <a:xfrm>
              <a:off x="9379177" y="6711745"/>
              <a:ext cx="2410329" cy="5691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SG" sz="1300" dirty="0">
                  <a:solidFill>
                    <a:schemeClr val="tx1"/>
                  </a:solidFill>
                </a:rPr>
                <a:t>t = 300 ns</a:t>
              </a:r>
              <a:endParaRPr lang="zh-SG" altLang="en-US" sz="1300" dirty="0">
                <a:solidFill>
                  <a:schemeClr val="tx1"/>
                </a:solidFill>
              </a:endParaRPr>
            </a:p>
          </p:txBody>
        </p:sp>
        <p:pic>
          <p:nvPicPr>
            <p:cNvPr id="100" name="Graphic 99">
              <a:extLst>
                <a:ext uri="{FF2B5EF4-FFF2-40B4-BE49-F238E27FC236}">
                  <a16:creationId xmlns:a16="http://schemas.microsoft.com/office/drawing/2014/main" id="{3A1ECAEA-A23D-9A30-0C28-7B786C329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9322437" y="7942468"/>
              <a:ext cx="1995194" cy="1180256"/>
            </a:xfrm>
            <a:prstGeom prst="rect">
              <a:avLst/>
            </a:prstGeom>
          </p:spPr>
        </p:pic>
        <p:sp>
          <p:nvSpPr>
            <p:cNvPr id="101" name="矩形 66">
              <a:extLst>
                <a:ext uri="{FF2B5EF4-FFF2-40B4-BE49-F238E27FC236}">
                  <a16:creationId xmlns:a16="http://schemas.microsoft.com/office/drawing/2014/main" id="{67014958-C6EE-4D5E-CE00-E0972C5FA852}"/>
                </a:ext>
              </a:extLst>
            </p:cNvPr>
            <p:cNvSpPr/>
            <p:nvPr/>
          </p:nvSpPr>
          <p:spPr>
            <a:xfrm>
              <a:off x="7218438" y="8961961"/>
              <a:ext cx="1986968" cy="5691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SG" sz="1300" dirty="0">
                  <a:solidFill>
                    <a:schemeClr val="tx1"/>
                  </a:solidFill>
                </a:rPr>
                <a:t>t = 0 ns</a:t>
              </a:r>
              <a:endParaRPr lang="zh-SG" altLang="en-US" sz="1300" dirty="0">
                <a:solidFill>
                  <a:schemeClr val="tx1"/>
                </a:solidFill>
              </a:endParaRPr>
            </a:p>
          </p:txBody>
        </p:sp>
        <p:sp>
          <p:nvSpPr>
            <p:cNvPr id="102" name="矩形 66">
              <a:extLst>
                <a:ext uri="{FF2B5EF4-FFF2-40B4-BE49-F238E27FC236}">
                  <a16:creationId xmlns:a16="http://schemas.microsoft.com/office/drawing/2014/main" id="{07FDAC7A-654B-49EE-714E-220BDCDACEAC}"/>
                </a:ext>
              </a:extLst>
            </p:cNvPr>
            <p:cNvSpPr/>
            <p:nvPr/>
          </p:nvSpPr>
          <p:spPr>
            <a:xfrm>
              <a:off x="9344525" y="8946041"/>
              <a:ext cx="2603000" cy="5691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SG" sz="1300" dirty="0">
                  <a:solidFill>
                    <a:schemeClr val="tx1"/>
                  </a:solidFill>
                </a:rPr>
                <a:t>t = 1400 ns</a:t>
              </a:r>
              <a:endParaRPr lang="zh-SG" altLang="en-US" sz="1300" dirty="0">
                <a:solidFill>
                  <a:schemeClr val="tx1"/>
                </a:solidFill>
              </a:endParaRPr>
            </a:p>
          </p:txBody>
        </p:sp>
        <p:sp>
          <p:nvSpPr>
            <p:cNvPr id="105" name="矩形 66">
              <a:extLst>
                <a:ext uri="{FF2B5EF4-FFF2-40B4-BE49-F238E27FC236}">
                  <a16:creationId xmlns:a16="http://schemas.microsoft.com/office/drawing/2014/main" id="{10E0E4D1-EF42-A442-8BDF-C0E2B0978EF9}"/>
                </a:ext>
              </a:extLst>
            </p:cNvPr>
            <p:cNvSpPr/>
            <p:nvPr/>
          </p:nvSpPr>
          <p:spPr>
            <a:xfrm>
              <a:off x="12148524" y="6639610"/>
              <a:ext cx="2671310" cy="5691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SG" sz="1300" dirty="0">
                  <a:solidFill>
                    <a:schemeClr val="tx1"/>
                  </a:solidFill>
                </a:rPr>
                <a:t>Top view</a:t>
              </a:r>
              <a:endParaRPr lang="zh-SG" altLang="en-US" sz="13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08" name="Object 107">
            <a:extLst>
              <a:ext uri="{FF2B5EF4-FFF2-40B4-BE49-F238E27FC236}">
                <a16:creationId xmlns:a16="http://schemas.microsoft.com/office/drawing/2014/main" id="{83562ED5-65BE-7D1F-C753-6B44824429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142461"/>
              </p:ext>
            </p:extLst>
          </p:nvPr>
        </p:nvGraphicFramePr>
        <p:xfrm>
          <a:off x="5211556" y="4417234"/>
          <a:ext cx="2714073" cy="2440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37" imgW="2948374" imgH="2651713" progId="Prism9.Document">
                  <p:embed/>
                </p:oleObj>
              </mc:Choice>
              <mc:Fallback>
                <p:oleObj name="Prism 9" r:id="rId37" imgW="2948374" imgH="2651713" progId="Prism9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5211556" y="4417234"/>
                        <a:ext cx="2714073" cy="2440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" name="Double Wave 108">
            <a:extLst>
              <a:ext uri="{FF2B5EF4-FFF2-40B4-BE49-F238E27FC236}">
                <a16:creationId xmlns:a16="http://schemas.microsoft.com/office/drawing/2014/main" id="{82B167A1-1DE8-5BAE-EBEF-D1D6462D1137}"/>
              </a:ext>
            </a:extLst>
          </p:cNvPr>
          <p:cNvSpPr/>
          <p:nvPr/>
        </p:nvSpPr>
        <p:spPr>
          <a:xfrm>
            <a:off x="10837398" y="71997"/>
            <a:ext cx="1276708" cy="681645"/>
          </a:xfrm>
          <a:prstGeom prst="doubleWave">
            <a:avLst>
              <a:gd name="adj1" fmla="val 6250"/>
              <a:gd name="adj2" fmla="val -335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SG" b="1" dirty="0">
                <a:solidFill>
                  <a:srgbClr val="FF0000"/>
                </a:solidFill>
              </a:rPr>
              <a:t>P</a:t>
            </a:r>
            <a:r>
              <a:rPr lang="en-US" altLang="zh-CN" b="1" dirty="0">
                <a:solidFill>
                  <a:srgbClr val="FF0000"/>
                </a:solidFill>
              </a:rPr>
              <a:t>oster</a:t>
            </a:r>
            <a:r>
              <a:rPr lang="zh-SG" altLang="en-US" b="1" dirty="0">
                <a:solidFill>
                  <a:srgbClr val="FF0000"/>
                </a:solidFill>
              </a:rPr>
              <a:t> </a:t>
            </a:r>
            <a:r>
              <a:rPr lang="en-US" altLang="zh-SG" b="1" dirty="0">
                <a:solidFill>
                  <a:srgbClr val="FF0000"/>
                </a:solidFill>
              </a:rPr>
              <a:t>14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1113DD05-4FF5-7C30-C5CB-14F59E38C2A9}"/>
              </a:ext>
            </a:extLst>
          </p:cNvPr>
          <p:cNvSpPr/>
          <p:nvPr/>
        </p:nvSpPr>
        <p:spPr>
          <a:xfrm>
            <a:off x="164719" y="4118122"/>
            <a:ext cx="11892237" cy="2677348"/>
          </a:xfrm>
          <a:prstGeom prst="roundRect">
            <a:avLst>
              <a:gd name="adj" fmla="val 7781"/>
            </a:avLst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</a:t>
            </a:r>
            <a:endParaRPr lang="zh-SG" altLang="en-US" dirty="0"/>
          </a:p>
        </p:txBody>
      </p:sp>
    </p:spTree>
    <p:extLst>
      <p:ext uri="{BB962C8B-B14F-4D97-AF65-F5344CB8AC3E}">
        <p14:creationId xmlns:p14="http://schemas.microsoft.com/office/powerpoint/2010/main" val="2282156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179</Words>
  <Application>Microsoft Office PowerPoint</Application>
  <PresentationFormat>Widescreen</PresentationFormat>
  <Paragraphs>24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Prism 9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Xinwen Miao</dc:creator>
  <cp:lastModifiedBy>Xinwen Miao</cp:lastModifiedBy>
  <cp:revision>8</cp:revision>
  <dcterms:created xsi:type="dcterms:W3CDTF">2024-08-25T12:58:12Z</dcterms:created>
  <dcterms:modified xsi:type="dcterms:W3CDTF">2024-08-30T02:55:53Z</dcterms:modified>
</cp:coreProperties>
</file>