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7" r:id="rId2"/>
    <p:sldId id="330" r:id="rId3"/>
    <p:sldId id="327" r:id="rId4"/>
    <p:sldId id="331" r:id="rId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43"/>
    <p:restoredTop sz="93371"/>
  </p:normalViewPr>
  <p:slideViewPr>
    <p:cSldViewPr snapToGrid="0">
      <p:cViewPr>
        <p:scale>
          <a:sx n="114" d="100"/>
          <a:sy n="114" d="100"/>
        </p:scale>
        <p:origin x="152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C1435-53F9-C94A-AAED-939F4752ED24}" type="datetimeFigureOut">
              <a:rPr kumimoji="1" lang="zh-TW" altLang="en-US" smtClean="0"/>
              <a:t>2024/8/29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34372-C3A7-0848-9656-014AEC0470B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75991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43E32-A7AA-DB45-823F-633659CEA239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46493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34372-C3A7-0848-9656-014AEC0470B6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423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34372-C3A7-0848-9656-014AEC0470B6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34006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29355B-D5E8-4DB3-68AC-FA3499062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677B8CE-3F1C-D392-1DEF-FE7807C05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AEA9560-1291-B7B6-DA6A-A1F120C3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7BDB-95AF-A241-9A80-6D373A246660}" type="datetimeFigureOut">
              <a:rPr kumimoji="1" lang="zh-TW" altLang="en-US" smtClean="0"/>
              <a:t>2024/8/29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FA21D0-44AD-26DF-FD9A-64F80222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59F84A-B2D1-D2D7-129E-9FE5BD2B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A21FC-F3D3-5C41-949D-B694A86D5B0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1203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EBD351-2CB5-BAD2-D02F-37A8A9257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CD17811-D3DD-F6DF-D91A-9CFB7F72B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1347C9C-7B38-F902-2BD9-97D02069B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7BDB-95AF-A241-9A80-6D373A246660}" type="datetimeFigureOut">
              <a:rPr kumimoji="1" lang="zh-TW" altLang="en-US" smtClean="0"/>
              <a:t>2024/8/29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AE7424-5EE8-B397-7A17-790F3740A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B228FD5-356C-EA12-456C-A56311BD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A21FC-F3D3-5C41-949D-B694A86D5B0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1087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9082B6E-4911-D6D4-10A0-A0B4BA7F23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9BE6A93-056F-E67B-742C-09B5F62618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E57A78-A228-1D3B-51A6-A4AE55C03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7BDB-95AF-A241-9A80-6D373A246660}" type="datetimeFigureOut">
              <a:rPr kumimoji="1" lang="zh-TW" altLang="en-US" smtClean="0"/>
              <a:t>2024/8/29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D20A0B-E128-093B-3A53-FCA9ACD7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34D9428-43E6-592B-FC06-85BFCEE8D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A21FC-F3D3-5C41-949D-B694A86D5B0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0727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EEB4CF-C42A-9AD5-49C5-EFFBDCD7D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4D760B-EB30-ECBD-E5BC-B3FD3F699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6D23A7-70BF-03FA-6D03-D33C26B66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7BDB-95AF-A241-9A80-6D373A246660}" type="datetimeFigureOut">
              <a:rPr kumimoji="1" lang="zh-TW" altLang="en-US" smtClean="0"/>
              <a:t>2024/8/29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1F0B04-8E04-CA93-B852-207D27586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5B1DEE0-BEDC-A937-6EB9-AE732A30F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A21FC-F3D3-5C41-949D-B694A86D5B0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57803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7021C9-407B-5572-0766-D9471AEE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04614BD-50AD-3462-75DB-4FB8DD9E1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0C54EDE-64D1-A0F9-9DF6-FC3EC1E6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7BDB-95AF-A241-9A80-6D373A246660}" type="datetimeFigureOut">
              <a:rPr kumimoji="1" lang="zh-TW" altLang="en-US" smtClean="0"/>
              <a:t>2024/8/29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8B05F29-0A2B-DDD7-DEE9-E38F24C12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E3763F6-BABF-EB88-C2E7-F6AD0C236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A21FC-F3D3-5C41-949D-B694A86D5B0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0615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DC6E88-E49D-3DD7-AEF3-8BBC941FF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5FC629C-D6C3-B437-3C8D-92D4F93F7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A4F893C-9EAC-0CFC-1165-33DA0C3E3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2A5B7D1-F131-3CF6-21B2-AA7C6ABAE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7BDB-95AF-A241-9A80-6D373A246660}" type="datetimeFigureOut">
              <a:rPr kumimoji="1" lang="zh-TW" altLang="en-US" smtClean="0"/>
              <a:t>2024/8/29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970690B-EBC9-712A-55CE-4D048C9F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014AC88-0225-C959-E0BD-A3DE98269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A21FC-F3D3-5C41-949D-B694A86D5B0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62696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5680A1-DC9D-5430-D990-0A103F491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06BC59B-6D35-0E24-EEB3-ECB7B00F4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C667E99-D713-11E7-B6E9-6D7305570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82A0A00-EA10-339F-98BF-6037863F5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504A726-8144-EFE9-DE6C-C944B1FD3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D237ED2-077E-946B-64C0-3F79C48C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7BDB-95AF-A241-9A80-6D373A246660}" type="datetimeFigureOut">
              <a:rPr kumimoji="1" lang="zh-TW" altLang="en-US" smtClean="0"/>
              <a:t>2024/8/29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CB00591-569D-F7F1-A08E-73F946581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67A4AB6-DD23-D039-97C7-8C5D61ADE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A21FC-F3D3-5C41-949D-B694A86D5B0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55498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EFB998-2FAB-4FC5-7C92-883DB8BF3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C5BD81F-AE04-C029-E1B0-EFED9FAE1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7BDB-95AF-A241-9A80-6D373A246660}" type="datetimeFigureOut">
              <a:rPr kumimoji="1" lang="zh-TW" altLang="en-US" smtClean="0"/>
              <a:t>2024/8/29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2AFBC2C-25FA-20F3-3449-6579A89A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EA307CD-541E-2DA9-6377-D35D48FF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A21FC-F3D3-5C41-949D-B694A86D5B0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42896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771F7A5-242A-15C8-DD06-61CD6C603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7BDB-95AF-A241-9A80-6D373A246660}" type="datetimeFigureOut">
              <a:rPr kumimoji="1" lang="zh-TW" altLang="en-US" smtClean="0"/>
              <a:t>2024/8/29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4F52F4C-54DF-3D1E-D58A-E07A0152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0CB0DAE-BE15-F073-9D5F-B3573BB5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A21FC-F3D3-5C41-949D-B694A86D5B0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87027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7C2543-290A-229E-CA81-83480D6BB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7954F8D-04A1-1376-E3E6-692951ACF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078CA48-554B-2DAD-68C2-9D9E05187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A214215-1D16-A364-C919-E65A86970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7BDB-95AF-A241-9A80-6D373A246660}" type="datetimeFigureOut">
              <a:rPr kumimoji="1" lang="zh-TW" altLang="en-US" smtClean="0"/>
              <a:t>2024/8/29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BADA58E-5071-F749-F751-4D547912E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68BCB1-0315-E7F5-E0F6-5A6234B46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A21FC-F3D3-5C41-949D-B694A86D5B0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360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0F8894-DFCD-507B-B9EA-DE10DEB2A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FAD1662-D4FC-FA3B-89CB-BEA3BACC7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802046C-F54B-4EDB-04E2-10B0227CB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2245C6-E576-D16A-946D-5B834FFAA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87BDB-95AF-A241-9A80-6D373A246660}" type="datetimeFigureOut">
              <a:rPr kumimoji="1" lang="zh-TW" altLang="en-US" smtClean="0"/>
              <a:t>2024/8/29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77F14D0-9998-6567-2D18-064F2AA5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608957-53A6-7366-F533-5DA1D717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A21FC-F3D3-5C41-949D-B694A86D5B0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1139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A2F2F88-8D43-277E-994E-01C54DE8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FDEF5C8-C5C6-A68D-8A1D-06DF6F9FE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9F394C8-5F21-4870-AACD-9CA1B4907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87BDB-95AF-A241-9A80-6D373A246660}" type="datetimeFigureOut">
              <a:rPr kumimoji="1" lang="zh-TW" altLang="en-US" smtClean="0"/>
              <a:t>2024/8/29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04864FB-C3B1-191E-D931-08AD359771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81366D-1D17-A90E-0585-7AFCB09E0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A21FC-F3D3-5C41-949D-B694A86D5B0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5593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.em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9A45092F-8BB0-3022-83F0-85CF3ECA884D}"/>
              </a:ext>
            </a:extLst>
          </p:cNvPr>
          <p:cNvSpPr txBox="1"/>
          <p:nvPr/>
        </p:nvSpPr>
        <p:spPr>
          <a:xfrm>
            <a:off x="1523999" y="474961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 b="1" dirty="0"/>
              <a:t>Ting-</a:t>
            </a:r>
            <a:r>
              <a:rPr kumimoji="1" lang="en-US" altLang="zh-TW" sz="2000" b="1" dirty="0" err="1"/>
              <a:t>Jui</a:t>
            </a:r>
            <a:r>
              <a:rPr kumimoji="1" lang="en-US" altLang="zh-TW" sz="2000" b="1" dirty="0"/>
              <a:t> Ben Chang</a:t>
            </a:r>
          </a:p>
          <a:p>
            <a:pPr algn="ctr"/>
            <a:r>
              <a:rPr kumimoji="1" lang="en-US" altLang="zh-TW" sz="2000" dirty="0"/>
              <a:t>Department of Electrical Engineering, National Taiwan University</a:t>
            </a:r>
          </a:p>
          <a:p>
            <a:pPr algn="ctr"/>
            <a:r>
              <a:rPr kumimoji="1" lang="en-US" altLang="zh-TW" sz="2000" dirty="0"/>
              <a:t> TIGP Nano Program, Academia </a:t>
            </a:r>
            <a:r>
              <a:rPr kumimoji="1" lang="en-US" altLang="zh-TW" sz="2000" dirty="0" err="1"/>
              <a:t>Sinica</a:t>
            </a:r>
            <a:r>
              <a:rPr kumimoji="1" lang="en-US" altLang="zh-TW" sz="2000" dirty="0"/>
              <a:t>, Taiwan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5F715CE-ACAC-6186-3573-5734AEE67ED5}"/>
              </a:ext>
            </a:extLst>
          </p:cNvPr>
          <p:cNvSpPr txBox="1"/>
          <p:nvPr/>
        </p:nvSpPr>
        <p:spPr>
          <a:xfrm>
            <a:off x="468922" y="2716228"/>
            <a:ext cx="11254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3200" b="1" dirty="0">
                <a:latin typeface="+mj-lt"/>
              </a:rPr>
              <a:t>Multiplexed </a:t>
            </a:r>
            <a:r>
              <a:rPr kumimoji="1" lang="en-US" altLang="zh-TW" sz="3200" b="1" dirty="0" err="1">
                <a:latin typeface="+mj-lt"/>
              </a:rPr>
              <a:t>Nanoscopy</a:t>
            </a:r>
            <a:r>
              <a:rPr kumimoji="1" lang="en-US" altLang="zh-TW" sz="3200" b="1" dirty="0">
                <a:latin typeface="+mj-lt"/>
              </a:rPr>
              <a:t> via Buffer-exchanged Single-molecule Localization Microscopy</a:t>
            </a:r>
            <a:endParaRPr kumimoji="1" lang="zh-TW" altLang="en-US" sz="3200" b="1" dirty="0">
              <a:latin typeface="+mj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C454BDD-94C5-A82E-2C92-827C6C77B99C}"/>
              </a:ext>
            </a:extLst>
          </p:cNvPr>
          <p:cNvSpPr txBox="1"/>
          <p:nvPr/>
        </p:nvSpPr>
        <p:spPr>
          <a:xfrm>
            <a:off x="5219479" y="6171702"/>
            <a:ext cx="175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dirty="0"/>
              <a:t>August 30,  2024</a:t>
            </a:r>
            <a:endParaRPr kumimoji="1" lang="zh-TW" altLang="en-US" dirty="0"/>
          </a:p>
        </p:txBody>
      </p:sp>
      <p:pic>
        <p:nvPicPr>
          <p:cNvPr id="1026" name="Picture 2" descr="新LOGO細節">
            <a:extLst>
              <a:ext uri="{FF2B5EF4-FFF2-40B4-BE49-F238E27FC236}">
                <a16:creationId xmlns:a16="http://schemas.microsoft.com/office/drawing/2014/main" id="{BB50A359-8859-50D5-DC1A-FEA08D96F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67" y="48637"/>
            <a:ext cx="3035379" cy="151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82">
            <a:extLst>
              <a:ext uri="{FF2B5EF4-FFF2-40B4-BE49-F238E27FC236}">
                <a16:creationId xmlns:a16="http://schemas.microsoft.com/office/drawing/2014/main" id="{FE200188-A934-BDAB-0956-6D193FDBC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177" y="291058"/>
            <a:ext cx="977742" cy="96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00ED1B9F-EB71-36F2-B2A8-D4C28E6409B3}"/>
              </a:ext>
            </a:extLst>
          </p:cNvPr>
          <p:cNvSpPr txBox="1"/>
          <p:nvPr/>
        </p:nvSpPr>
        <p:spPr>
          <a:xfrm>
            <a:off x="4039919" y="421882"/>
            <a:ext cx="1237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 dirty="0">
                <a:latin typeface="+mj-lt"/>
              </a:rPr>
              <a:t>Academia</a:t>
            </a:r>
          </a:p>
          <a:p>
            <a:r>
              <a:rPr kumimoji="1" lang="en-US" altLang="zh-TW" sz="2000" b="1" dirty="0" err="1">
                <a:latin typeface="+mj-lt"/>
              </a:rPr>
              <a:t>Sinica</a:t>
            </a:r>
            <a:endParaRPr kumimoji="1" lang="zh-TW" altLang="en-US" sz="2000" b="1" dirty="0">
              <a:latin typeface="+mj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D200472-54C7-E231-197A-8C4E11B719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7761" r="16667" b="41308"/>
          <a:stretch/>
        </p:blipFill>
        <p:spPr>
          <a:xfrm>
            <a:off x="207667" y="6515929"/>
            <a:ext cx="979143" cy="2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36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853839-3C56-0ABD-0FFF-3A56A2C6D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734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TW" sz="2800" dirty="0"/>
              <a:t>A Simple Method for Multi-target SMLM – </a:t>
            </a:r>
            <a:r>
              <a:rPr kumimoji="1" lang="en-US" altLang="zh-TW" sz="2800" dirty="0" err="1"/>
              <a:t>beSTORM</a:t>
            </a:r>
            <a:endParaRPr kumimoji="1" lang="zh-TW" altLang="en-US" sz="28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4176683-A7D7-B9A4-9E50-8FE11CCAD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03" y="942401"/>
            <a:ext cx="2076450" cy="209042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FB3DBE7-C6BC-B8A4-BB76-D98240927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63" y="3130826"/>
            <a:ext cx="2183130" cy="217805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9575AFF1-7C05-821C-14D9-1F4EA91A6FAC}"/>
              </a:ext>
            </a:extLst>
          </p:cNvPr>
          <p:cNvSpPr txBox="1"/>
          <p:nvPr/>
        </p:nvSpPr>
        <p:spPr>
          <a:xfrm>
            <a:off x="586063" y="5373848"/>
            <a:ext cx="2442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TW" dirty="0">
                <a:solidFill>
                  <a:srgbClr val="FF0000"/>
                </a:solidFill>
                <a:cs typeface="Times New Roman" panose="02020603050405020304" pitchFamily="18" charset="0"/>
              </a:rPr>
              <a:t>Easy Implementation</a:t>
            </a:r>
            <a:endParaRPr kumimoji="1" lang="zh-TW" alt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1A766EC-B64D-934B-8EF6-5AB6F02DE798}"/>
              </a:ext>
            </a:extLst>
          </p:cNvPr>
          <p:cNvSpPr txBox="1"/>
          <p:nvPr/>
        </p:nvSpPr>
        <p:spPr>
          <a:xfrm>
            <a:off x="586063" y="5773399"/>
            <a:ext cx="249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TW" dirty="0">
                <a:solidFill>
                  <a:srgbClr val="548235"/>
                </a:solidFill>
                <a:cs typeface="Times New Roman" panose="02020603050405020304" pitchFamily="18" charset="0"/>
              </a:rPr>
              <a:t>Additional Dimension</a:t>
            </a:r>
            <a:endParaRPr kumimoji="1" lang="zh-TW" altLang="en-US" dirty="0">
              <a:solidFill>
                <a:srgbClr val="548235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C9B7C57-72D8-A59A-7DE1-93B1F5657BD6}"/>
              </a:ext>
            </a:extLst>
          </p:cNvPr>
          <p:cNvSpPr txBox="1"/>
          <p:nvPr/>
        </p:nvSpPr>
        <p:spPr>
          <a:xfrm>
            <a:off x="586063" y="6182341"/>
            <a:ext cx="2242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TW" dirty="0">
                <a:solidFill>
                  <a:srgbClr val="2E75B6"/>
                </a:solidFill>
                <a:cs typeface="Times New Roman" panose="02020603050405020304" pitchFamily="18" charset="0"/>
              </a:rPr>
              <a:t>Multiplexed SMLM</a:t>
            </a:r>
            <a:endParaRPr kumimoji="1" lang="zh-TW" altLang="en-US" dirty="0">
              <a:solidFill>
                <a:srgbClr val="2E75B6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0AED33E7-E02A-560B-61AD-9694CE867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469" y="1355604"/>
            <a:ext cx="3482848" cy="112369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6DD9696-F2D6-1D47-14BD-2B04E60CB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469" y="2572822"/>
            <a:ext cx="3482848" cy="402132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8D6548D3-96FE-E191-D91C-8EFA3840E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8362" y="1282352"/>
            <a:ext cx="3005328" cy="2135632"/>
          </a:xfrm>
          <a:prstGeom prst="rect">
            <a:avLst/>
          </a:prstGeom>
        </p:spPr>
      </p:pic>
      <p:sp>
        <p:nvSpPr>
          <p:cNvPr id="20" name="圓角矩形 19">
            <a:extLst>
              <a:ext uri="{FF2B5EF4-FFF2-40B4-BE49-F238E27FC236}">
                <a16:creationId xmlns:a16="http://schemas.microsoft.com/office/drawing/2014/main" id="{5C9C4803-CBAC-5470-8F3F-2B8F90512754}"/>
              </a:ext>
            </a:extLst>
          </p:cNvPr>
          <p:cNvSpPr/>
          <p:nvPr/>
        </p:nvSpPr>
        <p:spPr>
          <a:xfrm>
            <a:off x="7358984" y="1201969"/>
            <a:ext cx="3482848" cy="2296399"/>
          </a:xfrm>
          <a:prstGeom prst="roundRect">
            <a:avLst>
              <a:gd name="adj" fmla="val 2499"/>
            </a:avLst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5796C13-367B-AA1C-010F-FA201E152AA3}"/>
              </a:ext>
            </a:extLst>
          </p:cNvPr>
          <p:cNvSpPr txBox="1"/>
          <p:nvPr/>
        </p:nvSpPr>
        <p:spPr>
          <a:xfrm>
            <a:off x="7262682" y="841113"/>
            <a:ext cx="2720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dirty="0">
                <a:cs typeface="Times New Roman" panose="02020603050405020304" pitchFamily="18" charset="0"/>
              </a:rPr>
              <a:t>STORM dye (fluorophore A)</a:t>
            </a:r>
            <a:endParaRPr kumimoji="1" lang="zh-TW" altLang="en-US" sz="1600" dirty="0">
              <a:cs typeface="Times New Roman" panose="02020603050405020304" pitchFamily="18" charset="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900678BA-BCC9-6690-483E-DDCC6FA0F3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4048" y="4100213"/>
            <a:ext cx="3005328" cy="1150112"/>
          </a:xfrm>
          <a:prstGeom prst="rect">
            <a:avLst/>
          </a:prstGeom>
        </p:spPr>
      </p:pic>
      <p:sp>
        <p:nvSpPr>
          <p:cNvPr id="25" name="圓角矩形 24">
            <a:extLst>
              <a:ext uri="{FF2B5EF4-FFF2-40B4-BE49-F238E27FC236}">
                <a16:creationId xmlns:a16="http://schemas.microsoft.com/office/drawing/2014/main" id="{6A23F9D7-0ECE-F08D-EE93-8C908E96D997}"/>
              </a:ext>
            </a:extLst>
          </p:cNvPr>
          <p:cNvSpPr/>
          <p:nvPr/>
        </p:nvSpPr>
        <p:spPr>
          <a:xfrm>
            <a:off x="7358984" y="3986755"/>
            <a:ext cx="3519152" cy="1582585"/>
          </a:xfrm>
          <a:prstGeom prst="roundRect">
            <a:avLst>
              <a:gd name="adj" fmla="val 2499"/>
            </a:avLst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EA32F0F-3F95-9F63-C755-DF5A571CD1AB}"/>
              </a:ext>
            </a:extLst>
          </p:cNvPr>
          <p:cNvSpPr txBox="1"/>
          <p:nvPr/>
        </p:nvSpPr>
        <p:spPr>
          <a:xfrm>
            <a:off x="7262682" y="3625438"/>
            <a:ext cx="3904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dirty="0">
                <a:cs typeface="Times New Roman" panose="02020603050405020304" pitchFamily="18" charset="0"/>
              </a:rPr>
              <a:t>Spontaneously blinking dye (fluorophore B)</a:t>
            </a:r>
            <a:endParaRPr kumimoji="1" lang="zh-TW" altLang="en-US" sz="1600" dirty="0">
              <a:cs typeface="Times New Roman" panose="02020603050405020304" pitchFamily="18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A57EB02-24F9-6027-8EBA-D2FCE6B736C9}"/>
              </a:ext>
            </a:extLst>
          </p:cNvPr>
          <p:cNvSpPr txBox="1"/>
          <p:nvPr/>
        </p:nvSpPr>
        <p:spPr>
          <a:xfrm>
            <a:off x="3044324" y="863415"/>
            <a:ext cx="222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TW" dirty="0">
                <a:cs typeface="Times New Roman" panose="02020603050405020304" pitchFamily="18" charset="0"/>
              </a:rPr>
              <a:t>Our Strategy</a:t>
            </a:r>
            <a:endParaRPr kumimoji="1" lang="zh-TW" altLang="en-US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6617064F-0F90-5748-58AA-66602A6E531C}"/>
                  </a:ext>
                </a:extLst>
              </p:cNvPr>
              <p:cNvSpPr txBox="1"/>
              <p:nvPr/>
            </p:nvSpPr>
            <p:spPr>
              <a:xfrm>
                <a:off x="9874791" y="3073055"/>
                <a:ext cx="40280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8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5 </a:t>
                </a:r>
                <a14:m>
                  <m:oMath xmlns:m="http://schemas.openxmlformats.org/officeDocument/2006/math">
                    <m:r>
                      <a:rPr kumimoji="1" lang="zh-TW" altLang="en-US" sz="800" i="1" smtClean="0">
                        <a:solidFill>
                          <a:schemeClr val="bg1"/>
                        </a:solidFill>
                      </a:rPr>
                      <m:t>𝜇</m:t>
                    </m:r>
                    <m:r>
                      <a:rPr kumimoji="1" lang="en-US" altLang="zh-TW" sz="800" b="0" i="1" smtClean="0">
                        <a:solidFill>
                          <a:schemeClr val="bg1"/>
                        </a:solidFill>
                      </a:rPr>
                      <m:t>𝑚</m:t>
                    </m:r>
                  </m:oMath>
                </a14:m>
                <a:endParaRPr kumimoji="1" lang="zh-TW" altLang="en-US" sz="8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6617064F-0F90-5748-58AA-66602A6E5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4791" y="3073055"/>
                <a:ext cx="402803" cy="215444"/>
              </a:xfrm>
              <a:prstGeom prst="rect">
                <a:avLst/>
              </a:prstGeom>
              <a:blipFill>
                <a:blip r:embed="rId9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1A7AC805-7D7F-DE55-D10F-D75B8E345C5E}"/>
                  </a:ext>
                </a:extLst>
              </p:cNvPr>
              <p:cNvSpPr txBox="1"/>
              <p:nvPr/>
            </p:nvSpPr>
            <p:spPr>
              <a:xfrm>
                <a:off x="10098125" y="5026410"/>
                <a:ext cx="40280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8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5 </a:t>
                </a:r>
                <a14:m>
                  <m:oMath xmlns:m="http://schemas.openxmlformats.org/officeDocument/2006/math">
                    <m:r>
                      <a:rPr kumimoji="1" lang="zh-TW" altLang="en-US" sz="800" i="1" smtClean="0">
                        <a:solidFill>
                          <a:schemeClr val="bg1"/>
                        </a:solidFill>
                      </a:rPr>
                      <m:t>𝜇</m:t>
                    </m:r>
                    <m:r>
                      <a:rPr kumimoji="1" lang="en-US" altLang="zh-TW" sz="800" b="0" i="1" smtClean="0">
                        <a:solidFill>
                          <a:schemeClr val="bg1"/>
                        </a:solidFill>
                      </a:rPr>
                      <m:t>𝑚</m:t>
                    </m:r>
                  </m:oMath>
                </a14:m>
                <a:endParaRPr kumimoji="1" lang="zh-TW" altLang="en-US" sz="8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1A7AC805-7D7F-DE55-D10F-D75B8E345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8125" y="5026410"/>
                <a:ext cx="402803" cy="215444"/>
              </a:xfrm>
              <a:prstGeom prst="rect">
                <a:avLst/>
              </a:prstGeom>
              <a:blipFill>
                <a:blip r:embed="rId10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B1AA5A68-2A4E-C5E1-F61F-F32A7648A236}"/>
              </a:ext>
            </a:extLst>
          </p:cNvPr>
          <p:cNvCxnSpPr>
            <a:cxnSpLocks/>
          </p:cNvCxnSpPr>
          <p:nvPr/>
        </p:nvCxnSpPr>
        <p:spPr>
          <a:xfrm flipV="1">
            <a:off x="0" y="783402"/>
            <a:ext cx="12192000" cy="72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A88A6BEF-25B9-E14B-C898-5828DAC6E647}"/>
              </a:ext>
            </a:extLst>
          </p:cNvPr>
          <p:cNvSpPr txBox="1"/>
          <p:nvPr/>
        </p:nvSpPr>
        <p:spPr>
          <a:xfrm>
            <a:off x="7306559" y="6035236"/>
            <a:ext cx="410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TW" dirty="0">
                <a:solidFill>
                  <a:srgbClr val="C00000"/>
                </a:solidFill>
              </a:rPr>
              <a:t>Buffer-exchanged STORM (</a:t>
            </a:r>
            <a:r>
              <a:rPr kumimoji="1" lang="en-US" altLang="zh-TW" dirty="0" err="1">
                <a:solidFill>
                  <a:srgbClr val="C00000"/>
                </a:solidFill>
              </a:rPr>
              <a:t>beSTORM</a:t>
            </a:r>
            <a:r>
              <a:rPr kumimoji="1" lang="en-US" altLang="zh-TW" dirty="0">
                <a:solidFill>
                  <a:srgbClr val="C00000"/>
                </a:solidFill>
              </a:rPr>
              <a:t>)</a:t>
            </a:r>
            <a:endParaRPr kumimoji="1" lang="zh-TW" altLang="en-US" dirty="0">
              <a:solidFill>
                <a:srgbClr val="C00000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5F5BEA9-15A9-8FFC-DA6C-9FB30D55C329}"/>
              </a:ext>
            </a:extLst>
          </p:cNvPr>
          <p:cNvSpPr txBox="1"/>
          <p:nvPr/>
        </p:nvSpPr>
        <p:spPr>
          <a:xfrm>
            <a:off x="7306559" y="5644963"/>
            <a:ext cx="2852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TW" dirty="0">
                <a:solidFill>
                  <a:srgbClr val="C00000"/>
                </a:solidFill>
              </a:rPr>
              <a:t>Simple buffer exchange</a:t>
            </a:r>
            <a:endParaRPr kumimoji="1" lang="zh-TW" altLang="en-US" dirty="0">
              <a:solidFill>
                <a:srgbClr val="C00000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62130E2-2504-15A4-E3B9-17CC1DADC714}"/>
              </a:ext>
            </a:extLst>
          </p:cNvPr>
          <p:cNvSpPr txBox="1"/>
          <p:nvPr/>
        </p:nvSpPr>
        <p:spPr>
          <a:xfrm>
            <a:off x="10253475" y="1750302"/>
            <a:ext cx="453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600" dirty="0">
                <a:solidFill>
                  <a:srgbClr val="FF0000"/>
                </a:solidFill>
              </a:rPr>
              <a:t>ON</a:t>
            </a:r>
            <a:endParaRPr kumimoji="1"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A873D6E-9DBA-893B-015D-5B1DCC7D1AE5}"/>
              </a:ext>
            </a:extLst>
          </p:cNvPr>
          <p:cNvSpPr txBox="1"/>
          <p:nvPr/>
        </p:nvSpPr>
        <p:spPr>
          <a:xfrm>
            <a:off x="10225422" y="2695435"/>
            <a:ext cx="510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600" dirty="0">
                <a:solidFill>
                  <a:srgbClr val="FF0000"/>
                </a:solidFill>
              </a:rPr>
              <a:t>OFF</a:t>
            </a:r>
            <a:endParaRPr kumimoji="1"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6846E04C-38EA-8EE0-C890-7BF3451EED9B}"/>
              </a:ext>
            </a:extLst>
          </p:cNvPr>
          <p:cNvSpPr txBox="1"/>
          <p:nvPr/>
        </p:nvSpPr>
        <p:spPr>
          <a:xfrm>
            <a:off x="8135826" y="5219635"/>
            <a:ext cx="453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dirty="0">
                <a:solidFill>
                  <a:srgbClr val="FF0000"/>
                </a:solidFill>
              </a:rPr>
              <a:t>ON</a:t>
            </a:r>
            <a:endParaRPr kumimoji="1"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3711BCC-3B45-3D8C-BDCB-A3C4B9C594C4}"/>
              </a:ext>
            </a:extLst>
          </p:cNvPr>
          <p:cNvSpPr txBox="1"/>
          <p:nvPr/>
        </p:nvSpPr>
        <p:spPr>
          <a:xfrm>
            <a:off x="9688897" y="5219635"/>
            <a:ext cx="510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dirty="0">
                <a:solidFill>
                  <a:srgbClr val="FF0000"/>
                </a:solidFill>
              </a:rPr>
              <a:t>OFF</a:t>
            </a:r>
            <a:endParaRPr kumimoji="1" lang="zh-TW" altLang="en-US" sz="1600" dirty="0">
              <a:solidFill>
                <a:srgbClr val="FF0000"/>
              </a:solidFill>
            </a:endParaRP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E18CECEF-05B6-9D8F-A4C4-AEF2A61125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7761" r="16667" b="41308"/>
          <a:stretch/>
        </p:blipFill>
        <p:spPr>
          <a:xfrm>
            <a:off x="11125589" y="6488810"/>
            <a:ext cx="979143" cy="2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76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853839-3C56-0ABD-0FFF-3A56A2C6D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9876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TW" sz="2800" dirty="0"/>
              <a:t>Straightforward Four-target </a:t>
            </a:r>
            <a:r>
              <a:rPr kumimoji="1" lang="en-US" altLang="zh-TW" sz="2800" dirty="0" err="1"/>
              <a:t>beSTORM</a:t>
            </a:r>
            <a:endParaRPr kumimoji="1" lang="zh-TW" altLang="en-US" sz="28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EE5E55D-22B8-182C-8748-D3ED96DF78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7761" r="16667" b="41308"/>
          <a:stretch/>
        </p:blipFill>
        <p:spPr>
          <a:xfrm>
            <a:off x="11125589" y="6488810"/>
            <a:ext cx="979143" cy="27237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6ABD30E-625F-4792-BE71-D8C6781EA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063" y="1170977"/>
            <a:ext cx="3398520" cy="220472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0084CAB-F9E1-0A44-A830-3044CFAB5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89" y="1238669"/>
            <a:ext cx="1718584" cy="20880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0559868-9265-5763-74A2-C6078DDF0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169" y="4502891"/>
            <a:ext cx="4052896" cy="23040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4432446E-653A-4743-EB02-63EF34981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8215" y="1127558"/>
            <a:ext cx="4154805" cy="3062097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C186709A-0FD9-46AE-EDCB-E8E6C131B3FD}"/>
              </a:ext>
            </a:extLst>
          </p:cNvPr>
          <p:cNvSpPr txBox="1"/>
          <p:nvPr/>
        </p:nvSpPr>
        <p:spPr>
          <a:xfrm>
            <a:off x="6958165" y="1051323"/>
            <a:ext cx="7970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>
                <a:cs typeface="Arial" panose="020B0604020202020204" pitchFamily="34" charset="0"/>
              </a:rPr>
              <a:t>Composite</a:t>
            </a:r>
            <a:endParaRPr kumimoji="1" lang="zh-TW" altLang="en-US" sz="1100" dirty="0">
              <a:cs typeface="Arial" panose="020B0604020202020204" pitchFamily="34" charset="0"/>
            </a:endParaRPr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AC7BF6E2-F9F2-8F7D-AF09-AA2B57DB98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136" y="3566363"/>
            <a:ext cx="2667775" cy="3240000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6E169B9A-D431-A1F0-91E5-97E35F16CC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6572" y="4343501"/>
            <a:ext cx="2109953" cy="2196000"/>
          </a:xfrm>
          <a:prstGeom prst="rect">
            <a:avLst/>
          </a:prstGeom>
        </p:spPr>
      </p:pic>
      <p:sp>
        <p:nvSpPr>
          <p:cNvPr id="65" name="文字方塊 64">
            <a:extLst>
              <a:ext uri="{FF2B5EF4-FFF2-40B4-BE49-F238E27FC236}">
                <a16:creationId xmlns:a16="http://schemas.microsoft.com/office/drawing/2014/main" id="{9A28CFBF-1CB8-D8C9-CE3F-66D7141B992E}"/>
              </a:ext>
            </a:extLst>
          </p:cNvPr>
          <p:cNvSpPr txBox="1"/>
          <p:nvPr/>
        </p:nvSpPr>
        <p:spPr>
          <a:xfrm>
            <a:off x="145369" y="824232"/>
            <a:ext cx="2040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TW" sz="1600" dirty="0" err="1">
                <a:cs typeface="Times New Roman" panose="02020603050405020304" pitchFamily="18" charset="0"/>
              </a:rPr>
              <a:t>beSTORM</a:t>
            </a:r>
            <a:r>
              <a:rPr kumimoji="1" lang="en-US" altLang="zh-TW" sz="1600" dirty="0">
                <a:cs typeface="Times New Roman" panose="02020603050405020304" pitchFamily="18" charset="0"/>
              </a:rPr>
              <a:t> Setup</a:t>
            </a:r>
            <a:endParaRPr kumimoji="1" lang="zh-TW" altLang="en-US" sz="1600" dirty="0">
              <a:cs typeface="Times New Roman" panose="02020603050405020304" pitchFamily="18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1DF9F6B7-71AE-C262-A963-41040DBE4F66}"/>
              </a:ext>
            </a:extLst>
          </p:cNvPr>
          <p:cNvSpPr txBox="1"/>
          <p:nvPr/>
        </p:nvSpPr>
        <p:spPr>
          <a:xfrm>
            <a:off x="145369" y="3376218"/>
            <a:ext cx="2040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TW" sz="1600" dirty="0">
                <a:cs typeface="Times New Roman" panose="02020603050405020304" pitchFamily="18" charset="0"/>
              </a:rPr>
              <a:t>Other dyes</a:t>
            </a:r>
            <a:endParaRPr kumimoji="1" lang="zh-TW" altLang="en-US" sz="1600" dirty="0">
              <a:cs typeface="Times New Roman" panose="02020603050405020304" pitchFamily="18" charset="0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380E272B-98BC-95B0-41C6-52C00577C161}"/>
              </a:ext>
            </a:extLst>
          </p:cNvPr>
          <p:cNvSpPr txBox="1"/>
          <p:nvPr/>
        </p:nvSpPr>
        <p:spPr>
          <a:xfrm>
            <a:off x="6047749" y="824232"/>
            <a:ext cx="4090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TW" sz="1600" dirty="0">
                <a:cs typeface="Times New Roman" panose="02020603050405020304" pitchFamily="18" charset="0"/>
              </a:rPr>
              <a:t>Distinct cellular structures</a:t>
            </a:r>
            <a:endParaRPr kumimoji="1" lang="zh-TW" altLang="en-US" sz="1600" dirty="0">
              <a:cs typeface="Times New Roman" panose="02020603050405020304" pitchFamily="18" charset="0"/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183A2FDA-2ADC-1CD4-C22A-83B4070C1CEF}"/>
              </a:ext>
            </a:extLst>
          </p:cNvPr>
          <p:cNvSpPr txBox="1"/>
          <p:nvPr/>
        </p:nvSpPr>
        <p:spPr>
          <a:xfrm>
            <a:off x="6047749" y="4187382"/>
            <a:ext cx="5240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TW" sz="1600" dirty="0">
                <a:cs typeface="Times New Roman" panose="02020603050405020304" pitchFamily="18" charset="0"/>
              </a:rPr>
              <a:t>Distinct compartments in a single primary cilium</a:t>
            </a:r>
            <a:endParaRPr kumimoji="1" lang="zh-TW" altLang="en-US" sz="1600" dirty="0">
              <a:cs typeface="Times New Roman" panose="02020603050405020304" pitchFamily="18" charset="0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C2539F37-D691-1FA8-023B-8458A6DE698B}"/>
              </a:ext>
            </a:extLst>
          </p:cNvPr>
          <p:cNvSpPr txBox="1"/>
          <p:nvPr/>
        </p:nvSpPr>
        <p:spPr>
          <a:xfrm>
            <a:off x="10588262" y="2501570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>
                <a:cs typeface="Times New Roman" panose="02020603050405020304" pitchFamily="18" charset="0"/>
              </a:rPr>
              <a:t>500 nm</a:t>
            </a:r>
            <a:endParaRPr kumimoji="1" lang="zh-TW" altLang="en-US" sz="900" dirty="0">
              <a:cs typeface="Times New Roman" panose="02020603050405020304" pitchFamily="18" charset="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E3EB096A-24E1-7725-D2E0-D603BC624582}"/>
              </a:ext>
            </a:extLst>
          </p:cNvPr>
          <p:cNvSpPr txBox="1"/>
          <p:nvPr/>
        </p:nvSpPr>
        <p:spPr>
          <a:xfrm>
            <a:off x="10512338" y="6576059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>
                <a:cs typeface="Times New Roman" panose="02020603050405020304" pitchFamily="18" charset="0"/>
              </a:rPr>
              <a:t>500 nm</a:t>
            </a:r>
            <a:endParaRPr kumimoji="1" lang="zh-TW" altLang="en-US" sz="9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7" name="文字方塊 76">
                <a:extLst>
                  <a:ext uri="{FF2B5EF4-FFF2-40B4-BE49-F238E27FC236}">
                    <a16:creationId xmlns:a16="http://schemas.microsoft.com/office/drawing/2014/main" id="{73BD859A-49F0-1FCB-8BF5-9ADA7C58AF55}"/>
                  </a:ext>
                </a:extLst>
              </p:cNvPr>
              <p:cNvSpPr txBox="1"/>
              <p:nvPr/>
            </p:nvSpPr>
            <p:spPr>
              <a:xfrm>
                <a:off x="3349408" y="6649152"/>
                <a:ext cx="40280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8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5 </a:t>
                </a:r>
                <a14:m>
                  <m:oMath xmlns:m="http://schemas.openxmlformats.org/officeDocument/2006/math">
                    <m:r>
                      <a:rPr kumimoji="1" lang="zh-TW" altLang="en-US" sz="800" i="1" smtClean="0">
                        <a:solidFill>
                          <a:schemeClr val="tx1"/>
                        </a:solidFill>
                      </a:rPr>
                      <m:t>𝜇</m:t>
                    </m:r>
                    <m:r>
                      <a:rPr kumimoji="1" lang="en-US" altLang="zh-TW" sz="800" b="0" i="1" smtClean="0">
                        <a:solidFill>
                          <a:schemeClr val="tx1"/>
                        </a:solidFill>
                      </a:rPr>
                      <m:t>𝑚</m:t>
                    </m:r>
                  </m:oMath>
                </a14:m>
                <a:endParaRPr kumimoji="1" lang="zh-TW" altLang="en-US" sz="8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7" name="文字方塊 76">
                <a:extLst>
                  <a:ext uri="{FF2B5EF4-FFF2-40B4-BE49-F238E27FC236}">
                    <a16:creationId xmlns:a16="http://schemas.microsoft.com/office/drawing/2014/main" id="{73BD859A-49F0-1FCB-8BF5-9ADA7C58A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408" y="6649152"/>
                <a:ext cx="402803" cy="215444"/>
              </a:xfrm>
              <a:prstGeom prst="rect">
                <a:avLst/>
              </a:prstGeom>
              <a:blipFill>
                <a:blip r:embed="rId9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8" name="文字方塊 77">
                <a:extLst>
                  <a:ext uri="{FF2B5EF4-FFF2-40B4-BE49-F238E27FC236}">
                    <a16:creationId xmlns:a16="http://schemas.microsoft.com/office/drawing/2014/main" id="{181DD62F-8C2D-720C-1113-34F510574A01}"/>
                  </a:ext>
                </a:extLst>
              </p:cNvPr>
              <p:cNvSpPr txBox="1"/>
              <p:nvPr/>
            </p:nvSpPr>
            <p:spPr>
              <a:xfrm>
                <a:off x="5436663" y="2918833"/>
                <a:ext cx="40280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800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kumimoji="1" lang="zh-TW" altLang="en-US" sz="800" i="1" smtClean="0">
                        <a:solidFill>
                          <a:schemeClr val="bg1"/>
                        </a:solidFill>
                      </a:rPr>
                      <m:t>𝜇</m:t>
                    </m:r>
                    <m:r>
                      <a:rPr kumimoji="1" lang="en-US" altLang="zh-TW" sz="800" b="0" i="1" smtClean="0">
                        <a:solidFill>
                          <a:schemeClr val="bg1"/>
                        </a:solidFill>
                      </a:rPr>
                      <m:t>𝑚</m:t>
                    </m:r>
                  </m:oMath>
                </a14:m>
                <a:endParaRPr kumimoji="1" lang="zh-TW" altLang="en-US" sz="800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8" name="文字方塊 77">
                <a:extLst>
                  <a:ext uri="{FF2B5EF4-FFF2-40B4-BE49-F238E27FC236}">
                    <a16:creationId xmlns:a16="http://schemas.microsoft.com/office/drawing/2014/main" id="{181DD62F-8C2D-720C-1113-34F510574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663" y="2918833"/>
                <a:ext cx="402803" cy="215444"/>
              </a:xfrm>
              <a:prstGeom prst="rect">
                <a:avLst/>
              </a:prstGeom>
              <a:blipFill>
                <a:blip r:embed="rId10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直線接點 80">
            <a:extLst>
              <a:ext uri="{FF2B5EF4-FFF2-40B4-BE49-F238E27FC236}">
                <a16:creationId xmlns:a16="http://schemas.microsoft.com/office/drawing/2014/main" id="{16ECE91A-3964-9F61-CAA7-5E2579CE84EE}"/>
              </a:ext>
            </a:extLst>
          </p:cNvPr>
          <p:cNvCxnSpPr>
            <a:cxnSpLocks/>
          </p:cNvCxnSpPr>
          <p:nvPr/>
        </p:nvCxnSpPr>
        <p:spPr>
          <a:xfrm flipV="1">
            <a:off x="0" y="783402"/>
            <a:ext cx="12192000" cy="72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028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>
            <a:extLst>
              <a:ext uri="{FF2B5EF4-FFF2-40B4-BE49-F238E27FC236}">
                <a16:creationId xmlns:a16="http://schemas.microsoft.com/office/drawing/2014/main" id="{E349B35A-0CF6-D3F4-DD19-3C8011FA4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3402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TW" sz="2800" dirty="0"/>
              <a:t>Extended multi-target, molecular resolution imaging by Ex-</a:t>
            </a:r>
            <a:r>
              <a:rPr kumimoji="1" lang="en-US" altLang="zh-TW" sz="2800" dirty="0" err="1"/>
              <a:t>beSTORM</a:t>
            </a:r>
            <a:endParaRPr kumimoji="1" lang="zh-TW" altLang="en-US" sz="2800" dirty="0"/>
          </a:p>
        </p:txBody>
      </p:sp>
      <p:pic>
        <p:nvPicPr>
          <p:cNvPr id="79" name="圖片 78">
            <a:extLst>
              <a:ext uri="{FF2B5EF4-FFF2-40B4-BE49-F238E27FC236}">
                <a16:creationId xmlns:a16="http://schemas.microsoft.com/office/drawing/2014/main" id="{49DBEBFA-3011-1B2E-4204-ABB767B20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06" y="4401042"/>
            <a:ext cx="2112264" cy="2112264"/>
          </a:xfrm>
          <a:prstGeom prst="rect">
            <a:avLst/>
          </a:prstGeom>
        </p:spPr>
      </p:pic>
      <p:sp>
        <p:nvSpPr>
          <p:cNvPr id="80" name="文字方塊 79">
            <a:extLst>
              <a:ext uri="{FF2B5EF4-FFF2-40B4-BE49-F238E27FC236}">
                <a16:creationId xmlns:a16="http://schemas.microsoft.com/office/drawing/2014/main" id="{87FE67B6-49B0-005C-7FB3-6C393E152586}"/>
              </a:ext>
            </a:extLst>
          </p:cNvPr>
          <p:cNvSpPr txBox="1"/>
          <p:nvPr/>
        </p:nvSpPr>
        <p:spPr>
          <a:xfrm>
            <a:off x="5414084" y="4272048"/>
            <a:ext cx="58071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507" indent="-400507">
              <a:buFont typeface="Wingdings" pitchFamily="2" charset="2"/>
              <a:buChar char="Ø"/>
            </a:pPr>
            <a:r>
              <a:rPr kumimoji="1" lang="en-US" altLang="zh-TW" dirty="0">
                <a:solidFill>
                  <a:srgbClr val="0070C0"/>
                </a:solidFill>
                <a:cs typeface="Times New Roman" panose="02020603050405020304" pitchFamily="18" charset="0"/>
              </a:rPr>
              <a:t>Mechanism:</a:t>
            </a:r>
          </a:p>
          <a:p>
            <a:pPr marL="720913" lvl="1" indent="-400507">
              <a:buFont typeface="Arial" panose="020B0604020202020204" pitchFamily="34" charset="0"/>
              <a:buChar char="•"/>
            </a:pPr>
            <a:r>
              <a:rPr kumimoji="1" lang="en-US" altLang="zh-TW" dirty="0">
                <a:solidFill>
                  <a:srgbClr val="0070C0"/>
                </a:solidFill>
                <a:cs typeface="Times New Roman" panose="02020603050405020304" pitchFamily="18" charset="0"/>
              </a:rPr>
              <a:t>Controlling the ON-OFF states of blinking dyes</a:t>
            </a:r>
          </a:p>
          <a:p>
            <a:pPr marL="400507" indent="-400507">
              <a:buFont typeface="Wingdings" pitchFamily="2" charset="2"/>
              <a:buChar char="Ø"/>
            </a:pPr>
            <a:r>
              <a:rPr kumimoji="1" lang="en-US" altLang="zh-TW" dirty="0">
                <a:solidFill>
                  <a:srgbClr val="0070C0"/>
                </a:solidFill>
                <a:cs typeface="Times New Roman" panose="02020603050405020304" pitchFamily="18" charset="0"/>
              </a:rPr>
              <a:t>Method:</a:t>
            </a:r>
          </a:p>
          <a:p>
            <a:pPr marL="720913" lvl="1" indent="-400507">
              <a:buFont typeface="Arial" panose="020B0604020202020204" pitchFamily="34" charset="0"/>
              <a:buChar char="•"/>
            </a:pPr>
            <a:r>
              <a:rPr kumimoji="1" lang="en-US" altLang="zh-TW" dirty="0">
                <a:solidFill>
                  <a:srgbClr val="0070C0"/>
                </a:solidFill>
                <a:cs typeface="Times New Roman" panose="02020603050405020304" pitchFamily="18" charset="0"/>
              </a:rPr>
              <a:t>Simple buffer exchanges</a:t>
            </a:r>
          </a:p>
          <a:p>
            <a:pPr marL="400507" indent="-400507">
              <a:buFont typeface="Wingdings" pitchFamily="2" charset="2"/>
              <a:buChar char="Ø"/>
            </a:pPr>
            <a:r>
              <a:rPr kumimoji="1" lang="en-US" altLang="zh-TW" dirty="0">
                <a:solidFill>
                  <a:srgbClr val="0070C0"/>
                </a:solidFill>
                <a:cs typeface="Times New Roman" panose="02020603050405020304" pitchFamily="18" charset="0"/>
              </a:rPr>
              <a:t>Outcome:</a:t>
            </a:r>
          </a:p>
          <a:p>
            <a:pPr marL="720913" lvl="1" indent="-400507">
              <a:buFont typeface="Arial" panose="020B0604020202020204" pitchFamily="34" charset="0"/>
              <a:buChar char="•"/>
            </a:pPr>
            <a:r>
              <a:rPr kumimoji="1" lang="en-US" altLang="zh-TW" dirty="0">
                <a:solidFill>
                  <a:srgbClr val="0070C0"/>
                </a:solidFill>
                <a:cs typeface="Times New Roman" panose="02020603050405020304" pitchFamily="18" charset="0"/>
              </a:rPr>
              <a:t>Double available channels within other dimensions</a:t>
            </a:r>
          </a:p>
          <a:p>
            <a:pPr marL="400507" indent="-400507">
              <a:buFont typeface="Wingdings" pitchFamily="2" charset="2"/>
              <a:buChar char="Ø"/>
            </a:pPr>
            <a:r>
              <a:rPr kumimoji="1" lang="en-US" altLang="zh-TW" dirty="0">
                <a:solidFill>
                  <a:srgbClr val="0070C0"/>
                </a:solidFill>
                <a:cs typeface="Times New Roman" panose="02020603050405020304" pitchFamily="18" charset="0"/>
              </a:rPr>
              <a:t>Results:</a:t>
            </a:r>
          </a:p>
          <a:p>
            <a:pPr marL="720913" lvl="1" indent="-400507">
              <a:buFont typeface="Arial" panose="020B0604020202020204" pitchFamily="34" charset="0"/>
              <a:buChar char="•"/>
            </a:pPr>
            <a:r>
              <a:rPr kumimoji="1" lang="en-US" altLang="zh-TW" dirty="0">
                <a:solidFill>
                  <a:srgbClr val="0070C0"/>
                </a:solidFill>
                <a:cs typeface="Times New Roman" panose="02020603050405020304" pitchFamily="18" charset="0"/>
              </a:rPr>
              <a:t>Simple four-target SMLM</a:t>
            </a:r>
          </a:p>
          <a:p>
            <a:pPr marL="720913" lvl="1" indent="-400507">
              <a:buFont typeface="Arial" panose="020B0604020202020204" pitchFamily="34" charset="0"/>
              <a:buChar char="•"/>
            </a:pPr>
            <a:r>
              <a:rPr kumimoji="1" lang="en-US" altLang="zh-TW" dirty="0">
                <a:solidFill>
                  <a:srgbClr val="0070C0"/>
                </a:solidFill>
                <a:cs typeface="Times New Roman" panose="02020603050405020304" pitchFamily="18" charset="0"/>
              </a:rPr>
              <a:t>Ex-</a:t>
            </a:r>
            <a:r>
              <a:rPr kumimoji="1" lang="en-US" altLang="zh-TW" dirty="0" err="1">
                <a:solidFill>
                  <a:srgbClr val="0070C0"/>
                </a:solidFill>
                <a:cs typeface="Times New Roman" panose="02020603050405020304" pitchFamily="18" charset="0"/>
              </a:rPr>
              <a:t>beSTORM</a:t>
            </a:r>
            <a:endParaRPr kumimoji="1" lang="en-US" altLang="zh-TW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81" name="圖片 80">
            <a:extLst>
              <a:ext uri="{FF2B5EF4-FFF2-40B4-BE49-F238E27FC236}">
                <a16:creationId xmlns:a16="http://schemas.microsoft.com/office/drawing/2014/main" id="{B916700A-955D-091D-88B6-0DE29BEA2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056" y="4502850"/>
            <a:ext cx="2085540" cy="20880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83AF01B5-F027-5C39-5504-03ECA429DD37}"/>
              </a:ext>
            </a:extLst>
          </p:cNvPr>
          <p:cNvCxnSpPr>
            <a:cxnSpLocks/>
          </p:cNvCxnSpPr>
          <p:nvPr/>
        </p:nvCxnSpPr>
        <p:spPr>
          <a:xfrm flipV="1">
            <a:off x="0" y="783402"/>
            <a:ext cx="12192000" cy="72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18FC6E2-47F0-8A06-1469-6AE2E882D5DB}"/>
              </a:ext>
            </a:extLst>
          </p:cNvPr>
          <p:cNvSpPr txBox="1"/>
          <p:nvPr/>
        </p:nvSpPr>
        <p:spPr>
          <a:xfrm>
            <a:off x="10762232" y="863802"/>
            <a:ext cx="1292790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TW" sz="2000" dirty="0">
                <a:solidFill>
                  <a:srgbClr val="C00000"/>
                </a:solidFill>
              </a:rPr>
              <a:t>Poster #20</a:t>
            </a:r>
            <a:endParaRPr kumimoji="1" lang="zh-TW" altLang="en-US" sz="2000" dirty="0">
              <a:solidFill>
                <a:srgbClr val="C00000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72CA6C3-2976-D5A5-4C40-5FC8F493D86C}"/>
              </a:ext>
            </a:extLst>
          </p:cNvPr>
          <p:cNvGrpSpPr/>
          <p:nvPr/>
        </p:nvGrpSpPr>
        <p:grpSpPr>
          <a:xfrm>
            <a:off x="2016358" y="904188"/>
            <a:ext cx="8159283" cy="3313321"/>
            <a:chOff x="1821056" y="951143"/>
            <a:chExt cx="8159283" cy="3313321"/>
          </a:xfrm>
        </p:grpSpPr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BF22D2C8-8618-2065-E4A2-82253CD36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2042" y="986908"/>
              <a:ext cx="4958524" cy="3240000"/>
            </a:xfrm>
            <a:prstGeom prst="rect">
              <a:avLst/>
            </a:prstGeom>
          </p:spPr>
        </p:pic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D6960F70-05C2-8713-05B9-59BE050F2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1551" y="1043906"/>
              <a:ext cx="2777439" cy="3060000"/>
            </a:xfrm>
            <a:prstGeom prst="rect">
              <a:avLst/>
            </a:prstGeom>
          </p:spPr>
        </p:pic>
        <p:sp>
          <p:nvSpPr>
            <p:cNvPr id="2" name="圓角矩形 1">
              <a:extLst>
                <a:ext uri="{FF2B5EF4-FFF2-40B4-BE49-F238E27FC236}">
                  <a16:creationId xmlns:a16="http://schemas.microsoft.com/office/drawing/2014/main" id="{7E4DEB76-2F26-9BB2-6F3F-035A5C067563}"/>
                </a:ext>
              </a:extLst>
            </p:cNvPr>
            <p:cNvSpPr/>
            <p:nvPr/>
          </p:nvSpPr>
          <p:spPr>
            <a:xfrm>
              <a:off x="1821056" y="951143"/>
              <a:ext cx="8159283" cy="3313321"/>
            </a:xfrm>
            <a:prstGeom prst="roundRect">
              <a:avLst>
                <a:gd name="adj" fmla="val 2499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0EA68DB8-44C0-5839-CC4B-E2A290783BDF}"/>
              </a:ext>
            </a:extLst>
          </p:cNvPr>
          <p:cNvSpPr txBox="1"/>
          <p:nvPr/>
        </p:nvSpPr>
        <p:spPr>
          <a:xfrm>
            <a:off x="403653" y="837582"/>
            <a:ext cx="1673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TW" sz="1600" dirty="0">
                <a:cs typeface="Times New Roman" panose="02020603050405020304" pitchFamily="18" charset="0"/>
              </a:rPr>
              <a:t>Ex-</a:t>
            </a:r>
            <a:r>
              <a:rPr kumimoji="1" lang="en-US" altLang="zh-TW" sz="1600" dirty="0" err="1">
                <a:cs typeface="Times New Roman" panose="02020603050405020304" pitchFamily="18" charset="0"/>
              </a:rPr>
              <a:t>beSTORM</a:t>
            </a:r>
            <a:endParaRPr kumimoji="1" lang="zh-TW" altLang="en-US" sz="1600" dirty="0"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CF2D8FD-ACB5-AD0F-0253-0CF68C4010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7761" r="16667" b="41308"/>
          <a:stretch/>
        </p:blipFill>
        <p:spPr>
          <a:xfrm>
            <a:off x="11125589" y="6488810"/>
            <a:ext cx="979143" cy="2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21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1922</TotalTime>
  <Words>147</Words>
  <Application>Microsoft Macintosh PowerPoint</Application>
  <PresentationFormat>寬螢幕</PresentationFormat>
  <Paragraphs>47</Paragraphs>
  <Slides>4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Office 佈景主題</vt:lpstr>
      <vt:lpstr>PowerPoint 簡報</vt:lpstr>
      <vt:lpstr>A Simple Method for Multi-target SMLM – beSTORM</vt:lpstr>
      <vt:lpstr>Straightforward Four-target beSTORM</vt:lpstr>
      <vt:lpstr>Extended multi-target, molecular resolution imaging by Ex-beSTORM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庭瑞 張</dc:creator>
  <cp:lastModifiedBy>庭瑞 張</cp:lastModifiedBy>
  <cp:revision>139</cp:revision>
  <dcterms:created xsi:type="dcterms:W3CDTF">2023-09-24T10:19:57Z</dcterms:created>
  <dcterms:modified xsi:type="dcterms:W3CDTF">2024-08-29T15:41:11Z</dcterms:modified>
</cp:coreProperties>
</file>