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56" r:id="rId3"/>
    <p:sldId id="390" r:id="rId4"/>
    <p:sldId id="392" r:id="rId5"/>
    <p:sldId id="298" r:id="rId6"/>
    <p:sldId id="311" r:id="rId7"/>
    <p:sldId id="378" r:id="rId8"/>
    <p:sldId id="395" r:id="rId9"/>
    <p:sldId id="396" r:id="rId10"/>
    <p:sldId id="372" r:id="rId11"/>
    <p:sldId id="393" r:id="rId12"/>
    <p:sldId id="371" r:id="rId13"/>
    <p:sldId id="401" r:id="rId14"/>
    <p:sldId id="385" r:id="rId15"/>
    <p:sldId id="384" r:id="rId16"/>
    <p:sldId id="389" r:id="rId17"/>
    <p:sldId id="400" r:id="rId18"/>
    <p:sldId id="283" r:id="rId19"/>
    <p:sldId id="402" r:id="rId20"/>
    <p:sldId id="403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810ED"/>
    <a:srgbClr val="006600"/>
    <a:srgbClr val="009900"/>
    <a:srgbClr val="339966"/>
    <a:srgbClr val="78A559"/>
    <a:srgbClr val="8545B9"/>
    <a:srgbClr val="0DF0FB"/>
    <a:srgbClr val="9966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85" autoAdjust="0"/>
  </p:normalViewPr>
  <p:slideViewPr>
    <p:cSldViewPr snapToGrid="0">
      <p:cViewPr varScale="1">
        <p:scale>
          <a:sx n="147" d="100"/>
          <a:sy n="147" d="100"/>
        </p:scale>
        <p:origin x="8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98DC6E9-BAE7-7C4F-107C-D09D454C2C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16A227E-8092-6B4B-15A3-8BDD93830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06C67-73FA-45E2-9DC0-AC3335D3ED68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8201C9C-341C-A7C5-0378-8BBDE3F349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BC137E-2ADE-A998-46E6-B37F48402A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3D107-11CE-40E1-836F-23D1F0E85DB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2644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8D88B-9447-47DB-B49F-01CD6E7E959B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7574F-264A-4889-AA47-013E6F420B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045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159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Introduciton</a:t>
            </a:r>
            <a:r>
              <a:rPr lang="en-US" altLang="zh-TW" dirty="0"/>
              <a:t> to the next topic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6299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Introduciton</a:t>
            </a:r>
            <a:r>
              <a:rPr lang="en-US" altLang="zh-TW" dirty="0"/>
              <a:t> to the next topic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66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Introduciton</a:t>
            </a:r>
            <a:r>
              <a:rPr lang="en-US" altLang="zh-TW" dirty="0"/>
              <a:t> to the next topic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6915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FB27D-DA67-D5BC-5F36-B3C36C56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ECDE452-F07E-3EC4-74D9-D7498EC2C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F4D4876-5081-662B-49AE-431D27B8D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67CC775-2917-C5CE-A9AD-4A8510636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89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2904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26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208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84F3D-30A3-8F16-BEFC-6F8C2E46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F01A8C8-5757-69B3-C1EA-8F3C56D32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188B179-7B1E-F16F-2F8E-20DCF3716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13433B-69BE-A929-3DC4-F500F6818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7568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325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94DD1-B3AC-590E-C52A-E55B985FD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FE28664-E811-F7EF-B35D-8ABCDF68F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123B934-92B2-B55D-C06E-259F7225F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8625B20-3D5F-F527-1F42-E1090FF10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80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621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40931-F583-87C2-BAD9-BA5DBC312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0F5F02C-0B7C-6CDC-A0AA-D0CA03EB2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966BC1F1-8561-5D4E-CE38-8C89DFF29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C14CAC2-AF85-ADB9-97B9-266F297566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69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7127A-8AFE-874C-B234-647EEA2A2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2C4035E-10C0-C31E-5F6C-77F53CD83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5DD1471-F307-D8CD-16AD-FCD057886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79294BA-D703-FA64-62AE-DC34B2ED1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15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7F2B6-2FB7-CC5E-05EF-3CAC8B31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A4EB9594-03FF-1AF1-2A3E-9A35632A0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471232A-A42F-6A43-05B9-110843D42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ADBB13-F7A7-64BA-8650-3E2B0003B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7177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70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2214F-90E0-B5FE-6A71-BDDB120AD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F6234CC-D36F-8BE8-3081-49AA2BD3C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D967C1E-096C-F39E-1AB6-B6A08DA66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426EB8-6BBE-E429-A87E-EB0697145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1565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84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6A3DE-D384-0D2C-858F-3294CA910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335020B-7F0D-84B0-188F-6EB90C77F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679D20C-2F2D-2683-612C-4D45C720D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C341DF7-9CF9-5CDC-3C7A-6A4002F62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414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12AAF-715A-9C86-2B26-798BB39F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C34335E-821A-77F0-5620-49FD59E52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D70D1C0-5107-C658-2E80-A8A5461A9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2A24E9-B654-1F67-5AE0-6BDA15597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7574F-264A-4889-AA47-013E6F420B52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965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C9C4B4-7BD6-4CE3-9614-BC1DAB370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E508A29-B63E-41F4-B853-4A71CE0F1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D0E13-F946-4AD6-B5E4-0F1F3301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F03B00-38E0-48EB-B0B4-3FB4E054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A7AD99-3F69-4971-8EC7-53252AA9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68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DB80FC-A38D-4C89-9979-1E3FD1DE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AC257C7-689C-4FB1-A645-0DF4BA169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BEE2A5-7276-485D-AB69-FB9CB4474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AD1681-ADDB-4016-A4D8-7C198AD8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3A0EC1-A975-4398-853B-10835DCD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91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6A1C43E-D3AF-4CF2-8416-6F342B20A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9AFC1AA-0AE1-4E94-ADC8-3328854DD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DA662B7-BFAD-447C-A621-5FF8A53F4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AB3350-42AB-4E72-8DE9-3AC1DEAF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F5758C-577E-4527-AF05-B4F2BA9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05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BDF734-8B50-47F8-AC89-7C3C47F8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50D1DF-840F-4F31-B107-7B264DB9F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E95FD4-EB8A-4FDD-9C8F-E8BD1D86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748894-324A-4B0B-83DA-F8C3E8B97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CE818F-AC64-4949-B0DA-9E79D07A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661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632BCB-70ED-49BC-9448-BAB52DDF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3D2F11-13C1-434C-BCC4-335F44772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060E31-9369-4E64-B790-35410179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68C196D-3FE0-4476-B93A-390F22F6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DB9225A-62F1-4035-B89C-B7A76915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963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0A57B0-CF77-4381-9977-17E0889A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2FFAEA-EC47-4D9D-A58C-07746D0AA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3E324C6-E24D-4F25-A1A6-8F00F0234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15E2EEB-5961-4061-9E1B-B84AFFA8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05D1E79-8C3C-4FBE-96AD-E118BB558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67DEC9-EE96-446E-B19F-F6BA6C95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85F71F-A7BE-40DD-AC2F-4D01989F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835D6B-3295-4C0D-A06F-59F9C5D86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26651F8-EBFA-4224-BDC7-44ACA0534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8FBBCA3-E2D6-4BA1-ABC2-622AC43B9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1FD4522-3010-40C3-99BE-5A7BF606A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4E7EC4A-8790-4177-B03C-CDDE4D1F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74E9F90-4EBC-48ED-A659-97F1443D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14F5786-204B-44F7-9E23-D181B10D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54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745AC7-B695-4443-8535-DC14FDB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BDBA5C1-EA52-4A49-B063-2FFE3A57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1BAC122-7992-476D-92A9-B16532DD1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DB06588-F5C2-4034-8A21-54E33C28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43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A06C2A6-00BA-4D2B-ACE0-6EA43C60A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E83DF0B-3355-408D-8F99-2D7E76745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6D1716-E5FC-4404-933B-FD4E8F00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3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FD6D5C-D55E-4E7B-A327-D3DCBC57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5F55D8-63DC-41BE-A1A8-295DBF8E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5DFE45-13D1-48A0-AF4F-5863652DE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A0D6B8-5371-4055-99CF-28C94256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1C5753-A0A1-495C-BF71-4287B40A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692C69-AD53-4E3B-9423-FC12AD98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75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3E869E-564C-4B4E-B0B9-DC3DF177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772131C-3522-4DB1-9D06-F7D8C673FB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7922829-7929-479A-B778-057610525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8B34107-132A-49DE-AB0F-70930D952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E4FC644-EE3D-4F0C-ABF7-EC473A86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944E22-698D-4F9A-A6F5-617AAD82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57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C7BA7D6-7E20-4588-86E8-BF5B069E4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A558AB-95C6-4A32-B203-543F9806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13CC2E-2857-458D-A5C6-B2C7771B4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5DBBB-8F88-442C-A311-CCF4DEB1F936}" type="datetimeFigureOut">
              <a:rPr lang="zh-TW" altLang="en-US" smtClean="0"/>
              <a:t>2024/11/20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0B5EB7-A9E2-407E-96EF-16B6E4142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6A3F88-BBB6-4346-98F8-1FA1DE3EC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3F98C-2383-437E-9FBD-C04AA3B284F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974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12" Type="http://schemas.openxmlformats.org/officeDocument/2006/relationships/image" Target="../media/image4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image" Target="../media/image61.png"/><Relationship Id="rId10" Type="http://schemas.openxmlformats.org/officeDocument/2006/relationships/image" Target="../media/image194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openxmlformats.org/officeDocument/2006/relationships/image" Target="../media/image2.png"/><Relationship Id="rId21" Type="http://schemas.openxmlformats.org/officeDocument/2006/relationships/image" Target="../media/image79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1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1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0.png"/><Relationship Id="rId13" Type="http://schemas.openxmlformats.org/officeDocument/2006/relationships/image" Target="../media/image206.png"/><Relationship Id="rId3" Type="http://schemas.openxmlformats.org/officeDocument/2006/relationships/image" Target="../media/image2.png"/><Relationship Id="rId7" Type="http://schemas.openxmlformats.org/officeDocument/2006/relationships/image" Target="../media/image2000.png"/><Relationship Id="rId12" Type="http://schemas.openxmlformats.org/officeDocument/2006/relationships/image" Target="../media/image2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4.png"/><Relationship Id="rId5" Type="http://schemas.openxmlformats.org/officeDocument/2006/relationships/image" Target="../media/image83.svg"/><Relationship Id="rId15" Type="http://schemas.openxmlformats.org/officeDocument/2006/relationships/image" Target="../media/image84.png"/><Relationship Id="rId10" Type="http://schemas.openxmlformats.org/officeDocument/2006/relationships/image" Target="../media/image203.png"/><Relationship Id="rId4" Type="http://schemas.openxmlformats.org/officeDocument/2006/relationships/image" Target="../media/image82.png"/><Relationship Id="rId9" Type="http://schemas.openxmlformats.org/officeDocument/2006/relationships/image" Target="../media/image202.png"/><Relationship Id="rId1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7.png"/><Relationship Id="rId11" Type="http://schemas.openxmlformats.org/officeDocument/2006/relationships/image" Target="../media/image88.png"/><Relationship Id="rId5" Type="http://schemas.openxmlformats.org/officeDocument/2006/relationships/image" Target="../media/image2.png"/><Relationship Id="rId10" Type="http://schemas.openxmlformats.org/officeDocument/2006/relationships/image" Target="../media/image8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13" Type="http://schemas.openxmlformats.org/officeDocument/2006/relationships/image" Target="../media/image590.png"/><Relationship Id="rId18" Type="http://schemas.openxmlformats.org/officeDocument/2006/relationships/image" Target="../media/image640.png"/><Relationship Id="rId3" Type="http://schemas.openxmlformats.org/officeDocument/2006/relationships/image" Target="../media/image2.png"/><Relationship Id="rId7" Type="http://schemas.openxmlformats.org/officeDocument/2006/relationships/image" Target="../media/image551.png"/><Relationship Id="rId12" Type="http://schemas.openxmlformats.org/officeDocument/2006/relationships/image" Target="../media/image580.png"/><Relationship Id="rId17" Type="http://schemas.openxmlformats.org/officeDocument/2006/relationships/image" Target="../media/image63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20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4.png"/><Relationship Id="rId10" Type="http://schemas.openxmlformats.org/officeDocument/2006/relationships/image" Target="../media/image92.png"/><Relationship Id="rId19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1.png"/><Relationship Id="rId14" Type="http://schemas.openxmlformats.org/officeDocument/2006/relationships/image" Target="../media/image6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1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730.png"/><Relationship Id="rId4" Type="http://schemas.openxmlformats.org/officeDocument/2006/relationships/image" Target="../media/image107.png"/><Relationship Id="rId9" Type="http://schemas.openxmlformats.org/officeDocument/2006/relationships/image" Target="../media/image7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85.png"/><Relationship Id="rId4" Type="http://schemas.openxmlformats.org/officeDocument/2006/relationships/image" Target="../media/image67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g"/><Relationship Id="rId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170.png"/><Relationship Id="rId18" Type="http://schemas.openxmlformats.org/officeDocument/2006/relationships/image" Target="../media/image127.png"/><Relationship Id="rId3" Type="http://schemas.openxmlformats.org/officeDocument/2006/relationships/image" Target="../media/image2.png"/><Relationship Id="rId7" Type="http://schemas.openxmlformats.org/officeDocument/2006/relationships/image" Target="../media/image120.png"/><Relationship Id="rId12" Type="http://schemas.openxmlformats.org/officeDocument/2006/relationships/image" Target="../media/image1160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15.png"/><Relationship Id="rId5" Type="http://schemas.openxmlformats.org/officeDocument/2006/relationships/image" Target="../media/image118.png"/><Relationship Id="rId15" Type="http://schemas.openxmlformats.org/officeDocument/2006/relationships/image" Target="../media/image124.png"/><Relationship Id="rId10" Type="http://schemas.openxmlformats.org/officeDocument/2006/relationships/image" Target="../media/image122.png"/><Relationship Id="rId19" Type="http://schemas.openxmlformats.org/officeDocument/2006/relationships/image" Target="../media/image128.png"/><Relationship Id="rId4" Type="http://schemas.openxmlformats.org/officeDocument/2006/relationships/image" Target="../media/image117.png"/><Relationship Id="rId9" Type="http://schemas.openxmlformats.org/officeDocument/2006/relationships/image" Target="../media/image1130.png"/><Relationship Id="rId1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1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9.png"/><Relationship Id="rId5" Type="http://schemas.openxmlformats.org/officeDocument/2006/relationships/image" Target="../media/image340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3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圖片 16" descr="一張含有 鮮豔, 圖畫, 圖形, 兒童藝術 的圖片&#10;&#10;自動產生的描述">
            <a:extLst>
              <a:ext uri="{FF2B5EF4-FFF2-40B4-BE49-F238E27FC236}">
                <a16:creationId xmlns:a16="http://schemas.microsoft.com/office/drawing/2014/main" id="{C2227F38-4E2F-E93B-4B83-22298F934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22" y="358686"/>
            <a:ext cx="6174769" cy="57734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364C71C-3637-4D9C-A735-D72154F72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987" y="53100"/>
            <a:ext cx="5235971" cy="3589459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 i="0" dirty="0">
                <a:effectLst/>
                <a:latin typeface="Helvetica" pitchFamily="2" charset="0"/>
              </a:rPr>
              <a:t>Formation and </a:t>
            </a:r>
            <a:r>
              <a:rPr lang="en-US" altLang="zh-TW" sz="3600" b="1" i="0" dirty="0" err="1">
                <a:effectLst/>
                <a:latin typeface="Helvetica" pitchFamily="2" charset="0"/>
              </a:rPr>
              <a:t>Microfilamentation</a:t>
            </a:r>
            <a:r>
              <a:rPr lang="en-US" altLang="zh-TW" sz="3600" b="1" i="0" dirty="0">
                <a:effectLst/>
                <a:latin typeface="Helvetica" pitchFamily="2" charset="0"/>
              </a:rPr>
              <a:t> of Spiral Density Waves in Plasmas induced by Circularly Polarized Field Ionization</a:t>
            </a:r>
            <a:endParaRPr lang="zh-TW" altLang="en-US" sz="3600" b="1" dirty="0">
              <a:latin typeface="Helvetica" pitchFamily="2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DEDA4F7-5EAB-4FF7-B6B4-B28F178EF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122" y="4128866"/>
            <a:ext cx="6115014" cy="1227734"/>
          </a:xfrm>
        </p:spPr>
        <p:txBody>
          <a:bodyPr>
            <a:normAutofit/>
          </a:bodyPr>
          <a:lstStyle/>
          <a:p>
            <a:pPr algn="l"/>
            <a:endParaRPr lang="en-US" altLang="zh-TW" sz="1500" dirty="0"/>
          </a:p>
          <a:p>
            <a:pPr algn="l"/>
            <a:r>
              <a:rPr lang="en-US" altLang="zh-TW" sz="2000" u="sng" dirty="0">
                <a:latin typeface="Arial" panose="020B0604020202020204" pitchFamily="34" charset="0"/>
                <a:cs typeface="Arial" panose="020B0604020202020204" pitchFamily="34" charset="0"/>
              </a:rPr>
              <a:t>Chen-Kang Huang</a:t>
            </a:r>
          </a:p>
          <a:p>
            <a:pPr algn="l"/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National Central University</a:t>
            </a:r>
            <a:r>
              <a:rPr lang="en-US" altLang="zh-TW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DC858E02-BBAB-F794-CA48-B8855D59367B}"/>
              </a:ext>
            </a:extLst>
          </p:cNvPr>
          <p:cNvSpPr txBox="1">
            <a:spLocks/>
          </p:cNvSpPr>
          <p:nvPr/>
        </p:nvSpPr>
        <p:spPr>
          <a:xfrm>
            <a:off x="688122" y="5599753"/>
            <a:ext cx="5962784" cy="77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zh-TW" sz="1500" dirty="0"/>
          </a:p>
          <a:p>
            <a:pPr algn="l"/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annual meeting, Nov. 21, </a:t>
            </a:r>
            <a:r>
              <a:rPr lang="en-US" altLang="zh-TW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Yilan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37913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AB3BA05E-6FEF-F3F7-5CC6-22AC389369C6}"/>
              </a:ext>
            </a:extLst>
          </p:cNvPr>
          <p:cNvGrpSpPr/>
          <p:nvPr/>
        </p:nvGrpSpPr>
        <p:grpSpPr>
          <a:xfrm>
            <a:off x="5537804" y="1288187"/>
            <a:ext cx="4098740" cy="1122868"/>
            <a:chOff x="9505748" y="208698"/>
            <a:chExt cx="4098740" cy="11228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30">
                  <a:extLst>
                    <a:ext uri="{FF2B5EF4-FFF2-40B4-BE49-F238E27FC236}">
                      <a16:creationId xmlns:a16="http://schemas.microsoft.com/office/drawing/2014/main" id="{02DDD783-41E0-B831-6750-03C6866DC41D}"/>
                    </a:ext>
                  </a:extLst>
                </p:cNvPr>
                <p:cNvSpPr txBox="1"/>
                <p:nvPr/>
              </p:nvSpPr>
              <p:spPr>
                <a:xfrm>
                  <a:off x="9534173" y="233252"/>
                  <a:ext cx="4070315" cy="10983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Particle-in-cell </a:t>
                  </a: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simulation (OSIRIS) </a:t>
                  </a:r>
                </a:p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He gas,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𝐻𝑒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=5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17</m:t>
                          </m:r>
                        </m:sup>
                      </m:sSup>
                    </m:oMath>
                  </a14:m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cm</a:t>
                  </a:r>
                  <a:r>
                    <a:rPr lang="en-US" sz="16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0.8 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𝜇</m:t>
                      </m:r>
                    </m:oMath>
                  </a14:m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 laser, </a:t>
                  </a:r>
                  <a:r>
                    <a:rPr lang="en-US" altLang="zh-TW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 fs, circular polarization 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=0.2</m:t>
                      </m:r>
                    </m:oMath>
                  </a14:m>
                  <a:r>
                    <a:rPr lang="en-US" altLang="zh-TW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~1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17</m:t>
                          </m:r>
                        </m:sup>
                      </m:sSup>
                    </m:oMath>
                  </a14:m>
                  <a:r>
                    <a:rPr lang="en-US" altLang="zh-TW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W/cm</a:t>
                  </a:r>
                  <a:r>
                    <a:rPr lang="en-US" altLang="zh-TW" sz="16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altLang="zh-TW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1" name="TextBox 30">
                  <a:extLst>
                    <a:ext uri="{FF2B5EF4-FFF2-40B4-BE49-F238E27FC236}">
                      <a16:creationId xmlns:a16="http://schemas.microsoft.com/office/drawing/2014/main" id="{02DDD783-41E0-B831-6750-03C6866DC4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4173" y="233252"/>
                  <a:ext cx="4070315" cy="1098314"/>
                </a:xfrm>
                <a:prstGeom prst="rect">
                  <a:avLst/>
                </a:prstGeom>
                <a:blipFill>
                  <a:blip r:embed="rId6"/>
                  <a:stretch>
                    <a:fillRect l="-749" t="-1667" b="-444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9B1ACB4F-18E1-35E1-DCA5-AA065C3AD41C}"/>
                </a:ext>
              </a:extLst>
            </p:cNvPr>
            <p:cNvSpPr/>
            <p:nvPr/>
          </p:nvSpPr>
          <p:spPr>
            <a:xfrm>
              <a:off x="9505748" y="208698"/>
              <a:ext cx="4098740" cy="1109350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:a16="http://schemas.microsoft.com/office/drawing/2014/main" id="{2BC830A7-E33A-74C2-05E2-CF350448F433}"/>
              </a:ext>
            </a:extLst>
          </p:cNvPr>
          <p:cNvGrpSpPr/>
          <p:nvPr/>
        </p:nvGrpSpPr>
        <p:grpSpPr>
          <a:xfrm>
            <a:off x="4920617" y="1186258"/>
            <a:ext cx="6997556" cy="5255148"/>
            <a:chOff x="5080673" y="1133406"/>
            <a:chExt cx="6997556" cy="5255148"/>
          </a:xfrm>
        </p:grpSpPr>
        <p:pic>
          <p:nvPicPr>
            <p:cNvPr id="3" name="圖片 2" descr="一張含有 文字, 螢幕擷取畫面, 鮮豔, 行 的圖片&#10;&#10;自動產生的描述">
              <a:extLst>
                <a:ext uri="{FF2B5EF4-FFF2-40B4-BE49-F238E27FC236}">
                  <a16:creationId xmlns:a16="http://schemas.microsoft.com/office/drawing/2014/main" id="{99E457BC-CA11-EC90-C6AE-1AD5972EC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309" y="1224283"/>
              <a:ext cx="5958719" cy="1650437"/>
            </a:xfrm>
            <a:prstGeom prst="rect">
              <a:avLst/>
            </a:prstGeom>
          </p:spPr>
        </p:pic>
        <p:pic>
          <p:nvPicPr>
            <p:cNvPr id="4" name="圖片 3" descr="一張含有 鮮豔, 藝術, 柳橙, 琥珀 的圖片&#10;&#10;自動產生的描述">
              <a:extLst>
                <a:ext uri="{FF2B5EF4-FFF2-40B4-BE49-F238E27FC236}">
                  <a16:creationId xmlns:a16="http://schemas.microsoft.com/office/drawing/2014/main" id="{4002E9A8-6781-1550-96A0-FAEB39B62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172" y="3183810"/>
              <a:ext cx="2695652" cy="270000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F26C43B-9663-0F43-0D19-925209B12308}"/>
                </a:ext>
              </a:extLst>
            </p:cNvPr>
            <p:cNvSpPr/>
            <p:nvPr/>
          </p:nvSpPr>
          <p:spPr>
            <a:xfrm>
              <a:off x="5562662" y="2379518"/>
              <a:ext cx="4939730" cy="545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68770858-FD41-F6A0-AA92-36C121FAADFD}"/>
                </a:ext>
              </a:extLst>
            </p:cNvPr>
            <p:cNvSpPr txBox="1"/>
            <p:nvPr/>
          </p:nvSpPr>
          <p:spPr>
            <a:xfrm>
              <a:off x="5555834" y="232913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CA30322-EDD6-2F38-D25F-AA716EBBE4EC}"/>
                </a:ext>
              </a:extLst>
            </p:cNvPr>
            <p:cNvSpPr txBox="1"/>
            <p:nvPr/>
          </p:nvSpPr>
          <p:spPr>
            <a:xfrm>
              <a:off x="6612945" y="2329132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-10</a:t>
              </a:r>
              <a:endParaRPr lang="zh-TW" altLang="en-US" sz="1400" dirty="0">
                <a:latin typeface="Helvetica" pitchFamily="2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77CE0C3-D219-CACE-77B8-2248246382CC}"/>
                </a:ext>
              </a:extLst>
            </p:cNvPr>
            <p:cNvSpPr txBox="1"/>
            <p:nvPr/>
          </p:nvSpPr>
          <p:spPr>
            <a:xfrm>
              <a:off x="7766033" y="2329132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-20</a:t>
              </a:r>
              <a:endParaRPr lang="zh-TW" altLang="en-US" sz="1400" dirty="0">
                <a:latin typeface="Helvetica" pitchFamily="2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9680917-2F9D-4FDF-8101-4E21CBDFE935}"/>
                </a:ext>
              </a:extLst>
            </p:cNvPr>
            <p:cNvSpPr txBox="1"/>
            <p:nvPr/>
          </p:nvSpPr>
          <p:spPr>
            <a:xfrm>
              <a:off x="8923354" y="2329132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-30</a:t>
              </a:r>
              <a:endParaRPr lang="zh-TW" altLang="en-US" sz="1400" dirty="0">
                <a:latin typeface="Helvetica" pitchFamily="2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B52A0C1-26BD-16E3-3D5A-0E291CF130EF}"/>
                </a:ext>
              </a:extLst>
            </p:cNvPr>
            <p:cNvSpPr txBox="1"/>
            <p:nvPr/>
          </p:nvSpPr>
          <p:spPr>
            <a:xfrm>
              <a:off x="10077267" y="2329132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-40</a:t>
              </a:r>
              <a:endParaRPr lang="zh-TW" altLang="en-US" sz="1400" dirty="0">
                <a:latin typeface="Helvetica" pitchFamily="2" charset="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6305A139-736B-803C-81D3-20D4C79801F4}"/>
                </a:ext>
              </a:extLst>
            </p:cNvPr>
            <p:cNvSpPr txBox="1"/>
            <p:nvPr/>
          </p:nvSpPr>
          <p:spPr>
            <a:xfrm>
              <a:off x="8180279" y="2484463"/>
              <a:ext cx="779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Helvetica" pitchFamily="2" charset="0"/>
                </a:rPr>
                <a:t>z (</a:t>
              </a:r>
              <a:r>
                <a:rPr lang="el-GR" altLang="zh-TW" sz="1600" dirty="0">
                  <a:latin typeface="Helvetica" pitchFamily="2" charset="0"/>
                </a:rPr>
                <a:t>μ</a:t>
              </a:r>
              <a:r>
                <a:rPr lang="en-US" altLang="zh-TW" sz="1600" dirty="0">
                  <a:latin typeface="Helvetica" pitchFamily="2" charset="0"/>
                </a:rPr>
                <a:t>m)</a:t>
              </a:r>
              <a:endParaRPr lang="zh-TW" altLang="en-US" sz="1600" dirty="0">
                <a:latin typeface="Helvetica" pitchFamily="2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87FDDE3-C758-1670-4A19-4035D6713085}"/>
                </a:ext>
              </a:extLst>
            </p:cNvPr>
            <p:cNvSpPr/>
            <p:nvPr/>
          </p:nvSpPr>
          <p:spPr>
            <a:xfrm>
              <a:off x="5128081" y="1133406"/>
              <a:ext cx="511679" cy="1195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B11F896-AA65-FBA2-32EB-46B19D799105}"/>
                </a:ext>
              </a:extLst>
            </p:cNvPr>
            <p:cNvSpPr txBox="1"/>
            <p:nvPr/>
          </p:nvSpPr>
          <p:spPr>
            <a:xfrm>
              <a:off x="5383920" y="1604764"/>
              <a:ext cx="343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-6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C06EB4F8-E934-14D2-F9D1-A728CFCA78E3}"/>
                </a:ext>
              </a:extLst>
            </p:cNvPr>
            <p:cNvSpPr txBox="1"/>
            <p:nvPr/>
          </p:nvSpPr>
          <p:spPr>
            <a:xfrm>
              <a:off x="5383920" y="2052559"/>
              <a:ext cx="343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-8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E00BB0E5-8BBE-D633-2AE8-502843A753F4}"/>
                </a:ext>
              </a:extLst>
            </p:cNvPr>
            <p:cNvSpPr txBox="1"/>
            <p:nvPr/>
          </p:nvSpPr>
          <p:spPr>
            <a:xfrm>
              <a:off x="5383920" y="1156969"/>
              <a:ext cx="343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-4</a:t>
              </a:r>
              <a:endParaRPr lang="zh-TW" altLang="en-US" dirty="0">
                <a:latin typeface="Helvetica" pitchFamily="2" charset="0"/>
              </a:endParaRPr>
            </a:p>
          </p:txBody>
        </p:sp>
        <p:grpSp>
          <p:nvGrpSpPr>
            <p:cNvPr id="121" name="群組 120">
              <a:extLst>
                <a:ext uri="{FF2B5EF4-FFF2-40B4-BE49-F238E27FC236}">
                  <a16:creationId xmlns:a16="http://schemas.microsoft.com/office/drawing/2014/main" id="{6F2BCA41-09E3-8448-6207-05B6B0A76436}"/>
                </a:ext>
              </a:extLst>
            </p:cNvPr>
            <p:cNvGrpSpPr/>
            <p:nvPr/>
          </p:nvGrpSpPr>
          <p:grpSpPr>
            <a:xfrm>
              <a:off x="11352019" y="1690542"/>
              <a:ext cx="595030" cy="4081051"/>
              <a:chOff x="8835593" y="1646652"/>
              <a:chExt cx="595030" cy="4081051"/>
            </a:xfrm>
          </p:grpSpPr>
          <p:pic>
            <p:nvPicPr>
              <p:cNvPr id="6" name="圖片 5" descr="一張含有 文字, 螢幕擷取畫面, 鮮豔 的圖片&#10;&#10;自動產生的描述">
                <a:extLst>
                  <a:ext uri="{FF2B5EF4-FFF2-40B4-BE49-F238E27FC236}">
                    <a16:creationId xmlns:a16="http://schemas.microsoft.com/office/drawing/2014/main" id="{F1B66D6F-458E-4F79-6715-783AD2CE3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7345" y="1777050"/>
                <a:ext cx="583278" cy="3859411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84AFDA7-3620-7B06-4CB0-959DB323CFEB}"/>
                  </a:ext>
                </a:extLst>
              </p:cNvPr>
              <p:cNvSpPr/>
              <p:nvPr/>
            </p:nvSpPr>
            <p:spPr>
              <a:xfrm>
                <a:off x="9001673" y="1646652"/>
                <a:ext cx="387685" cy="40810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4AE148E9-D4BC-3561-F48C-8106A1EA4759}"/>
                  </a:ext>
                </a:extLst>
              </p:cNvPr>
              <p:cNvSpPr txBox="1"/>
              <p:nvPr/>
            </p:nvSpPr>
            <p:spPr>
              <a:xfrm>
                <a:off x="8952056" y="5293869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0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F2E1C2CD-BDC7-4BEB-26B8-13257143395D}"/>
                  </a:ext>
                </a:extLst>
              </p:cNvPr>
              <p:cNvSpPr txBox="1"/>
              <p:nvPr/>
            </p:nvSpPr>
            <p:spPr>
              <a:xfrm>
                <a:off x="8952056" y="4955292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1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943217CA-BE71-E3C5-B1E5-B57FDF220E69}"/>
                  </a:ext>
                </a:extLst>
              </p:cNvPr>
              <p:cNvSpPr txBox="1"/>
              <p:nvPr/>
            </p:nvSpPr>
            <p:spPr>
              <a:xfrm>
                <a:off x="8952056" y="3939553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4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4B42A251-BCF5-2896-30A8-001E22E7281B}"/>
                  </a:ext>
                </a:extLst>
              </p:cNvPr>
              <p:cNvSpPr txBox="1"/>
              <p:nvPr/>
            </p:nvSpPr>
            <p:spPr>
              <a:xfrm>
                <a:off x="8952056" y="326239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6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38E473A0-B801-043B-2D25-5DAD4BE377D9}"/>
                  </a:ext>
                </a:extLst>
              </p:cNvPr>
              <p:cNvSpPr txBox="1"/>
              <p:nvPr/>
            </p:nvSpPr>
            <p:spPr>
              <a:xfrm>
                <a:off x="8952056" y="258523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8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2036FDA2-66D8-7A7A-0395-6B2B0362E2D4}"/>
                  </a:ext>
                </a:extLst>
              </p:cNvPr>
              <p:cNvSpPr txBox="1"/>
              <p:nvPr/>
            </p:nvSpPr>
            <p:spPr>
              <a:xfrm>
                <a:off x="8952056" y="1908074"/>
                <a:ext cx="32573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10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77092A5E-C256-A999-286C-9B698ED629CF}"/>
                  </a:ext>
                </a:extLst>
              </p:cNvPr>
              <p:cNvSpPr txBox="1"/>
              <p:nvPr/>
            </p:nvSpPr>
            <p:spPr>
              <a:xfrm>
                <a:off x="8952056" y="4616713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2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D5E32C-7377-2027-F87F-48FA3DAD0241}"/>
                  </a:ext>
                </a:extLst>
              </p:cNvPr>
              <p:cNvSpPr txBox="1"/>
              <p:nvPr/>
            </p:nvSpPr>
            <p:spPr>
              <a:xfrm>
                <a:off x="8952056" y="360097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5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0F54F7E-D120-F095-9057-FAF94E1D4022}"/>
                  </a:ext>
                </a:extLst>
              </p:cNvPr>
              <p:cNvSpPr txBox="1"/>
              <p:nvPr/>
            </p:nvSpPr>
            <p:spPr>
              <a:xfrm>
                <a:off x="8952056" y="4278133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3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0EDC3E9-5B88-36FC-4405-89F4403A210A}"/>
                  </a:ext>
                </a:extLst>
              </p:cNvPr>
              <p:cNvSpPr txBox="1"/>
              <p:nvPr/>
            </p:nvSpPr>
            <p:spPr>
              <a:xfrm>
                <a:off x="8952056" y="292381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7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3D0E826-04E6-C35C-AF4F-D7DABA084128}"/>
                  </a:ext>
                </a:extLst>
              </p:cNvPr>
              <p:cNvSpPr txBox="1"/>
              <p:nvPr/>
            </p:nvSpPr>
            <p:spPr>
              <a:xfrm>
                <a:off x="8952056" y="224665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000" dirty="0">
                    <a:latin typeface="Helvetica" pitchFamily="2" charset="0"/>
                  </a:rPr>
                  <a:t>9</a:t>
                </a:r>
                <a:endParaRPr lang="zh-TW" altLang="en-US" sz="1000" dirty="0">
                  <a:latin typeface="Helvetica" pitchFamily="2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字方塊 34">
                    <a:extLst>
                      <a:ext uri="{FF2B5EF4-FFF2-40B4-BE49-F238E27FC236}">
                        <a16:creationId xmlns:a16="http://schemas.microsoft.com/office/drawing/2014/main" id="{5270CABC-4AA9-4B3B-3D8F-0507F12D13EF}"/>
                      </a:ext>
                    </a:extLst>
                  </p:cNvPr>
                  <p:cNvSpPr txBox="1"/>
                  <p:nvPr/>
                </p:nvSpPr>
                <p:spPr>
                  <a:xfrm>
                    <a:off x="8835593" y="1694226"/>
                    <a:ext cx="58060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TW" sz="1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</m:oMath>
                    </a14:m>
                    <a:r>
                      <a:rPr lang="en-US" altLang="zh-TW" sz="1200" dirty="0">
                        <a:latin typeface="Helvetica" pitchFamily="2" charset="0"/>
                        <a:cs typeface="Arial" panose="020B0604020202020204" pitchFamily="34" charset="0"/>
                      </a:rPr>
                      <a:t>10</a:t>
                    </a:r>
                    <a:r>
                      <a:rPr lang="en-US" altLang="zh-TW" sz="1200" baseline="30000" dirty="0">
                        <a:latin typeface="Helvetica" pitchFamily="2" charset="0"/>
                        <a:cs typeface="Arial" panose="020B0604020202020204" pitchFamily="34" charset="0"/>
                      </a:rPr>
                      <a:t>17</a:t>
                    </a:r>
                    <a:endParaRPr lang="zh-TW" altLang="en-US" sz="1200" baseline="30000" dirty="0">
                      <a:latin typeface="Helvetica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5" name="文字方塊 34">
                    <a:extLst>
                      <a:ext uri="{FF2B5EF4-FFF2-40B4-BE49-F238E27FC236}">
                        <a16:creationId xmlns:a16="http://schemas.microsoft.com/office/drawing/2014/main" id="{5270CABC-4AA9-4B3B-3D8F-0507F12D13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35593" y="1694226"/>
                    <a:ext cx="580608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2222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D0CEEA59-2EE3-FB2B-BDEE-72E5BB5174C7}"/>
                </a:ext>
              </a:extLst>
            </p:cNvPr>
            <p:cNvGrpSpPr/>
            <p:nvPr/>
          </p:nvGrpSpPr>
          <p:grpSpPr>
            <a:xfrm>
              <a:off x="8670871" y="5826944"/>
              <a:ext cx="2535039" cy="318999"/>
              <a:chOff x="3717520" y="4561416"/>
              <a:chExt cx="2535039" cy="318999"/>
            </a:xfrm>
          </p:grpSpPr>
          <p:grpSp>
            <p:nvGrpSpPr>
              <p:cNvPr id="40" name="群組 39">
                <a:extLst>
                  <a:ext uri="{FF2B5EF4-FFF2-40B4-BE49-F238E27FC236}">
                    <a16:creationId xmlns:a16="http://schemas.microsoft.com/office/drawing/2014/main" id="{E05BB277-D399-7B7E-36CE-AE7BF8BA57CE}"/>
                  </a:ext>
                </a:extLst>
              </p:cNvPr>
              <p:cNvGrpSpPr/>
              <p:nvPr/>
            </p:nvGrpSpPr>
            <p:grpSpPr>
              <a:xfrm>
                <a:off x="3916351" y="4561416"/>
                <a:ext cx="2191726" cy="54000"/>
                <a:chOff x="6646619" y="4158760"/>
                <a:chExt cx="2191726" cy="54000"/>
              </a:xfrm>
            </p:grpSpPr>
            <p:cxnSp>
              <p:nvCxnSpPr>
                <p:cNvPr id="46" name="直線接點 45">
                  <a:extLst>
                    <a:ext uri="{FF2B5EF4-FFF2-40B4-BE49-F238E27FC236}">
                      <a16:creationId xmlns:a16="http://schemas.microsoft.com/office/drawing/2014/main" id="{7009DBE7-E840-D833-D302-0F9BD5B57A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94551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id="{B746C745-B301-5124-7236-6BECD02E8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2482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id="{17D0A71E-BA18-D503-D95B-0E08D75A6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90413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id="{6AA217B6-11ED-9EA3-2C3F-4FB395D4E9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38345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接點 49">
                  <a:extLst>
                    <a:ext uri="{FF2B5EF4-FFF2-40B4-BE49-F238E27FC236}">
                      <a16:creationId xmlns:a16="http://schemas.microsoft.com/office/drawing/2014/main" id="{E317BE2C-5D68-A458-470A-53FFF572D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46619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0C31790E-BD14-1ECA-8E45-62C5660F28EB}"/>
                  </a:ext>
                </a:extLst>
              </p:cNvPr>
              <p:cNvSpPr txBox="1"/>
              <p:nvPr/>
            </p:nvSpPr>
            <p:spPr>
              <a:xfrm>
                <a:off x="4886098" y="457263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0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45EDDE28-23DA-3F9C-F3A8-41132B7117F0}"/>
                  </a:ext>
                </a:extLst>
              </p:cNvPr>
              <p:cNvSpPr txBox="1"/>
              <p:nvPr/>
            </p:nvSpPr>
            <p:spPr>
              <a:xfrm>
                <a:off x="5422196" y="457263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1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6537E8D1-1498-D7F1-C35B-9F5CF4E9CE59}"/>
                  </a:ext>
                </a:extLst>
              </p:cNvPr>
              <p:cNvSpPr txBox="1"/>
              <p:nvPr/>
            </p:nvSpPr>
            <p:spPr>
              <a:xfrm>
                <a:off x="5968507" y="457263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2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B0C597B8-3B68-00B8-42CE-66B7EA82DA41}"/>
                  </a:ext>
                </a:extLst>
              </p:cNvPr>
              <p:cNvSpPr txBox="1"/>
              <p:nvPr/>
            </p:nvSpPr>
            <p:spPr>
              <a:xfrm>
                <a:off x="4305159" y="4572638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-1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56F51C4-AA7A-8624-8362-6BE1985CB6EF}"/>
                  </a:ext>
                </a:extLst>
              </p:cNvPr>
              <p:cNvSpPr txBox="1"/>
              <p:nvPr/>
            </p:nvSpPr>
            <p:spPr>
              <a:xfrm>
                <a:off x="3717520" y="4572638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-2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</p:grpSp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4A889BA2-464A-5433-18FB-FD59B7D1D6C5}"/>
                </a:ext>
              </a:extLst>
            </p:cNvPr>
            <p:cNvGrpSpPr/>
            <p:nvPr/>
          </p:nvGrpSpPr>
          <p:grpSpPr>
            <a:xfrm>
              <a:off x="5667937" y="5827283"/>
              <a:ext cx="2535039" cy="318999"/>
              <a:chOff x="3717520" y="4561416"/>
              <a:chExt cx="2535039" cy="318999"/>
            </a:xfrm>
          </p:grpSpPr>
          <p:grpSp>
            <p:nvGrpSpPr>
              <p:cNvPr id="52" name="群組 51">
                <a:extLst>
                  <a:ext uri="{FF2B5EF4-FFF2-40B4-BE49-F238E27FC236}">
                    <a16:creationId xmlns:a16="http://schemas.microsoft.com/office/drawing/2014/main" id="{704AEFEE-E807-F145-F740-09B5DCA94D7E}"/>
                  </a:ext>
                </a:extLst>
              </p:cNvPr>
              <p:cNvGrpSpPr/>
              <p:nvPr/>
            </p:nvGrpSpPr>
            <p:grpSpPr>
              <a:xfrm>
                <a:off x="3916351" y="4561416"/>
                <a:ext cx="2191726" cy="54000"/>
                <a:chOff x="6646619" y="4158760"/>
                <a:chExt cx="2191726" cy="54000"/>
              </a:xfrm>
            </p:grpSpPr>
            <p:cxnSp>
              <p:nvCxnSpPr>
                <p:cNvPr id="58" name="直線接點 57">
                  <a:extLst>
                    <a:ext uri="{FF2B5EF4-FFF2-40B4-BE49-F238E27FC236}">
                      <a16:creationId xmlns:a16="http://schemas.microsoft.com/office/drawing/2014/main" id="{DFC5A1DD-5FB2-D33D-BD8E-7D8011BC93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94551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>
                  <a:extLst>
                    <a:ext uri="{FF2B5EF4-FFF2-40B4-BE49-F238E27FC236}">
                      <a16:creationId xmlns:a16="http://schemas.microsoft.com/office/drawing/2014/main" id="{E8491D33-27AA-3756-2936-038BF8EE5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2482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接點 59">
                  <a:extLst>
                    <a:ext uri="{FF2B5EF4-FFF2-40B4-BE49-F238E27FC236}">
                      <a16:creationId xmlns:a16="http://schemas.microsoft.com/office/drawing/2014/main" id="{74BAB484-22D3-9534-6545-001E2528C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290413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接點 60">
                  <a:extLst>
                    <a:ext uri="{FF2B5EF4-FFF2-40B4-BE49-F238E27FC236}">
                      <a16:creationId xmlns:a16="http://schemas.microsoft.com/office/drawing/2014/main" id="{9922D32A-8492-88C7-5D3C-B642D31B5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38345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C7CC914C-BD2E-CE74-DF7C-87772865B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46619" y="4158760"/>
                  <a:ext cx="0" cy="5400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95117D51-9CE6-FF6A-F393-A9C7AA5B1F78}"/>
                  </a:ext>
                </a:extLst>
              </p:cNvPr>
              <p:cNvSpPr txBox="1"/>
              <p:nvPr/>
            </p:nvSpPr>
            <p:spPr>
              <a:xfrm>
                <a:off x="4886098" y="457263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0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63C2261E-17F9-E1E2-27EA-9F6EE692A17C}"/>
                  </a:ext>
                </a:extLst>
              </p:cNvPr>
              <p:cNvSpPr txBox="1"/>
              <p:nvPr/>
            </p:nvSpPr>
            <p:spPr>
              <a:xfrm>
                <a:off x="5422196" y="457263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1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7816BEEA-CC52-297B-6961-526DAD9AB53C}"/>
                  </a:ext>
                </a:extLst>
              </p:cNvPr>
              <p:cNvSpPr txBox="1"/>
              <p:nvPr/>
            </p:nvSpPr>
            <p:spPr>
              <a:xfrm>
                <a:off x="5968507" y="457263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2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0347523B-359D-0BB0-3AE1-26A524B2A31D}"/>
                  </a:ext>
                </a:extLst>
              </p:cNvPr>
              <p:cNvSpPr txBox="1"/>
              <p:nvPr/>
            </p:nvSpPr>
            <p:spPr>
              <a:xfrm>
                <a:off x="4305159" y="4572638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-1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8F850FE8-650E-93EB-6767-0C72D953F113}"/>
                  </a:ext>
                </a:extLst>
              </p:cNvPr>
              <p:cNvSpPr txBox="1"/>
              <p:nvPr/>
            </p:nvSpPr>
            <p:spPr>
              <a:xfrm>
                <a:off x="3717520" y="4572638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-2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1C0456E5-D79E-18F4-AE0E-CE1E08EBB887}"/>
                </a:ext>
              </a:extLst>
            </p:cNvPr>
            <p:cNvGrpSpPr/>
            <p:nvPr/>
          </p:nvGrpSpPr>
          <p:grpSpPr>
            <a:xfrm>
              <a:off x="5341251" y="3246177"/>
              <a:ext cx="343364" cy="2475142"/>
              <a:chOff x="243692" y="2010529"/>
              <a:chExt cx="343364" cy="2475142"/>
            </a:xfrm>
          </p:grpSpPr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3D5E4CF2-AD73-9DE0-E31C-1C9F6507EFF6}"/>
                  </a:ext>
                </a:extLst>
              </p:cNvPr>
              <p:cNvSpPr txBox="1"/>
              <p:nvPr/>
            </p:nvSpPr>
            <p:spPr>
              <a:xfrm>
                <a:off x="243692" y="2010529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-4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grpSp>
            <p:nvGrpSpPr>
              <p:cNvPr id="65" name="群組 64">
                <a:extLst>
                  <a:ext uri="{FF2B5EF4-FFF2-40B4-BE49-F238E27FC236}">
                    <a16:creationId xmlns:a16="http://schemas.microsoft.com/office/drawing/2014/main" id="{7B3A35E2-F037-4555-C180-EFFDDB14CBAE}"/>
                  </a:ext>
                </a:extLst>
              </p:cNvPr>
              <p:cNvGrpSpPr/>
              <p:nvPr/>
            </p:nvGrpSpPr>
            <p:grpSpPr>
              <a:xfrm>
                <a:off x="527175" y="2174715"/>
                <a:ext cx="54000" cy="2160244"/>
                <a:chOff x="7443593" y="3804439"/>
                <a:chExt cx="54000" cy="2160244"/>
              </a:xfrm>
            </p:grpSpPr>
            <p:cxnSp>
              <p:nvCxnSpPr>
                <p:cNvPr id="70" name="直線接點 69">
                  <a:extLst>
                    <a:ext uri="{FF2B5EF4-FFF2-40B4-BE49-F238E27FC236}">
                      <a16:creationId xmlns:a16="http://schemas.microsoft.com/office/drawing/2014/main" id="{F33853DF-2E1E-FEA8-17EE-55F842410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3804439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557CF005-32A0-E31E-EF5E-EA611DE2C4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4344500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E7BD7C29-B93D-61CA-0F72-25C5663E64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4884561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接點 72">
                  <a:extLst>
                    <a:ext uri="{FF2B5EF4-FFF2-40B4-BE49-F238E27FC236}">
                      <a16:creationId xmlns:a16="http://schemas.microsoft.com/office/drawing/2014/main" id="{409503DF-1D1F-3643-89CE-35CF792A3E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5424622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接點 73">
                  <a:extLst>
                    <a:ext uri="{FF2B5EF4-FFF2-40B4-BE49-F238E27FC236}">
                      <a16:creationId xmlns:a16="http://schemas.microsoft.com/office/drawing/2014/main" id="{6534D5F4-2376-38EF-E58A-F4CB287AB4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5964683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37226FA6-D842-88CF-5EE4-FAFEA91D4811}"/>
                  </a:ext>
                </a:extLst>
              </p:cNvPr>
              <p:cNvSpPr txBox="1"/>
              <p:nvPr/>
            </p:nvSpPr>
            <p:spPr>
              <a:xfrm>
                <a:off x="243692" y="2552370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-5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67" name="文字方塊 66">
                <a:extLst>
                  <a:ext uri="{FF2B5EF4-FFF2-40B4-BE49-F238E27FC236}">
                    <a16:creationId xmlns:a16="http://schemas.microsoft.com/office/drawing/2014/main" id="{CCB1BFDF-B7EA-7BD8-3AFD-F5F5EA6AD34F}"/>
                  </a:ext>
                </a:extLst>
              </p:cNvPr>
              <p:cNvSpPr txBox="1"/>
              <p:nvPr/>
            </p:nvSpPr>
            <p:spPr>
              <a:xfrm>
                <a:off x="243692" y="3094211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-6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68" name="文字方塊 67">
                <a:extLst>
                  <a:ext uri="{FF2B5EF4-FFF2-40B4-BE49-F238E27FC236}">
                    <a16:creationId xmlns:a16="http://schemas.microsoft.com/office/drawing/2014/main" id="{156CADDE-C7DA-1DB8-A100-F5558E2F999C}"/>
                  </a:ext>
                </a:extLst>
              </p:cNvPr>
              <p:cNvSpPr txBox="1"/>
              <p:nvPr/>
            </p:nvSpPr>
            <p:spPr>
              <a:xfrm>
                <a:off x="243692" y="3636052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-7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CFB790AC-61D5-C475-81BA-A14C4988FC39}"/>
                  </a:ext>
                </a:extLst>
              </p:cNvPr>
              <p:cNvSpPr txBox="1"/>
              <p:nvPr/>
            </p:nvSpPr>
            <p:spPr>
              <a:xfrm>
                <a:off x="243692" y="4177894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-8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</p:grp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52CD10A9-A227-423C-C551-F15E5C1C9D63}"/>
                </a:ext>
              </a:extLst>
            </p:cNvPr>
            <p:cNvGrpSpPr/>
            <p:nvPr/>
          </p:nvGrpSpPr>
          <p:grpSpPr>
            <a:xfrm>
              <a:off x="8348919" y="3240201"/>
              <a:ext cx="343364" cy="2475142"/>
              <a:chOff x="243692" y="2010529"/>
              <a:chExt cx="343364" cy="2475142"/>
            </a:xfrm>
          </p:grpSpPr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C7F65902-BA93-AC19-2098-77D6A1708857}"/>
                  </a:ext>
                </a:extLst>
              </p:cNvPr>
              <p:cNvSpPr txBox="1"/>
              <p:nvPr/>
            </p:nvSpPr>
            <p:spPr>
              <a:xfrm>
                <a:off x="243692" y="2010529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-4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grpSp>
            <p:nvGrpSpPr>
              <p:cNvPr id="77" name="群組 76">
                <a:extLst>
                  <a:ext uri="{FF2B5EF4-FFF2-40B4-BE49-F238E27FC236}">
                    <a16:creationId xmlns:a16="http://schemas.microsoft.com/office/drawing/2014/main" id="{1D451950-4E94-CC0B-442E-491664B7FD65}"/>
                  </a:ext>
                </a:extLst>
              </p:cNvPr>
              <p:cNvGrpSpPr/>
              <p:nvPr/>
            </p:nvGrpSpPr>
            <p:grpSpPr>
              <a:xfrm>
                <a:off x="527175" y="2174715"/>
                <a:ext cx="54000" cy="2160244"/>
                <a:chOff x="7443593" y="3804439"/>
                <a:chExt cx="54000" cy="2160244"/>
              </a:xfrm>
            </p:grpSpPr>
            <p:cxnSp>
              <p:nvCxnSpPr>
                <p:cNvPr id="82" name="直線接點 81">
                  <a:extLst>
                    <a:ext uri="{FF2B5EF4-FFF2-40B4-BE49-F238E27FC236}">
                      <a16:creationId xmlns:a16="http://schemas.microsoft.com/office/drawing/2014/main" id="{31DF323E-1964-8D3D-D849-A219740D6D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3804439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接點 82">
                  <a:extLst>
                    <a:ext uri="{FF2B5EF4-FFF2-40B4-BE49-F238E27FC236}">
                      <a16:creationId xmlns:a16="http://schemas.microsoft.com/office/drawing/2014/main" id="{CF68FC51-6F30-5D85-A16D-CDA690872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4344500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接點 83">
                  <a:extLst>
                    <a:ext uri="{FF2B5EF4-FFF2-40B4-BE49-F238E27FC236}">
                      <a16:creationId xmlns:a16="http://schemas.microsoft.com/office/drawing/2014/main" id="{40BAE36A-D530-66D6-C91C-8D82F60CAF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4884561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接點 84">
                  <a:extLst>
                    <a:ext uri="{FF2B5EF4-FFF2-40B4-BE49-F238E27FC236}">
                      <a16:creationId xmlns:a16="http://schemas.microsoft.com/office/drawing/2014/main" id="{142D6843-A51E-4E54-8F4A-BFFAA313D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5424622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接點 85">
                  <a:extLst>
                    <a:ext uri="{FF2B5EF4-FFF2-40B4-BE49-F238E27FC236}">
                      <a16:creationId xmlns:a16="http://schemas.microsoft.com/office/drawing/2014/main" id="{223F4BB7-A55D-526A-BEFE-3336B3E329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43593" y="5964683"/>
                  <a:ext cx="540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8A79E503-70E2-C127-C6C9-43C92A565652}"/>
                  </a:ext>
                </a:extLst>
              </p:cNvPr>
              <p:cNvSpPr txBox="1"/>
              <p:nvPr/>
            </p:nvSpPr>
            <p:spPr>
              <a:xfrm>
                <a:off x="243692" y="2552370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-5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A7E32FE2-661D-DB62-E975-943418D35632}"/>
                  </a:ext>
                </a:extLst>
              </p:cNvPr>
              <p:cNvSpPr txBox="1"/>
              <p:nvPr/>
            </p:nvSpPr>
            <p:spPr>
              <a:xfrm>
                <a:off x="243692" y="3094211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-6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80" name="文字方塊 79">
                <a:extLst>
                  <a:ext uri="{FF2B5EF4-FFF2-40B4-BE49-F238E27FC236}">
                    <a16:creationId xmlns:a16="http://schemas.microsoft.com/office/drawing/2014/main" id="{3F8E01ED-401E-2E05-45DE-4C552B4BAE77}"/>
                  </a:ext>
                </a:extLst>
              </p:cNvPr>
              <p:cNvSpPr txBox="1"/>
              <p:nvPr/>
            </p:nvSpPr>
            <p:spPr>
              <a:xfrm>
                <a:off x="243692" y="3636052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-7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  <p:sp>
            <p:nvSpPr>
              <p:cNvPr id="81" name="文字方塊 80">
                <a:extLst>
                  <a:ext uri="{FF2B5EF4-FFF2-40B4-BE49-F238E27FC236}">
                    <a16:creationId xmlns:a16="http://schemas.microsoft.com/office/drawing/2014/main" id="{A5EE9582-F083-9D23-6660-6ED0B1EB4795}"/>
                  </a:ext>
                </a:extLst>
              </p:cNvPr>
              <p:cNvSpPr txBox="1"/>
              <p:nvPr/>
            </p:nvSpPr>
            <p:spPr>
              <a:xfrm>
                <a:off x="243692" y="4177894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400" dirty="0">
                    <a:latin typeface="Helvetica" pitchFamily="2" charset="0"/>
                  </a:rPr>
                  <a:t>-8</a:t>
                </a:r>
                <a:endParaRPr lang="zh-TW" altLang="en-US" dirty="0">
                  <a:latin typeface="Helvetica" pitchFamily="2" charset="0"/>
                </a:endParaRPr>
              </a:p>
            </p:txBody>
          </p:sp>
        </p:grpSp>
        <p:sp>
          <p:nvSpPr>
            <p:cNvPr id="87" name="文字方塊 86">
              <a:extLst>
                <a:ext uri="{FF2B5EF4-FFF2-40B4-BE49-F238E27FC236}">
                  <a16:creationId xmlns:a16="http://schemas.microsoft.com/office/drawing/2014/main" id="{6EA1E26E-E89F-6886-045F-ECB6C05D4E4D}"/>
                </a:ext>
              </a:extLst>
            </p:cNvPr>
            <p:cNvSpPr txBox="1"/>
            <p:nvPr/>
          </p:nvSpPr>
          <p:spPr>
            <a:xfrm rot="16200000">
              <a:off x="4877091" y="4295468"/>
              <a:ext cx="7457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Helvetica" pitchFamily="2" charset="0"/>
                </a:rPr>
                <a:t>r (</a:t>
              </a:r>
              <a:r>
                <a:rPr lang="el-GR" altLang="zh-TW" sz="1600" dirty="0">
                  <a:latin typeface="Helvetica" pitchFamily="2" charset="0"/>
                </a:rPr>
                <a:t>μ</a:t>
              </a:r>
              <a:r>
                <a:rPr lang="en-US" altLang="zh-TW" sz="1600" dirty="0">
                  <a:latin typeface="Helvetica" pitchFamily="2" charset="0"/>
                </a:rPr>
                <a:t>m)</a:t>
              </a:r>
              <a:endParaRPr lang="zh-TW" altLang="en-US" sz="1600" dirty="0">
                <a:latin typeface="Helvetica" pitchFamily="2" charset="0"/>
              </a:endParaRPr>
            </a:p>
          </p:txBody>
        </p:sp>
        <p:sp>
          <p:nvSpPr>
            <p:cNvPr id="88" name="文字方塊 87">
              <a:extLst>
                <a:ext uri="{FF2B5EF4-FFF2-40B4-BE49-F238E27FC236}">
                  <a16:creationId xmlns:a16="http://schemas.microsoft.com/office/drawing/2014/main" id="{54C03DD9-82C1-91EF-26A7-E0DA6865EE31}"/>
                </a:ext>
              </a:extLst>
            </p:cNvPr>
            <p:cNvSpPr txBox="1"/>
            <p:nvPr/>
          </p:nvSpPr>
          <p:spPr>
            <a:xfrm>
              <a:off x="9534173" y="3280646"/>
              <a:ext cx="14430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>
                  <a:latin typeface="Helvetica" pitchFamily="2" charset="0"/>
                </a:rPr>
                <a:t>Microfilaments</a:t>
              </a:r>
              <a:endParaRPr lang="zh-TW" altLang="en-US" sz="1400" b="1" dirty="0">
                <a:latin typeface="Helvetica" pitchFamily="2" charset="0"/>
              </a:endParaRPr>
            </a:p>
          </p:txBody>
        </p: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32732070-3FF8-016C-56A9-0AE86AB45A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27532" y="3555705"/>
              <a:ext cx="454231" cy="9079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>
              <a:extLst>
                <a:ext uri="{FF2B5EF4-FFF2-40B4-BE49-F238E27FC236}">
                  <a16:creationId xmlns:a16="http://schemas.microsoft.com/office/drawing/2014/main" id="{3C03037D-5B8A-ECDA-078E-F04913588E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2690" y="3555705"/>
              <a:ext cx="431312" cy="47550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40E4DFE3-F82C-85F7-1234-303CAAB2E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5754" y="3555705"/>
              <a:ext cx="249111" cy="118012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106F7D19-59ED-A10C-BFE0-0315FB82E1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5547" y="3555705"/>
              <a:ext cx="73024" cy="137419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A2EDCCF2-1322-DB95-FD24-A7C8E02A8ACE}"/>
                </a:ext>
              </a:extLst>
            </p:cNvPr>
            <p:cNvSpPr txBox="1"/>
            <p:nvPr/>
          </p:nvSpPr>
          <p:spPr>
            <a:xfrm>
              <a:off x="5667719" y="1219642"/>
              <a:ext cx="15038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>
                  <a:latin typeface="Helvetica" pitchFamily="2" charset="0"/>
                </a:rPr>
                <a:t>Ionization front</a:t>
              </a:r>
              <a:endParaRPr lang="zh-TW" altLang="en-US" sz="1400" b="1" dirty="0">
                <a:latin typeface="Helvetica" pitchFamily="2" charset="0"/>
              </a:endParaRPr>
            </a:p>
          </p:txBody>
        </p: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A0C8B03C-17D6-9CE1-B6C0-8449DBD9E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35748" y="1487801"/>
              <a:ext cx="291510" cy="34951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單箭頭接點 94">
              <a:extLst>
                <a:ext uri="{FF2B5EF4-FFF2-40B4-BE49-F238E27FC236}">
                  <a16:creationId xmlns:a16="http://schemas.microsoft.com/office/drawing/2014/main" id="{A7AF3D52-6DE4-A47E-E13D-454BC587E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9985" y="1223275"/>
              <a:ext cx="0" cy="1134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單箭頭接點 95">
              <a:extLst>
                <a:ext uri="{FF2B5EF4-FFF2-40B4-BE49-F238E27FC236}">
                  <a16:creationId xmlns:a16="http://schemas.microsoft.com/office/drawing/2014/main" id="{817FE969-AE53-1E38-D937-DC3208CD3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8080" y="1222875"/>
              <a:ext cx="0" cy="1134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文字方塊 103">
              <a:extLst>
                <a:ext uri="{FF2B5EF4-FFF2-40B4-BE49-F238E27FC236}">
                  <a16:creationId xmlns:a16="http://schemas.microsoft.com/office/drawing/2014/main" id="{EA8F39B7-387A-5488-6A33-E9A7DECA0E5E}"/>
                </a:ext>
              </a:extLst>
            </p:cNvPr>
            <p:cNvSpPr txBox="1"/>
            <p:nvPr/>
          </p:nvSpPr>
          <p:spPr>
            <a:xfrm>
              <a:off x="6411212" y="2752234"/>
              <a:ext cx="959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i="1" dirty="0">
                  <a:solidFill>
                    <a:schemeClr val="accent1"/>
                  </a:solidFill>
                  <a:latin typeface="Helvetica" pitchFamily="2" charset="0"/>
                </a:rPr>
                <a:t>t = 20</a:t>
              </a:r>
              <a:r>
                <a:rPr lang="en-US" altLang="zh-TW" sz="1600" b="1" dirty="0">
                  <a:solidFill>
                    <a:schemeClr val="accent1"/>
                  </a:solidFill>
                  <a:latin typeface="Helvetica" pitchFamily="2" charset="0"/>
                </a:rPr>
                <a:t> fs</a:t>
              </a:r>
              <a:endParaRPr lang="zh-TW" altLang="en-US" sz="1600" b="1" dirty="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sp>
          <p:nvSpPr>
            <p:cNvPr id="105" name="文字方塊 104">
              <a:extLst>
                <a:ext uri="{FF2B5EF4-FFF2-40B4-BE49-F238E27FC236}">
                  <a16:creationId xmlns:a16="http://schemas.microsoft.com/office/drawing/2014/main" id="{B22CC97E-634E-FC95-575D-F1C89F35502F}"/>
                </a:ext>
              </a:extLst>
            </p:cNvPr>
            <p:cNvSpPr txBox="1"/>
            <p:nvPr/>
          </p:nvSpPr>
          <p:spPr>
            <a:xfrm>
              <a:off x="9696117" y="2727635"/>
              <a:ext cx="959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i="1" dirty="0">
                  <a:solidFill>
                    <a:schemeClr val="accent1"/>
                  </a:solidFill>
                  <a:latin typeface="Helvetica" pitchFamily="2" charset="0"/>
                </a:rPr>
                <a:t>t = 80</a:t>
              </a:r>
              <a:r>
                <a:rPr lang="en-US" altLang="zh-TW" sz="1600" b="1" dirty="0">
                  <a:solidFill>
                    <a:schemeClr val="accent1"/>
                  </a:solidFill>
                  <a:latin typeface="Helvetica" pitchFamily="2" charset="0"/>
                </a:rPr>
                <a:t> fs</a:t>
              </a:r>
              <a:endParaRPr lang="zh-TW" altLang="en-US" sz="1600" b="1" dirty="0">
                <a:solidFill>
                  <a:schemeClr val="accent1"/>
                </a:solidFill>
                <a:latin typeface="Helvetica" pitchFamily="2" charset="0"/>
              </a:endParaRPr>
            </a:p>
          </p:txBody>
        </p:sp>
        <p:pic>
          <p:nvPicPr>
            <p:cNvPr id="107" name="圖片 106" descr="一張含有 鮮豔, 樣式, 黃色, 綠色 的圖片&#10;&#10;自動產生的描述">
              <a:extLst>
                <a:ext uri="{FF2B5EF4-FFF2-40B4-BE49-F238E27FC236}">
                  <a16:creationId xmlns:a16="http://schemas.microsoft.com/office/drawing/2014/main" id="{A43F2413-AA2A-CF3A-3B32-A40A7FCFB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844" y="3162519"/>
              <a:ext cx="2725673" cy="2721291"/>
            </a:xfrm>
            <a:prstGeom prst="rect">
              <a:avLst/>
            </a:prstGeom>
          </p:spPr>
        </p:pic>
        <p:cxnSp>
          <p:nvCxnSpPr>
            <p:cNvPr id="108" name="直線單箭頭接點 107">
              <a:extLst>
                <a:ext uri="{FF2B5EF4-FFF2-40B4-BE49-F238E27FC236}">
                  <a16:creationId xmlns:a16="http://schemas.microsoft.com/office/drawing/2014/main" id="{10F7FEE0-769A-A5AE-D81D-07324AFC9F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8080" y="2364888"/>
              <a:ext cx="0" cy="804292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文字方塊 121">
              <a:extLst>
                <a:ext uri="{FF2B5EF4-FFF2-40B4-BE49-F238E27FC236}">
                  <a16:creationId xmlns:a16="http://schemas.microsoft.com/office/drawing/2014/main" id="{9156FE8C-41F5-2A88-ACF3-16ED7128C37C}"/>
                </a:ext>
              </a:extLst>
            </p:cNvPr>
            <p:cNvSpPr txBox="1"/>
            <p:nvPr/>
          </p:nvSpPr>
          <p:spPr>
            <a:xfrm>
              <a:off x="6621297" y="6050000"/>
              <a:ext cx="779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Helvetica" pitchFamily="2" charset="0"/>
                </a:rPr>
                <a:t>x (</a:t>
              </a:r>
              <a:r>
                <a:rPr lang="el-GR" altLang="zh-TW" sz="1600" dirty="0">
                  <a:latin typeface="Helvetica" pitchFamily="2" charset="0"/>
                </a:rPr>
                <a:t>μ</a:t>
              </a:r>
              <a:r>
                <a:rPr lang="en-US" altLang="zh-TW" sz="1600" dirty="0">
                  <a:latin typeface="Helvetica" pitchFamily="2" charset="0"/>
                </a:rPr>
                <a:t>m)</a:t>
              </a:r>
              <a:endParaRPr lang="zh-TW" altLang="en-US" sz="1600" dirty="0">
                <a:latin typeface="Helvetica" pitchFamily="2" charset="0"/>
              </a:endParaRPr>
            </a:p>
          </p:txBody>
        </p:sp>
        <p:sp>
          <p:nvSpPr>
            <p:cNvPr id="123" name="文字方塊 122">
              <a:extLst>
                <a:ext uri="{FF2B5EF4-FFF2-40B4-BE49-F238E27FC236}">
                  <a16:creationId xmlns:a16="http://schemas.microsoft.com/office/drawing/2014/main" id="{C9317B17-AB9C-4A04-1F61-768DADC6992B}"/>
                </a:ext>
              </a:extLst>
            </p:cNvPr>
            <p:cNvSpPr txBox="1"/>
            <p:nvPr/>
          </p:nvSpPr>
          <p:spPr>
            <a:xfrm>
              <a:off x="9687576" y="6050000"/>
              <a:ext cx="779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Helvetica" pitchFamily="2" charset="0"/>
                </a:rPr>
                <a:t>x (</a:t>
              </a:r>
              <a:r>
                <a:rPr lang="el-GR" altLang="zh-TW" sz="1600" dirty="0">
                  <a:latin typeface="Helvetica" pitchFamily="2" charset="0"/>
                </a:rPr>
                <a:t>μ</a:t>
              </a:r>
              <a:r>
                <a:rPr lang="en-US" altLang="zh-TW" sz="1600" dirty="0">
                  <a:latin typeface="Helvetica" pitchFamily="2" charset="0"/>
                </a:rPr>
                <a:t>m)</a:t>
              </a:r>
              <a:endParaRPr lang="zh-TW" altLang="en-US" sz="1600" dirty="0">
                <a:latin typeface="Helvetica" pitchFamily="2" charset="0"/>
              </a:endParaRP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3CE30F3F-0AA0-DD10-8FCC-BB11F8351F28}"/>
                </a:ext>
              </a:extLst>
            </p:cNvPr>
            <p:cNvSpPr/>
            <p:nvPr/>
          </p:nvSpPr>
          <p:spPr>
            <a:xfrm>
              <a:off x="5824617" y="5464254"/>
              <a:ext cx="1741480" cy="268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834A2C57-AF57-23C8-9145-3CC8E65DAABF}"/>
                </a:ext>
              </a:extLst>
            </p:cNvPr>
            <p:cNvGrpSpPr/>
            <p:nvPr/>
          </p:nvGrpSpPr>
          <p:grpSpPr>
            <a:xfrm>
              <a:off x="5839886" y="5447926"/>
              <a:ext cx="1862007" cy="276999"/>
              <a:chOff x="4497615" y="2865277"/>
              <a:chExt cx="1862007" cy="276999"/>
            </a:xfrm>
          </p:grpSpPr>
          <p:cxnSp>
            <p:nvCxnSpPr>
              <p:cNvPr id="128" name="直線單箭頭接點 127">
                <a:extLst>
                  <a:ext uri="{FF2B5EF4-FFF2-40B4-BE49-F238E27FC236}">
                    <a16:creationId xmlns:a16="http://schemas.microsoft.com/office/drawing/2014/main" id="{11579055-FF51-DF17-AD69-38B5E8A8F2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7615" y="3007959"/>
                <a:ext cx="22413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F57A3295-7FE9-D407-CE09-0F3592EF8748}"/>
                  </a:ext>
                </a:extLst>
              </p:cNvPr>
              <p:cNvSpPr txBox="1"/>
              <p:nvPr/>
            </p:nvSpPr>
            <p:spPr>
              <a:xfrm>
                <a:off x="4674967" y="2865277"/>
                <a:ext cx="16846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dirty="0">
                    <a:latin typeface="Helvetica" pitchFamily="2" charset="0"/>
                  </a:rPr>
                  <a:t>: </a:t>
                </a:r>
                <a:r>
                  <a:rPr lang="en-US" altLang="zh-TW" sz="1200" b="1" dirty="0">
                    <a:latin typeface="Helvetica" pitchFamily="2" charset="0"/>
                  </a:rPr>
                  <a:t>local drift velocity</a:t>
                </a:r>
                <a:endParaRPr lang="zh-TW" altLang="en-US" sz="1200" b="1" dirty="0">
                  <a:latin typeface="Helvetica" pitchFamily="2" charset="0"/>
                </a:endParaRPr>
              </a:p>
            </p:txBody>
          </p:sp>
        </p:grpSp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6C8830A5-8C81-6E93-7916-0593BF4FAC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9985" y="2350912"/>
              <a:ext cx="0" cy="804292"/>
            </a:xfrm>
            <a:prstGeom prst="straightConnector1">
              <a:avLst/>
            </a:prstGeom>
            <a:ln w="38100" cmpd="sng">
              <a:solidFill>
                <a:schemeClr val="accent1"/>
              </a:solidFill>
              <a:prstDash val="solid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字方塊 7">
                  <a:extLst>
                    <a:ext uri="{FF2B5EF4-FFF2-40B4-BE49-F238E27FC236}">
                      <a16:creationId xmlns:a16="http://schemas.microsoft.com/office/drawing/2014/main" id="{CDD960AB-F859-EEA2-2349-C0BEE91EC86D}"/>
                    </a:ext>
                  </a:extLst>
                </p:cNvPr>
                <p:cNvSpPr txBox="1"/>
                <p:nvPr/>
              </p:nvSpPr>
              <p:spPr>
                <a:xfrm rot="16200000">
                  <a:off x="11482457" y="3549996"/>
                  <a:ext cx="8837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altLang="zh-TW" sz="1400" dirty="0">
                      <a:latin typeface="Helvetica" pitchFamily="2" charset="0"/>
                    </a:rPr>
                    <a:t> (cm</a:t>
                  </a:r>
                  <a:r>
                    <a:rPr lang="en-US" altLang="zh-TW" sz="1400" baseline="30000" dirty="0">
                      <a:latin typeface="Helvetica" pitchFamily="2" charset="0"/>
                    </a:rPr>
                    <a:t>-3</a:t>
                  </a:r>
                  <a:r>
                    <a:rPr lang="en-US" altLang="zh-TW" sz="1400" dirty="0">
                      <a:latin typeface="Helvetica" pitchFamily="2" charset="0"/>
                    </a:rPr>
                    <a:t>)</a:t>
                  </a:r>
                  <a:endParaRPr lang="zh-TW" altLang="en-US" sz="14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8" name="文字方塊 7">
                  <a:extLst>
                    <a:ext uri="{FF2B5EF4-FFF2-40B4-BE49-F238E27FC236}">
                      <a16:creationId xmlns:a16="http://schemas.microsoft.com/office/drawing/2014/main" id="{CDD960AB-F859-EEA2-2349-C0BEE91EC8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1482457" y="3549996"/>
                  <a:ext cx="883768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4000" t="-1379" r="-20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CA5540E2-06C5-86FD-E61D-D687EECEB674}"/>
                </a:ext>
              </a:extLst>
            </p:cNvPr>
            <p:cNvSpPr txBox="1"/>
            <p:nvPr/>
          </p:nvSpPr>
          <p:spPr>
            <a:xfrm rot="16200000">
              <a:off x="4887153" y="1594459"/>
              <a:ext cx="779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Helvetica" pitchFamily="2" charset="0"/>
                </a:rPr>
                <a:t>y (</a:t>
              </a:r>
              <a:r>
                <a:rPr lang="el-GR" altLang="zh-TW" sz="1600" dirty="0">
                  <a:latin typeface="Helvetica" pitchFamily="2" charset="0"/>
                </a:rPr>
                <a:t>μ</a:t>
              </a:r>
              <a:r>
                <a:rPr lang="en-US" altLang="zh-TW" sz="1600" dirty="0">
                  <a:latin typeface="Helvetica" pitchFamily="2" charset="0"/>
                </a:rPr>
                <a:t>m)</a:t>
              </a:r>
              <a:endParaRPr lang="zh-TW" altLang="en-US" sz="1600" dirty="0">
                <a:latin typeface="Helvetica" pitchFamily="2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Particle-in-cell simulations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B3C80891-7775-F13F-6656-4ECA4F9531C1}"/>
                  </a:ext>
                </a:extLst>
              </p:cNvPr>
              <p:cNvSpPr txBox="1"/>
              <p:nvPr/>
            </p:nvSpPr>
            <p:spPr>
              <a:xfrm>
                <a:off x="397431" y="1310293"/>
                <a:ext cx="4102084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b="1" dirty="0">
                    <a:latin typeface="Helvetica" pitchFamily="2" charset="0"/>
                    <a:cs typeface="Arial" panose="020B0604020202020204" pitchFamily="34" charset="0"/>
                  </a:rPr>
                  <a:t>3D </a:t>
                </a:r>
                <a:r>
                  <a:rPr lang="en-US" sz="2000" b="1" dirty="0">
                    <a:latin typeface="Helvetica" pitchFamily="2" charset="0"/>
                    <a:cs typeface="Arial" panose="020B0604020202020204" pitchFamily="34" charset="0"/>
                  </a:rPr>
                  <a:t>simulation (OSIRIS) </a:t>
                </a:r>
              </a:p>
              <a:p>
                <a:r>
                  <a:rPr lang="en-US" dirty="0">
                    <a:latin typeface="Helvetica" pitchFamily="2" charset="0"/>
                    <a:cs typeface="Arial" panose="020B0604020202020204" pitchFamily="34" charset="0"/>
                  </a:rPr>
                  <a:t>    He gas,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lang="en-US" dirty="0">
                    <a:latin typeface="Helvetica" pitchFamily="2" charset="0"/>
                    <a:cs typeface="Arial" panose="020B0604020202020204" pitchFamily="34" charset="0"/>
                  </a:rPr>
                  <a:t> cm</a:t>
                </a:r>
                <a:r>
                  <a:rPr lang="en-US" baseline="30000" dirty="0">
                    <a:latin typeface="Helvetica" pitchFamily="2" charset="0"/>
                    <a:cs typeface="Arial" panose="020B0604020202020204" pitchFamily="34" charset="0"/>
                  </a:rPr>
                  <a:t>-3</a:t>
                </a:r>
                <a:r>
                  <a:rPr lang="en-US" dirty="0">
                    <a:latin typeface="Helvetica" pitchFamily="2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0.8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</m:oMath>
                </a14:m>
                <a:r>
                  <a:rPr lang="en-US" dirty="0">
                    <a:latin typeface="Helvetica" pitchFamily="2" charset="0"/>
                    <a:cs typeface="Arial" panose="020B0604020202020204" pitchFamily="34" charset="0"/>
                  </a:rPr>
                  <a:t>m laser</a:t>
                </a:r>
              </a:p>
              <a:p>
                <a:r>
                  <a:rPr lang="en-US" altLang="zh-TW" dirty="0">
                    <a:latin typeface="Helvetica" pitchFamily="2" charset="0"/>
                    <a:cs typeface="Arial" panose="020B0604020202020204" pitchFamily="34" charset="0"/>
                  </a:rPr>
                  <a:t>    10 fs pulse duration</a:t>
                </a:r>
              </a:p>
              <a:p>
                <a:r>
                  <a:rPr lang="en-US" altLang="zh-TW" dirty="0">
                    <a:latin typeface="Helvetica" pitchFamily="2" charset="0"/>
                    <a:cs typeface="Arial" panose="020B0604020202020204" pitchFamily="34" charset="0"/>
                  </a:rPr>
                  <a:t>    circular polarization </a:t>
                </a:r>
                <a:endParaRPr lang="en-US" dirty="0">
                  <a:latin typeface="Helvetica" pitchFamily="2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=0.2</m:t>
                    </m:r>
                  </m:oMath>
                </a14:m>
                <a:r>
                  <a:rPr lang="en-US" altLang="zh-TW" dirty="0">
                    <a:latin typeface="Helvetica" pitchFamily="2" charset="0"/>
                    <a:cs typeface="Arial" panose="020B0604020202020204" pitchFamily="34" charset="0"/>
                  </a:rPr>
                  <a:t>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lang="en-US" altLang="zh-TW" dirty="0">
                    <a:latin typeface="Helvetica" pitchFamily="2" charset="0"/>
                    <a:cs typeface="Arial" panose="020B0604020202020204" pitchFamily="34" charset="0"/>
                  </a:rPr>
                  <a:t> W/cm</a:t>
                </a:r>
                <a:r>
                  <a:rPr lang="en-US" altLang="zh-TW" baseline="30000" dirty="0">
                    <a:latin typeface="Helvetica" pitchFamily="2" charset="0"/>
                    <a:cs typeface="Arial" panose="020B0604020202020204" pitchFamily="34" charset="0"/>
                  </a:rPr>
                  <a:t>2</a:t>
                </a:r>
                <a:r>
                  <a:rPr lang="en-US" altLang="zh-TW" dirty="0">
                    <a:latin typeface="Helvetica" pitchFamily="2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B3C80891-7775-F13F-6656-4ECA4F953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31" y="1310293"/>
                <a:ext cx="4102084" cy="1785104"/>
              </a:xfrm>
              <a:prstGeom prst="rect">
                <a:avLst/>
              </a:prstGeom>
              <a:blipFill>
                <a:blip r:embed="rId13"/>
                <a:stretch>
                  <a:fillRect l="-1486" t="-2048" b="-44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35">
            <a:extLst>
              <a:ext uri="{FF2B5EF4-FFF2-40B4-BE49-F238E27FC236}">
                <a16:creationId xmlns:a16="http://schemas.microsoft.com/office/drawing/2014/main" id="{41090920-1BF4-7839-8567-F1FFD96438AD}"/>
              </a:ext>
            </a:extLst>
          </p:cNvPr>
          <p:cNvSpPr/>
          <p:nvPr/>
        </p:nvSpPr>
        <p:spPr>
          <a:xfrm>
            <a:off x="359497" y="1285971"/>
            <a:ext cx="3759879" cy="1809425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AB2C890-9C83-67A8-B31B-EB483C289C56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77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Evolution of the transverse electron distribution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FD912636-F93B-2BDD-270A-5104A93F8F9F}"/>
              </a:ext>
            </a:extLst>
          </p:cNvPr>
          <p:cNvSpPr txBox="1"/>
          <p:nvPr/>
        </p:nvSpPr>
        <p:spPr>
          <a:xfrm>
            <a:off x="3396880" y="989157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t~0 fs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723DCEE1-BE56-2865-C0F5-7E67275B6815}"/>
              </a:ext>
            </a:extLst>
          </p:cNvPr>
          <p:cNvSpPr txBox="1"/>
          <p:nvPr/>
        </p:nvSpPr>
        <p:spPr>
          <a:xfrm>
            <a:off x="6736412" y="987972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t=60 fs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E20B18D1-108C-2885-C179-936E24177D92}"/>
              </a:ext>
            </a:extLst>
          </p:cNvPr>
          <p:cNvSpPr txBox="1"/>
          <p:nvPr/>
        </p:nvSpPr>
        <p:spPr>
          <a:xfrm>
            <a:off x="10044622" y="980288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t=120 fs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125" name="圖片 124" descr="一張含有 鮮豔, 圓形, 彩虹, 螢幕擷取畫面 的圖片&#10;&#10;自動產生的描述">
            <a:extLst>
              <a:ext uri="{FF2B5EF4-FFF2-40B4-BE49-F238E27FC236}">
                <a16:creationId xmlns:a16="http://schemas.microsoft.com/office/drawing/2014/main" id="{A234A243-C07D-E484-C2D4-3E7059CA4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7" y="4658035"/>
            <a:ext cx="1646150" cy="1643292"/>
          </a:xfrm>
          <a:prstGeom prst="rect">
            <a:avLst/>
          </a:prstGeom>
        </p:spPr>
      </p:pic>
      <p:pic>
        <p:nvPicPr>
          <p:cNvPr id="126" name="圖片 125" descr="一張含有 鮮豔, 圓形, 藝術, 旋渦 的圖片&#10;&#10;自動產生的描述">
            <a:extLst>
              <a:ext uri="{FF2B5EF4-FFF2-40B4-BE49-F238E27FC236}">
                <a16:creationId xmlns:a16="http://schemas.microsoft.com/office/drawing/2014/main" id="{165FC5E2-FE8B-5D95-C70E-40F1A6269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91" y="4658035"/>
            <a:ext cx="1646150" cy="1643292"/>
          </a:xfrm>
          <a:prstGeom prst="rect">
            <a:avLst/>
          </a:prstGeom>
        </p:spPr>
      </p:pic>
      <p:pic>
        <p:nvPicPr>
          <p:cNvPr id="127" name="圖片 126" descr="一張含有 鮮豔, 旋渦, 藝術, 分形藝術 的圖片&#10;&#10;自動產生的描述">
            <a:extLst>
              <a:ext uri="{FF2B5EF4-FFF2-40B4-BE49-F238E27FC236}">
                <a16:creationId xmlns:a16="http://schemas.microsoft.com/office/drawing/2014/main" id="{23E2F7F6-46C2-3B5D-9641-BFE76D84D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84" y="4658035"/>
            <a:ext cx="1646150" cy="1643292"/>
          </a:xfrm>
          <a:prstGeom prst="rect">
            <a:avLst/>
          </a:prstGeom>
        </p:spPr>
      </p:pic>
      <p:pic>
        <p:nvPicPr>
          <p:cNvPr id="129" name="圖片 128" descr="一張含有 鮮豔, 圓形, 黃色, 螢幕擷取畫面 的圖片&#10;&#10;自動產生的描述">
            <a:extLst>
              <a:ext uri="{FF2B5EF4-FFF2-40B4-BE49-F238E27FC236}">
                <a16:creationId xmlns:a16="http://schemas.microsoft.com/office/drawing/2014/main" id="{1CC162AB-3566-36DC-82BC-D839B7F4A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7" y="2975537"/>
            <a:ext cx="1646150" cy="1643292"/>
          </a:xfrm>
          <a:prstGeom prst="rect">
            <a:avLst/>
          </a:prstGeom>
        </p:spPr>
      </p:pic>
      <p:pic>
        <p:nvPicPr>
          <p:cNvPr id="131" name="圖片 130" descr="一張含有 鮮豔, 圓形, 旋渦, 藝術 的圖片&#10;&#10;自動產生的描述">
            <a:extLst>
              <a:ext uri="{FF2B5EF4-FFF2-40B4-BE49-F238E27FC236}">
                <a16:creationId xmlns:a16="http://schemas.microsoft.com/office/drawing/2014/main" id="{EBB555C9-BBFE-721C-5F2C-87EB3CA43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91" y="2975537"/>
            <a:ext cx="1646150" cy="1643292"/>
          </a:xfrm>
          <a:prstGeom prst="rect">
            <a:avLst/>
          </a:prstGeom>
        </p:spPr>
      </p:pic>
      <p:pic>
        <p:nvPicPr>
          <p:cNvPr id="132" name="圖片 131" descr="一張含有 鮮豔, 圓形, 螢幕擷取畫面, 黃色 的圖片&#10;&#10;自動產生的描述">
            <a:extLst>
              <a:ext uri="{FF2B5EF4-FFF2-40B4-BE49-F238E27FC236}">
                <a16:creationId xmlns:a16="http://schemas.microsoft.com/office/drawing/2014/main" id="{32EC454C-679B-2C37-AA64-8166F811E8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97" y="1293040"/>
            <a:ext cx="1646150" cy="1643292"/>
          </a:xfrm>
          <a:prstGeom prst="rect">
            <a:avLst/>
          </a:prstGeom>
        </p:spPr>
      </p:pic>
      <p:pic>
        <p:nvPicPr>
          <p:cNvPr id="133" name="圖片 132" descr="一張含有 鮮豔, 圓形, 螢幕擷取畫面 的圖片&#10;&#10;自動產生的描述">
            <a:extLst>
              <a:ext uri="{FF2B5EF4-FFF2-40B4-BE49-F238E27FC236}">
                <a16:creationId xmlns:a16="http://schemas.microsoft.com/office/drawing/2014/main" id="{ADB0E081-6829-6039-A647-E165C77B6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91" y="1293040"/>
            <a:ext cx="1646150" cy="1643292"/>
          </a:xfrm>
          <a:prstGeom prst="rect">
            <a:avLst/>
          </a:prstGeom>
        </p:spPr>
      </p:pic>
      <p:pic>
        <p:nvPicPr>
          <p:cNvPr id="134" name="圖片 133" descr="一張含有 鮮豔, 圓形, 螢幕擷取畫面 的圖片&#10;&#10;自動產生的描述">
            <a:extLst>
              <a:ext uri="{FF2B5EF4-FFF2-40B4-BE49-F238E27FC236}">
                <a16:creationId xmlns:a16="http://schemas.microsoft.com/office/drawing/2014/main" id="{D7DB7D3C-33B2-5C30-C97A-56F7EA5052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84" y="1293040"/>
            <a:ext cx="1646150" cy="1643292"/>
          </a:xfrm>
          <a:prstGeom prst="rect">
            <a:avLst/>
          </a:prstGeom>
        </p:spPr>
      </p:pic>
      <p:pic>
        <p:nvPicPr>
          <p:cNvPr id="135" name="圖片 134" descr="一張含有 鮮豔, 螢幕擷取畫面, 圓形, 彩虹 的圖片&#10;&#10;自動產生的描述">
            <a:extLst>
              <a:ext uri="{FF2B5EF4-FFF2-40B4-BE49-F238E27FC236}">
                <a16:creationId xmlns:a16="http://schemas.microsoft.com/office/drawing/2014/main" id="{1DF8D347-0F4A-B002-C97A-4674E2FFDD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3" y="4637015"/>
            <a:ext cx="1646150" cy="1643292"/>
          </a:xfrm>
          <a:prstGeom prst="rect">
            <a:avLst/>
          </a:prstGeom>
        </p:spPr>
      </p:pic>
      <p:pic>
        <p:nvPicPr>
          <p:cNvPr id="136" name="圖片 135" descr="一張含有 鮮豔, 螢幕擷取畫面, 圓形 的圖片&#10;&#10;自動產生的描述">
            <a:extLst>
              <a:ext uri="{FF2B5EF4-FFF2-40B4-BE49-F238E27FC236}">
                <a16:creationId xmlns:a16="http://schemas.microsoft.com/office/drawing/2014/main" id="{51FA5C80-1C6E-2AC1-32FC-CFB337CAC0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3" y="2954517"/>
            <a:ext cx="1646150" cy="1643292"/>
          </a:xfrm>
          <a:prstGeom prst="rect">
            <a:avLst/>
          </a:prstGeom>
        </p:spPr>
      </p:pic>
      <p:pic>
        <p:nvPicPr>
          <p:cNvPr id="139" name="圖片 138" descr="一張含有 螢幕擷取畫面, 圓形, 鮮豔, 黃色 的圖片&#10;&#10;自動產生的描述">
            <a:extLst>
              <a:ext uri="{FF2B5EF4-FFF2-40B4-BE49-F238E27FC236}">
                <a16:creationId xmlns:a16="http://schemas.microsoft.com/office/drawing/2014/main" id="{B05C16D5-DD03-0EA9-4A35-B32D224A9A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3" y="1272020"/>
            <a:ext cx="1646150" cy="1643292"/>
          </a:xfrm>
          <a:prstGeom prst="rect">
            <a:avLst/>
          </a:prstGeom>
        </p:spPr>
      </p:pic>
      <p:pic>
        <p:nvPicPr>
          <p:cNvPr id="140" name="圖片 139">
            <a:extLst>
              <a:ext uri="{FF2B5EF4-FFF2-40B4-BE49-F238E27FC236}">
                <a16:creationId xmlns:a16="http://schemas.microsoft.com/office/drawing/2014/main" id="{A8AE8B8D-6574-F19A-C2A6-B7A1AACF4C4E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861" y="1319598"/>
            <a:ext cx="157375" cy="5003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799065BE-DD8A-A8A0-80A5-24CB96B5FCF7}"/>
                  </a:ext>
                </a:extLst>
              </p:cNvPr>
              <p:cNvSpPr txBox="1"/>
              <p:nvPr/>
            </p:nvSpPr>
            <p:spPr>
              <a:xfrm>
                <a:off x="11541378" y="979771"/>
                <a:ext cx="7088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TW" sz="16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lang="en-US" altLang="zh-TW" sz="1600" baseline="30000" dirty="0">
                    <a:latin typeface="Helvetica" pitchFamily="2" charset="0"/>
                    <a:cs typeface="Arial" panose="020B0604020202020204" pitchFamily="34" charset="0"/>
                  </a:rPr>
                  <a:t>17</a:t>
                </a:r>
                <a:endParaRPr lang="zh-TW" altLang="en-US" sz="16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799065BE-DD8A-A8A0-80A5-24CB96B5F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1378" y="979771"/>
                <a:ext cx="708848" cy="338554"/>
              </a:xfrm>
              <a:prstGeom prst="rect">
                <a:avLst/>
              </a:prstGeom>
              <a:blipFill>
                <a:blip r:embed="rId16"/>
                <a:stretch>
                  <a:fillRect t="-7273" b="-218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BDA30EE9-8DC3-B017-3391-CFD4D75FF27A}"/>
              </a:ext>
            </a:extLst>
          </p:cNvPr>
          <p:cNvSpPr txBox="1"/>
          <p:nvPr/>
        </p:nvSpPr>
        <p:spPr>
          <a:xfrm rot="16200000">
            <a:off x="11381217" y="345705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Helvetica" pitchFamily="2" charset="0"/>
                <a:cs typeface="Arial" panose="020B0604020202020204" pitchFamily="34" charset="0"/>
              </a:rPr>
              <a:t>n</a:t>
            </a:r>
            <a:r>
              <a:rPr lang="en-US" altLang="zh-TW" baseline="-25000" dirty="0">
                <a:latin typeface="Helvetica" pitchFamily="2" charset="0"/>
                <a:cs typeface="Arial" panose="020B0604020202020204" pitchFamily="34" charset="0"/>
              </a:rPr>
              <a:t>e</a:t>
            </a:r>
            <a:r>
              <a:rPr lang="en-US" altLang="zh-TW" dirty="0">
                <a:latin typeface="Helvetica" pitchFamily="2" charset="0"/>
                <a:cs typeface="Arial" panose="020B0604020202020204" pitchFamily="34" charset="0"/>
              </a:rPr>
              <a:t> (cm</a:t>
            </a:r>
            <a:r>
              <a:rPr lang="en-US" altLang="zh-TW" baseline="30000" dirty="0">
                <a:latin typeface="Helvetica" pitchFamily="2" charset="0"/>
                <a:cs typeface="Arial" panose="020B0604020202020204" pitchFamily="34" charset="0"/>
              </a:rPr>
              <a:t>-3</a:t>
            </a:r>
            <a:r>
              <a:rPr lang="en-US" altLang="zh-TW" dirty="0">
                <a:latin typeface="Helvetica" pitchFamily="2" charset="0"/>
                <a:cs typeface="Arial" panose="020B0604020202020204" pitchFamily="34" charset="0"/>
              </a:rPr>
              <a:t>)</a:t>
            </a:r>
            <a:endParaRPr lang="zh-TW" altLang="en-US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B5882F3D-BC21-34F8-0D97-E3212214D99D}"/>
              </a:ext>
            </a:extLst>
          </p:cNvPr>
          <p:cNvSpPr txBox="1"/>
          <p:nvPr/>
        </p:nvSpPr>
        <p:spPr>
          <a:xfrm>
            <a:off x="11462678" y="615514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E68E9A6F-8174-419C-5374-58BA0D905A7F}"/>
              </a:ext>
            </a:extLst>
          </p:cNvPr>
          <p:cNvSpPr txBox="1"/>
          <p:nvPr/>
        </p:nvSpPr>
        <p:spPr>
          <a:xfrm>
            <a:off x="11462678" y="565927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1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04FB9876-E7B5-F1DF-D9BC-6E66524AE959}"/>
              </a:ext>
            </a:extLst>
          </p:cNvPr>
          <p:cNvSpPr txBox="1"/>
          <p:nvPr/>
        </p:nvSpPr>
        <p:spPr>
          <a:xfrm>
            <a:off x="11462678" y="516340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2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87971CFD-80A4-BAAA-2B69-F13B5E5637B0}"/>
              </a:ext>
            </a:extLst>
          </p:cNvPr>
          <p:cNvSpPr txBox="1"/>
          <p:nvPr/>
        </p:nvSpPr>
        <p:spPr>
          <a:xfrm>
            <a:off x="11462678" y="466753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3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C743BF5-FB26-5190-440C-6D92FE6855D3}"/>
              </a:ext>
            </a:extLst>
          </p:cNvPr>
          <p:cNvSpPr txBox="1"/>
          <p:nvPr/>
        </p:nvSpPr>
        <p:spPr>
          <a:xfrm>
            <a:off x="11462678" y="417166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4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9714217E-198F-FB8E-94CF-166475283702}"/>
              </a:ext>
            </a:extLst>
          </p:cNvPr>
          <p:cNvSpPr txBox="1"/>
          <p:nvPr/>
        </p:nvSpPr>
        <p:spPr>
          <a:xfrm>
            <a:off x="11462678" y="367580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5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FE8A03F7-4636-9BAB-ED58-EF4D14BAB923}"/>
              </a:ext>
            </a:extLst>
          </p:cNvPr>
          <p:cNvSpPr txBox="1"/>
          <p:nvPr/>
        </p:nvSpPr>
        <p:spPr>
          <a:xfrm>
            <a:off x="11462678" y="3179933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6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25D263A4-BE5E-AB3F-A541-67E7ABB4DF05}"/>
              </a:ext>
            </a:extLst>
          </p:cNvPr>
          <p:cNvSpPr txBox="1"/>
          <p:nvPr/>
        </p:nvSpPr>
        <p:spPr>
          <a:xfrm>
            <a:off x="11462678" y="268406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7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7C24BBC4-E951-3D43-0C9D-9067855D1161}"/>
              </a:ext>
            </a:extLst>
          </p:cNvPr>
          <p:cNvSpPr txBox="1"/>
          <p:nvPr/>
        </p:nvSpPr>
        <p:spPr>
          <a:xfrm>
            <a:off x="11462678" y="121182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10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97B7366B-2CEE-B3DB-C6C5-B82AFE15A681}"/>
              </a:ext>
            </a:extLst>
          </p:cNvPr>
          <p:cNvSpPr txBox="1"/>
          <p:nvPr/>
        </p:nvSpPr>
        <p:spPr>
          <a:xfrm>
            <a:off x="11462678" y="218819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8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EA40ED21-7BB3-6E9A-35AA-8BF7ED8B609F}"/>
              </a:ext>
            </a:extLst>
          </p:cNvPr>
          <p:cNvSpPr txBox="1"/>
          <p:nvPr/>
        </p:nvSpPr>
        <p:spPr>
          <a:xfrm>
            <a:off x="11462678" y="169232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9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9B677449-7556-82B8-498A-A98405339A5A}"/>
              </a:ext>
            </a:extLst>
          </p:cNvPr>
          <p:cNvGrpSpPr/>
          <p:nvPr/>
        </p:nvGrpSpPr>
        <p:grpSpPr>
          <a:xfrm>
            <a:off x="669911" y="1548358"/>
            <a:ext cx="320922" cy="1091927"/>
            <a:chOff x="2616064" y="681298"/>
            <a:chExt cx="320922" cy="1091927"/>
          </a:xfrm>
        </p:grpSpPr>
        <p:sp>
          <p:nvSpPr>
            <p:cNvPr id="155" name="文字方塊 154">
              <a:extLst>
                <a:ext uri="{FF2B5EF4-FFF2-40B4-BE49-F238E27FC236}">
                  <a16:creationId xmlns:a16="http://schemas.microsoft.com/office/drawing/2014/main" id="{F9177219-202A-1691-8707-F6888C588D99}"/>
                </a:ext>
              </a:extLst>
            </p:cNvPr>
            <p:cNvSpPr txBox="1"/>
            <p:nvPr/>
          </p:nvSpPr>
          <p:spPr>
            <a:xfrm>
              <a:off x="2667360" y="11041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6" name="文字方塊 155">
              <a:extLst>
                <a:ext uri="{FF2B5EF4-FFF2-40B4-BE49-F238E27FC236}">
                  <a16:creationId xmlns:a16="http://schemas.microsoft.com/office/drawing/2014/main" id="{FF46DA0B-6A1B-10A1-5E61-382436FC7FF1}"/>
                </a:ext>
              </a:extLst>
            </p:cNvPr>
            <p:cNvSpPr txBox="1"/>
            <p:nvPr/>
          </p:nvSpPr>
          <p:spPr>
            <a:xfrm>
              <a:off x="2616064" y="149622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7" name="文字方塊 156">
              <a:extLst>
                <a:ext uri="{FF2B5EF4-FFF2-40B4-BE49-F238E27FC236}">
                  <a16:creationId xmlns:a16="http://schemas.microsoft.com/office/drawing/2014/main" id="{91DD75CE-234E-E2B8-6BBA-AEBED43B2BAB}"/>
                </a:ext>
              </a:extLst>
            </p:cNvPr>
            <p:cNvSpPr txBox="1"/>
            <p:nvPr/>
          </p:nvSpPr>
          <p:spPr>
            <a:xfrm>
              <a:off x="2667360" y="6812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群組 157">
            <a:extLst>
              <a:ext uri="{FF2B5EF4-FFF2-40B4-BE49-F238E27FC236}">
                <a16:creationId xmlns:a16="http://schemas.microsoft.com/office/drawing/2014/main" id="{8D433DED-ECF3-03C5-FB48-701DA505654B}"/>
              </a:ext>
            </a:extLst>
          </p:cNvPr>
          <p:cNvGrpSpPr/>
          <p:nvPr/>
        </p:nvGrpSpPr>
        <p:grpSpPr>
          <a:xfrm>
            <a:off x="714053" y="6237019"/>
            <a:ext cx="2033826" cy="284683"/>
            <a:chOff x="2175584" y="5231528"/>
            <a:chExt cx="2033826" cy="284683"/>
          </a:xfrm>
        </p:grpSpPr>
        <p:sp>
          <p:nvSpPr>
            <p:cNvPr id="159" name="文字方塊 158">
              <a:extLst>
                <a:ext uri="{FF2B5EF4-FFF2-40B4-BE49-F238E27FC236}">
                  <a16:creationId xmlns:a16="http://schemas.microsoft.com/office/drawing/2014/main" id="{5DC8C474-8257-5332-9DC4-99A71EED6DB1}"/>
                </a:ext>
              </a:extLst>
            </p:cNvPr>
            <p:cNvSpPr txBox="1"/>
            <p:nvPr/>
          </p:nvSpPr>
          <p:spPr>
            <a:xfrm>
              <a:off x="3854826" y="5231528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endParaRPr lang="zh-TW" altLang="en-US" sz="14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0" name="文字方塊 159">
              <a:extLst>
                <a:ext uri="{FF2B5EF4-FFF2-40B4-BE49-F238E27FC236}">
                  <a16:creationId xmlns:a16="http://schemas.microsoft.com/office/drawing/2014/main" id="{3BB4D7B7-6DF2-A19B-E0C2-4903ACCBFA60}"/>
                </a:ext>
              </a:extLst>
            </p:cNvPr>
            <p:cNvSpPr txBox="1"/>
            <p:nvPr/>
          </p:nvSpPr>
          <p:spPr>
            <a:xfrm>
              <a:off x="3506064" y="5239212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4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1" name="文字方塊 160">
              <a:extLst>
                <a:ext uri="{FF2B5EF4-FFF2-40B4-BE49-F238E27FC236}">
                  <a16:creationId xmlns:a16="http://schemas.microsoft.com/office/drawing/2014/main" id="{80389246-4B68-BA87-9955-E4AF71CA2EC7}"/>
                </a:ext>
              </a:extLst>
            </p:cNvPr>
            <p:cNvSpPr txBox="1"/>
            <p:nvPr/>
          </p:nvSpPr>
          <p:spPr>
            <a:xfrm>
              <a:off x="3098115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2" name="文字方塊 161">
              <a:extLst>
                <a:ext uri="{FF2B5EF4-FFF2-40B4-BE49-F238E27FC236}">
                  <a16:creationId xmlns:a16="http://schemas.microsoft.com/office/drawing/2014/main" id="{723470DC-5361-6554-3146-22842CDDC438}"/>
                </a:ext>
              </a:extLst>
            </p:cNvPr>
            <p:cNvSpPr txBox="1"/>
            <p:nvPr/>
          </p:nvSpPr>
          <p:spPr>
            <a:xfrm>
              <a:off x="2669393" y="523152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3" name="文字方塊 162">
              <a:extLst>
                <a:ext uri="{FF2B5EF4-FFF2-40B4-BE49-F238E27FC236}">
                  <a16:creationId xmlns:a16="http://schemas.microsoft.com/office/drawing/2014/main" id="{9A1A7FC2-2096-F1AC-BBB1-250CD7D0AF5C}"/>
                </a:ext>
              </a:extLst>
            </p:cNvPr>
            <p:cNvSpPr txBox="1"/>
            <p:nvPr/>
          </p:nvSpPr>
          <p:spPr>
            <a:xfrm>
              <a:off x="2175584" y="5231528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-10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9550054D-C01D-9A0B-607E-1E600D3359E8}"/>
              </a:ext>
            </a:extLst>
          </p:cNvPr>
          <p:cNvGrpSpPr/>
          <p:nvPr/>
        </p:nvGrpSpPr>
        <p:grpSpPr>
          <a:xfrm>
            <a:off x="669911" y="3278757"/>
            <a:ext cx="320922" cy="1091927"/>
            <a:chOff x="2616064" y="681298"/>
            <a:chExt cx="320922" cy="1091927"/>
          </a:xfrm>
        </p:grpSpPr>
        <p:sp>
          <p:nvSpPr>
            <p:cNvPr id="166" name="文字方塊 165">
              <a:extLst>
                <a:ext uri="{FF2B5EF4-FFF2-40B4-BE49-F238E27FC236}">
                  <a16:creationId xmlns:a16="http://schemas.microsoft.com/office/drawing/2014/main" id="{0AF2CA84-1425-4DB4-027D-13412D9D4490}"/>
                </a:ext>
              </a:extLst>
            </p:cNvPr>
            <p:cNvSpPr txBox="1"/>
            <p:nvPr/>
          </p:nvSpPr>
          <p:spPr>
            <a:xfrm>
              <a:off x="2667360" y="11041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7" name="文字方塊 166">
              <a:extLst>
                <a:ext uri="{FF2B5EF4-FFF2-40B4-BE49-F238E27FC236}">
                  <a16:creationId xmlns:a16="http://schemas.microsoft.com/office/drawing/2014/main" id="{F0BDC29C-FAF6-47EC-F6FB-C1A58E4C98DC}"/>
                </a:ext>
              </a:extLst>
            </p:cNvPr>
            <p:cNvSpPr txBox="1"/>
            <p:nvPr/>
          </p:nvSpPr>
          <p:spPr>
            <a:xfrm>
              <a:off x="2616064" y="149622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8" name="文字方塊 167">
              <a:extLst>
                <a:ext uri="{FF2B5EF4-FFF2-40B4-BE49-F238E27FC236}">
                  <a16:creationId xmlns:a16="http://schemas.microsoft.com/office/drawing/2014/main" id="{371D23D6-C729-0428-9DFB-9DC208848549}"/>
                </a:ext>
              </a:extLst>
            </p:cNvPr>
            <p:cNvSpPr txBox="1"/>
            <p:nvPr/>
          </p:nvSpPr>
          <p:spPr>
            <a:xfrm>
              <a:off x="2667360" y="6812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9" name="群組 168">
            <a:extLst>
              <a:ext uri="{FF2B5EF4-FFF2-40B4-BE49-F238E27FC236}">
                <a16:creationId xmlns:a16="http://schemas.microsoft.com/office/drawing/2014/main" id="{02B3DE79-A310-4F5B-4598-2C97B2124B93}"/>
              </a:ext>
            </a:extLst>
          </p:cNvPr>
          <p:cNvGrpSpPr/>
          <p:nvPr/>
        </p:nvGrpSpPr>
        <p:grpSpPr>
          <a:xfrm>
            <a:off x="669911" y="4912742"/>
            <a:ext cx="320922" cy="1091927"/>
            <a:chOff x="2616064" y="681298"/>
            <a:chExt cx="320922" cy="1091927"/>
          </a:xfrm>
        </p:grpSpPr>
        <p:sp>
          <p:nvSpPr>
            <p:cNvPr id="170" name="文字方塊 169">
              <a:extLst>
                <a:ext uri="{FF2B5EF4-FFF2-40B4-BE49-F238E27FC236}">
                  <a16:creationId xmlns:a16="http://schemas.microsoft.com/office/drawing/2014/main" id="{E0C3E04D-6F94-C8AA-C9C5-F722505DF8A4}"/>
                </a:ext>
              </a:extLst>
            </p:cNvPr>
            <p:cNvSpPr txBox="1"/>
            <p:nvPr/>
          </p:nvSpPr>
          <p:spPr>
            <a:xfrm>
              <a:off x="2667360" y="11041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1" name="文字方塊 170">
              <a:extLst>
                <a:ext uri="{FF2B5EF4-FFF2-40B4-BE49-F238E27FC236}">
                  <a16:creationId xmlns:a16="http://schemas.microsoft.com/office/drawing/2014/main" id="{DA22F94E-E168-2E83-8DE4-CDF17A52F145}"/>
                </a:ext>
              </a:extLst>
            </p:cNvPr>
            <p:cNvSpPr txBox="1"/>
            <p:nvPr/>
          </p:nvSpPr>
          <p:spPr>
            <a:xfrm>
              <a:off x="2616064" y="149622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2" name="文字方塊 171">
              <a:extLst>
                <a:ext uri="{FF2B5EF4-FFF2-40B4-BE49-F238E27FC236}">
                  <a16:creationId xmlns:a16="http://schemas.microsoft.com/office/drawing/2014/main" id="{2A7A3B63-08C7-4974-5B39-58BBD81AEE47}"/>
                </a:ext>
              </a:extLst>
            </p:cNvPr>
            <p:cNvSpPr txBox="1"/>
            <p:nvPr/>
          </p:nvSpPr>
          <p:spPr>
            <a:xfrm>
              <a:off x="2667360" y="6812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73" name="圖片 172" descr="一張含有 鮮豔, 圓形, 螢幕擷取畫面, 彩虹 的圖片&#10;&#10;自動產生的描述">
            <a:extLst>
              <a:ext uri="{FF2B5EF4-FFF2-40B4-BE49-F238E27FC236}">
                <a16:creationId xmlns:a16="http://schemas.microsoft.com/office/drawing/2014/main" id="{F6B91F01-7C38-EBA0-CA20-7D6A1FA138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44" y="1293040"/>
            <a:ext cx="1646150" cy="1643292"/>
          </a:xfrm>
          <a:prstGeom prst="rect">
            <a:avLst/>
          </a:prstGeom>
        </p:spPr>
      </p:pic>
      <p:pic>
        <p:nvPicPr>
          <p:cNvPr id="174" name="圖片 173" descr="一張含有 鮮豔, 圓形, 螢幕擷取畫面 的圖片&#10;&#10;自動產生的描述">
            <a:extLst>
              <a:ext uri="{FF2B5EF4-FFF2-40B4-BE49-F238E27FC236}">
                <a16:creationId xmlns:a16="http://schemas.microsoft.com/office/drawing/2014/main" id="{A97238A7-C27F-A732-BA73-CBA1CB12AD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38" y="1293040"/>
            <a:ext cx="1646150" cy="1643292"/>
          </a:xfrm>
          <a:prstGeom prst="rect">
            <a:avLst/>
          </a:prstGeom>
        </p:spPr>
      </p:pic>
      <p:sp>
        <p:nvSpPr>
          <p:cNvPr id="175" name="文字方塊 174">
            <a:extLst>
              <a:ext uri="{FF2B5EF4-FFF2-40B4-BE49-F238E27FC236}">
                <a16:creationId xmlns:a16="http://schemas.microsoft.com/office/drawing/2014/main" id="{CE9BAF3C-1D20-A4C8-B403-BA46D32D095C}"/>
              </a:ext>
            </a:extLst>
          </p:cNvPr>
          <p:cNvSpPr txBox="1"/>
          <p:nvPr/>
        </p:nvSpPr>
        <p:spPr>
          <a:xfrm>
            <a:off x="4999362" y="990987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t=30 fs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6" name="文字方塊 175">
            <a:extLst>
              <a:ext uri="{FF2B5EF4-FFF2-40B4-BE49-F238E27FC236}">
                <a16:creationId xmlns:a16="http://schemas.microsoft.com/office/drawing/2014/main" id="{E58E71C3-9936-E353-41E0-103888FAAC27}"/>
              </a:ext>
            </a:extLst>
          </p:cNvPr>
          <p:cNvSpPr txBox="1"/>
          <p:nvPr/>
        </p:nvSpPr>
        <p:spPr>
          <a:xfrm>
            <a:off x="8411720" y="987716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t=90 fs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177" name="圖片 176" descr="一張含有 鮮豔, 圓形, 彩虹 的圖片&#10;&#10;自動產生的描述">
            <a:extLst>
              <a:ext uri="{FF2B5EF4-FFF2-40B4-BE49-F238E27FC236}">
                <a16:creationId xmlns:a16="http://schemas.microsoft.com/office/drawing/2014/main" id="{4F6951EE-A37E-8D4C-76E3-47EF8257B9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44" y="2975537"/>
            <a:ext cx="1646150" cy="1643292"/>
          </a:xfrm>
          <a:prstGeom prst="rect">
            <a:avLst/>
          </a:prstGeom>
        </p:spPr>
      </p:pic>
      <p:grpSp>
        <p:nvGrpSpPr>
          <p:cNvPr id="178" name="群組 177">
            <a:extLst>
              <a:ext uri="{FF2B5EF4-FFF2-40B4-BE49-F238E27FC236}">
                <a16:creationId xmlns:a16="http://schemas.microsoft.com/office/drawing/2014/main" id="{8E3DF265-EFA4-3C37-2DC9-601A4674E0D8}"/>
              </a:ext>
            </a:extLst>
          </p:cNvPr>
          <p:cNvGrpSpPr/>
          <p:nvPr/>
        </p:nvGrpSpPr>
        <p:grpSpPr>
          <a:xfrm>
            <a:off x="2597420" y="1570931"/>
            <a:ext cx="320922" cy="1091927"/>
            <a:chOff x="2616064" y="681298"/>
            <a:chExt cx="320922" cy="1091927"/>
          </a:xfrm>
        </p:grpSpPr>
        <p:sp>
          <p:nvSpPr>
            <p:cNvPr id="179" name="文字方塊 178">
              <a:extLst>
                <a:ext uri="{FF2B5EF4-FFF2-40B4-BE49-F238E27FC236}">
                  <a16:creationId xmlns:a16="http://schemas.microsoft.com/office/drawing/2014/main" id="{38A0E21C-8A9F-371B-D5FF-471D710DBB98}"/>
                </a:ext>
              </a:extLst>
            </p:cNvPr>
            <p:cNvSpPr txBox="1"/>
            <p:nvPr/>
          </p:nvSpPr>
          <p:spPr>
            <a:xfrm>
              <a:off x="2667360" y="11041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FF492E24-7EB3-B486-BE05-EAD7F4307A44}"/>
                </a:ext>
              </a:extLst>
            </p:cNvPr>
            <p:cNvSpPr txBox="1"/>
            <p:nvPr/>
          </p:nvSpPr>
          <p:spPr>
            <a:xfrm>
              <a:off x="2616064" y="149622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1" name="文字方塊 180">
              <a:extLst>
                <a:ext uri="{FF2B5EF4-FFF2-40B4-BE49-F238E27FC236}">
                  <a16:creationId xmlns:a16="http://schemas.microsoft.com/office/drawing/2014/main" id="{184F4981-9A69-0F10-312B-0C14C21B8A00}"/>
                </a:ext>
              </a:extLst>
            </p:cNvPr>
            <p:cNvSpPr txBox="1"/>
            <p:nvPr/>
          </p:nvSpPr>
          <p:spPr>
            <a:xfrm>
              <a:off x="2667360" y="6812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82" name="圖片 181" descr="一張含有 鮮豔, 圓形, 旋渦, 藝術 的圖片&#10;&#10;自動產生的描述">
            <a:extLst>
              <a:ext uri="{FF2B5EF4-FFF2-40B4-BE49-F238E27FC236}">
                <a16:creationId xmlns:a16="http://schemas.microsoft.com/office/drawing/2014/main" id="{BBEE9954-DEE3-0D11-39B2-986106424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38" y="2975537"/>
            <a:ext cx="1646150" cy="1643292"/>
          </a:xfrm>
          <a:prstGeom prst="rect">
            <a:avLst/>
          </a:prstGeom>
        </p:spPr>
      </p:pic>
      <p:pic>
        <p:nvPicPr>
          <p:cNvPr id="183" name="圖片 182" descr="一張含有 鮮豔, 圓形, 旋渦, 藝術 的圖片&#10;&#10;自動產生的描述">
            <a:extLst>
              <a:ext uri="{FF2B5EF4-FFF2-40B4-BE49-F238E27FC236}">
                <a16:creationId xmlns:a16="http://schemas.microsoft.com/office/drawing/2014/main" id="{3C5CFE96-E7E6-54B3-EBAD-6E1F5AFBFD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84" y="2975537"/>
            <a:ext cx="1646150" cy="1643292"/>
          </a:xfrm>
          <a:prstGeom prst="rect">
            <a:avLst/>
          </a:prstGeom>
        </p:spPr>
      </p:pic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03BDDA33-C5DB-0DC5-F14B-A9140A649EB0}"/>
              </a:ext>
            </a:extLst>
          </p:cNvPr>
          <p:cNvGrpSpPr/>
          <p:nvPr/>
        </p:nvGrpSpPr>
        <p:grpSpPr>
          <a:xfrm>
            <a:off x="2597420" y="3257597"/>
            <a:ext cx="320922" cy="1091927"/>
            <a:chOff x="2616064" y="681298"/>
            <a:chExt cx="320922" cy="1091927"/>
          </a:xfrm>
        </p:grpSpPr>
        <p:sp>
          <p:nvSpPr>
            <p:cNvPr id="185" name="文字方塊 184">
              <a:extLst>
                <a:ext uri="{FF2B5EF4-FFF2-40B4-BE49-F238E27FC236}">
                  <a16:creationId xmlns:a16="http://schemas.microsoft.com/office/drawing/2014/main" id="{F6DBC32A-4BF9-34B3-2193-0A9C1D9790B8}"/>
                </a:ext>
              </a:extLst>
            </p:cNvPr>
            <p:cNvSpPr txBox="1"/>
            <p:nvPr/>
          </p:nvSpPr>
          <p:spPr>
            <a:xfrm>
              <a:off x="2667360" y="11041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6" name="文字方塊 185">
              <a:extLst>
                <a:ext uri="{FF2B5EF4-FFF2-40B4-BE49-F238E27FC236}">
                  <a16:creationId xmlns:a16="http://schemas.microsoft.com/office/drawing/2014/main" id="{91ED6164-1F91-7523-242B-05C14D6D2433}"/>
                </a:ext>
              </a:extLst>
            </p:cNvPr>
            <p:cNvSpPr txBox="1"/>
            <p:nvPr/>
          </p:nvSpPr>
          <p:spPr>
            <a:xfrm>
              <a:off x="2616064" y="149622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7" name="文字方塊 186">
              <a:extLst>
                <a:ext uri="{FF2B5EF4-FFF2-40B4-BE49-F238E27FC236}">
                  <a16:creationId xmlns:a16="http://schemas.microsoft.com/office/drawing/2014/main" id="{A9EC071C-80AA-D082-ED4D-531B98D3FD9C}"/>
                </a:ext>
              </a:extLst>
            </p:cNvPr>
            <p:cNvSpPr txBox="1"/>
            <p:nvPr/>
          </p:nvSpPr>
          <p:spPr>
            <a:xfrm>
              <a:off x="2667360" y="6812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8" name="群組 187">
            <a:extLst>
              <a:ext uri="{FF2B5EF4-FFF2-40B4-BE49-F238E27FC236}">
                <a16:creationId xmlns:a16="http://schemas.microsoft.com/office/drawing/2014/main" id="{3A503C33-A4B3-7B0A-7EB6-040C30F63BE0}"/>
              </a:ext>
            </a:extLst>
          </p:cNvPr>
          <p:cNvGrpSpPr/>
          <p:nvPr/>
        </p:nvGrpSpPr>
        <p:grpSpPr>
          <a:xfrm>
            <a:off x="2597420" y="4953320"/>
            <a:ext cx="320922" cy="1091927"/>
            <a:chOff x="2616064" y="681298"/>
            <a:chExt cx="320922" cy="1091927"/>
          </a:xfrm>
        </p:grpSpPr>
        <p:sp>
          <p:nvSpPr>
            <p:cNvPr id="189" name="文字方塊 188">
              <a:extLst>
                <a:ext uri="{FF2B5EF4-FFF2-40B4-BE49-F238E27FC236}">
                  <a16:creationId xmlns:a16="http://schemas.microsoft.com/office/drawing/2014/main" id="{3E0933AD-1E55-F7B7-646B-3BA32637402C}"/>
                </a:ext>
              </a:extLst>
            </p:cNvPr>
            <p:cNvSpPr txBox="1"/>
            <p:nvPr/>
          </p:nvSpPr>
          <p:spPr>
            <a:xfrm>
              <a:off x="2667360" y="11041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0" name="文字方塊 189">
              <a:extLst>
                <a:ext uri="{FF2B5EF4-FFF2-40B4-BE49-F238E27FC236}">
                  <a16:creationId xmlns:a16="http://schemas.microsoft.com/office/drawing/2014/main" id="{ADF0BEB9-A41B-7128-006B-7956B3849717}"/>
                </a:ext>
              </a:extLst>
            </p:cNvPr>
            <p:cNvSpPr txBox="1"/>
            <p:nvPr/>
          </p:nvSpPr>
          <p:spPr>
            <a:xfrm>
              <a:off x="2616064" y="1496226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1" name="文字方塊 190">
              <a:extLst>
                <a:ext uri="{FF2B5EF4-FFF2-40B4-BE49-F238E27FC236}">
                  <a16:creationId xmlns:a16="http://schemas.microsoft.com/office/drawing/2014/main" id="{E77A3BF2-3B78-E984-1870-95BDDFA3410E}"/>
                </a:ext>
              </a:extLst>
            </p:cNvPr>
            <p:cNvSpPr txBox="1"/>
            <p:nvPr/>
          </p:nvSpPr>
          <p:spPr>
            <a:xfrm>
              <a:off x="2667360" y="68129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2" name="群組 191">
            <a:extLst>
              <a:ext uri="{FF2B5EF4-FFF2-40B4-BE49-F238E27FC236}">
                <a16:creationId xmlns:a16="http://schemas.microsoft.com/office/drawing/2014/main" id="{9FC42CEA-C872-8E35-4279-4E0CA58B7C92}"/>
              </a:ext>
            </a:extLst>
          </p:cNvPr>
          <p:cNvGrpSpPr/>
          <p:nvPr/>
        </p:nvGrpSpPr>
        <p:grpSpPr>
          <a:xfrm>
            <a:off x="3114032" y="6258039"/>
            <a:ext cx="1124400" cy="276999"/>
            <a:chOff x="2669393" y="5231528"/>
            <a:chExt cx="1124400" cy="276999"/>
          </a:xfrm>
        </p:grpSpPr>
        <p:sp>
          <p:nvSpPr>
            <p:cNvPr id="193" name="文字方塊 192">
              <a:extLst>
                <a:ext uri="{FF2B5EF4-FFF2-40B4-BE49-F238E27FC236}">
                  <a16:creationId xmlns:a16="http://schemas.microsoft.com/office/drawing/2014/main" id="{AA936425-D025-4641-10A5-98A93D56B5DA}"/>
                </a:ext>
              </a:extLst>
            </p:cNvPr>
            <p:cNvSpPr txBox="1"/>
            <p:nvPr/>
          </p:nvSpPr>
          <p:spPr>
            <a:xfrm>
              <a:off x="3524167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4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4" name="文字方塊 193">
              <a:extLst>
                <a:ext uri="{FF2B5EF4-FFF2-40B4-BE49-F238E27FC236}">
                  <a16:creationId xmlns:a16="http://schemas.microsoft.com/office/drawing/2014/main" id="{4BECAA99-8B60-A0EE-FF3E-8E4E3B41F655}"/>
                </a:ext>
              </a:extLst>
            </p:cNvPr>
            <p:cNvSpPr txBox="1"/>
            <p:nvPr/>
          </p:nvSpPr>
          <p:spPr>
            <a:xfrm>
              <a:off x="3114679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5" name="文字方塊 194">
              <a:extLst>
                <a:ext uri="{FF2B5EF4-FFF2-40B4-BE49-F238E27FC236}">
                  <a16:creationId xmlns:a16="http://schemas.microsoft.com/office/drawing/2014/main" id="{DE1A9E5A-E3AA-501B-E807-95414CAAACC4}"/>
                </a:ext>
              </a:extLst>
            </p:cNvPr>
            <p:cNvSpPr txBox="1"/>
            <p:nvPr/>
          </p:nvSpPr>
          <p:spPr>
            <a:xfrm>
              <a:off x="2669393" y="523152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60C72809-F856-BCFC-9637-922315AA3DBF}"/>
              </a:ext>
            </a:extLst>
          </p:cNvPr>
          <p:cNvGrpSpPr/>
          <p:nvPr/>
        </p:nvGrpSpPr>
        <p:grpSpPr>
          <a:xfrm>
            <a:off x="4818788" y="6258039"/>
            <a:ext cx="1124400" cy="276999"/>
            <a:chOff x="2669393" y="5231528"/>
            <a:chExt cx="1124400" cy="276999"/>
          </a:xfrm>
        </p:grpSpPr>
        <p:sp>
          <p:nvSpPr>
            <p:cNvPr id="197" name="文字方塊 196">
              <a:extLst>
                <a:ext uri="{FF2B5EF4-FFF2-40B4-BE49-F238E27FC236}">
                  <a16:creationId xmlns:a16="http://schemas.microsoft.com/office/drawing/2014/main" id="{098456AC-BB56-EC68-098D-02EF28524615}"/>
                </a:ext>
              </a:extLst>
            </p:cNvPr>
            <p:cNvSpPr txBox="1"/>
            <p:nvPr/>
          </p:nvSpPr>
          <p:spPr>
            <a:xfrm>
              <a:off x="3524167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4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8" name="文字方塊 197">
              <a:extLst>
                <a:ext uri="{FF2B5EF4-FFF2-40B4-BE49-F238E27FC236}">
                  <a16:creationId xmlns:a16="http://schemas.microsoft.com/office/drawing/2014/main" id="{FC69549B-132E-0DD9-8EF3-7FAE4EA10D90}"/>
                </a:ext>
              </a:extLst>
            </p:cNvPr>
            <p:cNvSpPr txBox="1"/>
            <p:nvPr/>
          </p:nvSpPr>
          <p:spPr>
            <a:xfrm>
              <a:off x="3114679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34D779CF-0C20-0634-24AD-504868E7FC7E}"/>
                </a:ext>
              </a:extLst>
            </p:cNvPr>
            <p:cNvSpPr txBox="1"/>
            <p:nvPr/>
          </p:nvSpPr>
          <p:spPr>
            <a:xfrm>
              <a:off x="2669393" y="523152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420FA062-AAEB-8088-B8BF-4853CC0096A6}"/>
              </a:ext>
            </a:extLst>
          </p:cNvPr>
          <p:cNvGrpSpPr/>
          <p:nvPr/>
        </p:nvGrpSpPr>
        <p:grpSpPr>
          <a:xfrm>
            <a:off x="6524079" y="6258039"/>
            <a:ext cx="1124400" cy="276999"/>
            <a:chOff x="2669393" y="5231528"/>
            <a:chExt cx="1124400" cy="276999"/>
          </a:xfrm>
        </p:grpSpPr>
        <p:sp>
          <p:nvSpPr>
            <p:cNvPr id="201" name="文字方塊 200">
              <a:extLst>
                <a:ext uri="{FF2B5EF4-FFF2-40B4-BE49-F238E27FC236}">
                  <a16:creationId xmlns:a16="http://schemas.microsoft.com/office/drawing/2014/main" id="{BC2C690B-4044-01F7-F920-004A0C7465EA}"/>
                </a:ext>
              </a:extLst>
            </p:cNvPr>
            <p:cNvSpPr txBox="1"/>
            <p:nvPr/>
          </p:nvSpPr>
          <p:spPr>
            <a:xfrm>
              <a:off x="3524167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4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2" name="文字方塊 201">
              <a:extLst>
                <a:ext uri="{FF2B5EF4-FFF2-40B4-BE49-F238E27FC236}">
                  <a16:creationId xmlns:a16="http://schemas.microsoft.com/office/drawing/2014/main" id="{DB6F23BB-47A4-C830-3654-47DFABF99126}"/>
                </a:ext>
              </a:extLst>
            </p:cNvPr>
            <p:cNvSpPr txBox="1"/>
            <p:nvPr/>
          </p:nvSpPr>
          <p:spPr>
            <a:xfrm>
              <a:off x="3114679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3" name="文字方塊 202">
              <a:extLst>
                <a:ext uri="{FF2B5EF4-FFF2-40B4-BE49-F238E27FC236}">
                  <a16:creationId xmlns:a16="http://schemas.microsoft.com/office/drawing/2014/main" id="{B63DEF54-4808-4D1D-0F78-833CDB1B3C78}"/>
                </a:ext>
              </a:extLst>
            </p:cNvPr>
            <p:cNvSpPr txBox="1"/>
            <p:nvPr/>
          </p:nvSpPr>
          <p:spPr>
            <a:xfrm>
              <a:off x="2669393" y="523152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4" name="群組 203">
            <a:extLst>
              <a:ext uri="{FF2B5EF4-FFF2-40B4-BE49-F238E27FC236}">
                <a16:creationId xmlns:a16="http://schemas.microsoft.com/office/drawing/2014/main" id="{9E18826A-9944-FCEE-2C90-30EC659489DE}"/>
              </a:ext>
            </a:extLst>
          </p:cNvPr>
          <p:cNvGrpSpPr/>
          <p:nvPr/>
        </p:nvGrpSpPr>
        <p:grpSpPr>
          <a:xfrm>
            <a:off x="8231590" y="6258039"/>
            <a:ext cx="1124400" cy="276999"/>
            <a:chOff x="2669393" y="5231528"/>
            <a:chExt cx="1124400" cy="276999"/>
          </a:xfrm>
        </p:grpSpPr>
        <p:sp>
          <p:nvSpPr>
            <p:cNvPr id="205" name="文字方塊 204">
              <a:extLst>
                <a:ext uri="{FF2B5EF4-FFF2-40B4-BE49-F238E27FC236}">
                  <a16:creationId xmlns:a16="http://schemas.microsoft.com/office/drawing/2014/main" id="{0109057C-88D0-7A24-639B-DC2F6C20B10F}"/>
                </a:ext>
              </a:extLst>
            </p:cNvPr>
            <p:cNvSpPr txBox="1"/>
            <p:nvPr/>
          </p:nvSpPr>
          <p:spPr>
            <a:xfrm>
              <a:off x="3524167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4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6" name="文字方塊 205">
              <a:extLst>
                <a:ext uri="{FF2B5EF4-FFF2-40B4-BE49-F238E27FC236}">
                  <a16:creationId xmlns:a16="http://schemas.microsoft.com/office/drawing/2014/main" id="{9B7EE911-E6CA-774B-E72E-3956CC5EDD13}"/>
                </a:ext>
              </a:extLst>
            </p:cNvPr>
            <p:cNvSpPr txBox="1"/>
            <p:nvPr/>
          </p:nvSpPr>
          <p:spPr>
            <a:xfrm>
              <a:off x="3114679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7" name="文字方塊 206">
              <a:extLst>
                <a:ext uri="{FF2B5EF4-FFF2-40B4-BE49-F238E27FC236}">
                  <a16:creationId xmlns:a16="http://schemas.microsoft.com/office/drawing/2014/main" id="{DC58C846-222B-166A-C2A2-0D691A77CC1B}"/>
                </a:ext>
              </a:extLst>
            </p:cNvPr>
            <p:cNvSpPr txBox="1"/>
            <p:nvPr/>
          </p:nvSpPr>
          <p:spPr>
            <a:xfrm>
              <a:off x="2669393" y="523152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群組 207">
            <a:extLst>
              <a:ext uri="{FF2B5EF4-FFF2-40B4-BE49-F238E27FC236}">
                <a16:creationId xmlns:a16="http://schemas.microsoft.com/office/drawing/2014/main" id="{163616B8-F087-C2EC-51FB-4B15ADE10B04}"/>
              </a:ext>
            </a:extLst>
          </p:cNvPr>
          <p:cNvGrpSpPr/>
          <p:nvPr/>
        </p:nvGrpSpPr>
        <p:grpSpPr>
          <a:xfrm>
            <a:off x="9940059" y="6258039"/>
            <a:ext cx="1124400" cy="276999"/>
            <a:chOff x="2669393" y="5231528"/>
            <a:chExt cx="1124400" cy="276999"/>
          </a:xfrm>
        </p:grpSpPr>
        <p:sp>
          <p:nvSpPr>
            <p:cNvPr id="209" name="文字方塊 208">
              <a:extLst>
                <a:ext uri="{FF2B5EF4-FFF2-40B4-BE49-F238E27FC236}">
                  <a16:creationId xmlns:a16="http://schemas.microsoft.com/office/drawing/2014/main" id="{66AEE896-AC84-ABD1-AB6F-D5BC7F4EB27F}"/>
                </a:ext>
              </a:extLst>
            </p:cNvPr>
            <p:cNvSpPr txBox="1"/>
            <p:nvPr/>
          </p:nvSpPr>
          <p:spPr>
            <a:xfrm>
              <a:off x="3524167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5</a:t>
              </a:r>
              <a:endParaRPr lang="zh-TW" altLang="en-US" sz="14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0" name="文字方塊 209">
              <a:extLst>
                <a:ext uri="{FF2B5EF4-FFF2-40B4-BE49-F238E27FC236}">
                  <a16:creationId xmlns:a16="http://schemas.microsoft.com/office/drawing/2014/main" id="{AC0BC94F-F727-0BF0-AD19-66B4C42DE22D}"/>
                </a:ext>
              </a:extLst>
            </p:cNvPr>
            <p:cNvSpPr txBox="1"/>
            <p:nvPr/>
          </p:nvSpPr>
          <p:spPr>
            <a:xfrm>
              <a:off x="3114679" y="523152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0</a:t>
              </a:r>
              <a:endParaRPr lang="zh-TW" alt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1" name="文字方塊 210">
              <a:extLst>
                <a:ext uri="{FF2B5EF4-FFF2-40B4-BE49-F238E27FC236}">
                  <a16:creationId xmlns:a16="http://schemas.microsoft.com/office/drawing/2014/main" id="{BC30945C-1759-93CD-8783-4900C8214BF1}"/>
                </a:ext>
              </a:extLst>
            </p:cNvPr>
            <p:cNvSpPr txBox="1"/>
            <p:nvPr/>
          </p:nvSpPr>
          <p:spPr>
            <a:xfrm>
              <a:off x="2669393" y="5231528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zh-TW" altLang="en-US" sz="12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12" name="文字方塊 211">
            <a:extLst>
              <a:ext uri="{FF2B5EF4-FFF2-40B4-BE49-F238E27FC236}">
                <a16:creationId xmlns:a16="http://schemas.microsoft.com/office/drawing/2014/main" id="{6A2D02C8-C858-C535-0DA7-04FC71113748}"/>
              </a:ext>
            </a:extLst>
          </p:cNvPr>
          <p:cNvSpPr txBox="1"/>
          <p:nvPr/>
        </p:nvSpPr>
        <p:spPr>
          <a:xfrm>
            <a:off x="1158012" y="978800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Calculation</a:t>
            </a:r>
            <a:endParaRPr lang="zh-TW" altLang="en-US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13" name="圖片 212" descr="一張含有 鮮豔, 圓形, 旋渦, 藝術 的圖片&#10;&#10;自動產生的描述">
            <a:extLst>
              <a:ext uri="{FF2B5EF4-FFF2-40B4-BE49-F238E27FC236}">
                <a16:creationId xmlns:a16="http://schemas.microsoft.com/office/drawing/2014/main" id="{BE973367-08B1-AF50-D0A4-70B150C5C2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44" y="4658035"/>
            <a:ext cx="1646150" cy="1643292"/>
          </a:xfrm>
          <a:prstGeom prst="rect">
            <a:avLst/>
          </a:prstGeom>
        </p:spPr>
      </p:pic>
      <p:pic>
        <p:nvPicPr>
          <p:cNvPr id="214" name="圖片 213" descr="一張含有 鮮豔, 旋渦, 藝術, 分形藝術 的圖片&#10;&#10;自動產生的描述">
            <a:extLst>
              <a:ext uri="{FF2B5EF4-FFF2-40B4-BE49-F238E27FC236}">
                <a16:creationId xmlns:a16="http://schemas.microsoft.com/office/drawing/2014/main" id="{2AD72DE8-4DF4-6AF1-C7A9-3D37405EBB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38" y="4658035"/>
            <a:ext cx="1646150" cy="164329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2EEABCF4-A832-BF54-63DB-4BCA491B81E1}"/>
              </a:ext>
            </a:extLst>
          </p:cNvPr>
          <p:cNvSpPr txBox="1"/>
          <p:nvPr/>
        </p:nvSpPr>
        <p:spPr>
          <a:xfrm>
            <a:off x="226420" y="130625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Helvetica" pitchFamily="2" charset="0"/>
                <a:cs typeface="Arial" panose="020B0604020202020204" pitchFamily="34" charset="0"/>
              </a:rPr>
              <a:t>H</a:t>
            </a:r>
            <a:endParaRPr lang="zh-TW" altLang="en-US" sz="3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31DCF1D-9754-F05B-84DD-01642364B65C}"/>
              </a:ext>
            </a:extLst>
          </p:cNvPr>
          <p:cNvSpPr txBox="1"/>
          <p:nvPr/>
        </p:nvSpPr>
        <p:spPr>
          <a:xfrm>
            <a:off x="181358" y="299526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Helvetica" pitchFamily="2" charset="0"/>
                <a:cs typeface="Arial" panose="020B0604020202020204" pitchFamily="34" charset="0"/>
              </a:rPr>
              <a:t>He</a:t>
            </a:r>
            <a:endParaRPr lang="zh-TW" altLang="en-US" sz="24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2B90134-A31D-B7BA-7607-051BE31C1BC0}"/>
              </a:ext>
            </a:extLst>
          </p:cNvPr>
          <p:cNvSpPr txBox="1"/>
          <p:nvPr/>
        </p:nvSpPr>
        <p:spPr>
          <a:xfrm>
            <a:off x="122970" y="462866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Helvetica" pitchFamily="2" charset="0"/>
                <a:cs typeface="Arial" panose="020B0604020202020204" pitchFamily="34" charset="0"/>
              </a:rPr>
              <a:t>He</a:t>
            </a:r>
            <a:r>
              <a:rPr lang="en-US" altLang="zh-TW" sz="2400" baseline="30000" dirty="0">
                <a:latin typeface="Helvetica" pitchFamily="2" charset="0"/>
                <a:cs typeface="Arial" panose="020B0604020202020204" pitchFamily="34" charset="0"/>
              </a:rPr>
              <a:t>1+</a:t>
            </a:r>
            <a:endParaRPr lang="zh-TW" altLang="en-US" sz="2400" baseline="300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48C0F30-E5BF-FF4E-B20C-6BBCE593F79F}"/>
              </a:ext>
            </a:extLst>
          </p:cNvPr>
          <p:cNvSpPr txBox="1"/>
          <p:nvPr/>
        </p:nvSpPr>
        <p:spPr>
          <a:xfrm>
            <a:off x="11741574" y="6519446"/>
            <a:ext cx="397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39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Theory and simulation of the </a:t>
            </a:r>
            <a:r>
              <a:rPr lang="en-US" altLang="zh-TW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microfilamentation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66C78CDA-1C8C-3487-5EE7-A891F0D28F52}"/>
              </a:ext>
            </a:extLst>
          </p:cNvPr>
          <p:cNvGrpSpPr/>
          <p:nvPr/>
        </p:nvGrpSpPr>
        <p:grpSpPr>
          <a:xfrm>
            <a:off x="225372" y="1197563"/>
            <a:ext cx="7807166" cy="5237798"/>
            <a:chOff x="4282457" y="1210254"/>
            <a:chExt cx="7807166" cy="5237798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7DD06B64-D9F6-3D14-8DB4-B74013378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82457" y="1210254"/>
              <a:ext cx="7807166" cy="5237798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B61241C-F6E8-BFEF-36F8-F3A379826A28}"/>
                </a:ext>
              </a:extLst>
            </p:cNvPr>
            <p:cNvSpPr/>
            <p:nvPr/>
          </p:nvSpPr>
          <p:spPr>
            <a:xfrm>
              <a:off x="4914800" y="1472425"/>
              <a:ext cx="364697" cy="4355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65A911C-11FB-187A-E019-F88886A245FA}"/>
                </a:ext>
              </a:extLst>
            </p:cNvPr>
            <p:cNvSpPr/>
            <p:nvPr/>
          </p:nvSpPr>
          <p:spPr>
            <a:xfrm>
              <a:off x="5201118" y="5892386"/>
              <a:ext cx="6405014" cy="288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B7CB613D-E1BD-957E-F641-199AB292979F}"/>
                    </a:ext>
                  </a:extLst>
                </p:cNvPr>
                <p:cNvSpPr txBox="1"/>
                <p:nvPr/>
              </p:nvSpPr>
              <p:spPr>
                <a:xfrm>
                  <a:off x="4798316" y="2595952"/>
                  <a:ext cx="597664" cy="3070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zh-TW" altLang="en-US" baseline="30000" dirty="0">
                    <a:latin typeface="Bookshelf Symbol 7" panose="05010101010101010101" pitchFamily="2" charset="2"/>
                  </a:endParaRPr>
                </a:p>
              </p:txBody>
            </p:sp>
          </mc:Choice>
          <mc:Fallback xmlns="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B7CB613D-E1BD-957E-F641-199AB29297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316" y="2595952"/>
                  <a:ext cx="597664" cy="30707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字方塊 29">
                  <a:extLst>
                    <a:ext uri="{FF2B5EF4-FFF2-40B4-BE49-F238E27FC236}">
                      <a16:creationId xmlns:a16="http://schemas.microsoft.com/office/drawing/2014/main" id="{B4FABBDF-8D22-0C83-2F1E-17B91CD84A5E}"/>
                    </a:ext>
                  </a:extLst>
                </p:cNvPr>
                <p:cNvSpPr txBox="1"/>
                <p:nvPr/>
              </p:nvSpPr>
              <p:spPr>
                <a:xfrm>
                  <a:off x="4798316" y="3760814"/>
                  <a:ext cx="597664" cy="3066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zh-TW" altLang="en-US" baseline="30000" dirty="0">
                    <a:latin typeface="Bookshelf Symbol 7" panose="05010101010101010101" pitchFamily="2" charset="2"/>
                  </a:endParaRPr>
                </a:p>
              </p:txBody>
            </p:sp>
          </mc:Choice>
          <mc:Fallback xmlns="">
            <p:sp>
              <p:nvSpPr>
                <p:cNvPr id="30" name="文字方塊 29">
                  <a:extLst>
                    <a:ext uri="{FF2B5EF4-FFF2-40B4-BE49-F238E27FC236}">
                      <a16:creationId xmlns:a16="http://schemas.microsoft.com/office/drawing/2014/main" id="{B4FABBDF-8D22-0C83-2F1E-17B91CD84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316" y="3760814"/>
                  <a:ext cx="597664" cy="30662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A94B6211-E0B8-4BE8-802A-F26CEAE8E112}"/>
                    </a:ext>
                  </a:extLst>
                </p:cNvPr>
                <p:cNvSpPr txBox="1"/>
                <p:nvPr/>
              </p:nvSpPr>
              <p:spPr>
                <a:xfrm>
                  <a:off x="4798316" y="4921004"/>
                  <a:ext cx="597664" cy="3066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zh-TW" altLang="en-US" baseline="30000" dirty="0">
                    <a:latin typeface="Bookshelf Symbol 7" panose="05010101010101010101" pitchFamily="2" charset="2"/>
                  </a:endParaRPr>
                </a:p>
              </p:txBody>
            </p:sp>
          </mc:Choice>
          <mc:Fallback xmlns="">
            <p:sp>
              <p:nvSpPr>
                <p:cNvPr id="31" name="文字方塊 30">
                  <a:extLst>
                    <a:ext uri="{FF2B5EF4-FFF2-40B4-BE49-F238E27FC236}">
                      <a16:creationId xmlns:a16="http://schemas.microsoft.com/office/drawing/2014/main" id="{A94B6211-E0B8-4BE8-802A-F26CEAE8E1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316" y="4921004"/>
                  <a:ext cx="597664" cy="30662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C591971-3A8D-7A83-CE08-8CBECDE093B7}"/>
                </a:ext>
              </a:extLst>
            </p:cNvPr>
            <p:cNvSpPr txBox="1"/>
            <p:nvPr/>
          </p:nvSpPr>
          <p:spPr>
            <a:xfrm>
              <a:off x="5146323" y="585055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93E516D4-FDC8-F815-78B2-C85A65B8DA26}"/>
                </a:ext>
              </a:extLst>
            </p:cNvPr>
            <p:cNvSpPr txBox="1"/>
            <p:nvPr/>
          </p:nvSpPr>
          <p:spPr>
            <a:xfrm>
              <a:off x="5866762" y="585055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20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5F3904D3-118D-E1A0-4047-B289D605CE46}"/>
                </a:ext>
              </a:extLst>
            </p:cNvPr>
            <p:cNvSpPr txBox="1"/>
            <p:nvPr/>
          </p:nvSpPr>
          <p:spPr>
            <a:xfrm>
              <a:off x="6625527" y="585055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40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4AB21ED4-3ED6-905B-C8FE-EBEE29438EB2}"/>
                </a:ext>
              </a:extLst>
            </p:cNvPr>
            <p:cNvSpPr txBox="1"/>
            <p:nvPr/>
          </p:nvSpPr>
          <p:spPr>
            <a:xfrm>
              <a:off x="7385982" y="585055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60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F112722B-16BB-0D99-5F0B-0B4098D2CF6B}"/>
                </a:ext>
              </a:extLst>
            </p:cNvPr>
            <p:cNvSpPr txBox="1"/>
            <p:nvPr/>
          </p:nvSpPr>
          <p:spPr>
            <a:xfrm>
              <a:off x="8144747" y="5850554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80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7E0FC4D4-1018-40DC-40D9-D32853927943}"/>
                </a:ext>
              </a:extLst>
            </p:cNvPr>
            <p:cNvSpPr txBox="1"/>
            <p:nvPr/>
          </p:nvSpPr>
          <p:spPr>
            <a:xfrm>
              <a:off x="8846071" y="5850554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100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3830F561-65F7-8974-00B2-975332326C05}"/>
                </a:ext>
              </a:extLst>
            </p:cNvPr>
            <p:cNvSpPr txBox="1"/>
            <p:nvPr/>
          </p:nvSpPr>
          <p:spPr>
            <a:xfrm>
              <a:off x="9629312" y="5850554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120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80A1182-4328-254C-D9DD-A7B540E1D8A1}"/>
                </a:ext>
              </a:extLst>
            </p:cNvPr>
            <p:cNvSpPr txBox="1"/>
            <p:nvPr/>
          </p:nvSpPr>
          <p:spPr>
            <a:xfrm>
              <a:off x="10376310" y="5850554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140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CD7EED8E-7CD8-4110-D7A0-B6FA795A4B30}"/>
                </a:ext>
              </a:extLst>
            </p:cNvPr>
            <p:cNvSpPr txBox="1"/>
            <p:nvPr/>
          </p:nvSpPr>
          <p:spPr>
            <a:xfrm>
              <a:off x="11124076" y="5850554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160</a:t>
              </a:r>
              <a:endParaRPr lang="zh-TW" altLang="en-US" dirty="0">
                <a:latin typeface="Helvetica" pitchFamily="2" charset="0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4BC4AB33-F965-28FD-6011-EF0579B63103}"/>
                </a:ext>
              </a:extLst>
            </p:cNvPr>
            <p:cNvSpPr txBox="1"/>
            <p:nvPr/>
          </p:nvSpPr>
          <p:spPr>
            <a:xfrm>
              <a:off x="7880817" y="6077550"/>
              <a:ext cx="995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latin typeface="Helvetica" pitchFamily="2" charset="0"/>
                </a:rPr>
                <a:t>Time (fs)</a:t>
              </a:r>
              <a:endParaRPr lang="zh-TW" altLang="en-US" sz="1600" dirty="0">
                <a:latin typeface="Helvetica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C20795CF-845C-6810-FEE4-692D06E6C722}"/>
                    </a:ext>
                  </a:extLst>
                </p:cNvPr>
                <p:cNvSpPr txBox="1"/>
                <p:nvPr/>
              </p:nvSpPr>
              <p:spPr>
                <a:xfrm rot="16200000">
                  <a:off x="4135572" y="3455318"/>
                  <a:ext cx="11760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TW" altLang="en-US" sz="1600" dirty="0">
                    <a:latin typeface="Helvetica" pitchFamily="2" charset="0"/>
                  </a:endParaRPr>
                </a:p>
              </p:txBody>
            </p:sp>
          </mc:Choice>
          <mc:Fallback xmlns="">
            <p:sp>
              <p:nvSpPr>
                <p:cNvPr id="42" name="文字方塊 41">
                  <a:extLst>
                    <a:ext uri="{FF2B5EF4-FFF2-40B4-BE49-F238E27FC236}">
                      <a16:creationId xmlns:a16="http://schemas.microsoft.com/office/drawing/2014/main" id="{C20795CF-845C-6810-FEE4-692D06E6C7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35572" y="3455318"/>
                  <a:ext cx="1176091" cy="338554"/>
                </a:xfrm>
                <a:prstGeom prst="rect">
                  <a:avLst/>
                </a:prstGeom>
                <a:blipFill>
                  <a:blip r:embed="rId10"/>
                  <a:stretch>
                    <a:fillRect r="-1272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字方塊 42">
                  <a:extLst>
                    <a:ext uri="{FF2B5EF4-FFF2-40B4-BE49-F238E27FC236}">
                      <a16:creationId xmlns:a16="http://schemas.microsoft.com/office/drawing/2014/main" id="{E88002FC-BFAC-3351-76DC-BFD6BF82FAEE}"/>
                    </a:ext>
                  </a:extLst>
                </p:cNvPr>
                <p:cNvSpPr txBox="1"/>
                <p:nvPr/>
              </p:nvSpPr>
              <p:spPr>
                <a:xfrm>
                  <a:off x="4892894" y="1476283"/>
                  <a:ext cx="503086" cy="3070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zh-TW" altLang="en-US" baseline="30000" dirty="0">
                    <a:latin typeface="Bookshelf Symbol 7" panose="05010101010101010101" pitchFamily="2" charset="2"/>
                  </a:endParaRPr>
                </a:p>
              </p:txBody>
            </p:sp>
          </mc:Choice>
          <mc:Fallback xmlns="">
            <p:sp>
              <p:nvSpPr>
                <p:cNvPr id="43" name="文字方塊 42">
                  <a:extLst>
                    <a:ext uri="{FF2B5EF4-FFF2-40B4-BE49-F238E27FC236}">
                      <a16:creationId xmlns:a16="http://schemas.microsoft.com/office/drawing/2014/main" id="{E88002FC-BFAC-3351-76DC-BFD6BF82F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2894" y="1476283"/>
                  <a:ext cx="503086" cy="30707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703D82E5-B08C-DC85-6F5E-C9DAD05B318F}"/>
                </a:ext>
              </a:extLst>
            </p:cNvPr>
            <p:cNvSpPr/>
            <p:nvPr/>
          </p:nvSpPr>
          <p:spPr>
            <a:xfrm>
              <a:off x="10438300" y="3574654"/>
              <a:ext cx="324000" cy="209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1E827251-6AB8-3ED1-08A5-689629353802}"/>
                </a:ext>
              </a:extLst>
            </p:cNvPr>
            <p:cNvSpPr/>
            <p:nvPr/>
          </p:nvSpPr>
          <p:spPr>
            <a:xfrm>
              <a:off x="10275850" y="4332779"/>
              <a:ext cx="324000" cy="209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9225757-D7DA-FF77-B4B0-797E935FD325}"/>
                </a:ext>
              </a:extLst>
            </p:cNvPr>
            <p:cNvSpPr/>
            <p:nvPr/>
          </p:nvSpPr>
          <p:spPr>
            <a:xfrm>
              <a:off x="10272178" y="5098516"/>
              <a:ext cx="324000" cy="209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字方塊 46">
                  <a:extLst>
                    <a:ext uri="{FF2B5EF4-FFF2-40B4-BE49-F238E27FC236}">
                      <a16:creationId xmlns:a16="http://schemas.microsoft.com/office/drawing/2014/main" id="{0A091B8E-D26B-5CBC-86A0-9E5E4F875A56}"/>
                    </a:ext>
                  </a:extLst>
                </p:cNvPr>
                <p:cNvSpPr txBox="1"/>
                <p:nvPr/>
              </p:nvSpPr>
              <p:spPr>
                <a:xfrm>
                  <a:off x="10327161" y="3526948"/>
                  <a:ext cx="565219" cy="287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3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13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TW" altLang="en-US" sz="1300" baseline="30000" dirty="0">
                    <a:latin typeface="Bookshelf Symbol 7" panose="05010101010101010101" pitchFamily="2" charset="2"/>
                  </a:endParaRPr>
                </a:p>
              </p:txBody>
            </p:sp>
          </mc:Choice>
          <mc:Fallback xmlns="">
            <p:sp>
              <p:nvSpPr>
                <p:cNvPr id="47" name="文字方塊 46">
                  <a:extLst>
                    <a:ext uri="{FF2B5EF4-FFF2-40B4-BE49-F238E27FC236}">
                      <a16:creationId xmlns:a16="http://schemas.microsoft.com/office/drawing/2014/main" id="{0A091B8E-D26B-5CBC-86A0-9E5E4F875A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161" y="3526948"/>
                  <a:ext cx="565219" cy="287771"/>
                </a:xfrm>
                <a:prstGeom prst="rect">
                  <a:avLst/>
                </a:prstGeom>
                <a:blipFill>
                  <a:blip r:embed="rId12"/>
                  <a:stretch>
                    <a:fillRect b="-1276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字方塊 47">
                  <a:extLst>
                    <a:ext uri="{FF2B5EF4-FFF2-40B4-BE49-F238E27FC236}">
                      <a16:creationId xmlns:a16="http://schemas.microsoft.com/office/drawing/2014/main" id="{4C2801BF-9ADA-0A6C-FF2D-CE8CC31C9422}"/>
                    </a:ext>
                  </a:extLst>
                </p:cNvPr>
                <p:cNvSpPr txBox="1"/>
                <p:nvPr/>
              </p:nvSpPr>
              <p:spPr>
                <a:xfrm>
                  <a:off x="10154289" y="5068185"/>
                  <a:ext cx="565219" cy="287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3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13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TW" altLang="en-US" sz="1300" baseline="30000" dirty="0">
                    <a:latin typeface="Bookshelf Symbol 7" panose="05010101010101010101" pitchFamily="2" charset="2"/>
                  </a:endParaRPr>
                </a:p>
              </p:txBody>
            </p:sp>
          </mc:Choice>
          <mc:Fallback xmlns="">
            <p:sp>
              <p:nvSpPr>
                <p:cNvPr id="48" name="文字方塊 47">
                  <a:extLst>
                    <a:ext uri="{FF2B5EF4-FFF2-40B4-BE49-F238E27FC236}">
                      <a16:creationId xmlns:a16="http://schemas.microsoft.com/office/drawing/2014/main" id="{4C2801BF-9ADA-0A6C-FF2D-CE8CC31C9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4289" y="5068185"/>
                  <a:ext cx="565219" cy="287771"/>
                </a:xfrm>
                <a:prstGeom prst="rect">
                  <a:avLst/>
                </a:prstGeom>
                <a:blipFill>
                  <a:blip r:embed="rId13"/>
                  <a:stretch>
                    <a:fillRect b="-1063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字方塊 48">
                  <a:extLst>
                    <a:ext uri="{FF2B5EF4-FFF2-40B4-BE49-F238E27FC236}">
                      <a16:creationId xmlns:a16="http://schemas.microsoft.com/office/drawing/2014/main" id="{0242E2A8-EBA5-D36D-1E6E-474C7357EAA9}"/>
                    </a:ext>
                  </a:extLst>
                </p:cNvPr>
                <p:cNvSpPr txBox="1"/>
                <p:nvPr/>
              </p:nvSpPr>
              <p:spPr>
                <a:xfrm>
                  <a:off x="10156632" y="4282905"/>
                  <a:ext cx="565219" cy="287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3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13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13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TW" altLang="en-US" sz="1300" baseline="30000" dirty="0">
                    <a:latin typeface="Bookshelf Symbol 7" panose="05010101010101010101" pitchFamily="2" charset="2"/>
                  </a:endParaRPr>
                </a:p>
              </p:txBody>
            </p:sp>
          </mc:Choice>
          <mc:Fallback xmlns="">
            <p:sp>
              <p:nvSpPr>
                <p:cNvPr id="49" name="文字方塊 48">
                  <a:extLst>
                    <a:ext uri="{FF2B5EF4-FFF2-40B4-BE49-F238E27FC236}">
                      <a16:creationId xmlns:a16="http://schemas.microsoft.com/office/drawing/2014/main" id="{0242E2A8-EBA5-D36D-1E6E-474C7357EA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6632" y="4282905"/>
                  <a:ext cx="565219" cy="287771"/>
                </a:xfrm>
                <a:prstGeom prst="rect">
                  <a:avLst/>
                </a:prstGeom>
                <a:blipFill>
                  <a:blip r:embed="rId12"/>
                  <a:stretch>
                    <a:fillRect b="-1276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CA78D5A-4D3C-0444-7699-B8BAFF0F258F}"/>
              </a:ext>
            </a:extLst>
          </p:cNvPr>
          <p:cNvSpPr txBox="1"/>
          <p:nvPr/>
        </p:nvSpPr>
        <p:spPr>
          <a:xfrm>
            <a:off x="2193115" y="1220175"/>
            <a:ext cx="4021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Growth curves from simulations</a:t>
            </a:r>
            <a:endParaRPr lang="zh-TW" altLang="en-US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A729A324-D905-3CFF-A20B-8DEF69BF715F}"/>
              </a:ext>
            </a:extLst>
          </p:cNvPr>
          <p:cNvSpPr txBox="1"/>
          <p:nvPr/>
        </p:nvSpPr>
        <p:spPr>
          <a:xfrm>
            <a:off x="2053665" y="2229446"/>
            <a:ext cx="75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altLang="zh-TW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1+</a:t>
            </a:r>
            <a:endParaRPr lang="zh-TW" altLang="en-US" sz="18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58C36B5-F152-A26F-97C5-8011CEAF85FE}"/>
              </a:ext>
            </a:extLst>
          </p:cNvPr>
          <p:cNvSpPr txBox="1"/>
          <p:nvPr/>
        </p:nvSpPr>
        <p:spPr>
          <a:xfrm>
            <a:off x="2053665" y="3245252"/>
            <a:ext cx="75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zh-TW" altLang="en-US" sz="18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3E72981-6CB3-7B17-7BC7-9CE2C5687F65}"/>
              </a:ext>
            </a:extLst>
          </p:cNvPr>
          <p:cNvSpPr txBox="1"/>
          <p:nvPr/>
        </p:nvSpPr>
        <p:spPr>
          <a:xfrm>
            <a:off x="1996557" y="4240239"/>
            <a:ext cx="75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zh-TW" altLang="en-US" sz="18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12">
            <a:extLst>
              <a:ext uri="{FF2B5EF4-FFF2-40B4-BE49-F238E27FC236}">
                <a16:creationId xmlns:a16="http://schemas.microsoft.com/office/drawing/2014/main" id="{F7447F3D-E3B7-963E-E7EC-5323714634B6}"/>
              </a:ext>
            </a:extLst>
          </p:cNvPr>
          <p:cNvSpPr txBox="1"/>
          <p:nvPr/>
        </p:nvSpPr>
        <p:spPr>
          <a:xfrm>
            <a:off x="7600265" y="1306126"/>
            <a:ext cx="236691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Dispersion 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24">
                <a:extLst>
                  <a:ext uri="{FF2B5EF4-FFF2-40B4-BE49-F238E27FC236}">
                    <a16:creationId xmlns:a16="http://schemas.microsoft.com/office/drawing/2014/main" id="{06237138-84B0-D735-D4C5-6DD1028A54A2}"/>
                  </a:ext>
                </a:extLst>
              </p:cNvPr>
              <p:cNvSpPr txBox="1"/>
              <p:nvPr/>
            </p:nvSpPr>
            <p:spPr>
              <a:xfrm>
                <a:off x="8105681" y="2249616"/>
                <a:ext cx="3722998" cy="714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𝑘𝑟</m:t>
                          </m:r>
                        </m:den>
                      </m:f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unc>
                        <m:funcPr>
                          <m:ctrlPr>
                            <a:rPr lang="zh-TW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TW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zh-TW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24">
                <a:extLst>
                  <a:ext uri="{FF2B5EF4-FFF2-40B4-BE49-F238E27FC236}">
                    <a16:creationId xmlns:a16="http://schemas.microsoft.com/office/drawing/2014/main" id="{06237138-84B0-D735-D4C5-6DD1028A5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681" y="2249616"/>
                <a:ext cx="3722998" cy="71468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12">
            <a:extLst>
              <a:ext uri="{FF2B5EF4-FFF2-40B4-BE49-F238E27FC236}">
                <a16:creationId xmlns:a16="http://schemas.microsoft.com/office/drawing/2014/main" id="{A919C33E-4667-1887-0C08-D5FC786D73DD}"/>
              </a:ext>
            </a:extLst>
          </p:cNvPr>
          <p:cNvSpPr txBox="1"/>
          <p:nvPr/>
        </p:nvSpPr>
        <p:spPr>
          <a:xfrm>
            <a:off x="7875853" y="1841877"/>
            <a:ext cx="151419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Growth rate:</a:t>
            </a:r>
          </a:p>
        </p:txBody>
      </p:sp>
      <p:sp>
        <p:nvSpPr>
          <p:cNvPr id="65" name="TextBox 12">
            <a:extLst>
              <a:ext uri="{FF2B5EF4-FFF2-40B4-BE49-F238E27FC236}">
                <a16:creationId xmlns:a16="http://schemas.microsoft.com/office/drawing/2014/main" id="{732EC371-60AB-6ED7-2E82-BA65AEA29633}"/>
              </a:ext>
            </a:extLst>
          </p:cNvPr>
          <p:cNvSpPr txBox="1"/>
          <p:nvPr/>
        </p:nvSpPr>
        <p:spPr>
          <a:xfrm>
            <a:off x="7875853" y="3003354"/>
            <a:ext cx="255774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Oscillation frequency: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24">
                <a:extLst>
                  <a:ext uri="{FF2B5EF4-FFF2-40B4-BE49-F238E27FC236}">
                    <a16:creationId xmlns:a16="http://schemas.microsoft.com/office/drawing/2014/main" id="{B1D82ECD-3890-0681-9ED0-80F9991B7F93}"/>
                  </a:ext>
                </a:extLst>
              </p:cNvPr>
              <p:cNvSpPr txBox="1"/>
              <p:nvPr/>
            </p:nvSpPr>
            <p:spPr>
              <a:xfrm>
                <a:off x="7946192" y="3429000"/>
                <a:ext cx="3335732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altLang="zh-TW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zh-TW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TW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TW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TW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altLang="zh-TW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zh-TW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en-US" altLang="zh-TW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24">
                <a:extLst>
                  <a:ext uri="{FF2B5EF4-FFF2-40B4-BE49-F238E27FC236}">
                    <a16:creationId xmlns:a16="http://schemas.microsoft.com/office/drawing/2014/main" id="{B1D82ECD-3890-0681-9ED0-80F9991B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192" y="3429000"/>
                <a:ext cx="3335732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12">
            <a:extLst>
              <a:ext uri="{FF2B5EF4-FFF2-40B4-BE49-F238E27FC236}">
                <a16:creationId xmlns:a16="http://schemas.microsoft.com/office/drawing/2014/main" id="{9F7E41DC-236C-B1CF-E269-F1C03F645A22}"/>
              </a:ext>
            </a:extLst>
          </p:cNvPr>
          <p:cNvSpPr txBox="1"/>
          <p:nvPr/>
        </p:nvSpPr>
        <p:spPr>
          <a:xfrm>
            <a:off x="7721184" y="4324237"/>
            <a:ext cx="4099240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growth rate and oscillation frequency are both proportional to the drift velocity, which depends on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is independent of the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density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793F1B-4C7A-F1FD-7703-AC055850AFBE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B50558-5312-1891-B345-6FFDD9547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1CB8D3-F12D-D776-EC31-6EA9705F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Experimentally verifiable characteristics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一張含有 鮮豔, 圓形, 旋渦, 藝術 的圖片&#10;&#10;自動產生的描述">
            <a:extLst>
              <a:ext uri="{FF2B5EF4-FFF2-40B4-BE49-F238E27FC236}">
                <a16:creationId xmlns:a16="http://schemas.microsoft.com/office/drawing/2014/main" id="{9FE1E15C-74CC-9B3E-DDF7-5BE01C1F3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40" y="1862797"/>
            <a:ext cx="1920508" cy="1917174"/>
          </a:xfrm>
          <a:prstGeom prst="rect">
            <a:avLst/>
          </a:prstGeom>
        </p:spPr>
      </p:pic>
      <p:pic>
        <p:nvPicPr>
          <p:cNvPr id="7" name="圖片 6" descr="一張含有 鮮豔, 圓形, 黃色, 螢幕擷取畫面 的圖片&#10;&#10;自動產生的描述">
            <a:extLst>
              <a:ext uri="{FF2B5EF4-FFF2-40B4-BE49-F238E27FC236}">
                <a16:creationId xmlns:a16="http://schemas.microsoft.com/office/drawing/2014/main" id="{45A3A25B-8A3C-B603-8C46-962658923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88" y="1904418"/>
            <a:ext cx="1920508" cy="19171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2D0055F-8A85-A80E-24CC-9DE278BDB45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26" y="1900131"/>
            <a:ext cx="125768" cy="191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5372460-D2F6-B82E-78DB-7023EA7CCC6D}"/>
                  </a:ext>
                </a:extLst>
              </p:cNvPr>
              <p:cNvSpPr txBox="1"/>
              <p:nvPr/>
            </p:nvSpPr>
            <p:spPr>
              <a:xfrm>
                <a:off x="3645493" y="2257972"/>
                <a:ext cx="6463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TW" sz="14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lang="en-US" altLang="zh-TW" sz="1400" baseline="30000" dirty="0">
                    <a:latin typeface="Helvetica" pitchFamily="2" charset="0"/>
                    <a:cs typeface="Arial" panose="020B0604020202020204" pitchFamily="34" charset="0"/>
                  </a:rPr>
                  <a:t>18</a:t>
                </a:r>
                <a:endParaRPr lang="zh-TW" altLang="en-US" sz="14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5372460-D2F6-B82E-78DB-7023EA7CC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493" y="2257972"/>
                <a:ext cx="646331" cy="307777"/>
              </a:xfrm>
              <a:prstGeom prst="rect">
                <a:avLst/>
              </a:prstGeom>
              <a:blipFill>
                <a:blip r:embed="rId9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F57B02DA-D05D-3992-2B48-C8946F6758AF}"/>
              </a:ext>
            </a:extLst>
          </p:cNvPr>
          <p:cNvSpPr txBox="1"/>
          <p:nvPr/>
        </p:nvSpPr>
        <p:spPr>
          <a:xfrm rot="16200000">
            <a:off x="3369167" y="2747051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n</a:t>
            </a:r>
            <a:r>
              <a:rPr lang="en-US" altLang="zh-TW" sz="1600" baseline="-25000" dirty="0">
                <a:latin typeface="Helvetica" pitchFamily="2" charset="0"/>
                <a:cs typeface="Arial" panose="020B0604020202020204" pitchFamily="34" charset="0"/>
              </a:rPr>
              <a:t>e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 (cm</a:t>
            </a:r>
            <a:r>
              <a:rPr lang="en-US" altLang="zh-TW" sz="1600" baseline="30000" dirty="0">
                <a:latin typeface="Helvetica" pitchFamily="2" charset="0"/>
                <a:cs typeface="Arial" panose="020B0604020202020204" pitchFamily="34" charset="0"/>
              </a:rPr>
              <a:t>-3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)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28D7F1-0793-F12E-0A4E-D7EAAA113768}"/>
              </a:ext>
            </a:extLst>
          </p:cNvPr>
          <p:cNvSpPr txBox="1"/>
          <p:nvPr/>
        </p:nvSpPr>
        <p:spPr>
          <a:xfrm>
            <a:off x="3473993" y="367880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8D92BB9-1FC4-40B4-260E-6D6AF5F2C43A}"/>
              </a:ext>
            </a:extLst>
          </p:cNvPr>
          <p:cNvSpPr txBox="1"/>
          <p:nvPr/>
        </p:nvSpPr>
        <p:spPr>
          <a:xfrm>
            <a:off x="3488526" y="272021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5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6B245FE-61FB-F85E-4F11-87A3115A8FB3}"/>
              </a:ext>
            </a:extLst>
          </p:cNvPr>
          <p:cNvSpPr txBox="1"/>
          <p:nvPr/>
        </p:nvSpPr>
        <p:spPr>
          <a:xfrm>
            <a:off x="3462492" y="176923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10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0A60D7C-E153-5A8A-4A6E-8881DDC4DBFD}"/>
              </a:ext>
            </a:extLst>
          </p:cNvPr>
          <p:cNvSpPr txBox="1"/>
          <p:nvPr/>
        </p:nvSpPr>
        <p:spPr>
          <a:xfrm>
            <a:off x="652313" y="1463502"/>
            <a:ext cx="3381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0" dirty="0">
                <a:latin typeface="Arial" panose="020B0604020202020204" pitchFamily="34" charset="0"/>
                <a:cs typeface="Arial" panose="020B0604020202020204" pitchFamily="34" charset="0"/>
              </a:rPr>
              <a:t>(1) Spiral density wave  </a:t>
            </a:r>
            <a:endParaRPr lang="zh-TW" altLang="en-US" sz="20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1B07235-8886-014D-CEC0-81CBED69C33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78" y="1861152"/>
            <a:ext cx="125768" cy="191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EABFC48F-48E3-5B7C-01AC-21582F7850F1}"/>
                  </a:ext>
                </a:extLst>
              </p:cNvPr>
              <p:cNvSpPr txBox="1"/>
              <p:nvPr/>
            </p:nvSpPr>
            <p:spPr>
              <a:xfrm>
                <a:off x="6744444" y="2218597"/>
                <a:ext cx="6463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TW" sz="14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lang="en-US" altLang="zh-TW" sz="1400" baseline="30000" dirty="0">
                    <a:latin typeface="Helvetica" pitchFamily="2" charset="0"/>
                    <a:cs typeface="Arial" panose="020B0604020202020204" pitchFamily="34" charset="0"/>
                  </a:rPr>
                  <a:t>18</a:t>
                </a:r>
                <a:endParaRPr lang="zh-TW" altLang="en-US" sz="14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EABFC48F-48E3-5B7C-01AC-21582F785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444" y="2218597"/>
                <a:ext cx="646331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>
            <a:extLst>
              <a:ext uri="{FF2B5EF4-FFF2-40B4-BE49-F238E27FC236}">
                <a16:creationId xmlns:a16="http://schemas.microsoft.com/office/drawing/2014/main" id="{C058F0F9-0D44-C119-D298-9F80C7F6B294}"/>
              </a:ext>
            </a:extLst>
          </p:cNvPr>
          <p:cNvSpPr txBox="1"/>
          <p:nvPr/>
        </p:nvSpPr>
        <p:spPr>
          <a:xfrm rot="16200000">
            <a:off x="6468119" y="2708072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n</a:t>
            </a:r>
            <a:r>
              <a:rPr lang="en-US" altLang="zh-TW" sz="1600" baseline="-25000" dirty="0">
                <a:latin typeface="Helvetica" pitchFamily="2" charset="0"/>
                <a:cs typeface="Arial" panose="020B0604020202020204" pitchFamily="34" charset="0"/>
              </a:rPr>
              <a:t>e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 (cm</a:t>
            </a:r>
            <a:r>
              <a:rPr lang="en-US" altLang="zh-TW" sz="1600" baseline="30000" dirty="0">
                <a:latin typeface="Helvetica" pitchFamily="2" charset="0"/>
                <a:cs typeface="Arial" panose="020B0604020202020204" pitchFamily="34" charset="0"/>
              </a:rPr>
              <a:t>-3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)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98846E2-325C-DC7E-A3F7-0115EAC8181B}"/>
              </a:ext>
            </a:extLst>
          </p:cNvPr>
          <p:cNvSpPr txBox="1"/>
          <p:nvPr/>
        </p:nvSpPr>
        <p:spPr>
          <a:xfrm>
            <a:off x="6572945" y="36398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60D6381-911D-9231-824B-DDAB9B233B94}"/>
              </a:ext>
            </a:extLst>
          </p:cNvPr>
          <p:cNvSpPr txBox="1"/>
          <p:nvPr/>
        </p:nvSpPr>
        <p:spPr>
          <a:xfrm>
            <a:off x="6587478" y="268123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5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B311EC5-82F7-BA2B-81A5-5AF3E6056D2D}"/>
              </a:ext>
            </a:extLst>
          </p:cNvPr>
          <p:cNvSpPr txBox="1"/>
          <p:nvPr/>
        </p:nvSpPr>
        <p:spPr>
          <a:xfrm>
            <a:off x="6561444" y="173025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10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9BDD83D-0541-B309-08DE-44FAB20A8697}"/>
              </a:ext>
            </a:extLst>
          </p:cNvPr>
          <p:cNvSpPr txBox="1"/>
          <p:nvPr/>
        </p:nvSpPr>
        <p:spPr>
          <a:xfrm>
            <a:off x="3737966" y="1443764"/>
            <a:ext cx="3381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altLang="zh-TW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Microfilamentation</a:t>
            </a:r>
            <a:endParaRPr lang="zh-TW" altLang="en-US" sz="20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表格 30">
                <a:extLst>
                  <a:ext uri="{FF2B5EF4-FFF2-40B4-BE49-F238E27FC236}">
                    <a16:creationId xmlns:a16="http://schemas.microsoft.com/office/drawing/2014/main" id="{FA27B65C-4A07-7AB1-A696-B3D270B7644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52313" y="4390383"/>
              <a:ext cx="10903396" cy="1212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4246">
                      <a:extLst>
                        <a:ext uri="{9D8B030D-6E8A-4147-A177-3AD203B41FA5}">
                          <a16:colId xmlns:a16="http://schemas.microsoft.com/office/drawing/2014/main" val="384173996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787308181"/>
                        </a:ext>
                      </a:extLst>
                    </a:gridCol>
                    <a:gridCol w="3876675">
                      <a:extLst>
                        <a:ext uri="{9D8B030D-6E8A-4147-A177-3AD203B41FA5}">
                          <a16:colId xmlns:a16="http://schemas.microsoft.com/office/drawing/2014/main" val="2101311861"/>
                        </a:ext>
                      </a:extLst>
                    </a:gridCol>
                    <a:gridCol w="2505075">
                      <a:extLst>
                        <a:ext uri="{9D8B030D-6E8A-4147-A177-3AD203B41FA5}">
                          <a16:colId xmlns:a16="http://schemas.microsoft.com/office/drawing/2014/main" val="20337174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Growth rate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Oscillation frequency 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Lasting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3187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Spiral density wave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altLang="zh-TW" sz="20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zh-TW" sz="2000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TW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TW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zh-TW" alt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(density dependent)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several </a:t>
                          </a:r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ps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10880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Microfilamentation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∝</m:t>
                              </m:r>
                              <m:sSub>
                                <m:sSub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altLang="zh-TW" sz="2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sz="20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sz="20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TW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∝</m:t>
                              </m:r>
                              <m:r>
                                <a:rPr lang="en-US" altLang="zh-TW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sz="20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zh-TW" altLang="en-US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(density independent)</a:t>
                          </a:r>
                          <a:endParaRPr lang="zh-TW" altLang="en-U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&lt;0</m:t>
                              </m:r>
                            </m:oMath>
                          </a14:m>
                          <a:r>
                            <a:rPr lang="en-US" altLang="zh-TW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.5</a:t>
                          </a:r>
                          <a:r>
                            <a:rPr lang="zh-TW" altLang="en-US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TW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ps </a:t>
                          </a:r>
                          <a:endParaRPr lang="zh-TW" altLang="en-U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145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表格 30">
                <a:extLst>
                  <a:ext uri="{FF2B5EF4-FFF2-40B4-BE49-F238E27FC236}">
                    <a16:creationId xmlns:a16="http://schemas.microsoft.com/office/drawing/2014/main" id="{FA27B65C-4A07-7AB1-A696-B3D270B7644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52313" y="4390383"/>
              <a:ext cx="10903396" cy="1212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4246">
                      <a:extLst>
                        <a:ext uri="{9D8B030D-6E8A-4147-A177-3AD203B41FA5}">
                          <a16:colId xmlns:a16="http://schemas.microsoft.com/office/drawing/2014/main" val="384173996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787308181"/>
                        </a:ext>
                      </a:extLst>
                    </a:gridCol>
                    <a:gridCol w="3876675">
                      <a:extLst>
                        <a:ext uri="{9D8B030D-6E8A-4147-A177-3AD203B41FA5}">
                          <a16:colId xmlns:a16="http://schemas.microsoft.com/office/drawing/2014/main" val="2101311861"/>
                        </a:ext>
                      </a:extLst>
                    </a:gridCol>
                    <a:gridCol w="2505075">
                      <a:extLst>
                        <a:ext uri="{9D8B030D-6E8A-4147-A177-3AD203B41FA5}">
                          <a16:colId xmlns:a16="http://schemas.microsoft.com/office/drawing/2014/main" val="2033717489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Growth rate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Oscillation frequency 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Lasting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3187904"/>
                      </a:ext>
                    </a:extLst>
                  </a:tr>
                  <a:tr h="419672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Spiral density wave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10"/>
                          <a:stretch>
                            <a:fillRect l="-120118" t="-98571" r="-310947" b="-1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10"/>
                          <a:stretch>
                            <a:fillRect l="-116981" t="-98571" r="-65252" b="-1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several </a:t>
                          </a:r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ps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10880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Microfilamentation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10"/>
                          <a:stretch>
                            <a:fillRect l="-120118" t="-213846" r="-310947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10"/>
                          <a:stretch>
                            <a:fillRect l="-116981" t="-213846" r="-65252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10"/>
                          <a:stretch>
                            <a:fillRect l="-335766" t="-213846" r="-973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51457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A357B3E9-F3AF-C9BA-2579-5100B9B961BD}"/>
              </a:ext>
            </a:extLst>
          </p:cNvPr>
          <p:cNvSpPr/>
          <p:nvPr/>
        </p:nvSpPr>
        <p:spPr>
          <a:xfrm>
            <a:off x="5179187" y="5197778"/>
            <a:ext cx="6383634" cy="398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Movie_CPR-He1-5fs-5e17_X1">
            <a:hlinkClick r:id="" action="ppaction://media"/>
            <a:extLst>
              <a:ext uri="{FF2B5EF4-FFF2-40B4-BE49-F238E27FC236}">
                <a16:creationId xmlns:a16="http://schemas.microsoft.com/office/drawing/2014/main" id="{6B52E837-860E-DA12-18F2-4C66B74144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0030" y="1238640"/>
            <a:ext cx="3107084" cy="2866017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BB8C8D74-9E2B-D0CE-3F31-8FF4F7F44BC7}"/>
              </a:ext>
            </a:extLst>
          </p:cNvPr>
          <p:cNvSpPr txBox="1"/>
          <p:nvPr/>
        </p:nvSpPr>
        <p:spPr>
          <a:xfrm>
            <a:off x="6283333" y="5694829"/>
            <a:ext cx="46548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Short-pulsed Thomson scattering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7F43C8D-665A-FE14-3E62-9169DC1ADA91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圖片 64" descr="一張含有 螢幕擷取畫面, 鮮豔, 行, 文字 的圖片&#10;&#10;自動產生的描述">
            <a:extLst>
              <a:ext uri="{FF2B5EF4-FFF2-40B4-BE49-F238E27FC236}">
                <a16:creationId xmlns:a16="http://schemas.microsoft.com/office/drawing/2014/main" id="{ABD8970F-D7E4-A601-2A93-045E739C9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22" y="3596129"/>
            <a:ext cx="3635714" cy="27571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Collective Thomson scattering for plasma waves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745744E-63CB-6652-54A6-8DD735B20993}"/>
              </a:ext>
            </a:extLst>
          </p:cNvPr>
          <p:cNvSpPr txBox="1"/>
          <p:nvPr/>
        </p:nvSpPr>
        <p:spPr>
          <a:xfrm>
            <a:off x="6083636" y="6214625"/>
            <a:ext cx="15870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(fs)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667F278D-CEEF-417C-B108-87141B8EDDD6}"/>
              </a:ext>
            </a:extLst>
          </p:cNvPr>
          <p:cNvSpPr/>
          <p:nvPr/>
        </p:nvSpPr>
        <p:spPr>
          <a:xfrm>
            <a:off x="9177103" y="5050170"/>
            <a:ext cx="180000" cy="180000"/>
          </a:xfrm>
          <a:prstGeom prst="ellipse">
            <a:avLst/>
          </a:prstGeom>
          <a:solidFill>
            <a:srgbClr val="F810ED"/>
          </a:solidFill>
          <a:ln w="25400" cap="flat">
            <a:noFill/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C3299EE1-1457-FD8E-6249-B45EA41FA0D0}"/>
              </a:ext>
            </a:extLst>
          </p:cNvPr>
          <p:cNvSpPr txBox="1"/>
          <p:nvPr/>
        </p:nvSpPr>
        <p:spPr>
          <a:xfrm>
            <a:off x="9920508" y="5628259"/>
            <a:ext cx="197030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Probed k </a:t>
            </a:r>
            <a:endParaRPr lang="en-US" b="1" dirty="0">
              <a:solidFill>
                <a:srgbClr val="FF00FF"/>
              </a:solidFill>
            </a:endParaRPr>
          </a:p>
        </p:txBody>
      </p:sp>
      <p:cxnSp>
        <p:nvCxnSpPr>
          <p:cNvPr id="12" name="Straight Arrow Connector 18">
            <a:extLst>
              <a:ext uri="{FF2B5EF4-FFF2-40B4-BE49-F238E27FC236}">
                <a16:creationId xmlns:a16="http://schemas.microsoft.com/office/drawing/2014/main" id="{CF0EFE1E-B8BC-F44F-70E2-E2CC2473E946}"/>
              </a:ext>
            </a:extLst>
          </p:cNvPr>
          <p:cNvCxnSpPr>
            <a:cxnSpLocks/>
          </p:cNvCxnSpPr>
          <p:nvPr/>
        </p:nvCxnSpPr>
        <p:spPr>
          <a:xfrm flipH="1" flipV="1">
            <a:off x="9513948" y="5276995"/>
            <a:ext cx="779076" cy="279583"/>
          </a:xfrm>
          <a:prstGeom prst="straightConnector1">
            <a:avLst/>
          </a:prstGeom>
          <a:noFill/>
          <a:ln w="31750" cap="flat">
            <a:solidFill>
              <a:srgbClr val="FF00FF"/>
            </a:solidFill>
            <a:prstDash val="solid"/>
            <a:bevel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0" name="Rectangle: Rounded Corners 13">
            <a:extLst>
              <a:ext uri="{FF2B5EF4-FFF2-40B4-BE49-F238E27FC236}">
                <a16:creationId xmlns:a16="http://schemas.microsoft.com/office/drawing/2014/main" id="{C87496D0-6976-2799-76E4-2EA3D4CA190B}"/>
              </a:ext>
            </a:extLst>
          </p:cNvPr>
          <p:cNvSpPr/>
          <p:nvPr/>
        </p:nvSpPr>
        <p:spPr>
          <a:xfrm>
            <a:off x="169392" y="1158616"/>
            <a:ext cx="4135775" cy="2403649"/>
          </a:xfrm>
          <a:prstGeom prst="roundRect">
            <a:avLst>
              <a:gd name="adj" fmla="val 5659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B649E06E-395A-65D2-E8C5-2330A74E99F9}"/>
              </a:ext>
            </a:extLst>
          </p:cNvPr>
          <p:cNvGrpSpPr/>
          <p:nvPr/>
        </p:nvGrpSpPr>
        <p:grpSpPr>
          <a:xfrm>
            <a:off x="353997" y="1784204"/>
            <a:ext cx="2437369" cy="1712479"/>
            <a:chOff x="8209806" y="2384763"/>
            <a:chExt cx="2437369" cy="1712479"/>
          </a:xfrm>
        </p:grpSpPr>
        <p:pic>
          <p:nvPicPr>
            <p:cNvPr id="52" name="Picture 23">
              <a:extLst>
                <a:ext uri="{FF2B5EF4-FFF2-40B4-BE49-F238E27FC236}">
                  <a16:creationId xmlns:a16="http://schemas.microsoft.com/office/drawing/2014/main" id="{2B6D051B-1BB5-EDB9-8F32-C79595814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449" y="3030293"/>
              <a:ext cx="1905266" cy="1066949"/>
            </a:xfrm>
            <a:prstGeom prst="rect">
              <a:avLst/>
            </a:prstGeom>
          </p:spPr>
        </p:pic>
        <p:cxnSp>
          <p:nvCxnSpPr>
            <p:cNvPr id="53" name="Straight Arrow Connector 4">
              <a:extLst>
                <a:ext uri="{FF2B5EF4-FFF2-40B4-BE49-F238E27FC236}">
                  <a16:creationId xmlns:a16="http://schemas.microsoft.com/office/drawing/2014/main" id="{A81039CD-1FD2-3EC5-1074-F91A6A420CDB}"/>
                </a:ext>
              </a:extLst>
            </p:cNvPr>
            <p:cNvCxnSpPr>
              <a:cxnSpLocks/>
            </p:cNvCxnSpPr>
            <p:nvPr/>
          </p:nvCxnSpPr>
          <p:spPr>
            <a:xfrm>
              <a:off x="8539874" y="2716381"/>
              <a:ext cx="484393" cy="478955"/>
            </a:xfrm>
            <a:prstGeom prst="straightConnector1">
              <a:avLst/>
            </a:prstGeom>
            <a:noFill/>
            <a:ln w="38100" cap="flat">
              <a:solidFill>
                <a:srgbClr val="0000FF"/>
              </a:solidFill>
              <a:prstDash val="solid"/>
              <a:bevel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Arrow Connector 28">
              <a:extLst>
                <a:ext uri="{FF2B5EF4-FFF2-40B4-BE49-F238E27FC236}">
                  <a16:creationId xmlns:a16="http://schemas.microsoft.com/office/drawing/2014/main" id="{388A4F76-93F0-B93E-A82F-727A0A464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9339" y="2703977"/>
              <a:ext cx="413208" cy="511562"/>
            </a:xfrm>
            <a:prstGeom prst="straightConnector1">
              <a:avLst/>
            </a:prstGeom>
            <a:noFill/>
            <a:ln w="38100" cap="flat">
              <a:solidFill>
                <a:srgbClr val="009900"/>
              </a:solidFill>
              <a:prstDash val="solid"/>
              <a:bevel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5" name="TextBox 29">
              <a:extLst>
                <a:ext uri="{FF2B5EF4-FFF2-40B4-BE49-F238E27FC236}">
                  <a16:creationId xmlns:a16="http://schemas.microsoft.com/office/drawing/2014/main" id="{38DA36FB-3AD8-27F0-37B1-27126AB6B766}"/>
                </a:ext>
              </a:extLst>
            </p:cNvPr>
            <p:cNvSpPr txBox="1"/>
            <p:nvPr/>
          </p:nvSpPr>
          <p:spPr>
            <a:xfrm>
              <a:off x="8209806" y="2384763"/>
              <a:ext cx="78905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Probe</a:t>
              </a:r>
            </a:p>
          </p:txBody>
        </p:sp>
        <p:sp>
          <p:nvSpPr>
            <p:cNvPr id="56" name="TextBox 30">
              <a:extLst>
                <a:ext uri="{FF2B5EF4-FFF2-40B4-BE49-F238E27FC236}">
                  <a16:creationId xmlns:a16="http://schemas.microsoft.com/office/drawing/2014/main" id="{C6933F13-29B3-7F6C-732A-074532259AB9}"/>
                </a:ext>
              </a:extLst>
            </p:cNvPr>
            <p:cNvSpPr txBox="1"/>
            <p:nvPr/>
          </p:nvSpPr>
          <p:spPr>
            <a:xfrm>
              <a:off x="9036436" y="2396200"/>
              <a:ext cx="161073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</a:rPr>
                <a:t>Scattered light</a:t>
              </a:r>
            </a:p>
          </p:txBody>
        </p:sp>
      </p:grpSp>
      <p:sp>
        <p:nvSpPr>
          <p:cNvPr id="58" name="TextBox 14">
            <a:extLst>
              <a:ext uri="{FF2B5EF4-FFF2-40B4-BE49-F238E27FC236}">
                <a16:creationId xmlns:a16="http://schemas.microsoft.com/office/drawing/2014/main" id="{59F1BD3C-539A-F158-4B2F-BFAF99BB4E29}"/>
              </a:ext>
            </a:extLst>
          </p:cNvPr>
          <p:cNvSpPr txBox="1"/>
          <p:nvPr/>
        </p:nvSpPr>
        <p:spPr>
          <a:xfrm>
            <a:off x="251297" y="1244496"/>
            <a:ext cx="293540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Thomson scattering</a:t>
            </a:r>
            <a:endParaRPr lang="en-US" sz="2000" b="1" dirty="0"/>
          </a:p>
        </p:txBody>
      </p:sp>
      <p:cxnSp>
        <p:nvCxnSpPr>
          <p:cNvPr id="36" name="Straight Arrow Connector 10">
            <a:extLst>
              <a:ext uri="{FF2B5EF4-FFF2-40B4-BE49-F238E27FC236}">
                <a16:creationId xmlns:a16="http://schemas.microsoft.com/office/drawing/2014/main" id="{9E462CBD-1199-A651-53DA-0EAAA4F53D18}"/>
              </a:ext>
            </a:extLst>
          </p:cNvPr>
          <p:cNvCxnSpPr>
            <a:cxnSpLocks/>
          </p:cNvCxnSpPr>
          <p:nvPr/>
        </p:nvCxnSpPr>
        <p:spPr>
          <a:xfrm>
            <a:off x="2936783" y="1810614"/>
            <a:ext cx="1103343" cy="1"/>
          </a:xfrm>
          <a:prstGeom prst="straightConnector1">
            <a:avLst/>
          </a:prstGeom>
          <a:ln w="31750">
            <a:solidFill>
              <a:srgbClr val="1E02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1">
            <a:extLst>
              <a:ext uri="{FF2B5EF4-FFF2-40B4-BE49-F238E27FC236}">
                <a16:creationId xmlns:a16="http://schemas.microsoft.com/office/drawing/2014/main" id="{63213462-FFA2-7872-B3A2-0F707A468F00}"/>
              </a:ext>
            </a:extLst>
          </p:cNvPr>
          <p:cNvCxnSpPr>
            <a:cxnSpLocks/>
          </p:cNvCxnSpPr>
          <p:nvPr/>
        </p:nvCxnSpPr>
        <p:spPr>
          <a:xfrm>
            <a:off x="2881281" y="1811681"/>
            <a:ext cx="644747" cy="873303"/>
          </a:xfrm>
          <a:prstGeom prst="straightConnector1">
            <a:avLst/>
          </a:prstGeom>
          <a:ln w="317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2">
            <a:extLst>
              <a:ext uri="{FF2B5EF4-FFF2-40B4-BE49-F238E27FC236}">
                <a16:creationId xmlns:a16="http://schemas.microsoft.com/office/drawing/2014/main" id="{44ACA5CF-5773-42D9-BA1F-A5EA8787179B}"/>
              </a:ext>
            </a:extLst>
          </p:cNvPr>
          <p:cNvCxnSpPr>
            <a:cxnSpLocks/>
          </p:cNvCxnSpPr>
          <p:nvPr/>
        </p:nvCxnSpPr>
        <p:spPr>
          <a:xfrm flipV="1">
            <a:off x="3536481" y="1831203"/>
            <a:ext cx="499174" cy="84110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6">
                <a:extLst>
                  <a:ext uri="{FF2B5EF4-FFF2-40B4-BE49-F238E27FC236}">
                    <a16:creationId xmlns:a16="http://schemas.microsoft.com/office/drawing/2014/main" id="{EC92ABF1-6D86-B303-10E4-B5DD20F1D2B9}"/>
                  </a:ext>
                </a:extLst>
              </p:cNvPr>
              <p:cNvSpPr txBox="1"/>
              <p:nvPr/>
            </p:nvSpPr>
            <p:spPr>
              <a:xfrm>
                <a:off x="2773466" y="2119640"/>
                <a:ext cx="53468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16">
                <a:extLst>
                  <a:ext uri="{FF2B5EF4-FFF2-40B4-BE49-F238E27FC236}">
                    <a16:creationId xmlns:a16="http://schemas.microsoft.com/office/drawing/2014/main" id="{EC92ABF1-6D86-B303-10E4-B5DD20F1D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466" y="2119640"/>
                <a:ext cx="534688" cy="317972"/>
              </a:xfrm>
              <a:prstGeom prst="rect">
                <a:avLst/>
              </a:prstGeom>
              <a:blipFill>
                <a:blip r:embed="rId6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3E43EF13-13CE-AE15-7CC6-579E0E94AD03}"/>
                  </a:ext>
                </a:extLst>
              </p:cNvPr>
              <p:cNvSpPr txBox="1"/>
              <p:nvPr/>
            </p:nvSpPr>
            <p:spPr>
              <a:xfrm>
                <a:off x="3803046" y="2205543"/>
                <a:ext cx="406159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3E43EF13-13CE-AE15-7CC6-579E0E94A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046" y="2205543"/>
                <a:ext cx="406159" cy="317972"/>
              </a:xfrm>
              <a:prstGeom prst="rect">
                <a:avLst/>
              </a:prstGeom>
              <a:blipFill>
                <a:blip r:embed="rId7"/>
                <a:stretch>
                  <a:fillRect l="-6061" b="-96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E61402-E31D-EA11-F1CC-C62404A459E8}"/>
                  </a:ext>
                </a:extLst>
              </p:cNvPr>
              <p:cNvSpPr txBox="1"/>
              <p:nvPr/>
            </p:nvSpPr>
            <p:spPr>
              <a:xfrm>
                <a:off x="3312969" y="1439500"/>
                <a:ext cx="446913" cy="349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2313F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2313F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2313F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2313F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E61402-E31D-EA11-F1CC-C62404A45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969" y="1439500"/>
                <a:ext cx="446913" cy="349006"/>
              </a:xfrm>
              <a:prstGeom prst="rect">
                <a:avLst/>
              </a:prstGeom>
              <a:blipFill>
                <a:blip r:embed="rId8"/>
                <a:stretch>
                  <a:fillRect l="-5405" b="-1929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0" name="圖片 59" descr="一張含有 螢幕擷取畫面, 文字, 鮮豔, 圖表 的圖片&#10;&#10;自動產生的描述">
            <a:extLst>
              <a:ext uri="{FF2B5EF4-FFF2-40B4-BE49-F238E27FC236}">
                <a16:creationId xmlns:a16="http://schemas.microsoft.com/office/drawing/2014/main" id="{76C12900-B8C6-C531-DE64-E8651CC06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65" y="1485801"/>
            <a:ext cx="3506166" cy="4753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11">
                <a:extLst>
                  <a:ext uri="{FF2B5EF4-FFF2-40B4-BE49-F238E27FC236}">
                    <a16:creationId xmlns:a16="http://schemas.microsoft.com/office/drawing/2014/main" id="{F5DF2982-2F4C-D398-7F29-41748DD615D3}"/>
                  </a:ext>
                </a:extLst>
              </p:cNvPr>
              <p:cNvSpPr txBox="1"/>
              <p:nvPr/>
            </p:nvSpPr>
            <p:spPr>
              <a:xfrm rot="16200000">
                <a:off x="3807064" y="3062323"/>
                <a:ext cx="158706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11">
                <a:extLst>
                  <a:ext uri="{FF2B5EF4-FFF2-40B4-BE49-F238E27FC236}">
                    <a16:creationId xmlns:a16="http://schemas.microsoft.com/office/drawing/2014/main" id="{F5DF2982-2F4C-D398-7F29-41748DD61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07064" y="3062323"/>
                <a:ext cx="1587062" cy="246221"/>
              </a:xfrm>
              <a:prstGeom prst="rect">
                <a:avLst/>
              </a:prstGeom>
              <a:blipFill>
                <a:blip r:embed="rId10"/>
                <a:stretch>
                  <a:fillRect l="-26829" r="-46341" b="-76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圖片 62" descr="一張含有 螢幕擷取畫面, 文字, 鮮豔, 陳列 的圖片&#10;&#10;自動產生的描述">
            <a:extLst>
              <a:ext uri="{FF2B5EF4-FFF2-40B4-BE49-F238E27FC236}">
                <a16:creationId xmlns:a16="http://schemas.microsoft.com/office/drawing/2014/main" id="{FAE4C9F7-7B5E-AA5C-27B4-75334C788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70" y="1208592"/>
            <a:ext cx="3786596" cy="2366622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9E784EEF-EDE7-C02F-B20E-28C89FF82F4E}"/>
              </a:ext>
            </a:extLst>
          </p:cNvPr>
          <p:cNvSpPr/>
          <p:nvPr/>
        </p:nvSpPr>
        <p:spPr>
          <a:xfrm>
            <a:off x="5888758" y="2742072"/>
            <a:ext cx="777765" cy="63546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8954588-55B0-6BB4-D443-C73194FA2070}"/>
              </a:ext>
            </a:extLst>
          </p:cNvPr>
          <p:cNvSpPr/>
          <p:nvPr/>
        </p:nvSpPr>
        <p:spPr>
          <a:xfrm>
            <a:off x="5894012" y="3954740"/>
            <a:ext cx="777765" cy="63546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1CAA7FD-4149-4802-9B79-6E1DFFE23FD2}"/>
              </a:ext>
            </a:extLst>
          </p:cNvPr>
          <p:cNvSpPr/>
          <p:nvPr/>
        </p:nvSpPr>
        <p:spPr>
          <a:xfrm>
            <a:off x="8520981" y="3353576"/>
            <a:ext cx="3199573" cy="38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TextBox 14">
            <a:extLst>
              <a:ext uri="{FF2B5EF4-FFF2-40B4-BE49-F238E27FC236}">
                <a16:creationId xmlns:a16="http://schemas.microsoft.com/office/drawing/2014/main" id="{EFE20745-79BE-C34F-CFF1-585B6C52029B}"/>
              </a:ext>
            </a:extLst>
          </p:cNvPr>
          <p:cNvSpPr txBox="1"/>
          <p:nvPr/>
        </p:nvSpPr>
        <p:spPr>
          <a:xfrm>
            <a:off x="8711310" y="3517649"/>
            <a:ext cx="12567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K space</a:t>
            </a:r>
            <a:endParaRPr lang="en-US" altLang="zh-TW" sz="1600" b="1" dirty="0"/>
          </a:p>
        </p:txBody>
      </p:sp>
      <p:sp>
        <p:nvSpPr>
          <p:cNvPr id="72" name="TextBox 14">
            <a:extLst>
              <a:ext uri="{FF2B5EF4-FFF2-40B4-BE49-F238E27FC236}">
                <a16:creationId xmlns:a16="http://schemas.microsoft.com/office/drawing/2014/main" id="{CECBFBD8-AD48-95F9-1B7A-E754FC9C3166}"/>
              </a:ext>
            </a:extLst>
          </p:cNvPr>
          <p:cNvSpPr txBox="1"/>
          <p:nvPr/>
        </p:nvSpPr>
        <p:spPr>
          <a:xfrm>
            <a:off x="8656836" y="1125991"/>
            <a:ext cx="12567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Real space</a:t>
            </a:r>
            <a:endParaRPr lang="en-US" altLang="zh-TW" sz="1600" b="1" dirty="0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ACDF4972-390D-C4C6-554C-1B11C8C88EB1}"/>
              </a:ext>
            </a:extLst>
          </p:cNvPr>
          <p:cNvSpPr/>
          <p:nvPr/>
        </p:nvSpPr>
        <p:spPr>
          <a:xfrm>
            <a:off x="8162690" y="1152350"/>
            <a:ext cx="379311" cy="2365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2C199151-76C7-1813-BA0E-C1BCD123959F}"/>
              </a:ext>
            </a:extLst>
          </p:cNvPr>
          <p:cNvCxnSpPr>
            <a:cxnSpLocks/>
          </p:cNvCxnSpPr>
          <p:nvPr/>
        </p:nvCxnSpPr>
        <p:spPr>
          <a:xfrm flipV="1">
            <a:off x="6666523" y="1372212"/>
            <a:ext cx="1875478" cy="135679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8BEAF75D-A3B6-F588-9DBE-7B0CAE865526}"/>
              </a:ext>
            </a:extLst>
          </p:cNvPr>
          <p:cNvCxnSpPr>
            <a:cxnSpLocks/>
          </p:cNvCxnSpPr>
          <p:nvPr/>
        </p:nvCxnSpPr>
        <p:spPr>
          <a:xfrm flipV="1">
            <a:off x="6682962" y="3285980"/>
            <a:ext cx="1859039" cy="89832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D871B7D5-112C-A6B9-7B91-1DD73CF7487B}"/>
                  </a:ext>
                </a:extLst>
              </p:cNvPr>
              <p:cNvSpPr txBox="1"/>
              <p:nvPr/>
            </p:nvSpPr>
            <p:spPr>
              <a:xfrm>
                <a:off x="11462405" y="1118296"/>
                <a:ext cx="6634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TW" sz="14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lang="en-US" altLang="zh-TW" sz="1400" baseline="30000" dirty="0">
                    <a:latin typeface="Helvetica" pitchFamily="2" charset="0"/>
                    <a:cs typeface="Arial" panose="020B0604020202020204" pitchFamily="34" charset="0"/>
                  </a:rPr>
                  <a:t>18</a:t>
                </a:r>
                <a:endParaRPr lang="zh-TW" altLang="en-US" sz="14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D871B7D5-112C-A6B9-7B91-1DD73CF7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405" y="1118296"/>
                <a:ext cx="663438" cy="307777"/>
              </a:xfrm>
              <a:prstGeom prst="rect">
                <a:avLst/>
              </a:prstGeom>
              <a:blipFill>
                <a:blip r:embed="rId12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79">
                <a:extLst>
                  <a:ext uri="{FF2B5EF4-FFF2-40B4-BE49-F238E27FC236}">
                    <a16:creationId xmlns:a16="http://schemas.microsoft.com/office/drawing/2014/main" id="{3F797AAC-906C-81CC-AD69-53E87F6820FD}"/>
                  </a:ext>
                </a:extLst>
              </p:cNvPr>
              <p:cNvSpPr txBox="1"/>
              <p:nvPr/>
            </p:nvSpPr>
            <p:spPr>
              <a:xfrm rot="5400000">
                <a:off x="11387616" y="2122648"/>
                <a:ext cx="863223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altLang="zh-TW" sz="1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sSub>
                        <m:sSubPr>
                          <m:ctrlP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6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9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文字方塊 79">
                <a:extLst>
                  <a:ext uri="{FF2B5EF4-FFF2-40B4-BE49-F238E27FC236}">
                    <a16:creationId xmlns:a16="http://schemas.microsoft.com/office/drawing/2014/main" id="{3F797AAC-906C-81CC-AD69-53E87F682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1387616" y="2122648"/>
                <a:ext cx="863223" cy="332912"/>
              </a:xfrm>
              <a:prstGeom prst="rect">
                <a:avLst/>
              </a:prstGeom>
              <a:blipFill>
                <a:blip r:embed="rId13"/>
                <a:stretch>
                  <a:fillRect l="-148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箭號: 向下 7">
            <a:extLst>
              <a:ext uri="{FF2B5EF4-FFF2-40B4-BE49-F238E27FC236}">
                <a16:creationId xmlns:a16="http://schemas.microsoft.com/office/drawing/2014/main" id="{B17405DE-71DF-BAC1-4DAD-B98CFD1CCEA9}"/>
              </a:ext>
            </a:extLst>
          </p:cNvPr>
          <p:cNvSpPr/>
          <p:nvPr/>
        </p:nvSpPr>
        <p:spPr>
          <a:xfrm>
            <a:off x="9797812" y="3404212"/>
            <a:ext cx="386190" cy="3465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90A08824-7475-1274-4A02-E84DFDF46046}"/>
                  </a:ext>
                </a:extLst>
              </p:cNvPr>
              <p:cNvSpPr txBox="1"/>
              <p:nvPr/>
            </p:nvSpPr>
            <p:spPr>
              <a:xfrm>
                <a:off x="5035469" y="1031119"/>
                <a:ext cx="290137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TW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He, </a:t>
                </a:r>
                <a14:m>
                  <m:oMath xmlns:m="http://schemas.openxmlformats.org/officeDocument/2006/math">
                    <m:r>
                      <a:rPr lang="en-US" altLang="zh-TW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2.</m:t>
                    </m:r>
                    <m:r>
                      <a:rPr lang="en-US" altLang="zh-TW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altLang="zh-TW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×1</m:t>
                    </m:r>
                    <m:sSup>
                      <m:sSupPr>
                        <m:ctrlPr>
                          <a:rPr lang="en-US" altLang="zh-TW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altLang="zh-TW" sz="1600" dirty="0"/>
                  <a:t> cm</a:t>
                </a:r>
                <a:r>
                  <a:rPr lang="en-US" altLang="zh-TW" sz="1600" baseline="30000" dirty="0"/>
                  <a:t>-3</a:t>
                </a:r>
                <a:endParaRPr lang="en-US" altLang="zh-TW" sz="1600" dirty="0"/>
              </a:p>
              <a:p>
                <a:r>
                  <a:rPr lang="en-US" altLang="zh-TW" sz="1600" dirty="0"/>
                  <a:t>CP, 50 fs FWHM,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altLang="zh-TW" sz="1600" dirty="0"/>
              </a:p>
            </p:txBody>
          </p:sp>
        </mc:Choice>
        <mc:Fallback xmlns=""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90A08824-7475-1274-4A02-E84DFDF46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469" y="1031119"/>
                <a:ext cx="2901378" cy="492443"/>
              </a:xfrm>
              <a:prstGeom prst="rect">
                <a:avLst/>
              </a:prstGeom>
              <a:blipFill>
                <a:blip r:embed="rId14"/>
                <a:stretch>
                  <a:fillRect l="-4202" t="-13580" b="-246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圖片 22" descr="一張含有 行, 圖表, 繪圖, 螢幕擷取畫面 的圖片&#10;&#10;自動產生的描述">
            <a:extLst>
              <a:ext uri="{FF2B5EF4-FFF2-40B4-BE49-F238E27FC236}">
                <a16:creationId xmlns:a16="http://schemas.microsoft.com/office/drawing/2014/main" id="{CA9834B8-3EAF-DACA-272D-BD3F82F904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2" y="3880396"/>
            <a:ext cx="3382895" cy="2416354"/>
          </a:xfrm>
          <a:prstGeom prst="rect">
            <a:avLst/>
          </a:prstGeom>
        </p:spPr>
      </p:pic>
      <p:sp>
        <p:nvSpPr>
          <p:cNvPr id="24" name="TextBox 14">
            <a:extLst>
              <a:ext uri="{FF2B5EF4-FFF2-40B4-BE49-F238E27FC236}">
                <a16:creationId xmlns:a16="http://schemas.microsoft.com/office/drawing/2014/main" id="{22558AE5-60BD-378E-82F1-5F1CDF3DD65E}"/>
              </a:ext>
            </a:extLst>
          </p:cNvPr>
          <p:cNvSpPr txBox="1"/>
          <p:nvPr/>
        </p:nvSpPr>
        <p:spPr>
          <a:xfrm rot="16200000">
            <a:off x="-727451" y="4554911"/>
            <a:ext cx="261811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Scattering power spectra</a:t>
            </a:r>
            <a:endParaRPr lang="en-US" altLang="zh-TW" sz="1400" dirty="0"/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A7DD012F-D717-90E3-5534-02FC47E0FCFA}"/>
              </a:ext>
            </a:extLst>
          </p:cNvPr>
          <p:cNvSpPr txBox="1"/>
          <p:nvPr/>
        </p:nvSpPr>
        <p:spPr>
          <a:xfrm>
            <a:off x="1767390" y="6276180"/>
            <a:ext cx="19957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Wavelength</a:t>
            </a:r>
            <a:endParaRPr lang="en-US" altLang="zh-TW" sz="1600" dirty="0"/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8016E382-E75F-E0CE-6814-4E7699BED8AA}"/>
              </a:ext>
            </a:extLst>
          </p:cNvPr>
          <p:cNvSpPr txBox="1"/>
          <p:nvPr/>
        </p:nvSpPr>
        <p:spPr>
          <a:xfrm>
            <a:off x="806591" y="3685522"/>
            <a:ext cx="183932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400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altLang="zh-TW" sz="1400" dirty="0">
                <a:latin typeface="Arial" panose="020B0604020202020204" pitchFamily="34" charset="0"/>
                <a:cs typeface="Arial" panose="020B0604020202020204" pitchFamily="34" charset="0"/>
              </a:rPr>
              <a:t>=Ti=100 eV</a:t>
            </a:r>
            <a:endParaRPr lang="en-US" altLang="zh-TW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4">
                <a:extLst>
                  <a:ext uri="{FF2B5EF4-FFF2-40B4-BE49-F238E27FC236}">
                    <a16:creationId xmlns:a16="http://schemas.microsoft.com/office/drawing/2014/main" id="{423174CC-D95D-7E8F-AD0B-86321AA85959}"/>
                  </a:ext>
                </a:extLst>
              </p:cNvPr>
              <p:cNvSpPr txBox="1"/>
              <p:nvPr/>
            </p:nvSpPr>
            <p:spPr>
              <a:xfrm>
                <a:off x="2611187" y="3967548"/>
                <a:ext cx="1221132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altLang="zh-TW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altLang="zh-TW" sz="1400" dirty="0">
                    <a:solidFill>
                      <a:srgbClr val="0000FF"/>
                    </a:solidFill>
                  </a:rPr>
                  <a:t> cm</a:t>
                </a:r>
                <a:r>
                  <a:rPr lang="en-US" altLang="zh-TW" sz="1400" baseline="30000" dirty="0">
                    <a:solidFill>
                      <a:srgbClr val="0000FF"/>
                    </a:solidFill>
                  </a:rPr>
                  <a:t>-3</a:t>
                </a:r>
              </a:p>
            </p:txBody>
          </p:sp>
        </mc:Choice>
        <mc:Fallback xmlns="">
          <p:sp>
            <p:nvSpPr>
              <p:cNvPr id="27" name="TextBox 14">
                <a:extLst>
                  <a:ext uri="{FF2B5EF4-FFF2-40B4-BE49-F238E27FC236}">
                    <a16:creationId xmlns:a16="http://schemas.microsoft.com/office/drawing/2014/main" id="{423174CC-D95D-7E8F-AD0B-86321AA85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187" y="3967548"/>
                <a:ext cx="1221132" cy="215444"/>
              </a:xfrm>
              <a:prstGeom prst="rect">
                <a:avLst/>
              </a:prstGeom>
              <a:blipFill>
                <a:blip r:embed="rId16"/>
                <a:stretch>
                  <a:fillRect l="-4975" t="-22857" b="-5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4">
                <a:extLst>
                  <a:ext uri="{FF2B5EF4-FFF2-40B4-BE49-F238E27FC236}">
                    <a16:creationId xmlns:a16="http://schemas.microsoft.com/office/drawing/2014/main" id="{DB4D6CFF-EE49-6A08-48B7-0319DA586617}"/>
                  </a:ext>
                </a:extLst>
              </p:cNvPr>
              <p:cNvSpPr txBox="1"/>
              <p:nvPr/>
            </p:nvSpPr>
            <p:spPr>
              <a:xfrm>
                <a:off x="2530650" y="4394608"/>
                <a:ext cx="119144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altLang="zh-TW" sz="14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TW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TW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TW" sz="14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sup>
                    </m:sSup>
                    <m:r>
                      <a:rPr lang="en-US" altLang="zh-TW" sz="14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TW" sz="1400" dirty="0">
                    <a:solidFill>
                      <a:srgbClr val="006600"/>
                    </a:solidFill>
                  </a:rPr>
                  <a:t>cm</a:t>
                </a:r>
                <a:r>
                  <a:rPr lang="en-US" altLang="zh-TW" sz="1400" baseline="30000" dirty="0">
                    <a:solidFill>
                      <a:srgbClr val="006600"/>
                    </a:solidFill>
                  </a:rPr>
                  <a:t>-3</a:t>
                </a:r>
              </a:p>
            </p:txBody>
          </p:sp>
        </mc:Choice>
        <mc:Fallback xmlns="">
          <p:sp>
            <p:nvSpPr>
              <p:cNvPr id="28" name="TextBox 14">
                <a:extLst>
                  <a:ext uri="{FF2B5EF4-FFF2-40B4-BE49-F238E27FC236}">
                    <a16:creationId xmlns:a16="http://schemas.microsoft.com/office/drawing/2014/main" id="{DB4D6CFF-EE49-6A08-48B7-0319DA586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650" y="4394608"/>
                <a:ext cx="1191446" cy="215444"/>
              </a:xfrm>
              <a:prstGeom prst="rect">
                <a:avLst/>
              </a:prstGeom>
              <a:blipFill>
                <a:blip r:embed="rId17"/>
                <a:stretch>
                  <a:fillRect l="-5102" t="-22857" b="-5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1DE8AF95-1E09-BA1F-7B82-F88F3693A782}"/>
                  </a:ext>
                </a:extLst>
              </p:cNvPr>
              <p:cNvSpPr txBox="1"/>
              <p:nvPr/>
            </p:nvSpPr>
            <p:spPr>
              <a:xfrm>
                <a:off x="1021491" y="5479251"/>
                <a:ext cx="122758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altLang="zh-TW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TW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TW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TW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lang="en-US" altLang="zh-TW" sz="1400" dirty="0">
                    <a:solidFill>
                      <a:srgbClr val="FF0000"/>
                    </a:solidFill>
                  </a:rPr>
                  <a:t> cm</a:t>
                </a:r>
                <a:r>
                  <a:rPr lang="en-US" altLang="zh-TW" sz="1400" baseline="30000" dirty="0">
                    <a:solidFill>
                      <a:srgbClr val="FF0000"/>
                    </a:solidFill>
                  </a:rPr>
                  <a:t>-3</a:t>
                </a:r>
              </a:p>
            </p:txBody>
          </p:sp>
        </mc:Choice>
        <mc:Fallback xmlns=""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1DE8AF95-1E09-BA1F-7B82-F88F3693A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91" y="5479251"/>
                <a:ext cx="1227589" cy="215444"/>
              </a:xfrm>
              <a:prstGeom prst="rect">
                <a:avLst/>
              </a:prstGeom>
              <a:blipFill>
                <a:blip r:embed="rId18"/>
                <a:stretch>
                  <a:fillRect l="-5473" t="-22857" b="-54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8">
                <a:extLst>
                  <a:ext uri="{FF2B5EF4-FFF2-40B4-BE49-F238E27FC236}">
                    <a16:creationId xmlns:a16="http://schemas.microsoft.com/office/drawing/2014/main" id="{F4167C7E-33A6-D15A-C0AF-4102E45DE3BA}"/>
                  </a:ext>
                </a:extLst>
              </p:cNvPr>
              <p:cNvSpPr txBox="1"/>
              <p:nvPr/>
            </p:nvSpPr>
            <p:spPr>
              <a:xfrm>
                <a:off x="2710843" y="3183845"/>
                <a:ext cx="1501822" cy="301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313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313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2313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r>
                  <a:rPr lang="en-US" dirty="0"/>
                  <a:t>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18">
                <a:extLst>
                  <a:ext uri="{FF2B5EF4-FFF2-40B4-BE49-F238E27FC236}">
                    <a16:creationId xmlns:a16="http://schemas.microsoft.com/office/drawing/2014/main" id="{F4167C7E-33A6-D15A-C0AF-4102E45DE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843" y="3183845"/>
                <a:ext cx="1501822" cy="301686"/>
              </a:xfrm>
              <a:prstGeom prst="rect">
                <a:avLst/>
              </a:prstGeom>
              <a:blipFill>
                <a:blip r:embed="rId19"/>
                <a:stretch>
                  <a:fillRect l="-4065" t="-24000" b="-4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9">
                <a:extLst>
                  <a:ext uri="{FF2B5EF4-FFF2-40B4-BE49-F238E27FC236}">
                    <a16:creationId xmlns:a16="http://schemas.microsoft.com/office/drawing/2014/main" id="{9EB9C8C7-EAA9-7352-58DA-7BAAF9424D02}"/>
                  </a:ext>
                </a:extLst>
              </p:cNvPr>
              <p:cNvSpPr txBox="1"/>
              <p:nvPr/>
            </p:nvSpPr>
            <p:spPr>
              <a:xfrm>
                <a:off x="2731345" y="2827523"/>
                <a:ext cx="1470706" cy="349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2313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solidFill>
                                  <a:srgbClr val="2313F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2313F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2313F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pr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i="1" dirty="0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00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19">
                <a:extLst>
                  <a:ext uri="{FF2B5EF4-FFF2-40B4-BE49-F238E27FC236}">
                    <a16:creationId xmlns:a16="http://schemas.microsoft.com/office/drawing/2014/main" id="{9EB9C8C7-EAA9-7352-58DA-7BAAF9424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345" y="2827523"/>
                <a:ext cx="1470706" cy="349006"/>
              </a:xfrm>
              <a:prstGeom prst="rect">
                <a:avLst/>
              </a:prstGeom>
              <a:blipFill>
                <a:blip r:embed="rId20"/>
                <a:stretch>
                  <a:fillRect l="-5809" t="-877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964CB3C5-2E8E-8424-581B-ED586FC3A5FA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61" grpId="0"/>
      <p:bldP spid="67" grpId="0" animBg="1"/>
      <p:bldP spid="69" grpId="0" animBg="1"/>
      <p:bldP spid="70" grpId="0" animBg="1"/>
      <p:bldP spid="71" grpId="0"/>
      <p:bldP spid="72" grpId="0"/>
      <p:bldP spid="73" grpId="0" animBg="1"/>
      <p:bldP spid="79" grpId="0" animBg="1"/>
      <p:bldP spid="80" grpId="0"/>
      <p:bldP spid="8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6">
            <a:extLst>
              <a:ext uri="{FF2B5EF4-FFF2-40B4-BE49-F238E27FC236}">
                <a16:creationId xmlns:a16="http://schemas.microsoft.com/office/drawing/2014/main" id="{13711E8A-8D92-DFDF-73CE-6ED922334290}"/>
              </a:ext>
            </a:extLst>
          </p:cNvPr>
          <p:cNvGrpSpPr/>
          <p:nvPr/>
        </p:nvGrpSpPr>
        <p:grpSpPr>
          <a:xfrm>
            <a:off x="8102579" y="1665465"/>
            <a:ext cx="3704173" cy="1660572"/>
            <a:chOff x="5712644" y="1242786"/>
            <a:chExt cx="5448692" cy="2191738"/>
          </a:xfrm>
        </p:grpSpPr>
        <p:pic>
          <p:nvPicPr>
            <p:cNvPr id="4" name="Picture 47" descr="A close up of a logo&#10;&#10;Description automatically generated">
              <a:extLst>
                <a:ext uri="{FF2B5EF4-FFF2-40B4-BE49-F238E27FC236}">
                  <a16:creationId xmlns:a16="http://schemas.microsoft.com/office/drawing/2014/main" id="{E9603B8F-0E5C-41DF-0B87-6DCF365A7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644" y="1242786"/>
              <a:ext cx="5448692" cy="2191738"/>
            </a:xfrm>
            <a:prstGeom prst="rect">
              <a:avLst/>
            </a:prstGeom>
          </p:spPr>
        </p:pic>
        <p:cxnSp>
          <p:nvCxnSpPr>
            <p:cNvPr id="5" name="Straight Arrow Connector 48">
              <a:extLst>
                <a:ext uri="{FF2B5EF4-FFF2-40B4-BE49-F238E27FC236}">
                  <a16:creationId xmlns:a16="http://schemas.microsoft.com/office/drawing/2014/main" id="{3D583CEE-5FA9-0166-126D-416D64983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0042" y="1489435"/>
              <a:ext cx="2922309" cy="1329181"/>
            </a:xfrm>
            <a:prstGeom prst="straightConnector1">
              <a:avLst/>
            </a:prstGeom>
            <a:ln w="349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49">
              <a:extLst>
                <a:ext uri="{FF2B5EF4-FFF2-40B4-BE49-F238E27FC236}">
                  <a16:creationId xmlns:a16="http://schemas.microsoft.com/office/drawing/2014/main" id="{AE2F6EA3-AF4A-0FD6-3DCB-F609978527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37749" y="2846895"/>
              <a:ext cx="3261674" cy="65989"/>
            </a:xfrm>
            <a:prstGeom prst="straightConnector1">
              <a:avLst/>
            </a:prstGeom>
            <a:ln w="3492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 on the </a:t>
            </a:r>
            <a:r>
              <a:rPr lang="en-US" altLang="zh-TW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microfilamentation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B61418F-52D9-0D4C-AF32-3BE2A364B54D}"/>
              </a:ext>
            </a:extLst>
          </p:cNvPr>
          <p:cNvGrpSpPr/>
          <p:nvPr/>
        </p:nvGrpSpPr>
        <p:grpSpPr>
          <a:xfrm>
            <a:off x="672566" y="2806224"/>
            <a:ext cx="6980511" cy="2740657"/>
            <a:chOff x="264240" y="1230824"/>
            <a:chExt cx="5365540" cy="2198176"/>
          </a:xfrm>
        </p:grpSpPr>
        <p:pic>
          <p:nvPicPr>
            <p:cNvPr id="15" name="圖片 14" descr="一張含有 圖表, 圖畫, 行, 設計 的圖片&#10;&#10;自動產生的描述">
              <a:extLst>
                <a:ext uri="{FF2B5EF4-FFF2-40B4-BE49-F238E27FC236}">
                  <a16:creationId xmlns:a16="http://schemas.microsoft.com/office/drawing/2014/main" id="{0716340D-217C-6541-8C25-D0FCDEFF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590" y="1307023"/>
              <a:ext cx="4585749" cy="2121977"/>
            </a:xfrm>
            <a:prstGeom prst="rect">
              <a:avLst/>
            </a:prstGeom>
          </p:spPr>
        </p:pic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7C30D9A4-32F0-0069-656C-7E54035F1653}"/>
                </a:ext>
              </a:extLst>
            </p:cNvPr>
            <p:cNvSpPr txBox="1"/>
            <p:nvPr/>
          </p:nvSpPr>
          <p:spPr>
            <a:xfrm>
              <a:off x="637578" y="2268724"/>
              <a:ext cx="1662934" cy="2221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810 nm CP pump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0BD5289B-6784-3B6E-A4C3-01ADB3D9E871}"/>
                </a:ext>
              </a:extLst>
            </p:cNvPr>
            <p:cNvSpPr txBox="1"/>
            <p:nvPr/>
          </p:nvSpPr>
          <p:spPr>
            <a:xfrm>
              <a:off x="2983612" y="1230824"/>
              <a:ext cx="1361477" cy="4443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Self-generated 405 nm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55C44947-4A4E-F098-EE8D-BA89D39B46BB}"/>
                </a:ext>
              </a:extLst>
            </p:cNvPr>
            <p:cNvSpPr txBox="1"/>
            <p:nvPr/>
          </p:nvSpPr>
          <p:spPr>
            <a:xfrm>
              <a:off x="264240" y="2842770"/>
              <a:ext cx="11556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Waveplate</a:t>
              </a:r>
              <a:endParaRPr lang="en-US" sz="1600" dirty="0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6959DE7C-7907-23F3-31EA-99571F6799C8}"/>
                </a:ext>
              </a:extLst>
            </p:cNvPr>
            <p:cNvSpPr txBox="1"/>
            <p:nvPr/>
          </p:nvSpPr>
          <p:spPr>
            <a:xfrm>
              <a:off x="4185997" y="3072338"/>
              <a:ext cx="14437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Spectrometer</a:t>
              </a:r>
              <a:endParaRPr lang="en-US" sz="16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C5DFA736-BBA2-45D5-5F7B-A32C4C76E018}"/>
                  </a:ext>
                </a:extLst>
              </p:cNvPr>
              <p:cNvSpPr txBox="1"/>
              <p:nvPr/>
            </p:nvSpPr>
            <p:spPr>
              <a:xfrm>
                <a:off x="2316188" y="5450232"/>
                <a:ext cx="140366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~1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</m:oMath>
                  </m:oMathPara>
                </a14:m>
                <a:endParaRPr lang="en-US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FWHM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~40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fs      </a:t>
                </a:r>
              </a:p>
            </p:txBody>
          </p:sp>
        </mc:Choice>
        <mc:Fallback xmlns=""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C5DFA736-BBA2-45D5-5F7B-A32C4C76E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188" y="5450232"/>
                <a:ext cx="1403669" cy="553998"/>
              </a:xfrm>
              <a:prstGeom prst="rect">
                <a:avLst/>
              </a:prstGeom>
              <a:blipFill>
                <a:blip r:embed="rId6"/>
                <a:stretch>
                  <a:fillRect t="-2198" r="-31739" b="-252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矩形 81">
            <a:extLst>
              <a:ext uri="{FF2B5EF4-FFF2-40B4-BE49-F238E27FC236}">
                <a16:creationId xmlns:a16="http://schemas.microsoft.com/office/drawing/2014/main" id="{3CF8B1D4-4BE4-360D-DC56-7E05844377A9}"/>
              </a:ext>
            </a:extLst>
          </p:cNvPr>
          <p:cNvSpPr/>
          <p:nvPr/>
        </p:nvSpPr>
        <p:spPr>
          <a:xfrm>
            <a:off x="4265312" y="4314188"/>
            <a:ext cx="79301" cy="1409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TextBox 9">
            <a:extLst>
              <a:ext uri="{FF2B5EF4-FFF2-40B4-BE49-F238E27FC236}">
                <a16:creationId xmlns:a16="http://schemas.microsoft.com/office/drawing/2014/main" id="{6BE9A208-5E9F-2C1C-8978-0372CD3DC631}"/>
              </a:ext>
            </a:extLst>
          </p:cNvPr>
          <p:cNvSpPr txBox="1"/>
          <p:nvPr/>
        </p:nvSpPr>
        <p:spPr>
          <a:xfrm>
            <a:off x="3987017" y="4508713"/>
            <a:ext cx="91684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H</a:t>
            </a:r>
            <a:r>
              <a:rPr lang="en-US" sz="1600" baseline="-25000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jet</a:t>
            </a:r>
            <a:endParaRPr lang="en-US" sz="1600" dirty="0">
              <a:solidFill>
                <a:srgbClr val="F810ED"/>
              </a:solidFill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9F60B26E-C60F-DC5F-46CA-DB0B978A14FB}"/>
              </a:ext>
            </a:extLst>
          </p:cNvPr>
          <p:cNvSpPr/>
          <p:nvPr/>
        </p:nvSpPr>
        <p:spPr>
          <a:xfrm>
            <a:off x="4255973" y="2748188"/>
            <a:ext cx="79301" cy="1409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14EFF6BB-D2D3-7277-20FD-46EDF63E639B}"/>
              </a:ext>
            </a:extLst>
          </p:cNvPr>
          <p:cNvCxnSpPr>
            <a:cxnSpLocks/>
          </p:cNvCxnSpPr>
          <p:nvPr/>
        </p:nvCxnSpPr>
        <p:spPr>
          <a:xfrm>
            <a:off x="3376573" y="3553827"/>
            <a:ext cx="1902111" cy="1377521"/>
          </a:xfrm>
          <a:prstGeom prst="straightConnector1">
            <a:avLst/>
          </a:prstGeom>
          <a:ln w="69850">
            <a:solidFill>
              <a:srgbClr val="7030A0">
                <a:alpha val="6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9">
            <a:extLst>
              <a:ext uri="{FF2B5EF4-FFF2-40B4-BE49-F238E27FC236}">
                <a16:creationId xmlns:a16="http://schemas.microsoft.com/office/drawing/2014/main" id="{279B6BFB-9752-9DE8-99E3-8102CA534C35}"/>
              </a:ext>
            </a:extLst>
          </p:cNvPr>
          <p:cNvSpPr txBox="1"/>
          <p:nvPr/>
        </p:nvSpPr>
        <p:spPr>
          <a:xfrm>
            <a:off x="1443545" y="3399515"/>
            <a:ext cx="18781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probe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5B44771-BC54-1942-707F-A1306CF07581}"/>
              </a:ext>
            </a:extLst>
          </p:cNvPr>
          <p:cNvSpPr/>
          <p:nvPr/>
        </p:nvSpPr>
        <p:spPr>
          <a:xfrm>
            <a:off x="4072390" y="2650072"/>
            <a:ext cx="236787" cy="531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8" name="圖片 107" descr="一張含有 文字, 螢幕擷取畫面, 鮮豔 的圖片&#10;&#10;自動產生的描述">
            <a:extLst>
              <a:ext uri="{FF2B5EF4-FFF2-40B4-BE49-F238E27FC236}">
                <a16:creationId xmlns:a16="http://schemas.microsoft.com/office/drawing/2014/main" id="{A6FC33C4-706E-649A-97D2-02F2F0C2B5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2" y="1576785"/>
            <a:ext cx="3257143" cy="1380953"/>
          </a:xfrm>
          <a:prstGeom prst="rect">
            <a:avLst/>
          </a:prstGeom>
        </p:spPr>
      </p:pic>
      <p:sp>
        <p:nvSpPr>
          <p:cNvPr id="109" name="矩形 108">
            <a:extLst>
              <a:ext uri="{FF2B5EF4-FFF2-40B4-BE49-F238E27FC236}">
                <a16:creationId xmlns:a16="http://schemas.microsoft.com/office/drawing/2014/main" id="{6AF17637-9857-63EC-64F7-90EB4F117120}"/>
              </a:ext>
            </a:extLst>
          </p:cNvPr>
          <p:cNvSpPr/>
          <p:nvPr/>
        </p:nvSpPr>
        <p:spPr>
          <a:xfrm>
            <a:off x="515670" y="1407768"/>
            <a:ext cx="3429235" cy="156151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文字方塊 110">
                <a:extLst>
                  <a:ext uri="{FF2B5EF4-FFF2-40B4-BE49-F238E27FC236}">
                    <a16:creationId xmlns:a16="http://schemas.microsoft.com/office/drawing/2014/main" id="{07C4A3F2-DB71-EB27-AABB-6B8A6E4DED6C}"/>
                  </a:ext>
                </a:extLst>
              </p:cNvPr>
              <p:cNvSpPr txBox="1"/>
              <p:nvPr/>
            </p:nvSpPr>
            <p:spPr>
              <a:xfrm>
                <a:off x="3182437" y="1482993"/>
                <a:ext cx="66343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1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TW" sz="11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lang="en-US" altLang="zh-TW" sz="1100" baseline="30000" dirty="0">
                    <a:latin typeface="Helvetica" pitchFamily="2" charset="0"/>
                    <a:cs typeface="Arial" panose="020B0604020202020204" pitchFamily="34" charset="0"/>
                  </a:rPr>
                  <a:t>18</a:t>
                </a:r>
                <a:endParaRPr lang="zh-TW" altLang="en-US" sz="11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文字方塊 110">
                <a:extLst>
                  <a:ext uri="{FF2B5EF4-FFF2-40B4-BE49-F238E27FC236}">
                    <a16:creationId xmlns:a16="http://schemas.microsoft.com/office/drawing/2014/main" id="{07C4A3F2-DB71-EB27-AABB-6B8A6E4DE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437" y="1482993"/>
                <a:ext cx="663438" cy="261610"/>
              </a:xfrm>
              <a:prstGeom prst="rect">
                <a:avLst/>
              </a:prstGeom>
              <a:blipFill>
                <a:blip r:embed="rId8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TextBox 9">
            <a:extLst>
              <a:ext uri="{FF2B5EF4-FFF2-40B4-BE49-F238E27FC236}">
                <a16:creationId xmlns:a16="http://schemas.microsoft.com/office/drawing/2014/main" id="{B5F43EA8-6511-2490-4D6F-30A67FC87880}"/>
              </a:ext>
            </a:extLst>
          </p:cNvPr>
          <p:cNvSpPr txBox="1"/>
          <p:nvPr/>
        </p:nvSpPr>
        <p:spPr>
          <a:xfrm>
            <a:off x="561029" y="1109508"/>
            <a:ext cx="24311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map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58E93DDC-8CF9-5BCE-1114-A73C0C7E39CA}"/>
              </a:ext>
            </a:extLst>
          </p:cNvPr>
          <p:cNvSpPr txBox="1"/>
          <p:nvPr/>
        </p:nvSpPr>
        <p:spPr>
          <a:xfrm>
            <a:off x="3299631" y="1628245"/>
            <a:ext cx="663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Helvetica" pitchFamily="2" charset="0"/>
                <a:cs typeface="Arial" panose="020B0604020202020204" pitchFamily="34" charset="0"/>
              </a:rPr>
              <a:t>(cm</a:t>
            </a:r>
            <a:r>
              <a:rPr lang="en-US" altLang="zh-TW" sz="1400" baseline="30000" dirty="0">
                <a:latin typeface="Helvetica" pitchFamily="2" charset="0"/>
                <a:cs typeface="Arial" panose="020B0604020202020204" pitchFamily="34" charset="0"/>
              </a:rPr>
              <a:t>-3</a:t>
            </a:r>
            <a:r>
              <a:rPr lang="en-US" altLang="zh-TW" sz="1400" dirty="0">
                <a:latin typeface="Helvetica" pitchFamily="2" charset="0"/>
                <a:cs typeface="Arial" panose="020B0604020202020204" pitchFamily="34" charset="0"/>
              </a:rPr>
              <a:t>)</a:t>
            </a:r>
            <a:endParaRPr lang="zh-TW" altLang="en-US" sz="800" dirty="0"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18FB9A8D-32CB-5BF7-CAA8-CFB34EBE01AF}"/>
              </a:ext>
            </a:extLst>
          </p:cNvPr>
          <p:cNvGrpSpPr/>
          <p:nvPr/>
        </p:nvGrpSpPr>
        <p:grpSpPr>
          <a:xfrm>
            <a:off x="7390447" y="1174005"/>
            <a:ext cx="4608843" cy="2487376"/>
            <a:chOff x="7349075" y="1194935"/>
            <a:chExt cx="4608843" cy="2487376"/>
          </a:xfrm>
        </p:grpSpPr>
        <p:sp>
          <p:nvSpPr>
            <p:cNvPr id="22" name="Rectangle: Rounded Corners 13">
              <a:extLst>
                <a:ext uri="{FF2B5EF4-FFF2-40B4-BE49-F238E27FC236}">
                  <a16:creationId xmlns:a16="http://schemas.microsoft.com/office/drawing/2014/main" id="{A3F1A821-8E1A-3457-8B2D-E1E3AFE1D456}"/>
                </a:ext>
              </a:extLst>
            </p:cNvPr>
            <p:cNvSpPr/>
            <p:nvPr/>
          </p:nvSpPr>
          <p:spPr>
            <a:xfrm>
              <a:off x="7349075" y="1194935"/>
              <a:ext cx="4608843" cy="2487376"/>
            </a:xfrm>
            <a:prstGeom prst="roundRect">
              <a:avLst>
                <a:gd name="adj" fmla="val 6897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C813622F-8408-C4A9-1BAA-E6E8524F3C27}"/>
                </a:ext>
              </a:extLst>
            </p:cNvPr>
            <p:cNvSpPr txBox="1"/>
            <p:nvPr/>
          </p:nvSpPr>
          <p:spPr>
            <a:xfrm>
              <a:off x="7502178" y="1298761"/>
              <a:ext cx="340598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Time-gated measurement</a:t>
              </a:r>
              <a:endParaRPr lang="en-US" sz="2000" b="1" dirty="0"/>
            </a:p>
          </p:txBody>
        </p:sp>
        <p:sp>
          <p:nvSpPr>
            <p:cNvPr id="42" name="手繪多邊形: 圖案 41">
              <a:extLst>
                <a:ext uri="{FF2B5EF4-FFF2-40B4-BE49-F238E27FC236}">
                  <a16:creationId xmlns:a16="http://schemas.microsoft.com/office/drawing/2014/main" id="{659A9CE8-637D-26AB-F268-CC7C997AD38B}"/>
                </a:ext>
              </a:extLst>
            </p:cNvPr>
            <p:cNvSpPr/>
            <p:nvPr/>
          </p:nvSpPr>
          <p:spPr>
            <a:xfrm>
              <a:off x="9282842" y="1603512"/>
              <a:ext cx="124051" cy="975278"/>
            </a:xfrm>
            <a:custGeom>
              <a:avLst/>
              <a:gdLst>
                <a:gd name="connsiteX0" fmla="*/ 0 w 618309"/>
                <a:gd name="connsiteY0" fmla="*/ 3422469 h 3422469"/>
                <a:gd name="connsiteX1" fmla="*/ 383177 w 618309"/>
                <a:gd name="connsiteY1" fmla="*/ 0 h 3422469"/>
                <a:gd name="connsiteX2" fmla="*/ 618309 w 618309"/>
                <a:gd name="connsiteY2" fmla="*/ 3422469 h 34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309" h="3422469">
                  <a:moveTo>
                    <a:pt x="0" y="3422469"/>
                  </a:moveTo>
                  <a:cubicBezTo>
                    <a:pt x="140063" y="1711234"/>
                    <a:pt x="280126" y="0"/>
                    <a:pt x="383177" y="0"/>
                  </a:cubicBezTo>
                  <a:cubicBezTo>
                    <a:pt x="486228" y="0"/>
                    <a:pt x="595086" y="2698206"/>
                    <a:pt x="618309" y="3422469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69FBAE2C-FC87-BE3D-333E-1F456B29CC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1801" y="1776997"/>
              <a:ext cx="11230" cy="1480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3D6F21D-67DF-8E10-E9DB-0F61086F88F1}"/>
                </a:ext>
              </a:extLst>
            </p:cNvPr>
            <p:cNvSpPr txBox="1"/>
            <p:nvPr/>
          </p:nvSpPr>
          <p:spPr>
            <a:xfrm rot="16200000">
              <a:off x="7333557" y="2400834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Intensity</a:t>
              </a:r>
              <a:endParaRPr lang="zh-TW" altLang="en-US" sz="1400" dirty="0">
                <a:latin typeface="Helvetica" pitchFamily="2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D8044B25-B110-D0C6-8DD2-FEAEA825FE67}"/>
                </a:ext>
              </a:extLst>
            </p:cNvPr>
            <p:cNvSpPr txBox="1"/>
            <p:nvPr/>
          </p:nvSpPr>
          <p:spPr>
            <a:xfrm>
              <a:off x="8214969" y="1718336"/>
              <a:ext cx="15012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FF0000"/>
                  </a:solidFill>
                  <a:latin typeface="Helvetica" pitchFamily="2" charset="0"/>
                  <a:cs typeface="Arial" panose="020B0604020202020204" pitchFamily="34" charset="0"/>
                </a:rPr>
                <a:t>laser~ 40 fs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CA88079F-2688-D2CD-0C1A-27BDA7818EF6}"/>
                </a:ext>
              </a:extLst>
            </p:cNvPr>
            <p:cNvSpPr txBox="1"/>
            <p:nvPr/>
          </p:nvSpPr>
          <p:spPr>
            <a:xfrm>
              <a:off x="11125918" y="3264021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Time</a:t>
              </a:r>
              <a:endParaRPr lang="zh-TW" altLang="en-US" sz="1400" dirty="0">
                <a:latin typeface="Helvetica" pitchFamily="2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0916543-22D9-FD33-2ABD-539AAF169301}"/>
                </a:ext>
              </a:extLst>
            </p:cNvPr>
            <p:cNvSpPr/>
            <p:nvPr/>
          </p:nvSpPr>
          <p:spPr>
            <a:xfrm>
              <a:off x="9296103" y="2454259"/>
              <a:ext cx="2241373" cy="146811"/>
            </a:xfrm>
            <a:prstGeom prst="rect">
              <a:avLst/>
            </a:prstGeom>
            <a:solidFill>
              <a:srgbClr val="FFC00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5033E806-41D3-8838-696E-9D239B5876FA}"/>
                </a:ext>
              </a:extLst>
            </p:cNvPr>
            <p:cNvSpPr txBox="1"/>
            <p:nvPr/>
          </p:nvSpPr>
          <p:spPr>
            <a:xfrm>
              <a:off x="9807251" y="2183150"/>
              <a:ext cx="1838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Plasma emission</a:t>
              </a:r>
              <a:endParaRPr lang="zh-TW" altLang="en-US" sz="1400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endParaRPr>
            </a:p>
          </p:txBody>
        </p: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BEB23E7C-6408-EB40-17C1-15851A5223DC}"/>
                </a:ext>
              </a:extLst>
            </p:cNvPr>
            <p:cNvGrpSpPr/>
            <p:nvPr/>
          </p:nvGrpSpPr>
          <p:grpSpPr>
            <a:xfrm>
              <a:off x="7872273" y="2547450"/>
              <a:ext cx="3838238" cy="129982"/>
              <a:chOff x="942469" y="5750934"/>
              <a:chExt cx="12515843" cy="252549"/>
            </a:xfrm>
          </p:grpSpPr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2B705911-FFB2-1A74-58D2-51AAB76F91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2469" y="5850333"/>
                <a:ext cx="12515843" cy="27534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AE845CD0-D140-D237-9C75-FD8C4EF83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4451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18E4ED27-B230-3905-351C-242E8F15AF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4743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接點 54">
                <a:extLst>
                  <a:ext uri="{FF2B5EF4-FFF2-40B4-BE49-F238E27FC236}">
                    <a16:creationId xmlns:a16="http://schemas.microsoft.com/office/drawing/2014/main" id="{951492DD-8ABE-3D5C-F499-EC71D4D6C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5035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9C861A57-EFB7-F476-0933-418E7C889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5327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接點 56">
                <a:extLst>
                  <a:ext uri="{FF2B5EF4-FFF2-40B4-BE49-F238E27FC236}">
                    <a16:creationId xmlns:a16="http://schemas.microsoft.com/office/drawing/2014/main" id="{C4AEB52B-426D-2790-D054-705EB2A2C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5619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接點 57">
                <a:extLst>
                  <a:ext uri="{FF2B5EF4-FFF2-40B4-BE49-F238E27FC236}">
                    <a16:creationId xmlns:a16="http://schemas.microsoft.com/office/drawing/2014/main" id="{8411C943-1583-98BA-7736-44C006EB06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5911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0DBA01BF-70A4-479F-8D50-14F30ADD2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6203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2FE01DCC-091E-C806-2C07-36E1B0E456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6495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6B50D38B-7C07-1AFF-9BD4-E76E455A46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6794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F193264C-A73D-4F5D-7E36-23952E5114E3}"/>
                </a:ext>
              </a:extLst>
            </p:cNvPr>
            <p:cNvSpPr/>
            <p:nvPr/>
          </p:nvSpPr>
          <p:spPr>
            <a:xfrm>
              <a:off x="9330569" y="2160668"/>
              <a:ext cx="127783" cy="463719"/>
            </a:xfrm>
            <a:custGeom>
              <a:avLst/>
              <a:gdLst>
                <a:gd name="connsiteX0" fmla="*/ 0 w 618309"/>
                <a:gd name="connsiteY0" fmla="*/ 3422469 h 3422469"/>
                <a:gd name="connsiteX1" fmla="*/ 383177 w 618309"/>
                <a:gd name="connsiteY1" fmla="*/ 0 h 3422469"/>
                <a:gd name="connsiteX2" fmla="*/ 618309 w 618309"/>
                <a:gd name="connsiteY2" fmla="*/ 3422469 h 34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309" h="3422469">
                  <a:moveTo>
                    <a:pt x="0" y="3422469"/>
                  </a:moveTo>
                  <a:cubicBezTo>
                    <a:pt x="140063" y="1711234"/>
                    <a:pt x="280126" y="0"/>
                    <a:pt x="383177" y="0"/>
                  </a:cubicBezTo>
                  <a:cubicBezTo>
                    <a:pt x="486228" y="0"/>
                    <a:pt x="595086" y="2698206"/>
                    <a:pt x="618309" y="3422469"/>
                  </a:cubicBezTo>
                </a:path>
              </a:pathLst>
            </a:custGeom>
            <a:noFill/>
            <a:ln w="44450">
              <a:solidFill>
                <a:srgbClr val="3434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579427D7-F462-DA45-CADC-E8A0679331D2}"/>
                </a:ext>
              </a:extLst>
            </p:cNvPr>
            <p:cNvSpPr txBox="1"/>
            <p:nvPr/>
          </p:nvSpPr>
          <p:spPr>
            <a:xfrm>
              <a:off x="9428665" y="1913296"/>
              <a:ext cx="14608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3434FF"/>
                  </a:solidFill>
                  <a:latin typeface="Helvetica" pitchFamily="2" charset="0"/>
                  <a:cs typeface="Arial" panose="020B0604020202020204" pitchFamily="34" charset="0"/>
                </a:rPr>
                <a:t>SHG ~50 fs</a:t>
              </a: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35047CEA-99E0-4E92-D19C-7EAA29035E58}"/>
                </a:ext>
              </a:extLst>
            </p:cNvPr>
            <p:cNvSpPr/>
            <p:nvPr/>
          </p:nvSpPr>
          <p:spPr>
            <a:xfrm>
              <a:off x="8866529" y="2612780"/>
              <a:ext cx="748910" cy="692225"/>
            </a:xfrm>
            <a:prstGeom prst="rect">
              <a:avLst/>
            </a:prstGeom>
            <a:solidFill>
              <a:srgbClr val="0DF0FB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AAF5F0FE-2E2D-B5CA-F681-11BA544C7E8D}"/>
                </a:ext>
              </a:extLst>
            </p:cNvPr>
            <p:cNvGrpSpPr/>
            <p:nvPr/>
          </p:nvGrpSpPr>
          <p:grpSpPr>
            <a:xfrm>
              <a:off x="7871801" y="3240981"/>
              <a:ext cx="3838239" cy="171434"/>
              <a:chOff x="942469" y="5750934"/>
              <a:chExt cx="12515843" cy="252549"/>
            </a:xfrm>
          </p:grpSpPr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8776A572-C570-4C5E-7B80-341105B71B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2469" y="5850333"/>
                <a:ext cx="12515843" cy="27534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A03156C1-50C0-2917-E149-9BE3715DC9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4451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77AB2123-6D5F-AD3A-FE11-7A9B45BE3C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4743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接點 66">
                <a:extLst>
                  <a:ext uri="{FF2B5EF4-FFF2-40B4-BE49-F238E27FC236}">
                    <a16:creationId xmlns:a16="http://schemas.microsoft.com/office/drawing/2014/main" id="{035D372B-8DBD-A687-28FE-CF3599CEE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5035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接點 67">
                <a:extLst>
                  <a:ext uri="{FF2B5EF4-FFF2-40B4-BE49-F238E27FC236}">
                    <a16:creationId xmlns:a16="http://schemas.microsoft.com/office/drawing/2014/main" id="{182B2A62-B994-C7C9-ADE7-7E793C26DC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5327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接點 68">
                <a:extLst>
                  <a:ext uri="{FF2B5EF4-FFF2-40B4-BE49-F238E27FC236}">
                    <a16:creationId xmlns:a16="http://schemas.microsoft.com/office/drawing/2014/main" id="{A04A3320-2161-AA90-06C4-4B9D50B95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5619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接點 69">
                <a:extLst>
                  <a:ext uri="{FF2B5EF4-FFF2-40B4-BE49-F238E27FC236}">
                    <a16:creationId xmlns:a16="http://schemas.microsoft.com/office/drawing/2014/main" id="{58D046DC-45F6-5099-8738-EADE6FF6F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5911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接點 70">
                <a:extLst>
                  <a:ext uri="{FF2B5EF4-FFF2-40B4-BE49-F238E27FC236}">
                    <a16:creationId xmlns:a16="http://schemas.microsoft.com/office/drawing/2014/main" id="{91C225AC-CBE8-B5B9-0544-F56186574B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6203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接點 71">
                <a:extLst>
                  <a:ext uri="{FF2B5EF4-FFF2-40B4-BE49-F238E27FC236}">
                    <a16:creationId xmlns:a16="http://schemas.microsoft.com/office/drawing/2014/main" id="{AE6E13E0-3CFD-2061-22BB-684C6281B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6495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接點 72">
                <a:extLst>
                  <a:ext uri="{FF2B5EF4-FFF2-40B4-BE49-F238E27FC236}">
                    <a16:creationId xmlns:a16="http://schemas.microsoft.com/office/drawing/2014/main" id="{FF7AB8B5-C425-8C44-9744-DAF433CB25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6794" y="5750934"/>
                <a:ext cx="0" cy="2525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CA249549-7789-2B39-A067-3F1B168A9078}"/>
                </a:ext>
              </a:extLst>
            </p:cNvPr>
            <p:cNvSpPr/>
            <p:nvPr/>
          </p:nvSpPr>
          <p:spPr>
            <a:xfrm>
              <a:off x="8041247" y="2636863"/>
              <a:ext cx="813952" cy="674887"/>
            </a:xfrm>
            <a:prstGeom prst="rect">
              <a:avLst/>
            </a:prstGeom>
            <a:solidFill>
              <a:srgbClr val="92D05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49E3B8B1-9802-200D-AE0E-7F2826D2FA19}"/>
                </a:ext>
              </a:extLst>
            </p:cNvPr>
            <p:cNvSpPr txBox="1"/>
            <p:nvPr/>
          </p:nvSpPr>
          <p:spPr>
            <a:xfrm>
              <a:off x="8151786" y="2738125"/>
              <a:ext cx="664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>
                  <a:solidFill>
                    <a:srgbClr val="008000"/>
                  </a:solidFill>
                  <a:latin typeface="Helvetica" pitchFamily="2" charset="0"/>
                  <a:cs typeface="Arial" panose="020B0604020202020204" pitchFamily="34" charset="0"/>
                </a:rPr>
                <a:t>Gate delay</a:t>
              </a:r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16849A4B-441D-6B68-4792-148A7F338511}"/>
                </a:ext>
              </a:extLst>
            </p:cNvPr>
            <p:cNvSpPr txBox="1"/>
            <p:nvPr/>
          </p:nvSpPr>
          <p:spPr>
            <a:xfrm>
              <a:off x="8947483" y="2742749"/>
              <a:ext cx="694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>
                  <a:solidFill>
                    <a:schemeClr val="accent1">
                      <a:lumMod val="75000"/>
                    </a:schemeClr>
                  </a:solidFill>
                  <a:latin typeface="Helvetica" pitchFamily="2" charset="0"/>
                  <a:cs typeface="Arial" panose="020B0604020202020204" pitchFamily="34" charset="0"/>
                </a:rPr>
                <a:t>Gate width</a:t>
              </a:r>
            </a:p>
          </p:txBody>
        </p:sp>
        <p:sp>
          <p:nvSpPr>
            <p:cNvPr id="121" name="文字方塊 120">
              <a:extLst>
                <a:ext uri="{FF2B5EF4-FFF2-40B4-BE49-F238E27FC236}">
                  <a16:creationId xmlns:a16="http://schemas.microsoft.com/office/drawing/2014/main" id="{DAB2DE49-BFDB-1EBC-6A03-248783612EDD}"/>
                </a:ext>
              </a:extLst>
            </p:cNvPr>
            <p:cNvSpPr txBox="1"/>
            <p:nvPr/>
          </p:nvSpPr>
          <p:spPr>
            <a:xfrm>
              <a:off x="9748697" y="2803850"/>
              <a:ext cx="1200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dirty="0">
                  <a:latin typeface="Helvetica" pitchFamily="2" charset="0"/>
                </a:rPr>
                <a:t>ICCD setting</a:t>
              </a:r>
              <a:endParaRPr lang="zh-TW" altLang="en-US" sz="1400" dirty="0">
                <a:latin typeface="Helvetica" pitchFamily="2" charset="0"/>
              </a:endParaRPr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9D98DEC1-4A9D-B499-4598-B862CEF9E2D5}"/>
              </a:ext>
            </a:extLst>
          </p:cNvPr>
          <p:cNvSpPr txBox="1"/>
          <p:nvPr/>
        </p:nvSpPr>
        <p:spPr>
          <a:xfrm>
            <a:off x="5915931" y="5281162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</a:rPr>
              <a:t>+ ICCD</a:t>
            </a:r>
            <a:endParaRPr lang="zh-TW" altLang="en-US" sz="1600" dirty="0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70154F62-2A1F-A1CA-ECBA-E58A4B968F1E}"/>
                  </a:ext>
                </a:extLst>
              </p:cNvPr>
              <p:cNvSpPr txBox="1"/>
              <p:nvPr/>
            </p:nvSpPr>
            <p:spPr>
              <a:xfrm>
                <a:off x="3205459" y="1978321"/>
                <a:ext cx="58160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TW" altLang="en-US" sz="105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70154F62-2A1F-A1CA-ECBA-E58A4B968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459" y="1978321"/>
                <a:ext cx="581601" cy="3929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B9E7D8AC-90F7-1DB4-C4F4-F70C9DF12F51}"/>
              </a:ext>
            </a:extLst>
          </p:cNvPr>
          <p:cNvSpPr/>
          <p:nvPr/>
        </p:nvSpPr>
        <p:spPr>
          <a:xfrm>
            <a:off x="667657" y="1585608"/>
            <a:ext cx="34108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B096169-8588-09FB-3B29-0F4EA078DF6C}"/>
              </a:ext>
            </a:extLst>
          </p:cNvPr>
          <p:cNvSpPr/>
          <p:nvPr/>
        </p:nvSpPr>
        <p:spPr>
          <a:xfrm>
            <a:off x="60806" y="2599411"/>
            <a:ext cx="34108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ED23414F-E979-B07C-5B96-2984C848E750}"/>
              </a:ext>
            </a:extLst>
          </p:cNvPr>
          <p:cNvSpPr/>
          <p:nvPr/>
        </p:nvSpPr>
        <p:spPr>
          <a:xfrm>
            <a:off x="7913173" y="3830775"/>
            <a:ext cx="4032431" cy="2487373"/>
          </a:xfrm>
          <a:prstGeom prst="roundRect">
            <a:avLst>
              <a:gd name="adj" fmla="val 35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圖片 18" descr="一張含有 文字, 繪圖, 圖表, 行 的圖片&#10;&#10;自動產生的描述">
            <a:extLst>
              <a:ext uri="{FF2B5EF4-FFF2-40B4-BE49-F238E27FC236}">
                <a16:creationId xmlns:a16="http://schemas.microsoft.com/office/drawing/2014/main" id="{50A59A44-40C9-5995-8EC8-BF3CB55D1451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78" y="4598550"/>
            <a:ext cx="3664762" cy="1562481"/>
          </a:xfrm>
          <a:prstGeom prst="rect">
            <a:avLst/>
          </a:prstGeom>
        </p:spPr>
      </p:pic>
      <p:pic>
        <p:nvPicPr>
          <p:cNvPr id="24" name="圖片 23" descr="一張含有 紫色, space, 黑暗, 鮮豔 的圖片&#10;&#10;自動產生的描述">
            <a:extLst>
              <a:ext uri="{FF2B5EF4-FFF2-40B4-BE49-F238E27FC236}">
                <a16:creationId xmlns:a16="http://schemas.microsoft.com/office/drawing/2014/main" id="{F82437C5-111B-B927-7E83-C535371F698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25" y="4038895"/>
            <a:ext cx="2520000" cy="699292"/>
          </a:xfrm>
          <a:prstGeom prst="rect">
            <a:avLst/>
          </a:prstGeom>
        </p:spPr>
      </p:pic>
      <p:cxnSp>
        <p:nvCxnSpPr>
          <p:cNvPr id="12" name="Straight Arrow Connector 10">
            <a:extLst>
              <a:ext uri="{FF2B5EF4-FFF2-40B4-BE49-F238E27FC236}">
                <a16:creationId xmlns:a16="http://schemas.microsoft.com/office/drawing/2014/main" id="{C6FCA93A-DD53-BE6C-A927-2866F7678E26}"/>
              </a:ext>
            </a:extLst>
          </p:cNvPr>
          <p:cNvCxnSpPr>
            <a:cxnSpLocks/>
          </p:cNvCxnSpPr>
          <p:nvPr/>
        </p:nvCxnSpPr>
        <p:spPr>
          <a:xfrm>
            <a:off x="5616011" y="1562214"/>
            <a:ext cx="1103343" cy="1"/>
          </a:xfrm>
          <a:prstGeom prst="straightConnector1">
            <a:avLst/>
          </a:prstGeom>
          <a:ln w="31750">
            <a:solidFill>
              <a:srgbClr val="1E02E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1">
            <a:extLst>
              <a:ext uri="{FF2B5EF4-FFF2-40B4-BE49-F238E27FC236}">
                <a16:creationId xmlns:a16="http://schemas.microsoft.com/office/drawing/2014/main" id="{48EF309E-B657-6FFA-0B58-6021B4244D41}"/>
              </a:ext>
            </a:extLst>
          </p:cNvPr>
          <p:cNvCxnSpPr>
            <a:cxnSpLocks/>
          </p:cNvCxnSpPr>
          <p:nvPr/>
        </p:nvCxnSpPr>
        <p:spPr>
          <a:xfrm>
            <a:off x="5560509" y="1563281"/>
            <a:ext cx="644747" cy="873303"/>
          </a:xfrm>
          <a:prstGeom prst="straightConnector1">
            <a:avLst/>
          </a:prstGeom>
          <a:ln w="317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2">
            <a:extLst>
              <a:ext uri="{FF2B5EF4-FFF2-40B4-BE49-F238E27FC236}">
                <a16:creationId xmlns:a16="http://schemas.microsoft.com/office/drawing/2014/main" id="{C336E1A1-45CB-01AE-E7C8-5D20C5E00415}"/>
              </a:ext>
            </a:extLst>
          </p:cNvPr>
          <p:cNvCxnSpPr>
            <a:cxnSpLocks/>
          </p:cNvCxnSpPr>
          <p:nvPr/>
        </p:nvCxnSpPr>
        <p:spPr>
          <a:xfrm flipV="1">
            <a:off x="6215709" y="1582803"/>
            <a:ext cx="499174" cy="84110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3">
            <a:extLst>
              <a:ext uri="{FF2B5EF4-FFF2-40B4-BE49-F238E27FC236}">
                <a16:creationId xmlns:a16="http://schemas.microsoft.com/office/drawing/2014/main" id="{8A03B3E6-3083-1AA4-33B4-D0DC0B4F6008}"/>
              </a:ext>
            </a:extLst>
          </p:cNvPr>
          <p:cNvSpPr txBox="1"/>
          <p:nvPr/>
        </p:nvSpPr>
        <p:spPr>
          <a:xfrm>
            <a:off x="5764333" y="1553747"/>
            <a:ext cx="629777" cy="34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6" dirty="0">
                <a:latin typeface="Arial" panose="020B0604020202020204" pitchFamily="34" charset="0"/>
                <a:cs typeface="Arial" panose="020B0604020202020204" pitchFamily="34" charset="0"/>
              </a:rPr>
              <a:t>60°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id="{211E1DC8-2237-A464-1076-11AEB6C1DA02}"/>
                  </a:ext>
                </a:extLst>
              </p:cNvPr>
              <p:cNvSpPr txBox="1"/>
              <p:nvPr/>
            </p:nvSpPr>
            <p:spPr>
              <a:xfrm>
                <a:off x="5452694" y="1871240"/>
                <a:ext cx="53468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dirty="0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id="{211E1DC8-2237-A464-1076-11AEB6C1D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694" y="1871240"/>
                <a:ext cx="534688" cy="317972"/>
              </a:xfrm>
              <a:prstGeom prst="rect">
                <a:avLst/>
              </a:prstGeom>
              <a:blipFill>
                <a:blip r:embed="rId12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6D551E10-2031-A3AA-E889-BC7E575F41BF}"/>
                  </a:ext>
                </a:extLst>
              </p:cNvPr>
              <p:cNvSpPr txBox="1"/>
              <p:nvPr/>
            </p:nvSpPr>
            <p:spPr>
              <a:xfrm>
                <a:off x="6482274" y="1957143"/>
                <a:ext cx="406159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18">
                <a:extLst>
                  <a:ext uri="{FF2B5EF4-FFF2-40B4-BE49-F238E27FC236}">
                    <a16:creationId xmlns:a16="http://schemas.microsoft.com/office/drawing/2014/main" id="{6D551E10-2031-A3AA-E889-BC7E575F4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274" y="1957143"/>
                <a:ext cx="406159" cy="317972"/>
              </a:xfrm>
              <a:prstGeom prst="rect">
                <a:avLst/>
              </a:prstGeom>
              <a:blipFill>
                <a:blip r:embed="rId13"/>
                <a:stretch>
                  <a:fillRect l="-5970" b="-115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41">
                <a:extLst>
                  <a:ext uri="{FF2B5EF4-FFF2-40B4-BE49-F238E27FC236}">
                    <a16:creationId xmlns:a16="http://schemas.microsoft.com/office/drawing/2014/main" id="{E5BA2A22-70EE-547B-A345-63AAD954484D}"/>
                  </a:ext>
                </a:extLst>
              </p:cNvPr>
              <p:cNvSpPr txBox="1"/>
              <p:nvPr/>
            </p:nvSpPr>
            <p:spPr>
              <a:xfrm>
                <a:off x="5992197" y="1191100"/>
                <a:ext cx="446913" cy="349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2313F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2313F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2313F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2313F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41">
                <a:extLst>
                  <a:ext uri="{FF2B5EF4-FFF2-40B4-BE49-F238E27FC236}">
                    <a16:creationId xmlns:a16="http://schemas.microsoft.com/office/drawing/2014/main" id="{E5BA2A22-70EE-547B-A345-63AAD9544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2197" y="1191100"/>
                <a:ext cx="446913" cy="349006"/>
              </a:xfrm>
              <a:prstGeom prst="rect">
                <a:avLst/>
              </a:prstGeom>
              <a:blipFill>
                <a:blip r:embed="rId14"/>
                <a:stretch>
                  <a:fillRect l="-5479" b="-17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F37799B0-FF23-288B-269F-02AF6203A9C8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1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 descr="一張含有 文字, 繪圖, 圖表, 行 的圖片&#10;&#10;自動產生的描述">
            <a:extLst>
              <a:ext uri="{FF2B5EF4-FFF2-40B4-BE49-F238E27FC236}">
                <a16:creationId xmlns:a16="http://schemas.microsoft.com/office/drawing/2014/main" id="{3FEEA308-7D40-EED2-EA75-271241AD3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99" y="3820179"/>
            <a:ext cx="3456914" cy="2640698"/>
          </a:xfrm>
          <a:prstGeom prst="rect">
            <a:avLst/>
          </a:prstGeom>
        </p:spPr>
      </p:pic>
      <p:pic>
        <p:nvPicPr>
          <p:cNvPr id="23" name="圖片 22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3544E4F3-CDA2-B924-F432-1A37031BB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4" y="1119153"/>
            <a:ext cx="3456914" cy="2667372"/>
          </a:xfrm>
          <a:prstGeom prst="rect">
            <a:avLst/>
          </a:prstGeom>
        </p:spPr>
      </p:pic>
      <p:pic>
        <p:nvPicPr>
          <p:cNvPr id="44" name="圖片 43" descr="一張含有 文字, 螢幕擷取畫面, 圖表, 繪圖 的圖片&#10;&#10;自動產生的描述">
            <a:extLst>
              <a:ext uri="{FF2B5EF4-FFF2-40B4-BE49-F238E27FC236}">
                <a16:creationId xmlns:a16="http://schemas.microsoft.com/office/drawing/2014/main" id="{6D9CE178-F59D-CCCF-4724-071C2FECA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4" y="3793505"/>
            <a:ext cx="3456914" cy="2667372"/>
          </a:xfrm>
          <a:prstGeom prst="rect">
            <a:avLst/>
          </a:prstGeom>
        </p:spPr>
      </p:pic>
      <p:pic>
        <p:nvPicPr>
          <p:cNvPr id="18" name="圖片 17" descr="一張含有 文字, 螢幕擷取畫面, 繪圖, 圖表 的圖片&#10;&#10;自動產生的描述">
            <a:extLst>
              <a:ext uri="{FF2B5EF4-FFF2-40B4-BE49-F238E27FC236}">
                <a16:creationId xmlns:a16="http://schemas.microsoft.com/office/drawing/2014/main" id="{109EF830-5C38-0804-8004-5B124FBF8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99" y="1119153"/>
            <a:ext cx="3456914" cy="26673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Thomson scattering spectra of self-generated SHG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68E5ADE9-7A5E-4E52-5BE9-66BF4AF726C7}"/>
              </a:ext>
            </a:extLst>
          </p:cNvPr>
          <p:cNvSpPr txBox="1"/>
          <p:nvPr/>
        </p:nvSpPr>
        <p:spPr>
          <a:xfrm>
            <a:off x="713951" y="3862689"/>
            <a:ext cx="14437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Hydrogen, LP</a:t>
            </a:r>
            <a:endParaRPr lang="en-US" sz="1600" b="1" dirty="0"/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DD8AF382-F00C-391E-CECB-328DDEC8C105}"/>
              </a:ext>
            </a:extLst>
          </p:cNvPr>
          <p:cNvSpPr txBox="1"/>
          <p:nvPr/>
        </p:nvSpPr>
        <p:spPr>
          <a:xfrm>
            <a:off x="4211281" y="3882393"/>
            <a:ext cx="14437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Hydrogen, CP</a:t>
            </a:r>
            <a:endParaRPr lang="en-US" sz="1600" b="1" dirty="0"/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C4B14F43-D566-A316-7EDB-8E0EDAF54C32}"/>
              </a:ext>
            </a:extLst>
          </p:cNvPr>
          <p:cNvSpPr txBox="1"/>
          <p:nvPr/>
        </p:nvSpPr>
        <p:spPr>
          <a:xfrm>
            <a:off x="713951" y="1167358"/>
            <a:ext cx="14437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Helium, LP</a:t>
            </a:r>
            <a:endParaRPr lang="en-US" sz="1600" b="1" dirty="0"/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DCD85F69-5FD9-4551-4EFA-34E25C6F4919}"/>
              </a:ext>
            </a:extLst>
          </p:cNvPr>
          <p:cNvSpPr txBox="1"/>
          <p:nvPr/>
        </p:nvSpPr>
        <p:spPr>
          <a:xfrm>
            <a:off x="4211281" y="1169394"/>
            <a:ext cx="144378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Helium, CP</a:t>
            </a:r>
            <a:endParaRPr lang="en-US" sz="1600" b="1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B10DBA13-4C08-3B87-257D-7896974D5D62}"/>
              </a:ext>
            </a:extLst>
          </p:cNvPr>
          <p:cNvGrpSpPr/>
          <p:nvPr/>
        </p:nvGrpSpPr>
        <p:grpSpPr>
          <a:xfrm>
            <a:off x="7198584" y="1045905"/>
            <a:ext cx="5128286" cy="5416562"/>
            <a:chOff x="7198584" y="1045905"/>
            <a:chExt cx="5128286" cy="5416562"/>
          </a:xfrm>
        </p:grpSpPr>
        <p:pic>
          <p:nvPicPr>
            <p:cNvPr id="4" name="圖片 3" descr="一張含有 文字, 圖表, 行, 繪圖 的圖片&#10;&#10;自動產生的描述">
              <a:extLst>
                <a:ext uri="{FF2B5EF4-FFF2-40B4-BE49-F238E27FC236}">
                  <a16:creationId xmlns:a16="http://schemas.microsoft.com/office/drawing/2014/main" id="{7FDAD787-3B09-98CE-85C5-15FA6D39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584" y="1148181"/>
              <a:ext cx="5128286" cy="5314286"/>
            </a:xfrm>
            <a:prstGeom prst="rect">
              <a:avLst/>
            </a:prstGeom>
          </p:spPr>
        </p:pic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065B3691-094B-8FC3-030F-F151A4D9E546}"/>
                </a:ext>
              </a:extLst>
            </p:cNvPr>
            <p:cNvSpPr txBox="1"/>
            <p:nvPr/>
          </p:nvSpPr>
          <p:spPr>
            <a:xfrm>
              <a:off x="8638672" y="1553756"/>
              <a:ext cx="14437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Central peak</a:t>
              </a:r>
              <a:endParaRPr lang="en-US" sz="1600" dirty="0"/>
            </a:p>
          </p:txBody>
        </p:sp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87598A85-6206-0C00-D2A3-62ADB17CBB39}"/>
                </a:ext>
              </a:extLst>
            </p:cNvPr>
            <p:cNvSpPr txBox="1"/>
            <p:nvPr/>
          </p:nvSpPr>
          <p:spPr>
            <a:xfrm>
              <a:off x="10127856" y="1567353"/>
              <a:ext cx="14437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 sideband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0FFF71EA-852A-A08C-FBAD-99C1B370535E}"/>
                </a:ext>
              </a:extLst>
            </p:cNvPr>
            <p:cNvSpPr txBox="1"/>
            <p:nvPr/>
          </p:nvSpPr>
          <p:spPr>
            <a:xfrm>
              <a:off x="7916780" y="2329728"/>
              <a:ext cx="14437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 sideband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C6B7EF81-6922-C632-4C2B-4AB064D2C259}"/>
                </a:ext>
              </a:extLst>
            </p:cNvPr>
            <p:cNvSpPr/>
            <p:nvPr/>
          </p:nvSpPr>
          <p:spPr>
            <a:xfrm>
              <a:off x="10900397" y="1172049"/>
              <a:ext cx="110205" cy="1104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AE10B098-A9CC-BB58-873D-A88AF4AAFF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46757" y="1227707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4">
              <a:extLst>
                <a:ext uri="{FF2B5EF4-FFF2-40B4-BE49-F238E27FC236}">
                  <a16:creationId xmlns:a16="http://schemas.microsoft.com/office/drawing/2014/main" id="{8F3683CA-6857-8877-12AD-499E56A08E0F}"/>
                </a:ext>
              </a:extLst>
            </p:cNvPr>
            <p:cNvSpPr txBox="1"/>
            <p:nvPr/>
          </p:nvSpPr>
          <p:spPr>
            <a:xfrm>
              <a:off x="11361740" y="1110952"/>
              <a:ext cx="80167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CP He </a:t>
              </a:r>
              <a:endParaRPr lang="en-US" sz="1600" b="1" dirty="0"/>
            </a:p>
          </p:txBody>
        </p: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CA6EC387-8BFF-F780-1F00-32ED7DC74E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62659" y="1432927"/>
              <a:ext cx="3240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14">
              <a:extLst>
                <a:ext uri="{FF2B5EF4-FFF2-40B4-BE49-F238E27FC236}">
                  <a16:creationId xmlns:a16="http://schemas.microsoft.com/office/drawing/2014/main" id="{E78FAC47-8A64-CA36-F1B5-8E7B0B1CDE4C}"/>
                </a:ext>
              </a:extLst>
            </p:cNvPr>
            <p:cNvSpPr txBox="1"/>
            <p:nvPr/>
          </p:nvSpPr>
          <p:spPr>
            <a:xfrm>
              <a:off x="11384205" y="1336512"/>
              <a:ext cx="68923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LP He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TextBox 14">
              <a:extLst>
                <a:ext uri="{FF2B5EF4-FFF2-40B4-BE49-F238E27FC236}">
                  <a16:creationId xmlns:a16="http://schemas.microsoft.com/office/drawing/2014/main" id="{4893C66B-7B14-4A9F-1D0A-5E7F0E10DF63}"/>
                </a:ext>
              </a:extLst>
            </p:cNvPr>
            <p:cNvSpPr txBox="1"/>
            <p:nvPr/>
          </p:nvSpPr>
          <p:spPr>
            <a:xfrm>
              <a:off x="10899494" y="1289491"/>
              <a:ext cx="43656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  <a:endParaRPr lang="en-US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50" name="Right Brace 32">
              <a:extLst>
                <a:ext uri="{FF2B5EF4-FFF2-40B4-BE49-F238E27FC236}">
                  <a16:creationId xmlns:a16="http://schemas.microsoft.com/office/drawing/2014/main" id="{56467E8D-7059-4018-565B-9A6A7D005B7C}"/>
                </a:ext>
              </a:extLst>
            </p:cNvPr>
            <p:cNvSpPr/>
            <p:nvPr/>
          </p:nvSpPr>
          <p:spPr>
            <a:xfrm rot="16200000">
              <a:off x="9772702" y="813966"/>
              <a:ext cx="195289" cy="1260910"/>
            </a:xfrm>
            <a:prstGeom prst="rightBrace">
              <a:avLst>
                <a:gd name="adj1" fmla="val 69988"/>
                <a:gd name="adj2" fmla="val 52863"/>
              </a:avLst>
            </a:prstGeom>
            <a:noFill/>
            <a:ln w="25400" cap="flat">
              <a:solidFill>
                <a:srgbClr val="FF00FF"/>
              </a:solidFill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14">
                  <a:extLst>
                    <a:ext uri="{FF2B5EF4-FFF2-40B4-BE49-F238E27FC236}">
                      <a16:creationId xmlns:a16="http://schemas.microsoft.com/office/drawing/2014/main" id="{9CF63122-8538-3C7B-1077-B800962865C8}"/>
                    </a:ext>
                  </a:extLst>
                </p:cNvPr>
                <p:cNvSpPr txBox="1"/>
                <p:nvPr/>
              </p:nvSpPr>
              <p:spPr>
                <a:xfrm>
                  <a:off x="8786025" y="1045905"/>
                  <a:ext cx="2176634" cy="289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i="1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</m:t>
                      </m:r>
                    </m:oMath>
                  </a14:m>
                  <a:r>
                    <a:rPr lang="en-US" dirty="0">
                      <a:solidFill>
                        <a:srgbClr val="F810ED"/>
                      </a:solidFill>
                    </a:rPr>
                    <a:t> nm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i="1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altLang="zh-TW" i="1" dirty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i="1" dirty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TW" b="0" i="0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He</m:t>
                          </m:r>
                        </m:sub>
                      </m:sSub>
                    </m:oMath>
                  </a14:m>
                  <a:endParaRPr lang="en-US" baseline="30000" dirty="0">
                    <a:solidFill>
                      <a:srgbClr val="F810ED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14">
                  <a:extLst>
                    <a:ext uri="{FF2B5EF4-FFF2-40B4-BE49-F238E27FC236}">
                      <a16:creationId xmlns:a16="http://schemas.microsoft.com/office/drawing/2014/main" id="{9CF63122-8538-3C7B-1077-B800962865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6025" y="1045905"/>
                  <a:ext cx="2176634" cy="289182"/>
                </a:xfrm>
                <a:prstGeom prst="rect">
                  <a:avLst/>
                </a:prstGeom>
                <a:blipFill>
                  <a:blip r:embed="rId9"/>
                  <a:stretch>
                    <a:fillRect l="-3641" t="-25532" b="-4680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414F7FFC-2EE3-57CC-532F-29384F8279C5}"/>
                    </a:ext>
                  </a:extLst>
                </p:cNvPr>
                <p:cNvSpPr txBox="1"/>
                <p:nvPr/>
              </p:nvSpPr>
              <p:spPr>
                <a:xfrm>
                  <a:off x="10798117" y="2263941"/>
                  <a:ext cx="778915" cy="33528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𝑝𝑒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414F7FFC-2EE3-57CC-532F-29384F827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8117" y="2263941"/>
                  <a:ext cx="778915" cy="335285"/>
                </a:xfrm>
                <a:prstGeom prst="rect">
                  <a:avLst/>
                </a:prstGeom>
                <a:blipFill>
                  <a:blip r:embed="rId10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67D8F462-7300-BA24-80A5-558CDC4E7147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D04E3-A66B-ECD4-80A4-C1A317DB3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394F70-1DD6-4733-7B02-ADD42722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Experimental evidence of </a:t>
            </a:r>
            <a:r>
              <a:rPr lang="en-US" altLang="zh-TW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microfilamentation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 descr="一張含有 鮮豔, 圓形, 旋渦, 藝術 的圖片&#10;&#10;自動產生的描述">
            <a:extLst>
              <a:ext uri="{FF2B5EF4-FFF2-40B4-BE49-F238E27FC236}">
                <a16:creationId xmlns:a16="http://schemas.microsoft.com/office/drawing/2014/main" id="{6F44C43D-A288-73E2-6913-543DB9E0D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63" y="1875827"/>
            <a:ext cx="1920508" cy="1917174"/>
          </a:xfrm>
          <a:prstGeom prst="rect">
            <a:avLst/>
          </a:prstGeom>
        </p:spPr>
      </p:pic>
      <p:pic>
        <p:nvPicPr>
          <p:cNvPr id="7" name="圖片 6" descr="一張含有 鮮豔, 圓形, 黃色, 螢幕擷取畫面 的圖片&#10;&#10;自動產生的描述">
            <a:extLst>
              <a:ext uri="{FF2B5EF4-FFF2-40B4-BE49-F238E27FC236}">
                <a16:creationId xmlns:a16="http://schemas.microsoft.com/office/drawing/2014/main" id="{13A29310-B5DF-030C-0B83-844999F6A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1" y="1917448"/>
            <a:ext cx="1920508" cy="19171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5D94F93-9451-9928-DD06-B937DC4BCAF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49" y="1913161"/>
            <a:ext cx="125768" cy="191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7092462D-FE11-2315-ADBE-8201FFF1EB07}"/>
                  </a:ext>
                </a:extLst>
              </p:cNvPr>
              <p:cNvSpPr txBox="1"/>
              <p:nvPr/>
            </p:nvSpPr>
            <p:spPr>
              <a:xfrm>
                <a:off x="3195016" y="2271002"/>
                <a:ext cx="6463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TW" sz="14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lang="en-US" altLang="zh-TW" sz="1400" baseline="30000" dirty="0">
                    <a:latin typeface="Helvetica" pitchFamily="2" charset="0"/>
                    <a:cs typeface="Arial" panose="020B0604020202020204" pitchFamily="34" charset="0"/>
                  </a:rPr>
                  <a:t>18</a:t>
                </a:r>
                <a:endParaRPr lang="zh-TW" altLang="en-US" sz="14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7092462D-FE11-2315-ADBE-8201FFF1E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016" y="2271002"/>
                <a:ext cx="646331" cy="307777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784A8CC3-51B7-7FC6-0A32-D9B071F79E20}"/>
              </a:ext>
            </a:extLst>
          </p:cNvPr>
          <p:cNvSpPr txBox="1"/>
          <p:nvPr/>
        </p:nvSpPr>
        <p:spPr>
          <a:xfrm rot="16200000">
            <a:off x="2918690" y="2760081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n</a:t>
            </a:r>
            <a:r>
              <a:rPr lang="en-US" altLang="zh-TW" sz="1600" baseline="-25000" dirty="0">
                <a:latin typeface="Helvetica" pitchFamily="2" charset="0"/>
                <a:cs typeface="Arial" panose="020B0604020202020204" pitchFamily="34" charset="0"/>
              </a:rPr>
              <a:t>e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 (cm</a:t>
            </a:r>
            <a:r>
              <a:rPr lang="en-US" altLang="zh-TW" sz="1600" baseline="30000" dirty="0">
                <a:latin typeface="Helvetica" pitchFamily="2" charset="0"/>
                <a:cs typeface="Arial" panose="020B0604020202020204" pitchFamily="34" charset="0"/>
              </a:rPr>
              <a:t>-3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)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7560B1D-180F-2564-8FFD-C8E3F25699A8}"/>
              </a:ext>
            </a:extLst>
          </p:cNvPr>
          <p:cNvSpPr txBox="1"/>
          <p:nvPr/>
        </p:nvSpPr>
        <p:spPr>
          <a:xfrm>
            <a:off x="3023516" y="369183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5E51922-ED7D-BAA3-E704-6D3257C1F60E}"/>
              </a:ext>
            </a:extLst>
          </p:cNvPr>
          <p:cNvSpPr txBox="1"/>
          <p:nvPr/>
        </p:nvSpPr>
        <p:spPr>
          <a:xfrm>
            <a:off x="3038049" y="273324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5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34879CE-3D5C-5D28-361B-2B827233E81C}"/>
              </a:ext>
            </a:extLst>
          </p:cNvPr>
          <p:cNvSpPr txBox="1"/>
          <p:nvPr/>
        </p:nvSpPr>
        <p:spPr>
          <a:xfrm>
            <a:off x="3012015" y="178226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10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736F62-8CBA-FFF5-F1B4-C40B211E81B6}"/>
              </a:ext>
            </a:extLst>
          </p:cNvPr>
          <p:cNvSpPr txBox="1"/>
          <p:nvPr/>
        </p:nvSpPr>
        <p:spPr>
          <a:xfrm>
            <a:off x="201836" y="1476532"/>
            <a:ext cx="3381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0" dirty="0">
                <a:latin typeface="Arial" panose="020B0604020202020204" pitchFamily="34" charset="0"/>
                <a:cs typeface="Arial" panose="020B0604020202020204" pitchFamily="34" charset="0"/>
              </a:rPr>
              <a:t>(1) Spiral density wave  </a:t>
            </a:r>
            <a:endParaRPr lang="zh-TW" altLang="en-US" sz="20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278A31D4-712C-203B-5074-9201C54ADBB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01" y="1874182"/>
            <a:ext cx="125768" cy="191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EE350D29-B5D2-7DE4-FBC2-5BA77899CD47}"/>
                  </a:ext>
                </a:extLst>
              </p:cNvPr>
              <p:cNvSpPr txBox="1"/>
              <p:nvPr/>
            </p:nvSpPr>
            <p:spPr>
              <a:xfrm>
                <a:off x="6293967" y="2231627"/>
                <a:ext cx="6463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altLang="zh-TW" sz="14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lang="en-US" altLang="zh-TW" sz="1400" baseline="30000" dirty="0">
                    <a:latin typeface="Helvetica" pitchFamily="2" charset="0"/>
                    <a:cs typeface="Arial" panose="020B0604020202020204" pitchFamily="34" charset="0"/>
                  </a:rPr>
                  <a:t>18</a:t>
                </a:r>
                <a:endParaRPr lang="zh-TW" altLang="en-US" sz="1400" baseline="30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EE350D29-B5D2-7DE4-FBC2-5BA77899C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967" y="2231627"/>
                <a:ext cx="646331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字方塊 25">
            <a:extLst>
              <a:ext uri="{FF2B5EF4-FFF2-40B4-BE49-F238E27FC236}">
                <a16:creationId xmlns:a16="http://schemas.microsoft.com/office/drawing/2014/main" id="{EF395FEF-5C5D-B510-3D50-76396C5A1604}"/>
              </a:ext>
            </a:extLst>
          </p:cNvPr>
          <p:cNvSpPr txBox="1"/>
          <p:nvPr/>
        </p:nvSpPr>
        <p:spPr>
          <a:xfrm rot="16200000">
            <a:off x="6017642" y="2721102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n</a:t>
            </a:r>
            <a:r>
              <a:rPr lang="en-US" altLang="zh-TW" sz="1600" baseline="-25000" dirty="0">
                <a:latin typeface="Helvetica" pitchFamily="2" charset="0"/>
                <a:cs typeface="Arial" panose="020B0604020202020204" pitchFamily="34" charset="0"/>
              </a:rPr>
              <a:t>e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 (cm</a:t>
            </a:r>
            <a:r>
              <a:rPr lang="en-US" altLang="zh-TW" sz="1600" baseline="30000" dirty="0">
                <a:latin typeface="Helvetica" pitchFamily="2" charset="0"/>
                <a:cs typeface="Arial" panose="020B0604020202020204" pitchFamily="34" charset="0"/>
              </a:rPr>
              <a:t>-3</a:t>
            </a:r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)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2E07511-5629-7C0C-53FB-6CC43F3E7E60}"/>
              </a:ext>
            </a:extLst>
          </p:cNvPr>
          <p:cNvSpPr txBox="1"/>
          <p:nvPr/>
        </p:nvSpPr>
        <p:spPr>
          <a:xfrm>
            <a:off x="6122468" y="365285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4AED126-9DCC-AB10-F530-721FDD1B6C49}"/>
              </a:ext>
            </a:extLst>
          </p:cNvPr>
          <p:cNvSpPr txBox="1"/>
          <p:nvPr/>
        </p:nvSpPr>
        <p:spPr>
          <a:xfrm>
            <a:off x="6137001" y="269426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5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0B615A0-E5CA-92E8-6C98-DB66B2F91EEE}"/>
              </a:ext>
            </a:extLst>
          </p:cNvPr>
          <p:cNvSpPr txBox="1"/>
          <p:nvPr/>
        </p:nvSpPr>
        <p:spPr>
          <a:xfrm>
            <a:off x="6110967" y="1743281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Helvetica" pitchFamily="2" charset="0"/>
                <a:cs typeface="Arial" panose="020B0604020202020204" pitchFamily="34" charset="0"/>
              </a:rPr>
              <a:t>10</a:t>
            </a:r>
            <a:endParaRPr lang="zh-TW" altLang="en-US" sz="12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EBC238C-B018-FA27-3142-609F559D8D74}"/>
              </a:ext>
            </a:extLst>
          </p:cNvPr>
          <p:cNvSpPr txBox="1"/>
          <p:nvPr/>
        </p:nvSpPr>
        <p:spPr>
          <a:xfrm>
            <a:off x="3287489" y="1456794"/>
            <a:ext cx="33812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0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altLang="zh-TW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Microfilamentation</a:t>
            </a:r>
            <a:endParaRPr lang="zh-TW" altLang="en-US" sz="2000" b="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表格 30">
                <a:extLst>
                  <a:ext uri="{FF2B5EF4-FFF2-40B4-BE49-F238E27FC236}">
                    <a16:creationId xmlns:a16="http://schemas.microsoft.com/office/drawing/2014/main" id="{FD5BD652-5FC0-5F0B-7278-446EAC0D5A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1329247"/>
                  </p:ext>
                </p:extLst>
              </p:nvPr>
            </p:nvGraphicFramePr>
            <p:xfrm>
              <a:off x="652313" y="4390383"/>
              <a:ext cx="10903396" cy="1212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4246">
                      <a:extLst>
                        <a:ext uri="{9D8B030D-6E8A-4147-A177-3AD203B41FA5}">
                          <a16:colId xmlns:a16="http://schemas.microsoft.com/office/drawing/2014/main" val="384173996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787308181"/>
                        </a:ext>
                      </a:extLst>
                    </a:gridCol>
                    <a:gridCol w="3876675">
                      <a:extLst>
                        <a:ext uri="{9D8B030D-6E8A-4147-A177-3AD203B41FA5}">
                          <a16:colId xmlns:a16="http://schemas.microsoft.com/office/drawing/2014/main" val="2101311861"/>
                        </a:ext>
                      </a:extLst>
                    </a:gridCol>
                    <a:gridCol w="2505075">
                      <a:extLst>
                        <a:ext uri="{9D8B030D-6E8A-4147-A177-3AD203B41FA5}">
                          <a16:colId xmlns:a16="http://schemas.microsoft.com/office/drawing/2014/main" val="20337174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Growth rate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Oscillation frequency 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Lasting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3187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Spiral density wave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20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∝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n-US" altLang="zh-TW" sz="20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altLang="zh-TW" sz="2000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TW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TW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zh-TW" alt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(density dependent)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several </a:t>
                          </a:r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ps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10880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Microfilamentation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∝</m:t>
                              </m:r>
                              <m:sSub>
                                <m:sSub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altLang="zh-TW" sz="20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  <m:r>
                                        <a:rPr lang="en-US" altLang="zh-TW" sz="2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TW" sz="20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TW" sz="2000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TW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∝</m:t>
                              </m:r>
                              <m:r>
                                <a:rPr lang="en-US" altLang="zh-TW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en-US" altLang="zh-TW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altLang="zh-TW" sz="20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zh-TW" altLang="en-US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(density independent)</a:t>
                          </a:r>
                          <a:endParaRPr lang="zh-TW" altLang="en-U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&lt;0</m:t>
                              </m:r>
                            </m:oMath>
                          </a14:m>
                          <a:r>
                            <a:rPr lang="en-US" altLang="zh-TW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.5</a:t>
                          </a:r>
                          <a:r>
                            <a:rPr lang="zh-TW" altLang="en-US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TW" sz="2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ps </a:t>
                          </a:r>
                          <a:endParaRPr lang="zh-TW" altLang="en-US" sz="2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5145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表格 30">
                <a:extLst>
                  <a:ext uri="{FF2B5EF4-FFF2-40B4-BE49-F238E27FC236}">
                    <a16:creationId xmlns:a16="http://schemas.microsoft.com/office/drawing/2014/main" id="{FD5BD652-5FC0-5F0B-7278-446EAC0D5A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1329247"/>
                  </p:ext>
                </p:extLst>
              </p:nvPr>
            </p:nvGraphicFramePr>
            <p:xfrm>
              <a:off x="652313" y="4390383"/>
              <a:ext cx="10903396" cy="12121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4246">
                      <a:extLst>
                        <a:ext uri="{9D8B030D-6E8A-4147-A177-3AD203B41FA5}">
                          <a16:colId xmlns:a16="http://schemas.microsoft.com/office/drawing/2014/main" val="3841739966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3787308181"/>
                        </a:ext>
                      </a:extLst>
                    </a:gridCol>
                    <a:gridCol w="3876675">
                      <a:extLst>
                        <a:ext uri="{9D8B030D-6E8A-4147-A177-3AD203B41FA5}">
                          <a16:colId xmlns:a16="http://schemas.microsoft.com/office/drawing/2014/main" val="2101311861"/>
                        </a:ext>
                      </a:extLst>
                    </a:gridCol>
                    <a:gridCol w="2505075">
                      <a:extLst>
                        <a:ext uri="{9D8B030D-6E8A-4147-A177-3AD203B41FA5}">
                          <a16:colId xmlns:a16="http://schemas.microsoft.com/office/drawing/2014/main" val="2033717489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Growth rate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Oscillation frequency 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Lasting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3187904"/>
                      </a:ext>
                    </a:extLst>
                  </a:tr>
                  <a:tr h="419672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Spiral density wave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9"/>
                          <a:stretch>
                            <a:fillRect l="-120118" t="-98571" r="-310947" b="-1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9"/>
                          <a:stretch>
                            <a:fillRect l="-116981" t="-98571" r="-65252" b="-11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several </a:t>
                          </a:r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ps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10880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altLang="zh-TW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Microfilamentation</a:t>
                          </a:r>
                          <a:endParaRPr lang="zh-TW" altLang="en-US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9"/>
                          <a:stretch>
                            <a:fillRect l="-120118" t="-213846" r="-310947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9"/>
                          <a:stretch>
                            <a:fillRect l="-116981" t="-213846" r="-65252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9"/>
                          <a:stretch>
                            <a:fillRect l="-335766" t="-213846" r="-973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51457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12">
            <a:extLst>
              <a:ext uri="{FF2B5EF4-FFF2-40B4-BE49-F238E27FC236}">
                <a16:creationId xmlns:a16="http://schemas.microsoft.com/office/drawing/2014/main" id="{DB634C47-313B-5DB1-3797-0E475932DE83}"/>
              </a:ext>
            </a:extLst>
          </p:cNvPr>
          <p:cNvSpPr txBox="1"/>
          <p:nvPr/>
        </p:nvSpPr>
        <p:spPr>
          <a:xfrm>
            <a:off x="7096756" y="1950526"/>
            <a:ext cx="4892112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The development of fine-scale filamentary density structures is verified by Thomson scattering spectra of self-generated SHG.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F5633C4-EDC1-34B5-D572-0225D9578369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61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879"/>
            <a:ext cx="10058400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Spiral patterns in other physical  systems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0E4BC19-FBC0-9433-9925-46435A4CE816}"/>
              </a:ext>
            </a:extLst>
          </p:cNvPr>
          <p:cNvSpPr txBox="1">
            <a:spLocks/>
          </p:cNvSpPr>
          <p:nvPr/>
        </p:nvSpPr>
        <p:spPr>
          <a:xfrm>
            <a:off x="2026989" y="2734595"/>
            <a:ext cx="5058903" cy="456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elvetica" pitchFamily="2" charset="0"/>
              </a:rPr>
              <a:t>M. C. Cross et al., “Pattern formation outside of equilibrium”, </a:t>
            </a:r>
            <a:r>
              <a:rPr lang="da-DK" sz="1400" dirty="0">
                <a:latin typeface="Helvetica" pitchFamily="2" charset="0"/>
              </a:rPr>
              <a:t>Rev. Mod. Phys. </a:t>
            </a:r>
            <a:r>
              <a:rPr lang="da-DK" sz="1400" b="1" dirty="0">
                <a:latin typeface="Helvetica" pitchFamily="2" charset="0"/>
              </a:rPr>
              <a:t>65</a:t>
            </a:r>
            <a:r>
              <a:rPr lang="da-DK" sz="1400" dirty="0">
                <a:latin typeface="Helvetica" pitchFamily="2" charset="0"/>
              </a:rPr>
              <a:t>, 851</a:t>
            </a:r>
            <a:r>
              <a:rPr lang="en-US" sz="1400" dirty="0">
                <a:latin typeface="Helvetica" pitchFamily="2" charset="0"/>
              </a:rPr>
              <a:t> (1993)</a:t>
            </a:r>
            <a:endParaRPr lang="da-DK" sz="1400" dirty="0">
              <a:latin typeface="Helvetica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FBE9C25-02EF-9E63-B00D-E9629E253AD9}"/>
              </a:ext>
            </a:extLst>
          </p:cNvPr>
          <p:cNvSpPr txBox="1">
            <a:spLocks/>
          </p:cNvSpPr>
          <p:nvPr/>
        </p:nvSpPr>
        <p:spPr>
          <a:xfrm>
            <a:off x="361060" y="1317940"/>
            <a:ext cx="6592190" cy="1515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Helvetica" pitchFamily="2" charset="0"/>
              </a:rPr>
              <a:t>“Spirals are the generalization of targets to a case where the pattern is no longer circularly symmetric ….. They correspond to bound states with nonzero angular momentum.”</a:t>
            </a:r>
            <a:endParaRPr lang="da-DK" sz="2200" dirty="0">
              <a:latin typeface="Helvetica" pitchFamily="2" charset="0"/>
            </a:endParaRPr>
          </a:p>
        </p:txBody>
      </p:sp>
      <p:pic>
        <p:nvPicPr>
          <p:cNvPr id="5" name="Picture 4" descr="A picture containing stop, red, sign&#10;&#10;Description automatically generated">
            <a:extLst>
              <a:ext uri="{FF2B5EF4-FFF2-40B4-BE49-F238E27FC236}">
                <a16:creationId xmlns:a16="http://schemas.microsoft.com/office/drawing/2014/main" id="{57D9917B-140C-05E8-668B-239F2156D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921" y="1331144"/>
            <a:ext cx="2334515" cy="2298600"/>
          </a:xfrm>
          <a:prstGeom prst="rect">
            <a:avLst/>
          </a:prstGeom>
        </p:spPr>
      </p:pic>
      <p:pic>
        <p:nvPicPr>
          <p:cNvPr id="6" name="Picture 10" descr="A close up of a star in space&#10;&#10;Description automatically generated">
            <a:extLst>
              <a:ext uri="{FF2B5EF4-FFF2-40B4-BE49-F238E27FC236}">
                <a16:creationId xmlns:a16="http://schemas.microsoft.com/office/drawing/2014/main" id="{BCE4EC9B-6180-7F66-7088-FF9F2D239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91" y="3917900"/>
            <a:ext cx="2944112" cy="2300088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79815B4-4698-1D45-9AF2-E8D4DA4F9E4E}"/>
              </a:ext>
            </a:extLst>
          </p:cNvPr>
          <p:cNvSpPr txBox="1">
            <a:spLocks/>
          </p:cNvSpPr>
          <p:nvPr/>
        </p:nvSpPr>
        <p:spPr>
          <a:xfrm>
            <a:off x="2764713" y="5788643"/>
            <a:ext cx="5541087" cy="593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elvetica" pitchFamily="2" charset="0"/>
              </a:rPr>
              <a:t>D. Lynden-Bell and A. J. </a:t>
            </a:r>
            <a:r>
              <a:rPr lang="en-US" sz="1400" dirty="0" err="1">
                <a:latin typeface="Helvetica" pitchFamily="2" charset="0"/>
              </a:rPr>
              <a:t>Kalnajs</a:t>
            </a:r>
            <a:r>
              <a:rPr lang="en-US" sz="1400" dirty="0">
                <a:latin typeface="Helvetica" pitchFamily="2" charset="0"/>
              </a:rPr>
              <a:t>, “On the generating mechanism of spiral structure”, </a:t>
            </a:r>
            <a:r>
              <a:rPr lang="da-DK" sz="1400" dirty="0">
                <a:latin typeface="Helvetica" pitchFamily="2" charset="0"/>
              </a:rPr>
              <a:t>Mon. Not. R. Astr. Soc. </a:t>
            </a:r>
            <a:r>
              <a:rPr lang="da-DK" sz="1400" b="1" dirty="0">
                <a:latin typeface="Helvetica" pitchFamily="2" charset="0"/>
              </a:rPr>
              <a:t>157</a:t>
            </a:r>
            <a:r>
              <a:rPr lang="da-DK" sz="1400" dirty="0">
                <a:latin typeface="Helvetica" pitchFamily="2" charset="0"/>
              </a:rPr>
              <a:t>, 1</a:t>
            </a:r>
            <a:r>
              <a:rPr lang="en-US" sz="1400" dirty="0">
                <a:latin typeface="Helvetica" pitchFamily="2" charset="0"/>
              </a:rPr>
              <a:t> (1972)</a:t>
            </a:r>
            <a:endParaRPr lang="da-DK" sz="1400" dirty="0">
              <a:latin typeface="Helvetica" pitchFamily="2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34E355E8-DB57-8396-38AF-83FF91872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060" y="3967167"/>
            <a:ext cx="7559970" cy="1696464"/>
          </a:xfrm>
          <a:prstGeom prst="rect">
            <a:avLst/>
          </a:prstGeom>
        </p:spPr>
      </p:pic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D4B39882-0E9E-1152-2AA6-C85A298B2586}"/>
              </a:ext>
            </a:extLst>
          </p:cNvPr>
          <p:cNvCxnSpPr/>
          <p:nvPr/>
        </p:nvCxnSpPr>
        <p:spPr>
          <a:xfrm>
            <a:off x="4565965" y="5172075"/>
            <a:ext cx="32731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26346BF7-F214-8F36-D054-40114FB17431}"/>
              </a:ext>
            </a:extLst>
          </p:cNvPr>
          <p:cNvCxnSpPr>
            <a:cxnSpLocks/>
          </p:cNvCxnSpPr>
          <p:nvPr/>
        </p:nvCxnSpPr>
        <p:spPr>
          <a:xfrm>
            <a:off x="460690" y="5419725"/>
            <a:ext cx="737838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71E05C5B-9760-F55F-498C-6FF0883F79F0}"/>
              </a:ext>
            </a:extLst>
          </p:cNvPr>
          <p:cNvCxnSpPr>
            <a:cxnSpLocks/>
          </p:cNvCxnSpPr>
          <p:nvPr/>
        </p:nvCxnSpPr>
        <p:spPr>
          <a:xfrm>
            <a:off x="460690" y="5663631"/>
            <a:ext cx="15662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>
            <a:extLst>
              <a:ext uri="{FF2B5EF4-FFF2-40B4-BE49-F238E27FC236}">
                <a16:creationId xmlns:a16="http://schemas.microsoft.com/office/drawing/2014/main" id="{C2913F05-431E-9AD3-899B-4D92B096CFF3}"/>
              </a:ext>
            </a:extLst>
          </p:cNvPr>
          <p:cNvSpPr txBox="1"/>
          <p:nvPr/>
        </p:nvSpPr>
        <p:spPr>
          <a:xfrm>
            <a:off x="9786436" y="1317940"/>
            <a:ext cx="211133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Helvetica" pitchFamily="2" charset="0"/>
              </a:rPr>
              <a:t>Belousov-</a:t>
            </a:r>
            <a:r>
              <a:rPr lang="en-US" sz="1600" dirty="0" err="1">
                <a:latin typeface="Helvetica" pitchFamily="2" charset="0"/>
              </a:rPr>
              <a:t>Zhabotinsky</a:t>
            </a:r>
            <a:r>
              <a:rPr lang="en-US" sz="1600" dirty="0">
                <a:latin typeface="Helvetica" pitchFamily="2" charset="0"/>
              </a:rPr>
              <a:t> reaction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B73DC0F7-07FD-5004-3FB7-264CB9F8D65D}"/>
              </a:ext>
            </a:extLst>
          </p:cNvPr>
          <p:cNvSpPr txBox="1"/>
          <p:nvPr/>
        </p:nvSpPr>
        <p:spPr>
          <a:xfrm>
            <a:off x="9861591" y="3550773"/>
            <a:ext cx="211133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Helvetica" pitchFamily="2" charset="0"/>
              </a:rPr>
              <a:t>Spiral galaxy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179FCE-17F7-18F3-6F11-7B1253E2C828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06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70003E-4120-BBF6-D98F-4C3E8300E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0A105A-B8AC-E8AB-CFDD-CAE6C472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879"/>
            <a:ext cx="10058400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Angular momentum of light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9">
            <a:extLst>
              <a:ext uri="{FF2B5EF4-FFF2-40B4-BE49-F238E27FC236}">
                <a16:creationId xmlns:a16="http://schemas.microsoft.com/office/drawing/2014/main" id="{F4A25BC3-58C1-829D-ED00-675F01FB6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097">
            <a:off x="785582" y="1691533"/>
            <a:ext cx="1967663" cy="1817624"/>
          </a:xfrm>
          <a:prstGeom prst="rect">
            <a:avLst/>
          </a:prstGeom>
        </p:spPr>
      </p:pic>
      <p:pic>
        <p:nvPicPr>
          <p:cNvPr id="21" name="Picture 58" descr="A picture containing fruit&#10;&#10;Description automatically generated">
            <a:extLst>
              <a:ext uri="{FF2B5EF4-FFF2-40B4-BE49-F238E27FC236}">
                <a16:creationId xmlns:a16="http://schemas.microsoft.com/office/drawing/2014/main" id="{E9D9EB43-E36E-5848-C577-F689721D7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40" y="2135959"/>
            <a:ext cx="1987213" cy="1616608"/>
          </a:xfrm>
          <a:prstGeom prst="rect">
            <a:avLst/>
          </a:prstGeom>
        </p:spPr>
      </p:pic>
      <p:sp>
        <p:nvSpPr>
          <p:cNvPr id="22" name="Rectangle 60">
            <a:extLst>
              <a:ext uri="{FF2B5EF4-FFF2-40B4-BE49-F238E27FC236}">
                <a16:creationId xmlns:a16="http://schemas.microsoft.com/office/drawing/2014/main" id="{3752BE8B-F53E-8C67-07D5-E78707F48D04}"/>
              </a:ext>
            </a:extLst>
          </p:cNvPr>
          <p:cNvSpPr/>
          <p:nvPr/>
        </p:nvSpPr>
        <p:spPr>
          <a:xfrm>
            <a:off x="104246" y="1153349"/>
            <a:ext cx="7259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Spin angular momentum</a:t>
            </a:r>
          </a:p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(SAM)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61">
            <a:extLst>
              <a:ext uri="{FF2B5EF4-FFF2-40B4-BE49-F238E27FC236}">
                <a16:creationId xmlns:a16="http://schemas.microsoft.com/office/drawing/2014/main" id="{FAE68F91-8FB3-0C66-69CA-ABFFBFA628E9}"/>
              </a:ext>
            </a:extLst>
          </p:cNvPr>
          <p:cNvSpPr/>
          <p:nvPr/>
        </p:nvSpPr>
        <p:spPr>
          <a:xfrm>
            <a:off x="3608196" y="1175517"/>
            <a:ext cx="395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Orbital angular momentum </a:t>
            </a:r>
          </a:p>
          <a:p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(OAM)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CCE6888-1FA2-0DA8-203D-32BA58209327}"/>
              </a:ext>
            </a:extLst>
          </p:cNvPr>
          <p:cNvSpPr txBox="1"/>
          <p:nvPr/>
        </p:nvSpPr>
        <p:spPr>
          <a:xfrm>
            <a:off x="1997707" y="1846044"/>
            <a:ext cx="193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Polarization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E8C1E62-10DE-A635-CAD4-6723CE1E1557}"/>
              </a:ext>
            </a:extLst>
          </p:cNvPr>
          <p:cNvSpPr txBox="1"/>
          <p:nvPr/>
        </p:nvSpPr>
        <p:spPr>
          <a:xfrm>
            <a:off x="4299357" y="1782456"/>
            <a:ext cx="2076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Spiral phase front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78C98AC-9740-7A82-A560-B492F7C8A0B6}"/>
              </a:ext>
            </a:extLst>
          </p:cNvPr>
          <p:cNvSpPr/>
          <p:nvPr/>
        </p:nvSpPr>
        <p:spPr>
          <a:xfrm>
            <a:off x="7258050" y="1193607"/>
            <a:ext cx="4733925" cy="5064318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64A437-BE5C-3428-6606-3620E1555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25" y="1628563"/>
            <a:ext cx="2040540" cy="203720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FCA72B2-FC4A-ECBF-8F79-A2D66BFEC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70" y="4079279"/>
            <a:ext cx="2040540" cy="203720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FDF82A0-4595-01E2-6572-7429847C63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05" y="4106040"/>
            <a:ext cx="2040540" cy="2037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28038962-C771-07D0-FB2F-D19B1063ED87}"/>
                  </a:ext>
                </a:extLst>
              </p:cNvPr>
              <p:cNvSpPr txBox="1"/>
              <p:nvPr/>
            </p:nvSpPr>
            <p:spPr>
              <a:xfrm>
                <a:off x="7509688" y="1304879"/>
                <a:ext cx="989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28038962-C771-07D0-FB2F-D19B1063E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688" y="1304879"/>
                <a:ext cx="98957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圖片 25">
            <a:extLst>
              <a:ext uri="{FF2B5EF4-FFF2-40B4-BE49-F238E27FC236}">
                <a16:creationId xmlns:a16="http://schemas.microsoft.com/office/drawing/2014/main" id="{951ECB07-27C5-610A-DB62-33D05D90E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70" y="1628563"/>
            <a:ext cx="2040540" cy="2037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F1DB24C1-E587-B6E0-9FF9-CDF69BF62708}"/>
                  </a:ext>
                </a:extLst>
              </p:cNvPr>
              <p:cNvSpPr txBox="1"/>
              <p:nvPr/>
            </p:nvSpPr>
            <p:spPr>
              <a:xfrm>
                <a:off x="9810481" y="1310463"/>
                <a:ext cx="989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F1DB24C1-E587-B6E0-9FF9-CDF69BF62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0481" y="1310463"/>
                <a:ext cx="98957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257D9BDC-78D8-F042-B3F5-28D1ADBBF4BC}"/>
                  </a:ext>
                </a:extLst>
              </p:cNvPr>
              <p:cNvSpPr txBox="1"/>
              <p:nvPr/>
            </p:nvSpPr>
            <p:spPr>
              <a:xfrm>
                <a:off x="7530948" y="3779904"/>
                <a:ext cx="989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257D9BDC-78D8-F042-B3F5-28D1ADBBF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948" y="3779904"/>
                <a:ext cx="98957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1D09C1DB-8FE1-08EC-CE63-5296C3442C71}"/>
                  </a:ext>
                </a:extLst>
              </p:cNvPr>
              <p:cNvSpPr txBox="1"/>
              <p:nvPr/>
            </p:nvSpPr>
            <p:spPr>
              <a:xfrm>
                <a:off x="9765823" y="3779904"/>
                <a:ext cx="989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1D09C1DB-8FE1-08EC-CE63-5296C3442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823" y="3779904"/>
                <a:ext cx="989577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3C585E58-44CB-C7A4-43CF-C684A5D3339A}"/>
                  </a:ext>
                </a:extLst>
              </p:cNvPr>
              <p:cNvSpPr txBox="1"/>
              <p:nvPr/>
            </p:nvSpPr>
            <p:spPr>
              <a:xfrm>
                <a:off x="8463314" y="1290919"/>
                <a:ext cx="10224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𝜎</m:t>
                      </m:r>
                      <m:r>
                        <a:rPr lang="en-US" altLang="zh-TW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3C585E58-44CB-C7A4-43CF-C684A5D33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314" y="1290919"/>
                <a:ext cx="102248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9E3D45A0-7980-D081-D201-B25D97E23E94}"/>
                  </a:ext>
                </a:extLst>
              </p:cNvPr>
              <p:cNvSpPr txBox="1"/>
              <p:nvPr/>
            </p:nvSpPr>
            <p:spPr>
              <a:xfrm>
                <a:off x="10764560" y="1290919"/>
                <a:ext cx="10224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𝜎</m:t>
                      </m:r>
                      <m:r>
                        <a:rPr lang="en-US" altLang="zh-TW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9E3D45A0-7980-D081-D201-B25D97E23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4560" y="1290919"/>
                <a:ext cx="1022485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198483BA-A9AF-FC43-9608-A073E46446B3}"/>
                  </a:ext>
                </a:extLst>
              </p:cNvPr>
              <p:cNvSpPr txBox="1"/>
              <p:nvPr/>
            </p:nvSpPr>
            <p:spPr>
              <a:xfrm>
                <a:off x="8544192" y="3772924"/>
                <a:ext cx="10224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𝜎</m:t>
                      </m:r>
                      <m:r>
                        <a:rPr lang="en-US" altLang="zh-TW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198483BA-A9AF-FC43-9608-A073E4644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192" y="3772924"/>
                <a:ext cx="1022485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2F00BEE-BD86-4D79-7479-F779802A0548}"/>
                  </a:ext>
                </a:extLst>
              </p:cNvPr>
              <p:cNvSpPr txBox="1"/>
              <p:nvPr/>
            </p:nvSpPr>
            <p:spPr>
              <a:xfrm>
                <a:off x="10736082" y="3772924"/>
                <a:ext cx="10224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𝜎</m:t>
                      </m:r>
                      <m:r>
                        <a:rPr lang="en-US" altLang="zh-TW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2F00BEE-BD86-4D79-7479-F779802A0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6082" y="3772924"/>
                <a:ext cx="1022485" cy="6463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20">
            <a:extLst>
              <a:ext uri="{FF2B5EF4-FFF2-40B4-BE49-F238E27FC236}">
                <a16:creationId xmlns:a16="http://schemas.microsoft.com/office/drawing/2014/main" id="{F06816CE-5F00-4E8B-6BAA-A7D9E72A1552}"/>
              </a:ext>
            </a:extLst>
          </p:cNvPr>
          <p:cNvSpPr txBox="1"/>
          <p:nvPr/>
        </p:nvSpPr>
        <p:spPr>
          <a:xfrm>
            <a:off x="115201" y="3772846"/>
            <a:ext cx="5700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Total angular momentum per photon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19">
                <a:extLst>
                  <a:ext uri="{FF2B5EF4-FFF2-40B4-BE49-F238E27FC236}">
                    <a16:creationId xmlns:a16="http://schemas.microsoft.com/office/drawing/2014/main" id="{ED18A168-4AE6-7635-4CA6-E42D48AF09FA}"/>
                  </a:ext>
                </a:extLst>
              </p:cNvPr>
              <p:cNvSpPr txBox="1"/>
              <p:nvPr/>
            </p:nvSpPr>
            <p:spPr>
              <a:xfrm>
                <a:off x="1445994" y="4191046"/>
                <a:ext cx="3010696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𝐽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=  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𝑆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 + 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𝐿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  =(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+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𝑙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libri"/>
                        </a:rPr>
                        <m:t>)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Calibri"/>
                        </a:rPr>
                        <m:t>ℏ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36" name="TextBox 19">
                <a:extLst>
                  <a:ext uri="{FF2B5EF4-FFF2-40B4-BE49-F238E27FC236}">
                    <a16:creationId xmlns:a16="http://schemas.microsoft.com/office/drawing/2014/main" id="{ED18A168-4AE6-7635-4CA6-E42D48AF0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994" y="4191046"/>
                <a:ext cx="3010696" cy="369332"/>
              </a:xfrm>
              <a:prstGeom prst="rect">
                <a:avLst/>
              </a:prstGeom>
              <a:blipFill>
                <a:blip r:embed="rId18"/>
                <a:stretch>
                  <a:fillRect l="-2834" r="-2024" b="-3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21">
            <a:extLst>
              <a:ext uri="{FF2B5EF4-FFF2-40B4-BE49-F238E27FC236}">
                <a16:creationId xmlns:a16="http://schemas.microsoft.com/office/drawing/2014/main" id="{7000F794-3708-9E0D-D71C-B66328944342}"/>
              </a:ext>
            </a:extLst>
          </p:cNvPr>
          <p:cNvSpPr txBox="1"/>
          <p:nvPr/>
        </p:nvSpPr>
        <p:spPr>
          <a:xfrm>
            <a:off x="1906548" y="4560378"/>
            <a:ext cx="239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Helvetica" pitchFamily="2" charset="0"/>
              </a:rPr>
              <a:t>Spin</a:t>
            </a:r>
            <a:r>
              <a:rPr lang="en-US" sz="2400" dirty="0">
                <a:latin typeface="Helvetica" pitchFamily="2" charset="0"/>
              </a:rPr>
              <a:t>  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Orbital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26">
                <a:extLst>
                  <a:ext uri="{FF2B5EF4-FFF2-40B4-BE49-F238E27FC236}">
                    <a16:creationId xmlns:a16="http://schemas.microsoft.com/office/drawing/2014/main" id="{DB0B8D96-65D4-A403-0A2F-8C9A8114EFEE}"/>
                  </a:ext>
                </a:extLst>
              </p:cNvPr>
              <p:cNvSpPr txBox="1"/>
              <p:nvPr/>
            </p:nvSpPr>
            <p:spPr>
              <a:xfrm>
                <a:off x="1537595" y="5149786"/>
                <a:ext cx="3737497" cy="11612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=0, ±1,±2,±3</m:t>
                      </m:r>
                      <m:r>
                        <m:rPr>
                          <m:nor/>
                        </m:rPr>
                        <a:rPr lang="en-US" b="0" i="0" smtClean="0">
                          <a:latin typeface="Helvetica" pitchFamily="2" charset="0"/>
                          <a:ea typeface="Cambria Math" panose="02040503050406030204" pitchFamily="18" charset="0"/>
                        </a:rPr>
                        <m:t> ,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m:t>topological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m:t>charge</m:t>
                      </m:r>
                    </m:oMath>
                  </m:oMathPara>
                </a14:m>
                <a:endParaRPr kumimoji="0" lang="en-US" b="0" i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" pitchFamily="2" charset="0"/>
                  <a:sym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libri"/>
                                </a:rPr>
                                <m:t>0                 ,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linear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pol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±1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,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circular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pol</m:t>
                              </m:r>
                              <m:r>
                                <m:rPr>
                                  <m:nor/>
                                </m:rPr>
                                <a:rPr lang="en-US" b="0" i="0" dirty="0" smtClean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chemeClr val="tx1"/>
                                  </a:solidFill>
                                  <a:latin typeface="Helvetica" pitchFamily="2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kumimoji="0" lang="en-US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libri"/>
                                </a:rPr>
                                <m:t>−1&lt;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&lt;1   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elliptical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pol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" pitchFamily="2" charset="0"/>
                  <a:sym typeface="Calibri"/>
                </a:endParaRPr>
              </a:p>
            </p:txBody>
          </p:sp>
        </mc:Choice>
        <mc:Fallback xmlns="">
          <p:sp>
            <p:nvSpPr>
              <p:cNvPr id="38" name="TextBox 26">
                <a:extLst>
                  <a:ext uri="{FF2B5EF4-FFF2-40B4-BE49-F238E27FC236}">
                    <a16:creationId xmlns:a16="http://schemas.microsoft.com/office/drawing/2014/main" id="{DB0B8D96-65D4-A403-0A2F-8C9A8114E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595" y="5149786"/>
                <a:ext cx="3737497" cy="1161280"/>
              </a:xfrm>
              <a:prstGeom prst="rect">
                <a:avLst/>
              </a:prstGeom>
              <a:blipFill>
                <a:blip r:embed="rId19"/>
                <a:stretch>
                  <a:fillRect l="-979" t="-1053" r="-195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66423D75-DE97-FC9A-E25B-041ED089C932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C9C199F-FF21-4D35-8953-68E47A1E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879"/>
            <a:ext cx="11908596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副標題 2">
            <a:extLst>
              <a:ext uri="{FF2B5EF4-FFF2-40B4-BE49-F238E27FC236}">
                <a16:creationId xmlns:a16="http://schemas.microsoft.com/office/drawing/2014/main" id="{B40AE57F-6826-2E42-7C14-464A72DD295D}"/>
              </a:ext>
            </a:extLst>
          </p:cNvPr>
          <p:cNvSpPr txBox="1">
            <a:spLocks/>
          </p:cNvSpPr>
          <p:nvPr/>
        </p:nvSpPr>
        <p:spPr>
          <a:xfrm>
            <a:off x="1615440" y="1396502"/>
            <a:ext cx="9152534" cy="4974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2000" dirty="0" err="1">
                <a:latin typeface="Helvetica" pitchFamily="2" charset="0"/>
                <a:cs typeface="Arial" panose="020B0604020202020204" pitchFamily="34" charset="0"/>
              </a:rPr>
              <a:t>Jyhpyng</a:t>
            </a:r>
            <a:r>
              <a:rPr lang="en-US" altLang="zh-TW" sz="2000" dirty="0">
                <a:latin typeface="Helvetica" pitchFamily="2" charset="0"/>
                <a:cs typeface="Arial" panose="020B0604020202020204" pitchFamily="34" charset="0"/>
              </a:rPr>
              <a:t> Wang</a:t>
            </a:r>
            <a:endParaRPr lang="en-US" altLang="zh-TW" sz="2000" dirty="0">
              <a:latin typeface="Helvetica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TW" sz="1600" dirty="0">
                <a:latin typeface="Helvetica" pitchFamily="2" charset="0"/>
              </a:rPr>
              <a:t>Institute of Atomic and Molecular Science, Academia Sinica</a:t>
            </a:r>
          </a:p>
          <a:p>
            <a:pPr marL="0" indent="0" algn="ctr">
              <a:buNone/>
            </a:pPr>
            <a:endParaRPr lang="en-US" altLang="zh-TW" sz="1900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altLang="zh-TW" sz="500" dirty="0">
                <a:latin typeface="Helvetica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US" altLang="zh-TW" sz="2000" dirty="0">
                <a:latin typeface="Helvetica" pitchFamily="2" charset="0"/>
                <a:cs typeface="Arial" panose="020B0604020202020204" pitchFamily="34" charset="0"/>
              </a:rPr>
              <a:t>T.-Y. Huang, W. Lin, S.-F. Yang, J.-Y. Lee, W.-C. Chiang, C.-H. Pai, H.-H. Chu</a:t>
            </a:r>
          </a:p>
          <a:p>
            <a:pPr marL="0" indent="0" algn="ctr">
              <a:buNone/>
            </a:pPr>
            <a:r>
              <a:rPr lang="en-US" altLang="zh-TW" sz="1600" dirty="0">
                <a:latin typeface="Helvetica" pitchFamily="2" charset="0"/>
              </a:rPr>
              <a:t>Department of Physics, National Central University</a:t>
            </a:r>
          </a:p>
          <a:p>
            <a:pPr marL="0" indent="0" algn="ctr">
              <a:buNone/>
            </a:pPr>
            <a:endParaRPr lang="en-US" altLang="zh-TW" sz="1900" dirty="0">
              <a:latin typeface="Helvetica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altLang="zh-TW" sz="600" dirty="0">
              <a:latin typeface="Helvetica" pitchFamily="2" charset="0"/>
            </a:endParaRPr>
          </a:p>
          <a:p>
            <a:pPr marL="0" indent="0" algn="ctr">
              <a:buNone/>
            </a:pPr>
            <a:r>
              <a:rPr lang="en-US" altLang="zh-TW" sz="2000" dirty="0">
                <a:latin typeface="Helvetica" pitchFamily="2" charset="0"/>
                <a:cs typeface="Arial" panose="020B0604020202020204" pitchFamily="34" charset="0"/>
              </a:rPr>
              <a:t>C. Zhang, K. Marsh, C. Joshi</a:t>
            </a:r>
          </a:p>
          <a:p>
            <a:pPr marL="0" indent="0" algn="ctr">
              <a:buNone/>
            </a:pPr>
            <a:r>
              <a:rPr lang="en-US" altLang="zh-TW" sz="1600" dirty="0">
                <a:latin typeface="Helvetica" pitchFamily="2" charset="0"/>
              </a:rPr>
              <a:t>Department of Electrical and Computer Engineering, University of California Los Angeles</a:t>
            </a:r>
            <a:endParaRPr lang="en-US" altLang="zh-TW" sz="1600" dirty="0">
              <a:latin typeface="Helvetica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TW" sz="2000" dirty="0"/>
          </a:p>
        </p:txBody>
      </p:sp>
      <p:pic>
        <p:nvPicPr>
          <p:cNvPr id="12" name="圖片 11" descr="一張含有 文字, 標誌 的圖片&#10;&#10;自動產生的描述">
            <a:extLst>
              <a:ext uri="{FF2B5EF4-FFF2-40B4-BE49-F238E27FC236}">
                <a16:creationId xmlns:a16="http://schemas.microsoft.com/office/drawing/2014/main" id="{4A94CC79-4750-B18C-0922-CC90704E9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6" y="1187353"/>
            <a:ext cx="1258826" cy="1259893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E44111BB-52F5-57BA-04FB-A18802367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9411" y="2677649"/>
            <a:ext cx="1333500" cy="114014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8F39E06-CC40-E2FB-33A1-DC0E79808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443" y="1294091"/>
            <a:ext cx="1389891" cy="1203414"/>
          </a:xfrm>
          <a:prstGeom prst="rect">
            <a:avLst/>
          </a:prstGeom>
        </p:spPr>
      </p:pic>
      <p:pic>
        <p:nvPicPr>
          <p:cNvPr id="16" name="圖片 1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2E679889-6193-FF13-A52B-F437D6A13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8" y="4084772"/>
            <a:ext cx="1371600" cy="655320"/>
          </a:xfrm>
          <a:prstGeom prst="rect">
            <a:avLst/>
          </a:prstGeom>
        </p:spPr>
      </p:pic>
      <p:pic>
        <p:nvPicPr>
          <p:cNvPr id="3" name="圖片 2" descr="一張含有 無脊椎動物, 雪花 的圖片&#10;&#10;自動產生的描述">
            <a:extLst>
              <a:ext uri="{FF2B5EF4-FFF2-40B4-BE49-F238E27FC236}">
                <a16:creationId xmlns:a16="http://schemas.microsoft.com/office/drawing/2014/main" id="{9621EFD4-EFA1-967E-5037-0213580426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7773"/>
            <a:ext cx="2119665" cy="884314"/>
          </a:xfrm>
          <a:prstGeom prst="rect">
            <a:avLst/>
          </a:prstGeom>
        </p:spPr>
      </p:pic>
      <p:pic>
        <p:nvPicPr>
          <p:cNvPr id="2" name="圖片 1" descr="一張含有 文字, 字型, 圖形, 平面設計 的圖片&#10;&#10;自動產生的描述">
            <a:extLst>
              <a:ext uri="{FF2B5EF4-FFF2-40B4-BE49-F238E27FC236}">
                <a16:creationId xmlns:a16="http://schemas.microsoft.com/office/drawing/2014/main" id="{2470FD51-FD73-DBDC-B4FA-3A6AD5DF51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19" y="5712016"/>
            <a:ext cx="4021801" cy="61768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46710A4-CF1E-DF2A-ABD5-0B4289B295F2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38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07E40-2A52-1F18-2B0F-0BC99C34B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32F080-8816-7846-9C92-86DE21C4A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879"/>
            <a:ext cx="10058400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CD73EEA-A208-2005-0244-6698FD8650D7}"/>
              </a:ext>
            </a:extLst>
          </p:cNvPr>
          <p:cNvSpPr txBox="1">
            <a:spLocks/>
          </p:cNvSpPr>
          <p:nvPr/>
        </p:nvSpPr>
        <p:spPr>
          <a:xfrm>
            <a:off x="104246" y="1222214"/>
            <a:ext cx="11841319" cy="434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zh-TW" dirty="0">
                <a:latin typeface="Helvetica" pitchFamily="2" charset="0"/>
                <a:cs typeface="Arial" panose="020B0604020202020204" pitchFamily="34" charset="0"/>
              </a:rPr>
              <a:t>Optical-field-ionized plasmas is inherently inhomogeneous due to the spatial-dependent electron drift resulting from a nonuniform laser profile.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altLang="zh-TW" sz="1000" dirty="0">
              <a:latin typeface="Helvetica" pitchFamily="2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dirty="0">
                <a:latin typeface="Helvetica" pitchFamily="2" charset="0"/>
                <a:cs typeface="Arial" panose="020B0604020202020204" pitchFamily="34" charset="0"/>
              </a:rPr>
              <a:t>The formation and subsequent self-organization of a spiral electron density modulation is studied theoretically and verified by Thomson scattering experiments.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000" dirty="0">
              <a:latin typeface="Helvetica" pitchFamily="2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TW" dirty="0">
                <a:latin typeface="Helvetica" pitchFamily="2" charset="0"/>
              </a:rPr>
              <a:t>Spiral density structures arise from the absorption of angular momentum by plasmas, transferred from lasers carrying angular momentum.</a:t>
            </a:r>
            <a:endParaRPr lang="en-US" dirty="0">
              <a:latin typeface="Helvetica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EC1527B-A2D3-918F-C99C-98085AD9215E}"/>
              </a:ext>
            </a:extLst>
          </p:cNvPr>
          <p:cNvSpPr txBox="1"/>
          <p:nvPr/>
        </p:nvSpPr>
        <p:spPr>
          <a:xfrm>
            <a:off x="11741574" y="6519446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CE35940-FC7F-C553-EF84-AFA616EE2510}"/>
              </a:ext>
            </a:extLst>
          </p:cNvPr>
          <p:cNvSpPr txBox="1"/>
          <p:nvPr/>
        </p:nvSpPr>
        <p:spPr>
          <a:xfrm>
            <a:off x="3630234" y="5570265"/>
            <a:ext cx="464806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Thanks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163839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27243F-53D9-A05E-4E54-CF39D7F5B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05BCCB38-B500-F90D-81DD-C20D6EA9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879"/>
            <a:ext cx="11908596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Optical-field ionized plasma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AC3129F-4EB5-F731-3757-39DEEDCF1B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0288" y="1476875"/>
                <a:ext cx="11156514" cy="50920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moderate intensity regime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W/cm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), optical field ionization (OFI) of gases has been routinely used as an experimental platform for atomic and plasma physics. </a:t>
                </a: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altLang="zh-TW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properties of OFI-generated electrons are highly influenced by the parameters of the driving laser and the ionized gas.</a:t>
                </a:r>
                <a:endParaRPr lang="en-US" altLang="zh-TW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altLang="zh-TW" sz="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AC3129F-4EB5-F731-3757-39DEEDCF1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88" y="1476875"/>
                <a:ext cx="11156514" cy="5092013"/>
              </a:xfrm>
              <a:prstGeom prst="rect">
                <a:avLst/>
              </a:prstGeom>
              <a:blipFill>
                <a:blip r:embed="rId4"/>
                <a:stretch>
                  <a:fillRect l="-765" t="-15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 descr="一張含有 圖表 的圖片&#10;&#10;自動產生的描述">
            <a:extLst>
              <a:ext uri="{FF2B5EF4-FFF2-40B4-BE49-F238E27FC236}">
                <a16:creationId xmlns:a16="http://schemas.microsoft.com/office/drawing/2014/main" id="{B8DF0C7E-4759-1A3D-B1BD-34301F943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91" y="3123030"/>
            <a:ext cx="5954555" cy="167290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8E0244C-BCF1-16C9-453A-66A074078266}"/>
              </a:ext>
            </a:extLst>
          </p:cNvPr>
          <p:cNvSpPr txBox="1"/>
          <p:nvPr/>
        </p:nvSpPr>
        <p:spPr>
          <a:xfrm>
            <a:off x="1591583" y="2987103"/>
            <a:ext cx="1015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pulse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6982E3E-AC08-F4E0-7A5D-9726E9C697E8}"/>
              </a:ext>
            </a:extLst>
          </p:cNvPr>
          <p:cNvSpPr txBox="1"/>
          <p:nvPr/>
        </p:nvSpPr>
        <p:spPr>
          <a:xfrm>
            <a:off x="4311027" y="2842326"/>
            <a:ext cx="2269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Optical-field ionized </a:t>
            </a:r>
            <a:r>
              <a:rPr lang="en-US" altLang="zh-TW" sz="1800" b="1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endParaRPr lang="zh-TW" altLang="en-US" dirty="0">
              <a:solidFill>
                <a:srgbClr val="F810E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0B0F003-A29A-A147-89BE-01EBAFAE327D}"/>
                  </a:ext>
                </a:extLst>
              </p:cNvPr>
              <p:cNvSpPr txBox="1"/>
              <p:nvPr/>
            </p:nvSpPr>
            <p:spPr>
              <a:xfrm>
                <a:off x="4735932" y="4082099"/>
                <a:ext cx="1844842" cy="35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TW" altLang="en-US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altLang="zh-TW" sz="1600" b="0" i="1" dirty="0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~10−100 </m:t>
                      </m:r>
                      <m:r>
                        <a:rPr lang="zh-TW" altLang="en-US" sz="1600" b="0" i="1" dirty="0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altLang="zh-TW" sz="1600" b="0" i="0" dirty="0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zh-TW" altLang="en-US" sz="1600" dirty="0">
                  <a:solidFill>
                    <a:srgbClr val="F810ED"/>
                  </a:solidFill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60B0F003-A29A-A147-89BE-01EBAFAE3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932" y="4082099"/>
                <a:ext cx="1844842" cy="357983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8257962-0442-4F55-C4E9-55FAB5A06A8E}"/>
                  </a:ext>
                </a:extLst>
              </p:cNvPr>
              <p:cNvSpPr txBox="1"/>
              <p:nvPr/>
            </p:nvSpPr>
            <p:spPr>
              <a:xfrm>
                <a:off x="4654935" y="4451614"/>
                <a:ext cx="2382468" cy="362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altLang="zh-TW" sz="1600" b="0" i="1" dirty="0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17</m:t>
                          </m:r>
                        </m:sup>
                      </m:sSup>
                      <m:r>
                        <a:rPr lang="en-US" altLang="zh-TW" sz="1600" b="0" i="1" dirty="0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20</m:t>
                          </m:r>
                        </m:sup>
                      </m:sSup>
                      <m:r>
                        <a:rPr lang="en-US" altLang="zh-TW" sz="1600" b="0" i="1" dirty="0" smtClean="0">
                          <a:solidFill>
                            <a:srgbClr val="F810E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TW" sz="1600" b="0" i="0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en-US" altLang="zh-TW" sz="1600" b="0" i="1" dirty="0" smtClean="0">
                              <a:solidFill>
                                <a:srgbClr val="F810E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TW" altLang="en-US" sz="1600" dirty="0">
                  <a:solidFill>
                    <a:srgbClr val="F810ED"/>
                  </a:solidFill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18257962-0442-4F55-C4E9-55FAB5A06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935" y="4451614"/>
                <a:ext cx="2382468" cy="36247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260B255-3DAF-6B3F-EE9C-F8CB7015783C}"/>
              </a:ext>
            </a:extLst>
          </p:cNvPr>
          <p:cNvSpPr txBox="1">
            <a:spLocks/>
          </p:cNvSpPr>
          <p:nvPr/>
        </p:nvSpPr>
        <p:spPr>
          <a:xfrm>
            <a:off x="7948923" y="3075935"/>
            <a:ext cx="3426141" cy="1604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Helvetica" pitchFamily="2" charset="0"/>
              </a:rPr>
              <a:t>Applications:</a:t>
            </a:r>
          </a:p>
          <a:p>
            <a:pPr marL="0" indent="0">
              <a:lnSpc>
                <a:spcPts val="12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Helvetica" pitchFamily="2" charset="0"/>
              </a:rPr>
              <a:t>      High-harmonic generation,</a:t>
            </a:r>
          </a:p>
          <a:p>
            <a:pPr marL="0" indent="0">
              <a:lnSpc>
                <a:spcPts val="12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Helvetica" pitchFamily="2" charset="0"/>
              </a:rPr>
              <a:t>      Soft-x-ray laser,</a:t>
            </a:r>
          </a:p>
          <a:p>
            <a:pPr marL="0" indent="0">
              <a:lnSpc>
                <a:spcPts val="12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Helvetica" pitchFamily="2" charset="0"/>
              </a:rPr>
              <a:t>      Terahertz generation,</a:t>
            </a:r>
          </a:p>
          <a:p>
            <a:pPr marL="0" indent="0">
              <a:lnSpc>
                <a:spcPts val="12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Helvetica" pitchFamily="2" charset="0"/>
              </a:rPr>
              <a:t>      Plasma waveguide,</a:t>
            </a:r>
          </a:p>
          <a:p>
            <a:pPr marL="0" indent="0">
              <a:lnSpc>
                <a:spcPts val="1200"/>
              </a:lnSpc>
              <a:buFont typeface="Arial" panose="020B0604020202020204" pitchFamily="34" charset="0"/>
              <a:buNone/>
            </a:pPr>
            <a:r>
              <a:rPr lang="en-US" sz="1800" dirty="0">
                <a:latin typeface="Helvetica" pitchFamily="2" charset="0"/>
              </a:rPr>
              <a:t>      …… 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B311AB9-41FF-B623-59F5-7E0DC4455747}"/>
              </a:ext>
            </a:extLst>
          </p:cNvPr>
          <p:cNvSpPr/>
          <p:nvPr/>
        </p:nvSpPr>
        <p:spPr>
          <a:xfrm>
            <a:off x="7857645" y="2959937"/>
            <a:ext cx="3333123" cy="1836000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5A3C98C-D0FB-CDA6-E230-0F0867F74CAC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4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9C308-D9FF-74F7-4FD5-6922F9519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4A7D7C-263E-AE9F-2FE8-1B9B91EEA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879"/>
            <a:ext cx="10058400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Physical picture of tunnel ionized electrons 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 descr="一張含有 行, 寫生, 圖表 的圖片&#10;&#10;自動產生的描述">
            <a:extLst>
              <a:ext uri="{FF2B5EF4-FFF2-40B4-BE49-F238E27FC236}">
                <a16:creationId xmlns:a16="http://schemas.microsoft.com/office/drawing/2014/main" id="{03913964-9965-2548-1C54-862C0B515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3" y="2614358"/>
            <a:ext cx="2779307" cy="2922202"/>
          </a:xfrm>
          <a:prstGeom prst="rect">
            <a:avLst/>
          </a:prstGeom>
        </p:spPr>
      </p:pic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EB4C35B-1F83-336B-88FA-5AE14A7AC145}"/>
              </a:ext>
            </a:extLst>
          </p:cNvPr>
          <p:cNvCxnSpPr>
            <a:cxnSpLocks/>
          </p:cNvCxnSpPr>
          <p:nvPr/>
        </p:nvCxnSpPr>
        <p:spPr>
          <a:xfrm flipV="1">
            <a:off x="1694552" y="2566113"/>
            <a:ext cx="0" cy="2952000"/>
          </a:xfrm>
          <a:prstGeom prst="straightConnector1">
            <a:avLst/>
          </a:prstGeom>
          <a:ln w="15875">
            <a:solidFill>
              <a:schemeClr val="bg1">
                <a:lumMod val="6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EEDF97C-ADD9-5365-BBA0-F7A8EF9CD818}"/>
              </a:ext>
            </a:extLst>
          </p:cNvPr>
          <p:cNvCxnSpPr>
            <a:cxnSpLocks/>
          </p:cNvCxnSpPr>
          <p:nvPr/>
        </p:nvCxnSpPr>
        <p:spPr>
          <a:xfrm>
            <a:off x="307393" y="3736700"/>
            <a:ext cx="2772000" cy="0"/>
          </a:xfrm>
          <a:prstGeom prst="straightConnector1">
            <a:avLst/>
          </a:prstGeom>
          <a:ln w="158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2A1B8128-85FD-C464-C252-052A578B290D}"/>
                  </a:ext>
                </a:extLst>
              </p:cNvPr>
              <p:cNvSpPr txBox="1"/>
              <p:nvPr/>
            </p:nvSpPr>
            <p:spPr>
              <a:xfrm>
                <a:off x="1621100" y="2315610"/>
                <a:ext cx="68140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2A1B8128-85FD-C464-C252-052A578B2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100" y="2315610"/>
                <a:ext cx="681408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CF0F9982-94D5-6265-0A7B-6D22C09BA660}"/>
                  </a:ext>
                </a:extLst>
              </p:cNvPr>
              <p:cNvSpPr txBox="1"/>
              <p:nvPr/>
            </p:nvSpPr>
            <p:spPr>
              <a:xfrm>
                <a:off x="2764164" y="3398146"/>
                <a:ext cx="34100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1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CF0F9982-94D5-6265-0A7B-6D22C09BA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64" y="3398146"/>
                <a:ext cx="34100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群組 53">
            <a:extLst>
              <a:ext uri="{FF2B5EF4-FFF2-40B4-BE49-F238E27FC236}">
                <a16:creationId xmlns:a16="http://schemas.microsoft.com/office/drawing/2014/main" id="{5B5CCF38-208C-FE24-6D86-DD3A9DB1AF18}"/>
              </a:ext>
            </a:extLst>
          </p:cNvPr>
          <p:cNvGrpSpPr/>
          <p:nvPr/>
        </p:nvGrpSpPr>
        <p:grpSpPr>
          <a:xfrm>
            <a:off x="6267213" y="2221380"/>
            <a:ext cx="5286612" cy="3805268"/>
            <a:chOff x="6048138" y="1911274"/>
            <a:chExt cx="5286612" cy="4115374"/>
          </a:xfrm>
        </p:grpSpPr>
        <p:pic>
          <p:nvPicPr>
            <p:cNvPr id="5" name="圖片 4" descr="一張含有 行, 字型, 繪圖 的圖片&#10;&#10;自動產生的描述">
              <a:extLst>
                <a:ext uri="{FF2B5EF4-FFF2-40B4-BE49-F238E27FC236}">
                  <a16:creationId xmlns:a16="http://schemas.microsoft.com/office/drawing/2014/main" id="{962F6E78-585F-FE06-423A-680F0F223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138" y="1911274"/>
              <a:ext cx="5172797" cy="4115374"/>
            </a:xfrm>
            <a:prstGeom prst="rect">
              <a:avLst/>
            </a:prstGeom>
          </p:spPr>
        </p:pic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BF91CAC3-727D-56B0-0034-ED31872B7AE8}"/>
                </a:ext>
              </a:extLst>
            </p:cNvPr>
            <p:cNvCxnSpPr>
              <a:cxnSpLocks/>
            </p:cNvCxnSpPr>
            <p:nvPr/>
          </p:nvCxnSpPr>
          <p:spPr>
            <a:xfrm>
              <a:off x="6048138" y="4133360"/>
              <a:ext cx="5286612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08E8D270-AD50-86E9-E95A-69433AFAA826}"/>
                </a:ext>
              </a:extLst>
            </p:cNvPr>
            <p:cNvSpPr/>
            <p:nvPr/>
          </p:nvSpPr>
          <p:spPr>
            <a:xfrm>
              <a:off x="8192157" y="3256535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7E26D55C-0643-7BF6-BF7C-88D1F30F8C45}"/>
                    </a:ext>
                  </a:extLst>
                </p:cNvPr>
                <p:cNvSpPr txBox="1"/>
                <p:nvPr/>
              </p:nvSpPr>
              <p:spPr>
                <a:xfrm>
                  <a:off x="11030370" y="3754749"/>
                  <a:ext cx="16498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7E26D55C-0643-7BF6-BF7C-88D1F30F8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0370" y="3754749"/>
                  <a:ext cx="164982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9630" r="-29630" b="-1063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37A31B0D-167B-E80A-57FF-B8CA7934E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2049" y="1911274"/>
              <a:ext cx="321600" cy="129702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6C024386-AD36-8E1E-C4C3-D3C9A3A79A8E}"/>
              </a:ext>
            </a:extLst>
          </p:cNvPr>
          <p:cNvCxnSpPr>
            <a:cxnSpLocks/>
          </p:cNvCxnSpPr>
          <p:nvPr/>
        </p:nvCxnSpPr>
        <p:spPr>
          <a:xfrm flipV="1">
            <a:off x="1580804" y="3736700"/>
            <a:ext cx="0" cy="881811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06E886F1-D10D-8E5F-5E9C-9DEAEAADC307}"/>
              </a:ext>
            </a:extLst>
          </p:cNvPr>
          <p:cNvGrpSpPr/>
          <p:nvPr/>
        </p:nvGrpSpPr>
        <p:grpSpPr>
          <a:xfrm>
            <a:off x="1799879" y="3720604"/>
            <a:ext cx="0" cy="897907"/>
            <a:chOff x="1818929" y="3024712"/>
            <a:chExt cx="0" cy="897907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7E708E19-AF18-D30F-473F-DEFB92025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8929" y="3698881"/>
              <a:ext cx="0" cy="223738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44A8D4C9-05FB-2960-CE99-75A7A6128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8929" y="3474158"/>
              <a:ext cx="0" cy="223738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6ABF57F7-6E39-A566-CEC8-08AF3AFF0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8929" y="3249435"/>
              <a:ext cx="0" cy="223738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C8581FCE-2FA0-168A-BE1C-1ECC410F4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8929" y="3024712"/>
              <a:ext cx="0" cy="223738"/>
            </a:xfrm>
            <a:prstGeom prst="straightConnector1">
              <a:avLst/>
            </a:prstGeom>
            <a:ln w="254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7E6DBF59-7A9E-B654-B753-F53D94681A2F}"/>
                  </a:ext>
                </a:extLst>
              </p:cNvPr>
              <p:cNvSpPr txBox="1"/>
              <p:nvPr/>
            </p:nvSpPr>
            <p:spPr>
              <a:xfrm>
                <a:off x="362191" y="3386240"/>
                <a:ext cx="359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altLang="zh-TW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7E6DBF59-7A9E-B654-B753-F53D94681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91" y="3386240"/>
                <a:ext cx="359999" cy="369332"/>
              </a:xfrm>
              <a:prstGeom prst="rect">
                <a:avLst/>
              </a:prstGeom>
              <a:blipFill>
                <a:blip r:embed="rId9"/>
                <a:stretch>
                  <a:fillRect r="-16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76F7D5F9-9DC9-D647-A605-59597053C682}"/>
              </a:ext>
            </a:extLst>
          </p:cNvPr>
          <p:cNvSpPr txBox="1"/>
          <p:nvPr/>
        </p:nvSpPr>
        <p:spPr>
          <a:xfrm>
            <a:off x="176405" y="1818449"/>
            <a:ext cx="268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Multiphoton ionization</a:t>
            </a:r>
            <a:endParaRPr lang="zh-TW" altLang="en-US" b="1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E806CBE-E64B-3A32-3E56-14E15590B0E2}"/>
              </a:ext>
            </a:extLst>
          </p:cNvPr>
          <p:cNvGrpSpPr/>
          <p:nvPr/>
        </p:nvGrpSpPr>
        <p:grpSpPr>
          <a:xfrm>
            <a:off x="3187297" y="1612297"/>
            <a:ext cx="2999926" cy="3907803"/>
            <a:chOff x="3187297" y="1417315"/>
            <a:chExt cx="2999926" cy="3907803"/>
          </a:xfrm>
        </p:grpSpPr>
        <p:pic>
          <p:nvPicPr>
            <p:cNvPr id="6" name="圖片 5" descr="一張含有 行, 圖表, 繪圖 的圖片&#10;&#10;自動產生的描述">
              <a:extLst>
                <a:ext uri="{FF2B5EF4-FFF2-40B4-BE49-F238E27FC236}">
                  <a16:creationId xmlns:a16="http://schemas.microsoft.com/office/drawing/2014/main" id="{41AAD297-0E50-1A65-2F8A-B8C2CDFB0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9564" y="2200482"/>
              <a:ext cx="2972214" cy="3124636"/>
            </a:xfrm>
            <a:prstGeom prst="rect">
              <a:avLst/>
            </a:prstGeom>
          </p:spPr>
        </p:pic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64CC3E00-05F9-D6EA-0FE9-6786914135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5356" y="2375046"/>
              <a:ext cx="0" cy="291600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2B230181-3FF4-9655-49E0-DE678E8F7DA4}"/>
                    </a:ext>
                  </a:extLst>
                </p:cNvPr>
                <p:cNvSpPr txBox="1"/>
                <p:nvPr/>
              </p:nvSpPr>
              <p:spPr>
                <a:xfrm>
                  <a:off x="4682222" y="2200482"/>
                  <a:ext cx="61946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US" altLang="zh-TW" sz="16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zh-TW" altLang="en-US" sz="16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2B230181-3FF4-9655-49E0-DE678E8F7D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222" y="2200482"/>
                  <a:ext cx="619462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6281AEFD-5BA4-CC33-0492-D994FAFC6B00}"/>
                    </a:ext>
                  </a:extLst>
                </p:cNvPr>
                <p:cNvSpPr txBox="1"/>
                <p:nvPr/>
              </p:nvSpPr>
              <p:spPr>
                <a:xfrm>
                  <a:off x="5851439" y="3204164"/>
                  <a:ext cx="310008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14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6281AEFD-5BA4-CC33-0492-D994FAFC6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439" y="3204164"/>
                  <a:ext cx="310008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D291A19B-E372-E5BA-172A-125C2DFA5FC5}"/>
                </a:ext>
              </a:extLst>
            </p:cNvPr>
            <p:cNvSpPr txBox="1"/>
            <p:nvPr/>
          </p:nvSpPr>
          <p:spPr>
            <a:xfrm>
              <a:off x="3365693" y="1996002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dirty="0">
                  <a:solidFill>
                    <a:srgbClr val="FF0000"/>
                  </a:solidFill>
                  <a:latin typeface="Helvetica" pitchFamily="2" charset="0"/>
                </a:rPr>
                <a:t>Laser field</a:t>
              </a:r>
              <a:endParaRPr lang="zh-TW" altLang="en-US" sz="1600" dirty="0">
                <a:solidFill>
                  <a:srgbClr val="FF0000"/>
                </a:solidFill>
                <a:latin typeface="Helvetica" pitchFamily="2" charset="0"/>
              </a:endParaRPr>
            </a:p>
          </p:txBody>
        </p: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F1E543E3-3A90-1C23-49D0-2C442CC9E852}"/>
                </a:ext>
              </a:extLst>
            </p:cNvPr>
            <p:cNvCxnSpPr>
              <a:cxnSpLocks/>
            </p:cNvCxnSpPr>
            <p:nvPr/>
          </p:nvCxnSpPr>
          <p:spPr>
            <a:xfrm>
              <a:off x="4923812" y="4425770"/>
              <a:ext cx="1263411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w="med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173315AB-51EB-6C2D-DEA3-A5E71E0FF40E}"/>
                </a:ext>
              </a:extLst>
            </p:cNvPr>
            <p:cNvCxnSpPr>
              <a:cxnSpLocks/>
            </p:cNvCxnSpPr>
            <p:nvPr/>
          </p:nvCxnSpPr>
          <p:spPr>
            <a:xfrm>
              <a:off x="3187297" y="3531558"/>
              <a:ext cx="2999926" cy="7504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D3C4CC9D-07E4-4A19-195A-2FF4EA12869B}"/>
                </a:ext>
              </a:extLst>
            </p:cNvPr>
            <p:cNvSpPr txBox="1"/>
            <p:nvPr/>
          </p:nvSpPr>
          <p:spPr>
            <a:xfrm>
              <a:off x="3597928" y="1417315"/>
              <a:ext cx="2084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latin typeface="Helvetica" pitchFamily="2" charset="0"/>
                </a:rPr>
                <a:t>Tunnel ionization</a:t>
              </a:r>
              <a:endParaRPr lang="zh-TW" altLang="en-US" b="1" dirty="0">
                <a:latin typeface="Helvetica" pitchFamily="2" charset="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15E85280-62E9-5B7F-ECFA-ECAA87E5E14A}"/>
              </a:ext>
            </a:extLst>
          </p:cNvPr>
          <p:cNvSpPr txBox="1"/>
          <p:nvPr/>
        </p:nvSpPr>
        <p:spPr>
          <a:xfrm>
            <a:off x="176405" y="1470847"/>
            <a:ext cx="315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Single photon ionization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latin typeface="Helvetica" pitchFamily="2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79D95EB3-F2B0-3BA1-AEB8-14058627E494}"/>
              </a:ext>
            </a:extLst>
          </p:cNvPr>
          <p:cNvGrpSpPr/>
          <p:nvPr/>
        </p:nvGrpSpPr>
        <p:grpSpPr>
          <a:xfrm>
            <a:off x="6213358" y="1444338"/>
            <a:ext cx="5927417" cy="4810131"/>
            <a:chOff x="6213358" y="1397274"/>
            <a:chExt cx="5927417" cy="4810131"/>
          </a:xfrm>
        </p:grpSpPr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9105D87B-1939-B033-9376-7894FC6C3914}"/>
                </a:ext>
              </a:extLst>
            </p:cNvPr>
            <p:cNvSpPr/>
            <p:nvPr/>
          </p:nvSpPr>
          <p:spPr>
            <a:xfrm>
              <a:off x="6213358" y="1397274"/>
              <a:ext cx="5927417" cy="4810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1" name="圖片 80" descr="一張含有 兒童藝術, 行 的圖片&#10;&#10;自動產生的描述">
              <a:extLst>
                <a:ext uri="{FF2B5EF4-FFF2-40B4-BE49-F238E27FC236}">
                  <a16:creationId xmlns:a16="http://schemas.microsoft.com/office/drawing/2014/main" id="{656AC88E-9D30-817D-35F5-C7449A25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1782" y="2167148"/>
              <a:ext cx="5214713" cy="3507595"/>
            </a:xfrm>
            <a:prstGeom prst="rect">
              <a:avLst/>
            </a:prstGeom>
          </p:spPr>
        </p:pic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0E1DE8AB-4E58-69E0-216A-98D8206B4E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51216" y="2817786"/>
              <a:ext cx="458101" cy="5015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E8AFB374-57F6-A2FC-88E2-8CD935BD4E74}"/>
                </a:ext>
              </a:extLst>
            </p:cNvPr>
            <p:cNvSpPr/>
            <p:nvPr/>
          </p:nvSpPr>
          <p:spPr>
            <a:xfrm>
              <a:off x="8494716" y="3486798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F9AAAA5A-D309-59C0-48D0-5F3EA0F13D86}"/>
                </a:ext>
              </a:extLst>
            </p:cNvPr>
            <p:cNvCxnSpPr>
              <a:cxnSpLocks/>
            </p:cNvCxnSpPr>
            <p:nvPr/>
          </p:nvCxnSpPr>
          <p:spPr>
            <a:xfrm>
              <a:off x="8724696" y="3561858"/>
              <a:ext cx="1957246" cy="275727"/>
            </a:xfrm>
            <a:prstGeom prst="straightConnector1">
              <a:avLst/>
            </a:prstGeom>
            <a:ln w="15875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8EE9BB6D-5ED4-EFFA-FA8C-FC693D67D22F}"/>
                </a:ext>
              </a:extLst>
            </p:cNvPr>
            <p:cNvSpPr txBox="1"/>
            <p:nvPr/>
          </p:nvSpPr>
          <p:spPr>
            <a:xfrm>
              <a:off x="6224601" y="1913576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Helvetica" pitchFamily="2" charset="0"/>
                </a:rPr>
                <a:t>Circular polarization</a:t>
              </a:r>
              <a:endParaRPr lang="zh-TW" altLang="en-US" dirty="0">
                <a:latin typeface="Helvetica" pitchFamily="2" charset="0"/>
              </a:endParaRPr>
            </a:p>
          </p:txBody>
        </p:sp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A26D39C9-DD9D-D7F8-D8BE-C46D8313F3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7476" y="2951862"/>
              <a:ext cx="849498" cy="850478"/>
            </a:xfrm>
            <a:prstGeom prst="straightConnector1">
              <a:avLst/>
            </a:prstGeom>
            <a:ln w="158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2380BCA9-1C6D-4630-4919-E798A17D71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23896" y="3864536"/>
              <a:ext cx="0" cy="411489"/>
            </a:xfrm>
            <a:prstGeom prst="straightConnector1">
              <a:avLst/>
            </a:prstGeom>
            <a:ln w="15875"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43">
                <a:extLst>
                  <a:ext uri="{FF2B5EF4-FFF2-40B4-BE49-F238E27FC236}">
                    <a16:creationId xmlns:a16="http://schemas.microsoft.com/office/drawing/2014/main" id="{9DBE5774-F873-C074-C3AB-0FC2174E8F66}"/>
                  </a:ext>
                </a:extLst>
              </p:cNvPr>
              <p:cNvSpPr txBox="1"/>
              <p:nvPr/>
            </p:nvSpPr>
            <p:spPr>
              <a:xfrm>
                <a:off x="8691444" y="1383813"/>
                <a:ext cx="2979498" cy="772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TW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altLang="zh-TW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3" name="TextBox 43">
                <a:extLst>
                  <a:ext uri="{FF2B5EF4-FFF2-40B4-BE49-F238E27FC236}">
                    <a16:creationId xmlns:a16="http://schemas.microsoft.com/office/drawing/2014/main" id="{9DBE5774-F873-C074-C3AB-0FC2174E8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1444" y="1383813"/>
                <a:ext cx="2979498" cy="77207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E0678F2E-71D5-3F58-259C-0C736A5369A3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6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7" grpId="0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7" y="1879"/>
            <a:ext cx="10058400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Residual energy and distribution function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FB0FC2-687C-8A00-BB07-D51D9432E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30" y="3636714"/>
            <a:ext cx="4294286" cy="283714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846C842-B4DC-AE8F-4A09-EE3FB0103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29" y="3668856"/>
            <a:ext cx="4388571" cy="2772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DAF4D3E-99FD-0AF9-A189-2A156E33EA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016257"/>
                  </p:ext>
                </p:extLst>
              </p:nvPr>
            </p:nvGraphicFramePr>
            <p:xfrm>
              <a:off x="456725" y="1397330"/>
              <a:ext cx="4142541" cy="152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8780">
                      <a:extLst>
                        <a:ext uri="{9D8B030D-6E8A-4147-A177-3AD203B41FA5}">
                          <a16:colId xmlns:a16="http://schemas.microsoft.com/office/drawing/2014/main" val="2056640712"/>
                        </a:ext>
                      </a:extLst>
                    </a:gridCol>
                    <a:gridCol w="1841938">
                      <a:extLst>
                        <a:ext uri="{9D8B030D-6E8A-4147-A177-3AD203B41FA5}">
                          <a16:colId xmlns:a16="http://schemas.microsoft.com/office/drawing/2014/main" val="3975044207"/>
                        </a:ext>
                      </a:extLst>
                    </a:gridCol>
                    <a:gridCol w="1501823">
                      <a:extLst>
                        <a:ext uri="{9D8B030D-6E8A-4147-A177-3AD203B41FA5}">
                          <a16:colId xmlns:a16="http://schemas.microsoft.com/office/drawing/2014/main" val="3098596381"/>
                        </a:ext>
                      </a:extLst>
                    </a:gridCol>
                  </a:tblGrid>
                  <a:tr h="493487">
                    <a:tc>
                      <a:txBody>
                        <a:bodyPr/>
                        <a:lstStyle/>
                        <a:p>
                          <a:endParaRPr lang="zh-TW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Ionization energy     </a:t>
                          </a: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TW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zh-TW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TW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TW" sz="14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(eV)</a:t>
                          </a:r>
                          <a:endParaRPr lang="zh-TW" altLang="en-US" sz="14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4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Drifted velocity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TW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sz="18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42443135"/>
                      </a:ext>
                    </a:extLst>
                  </a:tr>
                  <a:tr h="3054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endParaRPr lang="zh-TW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13.6</a:t>
                          </a:r>
                          <a:endParaRPr lang="zh-TW" altLang="en-US" sz="16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6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0.008</m:t>
                                </m:r>
                                <m:r>
                                  <a:rPr lang="en-US" altLang="zh-TW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zh-TW" altLang="en-US" sz="16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5352333"/>
                      </a:ext>
                    </a:extLst>
                  </a:tr>
                  <a:tr h="3054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</a:t>
                          </a:r>
                          <a:endParaRPr lang="zh-TW" alt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24.6</a:t>
                          </a:r>
                          <a:endParaRPr lang="zh-TW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600" i="1" dirty="0" smtClean="0">
                                    <a:latin typeface="Cambria Math" panose="02040503050406030204" pitchFamily="18" charset="0"/>
                                  </a:rPr>
                                  <m:t>0.026</m:t>
                                </m:r>
                                <m:r>
                                  <a:rPr lang="en-US" altLang="zh-TW" sz="16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zh-TW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5872609"/>
                      </a:ext>
                    </a:extLst>
                  </a:tr>
                  <a:tr h="3054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</a:t>
                          </a:r>
                          <a:r>
                            <a:rPr lang="en-US" altLang="zh-TW" sz="1600" b="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1+</a:t>
                          </a:r>
                          <a:endParaRPr lang="zh-TW" altLang="en-US" sz="1600" b="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54.4</a:t>
                          </a:r>
                          <a:endParaRPr lang="zh-TW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600" i="1" dirty="0" smtClean="0">
                                    <a:latin typeface="Cambria Math" panose="02040503050406030204" pitchFamily="18" charset="0"/>
                                  </a:rPr>
                                  <m:t>0.064</m:t>
                                </m:r>
                                <m:r>
                                  <a:rPr lang="en-US" altLang="zh-TW" sz="16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oMath>
                            </m:oMathPara>
                          </a14:m>
                          <a:endParaRPr lang="zh-TW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337337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BDAF4D3E-99FD-0AF9-A189-2A156E33EA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9016257"/>
                  </p:ext>
                </p:extLst>
              </p:nvPr>
            </p:nvGraphicFramePr>
            <p:xfrm>
              <a:off x="456725" y="1397330"/>
              <a:ext cx="4142541" cy="1524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8780">
                      <a:extLst>
                        <a:ext uri="{9D8B030D-6E8A-4147-A177-3AD203B41FA5}">
                          <a16:colId xmlns:a16="http://schemas.microsoft.com/office/drawing/2014/main" val="2056640712"/>
                        </a:ext>
                      </a:extLst>
                    </a:gridCol>
                    <a:gridCol w="1841938">
                      <a:extLst>
                        <a:ext uri="{9D8B030D-6E8A-4147-A177-3AD203B41FA5}">
                          <a16:colId xmlns:a16="http://schemas.microsoft.com/office/drawing/2014/main" val="3975044207"/>
                        </a:ext>
                      </a:extLst>
                    </a:gridCol>
                    <a:gridCol w="1501823">
                      <a:extLst>
                        <a:ext uri="{9D8B030D-6E8A-4147-A177-3AD203B41FA5}">
                          <a16:colId xmlns:a16="http://schemas.microsoft.com/office/drawing/2014/main" val="309859638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zh-TW" altLang="en-US" sz="1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3564" t="-2353" r="-82178" b="-20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76113" t="-2353" r="-810" b="-2094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244313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endParaRPr lang="zh-TW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13.6</a:t>
                          </a:r>
                          <a:endParaRPr lang="zh-TW" altLang="en-US" sz="16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76113" t="-155357" r="-810" b="-2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535233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</a:t>
                          </a:r>
                          <a:endParaRPr lang="zh-TW" alt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24.6</a:t>
                          </a:r>
                          <a:endParaRPr lang="zh-TW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76113" t="-260000" r="-810" b="-1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587260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He</a:t>
                          </a:r>
                          <a:r>
                            <a:rPr lang="en-US" altLang="zh-TW" sz="1600" b="0" baseline="30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1+</a:t>
                          </a:r>
                          <a:endParaRPr lang="zh-TW" altLang="en-US" sz="1600" b="0" baseline="30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54.4</a:t>
                          </a:r>
                          <a:endParaRPr lang="zh-TW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76113" t="-360000" r="-810" b="-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373372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68A85B47-47FF-60B4-30C6-10E464B96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66" y="1261382"/>
            <a:ext cx="2987457" cy="2240592"/>
          </a:xfrm>
          <a:prstGeom prst="rect">
            <a:avLst/>
          </a:prstGeom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BF579AE7-83FB-AA4F-7033-D09FEC54BE0F}"/>
              </a:ext>
            </a:extLst>
          </p:cNvPr>
          <p:cNvSpPr/>
          <p:nvPr/>
        </p:nvSpPr>
        <p:spPr>
          <a:xfrm flipV="1">
            <a:off x="9004109" y="2868049"/>
            <a:ext cx="732206" cy="501953"/>
          </a:xfrm>
          <a:prstGeom prst="line">
            <a:avLst/>
          </a:prstGeom>
          <a:ln w="25400">
            <a:solidFill>
              <a:srgbClr val="FF2600"/>
            </a:solidFill>
            <a:bevel/>
            <a:headEnd type="triangle"/>
            <a:tailEnd type="none"/>
          </a:ln>
        </p:spPr>
        <p:txBody>
          <a:bodyPr lIns="34289" rIns="34289"/>
          <a:lstStyle/>
          <a:p>
            <a:pPr defTabSz="3429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900"/>
          </a:p>
        </p:txBody>
      </p:sp>
      <p:pic>
        <p:nvPicPr>
          <p:cNvPr id="12" name="Picture 33" descr="Chart&#10;&#10;Description automatically generated">
            <a:extLst>
              <a:ext uri="{FF2B5EF4-FFF2-40B4-BE49-F238E27FC236}">
                <a16:creationId xmlns:a16="http://schemas.microsoft.com/office/drawing/2014/main" id="{F1BBE50F-E5CE-3F65-9269-0FAEE9537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04" y="1343386"/>
            <a:ext cx="3081768" cy="2243451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0C56CCC-5CE1-2D3C-866B-C4CF479071A2}"/>
              </a:ext>
            </a:extLst>
          </p:cNvPr>
          <p:cNvSpPr txBox="1">
            <a:spLocks/>
          </p:cNvSpPr>
          <p:nvPr/>
        </p:nvSpPr>
        <p:spPr>
          <a:xfrm>
            <a:off x="8605123" y="1405730"/>
            <a:ext cx="2114330" cy="41234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1E0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400" b="0" baseline="30000" dirty="0">
                <a:solidFill>
                  <a:srgbClr val="1E0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</a:t>
            </a:r>
            <a:r>
              <a:rPr lang="en-US" sz="1400" b="0" dirty="0">
                <a:solidFill>
                  <a:srgbClr val="1E0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electrons 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CD2E8D2-B538-8BD5-B335-1832F79C40F8}"/>
              </a:ext>
            </a:extLst>
          </p:cNvPr>
          <p:cNvSpPr txBox="1">
            <a:spLocks/>
          </p:cNvSpPr>
          <p:nvPr/>
        </p:nvSpPr>
        <p:spPr>
          <a:xfrm>
            <a:off x="9568358" y="2437925"/>
            <a:ext cx="1394917" cy="41234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1E0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400" b="0" baseline="30000" dirty="0">
                <a:solidFill>
                  <a:srgbClr val="1E0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1400" b="0" dirty="0">
                <a:solidFill>
                  <a:srgbClr val="1E0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electrons 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17594D2-476D-2505-A6A1-03988A756D68}"/>
              </a:ext>
            </a:extLst>
          </p:cNvPr>
          <p:cNvSpPr txBox="1">
            <a:spLocks/>
          </p:cNvSpPr>
          <p:nvPr/>
        </p:nvSpPr>
        <p:spPr>
          <a:xfrm>
            <a:off x="9099621" y="1786567"/>
            <a:ext cx="2126052" cy="69193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1400" b="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</a:t>
            </a:r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He</a:t>
            </a:r>
            <a:r>
              <a:rPr lang="en-US" sz="1400" b="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electrons mixed in LP case 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8E3BCCBC-2675-90CA-E2A2-123619D0C8F8}"/>
              </a:ext>
            </a:extLst>
          </p:cNvPr>
          <p:cNvSpPr/>
          <p:nvPr/>
        </p:nvSpPr>
        <p:spPr>
          <a:xfrm flipV="1">
            <a:off x="8855403" y="2469427"/>
            <a:ext cx="712955" cy="492690"/>
          </a:xfrm>
          <a:prstGeom prst="line">
            <a:avLst/>
          </a:prstGeom>
          <a:ln w="28575">
            <a:solidFill>
              <a:srgbClr val="FF2600"/>
            </a:solidFill>
            <a:bevel/>
            <a:headEnd type="triangle"/>
            <a:tailEnd type="none"/>
          </a:ln>
        </p:spPr>
        <p:txBody>
          <a:bodyPr lIns="34289" rIns="34289"/>
          <a:lstStyle/>
          <a:p>
            <a:pPr defTabSz="3429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900" dirty="0"/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5F93C2B4-C4C4-42AA-67AC-F2406B0CBF6E}"/>
              </a:ext>
            </a:extLst>
          </p:cNvPr>
          <p:cNvSpPr/>
          <p:nvPr/>
        </p:nvSpPr>
        <p:spPr>
          <a:xfrm>
            <a:off x="5520157" y="1095378"/>
            <a:ext cx="1655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60B7170B-49A6-3A40-40D6-BBE2E56029F5}"/>
              </a:ext>
            </a:extLst>
          </p:cNvPr>
          <p:cNvSpPr/>
          <p:nvPr/>
        </p:nvSpPr>
        <p:spPr>
          <a:xfrm>
            <a:off x="8456417" y="1031607"/>
            <a:ext cx="1655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endParaRPr lang="en-US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34B7292A-F662-03AD-4253-E7DDAFBE7BE2}"/>
              </a:ext>
            </a:extLst>
          </p:cNvPr>
          <p:cNvSpPr txBox="1"/>
          <p:nvPr/>
        </p:nvSpPr>
        <p:spPr>
          <a:xfrm>
            <a:off x="1173185" y="3543129"/>
            <a:ext cx="1629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77605329-9133-413D-018D-E7D359FB8A93}"/>
              </a:ext>
            </a:extLst>
          </p:cNvPr>
          <p:cNvSpPr txBox="1"/>
          <p:nvPr/>
        </p:nvSpPr>
        <p:spPr>
          <a:xfrm>
            <a:off x="5935685" y="3662949"/>
            <a:ext cx="1629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60C813D-FCBC-6B1D-6083-0E0684917379}"/>
              </a:ext>
            </a:extLst>
          </p:cNvPr>
          <p:cNvCxnSpPr>
            <a:cxnSpLocks/>
          </p:cNvCxnSpPr>
          <p:nvPr/>
        </p:nvCxnSpPr>
        <p:spPr>
          <a:xfrm flipH="1">
            <a:off x="8236324" y="3119718"/>
            <a:ext cx="619079" cy="11564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E279D8B-5D6B-B671-4BD5-C9FBECFAEA04}"/>
              </a:ext>
            </a:extLst>
          </p:cNvPr>
          <p:cNvCxnSpPr>
            <a:cxnSpLocks/>
          </p:cNvCxnSpPr>
          <p:nvPr/>
        </p:nvCxnSpPr>
        <p:spPr>
          <a:xfrm flipH="1">
            <a:off x="8253217" y="3117031"/>
            <a:ext cx="2028150" cy="14280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2B79BBFD-D791-EC27-EC62-67E34FA9F46F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82637-363F-41B4-7304-E3871F82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30">
            <a:extLst>
              <a:ext uri="{FF2B5EF4-FFF2-40B4-BE49-F238E27FC236}">
                <a16:creationId xmlns:a16="http://schemas.microsoft.com/office/drawing/2014/main" id="{5C8DD93A-E5ED-DD3F-0A58-79FEAD4A8DAA}"/>
              </a:ext>
            </a:extLst>
          </p:cNvPr>
          <p:cNvSpPr txBox="1"/>
          <p:nvPr/>
        </p:nvSpPr>
        <p:spPr>
          <a:xfrm>
            <a:off x="1685375" y="1596115"/>
            <a:ext cx="185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B85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Non-Maxwellian plasma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9E39B9C-9D70-273F-24F6-FA368E14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135251" cy="1041110"/>
          </a:xfrm>
        </p:spPr>
        <p:txBody>
          <a:bodyPr>
            <a:normAutofit/>
          </a:bodyPr>
          <a:lstStyle/>
          <a:p>
            <a:r>
              <a:rPr lang="en-US" altLang="zh-TW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Collisionless</a:t>
            </a:r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 self-organization of OFI plasma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D999CFE2-A8CE-BEF1-7A8B-D9B82D9BC046}"/>
              </a:ext>
            </a:extLst>
          </p:cNvPr>
          <p:cNvGrpSpPr/>
          <p:nvPr/>
        </p:nvGrpSpPr>
        <p:grpSpPr>
          <a:xfrm>
            <a:off x="3972908" y="3032901"/>
            <a:ext cx="3625369" cy="3287942"/>
            <a:chOff x="3972908" y="3032901"/>
            <a:chExt cx="3625369" cy="3287942"/>
          </a:xfrm>
        </p:grpSpPr>
        <p:pic>
          <p:nvPicPr>
            <p:cNvPr id="25" name="CP_100psi_2d.pdf" descr="CP_100psi_2d.pdf">
              <a:extLst>
                <a:ext uri="{FF2B5EF4-FFF2-40B4-BE49-F238E27FC236}">
                  <a16:creationId xmlns:a16="http://schemas.microsoft.com/office/drawing/2014/main" id="{ED115017-4AA8-7C26-113D-EC647E116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9174" y="4000501"/>
              <a:ext cx="2685479" cy="19876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8584B9-52CB-11A8-58D2-0EDD47D3C53D}"/>
                </a:ext>
              </a:extLst>
            </p:cNvPr>
            <p:cNvSpPr/>
            <p:nvPr/>
          </p:nvSpPr>
          <p:spPr>
            <a:xfrm>
              <a:off x="3972908" y="3036415"/>
              <a:ext cx="3625369" cy="3284428"/>
            </a:xfrm>
            <a:prstGeom prst="rect">
              <a:avLst/>
            </a:prstGeom>
            <a:noFill/>
            <a:ln w="63500" cap="flat">
              <a:solidFill>
                <a:srgbClr val="FF00FF"/>
              </a:solidFill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914400" hangingPunct="0"/>
              <a:endPara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Text Placeholder 1">
              <a:extLst>
                <a:ext uri="{FF2B5EF4-FFF2-40B4-BE49-F238E27FC236}">
                  <a16:creationId xmlns:a16="http://schemas.microsoft.com/office/drawing/2014/main" id="{4CE8A018-9DC1-955E-2D5C-631E59027904}"/>
                </a:ext>
              </a:extLst>
            </p:cNvPr>
            <p:cNvSpPr txBox="1">
              <a:spLocks/>
            </p:cNvSpPr>
            <p:nvPr/>
          </p:nvSpPr>
          <p:spPr>
            <a:xfrm>
              <a:off x="4057851" y="3032901"/>
              <a:ext cx="3359935" cy="16783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/>
            <a:lstStyle>
              <a:lvl1pPr marL="238125" marR="0" indent="-238125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✦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1pPr>
              <a:lvl2pPr marL="698500" marR="0" indent="-317500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2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2pPr>
              <a:lvl3pPr marL="1079500" marR="0" indent="-317500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3pPr>
              <a:lvl4pPr marL="1460500" marR="0" indent="-317500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-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4pPr>
              <a:lvl5pPr marL="138363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40000"/>
                <a:buFontTx/>
                <a:buChar char="✦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5pPr>
              <a:lvl6pPr marL="166938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6pPr>
              <a:lvl7pPr marL="195513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7pPr>
              <a:lvl8pPr marL="224088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8pPr>
              <a:lvl9pPr marL="252663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2000" b="1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Growth of plasma kinetic instabilities is inferred by Thomson scattering.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1C7E8F2-EF02-9193-DDC8-B093EC1C76A6}"/>
                </a:ext>
              </a:extLst>
            </p:cNvPr>
            <p:cNvSpPr txBox="1"/>
            <p:nvPr/>
          </p:nvSpPr>
          <p:spPr>
            <a:xfrm>
              <a:off x="5442656" y="5999913"/>
              <a:ext cx="211751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altLang="zh-TW" sz="1200" i="1" dirty="0" err="1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Sci</a:t>
              </a:r>
              <a:r>
                <a:rPr lang="fr-FR" altLang="zh-TW" sz="1200" i="1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. Adv. </a:t>
              </a:r>
              <a:r>
                <a:rPr lang="fr-FR" altLang="zh-TW" sz="1200" b="1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5</a:t>
              </a:r>
              <a:r>
                <a:rPr lang="fr-FR" altLang="zh-TW" sz="1200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, eaax4545 (2019)</a:t>
              </a:r>
              <a:endParaRPr lang="zh-TW" altLang="en-US" sz="1200" dirty="0"/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147D09CB-E67C-F3D9-9A94-497E55B2438A}"/>
              </a:ext>
            </a:extLst>
          </p:cNvPr>
          <p:cNvGrpSpPr/>
          <p:nvPr/>
        </p:nvGrpSpPr>
        <p:grpSpPr>
          <a:xfrm>
            <a:off x="7702564" y="3026772"/>
            <a:ext cx="4322208" cy="3284427"/>
            <a:chOff x="7702564" y="3026772"/>
            <a:chExt cx="4322208" cy="3284427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A0D7EADB-DBE0-7195-2B89-CE10CC1E4C2D}"/>
                </a:ext>
              </a:extLst>
            </p:cNvPr>
            <p:cNvSpPr/>
            <p:nvPr/>
          </p:nvSpPr>
          <p:spPr>
            <a:xfrm>
              <a:off x="7702564" y="3026772"/>
              <a:ext cx="4322208" cy="3284427"/>
            </a:xfrm>
            <a:prstGeom prst="rect">
              <a:avLst/>
            </a:prstGeom>
            <a:noFill/>
            <a:ln w="63500" cap="flat">
              <a:solidFill>
                <a:srgbClr val="0000FF"/>
              </a:solidFill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914400" hangingPunct="0"/>
              <a:endPara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B1D8712-69CB-9228-D476-68CFC1F0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245" y="3708848"/>
              <a:ext cx="3463123" cy="2300590"/>
            </a:xfrm>
            <a:prstGeom prst="rect">
              <a:avLst/>
            </a:prstGeom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C37606A6-484C-1441-ACF7-C025F7047F93}"/>
                </a:ext>
              </a:extLst>
            </p:cNvPr>
            <p:cNvSpPr txBox="1"/>
            <p:nvPr/>
          </p:nvSpPr>
          <p:spPr>
            <a:xfrm>
              <a:off x="8901875" y="5802709"/>
              <a:ext cx="308248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200" i="1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Phys. Rev. Lett. </a:t>
              </a:r>
              <a:r>
                <a:rPr lang="en-US" altLang="zh-TW" sz="1200" b="1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125</a:t>
              </a:r>
              <a:r>
                <a:rPr lang="en-US" altLang="zh-TW" sz="1200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, 255001 (2020)  </a:t>
              </a:r>
              <a:endParaRPr lang="fr-FR" altLang="zh-TW" sz="1200" dirty="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C64E1DD8-313F-426D-49A9-1B7514CA1CF9}"/>
                </a:ext>
              </a:extLst>
            </p:cNvPr>
            <p:cNvSpPr txBox="1">
              <a:spLocks/>
            </p:cNvSpPr>
            <p:nvPr/>
          </p:nvSpPr>
          <p:spPr>
            <a:xfrm>
              <a:off x="7797901" y="3055348"/>
              <a:ext cx="4177244" cy="16949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/>
            <a:lstStyle>
              <a:lvl1pPr marL="238125" marR="0" indent="-238125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✦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1pPr>
              <a:lvl2pPr marL="698500" marR="0" indent="-317500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2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2pPr>
              <a:lvl3pPr marL="1079500" marR="0" indent="-317500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3pPr>
              <a:lvl4pPr marL="1460500" marR="0" indent="-317500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-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4pPr>
              <a:lvl5pPr marL="138363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40000"/>
                <a:buFontTx/>
                <a:buChar char="✦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5pPr>
              <a:lvl6pPr marL="166938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6pPr>
              <a:lvl7pPr marL="195513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7pPr>
              <a:lvl8pPr marL="224088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8pPr>
              <a:lvl9pPr marL="2526632" marR="0" indent="-240632" algn="l" defTabSz="685800" eaLnBrk="1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Tx/>
                <a:buSzPct val="100000"/>
                <a:buFontTx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2000" b="1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Self-generated magnetic field from Weibel instability</a:t>
              </a:r>
            </a:p>
            <a:p>
              <a:pPr>
                <a:buFont typeface="Wingdings" panose="05000000000000000000" pitchFamily="2" charset="2"/>
                <a:buChar char="§"/>
              </a:pPr>
              <a:endParaRPr lang="en-US" dirty="0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8A04092A-0BAB-11FB-9E91-D5E91E610FAB}"/>
                </a:ext>
              </a:extLst>
            </p:cNvPr>
            <p:cNvSpPr txBox="1"/>
            <p:nvPr/>
          </p:nvSpPr>
          <p:spPr>
            <a:xfrm>
              <a:off x="9908261" y="6021819"/>
              <a:ext cx="207640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en-US" altLang="zh-TW" sz="1200" i="1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PNAS</a:t>
              </a:r>
              <a:r>
                <a:rPr lang="en-US" altLang="zh-TW" sz="1200" b="1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 119</a:t>
              </a:r>
              <a:r>
                <a:rPr lang="en-US" altLang="zh-TW" sz="1200" dirty="0">
                  <a:effectLst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, 50 (2022)  </a:t>
              </a:r>
              <a:endParaRPr lang="fr-FR" altLang="zh-TW" sz="1200" dirty="0"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57043F6D-B03D-2F35-1973-DA015910F125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371832" y="2419150"/>
            <a:ext cx="897500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30">
            <a:extLst>
              <a:ext uri="{FF2B5EF4-FFF2-40B4-BE49-F238E27FC236}">
                <a16:creationId xmlns:a16="http://schemas.microsoft.com/office/drawing/2014/main" id="{14C970E4-5833-5A53-D4B5-DE0229C729E8}"/>
              </a:ext>
            </a:extLst>
          </p:cNvPr>
          <p:cNvSpPr txBox="1"/>
          <p:nvPr/>
        </p:nvSpPr>
        <p:spPr>
          <a:xfrm>
            <a:off x="39192" y="2065207"/>
            <a:ext cx="133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Initial plasma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E5944007-CEA9-0CD1-CA75-A10E272D9BB4}"/>
              </a:ext>
            </a:extLst>
          </p:cNvPr>
          <p:cNvSpPr txBox="1"/>
          <p:nvPr/>
        </p:nvSpPr>
        <p:spPr>
          <a:xfrm>
            <a:off x="10319304" y="2026051"/>
            <a:ext cx="172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Thermalized plasma</a:t>
            </a: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11588CD0-248E-F43A-F21E-7A842DAD16A2}"/>
              </a:ext>
            </a:extLst>
          </p:cNvPr>
          <p:cNvCxnSpPr>
            <a:cxnSpLocks/>
          </p:cNvCxnSpPr>
          <p:nvPr/>
        </p:nvCxnSpPr>
        <p:spPr>
          <a:xfrm>
            <a:off x="2591164" y="2342829"/>
            <a:ext cx="0" cy="25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DFA99EF-6821-3D0E-EB35-EBF80AF51058}"/>
              </a:ext>
            </a:extLst>
          </p:cNvPr>
          <p:cNvCxnSpPr>
            <a:cxnSpLocks/>
          </p:cNvCxnSpPr>
          <p:nvPr/>
        </p:nvCxnSpPr>
        <p:spPr>
          <a:xfrm>
            <a:off x="4195432" y="2342829"/>
            <a:ext cx="0" cy="25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3B01AD93-631D-C37B-7A2E-AC8780DEDFDA}"/>
              </a:ext>
            </a:extLst>
          </p:cNvPr>
          <p:cNvCxnSpPr>
            <a:cxnSpLocks/>
          </p:cNvCxnSpPr>
          <p:nvPr/>
        </p:nvCxnSpPr>
        <p:spPr>
          <a:xfrm>
            <a:off x="6028630" y="2353462"/>
            <a:ext cx="0" cy="25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CED15F16-15C5-8FDB-46B2-19CE46DA08E4}"/>
              </a:ext>
            </a:extLst>
          </p:cNvPr>
          <p:cNvCxnSpPr>
            <a:cxnSpLocks/>
          </p:cNvCxnSpPr>
          <p:nvPr/>
        </p:nvCxnSpPr>
        <p:spPr>
          <a:xfrm>
            <a:off x="8951569" y="2353462"/>
            <a:ext cx="0" cy="25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0">
            <a:extLst>
              <a:ext uri="{FF2B5EF4-FFF2-40B4-BE49-F238E27FC236}">
                <a16:creationId xmlns:a16="http://schemas.microsoft.com/office/drawing/2014/main" id="{2131C9B8-0AFD-3D21-DFC5-A24F63A1893C}"/>
              </a:ext>
            </a:extLst>
          </p:cNvPr>
          <p:cNvSpPr txBox="1"/>
          <p:nvPr/>
        </p:nvSpPr>
        <p:spPr>
          <a:xfrm>
            <a:off x="1799237" y="2559169"/>
            <a:ext cx="162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 fs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1A853C0B-F26F-31E7-F30D-A71A82DA4D71}"/>
              </a:ext>
            </a:extLst>
          </p:cNvPr>
          <p:cNvSpPr txBox="1"/>
          <p:nvPr/>
        </p:nvSpPr>
        <p:spPr>
          <a:xfrm>
            <a:off x="3380712" y="2559169"/>
            <a:ext cx="162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9FF76BED-552F-FDCE-7271-312DD1E01EDB}"/>
              </a:ext>
            </a:extLst>
          </p:cNvPr>
          <p:cNvSpPr txBox="1"/>
          <p:nvPr/>
        </p:nvSpPr>
        <p:spPr>
          <a:xfrm>
            <a:off x="5174523" y="2559169"/>
            <a:ext cx="162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0">
            <a:extLst>
              <a:ext uri="{FF2B5EF4-FFF2-40B4-BE49-F238E27FC236}">
                <a16:creationId xmlns:a16="http://schemas.microsoft.com/office/drawing/2014/main" id="{C31ABD62-DA8E-9C95-159C-B182DD349A1A}"/>
              </a:ext>
            </a:extLst>
          </p:cNvPr>
          <p:cNvSpPr txBox="1"/>
          <p:nvPr/>
        </p:nvSpPr>
        <p:spPr>
          <a:xfrm>
            <a:off x="8190297" y="2559169"/>
            <a:ext cx="162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30">
            <a:extLst>
              <a:ext uri="{FF2B5EF4-FFF2-40B4-BE49-F238E27FC236}">
                <a16:creationId xmlns:a16="http://schemas.microsoft.com/office/drawing/2014/main" id="{FFFAF06C-05F7-05DB-0801-23FFB041C762}"/>
              </a:ext>
            </a:extLst>
          </p:cNvPr>
          <p:cNvSpPr txBox="1"/>
          <p:nvPr/>
        </p:nvSpPr>
        <p:spPr>
          <a:xfrm>
            <a:off x="3596410" y="1832057"/>
            <a:ext cx="379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filamentation instability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4632F700-D7F2-3984-58ED-3E73554017C0}"/>
              </a:ext>
            </a:extLst>
          </p:cNvPr>
          <p:cNvSpPr txBox="1"/>
          <p:nvPr/>
        </p:nvSpPr>
        <p:spPr>
          <a:xfrm>
            <a:off x="7417786" y="1188076"/>
            <a:ext cx="240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collisional plasma</a:t>
            </a: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C604A5DF-6E25-45FA-07C2-AB06F54D777D}"/>
              </a:ext>
            </a:extLst>
          </p:cNvPr>
          <p:cNvCxnSpPr>
            <a:cxnSpLocks/>
          </p:cNvCxnSpPr>
          <p:nvPr/>
        </p:nvCxnSpPr>
        <p:spPr>
          <a:xfrm>
            <a:off x="1368666" y="2376191"/>
            <a:ext cx="2839434" cy="0"/>
          </a:xfrm>
          <a:prstGeom prst="line">
            <a:avLst/>
          </a:prstGeom>
          <a:ln w="60325">
            <a:solidFill>
              <a:srgbClr val="EB8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702554D0-D653-1E57-E532-883A0CE39768}"/>
              </a:ext>
            </a:extLst>
          </p:cNvPr>
          <p:cNvCxnSpPr>
            <a:cxnSpLocks/>
          </p:cNvCxnSpPr>
          <p:nvPr/>
        </p:nvCxnSpPr>
        <p:spPr>
          <a:xfrm flipV="1">
            <a:off x="4196166" y="2375599"/>
            <a:ext cx="4766077" cy="0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F771E1CA-7450-3BD5-E530-104DCB475910}"/>
              </a:ext>
            </a:extLst>
          </p:cNvPr>
          <p:cNvCxnSpPr>
            <a:cxnSpLocks/>
          </p:cNvCxnSpPr>
          <p:nvPr/>
        </p:nvCxnSpPr>
        <p:spPr>
          <a:xfrm flipV="1">
            <a:off x="2268470" y="2316182"/>
            <a:ext cx="4500000" cy="0"/>
          </a:xfrm>
          <a:prstGeom prst="line">
            <a:avLst/>
          </a:prstGeom>
          <a:ln w="60325">
            <a:solidFill>
              <a:srgbClr val="F810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3518C90A-D658-56C0-37AF-8CA67D434B6C}"/>
              </a:ext>
            </a:extLst>
          </p:cNvPr>
          <p:cNvGrpSpPr/>
          <p:nvPr/>
        </p:nvGrpSpPr>
        <p:grpSpPr>
          <a:xfrm>
            <a:off x="1374773" y="1577030"/>
            <a:ext cx="905773" cy="820641"/>
            <a:chOff x="1373330" y="1184446"/>
            <a:chExt cx="553501" cy="819609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7471A08-8EF8-F223-25D0-6886DB2047E8}"/>
                </a:ext>
              </a:extLst>
            </p:cNvPr>
            <p:cNvSpPr/>
            <p:nvPr/>
          </p:nvSpPr>
          <p:spPr>
            <a:xfrm>
              <a:off x="1373330" y="1184446"/>
              <a:ext cx="553501" cy="819609"/>
            </a:xfrm>
            <a:prstGeom prst="rect">
              <a:avLst/>
            </a:prstGeom>
            <a:solidFill>
              <a:srgbClr val="0DF0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TextBox 30">
              <a:extLst>
                <a:ext uri="{FF2B5EF4-FFF2-40B4-BE49-F238E27FC236}">
                  <a16:creationId xmlns:a16="http://schemas.microsoft.com/office/drawing/2014/main" id="{D617BE4D-7575-FF01-B378-377C999356D5}"/>
                </a:ext>
              </a:extLst>
            </p:cNvPr>
            <p:cNvSpPr txBox="1"/>
            <p:nvPr/>
          </p:nvSpPr>
          <p:spPr>
            <a:xfrm>
              <a:off x="1403052" y="1341790"/>
              <a:ext cx="492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" name="TextBox 30">
            <a:extLst>
              <a:ext uri="{FF2B5EF4-FFF2-40B4-BE49-F238E27FC236}">
                <a16:creationId xmlns:a16="http://schemas.microsoft.com/office/drawing/2014/main" id="{53CB0B99-5A20-C791-1247-880112727FCB}"/>
              </a:ext>
            </a:extLst>
          </p:cNvPr>
          <p:cNvSpPr txBox="1"/>
          <p:nvPr/>
        </p:nvSpPr>
        <p:spPr>
          <a:xfrm>
            <a:off x="7234622" y="1811217"/>
            <a:ext cx="240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Weibel instability</a:t>
            </a: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4556DA5B-BE21-C89E-3033-7DEB1F16394C}"/>
              </a:ext>
            </a:extLst>
          </p:cNvPr>
          <p:cNvSpPr txBox="1"/>
          <p:nvPr/>
        </p:nvSpPr>
        <p:spPr>
          <a:xfrm>
            <a:off x="4274085" y="1523635"/>
            <a:ext cx="255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instability</a:t>
            </a: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B76807D-2A4B-1C1E-2852-51E6CC40F3B4}"/>
              </a:ext>
            </a:extLst>
          </p:cNvPr>
          <p:cNvGrpSpPr/>
          <p:nvPr/>
        </p:nvGrpSpPr>
        <p:grpSpPr>
          <a:xfrm>
            <a:off x="167228" y="3026773"/>
            <a:ext cx="3797090" cy="3294070"/>
            <a:chOff x="167228" y="3026773"/>
            <a:chExt cx="3797090" cy="32940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Placeholder 1">
                  <a:extLst>
                    <a:ext uri="{FF2B5EF4-FFF2-40B4-BE49-F238E27FC236}">
                      <a16:creationId xmlns:a16="http://schemas.microsoft.com/office/drawing/2014/main" id="{5345DCEE-E91C-2C45-14FE-D843FEEDBD9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77498" y="3096942"/>
                  <a:ext cx="3495575" cy="2473314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45719" rIns="45719"/>
                <a:lstStyle>
                  <a:lvl1pPr marL="238125" marR="0" indent="-238125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00000"/>
                    <a:buFontTx/>
                    <a:buChar char="✦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  <a:lvl2pPr marL="698500" marR="0" indent="-317500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20000"/>
                    <a:buFontTx/>
                    <a:buChar char="•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2pPr>
                  <a:lvl3pPr marL="1079500" marR="0" indent="-317500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00000"/>
                    <a:buFontTx/>
                    <a:buChar char="•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3pPr>
                  <a:lvl4pPr marL="1460500" marR="0" indent="-317500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00000"/>
                    <a:buFontTx/>
                    <a:buChar char="-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4pPr>
                  <a:lvl5pPr marL="1383632" marR="0" indent="-240632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40000"/>
                    <a:buFontTx/>
                    <a:buChar char="✦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5pPr>
                  <a:lvl6pPr marL="1669382" marR="0" indent="-240632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00000"/>
                    <a:buFontTx/>
                    <a:buChar char="•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6pPr>
                  <a:lvl7pPr marL="1955132" marR="0" indent="-240632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00000"/>
                    <a:buFontTx/>
                    <a:buChar char="•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7pPr>
                  <a:lvl8pPr marL="2240882" marR="0" indent="-240632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00000"/>
                    <a:buFontTx/>
                    <a:buChar char="•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8pPr>
                  <a:lvl9pPr marL="2526632" marR="0" indent="-240632" algn="l" defTabSz="685800" eaLnBrk="1" latinLnBrk="0" hangingPunct="1">
                    <a:lnSpc>
                      <a:spcPct val="100000"/>
                    </a:lnSpc>
                    <a:spcBef>
                      <a:spcPts val="525"/>
                    </a:spcBef>
                    <a:spcAft>
                      <a:spcPts val="0"/>
                    </a:spcAft>
                    <a:buClrTx/>
                    <a:buSzPct val="100000"/>
                    <a:buFontTx/>
                    <a:buChar char="•"/>
                    <a:tabLst/>
                    <a:defRPr sz="2400" b="0" i="0" u="none" strike="noStrike" cap="none" spc="0" baseline="0">
                      <a:ln>
                        <a:noFill/>
                      </a:ln>
                      <a:solidFill>
                        <a:srgbClr val="000000"/>
                      </a:solidFill>
                      <a:uFillTx/>
                      <a:latin typeface="+mj-lt"/>
                      <a:ea typeface="+mj-ea"/>
                      <a:cs typeface="+mj-cs"/>
                      <a:sym typeface="Helvetica"/>
                    </a:defRPr>
                  </a:lvl9pPr>
                </a:lstStyle>
                <a:p>
                  <a:pPr marL="0" indent="0">
                    <a:buFontTx/>
                    <a:buNone/>
                  </a:pPr>
                  <a:r>
                    <a:rPr lang="en-US" sz="1800" b="1" dirty="0">
                      <a:solidFill>
                        <a:schemeClr val="tx1"/>
                      </a:solidFill>
                      <a:latin typeface="Helvetica" pitchFamily="2" charset="0"/>
                      <a:cs typeface="Arial" panose="020B0604020202020204" pitchFamily="34" charset="0"/>
                    </a:rPr>
                    <a:t>Non-Maxwellian, anisotropic electron velocity distribution functions </a:t>
                  </a:r>
                  <a:r>
                    <a:rPr lang="en-US" altLang="zh-TW" sz="1400" b="0" dirty="0"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</m:e>
                      </m:d>
                    </m:oMath>
                  </a14:m>
                  <a:r>
                    <a:rPr lang="en-US" sz="1800" b="1" dirty="0">
                      <a:solidFill>
                        <a:schemeClr val="tx1"/>
                      </a:solidFill>
                      <a:latin typeface="Helvetica" pitchFamily="2" charset="0"/>
                      <a:cs typeface="Arial" panose="020B0604020202020204" pitchFamily="34" charset="0"/>
                    </a:rPr>
                    <a:t> </a:t>
                  </a:r>
                </a:p>
                <a:p>
                  <a:pPr>
                    <a:buFont typeface="Wingdings" panose="05000000000000000000" pitchFamily="2" charset="2"/>
                    <a:buChar char="§"/>
                  </a:pPr>
                  <a:endParaRPr lang="en-US" dirty="0"/>
                </a:p>
              </p:txBody>
            </p:sp>
          </mc:Choice>
          <mc:Fallback xmlns="">
            <p:sp>
              <p:nvSpPr>
                <p:cNvPr id="14" name="Text Placeholder 1">
                  <a:extLst>
                    <a:ext uri="{FF2B5EF4-FFF2-40B4-BE49-F238E27FC236}">
                      <a16:creationId xmlns:a16="http://schemas.microsoft.com/office/drawing/2014/main" id="{5345DCEE-E91C-2C45-14FE-D843FEEDBD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498" y="3096942"/>
                  <a:ext cx="3495575" cy="2473314"/>
                </a:xfrm>
                <a:prstGeom prst="rect">
                  <a:avLst/>
                </a:prstGeom>
                <a:blipFill>
                  <a:blip r:embed="rId6"/>
                  <a:stretch>
                    <a:fillRect l="-2792" t="-1232"/>
                  </a:stretch>
                </a:blipFill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91CE1C4C-4D3D-5B6A-5BCF-CA9164332081}"/>
                </a:ext>
              </a:extLst>
            </p:cNvPr>
            <p:cNvSpPr/>
            <p:nvPr/>
          </p:nvSpPr>
          <p:spPr>
            <a:xfrm>
              <a:off x="167228" y="3026773"/>
              <a:ext cx="3701393" cy="3294070"/>
            </a:xfrm>
            <a:prstGeom prst="rect">
              <a:avLst/>
            </a:prstGeom>
            <a:noFill/>
            <a:ln w="63500" cap="flat">
              <a:solidFill>
                <a:srgbClr val="FF9933"/>
              </a:solidFill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914400" hangingPunct="0"/>
              <a:endPara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Picture 5" descr="Chart&#10;&#10;Description automatically generated">
              <a:extLst>
                <a:ext uri="{FF2B5EF4-FFF2-40B4-BE49-F238E27FC236}">
                  <a16:creationId xmlns:a16="http://schemas.microsoft.com/office/drawing/2014/main" id="{44C456CE-7D45-D10F-2B08-823A66F02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641" y="4077965"/>
              <a:ext cx="2040605" cy="1895335"/>
            </a:xfrm>
            <a:prstGeom prst="rect">
              <a:avLst/>
            </a:prstGeom>
          </p:spPr>
        </p:pic>
        <p:pic>
          <p:nvPicPr>
            <p:cNvPr id="52" name="Picture 25" descr="Chart, histogram&#10;&#10;Description automatically generated">
              <a:extLst>
                <a:ext uri="{FF2B5EF4-FFF2-40B4-BE49-F238E27FC236}">
                  <a16:creationId xmlns:a16="http://schemas.microsoft.com/office/drawing/2014/main" id="{D2310D95-0E7F-B8DD-BC60-6DAB7EFA6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81" y="4091652"/>
              <a:ext cx="1758026" cy="1711058"/>
            </a:xfrm>
            <a:prstGeom prst="rect">
              <a:avLst/>
            </a:prstGeom>
          </p:spPr>
        </p:pic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FF492DA4-1838-62B6-E60D-477119420214}"/>
                </a:ext>
              </a:extLst>
            </p:cNvPr>
            <p:cNvSpPr txBox="1"/>
            <p:nvPr/>
          </p:nvSpPr>
          <p:spPr>
            <a:xfrm>
              <a:off x="1962804" y="5999912"/>
              <a:ext cx="20015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altLang="zh-TW" sz="1200" i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PPCF </a:t>
              </a:r>
              <a:r>
                <a:rPr lang="fr-FR" altLang="zh-TW" sz="1200" b="1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62</a:t>
              </a:r>
              <a:r>
                <a:rPr lang="fr-FR" altLang="zh-TW" sz="1200" dirty="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, 024011 (2020)</a:t>
              </a:r>
              <a:endParaRPr lang="zh-TW" altLang="en-US" sz="1200" dirty="0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AAD36846-FBF4-2844-41E6-32F471A9EE49}"/>
                </a:ext>
              </a:extLst>
            </p:cNvPr>
            <p:cNvSpPr/>
            <p:nvPr/>
          </p:nvSpPr>
          <p:spPr>
            <a:xfrm>
              <a:off x="2064960" y="5543849"/>
              <a:ext cx="1702751" cy="49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30">
                <a:extLst>
                  <a:ext uri="{FF2B5EF4-FFF2-40B4-BE49-F238E27FC236}">
                    <a16:creationId xmlns:a16="http://schemas.microsoft.com/office/drawing/2014/main" id="{55D655EC-5783-662E-6991-7D55E18FDD58}"/>
                  </a:ext>
                </a:extLst>
              </p:cNvPr>
              <p:cNvSpPr txBox="1"/>
              <p:nvPr/>
            </p:nvSpPr>
            <p:spPr>
              <a:xfrm>
                <a:off x="3273523" y="1147562"/>
                <a:ext cx="3272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homogeneous plasma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30">
                <a:extLst>
                  <a:ext uri="{FF2B5EF4-FFF2-40B4-BE49-F238E27FC236}">
                    <a16:creationId xmlns:a16="http://schemas.microsoft.com/office/drawing/2014/main" id="{55D655EC-5783-662E-6991-7D55E18FD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523" y="1147562"/>
                <a:ext cx="3272601" cy="369332"/>
              </a:xfrm>
              <a:prstGeom prst="rect">
                <a:avLst/>
              </a:prstGeom>
              <a:blipFill>
                <a:blip r:embed="rId9"/>
                <a:stretch>
                  <a:fillRect t="-21311" r="-111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398908F4-0733-FA7B-F527-2D76BF44E775}"/>
                  </a:ext>
                </a:extLst>
              </p:cNvPr>
              <p:cNvSpPr txBox="1"/>
              <p:nvPr/>
            </p:nvSpPr>
            <p:spPr>
              <a:xfrm>
                <a:off x="1354302" y="1141261"/>
                <a:ext cx="8939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𝑣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TW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398908F4-0733-FA7B-F527-2D76BF44E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302" y="1141261"/>
                <a:ext cx="893995" cy="369332"/>
              </a:xfrm>
              <a:prstGeom prst="rect">
                <a:avLst/>
              </a:prstGeom>
              <a:blipFill>
                <a:blip r:embed="rId10"/>
                <a:stretch>
                  <a:fillRect l="-2041" t="-22951" r="-16327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653397C0-3643-FA9E-F36D-7557CA748C90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F4D191-D588-4EA1-9312-C28CAA68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The origin of the inhomogeneity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圖表, 鮮豔, 螢幕擷取畫面, 行 的圖片&#10;&#10;自動產生的描述">
            <a:extLst>
              <a:ext uri="{FF2B5EF4-FFF2-40B4-BE49-F238E27FC236}">
                <a16:creationId xmlns:a16="http://schemas.microsoft.com/office/drawing/2014/main" id="{F9A7D9C5-030B-7322-B7B4-A895F444C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57" y="1326360"/>
            <a:ext cx="3154351" cy="2367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0658ADE-01E6-253F-B657-EA2EFB56532F}"/>
                  </a:ext>
                </a:extLst>
              </p:cNvPr>
              <p:cNvSpPr txBox="1"/>
              <p:nvPr/>
            </p:nvSpPr>
            <p:spPr>
              <a:xfrm>
                <a:off x="599622" y="1667648"/>
                <a:ext cx="12326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0658ADE-01E6-253F-B657-EA2EFB565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22" y="1667648"/>
                <a:ext cx="123261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DE8F65C-B06B-C7A7-0368-67A157ABD344}"/>
              </a:ext>
            </a:extLst>
          </p:cNvPr>
          <p:cNvGrpSpPr/>
          <p:nvPr/>
        </p:nvGrpSpPr>
        <p:grpSpPr>
          <a:xfrm>
            <a:off x="9131201" y="1284630"/>
            <a:ext cx="2340000" cy="2352718"/>
            <a:chOff x="5580000" y="3875282"/>
            <a:chExt cx="2340000" cy="235271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5882DCC-D32C-26A7-0663-23687576B99D}"/>
                </a:ext>
              </a:extLst>
            </p:cNvPr>
            <p:cNvSpPr/>
            <p:nvPr/>
          </p:nvSpPr>
          <p:spPr>
            <a:xfrm>
              <a:off x="5580000" y="3888000"/>
              <a:ext cx="2340000" cy="23400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0760069A-4715-DC74-BDDF-691388EF7BF7}"/>
                </a:ext>
              </a:extLst>
            </p:cNvPr>
            <p:cNvSpPr/>
            <p:nvPr/>
          </p:nvSpPr>
          <p:spPr>
            <a:xfrm>
              <a:off x="5760000" y="4068000"/>
              <a:ext cx="1980000" cy="198000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809787C0-B5A9-C128-D9A9-BA3FB79D0B5A}"/>
                </a:ext>
              </a:extLst>
            </p:cNvPr>
            <p:cNvSpPr/>
            <p:nvPr/>
          </p:nvSpPr>
          <p:spPr>
            <a:xfrm>
              <a:off x="6037315" y="4338000"/>
              <a:ext cx="1440000" cy="144000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98E945D6-DB74-AC15-61A6-C5FF450EB857}"/>
                </a:ext>
              </a:extLst>
            </p:cNvPr>
            <p:cNvSpPr/>
            <p:nvPr/>
          </p:nvSpPr>
          <p:spPr>
            <a:xfrm>
              <a:off x="6328028" y="4600160"/>
              <a:ext cx="900000" cy="90000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TextBox 36">
              <a:extLst>
                <a:ext uri="{FF2B5EF4-FFF2-40B4-BE49-F238E27FC236}">
                  <a16:creationId xmlns:a16="http://schemas.microsoft.com/office/drawing/2014/main" id="{F7AECCA4-7ADF-A558-7DE1-69A13225BD2D}"/>
                </a:ext>
              </a:extLst>
            </p:cNvPr>
            <p:cNvSpPr txBox="1"/>
            <p:nvPr/>
          </p:nvSpPr>
          <p:spPr>
            <a:xfrm>
              <a:off x="5599933" y="3875282"/>
              <a:ext cx="73353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Linear</a:t>
              </a:r>
            </a:p>
          </p:txBody>
        </p: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00FC2E41-F51D-5E66-5F2B-9DC13265C239}"/>
                </a:ext>
              </a:extLst>
            </p:cNvPr>
            <p:cNvCxnSpPr/>
            <p:nvPr/>
          </p:nvCxnSpPr>
          <p:spPr>
            <a:xfrm>
              <a:off x="7155085" y="5035529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5013774E-E94D-93E9-442C-2B5D4F8B3606}"/>
                </a:ext>
              </a:extLst>
            </p:cNvPr>
            <p:cNvCxnSpPr/>
            <p:nvPr/>
          </p:nvCxnSpPr>
          <p:spPr>
            <a:xfrm>
              <a:off x="7033973" y="477096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39BF0713-38B6-1FD4-CC94-92A7499B3733}"/>
                </a:ext>
              </a:extLst>
            </p:cNvPr>
            <p:cNvCxnSpPr/>
            <p:nvPr/>
          </p:nvCxnSpPr>
          <p:spPr>
            <a:xfrm>
              <a:off x="6675322" y="4602142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C6E75826-38ED-8942-F812-D32F24A1FADD}"/>
                </a:ext>
              </a:extLst>
            </p:cNvPr>
            <p:cNvCxnSpPr/>
            <p:nvPr/>
          </p:nvCxnSpPr>
          <p:spPr>
            <a:xfrm>
              <a:off x="7052679" y="5305621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D57C5993-7A26-9D21-0536-2189E58448C7}"/>
                </a:ext>
              </a:extLst>
            </p:cNvPr>
            <p:cNvCxnSpPr/>
            <p:nvPr/>
          </p:nvCxnSpPr>
          <p:spPr>
            <a:xfrm>
              <a:off x="6713425" y="5508356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13AD5E81-F0CA-3697-E83B-A09D8C230DAF}"/>
                </a:ext>
              </a:extLst>
            </p:cNvPr>
            <p:cNvCxnSpPr/>
            <p:nvPr/>
          </p:nvCxnSpPr>
          <p:spPr>
            <a:xfrm>
              <a:off x="6342658" y="4773224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38F74C3E-543D-D64C-2785-9940CD106A91}"/>
                </a:ext>
              </a:extLst>
            </p:cNvPr>
            <p:cNvCxnSpPr/>
            <p:nvPr/>
          </p:nvCxnSpPr>
          <p:spPr>
            <a:xfrm>
              <a:off x="6242604" y="5047384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CC01AF94-3787-8682-DFAF-7FB546BB3F36}"/>
                </a:ext>
              </a:extLst>
            </p:cNvPr>
            <p:cNvCxnSpPr/>
            <p:nvPr/>
          </p:nvCxnSpPr>
          <p:spPr>
            <a:xfrm>
              <a:off x="6357919" y="5312937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1D9D41D9-B096-4F02-3BA0-95AE92ADEE23}"/>
                </a:ext>
              </a:extLst>
            </p:cNvPr>
            <p:cNvCxnSpPr/>
            <p:nvPr/>
          </p:nvCxnSpPr>
          <p:spPr>
            <a:xfrm>
              <a:off x="7623504" y="5380049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9485F7D3-913F-A12C-FC45-0C4198BEF3E3}"/>
                </a:ext>
              </a:extLst>
            </p:cNvPr>
            <p:cNvCxnSpPr/>
            <p:nvPr/>
          </p:nvCxnSpPr>
          <p:spPr>
            <a:xfrm>
              <a:off x="5947315" y="5710787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710682F4-236B-D5BC-4D63-57B688738A0A}"/>
                </a:ext>
              </a:extLst>
            </p:cNvPr>
            <p:cNvCxnSpPr/>
            <p:nvPr/>
          </p:nvCxnSpPr>
          <p:spPr>
            <a:xfrm>
              <a:off x="6634685" y="4327083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B0C7962C-021B-2312-CC9F-5C4C35704706}"/>
                </a:ext>
              </a:extLst>
            </p:cNvPr>
            <p:cNvCxnSpPr/>
            <p:nvPr/>
          </p:nvCxnSpPr>
          <p:spPr>
            <a:xfrm>
              <a:off x="5917246" y="5054699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6759F0C5-1D91-80A6-C9A3-554D40F2C193}"/>
                </a:ext>
              </a:extLst>
            </p:cNvPr>
            <p:cNvCxnSpPr/>
            <p:nvPr/>
          </p:nvCxnSpPr>
          <p:spPr>
            <a:xfrm>
              <a:off x="7360819" y="5035529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id="{3793B709-AABB-26F4-E78C-3F019A10A0A6}"/>
                </a:ext>
              </a:extLst>
            </p:cNvPr>
            <p:cNvCxnSpPr/>
            <p:nvPr/>
          </p:nvCxnSpPr>
          <p:spPr>
            <a:xfrm>
              <a:off x="6695047" y="577742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單箭頭接點 61">
              <a:extLst>
                <a:ext uri="{FF2B5EF4-FFF2-40B4-BE49-F238E27FC236}">
                  <a16:creationId xmlns:a16="http://schemas.microsoft.com/office/drawing/2014/main" id="{3F7E213C-DBC2-6D2D-1D35-BB1808CB4D67}"/>
                </a:ext>
              </a:extLst>
            </p:cNvPr>
            <p:cNvCxnSpPr/>
            <p:nvPr/>
          </p:nvCxnSpPr>
          <p:spPr>
            <a:xfrm>
              <a:off x="6248192" y="4459058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4E35EB02-A06F-FFF2-D067-6362A4DC9E60}"/>
                </a:ext>
              </a:extLst>
            </p:cNvPr>
            <p:cNvCxnSpPr/>
            <p:nvPr/>
          </p:nvCxnSpPr>
          <p:spPr>
            <a:xfrm>
              <a:off x="5998685" y="472707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9DBA4EE6-EDD9-F041-2EA9-3BF3D124F3E1}"/>
                </a:ext>
              </a:extLst>
            </p:cNvPr>
            <p:cNvCxnSpPr/>
            <p:nvPr/>
          </p:nvCxnSpPr>
          <p:spPr>
            <a:xfrm>
              <a:off x="7011453" y="4441988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BB04B38A-5171-18D8-0A39-2D090ED568FE}"/>
                </a:ext>
              </a:extLst>
            </p:cNvPr>
            <p:cNvCxnSpPr/>
            <p:nvPr/>
          </p:nvCxnSpPr>
          <p:spPr>
            <a:xfrm>
              <a:off x="6037315" y="5401112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單箭頭接點 65">
              <a:extLst>
                <a:ext uri="{FF2B5EF4-FFF2-40B4-BE49-F238E27FC236}">
                  <a16:creationId xmlns:a16="http://schemas.microsoft.com/office/drawing/2014/main" id="{ED49F9C4-0527-19B9-C596-BEA46DB46FBB}"/>
                </a:ext>
              </a:extLst>
            </p:cNvPr>
            <p:cNvCxnSpPr/>
            <p:nvPr/>
          </p:nvCxnSpPr>
          <p:spPr>
            <a:xfrm>
              <a:off x="7266874" y="469781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9871038-0ACC-4E8F-6E5C-4441C290AF1E}"/>
                </a:ext>
              </a:extLst>
            </p:cNvPr>
            <p:cNvCxnSpPr/>
            <p:nvPr/>
          </p:nvCxnSpPr>
          <p:spPr>
            <a:xfrm>
              <a:off x="7294984" y="5364198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17EB556C-6534-7768-67F1-9F6ABA575E12}"/>
                </a:ext>
              </a:extLst>
            </p:cNvPr>
            <p:cNvCxnSpPr/>
            <p:nvPr/>
          </p:nvCxnSpPr>
          <p:spPr>
            <a:xfrm>
              <a:off x="7094713" y="5629157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1530E139-3625-ABA0-C851-79C9AA05FCE9}"/>
                </a:ext>
              </a:extLst>
            </p:cNvPr>
            <p:cNvCxnSpPr/>
            <p:nvPr/>
          </p:nvCxnSpPr>
          <p:spPr>
            <a:xfrm>
              <a:off x="6263117" y="5659581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A5B4DE6C-8E06-D7A1-47C4-C9C95A96CA88}"/>
                </a:ext>
              </a:extLst>
            </p:cNvPr>
            <p:cNvCxnSpPr/>
            <p:nvPr/>
          </p:nvCxnSpPr>
          <p:spPr>
            <a:xfrm>
              <a:off x="7443504" y="5710787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99B84FA7-F080-7FC6-26D9-346715FDDDD9}"/>
                </a:ext>
              </a:extLst>
            </p:cNvPr>
            <p:cNvCxnSpPr/>
            <p:nvPr/>
          </p:nvCxnSpPr>
          <p:spPr>
            <a:xfrm>
              <a:off x="7377693" y="4344117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單箭頭接點 72">
              <a:extLst>
                <a:ext uri="{FF2B5EF4-FFF2-40B4-BE49-F238E27FC236}">
                  <a16:creationId xmlns:a16="http://schemas.microsoft.com/office/drawing/2014/main" id="{2E48D0A4-C0FC-BEF9-075C-2A1AE303D27B}"/>
                </a:ext>
              </a:extLst>
            </p:cNvPr>
            <p:cNvCxnSpPr/>
            <p:nvPr/>
          </p:nvCxnSpPr>
          <p:spPr>
            <a:xfrm>
              <a:off x="5917246" y="4399266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D370FF6B-FE5B-C9AD-062F-1B352D05ECE4}"/>
                </a:ext>
              </a:extLst>
            </p:cNvPr>
            <p:cNvCxnSpPr/>
            <p:nvPr/>
          </p:nvCxnSpPr>
          <p:spPr>
            <a:xfrm>
              <a:off x="5691945" y="5062014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8E0D478E-D535-BC58-3117-9F40F4946B87}"/>
                </a:ext>
              </a:extLst>
            </p:cNvPr>
            <p:cNvCxnSpPr/>
            <p:nvPr/>
          </p:nvCxnSpPr>
          <p:spPr>
            <a:xfrm>
              <a:off x="7673293" y="5029096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940D26A7-B9FB-3CC9-C801-BA480E681DD2}"/>
                </a:ext>
              </a:extLst>
            </p:cNvPr>
            <p:cNvCxnSpPr/>
            <p:nvPr/>
          </p:nvCxnSpPr>
          <p:spPr>
            <a:xfrm>
              <a:off x="6710055" y="6048000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單箭頭接點 76">
              <a:extLst>
                <a:ext uri="{FF2B5EF4-FFF2-40B4-BE49-F238E27FC236}">
                  <a16:creationId xmlns:a16="http://schemas.microsoft.com/office/drawing/2014/main" id="{49AF1AB2-A15B-40FA-675C-C7B56878F4FD}"/>
                </a:ext>
              </a:extLst>
            </p:cNvPr>
            <p:cNvCxnSpPr/>
            <p:nvPr/>
          </p:nvCxnSpPr>
          <p:spPr>
            <a:xfrm>
              <a:off x="6627370" y="4062037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單箭頭接點 77">
              <a:extLst>
                <a:ext uri="{FF2B5EF4-FFF2-40B4-BE49-F238E27FC236}">
                  <a16:creationId xmlns:a16="http://schemas.microsoft.com/office/drawing/2014/main" id="{FEF73D5D-7EB9-B80B-2A7E-C379B20D23D7}"/>
                </a:ext>
              </a:extLst>
            </p:cNvPr>
            <p:cNvCxnSpPr/>
            <p:nvPr/>
          </p:nvCxnSpPr>
          <p:spPr>
            <a:xfrm>
              <a:off x="6252658" y="595545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單箭頭接點 78">
              <a:extLst>
                <a:ext uri="{FF2B5EF4-FFF2-40B4-BE49-F238E27FC236}">
                  <a16:creationId xmlns:a16="http://schemas.microsoft.com/office/drawing/2014/main" id="{BE69516B-D4DB-A7D9-E7F4-BA709B74B269}"/>
                </a:ext>
              </a:extLst>
            </p:cNvPr>
            <p:cNvCxnSpPr/>
            <p:nvPr/>
          </p:nvCxnSpPr>
          <p:spPr>
            <a:xfrm>
              <a:off x="5760000" y="5401112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BB9C28A8-DC11-B825-14AC-F2DAB7FA40A7}"/>
                </a:ext>
              </a:extLst>
            </p:cNvPr>
            <p:cNvCxnSpPr/>
            <p:nvPr/>
          </p:nvCxnSpPr>
          <p:spPr>
            <a:xfrm>
              <a:off x="5737246" y="469781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3A5A89FC-221C-B89C-F521-AD2812ECB24D}"/>
                </a:ext>
              </a:extLst>
            </p:cNvPr>
            <p:cNvCxnSpPr/>
            <p:nvPr/>
          </p:nvCxnSpPr>
          <p:spPr>
            <a:xfrm>
              <a:off x="6214699" y="4199807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F62178C9-F6FA-EE3B-21C2-E5B78E4C2D46}"/>
                </a:ext>
              </a:extLst>
            </p:cNvPr>
            <p:cNvCxnSpPr/>
            <p:nvPr/>
          </p:nvCxnSpPr>
          <p:spPr>
            <a:xfrm>
              <a:off x="7075381" y="4144608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3C334727-08FB-F946-68DE-46FA2DA8210C}"/>
                </a:ext>
              </a:extLst>
            </p:cNvPr>
            <p:cNvCxnSpPr/>
            <p:nvPr/>
          </p:nvCxnSpPr>
          <p:spPr>
            <a:xfrm>
              <a:off x="7594244" y="465392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83">
              <a:extLst>
                <a:ext uri="{FF2B5EF4-FFF2-40B4-BE49-F238E27FC236}">
                  <a16:creationId xmlns:a16="http://schemas.microsoft.com/office/drawing/2014/main" id="{EB17D96B-5EC6-68A3-FEA1-8C0DCCA97704}"/>
                </a:ext>
              </a:extLst>
            </p:cNvPr>
            <p:cNvCxnSpPr/>
            <p:nvPr/>
          </p:nvCxnSpPr>
          <p:spPr>
            <a:xfrm>
              <a:off x="7129614" y="5940825"/>
              <a:ext cx="1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群組 133">
            <a:extLst>
              <a:ext uri="{FF2B5EF4-FFF2-40B4-BE49-F238E27FC236}">
                <a16:creationId xmlns:a16="http://schemas.microsoft.com/office/drawing/2014/main" id="{D57B5053-487A-F51E-081C-C99AEBC9BA6E}"/>
              </a:ext>
            </a:extLst>
          </p:cNvPr>
          <p:cNvGrpSpPr/>
          <p:nvPr/>
        </p:nvGrpSpPr>
        <p:grpSpPr>
          <a:xfrm>
            <a:off x="9131201" y="3863333"/>
            <a:ext cx="2340000" cy="2364667"/>
            <a:chOff x="8483501" y="3863333"/>
            <a:chExt cx="2340000" cy="2364667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F7F3283-EF66-9D79-A313-2B5F64500A99}"/>
                </a:ext>
              </a:extLst>
            </p:cNvPr>
            <p:cNvSpPr/>
            <p:nvPr/>
          </p:nvSpPr>
          <p:spPr>
            <a:xfrm>
              <a:off x="8483501" y="3888000"/>
              <a:ext cx="2340000" cy="23400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D446C6EF-29BF-F305-3034-8A25235F5C72}"/>
                </a:ext>
              </a:extLst>
            </p:cNvPr>
            <p:cNvSpPr/>
            <p:nvPr/>
          </p:nvSpPr>
          <p:spPr>
            <a:xfrm>
              <a:off x="8663501" y="4090889"/>
              <a:ext cx="1980000" cy="198000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AF7E1162-B52A-51E4-22F0-9DFF3C37D9CC}"/>
                </a:ext>
              </a:extLst>
            </p:cNvPr>
            <p:cNvSpPr/>
            <p:nvPr/>
          </p:nvSpPr>
          <p:spPr>
            <a:xfrm>
              <a:off x="8933501" y="4366685"/>
              <a:ext cx="1440000" cy="144000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065E0D6C-2602-E94A-B1F1-F6E081CB54C9}"/>
                </a:ext>
              </a:extLst>
            </p:cNvPr>
            <p:cNvSpPr/>
            <p:nvPr/>
          </p:nvSpPr>
          <p:spPr>
            <a:xfrm>
              <a:off x="9210816" y="4630889"/>
              <a:ext cx="900000" cy="90000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TextBox 36">
              <a:extLst>
                <a:ext uri="{FF2B5EF4-FFF2-40B4-BE49-F238E27FC236}">
                  <a16:creationId xmlns:a16="http://schemas.microsoft.com/office/drawing/2014/main" id="{19934ED6-86A2-4A5C-472A-B2CCE6D029FD}"/>
                </a:ext>
              </a:extLst>
            </p:cNvPr>
            <p:cNvSpPr txBox="1"/>
            <p:nvPr/>
          </p:nvSpPr>
          <p:spPr>
            <a:xfrm>
              <a:off x="8512942" y="3863333"/>
              <a:ext cx="88742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Circular</a:t>
              </a:r>
            </a:p>
          </p:txBody>
        </p: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96AC9C80-969F-4C08-B55B-FC82E5F92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8670" y="4985317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單箭頭接點 87">
              <a:extLst>
                <a:ext uri="{FF2B5EF4-FFF2-40B4-BE49-F238E27FC236}">
                  <a16:creationId xmlns:a16="http://schemas.microsoft.com/office/drawing/2014/main" id="{C0CA0948-90AF-7B16-D508-DBEFA9C7D3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2350" y="4552711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DA804653-929A-5BD7-4A2A-00CDA8B4B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2350" y="5434703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>
              <a:extLst>
                <a:ext uri="{FF2B5EF4-FFF2-40B4-BE49-F238E27FC236}">
                  <a16:creationId xmlns:a16="http://schemas.microsoft.com/office/drawing/2014/main" id="{FCD90DD3-9B36-D534-3456-6F0C39D05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0783" y="5026813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92F5CFE4-5A56-36D0-7614-5ED62EE3E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3889" y="4673055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C132BD4B-A348-C819-749B-85FD4574B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13888" y="5312937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1BD59C9C-B4AD-AA81-D013-9EBA4A7080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6443" y="4695338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0F869C70-94A4-EB92-B59F-0DA9B12BC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5423" y="5299580"/>
              <a:ext cx="196927" cy="17436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單箭頭接點 94">
              <a:extLst>
                <a:ext uri="{FF2B5EF4-FFF2-40B4-BE49-F238E27FC236}">
                  <a16:creationId xmlns:a16="http://schemas.microsoft.com/office/drawing/2014/main" id="{E2639AD8-7573-4122-B07A-1BCD8F19BD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8408" y="4609740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單箭頭接點 98">
              <a:extLst>
                <a:ext uri="{FF2B5EF4-FFF2-40B4-BE49-F238E27FC236}">
                  <a16:creationId xmlns:a16="http://schemas.microsoft.com/office/drawing/2014/main" id="{3C131D44-0863-FCEC-8EDD-645A43604F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82881" y="4679126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單箭頭接點 99">
              <a:extLst>
                <a:ext uri="{FF2B5EF4-FFF2-40B4-BE49-F238E27FC236}">
                  <a16:creationId xmlns:a16="http://schemas.microsoft.com/office/drawing/2014/main" id="{50CDBB42-B948-E1C3-764A-1CBEDA3AE2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1637" y="4997652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100">
              <a:extLst>
                <a:ext uri="{FF2B5EF4-FFF2-40B4-BE49-F238E27FC236}">
                  <a16:creationId xmlns:a16="http://schemas.microsoft.com/office/drawing/2014/main" id="{78B6F90F-300B-9C37-3A6E-2942F6F952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821" y="5442386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F72F0C28-0EC9-FD44-0050-D06FCA07A5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8622" y="5653875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C7F29D8F-BC5C-506B-7C38-8A8BE2EE60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26408" y="5663732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BB6CF27C-FE4F-E964-BD70-3E3C50FACD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28272" y="5473403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B5C2193B-E526-C9EE-76E7-AECEC8A3C0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09773" y="5150240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單箭頭接點 105">
              <a:extLst>
                <a:ext uri="{FF2B5EF4-FFF2-40B4-BE49-F238E27FC236}">
                  <a16:creationId xmlns:a16="http://schemas.microsoft.com/office/drawing/2014/main" id="{6FCFD1D9-C7E2-6EA4-3D07-2F348D7F2D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61418" y="4322524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單箭頭接點 106">
              <a:extLst>
                <a:ext uri="{FF2B5EF4-FFF2-40B4-BE49-F238E27FC236}">
                  <a16:creationId xmlns:a16="http://schemas.microsoft.com/office/drawing/2014/main" id="{6FE73267-AAE4-55B9-2433-0FDA20AF96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60816" y="4236046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單箭頭接點 107">
              <a:extLst>
                <a:ext uri="{FF2B5EF4-FFF2-40B4-BE49-F238E27FC236}">
                  <a16:creationId xmlns:a16="http://schemas.microsoft.com/office/drawing/2014/main" id="{810A9A5B-C36A-08A4-72AC-4E54E59CEA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28350" y="4366685"/>
              <a:ext cx="63728" cy="2298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單箭頭接點 108">
              <a:extLst>
                <a:ext uri="{FF2B5EF4-FFF2-40B4-BE49-F238E27FC236}">
                  <a16:creationId xmlns:a16="http://schemas.microsoft.com/office/drawing/2014/main" id="{BDE0E0B2-088E-845C-CEBF-80C374F3B5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73068" y="4072138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12">
              <a:extLst>
                <a:ext uri="{FF2B5EF4-FFF2-40B4-BE49-F238E27FC236}">
                  <a16:creationId xmlns:a16="http://schemas.microsoft.com/office/drawing/2014/main" id="{BCCB1B48-4D1A-C57A-147E-25A4554A2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47177" y="4209574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單箭頭接點 113">
              <a:extLst>
                <a:ext uri="{FF2B5EF4-FFF2-40B4-BE49-F238E27FC236}">
                  <a16:creationId xmlns:a16="http://schemas.microsoft.com/office/drawing/2014/main" id="{EC3D9B4F-787F-D691-537F-4C3F9BD9D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58434" y="4399266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單箭頭接點 120">
              <a:extLst>
                <a:ext uri="{FF2B5EF4-FFF2-40B4-BE49-F238E27FC236}">
                  <a16:creationId xmlns:a16="http://schemas.microsoft.com/office/drawing/2014/main" id="{73A4CE71-A6A6-F117-C7ED-E5D8D8C6BF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2457" y="4756838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單箭頭接點 121">
              <a:extLst>
                <a:ext uri="{FF2B5EF4-FFF2-40B4-BE49-F238E27FC236}">
                  <a16:creationId xmlns:a16="http://schemas.microsoft.com/office/drawing/2014/main" id="{78301BA1-CF8C-EE0B-D010-97C58F02B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9966" y="5875045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單箭頭接點 122">
              <a:extLst>
                <a:ext uri="{FF2B5EF4-FFF2-40B4-BE49-F238E27FC236}">
                  <a16:creationId xmlns:a16="http://schemas.microsoft.com/office/drawing/2014/main" id="{BE429958-B9C4-7E79-D94A-BA268D2190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7569" y="5578008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單箭頭接點 123">
              <a:extLst>
                <a:ext uri="{FF2B5EF4-FFF2-40B4-BE49-F238E27FC236}">
                  <a16:creationId xmlns:a16="http://schemas.microsoft.com/office/drawing/2014/main" id="{ED53385D-F8F5-CD5C-6AD0-6308926F7B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26289" y="5240173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單箭頭接點 124">
              <a:extLst>
                <a:ext uri="{FF2B5EF4-FFF2-40B4-BE49-F238E27FC236}">
                  <a16:creationId xmlns:a16="http://schemas.microsoft.com/office/drawing/2014/main" id="{C32CEF35-9460-BBDF-A724-69A94BCD07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62980" y="4844269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單箭頭接點 125">
              <a:extLst>
                <a:ext uri="{FF2B5EF4-FFF2-40B4-BE49-F238E27FC236}">
                  <a16:creationId xmlns:a16="http://schemas.microsoft.com/office/drawing/2014/main" id="{B0047D5D-9718-8D98-02F0-71DEBF7EA9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9555" y="4483910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單箭頭接點 126">
              <a:extLst>
                <a:ext uri="{FF2B5EF4-FFF2-40B4-BE49-F238E27FC236}">
                  <a16:creationId xmlns:a16="http://schemas.microsoft.com/office/drawing/2014/main" id="{C3D8A165-93D0-F56B-E7F5-481E4ACE00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97670" y="5138099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單箭頭接點 127">
              <a:extLst>
                <a:ext uri="{FF2B5EF4-FFF2-40B4-BE49-F238E27FC236}">
                  <a16:creationId xmlns:a16="http://schemas.microsoft.com/office/drawing/2014/main" id="{19079383-FF00-FD22-4339-DDD4DD4F3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3339" y="5521551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單箭頭接點 128">
              <a:extLst>
                <a:ext uri="{FF2B5EF4-FFF2-40B4-BE49-F238E27FC236}">
                  <a16:creationId xmlns:a16="http://schemas.microsoft.com/office/drawing/2014/main" id="{DE7CC97E-6324-5FDC-9EAF-5394DB85E3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5422" y="5828793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單箭頭接點 129">
              <a:extLst>
                <a:ext uri="{FF2B5EF4-FFF2-40B4-BE49-F238E27FC236}">
                  <a16:creationId xmlns:a16="http://schemas.microsoft.com/office/drawing/2014/main" id="{A875A4F0-CE50-0E44-1B9C-F71E293422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66317" y="6029248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單箭頭接點 130">
              <a:extLst>
                <a:ext uri="{FF2B5EF4-FFF2-40B4-BE49-F238E27FC236}">
                  <a16:creationId xmlns:a16="http://schemas.microsoft.com/office/drawing/2014/main" id="{89C60AA2-4CEF-B294-8F38-DC2330112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3282" y="6041203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6923D790-96CB-7081-F5D8-8B5BFF68F9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44282" y="4179276"/>
              <a:ext cx="231863" cy="679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6AFD2187-2372-D8AB-30C6-9B438E7407BD}"/>
              </a:ext>
            </a:extLst>
          </p:cNvPr>
          <p:cNvGrpSpPr/>
          <p:nvPr/>
        </p:nvGrpSpPr>
        <p:grpSpPr>
          <a:xfrm>
            <a:off x="6497172" y="1488488"/>
            <a:ext cx="1939949" cy="1940512"/>
            <a:chOff x="3063550" y="1333493"/>
            <a:chExt cx="2249372" cy="2302469"/>
          </a:xfrm>
        </p:grpSpPr>
        <p:pic>
          <p:nvPicPr>
            <p:cNvPr id="9" name="圖片 8" descr="一張含有 行, 圖表, 繪圖 的圖片&#10;&#10;自動產生的描述">
              <a:extLst>
                <a:ext uri="{FF2B5EF4-FFF2-40B4-BE49-F238E27FC236}">
                  <a16:creationId xmlns:a16="http://schemas.microsoft.com/office/drawing/2014/main" id="{EA111A70-6D4C-BCE6-C8F6-9F8660AEF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550" y="1487383"/>
              <a:ext cx="2043770" cy="2148579"/>
            </a:xfrm>
            <a:prstGeom prst="rect">
              <a:avLst/>
            </a:prstGeom>
          </p:spPr>
        </p:pic>
        <p:cxnSp>
          <p:nvCxnSpPr>
            <p:cNvPr id="10" name="直線單箭頭接點 9">
              <a:extLst>
                <a:ext uri="{FF2B5EF4-FFF2-40B4-BE49-F238E27FC236}">
                  <a16:creationId xmlns:a16="http://schemas.microsoft.com/office/drawing/2014/main" id="{973A33A3-82DB-E275-DDDB-93CCB754EA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5435" y="1566112"/>
              <a:ext cx="0" cy="205200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93E2CD15-7818-61C7-9133-4C2CA9BF92BE}"/>
                </a:ext>
              </a:extLst>
            </p:cNvPr>
            <p:cNvCxnSpPr>
              <a:cxnSpLocks/>
            </p:cNvCxnSpPr>
            <p:nvPr/>
          </p:nvCxnSpPr>
          <p:spPr>
            <a:xfrm>
              <a:off x="3078638" y="2407783"/>
              <a:ext cx="2052000" cy="1475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8A05A5E7-868C-DC6E-37C5-64ADC150BD01}"/>
                    </a:ext>
                  </a:extLst>
                </p:cNvPr>
                <p:cNvSpPr txBox="1"/>
                <p:nvPr/>
              </p:nvSpPr>
              <p:spPr>
                <a:xfrm>
                  <a:off x="3994005" y="1333493"/>
                  <a:ext cx="68140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US" altLang="zh-TW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zh-TW" altLang="en-US" sz="14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8A05A5E7-868C-DC6E-37C5-64ADC150BD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4005" y="1333493"/>
                  <a:ext cx="681408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字方塊 12">
                  <a:extLst>
                    <a:ext uri="{FF2B5EF4-FFF2-40B4-BE49-F238E27FC236}">
                      <a16:creationId xmlns:a16="http://schemas.microsoft.com/office/drawing/2014/main" id="{AC64C4FE-5D31-3E47-3065-9CE082230D58}"/>
                    </a:ext>
                  </a:extLst>
                </p:cNvPr>
                <p:cNvSpPr txBox="1"/>
                <p:nvPr/>
              </p:nvSpPr>
              <p:spPr>
                <a:xfrm>
                  <a:off x="4971913" y="2122607"/>
                  <a:ext cx="34100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14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文字方塊 12">
                  <a:extLst>
                    <a:ext uri="{FF2B5EF4-FFF2-40B4-BE49-F238E27FC236}">
                      <a16:creationId xmlns:a16="http://schemas.microsoft.com/office/drawing/2014/main" id="{AC64C4FE-5D31-3E47-3065-9CE082230D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1913" y="2122607"/>
                  <a:ext cx="341009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642D4783-866B-F4F8-B55C-6FC00D00ACBA}"/>
                </a:ext>
              </a:extLst>
            </p:cNvPr>
            <p:cNvCxnSpPr>
              <a:cxnSpLocks/>
            </p:cNvCxnSpPr>
            <p:nvPr/>
          </p:nvCxnSpPr>
          <p:spPr>
            <a:xfrm>
              <a:off x="4570321" y="3012472"/>
              <a:ext cx="566486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w="med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5365820-FE45-2C95-8E96-7B43C8EFBE5F}"/>
              </a:ext>
            </a:extLst>
          </p:cNvPr>
          <p:cNvGrpSpPr/>
          <p:nvPr/>
        </p:nvGrpSpPr>
        <p:grpSpPr>
          <a:xfrm>
            <a:off x="4267200" y="1521024"/>
            <a:ext cx="2069094" cy="1907976"/>
            <a:chOff x="3037855" y="3834123"/>
            <a:chExt cx="2301194" cy="2241752"/>
          </a:xfrm>
        </p:grpSpPr>
        <p:pic>
          <p:nvPicPr>
            <p:cNvPr id="19" name="圖片 18" descr="一張含有 行, 圖表, 繪圖 的圖片&#10;&#10;自動產生的描述">
              <a:extLst>
                <a:ext uri="{FF2B5EF4-FFF2-40B4-BE49-F238E27FC236}">
                  <a16:creationId xmlns:a16="http://schemas.microsoft.com/office/drawing/2014/main" id="{CC63F544-3970-A073-5735-BEFAD7BD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050" y="3927688"/>
              <a:ext cx="2043397" cy="2148187"/>
            </a:xfrm>
            <a:prstGeom prst="rect">
              <a:avLst/>
            </a:prstGeom>
          </p:spPr>
        </p:pic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B29E9F93-9F01-B84C-8AFC-5A772FA19747}"/>
                </a:ext>
              </a:extLst>
            </p:cNvPr>
            <p:cNvCxnSpPr>
              <a:cxnSpLocks/>
            </p:cNvCxnSpPr>
            <p:nvPr/>
          </p:nvCxnSpPr>
          <p:spPr>
            <a:xfrm>
              <a:off x="3093270" y="4844466"/>
              <a:ext cx="2088000" cy="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49696DD5-83AC-E4C7-F745-4D64B50AFE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11562" y="4039756"/>
              <a:ext cx="0" cy="201600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字方塊 22">
                  <a:extLst>
                    <a:ext uri="{FF2B5EF4-FFF2-40B4-BE49-F238E27FC236}">
                      <a16:creationId xmlns:a16="http://schemas.microsoft.com/office/drawing/2014/main" id="{294546D2-15F0-2B98-6AC0-FC0C0D7082E8}"/>
                    </a:ext>
                  </a:extLst>
                </p:cNvPr>
                <p:cNvSpPr txBox="1"/>
                <p:nvPr/>
              </p:nvSpPr>
              <p:spPr>
                <a:xfrm>
                  <a:off x="4020132" y="3834123"/>
                  <a:ext cx="68140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d>
                          <m:dPr>
                            <m:ctrlPr>
                              <a:rPr lang="en-US" altLang="zh-TW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400" b="0" i="1" smtClean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zh-TW" altLang="en-US" sz="14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字方塊 22">
                  <a:extLst>
                    <a:ext uri="{FF2B5EF4-FFF2-40B4-BE49-F238E27FC236}">
                      <a16:creationId xmlns:a16="http://schemas.microsoft.com/office/drawing/2014/main" id="{294546D2-15F0-2B98-6AC0-FC0C0D7082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0132" y="3834123"/>
                  <a:ext cx="681408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66C774A7-0DCF-1444-7373-A19BB54CE2D4}"/>
                    </a:ext>
                  </a:extLst>
                </p:cNvPr>
                <p:cNvSpPr txBox="1"/>
                <p:nvPr/>
              </p:nvSpPr>
              <p:spPr>
                <a:xfrm>
                  <a:off x="4998040" y="4519709"/>
                  <a:ext cx="34100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1400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66C774A7-0DCF-1444-7373-A19BB54CE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8040" y="4519709"/>
                  <a:ext cx="341009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D39D6168-4576-35DE-4521-67C84E503196}"/>
                </a:ext>
              </a:extLst>
            </p:cNvPr>
            <p:cNvCxnSpPr>
              <a:cxnSpLocks/>
            </p:cNvCxnSpPr>
            <p:nvPr/>
          </p:nvCxnSpPr>
          <p:spPr>
            <a:xfrm>
              <a:off x="3037855" y="5457483"/>
              <a:ext cx="566486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stealth" w="lg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圖片 41" descr="一張含有 兒童藝術 的圖片&#10;&#10;自動產生的描述">
            <a:extLst>
              <a:ext uri="{FF2B5EF4-FFF2-40B4-BE49-F238E27FC236}">
                <a16:creationId xmlns:a16="http://schemas.microsoft.com/office/drawing/2014/main" id="{603F13F3-3EDE-272F-8B97-3DC808639E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17" y="4003450"/>
            <a:ext cx="3996025" cy="1809750"/>
          </a:xfrm>
          <a:prstGeom prst="rect">
            <a:avLst/>
          </a:prstGeom>
        </p:spPr>
      </p:pic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5125031E-BD2B-EF8A-DDB9-B8939F59E128}"/>
              </a:ext>
            </a:extLst>
          </p:cNvPr>
          <p:cNvCxnSpPr>
            <a:cxnSpLocks/>
          </p:cNvCxnSpPr>
          <p:nvPr/>
        </p:nvCxnSpPr>
        <p:spPr>
          <a:xfrm>
            <a:off x="8205816" y="4372886"/>
            <a:ext cx="229051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36">
                <a:extLst>
                  <a:ext uri="{FF2B5EF4-FFF2-40B4-BE49-F238E27FC236}">
                    <a16:creationId xmlns:a16="http://schemas.microsoft.com/office/drawing/2014/main" id="{6B277DC4-1529-E11C-DBB9-B76A2196B086}"/>
                  </a:ext>
                </a:extLst>
              </p:cNvPr>
              <p:cNvSpPr txBox="1"/>
              <p:nvPr/>
            </p:nvSpPr>
            <p:spPr>
              <a:xfrm>
                <a:off x="104246" y="4003450"/>
                <a:ext cx="3716868" cy="6263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TextBox 36">
                <a:extLst>
                  <a:ext uri="{FF2B5EF4-FFF2-40B4-BE49-F238E27FC236}">
                    <a16:creationId xmlns:a16="http://schemas.microsoft.com/office/drawing/2014/main" id="{6B277DC4-1529-E11C-DBB9-B76A2196B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46" y="4003450"/>
                <a:ext cx="3716868" cy="6263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30">
                <a:extLst>
                  <a:ext uri="{FF2B5EF4-FFF2-40B4-BE49-F238E27FC236}">
                    <a16:creationId xmlns:a16="http://schemas.microsoft.com/office/drawing/2014/main" id="{29DD7156-9F0D-7497-8B71-52E8571EFB1E}"/>
                  </a:ext>
                </a:extLst>
              </p:cNvPr>
              <p:cNvSpPr txBox="1"/>
              <p:nvPr/>
            </p:nvSpPr>
            <p:spPr>
              <a:xfrm>
                <a:off x="483657" y="4885309"/>
                <a:ext cx="32596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Tunnel ionization occurs when</a:t>
                </a:r>
                <a:r>
                  <a:rPr lang="en-US" altLang="zh-TW" sz="1800" b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)~</m:t>
                    </m:r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5" name="TextBox 30">
                <a:extLst>
                  <a:ext uri="{FF2B5EF4-FFF2-40B4-BE49-F238E27FC236}">
                    <a16:creationId xmlns:a16="http://schemas.microsoft.com/office/drawing/2014/main" id="{29DD7156-9F0D-7497-8B71-52E8571EF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57" y="4885309"/>
                <a:ext cx="3259668" cy="646331"/>
              </a:xfrm>
              <a:prstGeom prst="rect">
                <a:avLst/>
              </a:prstGeom>
              <a:blipFill>
                <a:blip r:embed="rId14"/>
                <a:stretch>
                  <a:fillRect l="-1308" t="-5660" r="-1308" b="-84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EE1D8F28-F182-CF4E-78BE-84AF9BD97CE0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013F4-2E42-EAF6-10AB-BAF464603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4D2DD-C6B8-B4DC-A1EC-54EBC08CE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Pattern formation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Demo_PatternFormation_CP">
            <a:hlinkClick r:id="" action="ppaction://media"/>
            <a:extLst>
              <a:ext uri="{FF2B5EF4-FFF2-40B4-BE49-F238E27FC236}">
                <a16:creationId xmlns:a16="http://schemas.microsoft.com/office/drawing/2014/main" id="{412D1431-2CE0-36E1-E5CC-33B11DDDB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2748" y="1152712"/>
            <a:ext cx="5256628" cy="5256628"/>
          </a:xfrm>
          <a:prstGeom prst="rect">
            <a:avLst/>
          </a:prstGeom>
        </p:spPr>
      </p:pic>
      <p:pic>
        <p:nvPicPr>
          <p:cNvPr id="10" name="Demo_PatternFormation_LP">
            <a:hlinkClick r:id="" action="ppaction://media"/>
            <a:extLst>
              <a:ext uri="{FF2B5EF4-FFF2-40B4-BE49-F238E27FC236}">
                <a16:creationId xmlns:a16="http://schemas.microsoft.com/office/drawing/2014/main" id="{0BE56660-21C5-726A-CDE8-6B2188AD0C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237" y="1152712"/>
            <a:ext cx="5256628" cy="5256628"/>
          </a:xfrm>
          <a:prstGeom prst="rect">
            <a:avLst/>
          </a:prstGeom>
        </p:spPr>
      </p:pic>
      <p:grpSp>
        <p:nvGrpSpPr>
          <p:cNvPr id="117" name="群組 116">
            <a:extLst>
              <a:ext uri="{FF2B5EF4-FFF2-40B4-BE49-F238E27FC236}">
                <a16:creationId xmlns:a16="http://schemas.microsoft.com/office/drawing/2014/main" id="{F8FBF92B-8B21-C650-4046-71DFA68C7EFF}"/>
              </a:ext>
            </a:extLst>
          </p:cNvPr>
          <p:cNvGrpSpPr/>
          <p:nvPr/>
        </p:nvGrpSpPr>
        <p:grpSpPr>
          <a:xfrm>
            <a:off x="3225690" y="3695802"/>
            <a:ext cx="2491189" cy="170454"/>
            <a:chOff x="3393939" y="3695802"/>
            <a:chExt cx="2491189" cy="170454"/>
          </a:xfrm>
        </p:grpSpPr>
        <p:sp>
          <p:nvSpPr>
            <p:cNvPr id="13" name="Arrow: Right 7">
              <a:extLst>
                <a:ext uri="{FF2B5EF4-FFF2-40B4-BE49-F238E27FC236}">
                  <a16:creationId xmlns:a16="http://schemas.microsoft.com/office/drawing/2014/main" id="{15CBC26E-7603-3876-1F10-35DD6A74CFFE}"/>
                </a:ext>
              </a:extLst>
            </p:cNvPr>
            <p:cNvSpPr/>
            <p:nvPr/>
          </p:nvSpPr>
          <p:spPr>
            <a:xfrm rot="10800000" flipH="1">
              <a:off x="3393939" y="3695803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Arrow: Right 7">
              <a:extLst>
                <a:ext uri="{FF2B5EF4-FFF2-40B4-BE49-F238E27FC236}">
                  <a16:creationId xmlns:a16="http://schemas.microsoft.com/office/drawing/2014/main" id="{D8C11617-CC45-979E-AA7B-B30C33E356A9}"/>
                </a:ext>
              </a:extLst>
            </p:cNvPr>
            <p:cNvSpPr/>
            <p:nvPr/>
          </p:nvSpPr>
          <p:spPr>
            <a:xfrm rot="10800000">
              <a:off x="3726629" y="3695802"/>
              <a:ext cx="192625" cy="170453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Arrow: Right 7">
              <a:extLst>
                <a:ext uri="{FF2B5EF4-FFF2-40B4-BE49-F238E27FC236}">
                  <a16:creationId xmlns:a16="http://schemas.microsoft.com/office/drawing/2014/main" id="{3BABAC71-358D-351D-DF72-8C4FFC1C7EFC}"/>
                </a:ext>
              </a:extLst>
            </p:cNvPr>
            <p:cNvSpPr/>
            <p:nvPr/>
          </p:nvSpPr>
          <p:spPr>
            <a:xfrm rot="10800000">
              <a:off x="4379829" y="3695802"/>
              <a:ext cx="192625" cy="170453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Arrow: Right 7">
              <a:extLst>
                <a:ext uri="{FF2B5EF4-FFF2-40B4-BE49-F238E27FC236}">
                  <a16:creationId xmlns:a16="http://schemas.microsoft.com/office/drawing/2014/main" id="{8D2F3AF0-40D0-A9C1-D290-0C16FDBA9C50}"/>
                </a:ext>
              </a:extLst>
            </p:cNvPr>
            <p:cNvSpPr/>
            <p:nvPr/>
          </p:nvSpPr>
          <p:spPr>
            <a:xfrm rot="10800000">
              <a:off x="5033028" y="3695802"/>
              <a:ext cx="192625" cy="170453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Arrow: Right 7">
              <a:extLst>
                <a:ext uri="{FF2B5EF4-FFF2-40B4-BE49-F238E27FC236}">
                  <a16:creationId xmlns:a16="http://schemas.microsoft.com/office/drawing/2014/main" id="{2C38E2DB-97FE-38DC-F959-5A35489909C1}"/>
                </a:ext>
              </a:extLst>
            </p:cNvPr>
            <p:cNvSpPr/>
            <p:nvPr/>
          </p:nvSpPr>
          <p:spPr>
            <a:xfrm rot="10800000">
              <a:off x="5692503" y="3695803"/>
              <a:ext cx="192625" cy="170453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Arrow: Right 7">
              <a:extLst>
                <a:ext uri="{FF2B5EF4-FFF2-40B4-BE49-F238E27FC236}">
                  <a16:creationId xmlns:a16="http://schemas.microsoft.com/office/drawing/2014/main" id="{D09044BC-EF00-1430-8956-DD3FD64F4F31}"/>
                </a:ext>
              </a:extLst>
            </p:cNvPr>
            <p:cNvSpPr/>
            <p:nvPr/>
          </p:nvSpPr>
          <p:spPr>
            <a:xfrm rot="10800000" flipH="1">
              <a:off x="4060221" y="3695803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Arrow: Right 7">
              <a:extLst>
                <a:ext uri="{FF2B5EF4-FFF2-40B4-BE49-F238E27FC236}">
                  <a16:creationId xmlns:a16="http://schemas.microsoft.com/office/drawing/2014/main" id="{29F4E678-BC1B-FBA0-14C9-884F327F4A76}"/>
                </a:ext>
              </a:extLst>
            </p:cNvPr>
            <p:cNvSpPr/>
            <p:nvPr/>
          </p:nvSpPr>
          <p:spPr>
            <a:xfrm rot="10800000" flipH="1">
              <a:off x="4706879" y="3695803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Arrow: Right 7">
              <a:extLst>
                <a:ext uri="{FF2B5EF4-FFF2-40B4-BE49-F238E27FC236}">
                  <a16:creationId xmlns:a16="http://schemas.microsoft.com/office/drawing/2014/main" id="{AA942ECD-4663-F736-FA7D-1AD091A8EB96}"/>
                </a:ext>
              </a:extLst>
            </p:cNvPr>
            <p:cNvSpPr/>
            <p:nvPr/>
          </p:nvSpPr>
          <p:spPr>
            <a:xfrm rot="10800000" flipH="1">
              <a:off x="5360079" y="3695803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B962AA77-4EAF-D829-AF5D-C6D9A1B1639B}"/>
              </a:ext>
            </a:extLst>
          </p:cNvPr>
          <p:cNvGrpSpPr/>
          <p:nvPr/>
        </p:nvGrpSpPr>
        <p:grpSpPr>
          <a:xfrm>
            <a:off x="8834976" y="3686394"/>
            <a:ext cx="2466622" cy="191722"/>
            <a:chOff x="8834976" y="3679079"/>
            <a:chExt cx="2466622" cy="191722"/>
          </a:xfrm>
        </p:grpSpPr>
        <p:sp>
          <p:nvSpPr>
            <p:cNvPr id="119" name="Arrow: Right 7">
              <a:extLst>
                <a:ext uri="{FF2B5EF4-FFF2-40B4-BE49-F238E27FC236}">
                  <a16:creationId xmlns:a16="http://schemas.microsoft.com/office/drawing/2014/main" id="{F3487226-5E28-3E7D-12B9-7AD410D8C76E}"/>
                </a:ext>
              </a:extLst>
            </p:cNvPr>
            <p:cNvSpPr/>
            <p:nvPr/>
          </p:nvSpPr>
          <p:spPr>
            <a:xfrm rot="10800000" flipH="1">
              <a:off x="8834976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Arrow: Right 7">
              <a:extLst>
                <a:ext uri="{FF2B5EF4-FFF2-40B4-BE49-F238E27FC236}">
                  <a16:creationId xmlns:a16="http://schemas.microsoft.com/office/drawing/2014/main" id="{A02A398A-66D4-48ED-B6AA-3AF6894BDDFF}"/>
                </a:ext>
              </a:extLst>
            </p:cNvPr>
            <p:cNvSpPr/>
            <p:nvPr/>
          </p:nvSpPr>
          <p:spPr>
            <a:xfrm rot="8463763" flipH="1">
              <a:off x="9146743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Arrow: Right 7">
              <a:extLst>
                <a:ext uri="{FF2B5EF4-FFF2-40B4-BE49-F238E27FC236}">
                  <a16:creationId xmlns:a16="http://schemas.microsoft.com/office/drawing/2014/main" id="{AEC575B8-E996-0490-D7EB-FAED5A2C2398}"/>
                </a:ext>
              </a:extLst>
            </p:cNvPr>
            <p:cNvSpPr/>
            <p:nvPr/>
          </p:nvSpPr>
          <p:spPr>
            <a:xfrm rot="5618625" flipH="1">
              <a:off x="9466451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Arrow: Right 7">
              <a:extLst>
                <a:ext uri="{FF2B5EF4-FFF2-40B4-BE49-F238E27FC236}">
                  <a16:creationId xmlns:a16="http://schemas.microsoft.com/office/drawing/2014/main" id="{FCDAFCF2-8170-6A44-817D-8EE998DDBD6F}"/>
                </a:ext>
              </a:extLst>
            </p:cNvPr>
            <p:cNvSpPr/>
            <p:nvPr/>
          </p:nvSpPr>
          <p:spPr>
            <a:xfrm rot="2327693" flipH="1">
              <a:off x="9799506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Arrow: Right 7">
              <a:extLst>
                <a:ext uri="{FF2B5EF4-FFF2-40B4-BE49-F238E27FC236}">
                  <a16:creationId xmlns:a16="http://schemas.microsoft.com/office/drawing/2014/main" id="{7C9F82D9-6D52-7441-88E7-AD98576E5A1D}"/>
                </a:ext>
              </a:extLst>
            </p:cNvPr>
            <p:cNvSpPr/>
            <p:nvPr/>
          </p:nvSpPr>
          <p:spPr>
            <a:xfrm flipH="1">
              <a:off x="10116355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Arrow: Right 7">
              <a:extLst>
                <a:ext uri="{FF2B5EF4-FFF2-40B4-BE49-F238E27FC236}">
                  <a16:creationId xmlns:a16="http://schemas.microsoft.com/office/drawing/2014/main" id="{09432FE4-EEA3-90F1-641E-8AC93CF774E3}"/>
                </a:ext>
              </a:extLst>
            </p:cNvPr>
            <p:cNvSpPr/>
            <p:nvPr/>
          </p:nvSpPr>
          <p:spPr>
            <a:xfrm rot="18726005" flipH="1">
              <a:off x="10451647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Arrow: Right 7">
              <a:extLst>
                <a:ext uri="{FF2B5EF4-FFF2-40B4-BE49-F238E27FC236}">
                  <a16:creationId xmlns:a16="http://schemas.microsoft.com/office/drawing/2014/main" id="{E78FE0DE-4FD4-2E68-76A3-E78C40AC5234}"/>
                </a:ext>
              </a:extLst>
            </p:cNvPr>
            <p:cNvSpPr/>
            <p:nvPr/>
          </p:nvSpPr>
          <p:spPr>
            <a:xfrm rot="15898765" flipH="1">
              <a:off x="10777052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Arrow: Right 7">
              <a:extLst>
                <a:ext uri="{FF2B5EF4-FFF2-40B4-BE49-F238E27FC236}">
                  <a16:creationId xmlns:a16="http://schemas.microsoft.com/office/drawing/2014/main" id="{BE19967A-3690-0103-88A8-994F6E2FBBAB}"/>
                </a:ext>
              </a:extLst>
            </p:cNvPr>
            <p:cNvSpPr/>
            <p:nvPr/>
          </p:nvSpPr>
          <p:spPr>
            <a:xfrm rot="13514432" flipH="1">
              <a:off x="11120511" y="3689714"/>
              <a:ext cx="191722" cy="170452"/>
            </a:xfrm>
            <a:prstGeom prst="rightArrow">
              <a:avLst>
                <a:gd name="adj1" fmla="val 31607"/>
                <a:gd name="adj2" fmla="val 50000"/>
              </a:avLst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FD6BD1-AB20-87D3-6E71-F4D6342863E7}"/>
              </a:ext>
            </a:extLst>
          </p:cNvPr>
          <p:cNvSpPr txBox="1"/>
          <p:nvPr/>
        </p:nvSpPr>
        <p:spPr>
          <a:xfrm>
            <a:off x="350354" y="1181474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Helvetica" pitchFamily="2" charset="0"/>
              </a:rPr>
              <a:t>Linear</a:t>
            </a:r>
            <a:endParaRPr lang="zh-TW" altLang="en-US" sz="2400" dirty="0">
              <a:latin typeface="Helvetica" pitchFamily="2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1A361C0-1056-697E-595F-AF23A619F77F}"/>
              </a:ext>
            </a:extLst>
          </p:cNvPr>
          <p:cNvSpPr txBox="1"/>
          <p:nvPr/>
        </p:nvSpPr>
        <p:spPr>
          <a:xfrm>
            <a:off x="5899253" y="1181474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Helvetica" pitchFamily="2" charset="0"/>
              </a:rPr>
              <a:t>Circular</a:t>
            </a:r>
            <a:endParaRPr lang="zh-TW" altLang="en-US" sz="2400" dirty="0">
              <a:latin typeface="Helvetica" pitchFamily="2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286A4A8-688A-0557-9DE3-1B039051A972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23EB4-958F-6CA3-B824-87528CCD4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4FDF8-A506-87C5-DAE6-3922DDF8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6" y="1879"/>
            <a:ext cx="11985377" cy="1041110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Effects of non-uniform drift velocity field from CP pulses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 descr="一張含有 樣式, Rectangle, 螢幕擷取畫面, 行 的圖片&#10;&#10;自動產生的描述">
            <a:extLst>
              <a:ext uri="{FF2B5EF4-FFF2-40B4-BE49-F238E27FC236}">
                <a16:creationId xmlns:a16="http://schemas.microsoft.com/office/drawing/2014/main" id="{A1394CFD-62D0-D832-E565-B52DEBFDD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4" y="1287492"/>
            <a:ext cx="3815301" cy="359493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F071EA6-2865-DBD1-38D3-B97B7AAB6CC4}"/>
              </a:ext>
            </a:extLst>
          </p:cNvPr>
          <p:cNvSpPr/>
          <p:nvPr/>
        </p:nvSpPr>
        <p:spPr>
          <a:xfrm>
            <a:off x="4394929" y="1722460"/>
            <a:ext cx="3725101" cy="4316390"/>
          </a:xfrm>
          <a:prstGeom prst="rect">
            <a:avLst/>
          </a:prstGeom>
          <a:noFill/>
          <a:ln w="41275"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61A4435-7286-29EF-EB04-8E06BAC28D8E}"/>
              </a:ext>
            </a:extLst>
          </p:cNvPr>
          <p:cNvSpPr txBox="1"/>
          <p:nvPr/>
        </p:nvSpPr>
        <p:spPr>
          <a:xfrm>
            <a:off x="4497374" y="1811424"/>
            <a:ext cx="3606864" cy="40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pattern formation</a:t>
            </a:r>
            <a:endParaRPr lang="zh-TW" altLang="en-US" sz="2000" u="sng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FB5A3782-9954-1370-B41F-92A50699946F}"/>
                  </a:ext>
                </a:extLst>
              </p:cNvPr>
              <p:cNvSpPr txBox="1"/>
              <p:nvPr/>
            </p:nvSpPr>
            <p:spPr>
              <a:xfrm>
                <a:off x="5138575" y="2406707"/>
                <a:ext cx="191485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altLang="zh-TW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altLang="zh-TW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FB5A3782-9954-1370-B41F-92A506999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575" y="2406707"/>
                <a:ext cx="1914850" cy="400110"/>
              </a:xfrm>
              <a:prstGeom prst="rect">
                <a:avLst/>
              </a:prstGeom>
              <a:blipFill>
                <a:blip r:embed="rId5"/>
                <a:stretch>
                  <a:fillRect t="-18462" b="-61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99B5F1F3-CF30-859E-B2A2-DC26E6758363}"/>
              </a:ext>
            </a:extLst>
          </p:cNvPr>
          <p:cNvCxnSpPr>
            <a:cxnSpLocks/>
          </p:cNvCxnSpPr>
          <p:nvPr/>
        </p:nvCxnSpPr>
        <p:spPr>
          <a:xfrm flipV="1">
            <a:off x="276205" y="1722460"/>
            <a:ext cx="0" cy="252374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F3956A48-0B9B-47F2-112D-F84B3112EB4A}"/>
                  </a:ext>
                </a:extLst>
              </p:cNvPr>
              <p:cNvSpPr txBox="1"/>
              <p:nvPr/>
            </p:nvSpPr>
            <p:spPr>
              <a:xfrm>
                <a:off x="132841" y="4344383"/>
                <a:ext cx="2041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F3956A48-0B9B-47F2-112D-F84B3112E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41" y="4344383"/>
                <a:ext cx="204111" cy="369332"/>
              </a:xfrm>
              <a:prstGeom prst="rect">
                <a:avLst/>
              </a:prstGeom>
              <a:blipFill>
                <a:blip r:embed="rId6"/>
                <a:stretch>
                  <a:fillRect r="-303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60D18A5-5CC2-59B1-FBE0-3F815FFF70CF}"/>
              </a:ext>
            </a:extLst>
          </p:cNvPr>
          <p:cNvSpPr txBox="1">
            <a:spLocks/>
          </p:cNvSpPr>
          <p:nvPr/>
        </p:nvSpPr>
        <p:spPr>
          <a:xfrm>
            <a:off x="4497374" y="3055232"/>
            <a:ext cx="3341432" cy="1744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Divergence effect</a:t>
            </a:r>
          </a:p>
          <a:p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</a:rPr>
              <a:t>Circular pol. </a:t>
            </a:r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Spiral pattern</a:t>
            </a:r>
          </a:p>
          <a:p>
            <a:r>
              <a:rPr lang="en-US" altLang="zh-TW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Spiral function: </a:t>
            </a:r>
            <a:endParaRPr lang="en-US" altLang="zh-TW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546C5379-82DF-8084-44D6-14DBBF5ECC10}"/>
                  </a:ext>
                </a:extLst>
              </p:cNvPr>
              <p:cNvSpPr txBox="1"/>
              <p:nvPr/>
            </p:nvSpPr>
            <p:spPr>
              <a:xfrm>
                <a:off x="774065" y="5210794"/>
                <a:ext cx="2694712" cy="7194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sSub>
                                        <m:sSub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" name="TextBox 21">
                <a:extLst>
                  <a:ext uri="{FF2B5EF4-FFF2-40B4-BE49-F238E27FC236}">
                    <a16:creationId xmlns:a16="http://schemas.microsoft.com/office/drawing/2014/main" id="{546C5379-82DF-8084-44D6-14DBBF5EC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65" y="5210794"/>
                <a:ext cx="2694712" cy="7194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36">
            <a:extLst>
              <a:ext uri="{FF2B5EF4-FFF2-40B4-BE49-F238E27FC236}">
                <a16:creationId xmlns:a16="http://schemas.microsoft.com/office/drawing/2014/main" id="{9694E6F0-EE0D-62FA-DD2C-6058C604B2E9}"/>
              </a:ext>
            </a:extLst>
          </p:cNvPr>
          <p:cNvSpPr txBox="1"/>
          <p:nvPr/>
        </p:nvSpPr>
        <p:spPr>
          <a:xfrm>
            <a:off x="572350" y="4900574"/>
            <a:ext cx="198547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drift 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D25D6D4-C218-7D84-2D73-13186DA856A3}"/>
                  </a:ext>
                </a:extLst>
              </p:cNvPr>
              <p:cNvSpPr txBox="1"/>
              <p:nvPr/>
            </p:nvSpPr>
            <p:spPr>
              <a:xfrm>
                <a:off x="2424931" y="5950523"/>
                <a:ext cx="19699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sz="1400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: ionization time</a:t>
                </a:r>
                <a:endParaRPr lang="zh-TW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D25D6D4-C218-7D84-2D73-13186DA85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931" y="5950523"/>
                <a:ext cx="1969998" cy="307777"/>
              </a:xfrm>
              <a:prstGeom prst="rect">
                <a:avLst/>
              </a:prstGeom>
              <a:blipFill>
                <a:blip r:embed="rId8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ADA5508-8B1B-ED9C-6AE2-F1A9CE9BEB8D}"/>
                  </a:ext>
                </a:extLst>
              </p:cNvPr>
              <p:cNvSpPr txBox="1"/>
              <p:nvPr/>
            </p:nvSpPr>
            <p:spPr>
              <a:xfrm>
                <a:off x="4562977" y="4445224"/>
                <a:ext cx="3408639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zh-TW" altLang="en-US" i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𝜏𝜔</m:t>
                      </m:r>
                      <m:rad>
                        <m:radPr>
                          <m:degHide m:val="on"/>
                          <m:ctrlPr>
                            <a:rPr lang="zh-TW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zh-TW" altLang="en-US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TW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TW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zh-TW" alt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b="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altLang="zh-TW" b="0" i="1" smtClean="0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ADA5508-8B1B-ED9C-6AE2-F1A9CE9BE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977" y="4445224"/>
                <a:ext cx="3408639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圖片 23" descr="一張含有 鮮豔, 螢幕擷取畫面, 圓形, 天文學 的圖片&#10;&#10;自動產生的描述">
            <a:extLst>
              <a:ext uri="{FF2B5EF4-FFF2-40B4-BE49-F238E27FC236}">
                <a16:creationId xmlns:a16="http://schemas.microsoft.com/office/drawing/2014/main" id="{DDA83972-8D6F-32F0-8478-686DF65C5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4033278"/>
            <a:ext cx="1646150" cy="1643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3CC0E66-ECF0-8902-BF7A-04F10B913C62}"/>
                  </a:ext>
                </a:extLst>
              </p:cNvPr>
              <p:cNvSpPr txBox="1"/>
              <p:nvPr/>
            </p:nvSpPr>
            <p:spPr>
              <a:xfrm>
                <a:off x="10952073" y="3692206"/>
                <a:ext cx="83837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1600" i="1">
                        <a:latin typeface="Cambria Math" panose="02040503050406030204" pitchFamily="18" charset="0"/>
                      </a:rPr>
                      <m:t>𝜏𝜔</m:t>
                    </m:r>
                  </m:oMath>
                </a14:m>
                <a:r>
                  <a:rPr lang="en-US" altLang="zh-TW" sz="1600" dirty="0">
                    <a:latin typeface="Helvetica" pitchFamily="2" charset="0"/>
                    <a:cs typeface="Arial" panose="020B0604020202020204" pitchFamily="34" charset="0"/>
                  </a:rPr>
                  <a:t>=30 </a:t>
                </a:r>
                <a:endParaRPr lang="zh-TW" altLang="en-US" sz="1600" dirty="0">
                  <a:latin typeface="Helvetica" pitchFamily="2" charset="0"/>
                  <a:cs typeface="Arial" panose="020B0604020202020204" pitchFamily="34" charset="0"/>
                </a:endParaRPr>
              </a:p>
              <a:p>
                <a:endParaRPr lang="zh-TW" altLang="en-US" sz="14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3CC0E66-ECF0-8902-BF7A-04F10B913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2073" y="3692206"/>
                <a:ext cx="838371" cy="553998"/>
              </a:xfrm>
              <a:prstGeom prst="rect">
                <a:avLst/>
              </a:prstGeom>
              <a:blipFill>
                <a:blip r:embed="rId11"/>
                <a:stretch>
                  <a:fillRect t="-4396" r="-29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字方塊 26">
            <a:extLst>
              <a:ext uri="{FF2B5EF4-FFF2-40B4-BE49-F238E27FC236}">
                <a16:creationId xmlns:a16="http://schemas.microsoft.com/office/drawing/2014/main" id="{8C89FD41-2E05-2D07-0E5D-DD9765F6AB18}"/>
              </a:ext>
            </a:extLst>
          </p:cNvPr>
          <p:cNvSpPr txBox="1"/>
          <p:nvPr/>
        </p:nvSpPr>
        <p:spPr>
          <a:xfrm>
            <a:off x="8428086" y="168365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LP 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pic>
        <p:nvPicPr>
          <p:cNvPr id="29" name="圖片 28" descr="一張含有 鮮豔, 圓形, 螢幕擷取畫面, 分形藝術 的圖片&#10;&#10;自動產生的描述">
            <a:extLst>
              <a:ext uri="{FF2B5EF4-FFF2-40B4-BE49-F238E27FC236}">
                <a16:creationId xmlns:a16="http://schemas.microsoft.com/office/drawing/2014/main" id="{8E1C467C-B6A0-B1D1-899B-60584B4CB9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858" y="4041304"/>
            <a:ext cx="1646150" cy="1643292"/>
          </a:xfrm>
          <a:prstGeom prst="rect">
            <a:avLst/>
          </a:prstGeom>
        </p:spPr>
      </p:pic>
      <p:pic>
        <p:nvPicPr>
          <p:cNvPr id="31" name="圖片 30" descr="一張含有 圓形, 螢幕擷取畫面, 鮮豔, 盤子類餐具 的圖片&#10;&#10;自動產生的描述">
            <a:extLst>
              <a:ext uri="{FF2B5EF4-FFF2-40B4-BE49-F238E27FC236}">
                <a16:creationId xmlns:a16="http://schemas.microsoft.com/office/drawing/2014/main" id="{0760BA16-E34D-820B-7876-69B8844C8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2003076"/>
            <a:ext cx="1646150" cy="1643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6E08EF1B-ED19-0B40-ADFA-CB770DA6A850}"/>
                  </a:ext>
                </a:extLst>
              </p:cNvPr>
              <p:cNvSpPr txBox="1"/>
              <p:nvPr/>
            </p:nvSpPr>
            <p:spPr>
              <a:xfrm>
                <a:off x="9304839" y="3712002"/>
                <a:ext cx="8383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1600" i="1">
                        <a:latin typeface="Cambria Math" panose="02040503050406030204" pitchFamily="18" charset="0"/>
                      </a:rPr>
                      <m:t>𝜏𝜔</m:t>
                    </m:r>
                  </m:oMath>
                </a14:m>
                <a:r>
                  <a:rPr lang="en-US" altLang="zh-TW" sz="1600" dirty="0">
                    <a:latin typeface="Helvetica" pitchFamily="2" charset="0"/>
                    <a:cs typeface="Arial" panose="020B0604020202020204" pitchFamily="34" charset="0"/>
                  </a:rPr>
                  <a:t>=10 </a:t>
                </a:r>
                <a:endParaRPr lang="zh-TW" altLang="en-US" sz="16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6E08EF1B-ED19-0B40-ADFA-CB770DA6A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839" y="3712002"/>
                <a:ext cx="838371" cy="338554"/>
              </a:xfrm>
              <a:prstGeom prst="rect">
                <a:avLst/>
              </a:prstGeom>
              <a:blipFill>
                <a:blip r:embed="rId14"/>
                <a:stretch>
                  <a:fillRect t="-7273" b="-218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字方塊 37">
            <a:extLst>
              <a:ext uri="{FF2B5EF4-FFF2-40B4-BE49-F238E27FC236}">
                <a16:creationId xmlns:a16="http://schemas.microsoft.com/office/drawing/2014/main" id="{C61A606B-713C-4FD4-8E3C-5634C24817AA}"/>
              </a:ext>
            </a:extLst>
          </p:cNvPr>
          <p:cNvSpPr txBox="1"/>
          <p:nvPr/>
        </p:nvSpPr>
        <p:spPr>
          <a:xfrm>
            <a:off x="8417927" y="3718139"/>
            <a:ext cx="492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Helvetica" pitchFamily="2" charset="0"/>
                <a:cs typeface="Arial" panose="020B0604020202020204" pitchFamily="34" charset="0"/>
              </a:rPr>
              <a:t>CP </a:t>
            </a:r>
            <a:endParaRPr lang="zh-TW" altLang="en-US" sz="1600" dirty="0">
              <a:latin typeface="Helvetica" pitchFamily="2" charset="0"/>
              <a:cs typeface="Arial" panose="020B0604020202020204" pitchFamily="34" charset="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470E149B-F12D-BCDB-9987-DE43661B2C00}"/>
              </a:ext>
            </a:extLst>
          </p:cNvPr>
          <p:cNvGrpSpPr/>
          <p:nvPr/>
        </p:nvGrpSpPr>
        <p:grpSpPr>
          <a:xfrm>
            <a:off x="8252840" y="1708938"/>
            <a:ext cx="3696069" cy="4329912"/>
            <a:chOff x="8254974" y="1722461"/>
            <a:chExt cx="3696069" cy="4329912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A17B0AB-CFC0-1DA8-E850-CF669FFDBA62}"/>
                </a:ext>
              </a:extLst>
            </p:cNvPr>
            <p:cNvSpPr/>
            <p:nvPr/>
          </p:nvSpPr>
          <p:spPr>
            <a:xfrm>
              <a:off x="8254974" y="1722461"/>
              <a:ext cx="3696069" cy="4329912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rgbClr val="F810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45884F6F-86E8-0FF1-64A5-D3E22B78F6DB}"/>
                </a:ext>
              </a:extLst>
            </p:cNvPr>
            <p:cNvSpPr txBox="1"/>
            <p:nvPr/>
          </p:nvSpPr>
          <p:spPr>
            <a:xfrm>
              <a:off x="8809457" y="1770547"/>
              <a:ext cx="3141586" cy="409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b="1" u="sng" dirty="0">
                  <a:solidFill>
                    <a:srgbClr val="F810E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Plasma instability</a:t>
              </a:r>
              <a:endParaRPr lang="zh-TW" altLang="en-US" sz="2000" b="1" u="sng" dirty="0">
                <a:solidFill>
                  <a:srgbClr val="F810E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6">
                  <a:extLst>
                    <a:ext uri="{FF2B5EF4-FFF2-40B4-BE49-F238E27FC236}">
                      <a16:creationId xmlns:a16="http://schemas.microsoft.com/office/drawing/2014/main" id="{FFADCA59-F00D-DB34-E2D0-D27174A0C589}"/>
                    </a:ext>
                  </a:extLst>
                </p:cNvPr>
                <p:cNvSpPr txBox="1"/>
                <p:nvPr/>
              </p:nvSpPr>
              <p:spPr>
                <a:xfrm>
                  <a:off x="9149537" y="2396850"/>
                  <a:ext cx="1906942" cy="4099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TW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altLang="zh-TW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zh-TW" sz="2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2" name="TextBox 36">
                  <a:extLst>
                    <a:ext uri="{FF2B5EF4-FFF2-40B4-BE49-F238E27FC236}">
                      <a16:creationId xmlns:a16="http://schemas.microsoft.com/office/drawing/2014/main" id="{FFADCA59-F00D-DB34-E2D0-D27174A0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9537" y="2396850"/>
                  <a:ext cx="1906942" cy="409967"/>
                </a:xfrm>
                <a:prstGeom prst="rect">
                  <a:avLst/>
                </a:prstGeom>
                <a:blipFill>
                  <a:blip r:embed="rId15"/>
                  <a:stretch>
                    <a:fillRect l="-2244" t="-14925" b="-597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ontent Placeholder 4">
                  <a:extLst>
                    <a:ext uri="{FF2B5EF4-FFF2-40B4-BE49-F238E27FC236}">
                      <a16:creationId xmlns:a16="http://schemas.microsoft.com/office/drawing/2014/main" id="{CDE35E40-70EA-A4D9-E482-16C6312443E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408335" y="3047595"/>
                  <a:ext cx="3389346" cy="166612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Growth rate </a:t>
                  </a:r>
                  <a14:m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</m:t>
                      </m:r>
                    </m:oMath>
                  </a14:m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url</a:t>
                  </a:r>
                </a:p>
                <a:p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Two-stream instability</a:t>
                  </a:r>
                </a:p>
                <a:p>
                  <a:r>
                    <a:rPr lang="en-US" sz="1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Leads to filamentary density structure</a:t>
                  </a:r>
                </a:p>
              </p:txBody>
            </p:sp>
          </mc:Choice>
          <mc:Fallback xmlns="">
            <p:sp>
              <p:nvSpPr>
                <p:cNvPr id="6" name="Content Placeholder 4">
                  <a:extLst>
                    <a:ext uri="{FF2B5EF4-FFF2-40B4-BE49-F238E27FC236}">
                      <a16:creationId xmlns:a16="http://schemas.microsoft.com/office/drawing/2014/main" id="{CDE35E40-70EA-A4D9-E482-16C631244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8335" y="3047595"/>
                  <a:ext cx="3389346" cy="1666120"/>
                </a:xfrm>
                <a:prstGeom prst="rect">
                  <a:avLst/>
                </a:prstGeom>
                <a:blipFill>
                  <a:blip r:embed="rId16"/>
                  <a:stretch>
                    <a:fillRect l="-1259" t="-366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7AD81AD-409F-24A8-DA76-897C5D41E16A}"/>
                </a:ext>
              </a:extLst>
            </p:cNvPr>
            <p:cNvGrpSpPr/>
            <p:nvPr/>
          </p:nvGrpSpPr>
          <p:grpSpPr>
            <a:xfrm>
              <a:off x="8936027" y="4594327"/>
              <a:ext cx="2308001" cy="1232933"/>
              <a:chOff x="9016180" y="4527749"/>
              <a:chExt cx="2308001" cy="1232933"/>
            </a:xfrm>
          </p:grpSpPr>
          <p:pic>
            <p:nvPicPr>
              <p:cNvPr id="14" name="圖片 13" descr="一張含有 寫生 的圖片&#10;&#10;自動產生的描述">
                <a:extLst>
                  <a:ext uri="{FF2B5EF4-FFF2-40B4-BE49-F238E27FC236}">
                    <a16:creationId xmlns:a16="http://schemas.microsoft.com/office/drawing/2014/main" id="{3E8F309D-F2B8-078B-CF08-AE47D90AE2B4}"/>
                  </a:ext>
                </a:extLst>
              </p:cNvPr>
              <p:cNvPicPr>
                <a:picLocks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16180" y="4527749"/>
                <a:ext cx="2308001" cy="1232933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326D032-6C99-A1B0-B1D2-A0E600E7ACD8}"/>
                  </a:ext>
                </a:extLst>
              </p:cNvPr>
              <p:cNvSpPr/>
              <p:nvPr/>
            </p:nvSpPr>
            <p:spPr>
              <a:xfrm>
                <a:off x="9016180" y="4527749"/>
                <a:ext cx="2308001" cy="123293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C8AE1EF8-7EFC-D82F-5434-FFC9A935C3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90028" y="4644545"/>
              <a:ext cx="0" cy="491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B5EFC75B-A9FA-01F7-D91A-B15F27CC3E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5397" y="5184651"/>
              <a:ext cx="0" cy="2719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82B2755-D7E2-FDD8-9701-741FF666EA2C}"/>
                </a:ext>
              </a:extLst>
            </p:cNvPr>
            <p:cNvSpPr txBox="1"/>
            <p:nvPr/>
          </p:nvSpPr>
          <p:spPr>
            <a:xfrm>
              <a:off x="9744692" y="5113961"/>
              <a:ext cx="8027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400" dirty="0">
                  <a:latin typeface="Arial" panose="020B0604020202020204" pitchFamily="34" charset="0"/>
                  <a:cs typeface="Arial" panose="020B0604020202020204" pitchFamily="34" charset="0"/>
                </a:rPr>
                <a:t>stream</a:t>
              </a:r>
              <a:endParaRPr lang="en-US" altLang="zh-TW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46FFFFCE-2454-7783-E7A9-B69C17B0174F}"/>
                </a:ext>
              </a:extLst>
            </p:cNvPr>
            <p:cNvSpPr txBox="1"/>
            <p:nvPr/>
          </p:nvSpPr>
          <p:spPr>
            <a:xfrm>
              <a:off x="10177514" y="5415964"/>
              <a:ext cx="8027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400" dirty="0">
                  <a:latin typeface="Arial" panose="020B0604020202020204" pitchFamily="34" charset="0"/>
                  <a:cs typeface="Arial" panose="020B0604020202020204" pitchFamily="34" charset="0"/>
                </a:rPr>
                <a:t>stream</a:t>
              </a:r>
              <a:endParaRPr lang="en-US" altLang="zh-TW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B7D8E4-ED11-1AB5-73A9-1B2BA3D7DF14}"/>
              </a:ext>
            </a:extLst>
          </p:cNvPr>
          <p:cNvSpPr txBox="1"/>
          <p:nvPr/>
        </p:nvSpPr>
        <p:spPr>
          <a:xfrm>
            <a:off x="11741574" y="65194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zh-TW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2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27795</TotalTime>
  <Words>1495</Words>
  <Application>Microsoft Office PowerPoint</Application>
  <PresentationFormat>寬螢幕</PresentationFormat>
  <Paragraphs>483</Paragraphs>
  <Slides>20</Slides>
  <Notes>20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8" baseType="lpstr">
      <vt:lpstr>Arial</vt:lpstr>
      <vt:lpstr>Bookshelf Symbol 7</vt:lpstr>
      <vt:lpstr>Calibri</vt:lpstr>
      <vt:lpstr>Calibri Light</vt:lpstr>
      <vt:lpstr>Cambria Math</vt:lpstr>
      <vt:lpstr>Helvetica</vt:lpstr>
      <vt:lpstr>Wingdings</vt:lpstr>
      <vt:lpstr>Office 佈景主題</vt:lpstr>
      <vt:lpstr>Formation and Microfilamentation of Spiral Density Waves in Plasmas induced by Circularly Polarized Field Ionization</vt:lpstr>
      <vt:lpstr>Collaborators</vt:lpstr>
      <vt:lpstr>Optical-field ionized plasma</vt:lpstr>
      <vt:lpstr>Physical picture of tunnel ionized electrons </vt:lpstr>
      <vt:lpstr>Residual energy and distribution function</vt:lpstr>
      <vt:lpstr>Collisionless self-organization of OFI plasma</vt:lpstr>
      <vt:lpstr>The origin of the inhomogeneity</vt:lpstr>
      <vt:lpstr>Pattern formation</vt:lpstr>
      <vt:lpstr>Effects of non-uniform drift velocity field from CP pulses</vt:lpstr>
      <vt:lpstr>Particle-in-cell simulations</vt:lpstr>
      <vt:lpstr>Evolution of the transverse electron distribution</vt:lpstr>
      <vt:lpstr>Theory and simulation of the microfilamentation</vt:lpstr>
      <vt:lpstr>Experimentally verifiable characteristics</vt:lpstr>
      <vt:lpstr>Collective Thomson scattering for plasma waves</vt:lpstr>
      <vt:lpstr>Experiment on the microfilamentation</vt:lpstr>
      <vt:lpstr>Thomson scattering spectra of self-generated SHG</vt:lpstr>
      <vt:lpstr>Experimental evidence of microfilamentation</vt:lpstr>
      <vt:lpstr>Spiral patterns in other physical  systems</vt:lpstr>
      <vt:lpstr>Angular momentum of light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Weekly Report  Density pattern initialized by strong field ionization</dc:title>
  <dc:creator>Chen-Kang Huang</dc:creator>
  <cp:lastModifiedBy>Chen-Kang Huang</cp:lastModifiedBy>
  <cp:revision>208</cp:revision>
  <dcterms:created xsi:type="dcterms:W3CDTF">2022-01-11T05:05:45Z</dcterms:created>
  <dcterms:modified xsi:type="dcterms:W3CDTF">2024-11-20T05:50:01Z</dcterms:modified>
</cp:coreProperties>
</file>