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7" r:id="rId3"/>
    <p:sldId id="278" r:id="rId4"/>
    <p:sldId id="273" r:id="rId5"/>
    <p:sldId id="259" r:id="rId6"/>
    <p:sldId id="274" r:id="rId7"/>
    <p:sldId id="272" r:id="rId8"/>
    <p:sldId id="261" r:id="rId9"/>
    <p:sldId id="262" r:id="rId10"/>
    <p:sldId id="283" r:id="rId11"/>
    <p:sldId id="266" r:id="rId12"/>
    <p:sldId id="271" r:id="rId13"/>
    <p:sldId id="265" r:id="rId14"/>
    <p:sldId id="268"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75" autoAdjust="0"/>
    <p:restoredTop sz="70025" autoAdjust="0"/>
  </p:normalViewPr>
  <p:slideViewPr>
    <p:cSldViewPr snapToGrid="0">
      <p:cViewPr varScale="1">
        <p:scale>
          <a:sx n="60" d="100"/>
          <a:sy n="60" d="100"/>
        </p:scale>
        <p:origin x="1786" y="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13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 Id="rId4"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3530D8-40C5-4240-8F5F-C007192E1A13}" type="datetimeFigureOut">
              <a:rPr lang="en-US" smtClean="0"/>
              <a:t>11/20/2024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731AE-F07C-4C25-B922-0D9D3DF89273}" type="slidenum">
              <a:rPr lang="en-US" smtClean="0"/>
              <a:t>‹#›</a:t>
            </a:fld>
            <a:endParaRPr lang="en-US"/>
          </a:p>
        </p:txBody>
      </p:sp>
    </p:spTree>
    <p:extLst>
      <p:ext uri="{BB962C8B-B14F-4D97-AF65-F5344CB8AC3E}">
        <p14:creationId xmlns:p14="http://schemas.microsoft.com/office/powerpoint/2010/main" val="1378024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everyone, thank you for being here today. My name is Shih-Chi Kao, and today I'll be presenting our work on the fabrication and characterization of a gas-filled capillary waveguide, specifically for laser-driven high harmonic generation. </a:t>
            </a:r>
            <a:endParaRPr lang="en-US" dirty="0"/>
          </a:p>
        </p:txBody>
      </p:sp>
      <p:sp>
        <p:nvSpPr>
          <p:cNvPr id="4" name="Slide Number Placeholder 3"/>
          <p:cNvSpPr>
            <a:spLocks noGrp="1"/>
          </p:cNvSpPr>
          <p:nvPr>
            <p:ph type="sldNum" sz="quarter" idx="10"/>
          </p:nvPr>
        </p:nvSpPr>
        <p:spPr/>
        <p:txBody>
          <a:bodyPr/>
          <a:lstStyle/>
          <a:p>
            <a:fld id="{969731AE-F07C-4C25-B922-0D9D3DF89273}" type="slidenum">
              <a:rPr lang="en-US" smtClean="0"/>
              <a:t>1</a:t>
            </a:fld>
            <a:endParaRPr lang="en-US"/>
          </a:p>
        </p:txBody>
      </p:sp>
    </p:spTree>
    <p:extLst>
      <p:ext uri="{BB962C8B-B14F-4D97-AF65-F5344CB8AC3E}">
        <p14:creationId xmlns:p14="http://schemas.microsoft.com/office/powerpoint/2010/main" val="1358186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confirming that we have single-mode guiding, we move on to measuring the attenuation coefficient, which is crucial for understanding the dipole phase. </a:t>
            </a:r>
          </a:p>
        </p:txBody>
      </p:sp>
      <p:sp>
        <p:nvSpPr>
          <p:cNvPr id="4" name="Slide Number Placeholder 3"/>
          <p:cNvSpPr>
            <a:spLocks noGrp="1"/>
          </p:cNvSpPr>
          <p:nvPr>
            <p:ph type="sldNum" sz="quarter" idx="10"/>
          </p:nvPr>
        </p:nvSpPr>
        <p:spPr/>
        <p:txBody>
          <a:bodyPr/>
          <a:lstStyle/>
          <a:p>
            <a:fld id="{969731AE-F07C-4C25-B922-0D9D3DF89273}" type="slidenum">
              <a:rPr lang="en-US" smtClean="0"/>
              <a:t>10</a:t>
            </a:fld>
            <a:endParaRPr lang="en-US"/>
          </a:p>
        </p:txBody>
      </p:sp>
    </p:spTree>
    <p:extLst>
      <p:ext uri="{BB962C8B-B14F-4D97-AF65-F5344CB8AC3E}">
        <p14:creationId xmlns:p14="http://schemas.microsoft.com/office/powerpoint/2010/main" val="1153547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proceed to measure the capillary transmission across different capillary lengths to determine the attenuation coefficient</a:t>
            </a:r>
            <a:r>
              <a:rPr lang="en-US" dirty="0" smtClean="0"/>
              <a:t>. </a:t>
            </a:r>
            <a:r>
              <a:rPr lang="en-US" dirty="0" smtClean="0"/>
              <a:t>In our measurements, the coupling efficiency was found to be 83%. For </a:t>
            </a:r>
            <a:r>
              <a:rPr lang="en-US" dirty="0" smtClean="0"/>
              <a:t>this capillary, </a:t>
            </a:r>
            <a:r>
              <a:rPr lang="en-US" dirty="0" smtClean="0"/>
              <a:t>the calculated attenuation coefficient is 0.002 mm−1, which</a:t>
            </a:r>
            <a:r>
              <a:rPr lang="en-US" baseline="0" dirty="0" smtClean="0"/>
              <a:t> is 15 times higher than the theoretical value.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69731AE-F07C-4C25-B922-0D9D3DF89273}" type="slidenum">
              <a:rPr lang="en-US" smtClean="0"/>
              <a:t>11</a:t>
            </a:fld>
            <a:endParaRPr lang="en-US"/>
          </a:p>
        </p:txBody>
      </p:sp>
    </p:spTree>
    <p:extLst>
      <p:ext uri="{BB962C8B-B14F-4D97-AF65-F5344CB8AC3E}">
        <p14:creationId xmlns:p14="http://schemas.microsoft.com/office/powerpoint/2010/main" val="76512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previous experiment, we measured the natural attenuation of the capillary without gas. Now, we introduce Argon gas into the capillary. The high-intensity laser ionizes the Argon, creating plasma and generating high harmonic generation (HHG). </a:t>
            </a:r>
            <a:r>
              <a:rPr lang="en-US" dirty="0" smtClean="0"/>
              <a:t>We </a:t>
            </a:r>
            <a:r>
              <a:rPr lang="en-US" dirty="0" smtClean="0"/>
              <a:t>use frequency-domain interferometry to measure the plasma density, alongside measuring the attenuation coefficient in these conditions.</a:t>
            </a:r>
          </a:p>
          <a:p>
            <a:endParaRPr lang="en-US" dirty="0" smtClean="0"/>
          </a:p>
          <a:p>
            <a:r>
              <a:rPr lang="en-US" dirty="0" smtClean="0"/>
              <a:t>We observe that the attenuation coefficient increases with plasma density but decreases with increasing laser intensity. Compared to the original attenuation of the empty capillary, the plasma-induced attenuation can be up to 20 times higher. This indicates that plasma-induced attenuation </a:t>
            </a:r>
            <a:r>
              <a:rPr lang="en-US" dirty="0" smtClean="0"/>
              <a:t>dominates waveguide attenuation and dipole phase. </a:t>
            </a:r>
            <a:endParaRPr lang="en-US" dirty="0"/>
          </a:p>
        </p:txBody>
      </p:sp>
      <p:sp>
        <p:nvSpPr>
          <p:cNvPr id="4" name="Slide Number Placeholder 3"/>
          <p:cNvSpPr>
            <a:spLocks noGrp="1"/>
          </p:cNvSpPr>
          <p:nvPr>
            <p:ph type="sldNum" sz="quarter" idx="10"/>
          </p:nvPr>
        </p:nvSpPr>
        <p:spPr/>
        <p:txBody>
          <a:bodyPr/>
          <a:lstStyle/>
          <a:p>
            <a:fld id="{969731AE-F07C-4C25-B922-0D9D3DF89273}" type="slidenum">
              <a:rPr lang="en-US" smtClean="0"/>
              <a:t>12</a:t>
            </a:fld>
            <a:endParaRPr lang="en-US"/>
          </a:p>
        </p:txBody>
      </p:sp>
    </p:spTree>
    <p:extLst>
      <p:ext uri="{BB962C8B-B14F-4D97-AF65-F5344CB8AC3E}">
        <p14:creationId xmlns:p14="http://schemas.microsoft.com/office/powerpoint/2010/main" val="3713199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does plasma affect attenuation? We measured the output profile of the capillary and found that plasma </a:t>
            </a:r>
            <a:r>
              <a:rPr lang="en-US" dirty="0" smtClean="0"/>
              <a:t>impacts </a:t>
            </a:r>
            <a:r>
              <a:rPr lang="en-US" dirty="0" smtClean="0"/>
              <a:t>the output, particularly at the peak </a:t>
            </a:r>
            <a:r>
              <a:rPr lang="en-US" dirty="0" smtClean="0"/>
              <a:t>intensity. </a:t>
            </a:r>
            <a:r>
              <a:rPr lang="en-US" dirty="0" smtClean="0"/>
              <a:t>Comparing two different laser intensities at the same plasma density, we found a larger central drop for the lower laser intensity condition. We believe this is due to the Gaussian intensity distribution of the laser beam, which leads to </a:t>
            </a:r>
            <a:r>
              <a:rPr lang="en-US" dirty="0" smtClean="0"/>
              <a:t>a much</a:t>
            </a:r>
            <a:r>
              <a:rPr lang="en-US" baseline="0" dirty="0" smtClean="0"/>
              <a:t> more</a:t>
            </a:r>
            <a:r>
              <a:rPr lang="en-US" dirty="0" smtClean="0"/>
              <a:t> </a:t>
            </a:r>
            <a:r>
              <a:rPr lang="en-US" dirty="0" smtClean="0"/>
              <a:t>non-uniform plasma density along the radial </a:t>
            </a:r>
            <a:r>
              <a:rPr lang="en-US" dirty="0" smtClean="0"/>
              <a:t>direction. </a:t>
            </a:r>
            <a:r>
              <a:rPr lang="en-US" dirty="0" smtClean="0"/>
              <a:t>This </a:t>
            </a:r>
            <a:r>
              <a:rPr lang="en-US" dirty="0" smtClean="0"/>
              <a:t>causes </a:t>
            </a:r>
            <a:r>
              <a:rPr lang="en-US" dirty="0" smtClean="0"/>
              <a:t>defocusing as the beam propagates, which results in the intensity drop we observed.</a:t>
            </a:r>
            <a:endParaRPr lang="en-US" dirty="0"/>
          </a:p>
        </p:txBody>
      </p:sp>
      <p:sp>
        <p:nvSpPr>
          <p:cNvPr id="4" name="Slide Number Placeholder 3"/>
          <p:cNvSpPr>
            <a:spLocks noGrp="1"/>
          </p:cNvSpPr>
          <p:nvPr>
            <p:ph type="sldNum" sz="quarter" idx="10"/>
          </p:nvPr>
        </p:nvSpPr>
        <p:spPr/>
        <p:txBody>
          <a:bodyPr/>
          <a:lstStyle/>
          <a:p>
            <a:fld id="{969731AE-F07C-4C25-B922-0D9D3DF89273}" type="slidenum">
              <a:rPr lang="en-US" smtClean="0"/>
              <a:t>13</a:t>
            </a:fld>
            <a:endParaRPr lang="en-US"/>
          </a:p>
        </p:txBody>
      </p:sp>
    </p:spTree>
    <p:extLst>
      <p:ext uri="{BB962C8B-B14F-4D97-AF65-F5344CB8AC3E}">
        <p14:creationId xmlns:p14="http://schemas.microsoft.com/office/powerpoint/2010/main" val="3367683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understand how plasma influences phase mismatch, including both plasma and dipole phases, our goal is to use the dipole phase to compensate for the plasma-induced phase mismatch.</a:t>
            </a:r>
            <a:endParaRPr lang="en-US" dirty="0"/>
          </a:p>
        </p:txBody>
      </p:sp>
      <p:sp>
        <p:nvSpPr>
          <p:cNvPr id="4" name="Slide Number Placeholder 3"/>
          <p:cNvSpPr>
            <a:spLocks noGrp="1"/>
          </p:cNvSpPr>
          <p:nvPr>
            <p:ph type="sldNum" sz="quarter" idx="10"/>
          </p:nvPr>
        </p:nvSpPr>
        <p:spPr/>
        <p:txBody>
          <a:bodyPr/>
          <a:lstStyle/>
          <a:p>
            <a:fld id="{969731AE-F07C-4C25-B922-0D9D3DF89273}" type="slidenum">
              <a:rPr lang="en-US" smtClean="0"/>
              <a:t>14</a:t>
            </a:fld>
            <a:endParaRPr lang="en-US"/>
          </a:p>
        </p:txBody>
      </p:sp>
    </p:spTree>
    <p:extLst>
      <p:ext uri="{BB962C8B-B14F-4D97-AF65-F5344CB8AC3E}">
        <p14:creationId xmlns:p14="http://schemas.microsoft.com/office/powerpoint/2010/main" val="2051379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measured the HHG signal </a:t>
            </a:r>
            <a:r>
              <a:rPr lang="en-US" dirty="0" smtClean="0"/>
              <a:t>with different </a:t>
            </a:r>
            <a:r>
              <a:rPr lang="en-US" dirty="0" smtClean="0"/>
              <a:t>laser </a:t>
            </a:r>
            <a:r>
              <a:rPr lang="en-US" dirty="0" smtClean="0"/>
              <a:t>intensity. We </a:t>
            </a:r>
            <a:r>
              <a:rPr lang="en-US" dirty="0" smtClean="0"/>
              <a:t>found that the HHG signal reaches its peak when the total phase mismatch is at its minimum, indicating that our approach is effective for addressing phase matching in HHG. However, the total phase mismatch remains negative, suggesting that the dipole phase is insufficient to fully compensate for the plasma-induced phase mismatch. Moving forward, we plan to use a capillary with a smaller diameter to enhance plasma defocusing, thereby generating a larger dipole phase to compensate this mismatch.</a:t>
            </a:r>
          </a:p>
        </p:txBody>
      </p:sp>
      <p:sp>
        <p:nvSpPr>
          <p:cNvPr id="4" name="Slide Number Placeholder 3"/>
          <p:cNvSpPr>
            <a:spLocks noGrp="1"/>
          </p:cNvSpPr>
          <p:nvPr>
            <p:ph type="sldNum" sz="quarter" idx="10"/>
          </p:nvPr>
        </p:nvSpPr>
        <p:spPr/>
        <p:txBody>
          <a:bodyPr/>
          <a:lstStyle/>
          <a:p>
            <a:fld id="{969731AE-F07C-4C25-B922-0D9D3DF89273}" type="slidenum">
              <a:rPr lang="en-US" smtClean="0"/>
              <a:t>15</a:t>
            </a:fld>
            <a:endParaRPr lang="en-US"/>
          </a:p>
        </p:txBody>
      </p:sp>
    </p:spTree>
    <p:extLst>
      <p:ext uri="{BB962C8B-B14F-4D97-AF65-F5344CB8AC3E}">
        <p14:creationId xmlns:p14="http://schemas.microsoft.com/office/powerpoint/2010/main" val="2802043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9731AE-F07C-4C25-B922-0D9D3DF89273}" type="slidenum">
              <a:rPr lang="en-US" smtClean="0"/>
              <a:t>16</a:t>
            </a:fld>
            <a:endParaRPr lang="en-US"/>
          </a:p>
        </p:txBody>
      </p:sp>
    </p:spTree>
    <p:extLst>
      <p:ext uri="{BB962C8B-B14F-4D97-AF65-F5344CB8AC3E}">
        <p14:creationId xmlns:p14="http://schemas.microsoft.com/office/powerpoint/2010/main" val="1642178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 harmonic generation, </a:t>
            </a:r>
            <a:r>
              <a:rPr lang="en-US" dirty="0" smtClean="0"/>
              <a:t>has </a:t>
            </a:r>
            <a:r>
              <a:rPr lang="en-US" dirty="0" smtClean="0"/>
              <a:t>been </a:t>
            </a:r>
            <a:r>
              <a:rPr lang="en-US" dirty="0" smtClean="0"/>
              <a:t>studied </a:t>
            </a:r>
            <a:r>
              <a:rPr lang="en-US" dirty="0" smtClean="0"/>
              <a:t>in recent years, as it has become a key source of ultrashort, coherent EUV and soft X-ray radiation.</a:t>
            </a:r>
          </a:p>
          <a:p>
            <a:endParaRPr lang="en-US" dirty="0" smtClean="0"/>
          </a:p>
          <a:p>
            <a:r>
              <a:rPr lang="en-US" dirty="0" smtClean="0"/>
              <a:t>The process of HHG is fascinating. It begins with intense laser pulses interacting with bound electrons, causing them to ionize. These free electrons are then accelerated by the laser field. Then the field reverses direction, driving the electron back towards its parent ion. If the electron returns with the right phase, it recombines with the ion, releasing its gained kinetic energy as a photon. This recombination emits high-energy photons, resulting in the high harmonic spectrum.</a:t>
            </a:r>
          </a:p>
          <a:p>
            <a:endParaRPr lang="en-US" dirty="0" smtClean="0"/>
          </a:p>
          <a:p>
            <a:r>
              <a:rPr lang="en-US" dirty="0" smtClean="0"/>
              <a:t>Ref: Carsten Winterfeldt, Rev. Mod. Phys. 80, 117</a:t>
            </a:r>
            <a:endParaRPr lang="en-US" dirty="0"/>
          </a:p>
        </p:txBody>
      </p:sp>
      <p:sp>
        <p:nvSpPr>
          <p:cNvPr id="4" name="Slide Number Placeholder 3"/>
          <p:cNvSpPr>
            <a:spLocks noGrp="1"/>
          </p:cNvSpPr>
          <p:nvPr>
            <p:ph type="sldNum" sz="quarter" idx="10"/>
          </p:nvPr>
        </p:nvSpPr>
        <p:spPr/>
        <p:txBody>
          <a:bodyPr/>
          <a:lstStyle/>
          <a:p>
            <a:fld id="{969731AE-F07C-4C25-B922-0D9D3DF89273}" type="slidenum">
              <a:rPr lang="en-US" smtClean="0"/>
              <a:t>2</a:t>
            </a:fld>
            <a:endParaRPr lang="en-US"/>
          </a:p>
        </p:txBody>
      </p:sp>
    </p:spTree>
    <p:extLst>
      <p:ext uri="{BB962C8B-B14F-4D97-AF65-F5344CB8AC3E}">
        <p14:creationId xmlns:p14="http://schemas.microsoft.com/office/powerpoint/2010/main" val="3721719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efficiency of high harmonic generation is influenced by several key factors, with one of the most critical being the relative phase between the generated harmonic field at z=0 as it propagates to z, and the harmonic field generated directly at z. This relative phase is impacted by dispersive effects in the medium, as well as the dipole phase induced in the HHG process.</a:t>
            </a:r>
          </a:p>
          <a:p>
            <a:endParaRPr lang="en-US" dirty="0" smtClean="0"/>
          </a:p>
          <a:p>
            <a:r>
              <a:rPr lang="en-US" dirty="0" smtClean="0"/>
              <a:t>Traditionally, we know that the refractive index of neutral gas and plasma work in opposite directions. So, at low ionization levels, we can use </a:t>
            </a:r>
            <a:r>
              <a:rPr lang="el-GR" dirty="0" smtClean="0"/>
              <a:t>ϕ</a:t>
            </a:r>
            <a:r>
              <a:rPr lang="en-US" dirty="0" smtClean="0"/>
              <a:t>gas​ to balance out </a:t>
            </a:r>
            <a:r>
              <a:rPr lang="el-GR" dirty="0" smtClean="0"/>
              <a:t>ϕ</a:t>
            </a:r>
            <a:r>
              <a:rPr lang="en-US" dirty="0" smtClean="0"/>
              <a:t>plasma​. But when we move to higher-order harmonics, we need to increase the laser intensity, which can ionize almost all of the gas. At this point, </a:t>
            </a:r>
            <a:r>
              <a:rPr lang="el-GR" dirty="0" smtClean="0"/>
              <a:t>ϕ</a:t>
            </a:r>
            <a:r>
              <a:rPr lang="en-US" dirty="0" smtClean="0"/>
              <a:t>gas\phi becomes almost negligible because there’s no more any neutral gas left. That’s why, at high ionization levels, we need to rely on the dipole phase to compensate for the phase mismatch.</a:t>
            </a:r>
          </a:p>
          <a:p>
            <a:endParaRPr lang="en-US" dirty="0" smtClean="0"/>
          </a:p>
          <a:p>
            <a:r>
              <a:rPr lang="en-US" dirty="0" smtClean="0"/>
              <a:t>The dipole phase is defined by the equation here. Because </a:t>
            </a:r>
            <a:r>
              <a:rPr lang="el-GR" dirty="0" smtClean="0"/>
              <a:t>α </a:t>
            </a:r>
            <a:r>
              <a:rPr lang="en-US" dirty="0" smtClean="0"/>
              <a:t>is negative, and ideally, we want the dipole phase to be positive. For this to happen, I(z), the intensity along the propagation, must be less than the initial intensity I(0). This means that medium attenuation </a:t>
            </a:r>
            <a:r>
              <a:rPr lang="en-US" dirty="0" smtClean="0"/>
              <a:t>contributes </a:t>
            </a:r>
            <a:r>
              <a:rPr lang="en-US" dirty="0" smtClean="0"/>
              <a:t>to a positive dipole phase, compensating for plasma-induced phase mismatch at high ionization ratios.</a:t>
            </a:r>
          </a:p>
        </p:txBody>
      </p:sp>
      <p:sp>
        <p:nvSpPr>
          <p:cNvPr id="4" name="Slide Number Placeholder 3"/>
          <p:cNvSpPr>
            <a:spLocks noGrp="1"/>
          </p:cNvSpPr>
          <p:nvPr>
            <p:ph type="sldNum" sz="quarter" idx="10"/>
          </p:nvPr>
        </p:nvSpPr>
        <p:spPr/>
        <p:txBody>
          <a:bodyPr/>
          <a:lstStyle/>
          <a:p>
            <a:fld id="{969731AE-F07C-4C25-B922-0D9D3DF89273}" type="slidenum">
              <a:rPr lang="en-US" smtClean="0"/>
              <a:t>3</a:t>
            </a:fld>
            <a:endParaRPr lang="en-US"/>
          </a:p>
        </p:txBody>
      </p:sp>
    </p:spTree>
    <p:extLst>
      <p:ext uri="{BB962C8B-B14F-4D97-AF65-F5344CB8AC3E}">
        <p14:creationId xmlns:p14="http://schemas.microsoft.com/office/powerpoint/2010/main" val="126810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a 100-cm off-axis parabolic mirror to focus the laser into the capillary waveguide, enabling high harmonic generation. After generating HHG, we analyze </a:t>
            </a:r>
            <a:r>
              <a:rPr lang="en-US" dirty="0" smtClean="0"/>
              <a:t>the</a:t>
            </a:r>
            <a:r>
              <a:rPr lang="en-US" baseline="0" dirty="0" smtClean="0"/>
              <a:t> spectrum</a:t>
            </a:r>
            <a:r>
              <a:rPr lang="en-US" dirty="0" smtClean="0"/>
              <a:t>. </a:t>
            </a:r>
            <a:r>
              <a:rPr lang="en-US" dirty="0" smtClean="0"/>
              <a:t>Additionally, we have a diagnostic system that measures the plasma density and waveguide </a:t>
            </a:r>
            <a:r>
              <a:rPr lang="en-US" dirty="0" smtClean="0"/>
              <a:t>attenuation.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69731AE-F07C-4C25-B922-0D9D3DF89273}" type="slidenum">
              <a:rPr lang="en-US" smtClean="0"/>
              <a:t>4</a:t>
            </a:fld>
            <a:endParaRPr lang="en-US"/>
          </a:p>
        </p:txBody>
      </p:sp>
    </p:spTree>
    <p:extLst>
      <p:ext uri="{BB962C8B-B14F-4D97-AF65-F5344CB8AC3E}">
        <p14:creationId xmlns:p14="http://schemas.microsoft.com/office/powerpoint/2010/main" val="1227830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describe the fabrication process of the gas-filled capillary waveguide and its mounting. </a:t>
            </a:r>
            <a:r>
              <a:rPr lang="en-US" dirty="0" smtClean="0"/>
              <a:t>We used </a:t>
            </a:r>
            <a:r>
              <a:rPr lang="en-US" dirty="0" smtClean="0"/>
              <a:t>a fused-silica capillary from Polymicro Technologies. This capillary has an inner diameter of 150 micrometers. We cut it to a length of 13 millimeters using a standard fiber cleaver. </a:t>
            </a:r>
          </a:p>
          <a:p>
            <a:endParaRPr lang="en-US" dirty="0" smtClean="0"/>
          </a:p>
          <a:p>
            <a:r>
              <a:rPr lang="en-US" dirty="0" smtClean="0"/>
              <a:t>To enable gas flow, we drilled two transverse holes into the capillary, each with a diameter of 150 micrometers, positioned 1 millimeter from each end.</a:t>
            </a:r>
          </a:p>
          <a:p>
            <a:endParaRPr lang="en-US" dirty="0" smtClean="0"/>
          </a:p>
          <a:p>
            <a:r>
              <a:rPr lang="en-US" dirty="0" smtClean="0"/>
              <a:t>To create these holes, we used an 800-nanometer laser with </a:t>
            </a:r>
            <a:r>
              <a:rPr lang="en-US" dirty="0" smtClean="0"/>
              <a:t>a </a:t>
            </a:r>
            <a:r>
              <a:rPr lang="en-US" dirty="0" smtClean="0"/>
              <a:t>focal spot size of approximately 100 micrometers, with</a:t>
            </a:r>
            <a:r>
              <a:rPr lang="en-US" baseline="0" dirty="0" smtClean="0"/>
              <a:t> this intensity</a:t>
            </a:r>
            <a:r>
              <a:rPr lang="en-US" dirty="0" smtClean="0"/>
              <a:t>. It took about one thousand laser shots to fully penetrate each hole. </a:t>
            </a:r>
          </a:p>
          <a:p>
            <a:endParaRPr lang="en-US" dirty="0" smtClean="0"/>
          </a:p>
          <a:p>
            <a:r>
              <a:rPr lang="en-US" dirty="0" smtClean="0"/>
              <a:t>After drilling, we inspected the holes with a microscope to ensure high quality and precision.</a:t>
            </a:r>
          </a:p>
          <a:p>
            <a:r>
              <a:rPr lang="en-US" dirty="0" smtClean="0"/>
              <a:t>Once the holes were completed, we mounted the capillary onto a gas cell and sealed the gap between the capillary and the cell using UV adhesive.</a:t>
            </a:r>
            <a:endParaRPr lang="en-US" dirty="0"/>
          </a:p>
        </p:txBody>
      </p:sp>
      <p:sp>
        <p:nvSpPr>
          <p:cNvPr id="4" name="Slide Number Placeholder 3"/>
          <p:cNvSpPr>
            <a:spLocks noGrp="1"/>
          </p:cNvSpPr>
          <p:nvPr>
            <p:ph type="sldNum" sz="quarter" idx="10"/>
          </p:nvPr>
        </p:nvSpPr>
        <p:spPr/>
        <p:txBody>
          <a:bodyPr/>
          <a:lstStyle/>
          <a:p>
            <a:fld id="{969731AE-F07C-4C25-B922-0D9D3DF89273}" type="slidenum">
              <a:rPr lang="en-US" smtClean="0"/>
              <a:t>5</a:t>
            </a:fld>
            <a:endParaRPr lang="en-US"/>
          </a:p>
        </p:txBody>
      </p:sp>
    </p:spTree>
    <p:extLst>
      <p:ext uri="{BB962C8B-B14F-4D97-AF65-F5344CB8AC3E}">
        <p14:creationId xmlns:p14="http://schemas.microsoft.com/office/powerpoint/2010/main" val="1330840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ensure better guiding quality, we used a microscope to inspect the inner edge of the capillary, ensuring that </a:t>
            </a:r>
            <a:r>
              <a:rPr lang="en-US" dirty="0" smtClean="0"/>
              <a:t>it</a:t>
            </a:r>
            <a:r>
              <a:rPr lang="en-US" baseline="0" dirty="0" smtClean="0"/>
              <a:t> </a:t>
            </a:r>
            <a:r>
              <a:rPr lang="en-US" dirty="0" smtClean="0"/>
              <a:t>is </a:t>
            </a:r>
            <a:r>
              <a:rPr lang="en-US" dirty="0" smtClean="0"/>
              <a:t>sharp. We then injected water into the cell to verify that the fluid flows through both drilled holes and exits from both ends of the capillary.</a:t>
            </a:r>
            <a:endParaRPr lang="en-US" dirty="0"/>
          </a:p>
        </p:txBody>
      </p:sp>
      <p:sp>
        <p:nvSpPr>
          <p:cNvPr id="4" name="Slide Number Placeholder 3"/>
          <p:cNvSpPr>
            <a:spLocks noGrp="1"/>
          </p:cNvSpPr>
          <p:nvPr>
            <p:ph type="sldNum" sz="quarter" idx="10"/>
          </p:nvPr>
        </p:nvSpPr>
        <p:spPr/>
        <p:txBody>
          <a:bodyPr/>
          <a:lstStyle/>
          <a:p>
            <a:fld id="{969731AE-F07C-4C25-B922-0D9D3DF89273}" type="slidenum">
              <a:rPr lang="en-US" smtClean="0"/>
              <a:t>6</a:t>
            </a:fld>
            <a:endParaRPr lang="en-US"/>
          </a:p>
        </p:txBody>
      </p:sp>
    </p:spTree>
    <p:extLst>
      <p:ext uri="{BB962C8B-B14F-4D97-AF65-F5344CB8AC3E}">
        <p14:creationId xmlns:p14="http://schemas.microsoft.com/office/powerpoint/2010/main" val="2088507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smtClean="0"/>
              <a:t>this project, I want to show you how we align the capillary waveguide to get the </a:t>
            </a:r>
            <a:r>
              <a:rPr lang="en-US" dirty="0" smtClean="0"/>
              <a:t>single</a:t>
            </a:r>
            <a:r>
              <a:rPr lang="en-US" baseline="0" dirty="0" smtClean="0"/>
              <a:t> mode waveguide</a:t>
            </a:r>
            <a:r>
              <a:rPr lang="en-US" dirty="0" smtClean="0"/>
              <a:t>.</a:t>
            </a:r>
            <a:endParaRPr lang="en-US" dirty="0" smtClean="0"/>
          </a:p>
          <a:p>
            <a:endParaRPr lang="en-US" dirty="0" smtClean="0"/>
          </a:p>
          <a:p>
            <a:r>
              <a:rPr lang="en-US" dirty="0" smtClean="0"/>
              <a:t>The laser propagates along the z-axis. First, we start by setting everything up without the capillary in place. Using a relay imaging system, we observe both the near-field and far-field profiles of the laser beam. This lets us accurately determine the beam’s position and propagation angle. Once we have this reference for how the beam propagates freely, we carefully move the capillary into the focal spot and then recheck both the near-field and far-field profiles.</a:t>
            </a:r>
          </a:p>
          <a:p>
            <a:endParaRPr lang="en-US" dirty="0" smtClean="0"/>
          </a:p>
          <a:p>
            <a:r>
              <a:rPr lang="en-US" dirty="0" smtClean="0"/>
              <a:t>At the diagram, if we notice any displacement in the near-field profile after placing the capillary, we adjust the position of the capillary until the near-field output matches what we saw during free propagation. If there’s any shift in the far-field profile, we adjust the angle of the capillary to make sure the waveguide output overlaps perfectly with the original free propagation.</a:t>
            </a:r>
          </a:p>
          <a:p>
            <a:endParaRPr lang="en-US" dirty="0" smtClean="0"/>
          </a:p>
          <a:p>
            <a:r>
              <a:rPr lang="en-US" dirty="0" smtClean="0"/>
              <a:t>To make these adjustments easier, we designed the rotational axis at the input end of the capillary. This way, when we make angular adjustments, it doesn’t affect the position, keeping everything aligned properly throughout the process.</a:t>
            </a:r>
            <a:endParaRPr lang="en-US" dirty="0"/>
          </a:p>
        </p:txBody>
      </p:sp>
      <p:sp>
        <p:nvSpPr>
          <p:cNvPr id="4" name="Slide Number Placeholder 3"/>
          <p:cNvSpPr>
            <a:spLocks noGrp="1"/>
          </p:cNvSpPr>
          <p:nvPr>
            <p:ph type="sldNum" sz="quarter" idx="10"/>
          </p:nvPr>
        </p:nvSpPr>
        <p:spPr/>
        <p:txBody>
          <a:bodyPr/>
          <a:lstStyle/>
          <a:p>
            <a:fld id="{969731AE-F07C-4C25-B922-0D9D3DF89273}" type="slidenum">
              <a:rPr lang="en-US" smtClean="0"/>
              <a:t>7</a:t>
            </a:fld>
            <a:endParaRPr lang="en-US"/>
          </a:p>
        </p:txBody>
      </p:sp>
    </p:spTree>
    <p:extLst>
      <p:ext uri="{BB962C8B-B14F-4D97-AF65-F5344CB8AC3E}">
        <p14:creationId xmlns:p14="http://schemas.microsoft.com/office/powerpoint/2010/main" val="2551066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achieving capillary coupling, we optimize the guiding quality by adjusting the iris size to modify the focal spot. The goal here is </a:t>
            </a:r>
            <a:r>
              <a:rPr lang="en-US" dirty="0" err="1" smtClean="0"/>
              <a:t>crreating</a:t>
            </a:r>
            <a:r>
              <a:rPr lang="en-US" dirty="0" smtClean="0"/>
              <a:t> </a:t>
            </a:r>
            <a:r>
              <a:rPr lang="en-US" dirty="0" smtClean="0"/>
              <a:t>a single-mode waveguide. </a:t>
            </a:r>
            <a:r>
              <a:rPr lang="en-US" dirty="0" smtClean="0"/>
              <a:t>In </a:t>
            </a:r>
            <a:r>
              <a:rPr lang="en-US" dirty="0" smtClean="0"/>
              <a:t>this figure, and it remains consistent in the range from 52 µm to 91 µm. In our case, we reached a transmission rate of 87%. </a:t>
            </a:r>
          </a:p>
          <a:p>
            <a:endParaRPr lang="en-US" dirty="0" smtClean="0"/>
          </a:p>
          <a:p>
            <a:r>
              <a:rPr lang="en-US" dirty="0" smtClean="0"/>
              <a:t>However, the capillary waveguide can actually support multiple modes, but our main goal is to mostly support just the fundamental mode. To confirm this, we analyze both the input and output </a:t>
            </a:r>
            <a:r>
              <a:rPr lang="en-US" dirty="0" smtClean="0"/>
              <a:t>profiles. </a:t>
            </a:r>
            <a:r>
              <a:rPr lang="en-US" dirty="0" smtClean="0"/>
              <a:t>You can see the input and output size </a:t>
            </a:r>
            <a:r>
              <a:rPr lang="en-US" dirty="0" smtClean="0"/>
              <a:t>here. </a:t>
            </a:r>
            <a:r>
              <a:rPr lang="en-US" dirty="0" smtClean="0"/>
              <a:t>We notice that the output size changes depending on the input size. If the mode doesn’t change as it travels through the waveguide, we’d expect the output size to match the input size. In our case, the input size is 68 µm, and the output size is 65 µm, compared to the theoretical size for single mode, which is 70 um.</a:t>
            </a:r>
          </a:p>
          <a:p>
            <a:endParaRPr lang="en-US" dirty="0" smtClean="0"/>
          </a:p>
        </p:txBody>
      </p:sp>
      <p:sp>
        <p:nvSpPr>
          <p:cNvPr id="4" name="Slide Number Placeholder 3"/>
          <p:cNvSpPr>
            <a:spLocks noGrp="1"/>
          </p:cNvSpPr>
          <p:nvPr>
            <p:ph type="sldNum" sz="quarter" idx="10"/>
          </p:nvPr>
        </p:nvSpPr>
        <p:spPr/>
        <p:txBody>
          <a:bodyPr/>
          <a:lstStyle/>
          <a:p>
            <a:fld id="{969731AE-F07C-4C25-B922-0D9D3DF89273}" type="slidenum">
              <a:rPr lang="en-US" smtClean="0"/>
              <a:t>8</a:t>
            </a:fld>
            <a:endParaRPr lang="en-US"/>
          </a:p>
        </p:txBody>
      </p:sp>
    </p:spTree>
    <p:extLst>
      <p:ext uri="{BB962C8B-B14F-4D97-AF65-F5344CB8AC3E}">
        <p14:creationId xmlns:p14="http://schemas.microsoft.com/office/powerpoint/2010/main" val="1405029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profiles closely </a:t>
            </a:r>
            <a:r>
              <a:rPr lang="en-US" dirty="0" smtClean="0"/>
              <a:t>are </a:t>
            </a:r>
            <a:r>
              <a:rPr lang="en-US" dirty="0" smtClean="0"/>
              <a:t>the fundamental mode, which confirms the effectiveness of our waveguide optimization strategy.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69731AE-F07C-4C25-B922-0D9D3DF89273}" type="slidenum">
              <a:rPr lang="en-US" smtClean="0"/>
              <a:t>9</a:t>
            </a:fld>
            <a:endParaRPr lang="en-US"/>
          </a:p>
        </p:txBody>
      </p:sp>
    </p:spTree>
    <p:extLst>
      <p:ext uri="{BB962C8B-B14F-4D97-AF65-F5344CB8AC3E}">
        <p14:creationId xmlns:p14="http://schemas.microsoft.com/office/powerpoint/2010/main" val="774850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E73223-857C-4346-A771-2D7EBA8D4D9B}"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BEDA86-20CD-461F-BB13-8DDF342157AC}" type="slidenum">
              <a:rPr lang="en-US" smtClean="0"/>
              <a:t>‹#›</a:t>
            </a:fld>
            <a:endParaRPr lang="en-US"/>
          </a:p>
        </p:txBody>
      </p:sp>
    </p:spTree>
    <p:extLst>
      <p:ext uri="{BB962C8B-B14F-4D97-AF65-F5344CB8AC3E}">
        <p14:creationId xmlns:p14="http://schemas.microsoft.com/office/powerpoint/2010/main" val="1518027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E73223-857C-4346-A771-2D7EBA8D4D9B}"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BEDA86-20CD-461F-BB13-8DDF342157AC}" type="slidenum">
              <a:rPr lang="en-US" smtClean="0"/>
              <a:t>‹#›</a:t>
            </a:fld>
            <a:endParaRPr lang="en-US"/>
          </a:p>
        </p:txBody>
      </p:sp>
    </p:spTree>
    <p:extLst>
      <p:ext uri="{BB962C8B-B14F-4D97-AF65-F5344CB8AC3E}">
        <p14:creationId xmlns:p14="http://schemas.microsoft.com/office/powerpoint/2010/main" val="2846767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E73223-857C-4346-A771-2D7EBA8D4D9B}"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BEDA86-20CD-461F-BB13-8DDF342157AC}" type="slidenum">
              <a:rPr lang="en-US" smtClean="0"/>
              <a:t>‹#›</a:t>
            </a:fld>
            <a:endParaRPr lang="en-US"/>
          </a:p>
        </p:txBody>
      </p:sp>
    </p:spTree>
    <p:extLst>
      <p:ext uri="{BB962C8B-B14F-4D97-AF65-F5344CB8AC3E}">
        <p14:creationId xmlns:p14="http://schemas.microsoft.com/office/powerpoint/2010/main" val="2459793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E73223-857C-4346-A771-2D7EBA8D4D9B}"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BEDA86-20CD-461F-BB13-8DDF342157AC}" type="slidenum">
              <a:rPr lang="en-US" smtClean="0"/>
              <a:t>‹#›</a:t>
            </a:fld>
            <a:endParaRPr lang="en-US"/>
          </a:p>
        </p:txBody>
      </p:sp>
    </p:spTree>
    <p:extLst>
      <p:ext uri="{BB962C8B-B14F-4D97-AF65-F5344CB8AC3E}">
        <p14:creationId xmlns:p14="http://schemas.microsoft.com/office/powerpoint/2010/main" val="516237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73223-857C-4346-A771-2D7EBA8D4D9B}"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BEDA86-20CD-461F-BB13-8DDF342157AC}" type="slidenum">
              <a:rPr lang="en-US" smtClean="0"/>
              <a:t>‹#›</a:t>
            </a:fld>
            <a:endParaRPr lang="en-US"/>
          </a:p>
        </p:txBody>
      </p:sp>
    </p:spTree>
    <p:extLst>
      <p:ext uri="{BB962C8B-B14F-4D97-AF65-F5344CB8AC3E}">
        <p14:creationId xmlns:p14="http://schemas.microsoft.com/office/powerpoint/2010/main" val="684775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E73223-857C-4346-A771-2D7EBA8D4D9B}" type="datetimeFigureOut">
              <a:rPr lang="en-US" smtClean="0"/>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BEDA86-20CD-461F-BB13-8DDF342157AC}" type="slidenum">
              <a:rPr lang="en-US" smtClean="0"/>
              <a:t>‹#›</a:t>
            </a:fld>
            <a:endParaRPr lang="en-US"/>
          </a:p>
        </p:txBody>
      </p:sp>
    </p:spTree>
    <p:extLst>
      <p:ext uri="{BB962C8B-B14F-4D97-AF65-F5344CB8AC3E}">
        <p14:creationId xmlns:p14="http://schemas.microsoft.com/office/powerpoint/2010/main" val="3813998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E73223-857C-4346-A771-2D7EBA8D4D9B}" type="datetimeFigureOut">
              <a:rPr lang="en-US" smtClean="0"/>
              <a:t>11/20/2024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BEDA86-20CD-461F-BB13-8DDF342157AC}" type="slidenum">
              <a:rPr lang="en-US" smtClean="0"/>
              <a:t>‹#›</a:t>
            </a:fld>
            <a:endParaRPr lang="en-US"/>
          </a:p>
        </p:txBody>
      </p:sp>
    </p:spTree>
    <p:extLst>
      <p:ext uri="{BB962C8B-B14F-4D97-AF65-F5344CB8AC3E}">
        <p14:creationId xmlns:p14="http://schemas.microsoft.com/office/powerpoint/2010/main" val="418261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E73223-857C-4346-A771-2D7EBA8D4D9B}" type="datetimeFigureOut">
              <a:rPr lang="en-US" smtClean="0"/>
              <a:t>11/20/2024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BEDA86-20CD-461F-BB13-8DDF342157AC}" type="slidenum">
              <a:rPr lang="en-US" smtClean="0"/>
              <a:t>‹#›</a:t>
            </a:fld>
            <a:endParaRPr lang="en-US"/>
          </a:p>
        </p:txBody>
      </p:sp>
    </p:spTree>
    <p:extLst>
      <p:ext uri="{BB962C8B-B14F-4D97-AF65-F5344CB8AC3E}">
        <p14:creationId xmlns:p14="http://schemas.microsoft.com/office/powerpoint/2010/main" val="1393298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E73223-857C-4346-A771-2D7EBA8D4D9B}" type="datetimeFigureOut">
              <a:rPr lang="en-US" smtClean="0"/>
              <a:t>11/20/2024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BEDA86-20CD-461F-BB13-8DDF342157AC}" type="slidenum">
              <a:rPr lang="en-US" smtClean="0"/>
              <a:t>‹#›</a:t>
            </a:fld>
            <a:endParaRPr lang="en-US"/>
          </a:p>
        </p:txBody>
      </p:sp>
    </p:spTree>
    <p:extLst>
      <p:ext uri="{BB962C8B-B14F-4D97-AF65-F5344CB8AC3E}">
        <p14:creationId xmlns:p14="http://schemas.microsoft.com/office/powerpoint/2010/main" val="2890636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73223-857C-4346-A771-2D7EBA8D4D9B}" type="datetimeFigureOut">
              <a:rPr lang="en-US" smtClean="0"/>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BEDA86-20CD-461F-BB13-8DDF342157AC}" type="slidenum">
              <a:rPr lang="en-US" smtClean="0"/>
              <a:t>‹#›</a:t>
            </a:fld>
            <a:endParaRPr lang="en-US"/>
          </a:p>
        </p:txBody>
      </p:sp>
    </p:spTree>
    <p:extLst>
      <p:ext uri="{BB962C8B-B14F-4D97-AF65-F5344CB8AC3E}">
        <p14:creationId xmlns:p14="http://schemas.microsoft.com/office/powerpoint/2010/main" val="3284745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73223-857C-4346-A771-2D7EBA8D4D9B}" type="datetimeFigureOut">
              <a:rPr lang="en-US" smtClean="0"/>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BEDA86-20CD-461F-BB13-8DDF342157AC}" type="slidenum">
              <a:rPr lang="en-US" smtClean="0"/>
              <a:t>‹#›</a:t>
            </a:fld>
            <a:endParaRPr lang="en-US"/>
          </a:p>
        </p:txBody>
      </p:sp>
    </p:spTree>
    <p:extLst>
      <p:ext uri="{BB962C8B-B14F-4D97-AF65-F5344CB8AC3E}">
        <p14:creationId xmlns:p14="http://schemas.microsoft.com/office/powerpoint/2010/main" val="2443192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E73223-857C-4346-A771-2D7EBA8D4D9B}" type="datetimeFigureOut">
              <a:rPr lang="en-US" smtClean="0"/>
              <a:t>11/20/2024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BEDA86-20CD-461F-BB13-8DDF342157AC}" type="slidenum">
              <a:rPr lang="en-US" smtClean="0"/>
              <a:t>‹#›</a:t>
            </a:fld>
            <a:endParaRPr lang="en-US"/>
          </a:p>
        </p:txBody>
      </p:sp>
    </p:spTree>
    <p:extLst>
      <p:ext uri="{BB962C8B-B14F-4D97-AF65-F5344CB8AC3E}">
        <p14:creationId xmlns:p14="http://schemas.microsoft.com/office/powerpoint/2010/main" val="2988190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2.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7.emf"/><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8.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3.emf"/><Relationship Id="rId5" Type="http://schemas.openxmlformats.org/officeDocument/2006/relationships/image" Target="../media/image29.w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12.bin"/><Relationship Id="rId3" Type="http://schemas.openxmlformats.org/officeDocument/2006/relationships/notesSlide" Target="../notesSlides/notesSlide13.xml"/><Relationship Id="rId7" Type="http://schemas.openxmlformats.org/officeDocument/2006/relationships/image" Target="../media/image31.wmf"/><Relationship Id="rId12" Type="http://schemas.openxmlformats.org/officeDocument/2006/relationships/image" Target="../media/image37.e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1.bin"/><Relationship Id="rId11" Type="http://schemas.openxmlformats.org/officeDocument/2006/relationships/image" Target="../media/image36.wmf"/><Relationship Id="rId5" Type="http://schemas.openxmlformats.org/officeDocument/2006/relationships/image" Target="../media/image30.wmf"/><Relationship Id="rId10" Type="http://schemas.openxmlformats.org/officeDocument/2006/relationships/image" Target="../media/image35.wmf"/><Relationship Id="rId4" Type="http://schemas.openxmlformats.org/officeDocument/2006/relationships/oleObject" Target="../embeddings/oleObject10.bin"/><Relationship Id="rId9" Type="http://schemas.openxmlformats.org/officeDocument/2006/relationships/image" Target="../media/image34.wmf"/><Relationship Id="rId14" Type="http://schemas.openxmlformats.org/officeDocument/2006/relationships/image" Target="../media/image32.wmf"/></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14.xml"/><Relationship Id="rId7" Type="http://schemas.openxmlformats.org/officeDocument/2006/relationships/image" Target="../media/image43.png"/><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29.wmf"/><Relationship Id="rId10" Type="http://schemas.openxmlformats.org/officeDocument/2006/relationships/image" Target="../media/image46.png"/><Relationship Id="rId4" Type="http://schemas.openxmlformats.org/officeDocument/2006/relationships/oleObject" Target="../embeddings/oleObject13.bin"/><Relationship Id="rId9"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38.wmf"/><Relationship Id="rId4"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notesSlide" Target="../notesSlides/notesSlide2.xml"/><Relationship Id="rId7" Type="http://schemas.openxmlformats.org/officeDocument/2006/relationships/oleObject" Target="../embeddings/oleObject2.bin"/><Relationship Id="rId12" Type="http://schemas.openxmlformats.org/officeDocument/2006/relationships/image" Target="../media/image5.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oleObject" Target="../embeddings/oleObject4.bin"/><Relationship Id="rId5" Type="http://schemas.openxmlformats.org/officeDocument/2006/relationships/image" Target="../media/image2.emf"/><Relationship Id="rId10" Type="http://schemas.openxmlformats.org/officeDocument/2006/relationships/image" Target="../media/image4.emf"/><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emf"/><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emf"/><Relationship Id="rId5" Type="http://schemas.openxmlformats.org/officeDocument/2006/relationships/image" Target="../media/image6.png"/><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emf"/><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3.e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notesSlide" Target="../notesSlides/notesSlide8.xml"/><Relationship Id="rId7" Type="http://schemas.openxmlformats.org/officeDocument/2006/relationships/image" Target="../media/image25.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24.wmf"/><Relationship Id="rId4" Type="http://schemas.openxmlformats.org/officeDocument/2006/relationships/oleObject" Target="../embeddings/oleObject6.bin"/><Relationship Id="rId9" Type="http://schemas.openxmlformats.org/officeDocument/2006/relationships/image" Target="../media/image27.emf"/></Relationships>
</file>

<file path=ppt/slides/_rels/slide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dirty="0" smtClean="0"/>
              <a:t>Fabrication and Characterization of the Gas-Filled Capillary Waveguide for Laser-Driven High-Harmonic Generation</a:t>
            </a:r>
            <a:endParaRPr lang="en-US" sz="4000" dirty="0"/>
          </a:p>
        </p:txBody>
      </p:sp>
      <p:sp>
        <p:nvSpPr>
          <p:cNvPr id="3" name="Subtitle 2"/>
          <p:cNvSpPr>
            <a:spLocks noGrp="1"/>
          </p:cNvSpPr>
          <p:nvPr>
            <p:ph type="subTitle" idx="1"/>
          </p:nvPr>
        </p:nvSpPr>
        <p:spPr/>
        <p:txBody>
          <a:bodyPr>
            <a:normAutofit lnSpcReduction="10000"/>
          </a:bodyPr>
          <a:lstStyle/>
          <a:p>
            <a:r>
              <a:rPr lang="en-US" altLang="zh-TW" dirty="0" smtClean="0"/>
              <a:t>Speaker: Shih-Chi</a:t>
            </a:r>
            <a:r>
              <a:rPr lang="zh-TW" altLang="en-US" dirty="0" smtClean="0"/>
              <a:t> </a:t>
            </a:r>
            <a:r>
              <a:rPr lang="en-US" altLang="zh-TW" dirty="0" smtClean="0"/>
              <a:t>Kao</a:t>
            </a:r>
          </a:p>
          <a:p>
            <a:r>
              <a:rPr lang="en-US" altLang="zh-TW" dirty="0" smtClean="0"/>
              <a:t>Advisor: Hsu-Hsin Chu</a:t>
            </a:r>
          </a:p>
          <a:p>
            <a:r>
              <a:rPr lang="en-US" dirty="0" smtClean="0"/>
              <a:t>Team Members: Jia-Wen Gu, Kai-Xiang Li</a:t>
            </a:r>
            <a:r>
              <a:rPr lang="en-US" dirty="0"/>
              <a:t>, Jian-He Lin, Jin-Yu </a:t>
            </a:r>
            <a:r>
              <a:rPr lang="en-US" dirty="0" smtClean="0"/>
              <a:t>Lin, </a:t>
            </a:r>
            <a:r>
              <a:rPr lang="en-US" altLang="zh-TW" dirty="0" smtClean="0"/>
              <a:t>Zong-You</a:t>
            </a:r>
            <a:r>
              <a:rPr lang="zh-TW" altLang="en-US" dirty="0" smtClean="0"/>
              <a:t> </a:t>
            </a:r>
            <a:r>
              <a:rPr lang="en-US" altLang="zh-TW" dirty="0" smtClean="0"/>
              <a:t>Liao,</a:t>
            </a:r>
            <a:r>
              <a:rPr lang="zh-TW" altLang="en-US" dirty="0" smtClean="0"/>
              <a:t> </a:t>
            </a:r>
            <a:r>
              <a:rPr lang="en-US" dirty="0" smtClean="0"/>
              <a:t>Wei-Lun Hsieh, Shih-Kang Kuo</a:t>
            </a:r>
            <a:endParaRPr lang="en-US" dirty="0"/>
          </a:p>
        </p:txBody>
      </p:sp>
      <p:pic>
        <p:nvPicPr>
          <p:cNvPr id="4" name="Picture 3"/>
          <p:cNvPicPr>
            <a:picLocks noChangeAspect="1"/>
          </p:cNvPicPr>
          <p:nvPr/>
        </p:nvPicPr>
        <p:blipFill>
          <a:blip r:embed="rId3"/>
          <a:stretch>
            <a:fillRect/>
          </a:stretch>
        </p:blipFill>
        <p:spPr>
          <a:xfrm>
            <a:off x="9856177" y="4953000"/>
            <a:ext cx="1905000" cy="1905000"/>
          </a:xfrm>
          <a:prstGeom prst="rect">
            <a:avLst/>
          </a:prstGeom>
        </p:spPr>
      </p:pic>
    </p:spTree>
    <p:extLst>
      <p:ext uri="{BB962C8B-B14F-4D97-AF65-F5344CB8AC3E}">
        <p14:creationId xmlns:p14="http://schemas.microsoft.com/office/powerpoint/2010/main" val="1710644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TextBox 14"/>
              <p:cNvSpPr txBox="1"/>
              <p:nvPr/>
            </p:nvSpPr>
            <p:spPr>
              <a:xfrm>
                <a:off x="838200" y="4988380"/>
                <a:ext cx="4833696" cy="4037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Φ</m:t>
                          </m:r>
                        </m:e>
                        <m:sub>
                          <m:r>
                            <m:rPr>
                              <m:nor/>
                            </m:rPr>
                            <a:rPr lang="en-US" sz="2000" b="0" i="0" smtClean="0">
                              <a:latin typeface="Cambria Math" panose="02040503050406030204" pitchFamily="18" charset="0"/>
                              <a:ea typeface="Cambria Math" panose="02040503050406030204" pitchFamily="18" charset="0"/>
                            </a:rPr>
                            <m:t>dipole</m:t>
                          </m:r>
                        </m:sub>
                      </m:sSub>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𝑧</m:t>
                          </m:r>
                        </m:e>
                      </m:d>
                      <m:r>
                        <a:rPr lang="en-US" sz="2000" b="0" i="1" smtClean="0">
                          <a:latin typeface="Cambria Math" panose="02040503050406030204" pitchFamily="18" charset="0"/>
                          <a:ea typeface="Cambria Math" panose="02040503050406030204" pitchFamily="18" charset="0"/>
                        </a:rPr>
                        <m:t>= </m:t>
                      </m:r>
                      <m:sSub>
                        <m:sSubPr>
                          <m:ctrlPr>
                            <a:rPr lang="en-US" sz="2000" b="1" i="1" smtClean="0">
                              <a:solidFill>
                                <a:srgbClr val="FF0000"/>
                              </a:solidFill>
                              <a:latin typeface="Cambria Math" panose="02040503050406030204" pitchFamily="18" charset="0"/>
                              <a:ea typeface="Cambria Math" panose="02040503050406030204" pitchFamily="18" charset="0"/>
                            </a:rPr>
                          </m:ctrlPr>
                        </m:sSubPr>
                        <m:e>
                          <m:r>
                            <a:rPr lang="en-US" sz="2000" b="1" i="1">
                              <a:solidFill>
                                <a:srgbClr val="FF0000"/>
                              </a:solidFill>
                              <a:latin typeface="Cambria Math" panose="02040503050406030204" pitchFamily="18" charset="0"/>
                              <a:ea typeface="Cambria Math" panose="02040503050406030204" pitchFamily="18" charset="0"/>
                            </a:rPr>
                            <m:t>𝜶</m:t>
                          </m:r>
                        </m:e>
                        <m:sub>
                          <m:r>
                            <m:rPr>
                              <m:nor/>
                            </m:rPr>
                            <a:rPr lang="en-US" sz="2000" b="1" i="0" smtClean="0">
                              <a:solidFill>
                                <a:srgbClr val="FF0000"/>
                              </a:solidFill>
                              <a:latin typeface="Cambria Math" panose="02040503050406030204" pitchFamily="18" charset="0"/>
                              <a:ea typeface="Cambria Math" panose="02040503050406030204" pitchFamily="18" charset="0"/>
                            </a:rPr>
                            <m:t>dipole</m:t>
                          </m:r>
                        </m:sub>
                      </m:sSub>
                      <m:r>
                        <a:rPr lang="en-US" sz="2000" b="0" i="1" smtClean="0">
                          <a:latin typeface="Cambria Math" panose="02040503050406030204" pitchFamily="18" charset="0"/>
                          <a:ea typeface="Cambria Math" panose="02040503050406030204" pitchFamily="18" charset="0"/>
                        </a:rPr>
                        <m:t>×</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𝐼</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𝑧</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𝐼</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0</m:t>
                              </m:r>
                            </m:e>
                          </m:d>
                        </m:e>
                      </m:d>
                      <m:r>
                        <a:rPr lang="en-US" sz="2000" b="0" i="1" smtClean="0">
                          <a:latin typeface="Cambria Math" panose="02040503050406030204" pitchFamily="18" charset="0"/>
                          <a:ea typeface="Cambria Math" panose="02040503050406030204" pitchFamily="18" charset="0"/>
                        </a:rPr>
                        <m:t>&gt;0</m:t>
                      </m:r>
                    </m:oMath>
                  </m:oMathPara>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838200" y="4988380"/>
                <a:ext cx="4833696" cy="403700"/>
              </a:xfrm>
              <a:prstGeom prst="rect">
                <a:avLst/>
              </a:prstGeom>
              <a:blipFill rotWithShape="0">
                <a:blip r:embed="rId3"/>
                <a:stretch>
                  <a:fillRect l="-126" b="-26866"/>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Introduction to High-Harmonic Generation (HHG)</a:t>
            </a:r>
            <a:endParaRPr lang="en-US" dirty="0"/>
          </a:p>
        </p:txBody>
      </p:sp>
      <p:sp>
        <p:nvSpPr>
          <p:cNvPr id="11" name="TextBox 10"/>
          <p:cNvSpPr txBox="1"/>
          <p:nvPr/>
        </p:nvSpPr>
        <p:spPr>
          <a:xfrm>
            <a:off x="2341531" y="5913093"/>
            <a:ext cx="9390291" cy="646331"/>
          </a:xfrm>
          <a:prstGeom prst="rect">
            <a:avLst/>
          </a:prstGeom>
          <a:noFill/>
        </p:spPr>
        <p:txBody>
          <a:bodyPr wrap="square" rtlCol="0">
            <a:spAutoFit/>
          </a:bodyPr>
          <a:lstStyle/>
          <a:p>
            <a:r>
              <a:rPr lang="en-US" dirty="0"/>
              <a:t>Medium attenuation significantly contributes to a positive dipole phase, compensating for plasma-induced phase mismatch at high ionization ratios.</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480" y="2054875"/>
            <a:ext cx="6036238" cy="2396677"/>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6686644" y="3938600"/>
                <a:ext cx="5226815" cy="7260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Φ</m:t>
                          </m:r>
                        </m:e>
                        <m:sub>
                          <m:r>
                            <m:rPr>
                              <m:nor/>
                            </m:rPr>
                            <a:rPr lang="en-US">
                              <a:latin typeface="Cambria Math" panose="02040503050406030204" pitchFamily="18" charset="0"/>
                              <a:ea typeface="Cambria Math" panose="02040503050406030204" pitchFamily="18" charset="0"/>
                            </a:rPr>
                            <m:t>gas</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𝑧</m:t>
                          </m:r>
                        </m:e>
                      </m:d>
                      <m:r>
                        <a:rPr lang="en-US" b="0" i="1" smtClean="0">
                          <a:latin typeface="Cambria Math" panose="02040503050406030204" pitchFamily="18" charset="0"/>
                          <a:ea typeface="Cambria Math" panose="02040503050406030204" pitchFamily="18" charset="0"/>
                        </a:rPr>
                        <m:t>&gt;0</m:t>
                      </m:r>
                    </m:oMath>
                  </m:oMathPara>
                </a14:m>
                <a:endParaRPr lang="en-US" dirty="0" smtClean="0"/>
              </a:p>
              <a:p>
                <a:r>
                  <a:rPr lang="en-US" dirty="0" smtClean="0"/>
                  <a:t>for </a:t>
                </a:r>
                <a:r>
                  <a:rPr lang="en-US" dirty="0"/>
                  <a:t>ionization </a:t>
                </a:r>
                <a:r>
                  <a:rPr lang="en-US" dirty="0" smtClean="0"/>
                  <a:t>ratio &gt;100</a:t>
                </a:r>
                <a:r>
                  <a:rPr lang="en-US" dirty="0"/>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Φ</m:t>
                        </m:r>
                      </m:e>
                      <m:sub>
                        <m:r>
                          <m:rPr>
                            <m:nor/>
                          </m:rPr>
                          <a:rPr lang="en-US">
                            <a:latin typeface="Cambria Math" panose="02040503050406030204" pitchFamily="18" charset="0"/>
                            <a:ea typeface="Cambria Math" panose="02040503050406030204" pitchFamily="18" charset="0"/>
                          </a:rPr>
                          <m:t>gas</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𝑧</m:t>
                        </m:r>
                      </m:e>
                    </m:d>
                  </m:oMath>
                </a14:m>
                <a:r>
                  <a:rPr lang="en-US" dirty="0" smtClean="0"/>
                  <a:t> </a:t>
                </a:r>
                <a:r>
                  <a:rPr lang="en-US" dirty="0"/>
                  <a:t>is negligible. </a:t>
                </a:r>
              </a:p>
            </p:txBody>
          </p:sp>
        </mc:Choice>
        <mc:Fallback xmlns="">
          <p:sp>
            <p:nvSpPr>
              <p:cNvPr id="3" name="TextBox 2"/>
              <p:cNvSpPr txBox="1">
                <a:spLocks noRot="1" noChangeAspect="1" noMove="1" noResize="1" noEditPoints="1" noAdjustHandles="1" noChangeArrowheads="1" noChangeShapeType="1" noTextEdit="1"/>
              </p:cNvSpPr>
              <p:nvPr/>
            </p:nvSpPr>
            <p:spPr>
              <a:xfrm>
                <a:off x="6686644" y="3938600"/>
                <a:ext cx="5226815" cy="726096"/>
              </a:xfrm>
              <a:prstGeom prst="rect">
                <a:avLst/>
              </a:prstGeom>
              <a:blipFill rotWithShape="0">
                <a:blip r:embed="rId5"/>
                <a:stretch>
                  <a:fillRect l="-1050" b="-75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7024557" y="2054875"/>
                <a:ext cx="3072892" cy="3297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2000" i="1" smtClean="0">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ΔΦ</m:t>
                          </m:r>
                          <m:r>
                            <m:rPr>
                              <m:nor/>
                            </m:rPr>
                            <a:rPr lang="en-US" sz="2000" dirty="0"/>
                            <m:t> </m:t>
                          </m:r>
                        </m:e>
                        <m:sub>
                          <m:r>
                            <m:rPr>
                              <m:nor/>
                            </m:rPr>
                            <a:rPr lang="en-US" sz="2000" b="0" i="0" smtClean="0">
                              <a:latin typeface="Cambria Math" panose="02040503050406030204" pitchFamily="18" charset="0"/>
                              <a:ea typeface="Cambria Math" panose="02040503050406030204" pitchFamily="18" charset="0"/>
                            </a:rPr>
                            <m:t>total</m:t>
                          </m:r>
                        </m:sub>
                      </m:sSub>
                      <m:r>
                        <a:rPr lang="en-US" sz="2000" b="0" i="1" smtClean="0">
                          <a:latin typeface="Cambria Math" panose="02040503050406030204" pitchFamily="18" charset="0"/>
                          <a:ea typeface="Cambria Math" panose="02040503050406030204" pitchFamily="18" charset="0"/>
                        </a:rPr>
                        <m:t>= </m:t>
                      </m:r>
                      <m:sSub>
                        <m:sSubPr>
                          <m:ctrlPr>
                            <a:rPr lang="en-US" sz="2000" b="0" i="1" smtClean="0">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Φ</m:t>
                          </m:r>
                        </m:e>
                        <m:sub>
                          <m:r>
                            <m:rPr>
                              <m:nor/>
                            </m:rPr>
                            <a:rPr lang="en-US" sz="2000" b="0" i="0" smtClean="0">
                              <a:latin typeface="Cambria Math" panose="02040503050406030204" pitchFamily="18" charset="0"/>
                              <a:ea typeface="Cambria Math" panose="02040503050406030204" pitchFamily="18" charset="0"/>
                            </a:rPr>
                            <m:t>0</m:t>
                          </m:r>
                        </m:sub>
                      </m:sSub>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𝑧</m:t>
                          </m:r>
                        </m:e>
                      </m:d>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Φ</m:t>
                          </m:r>
                        </m:e>
                        <m:sub>
                          <m:r>
                            <m:rPr>
                              <m:nor/>
                            </m:rPr>
                            <a:rPr lang="en-US" sz="2000" b="0" i="0" smtClean="0">
                              <a:latin typeface="Cambria Math" panose="02040503050406030204" pitchFamily="18" charset="0"/>
                              <a:ea typeface="Cambria Math" panose="02040503050406030204" pitchFamily="18" charset="0"/>
                            </a:rPr>
                            <m:t>z</m:t>
                          </m:r>
                        </m:sub>
                      </m:sSub>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𝑧</m:t>
                          </m:r>
                        </m:e>
                      </m:d>
                    </m:oMath>
                  </m:oMathPara>
                </a14:m>
                <a:endParaRPr lang="en-US"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7024557" y="2054875"/>
                <a:ext cx="3072892" cy="329770"/>
              </a:xfrm>
              <a:prstGeom prst="rect">
                <a:avLst/>
              </a:prstGeom>
              <a:blipFill rotWithShape="0">
                <a:blip r:embed="rId6"/>
                <a:stretch>
                  <a:fillRect l="-1190" b="-259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468894" y="2731225"/>
                <a:ext cx="5662319" cy="381579"/>
              </a:xfrm>
              <a:prstGeom prst="rect">
                <a:avLst/>
              </a:prstGeom>
              <a:noFill/>
            </p:spPr>
            <p:txBody>
              <a:bodyPr wrap="none" lIns="0" tIns="0" rIns="0" bIns="0" rtlCol="0">
                <a:spAutoFit/>
              </a:bodyPr>
              <a:lstStyle/>
              <a:p>
                <a14:m>
                  <m:oMath xmlns:m="http://schemas.openxmlformats.org/officeDocument/2006/math">
                    <m:r>
                      <a:rPr lang="en-US" sz="2000" b="0" i="1" smtClean="0">
                        <a:latin typeface="Cambria Math" panose="02040503050406030204" pitchFamily="18" charset="0"/>
                        <a:ea typeface="Cambria Math" panose="02040503050406030204" pitchFamily="18" charset="0"/>
                      </a:rPr>
                      <m:t>= </m:t>
                    </m:r>
                    <m:sSub>
                      <m:sSubPr>
                        <m:ctrlPr>
                          <a:rPr lang="en-US" sz="2000" i="1">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Φ</m:t>
                        </m:r>
                      </m:e>
                      <m:sub>
                        <m:r>
                          <m:rPr>
                            <m:nor/>
                          </m:rPr>
                          <a:rPr lang="en-US" sz="2000" b="0" i="0" smtClean="0">
                            <a:latin typeface="Cambria Math" panose="02040503050406030204" pitchFamily="18" charset="0"/>
                            <a:ea typeface="Cambria Math" panose="02040503050406030204" pitchFamily="18" charset="0"/>
                          </a:rPr>
                          <m:t>gas</m:t>
                        </m:r>
                      </m:sub>
                    </m:sSub>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𝑧</m:t>
                        </m:r>
                      </m:e>
                    </m:d>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Φ</m:t>
                        </m:r>
                      </m:e>
                      <m:sub>
                        <m:r>
                          <m:rPr>
                            <m:nor/>
                          </m:rPr>
                          <a:rPr lang="en-US" sz="2000" b="0" i="0" smtClean="0">
                            <a:latin typeface="Cambria Math" panose="02040503050406030204" pitchFamily="18" charset="0"/>
                            <a:ea typeface="Cambria Math" panose="02040503050406030204" pitchFamily="18" charset="0"/>
                          </a:rPr>
                          <m:t>plasma</m:t>
                        </m:r>
                      </m:sub>
                    </m:sSub>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𝑧</m:t>
                        </m:r>
                      </m:e>
                    </m:d>
                  </m:oMath>
                </a14:m>
                <a:r>
                  <a:rPr lang="en-US" sz="2000" dirty="0" smtClean="0"/>
                  <a:t> + </a:t>
                </a:r>
                <a14:m>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Φ</m:t>
                        </m:r>
                      </m:e>
                      <m:sub>
                        <m:r>
                          <m:rPr>
                            <m:nor/>
                          </m:rPr>
                          <a:rPr lang="en-US" sz="2000" b="0" i="0" smtClean="0">
                            <a:latin typeface="Cambria Math" panose="02040503050406030204" pitchFamily="18" charset="0"/>
                            <a:ea typeface="Cambria Math" panose="02040503050406030204" pitchFamily="18" charset="0"/>
                          </a:rPr>
                          <m:t>WG</m:t>
                        </m:r>
                      </m:sub>
                    </m:sSub>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𝑧</m:t>
                        </m:r>
                      </m:e>
                    </m:d>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Φ</m:t>
                        </m:r>
                      </m:e>
                      <m:sub>
                        <m:r>
                          <m:rPr>
                            <m:nor/>
                          </m:rPr>
                          <a:rPr lang="en-US" sz="2000">
                            <a:latin typeface="Cambria Math" panose="02040503050406030204" pitchFamily="18" charset="0"/>
                            <a:ea typeface="Cambria Math" panose="02040503050406030204" pitchFamily="18" charset="0"/>
                          </a:rPr>
                          <m:t>dipole</m:t>
                        </m:r>
                      </m:sub>
                    </m:sSub>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𝑧</m:t>
                        </m:r>
                      </m:e>
                    </m:d>
                  </m:oMath>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6468894" y="2731225"/>
                <a:ext cx="5662319" cy="381579"/>
              </a:xfrm>
              <a:prstGeom prst="rect">
                <a:avLst/>
              </a:prstGeom>
              <a:blipFill rotWithShape="0">
                <a:blip r:embed="rId7"/>
                <a:stretch>
                  <a:fillRect l="-969" t="-19048" b="-301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793084" y="3297281"/>
                <a:ext cx="5013937" cy="4037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Φ</m:t>
                          </m:r>
                        </m:e>
                        <m:sub>
                          <m:r>
                            <m:rPr>
                              <m:nor/>
                            </m:rPr>
                            <a:rPr lang="en-US" sz="2000" b="0" i="0" smtClean="0">
                              <a:latin typeface="Cambria Math" panose="02040503050406030204" pitchFamily="18" charset="0"/>
                              <a:ea typeface="Cambria Math" panose="02040503050406030204" pitchFamily="18" charset="0"/>
                            </a:rPr>
                            <m:t>plasma</m:t>
                          </m:r>
                        </m:sub>
                      </m:sSub>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𝑧</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𝑞</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𝑘</m:t>
                          </m:r>
                        </m:e>
                        <m:sub>
                          <m:r>
                            <m:rPr>
                              <m:nor/>
                            </m:rPr>
                            <a:rPr lang="en-US" sz="2000" b="0" i="0" smtClean="0">
                              <a:latin typeface="Cambria Math" panose="02040503050406030204" pitchFamily="18" charset="0"/>
                              <a:ea typeface="Cambria Math" panose="02040503050406030204" pitchFamily="18" charset="0"/>
                            </a:rPr>
                            <m:t>0</m:t>
                          </m:r>
                        </m:sub>
                      </m:sSub>
                      <m:r>
                        <a:rPr lang="en-US" sz="2000" b="0" i="1" smtClean="0">
                          <a:latin typeface="Cambria Math" panose="02040503050406030204" pitchFamily="18" charset="0"/>
                          <a:ea typeface="Cambria Math" panose="02040503050406030204" pitchFamily="18" charset="0"/>
                        </a:rPr>
                        <m:t>𝑛</m:t>
                      </m:r>
                      <m:d>
                        <m:dPr>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𝜔</m:t>
                              </m:r>
                            </m:e>
                            <m:sub>
                              <m:r>
                                <m:rPr>
                                  <m:nor/>
                                </m:rPr>
                                <a:rPr lang="en-US" sz="2000" b="0" i="0" smtClean="0">
                                  <a:latin typeface="Cambria Math" panose="02040503050406030204" pitchFamily="18" charset="0"/>
                                  <a:ea typeface="Cambria Math" panose="02040503050406030204" pitchFamily="18" charset="0"/>
                                </a:rPr>
                                <m:t>0</m:t>
                              </m:r>
                            </m:sub>
                          </m:sSub>
                        </m:e>
                      </m:d>
                      <m:r>
                        <a:rPr lang="en-US" sz="2000" b="0" i="1" smtClean="0">
                          <a:latin typeface="Cambria Math" panose="02040503050406030204" pitchFamily="18" charset="0"/>
                          <a:ea typeface="Cambria Math" panose="02040503050406030204" pitchFamily="18" charset="0"/>
                        </a:rPr>
                        <m:t>𝑧</m:t>
                      </m:r>
                      <m:r>
                        <a:rPr lang="en-US" sz="2000" b="0" i="1" smtClean="0">
                          <a:latin typeface="Cambria Math" panose="02040503050406030204" pitchFamily="18" charset="0"/>
                          <a:ea typeface="Cambria Math" panose="02040503050406030204" pitchFamily="18" charset="0"/>
                        </a:rPr>
                        <m:t> −</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𝑘</m:t>
                          </m:r>
                        </m:e>
                        <m:sub>
                          <m:r>
                            <m:rPr>
                              <m:nor/>
                            </m:rPr>
                            <a:rPr lang="en-US" sz="2000" b="0" i="0" smtClean="0">
                              <a:latin typeface="Cambria Math" panose="02040503050406030204" pitchFamily="18" charset="0"/>
                              <a:ea typeface="Cambria Math" panose="02040503050406030204" pitchFamily="18" charset="0"/>
                            </a:rPr>
                            <m:t>q</m:t>
                          </m:r>
                        </m:sub>
                      </m:sSub>
                      <m:r>
                        <a:rPr lang="en-US" sz="2000" i="1">
                          <a:latin typeface="Cambria Math" panose="02040503050406030204" pitchFamily="18" charset="0"/>
                          <a:ea typeface="Cambria Math" panose="02040503050406030204" pitchFamily="18" charset="0"/>
                        </a:rPr>
                        <m:t>𝑛</m:t>
                      </m:r>
                      <m:d>
                        <m:dPr>
                          <m:ctrlPr>
                            <a:rPr lang="en-US"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𝜔</m:t>
                              </m:r>
                            </m:e>
                            <m:sub>
                              <m:r>
                                <m:rPr>
                                  <m:nor/>
                                </m:rPr>
                                <a:rPr lang="en-US" sz="2000" b="0" i="0" smtClean="0">
                                  <a:latin typeface="Cambria Math" panose="02040503050406030204" pitchFamily="18" charset="0"/>
                                  <a:ea typeface="Cambria Math" panose="02040503050406030204" pitchFamily="18" charset="0"/>
                                </a:rPr>
                                <m:t>q</m:t>
                              </m:r>
                            </m:sub>
                          </m:sSub>
                        </m:e>
                      </m:d>
                      <m:r>
                        <a:rPr lang="en-US" sz="2000" i="1">
                          <a:latin typeface="Cambria Math" panose="02040503050406030204" pitchFamily="18" charset="0"/>
                          <a:ea typeface="Cambria Math" panose="02040503050406030204" pitchFamily="18" charset="0"/>
                        </a:rPr>
                        <m:t>𝑧</m:t>
                      </m:r>
                      <m:r>
                        <a:rPr lang="en-US" sz="2000" b="0" i="1" smtClean="0">
                          <a:latin typeface="Cambria Math" panose="02040503050406030204" pitchFamily="18" charset="0"/>
                          <a:ea typeface="Cambria Math" panose="02040503050406030204" pitchFamily="18" charset="0"/>
                        </a:rPr>
                        <m:t>&lt;0</m:t>
                      </m:r>
                    </m:oMath>
                  </m:oMathPara>
                </a14:m>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6793084" y="3297281"/>
                <a:ext cx="5013937" cy="403700"/>
              </a:xfrm>
              <a:prstGeom prst="rect">
                <a:avLst/>
              </a:prstGeom>
              <a:blipFill rotWithShape="0">
                <a:blip r:embed="rId8"/>
                <a:stretch>
                  <a:fillRect l="-486" r="-608" b="-27273"/>
                </a:stretch>
              </a:blipFill>
            </p:spPr>
            <p:txBody>
              <a:bodyPr/>
              <a:lstStyle/>
              <a:p>
                <a:r>
                  <a:rPr lang="en-US">
                    <a:noFill/>
                  </a:rPr>
                  <a:t> </a:t>
                </a:r>
              </a:p>
            </p:txBody>
          </p:sp>
        </mc:Fallback>
      </mc:AlternateContent>
      <p:sp>
        <p:nvSpPr>
          <p:cNvPr id="9" name="TextBox 8"/>
          <p:cNvSpPr txBox="1"/>
          <p:nvPr/>
        </p:nvSpPr>
        <p:spPr>
          <a:xfrm>
            <a:off x="7185308" y="6531749"/>
            <a:ext cx="5006692" cy="338554"/>
          </a:xfrm>
          <a:prstGeom prst="rect">
            <a:avLst/>
          </a:prstGeom>
          <a:noFill/>
        </p:spPr>
        <p:txBody>
          <a:bodyPr wrap="none" rtlCol="0">
            <a:spAutoFit/>
          </a:bodyPr>
          <a:lstStyle/>
          <a:p>
            <a:r>
              <a:rPr lang="en-US" sz="1600" b="1" dirty="0" smtClean="0"/>
              <a:t>Ref: Yao-Li </a:t>
            </a:r>
            <a:r>
              <a:rPr lang="en-US" sz="1600" b="1" dirty="0"/>
              <a:t>Liu, </a:t>
            </a:r>
            <a:r>
              <a:rPr lang="en-US" sz="1600" b="1" dirty="0" smtClean="0"/>
              <a:t>Opt</a:t>
            </a:r>
            <a:r>
              <a:rPr lang="en-US" sz="1600" b="1" dirty="0"/>
              <a:t>. Express 30, 1365-1380 (2022)</a:t>
            </a:r>
            <a:endParaRPr lang="en-US" sz="1600" dirty="0"/>
          </a:p>
        </p:txBody>
      </p:sp>
      <p:sp>
        <p:nvSpPr>
          <p:cNvPr id="7" name="Rectangle 6"/>
          <p:cNvSpPr/>
          <p:nvPr/>
        </p:nvSpPr>
        <p:spPr>
          <a:xfrm>
            <a:off x="691375" y="4723889"/>
            <a:ext cx="9924585" cy="8783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38809" y="6062638"/>
            <a:ext cx="1516283" cy="347240"/>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p:cNvSpPr txBox="1"/>
              <p:nvPr/>
            </p:nvSpPr>
            <p:spPr>
              <a:xfrm>
                <a:off x="7761667" y="4864526"/>
                <a:ext cx="2525500" cy="6408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𝐼</m:t>
                          </m:r>
                          <m:r>
                            <a:rPr lang="en-US" sz="2000" b="0" i="1" smtClean="0">
                              <a:latin typeface="Cambria Math" panose="02040503050406030204" pitchFamily="18" charset="0"/>
                            </a:rPr>
                            <m:t>(</m:t>
                          </m:r>
                          <m:r>
                            <m:rPr>
                              <m:nor/>
                            </m:rPr>
                            <a:rPr lang="en-US" sz="2000" b="0" i="0" smtClean="0">
                              <a:latin typeface="Cambria Math" panose="02040503050406030204" pitchFamily="18" charset="0"/>
                            </a:rPr>
                            <m:t>z</m:t>
                          </m:r>
                          <m:r>
                            <a:rPr lang="en-US" sz="2000" b="0" i="1" smtClean="0">
                              <a:latin typeface="Cambria Math" panose="02040503050406030204" pitchFamily="18" charset="0"/>
                            </a:rPr>
                            <m:t>)</m:t>
                          </m:r>
                        </m:num>
                        <m:den>
                          <m:r>
                            <a:rPr lang="en-US" sz="2000" b="0" i="1" smtClean="0">
                              <a:latin typeface="Cambria Math" panose="02040503050406030204" pitchFamily="18" charset="0"/>
                            </a:rPr>
                            <m:t>𝐼</m:t>
                          </m:r>
                          <m:r>
                            <a:rPr lang="en-US" sz="2000" b="0" i="1" smtClean="0">
                              <a:latin typeface="Cambria Math" panose="02040503050406030204" pitchFamily="18" charset="0"/>
                            </a:rPr>
                            <m:t>(</m:t>
                          </m:r>
                          <m:r>
                            <m:rPr>
                              <m:nor/>
                            </m:rPr>
                            <a:rPr lang="en-US" sz="2000" b="0" i="0" smtClean="0">
                              <a:latin typeface="Cambria Math" panose="02040503050406030204" pitchFamily="18" charset="0"/>
                            </a:rPr>
                            <m:t>0</m:t>
                          </m:r>
                          <m:r>
                            <a:rPr lang="en-US" sz="2000" b="0" i="1" smtClean="0">
                              <a:latin typeface="Cambria Math" panose="02040503050406030204" pitchFamily="18" charset="0"/>
                            </a:rPr>
                            <m:t>)</m:t>
                          </m:r>
                        </m:den>
                      </m:f>
                      <m:r>
                        <a:rPr lang="en-US" sz="2000" b="0" i="1" smtClean="0">
                          <a:latin typeface="Cambria Math" panose="02040503050406030204" pitchFamily="18" charset="0"/>
                          <a:ea typeface="Cambria Math" panose="02040503050406030204" pitchFamily="18" charset="0"/>
                        </a:rPr>
                        <m:t>∝</m:t>
                      </m:r>
                      <m:r>
                        <m:rPr>
                          <m:nor/>
                        </m:rPr>
                        <a:rPr lang="en-US" sz="2000" b="0" i="0" smtClean="0">
                          <a:latin typeface="Cambria Math" panose="02040503050406030204" pitchFamily="18" charset="0"/>
                        </a:rPr>
                        <m:t>T</m:t>
                      </m:r>
                      <m:r>
                        <a:rPr lang="en-US" sz="2000" b="0" i="1" smtClean="0">
                          <a:latin typeface="Cambria Math" panose="02040503050406030204" pitchFamily="18" charset="0"/>
                        </a:rPr>
                        <m:t>(</m:t>
                      </m:r>
                      <m:r>
                        <m:rPr>
                          <m:nor/>
                        </m:rPr>
                        <a:rPr lang="en-US" sz="2000" b="0" i="0" smtClean="0">
                          <a:latin typeface="Cambria Math" panose="02040503050406030204" pitchFamily="18" charset="0"/>
                        </a:rPr>
                        <m:t>z</m:t>
                      </m:r>
                      <m:r>
                        <a:rPr lang="en-US" sz="2000" b="0" i="1" smtClean="0">
                          <a:latin typeface="Cambria Math" panose="02040503050406030204" pitchFamily="18" charset="0"/>
                        </a:rPr>
                        <m:t>)=</m:t>
                      </m:r>
                      <m:r>
                        <m:rPr>
                          <m:nor/>
                        </m:rPr>
                        <a:rPr lang="en-US" sz="2000" b="1" i="0" smtClean="0">
                          <a:solidFill>
                            <a:srgbClr val="FF0000"/>
                          </a:solidFill>
                          <a:latin typeface="Cambria Math" panose="02040503050406030204" pitchFamily="18" charset="0"/>
                        </a:rPr>
                        <m:t>C</m:t>
                      </m:r>
                      <m:r>
                        <a:rPr lang="en-US" sz="2000" b="1" i="1" smtClean="0">
                          <a:solidFill>
                            <a:srgbClr val="FF0000"/>
                          </a:solidFill>
                          <a:latin typeface="Cambria Math" panose="02040503050406030204" pitchFamily="18" charset="0"/>
                          <a:ea typeface="Cambria Math" panose="02040503050406030204" pitchFamily="18" charset="0"/>
                        </a:rPr>
                        <m:t>∙</m:t>
                      </m:r>
                      <m:sSup>
                        <m:sSupPr>
                          <m:ctrlPr>
                            <a:rPr lang="en-US" sz="2000" b="1" i="1" smtClean="0">
                              <a:solidFill>
                                <a:srgbClr val="FF0000"/>
                              </a:solidFill>
                              <a:latin typeface="Cambria Math" panose="02040503050406030204" pitchFamily="18" charset="0"/>
                            </a:rPr>
                          </m:ctrlPr>
                        </m:sSupPr>
                        <m:e>
                          <m:r>
                            <a:rPr lang="en-US" sz="2000" b="1" i="1" smtClean="0">
                              <a:solidFill>
                                <a:srgbClr val="FF0000"/>
                              </a:solidFill>
                              <a:latin typeface="Cambria Math" panose="02040503050406030204" pitchFamily="18" charset="0"/>
                            </a:rPr>
                            <m:t>𝒆</m:t>
                          </m:r>
                        </m:e>
                        <m:sup>
                          <m:r>
                            <a:rPr lang="en-US" sz="2000" b="1" i="1" smtClean="0">
                              <a:solidFill>
                                <a:srgbClr val="FF0000"/>
                              </a:solidFill>
                              <a:latin typeface="Cambria Math" panose="02040503050406030204" pitchFamily="18" charset="0"/>
                            </a:rPr>
                            <m:t>−</m:t>
                          </m:r>
                          <m:r>
                            <a:rPr lang="en-US" sz="2000" b="1" i="1" smtClean="0">
                              <a:solidFill>
                                <a:srgbClr val="FF0000"/>
                              </a:solidFill>
                              <a:latin typeface="Cambria Math" panose="02040503050406030204" pitchFamily="18" charset="0"/>
                              <a:ea typeface="Cambria Math" panose="02040503050406030204" pitchFamily="18" charset="0"/>
                            </a:rPr>
                            <m:t>𝜶</m:t>
                          </m:r>
                          <m:r>
                            <a:rPr lang="en-US" sz="2000" b="1" i="1" smtClean="0">
                              <a:solidFill>
                                <a:srgbClr val="FF0000"/>
                              </a:solidFill>
                              <a:latin typeface="Cambria Math" panose="02040503050406030204" pitchFamily="18" charset="0"/>
                              <a:ea typeface="Cambria Math" panose="02040503050406030204" pitchFamily="18" charset="0"/>
                            </a:rPr>
                            <m:t>𝒛</m:t>
                          </m:r>
                        </m:sup>
                      </m:sSup>
                    </m:oMath>
                  </m:oMathPara>
                </a14:m>
                <a:endParaRPr lang="en-US" sz="2000" b="1" dirty="0"/>
              </a:p>
            </p:txBody>
          </p:sp>
        </mc:Choice>
        <mc:Fallback xmlns="">
          <p:sp>
            <p:nvSpPr>
              <p:cNvPr id="16" name="TextBox 15"/>
              <p:cNvSpPr txBox="1">
                <a:spLocks noRot="1" noChangeAspect="1" noMove="1" noResize="1" noEditPoints="1" noAdjustHandles="1" noChangeArrowheads="1" noChangeShapeType="1" noTextEdit="1"/>
              </p:cNvSpPr>
              <p:nvPr/>
            </p:nvSpPr>
            <p:spPr>
              <a:xfrm>
                <a:off x="7761667" y="4864526"/>
                <a:ext cx="2525500" cy="640816"/>
              </a:xfrm>
              <a:prstGeom prst="rect">
                <a:avLst/>
              </a:prstGeom>
              <a:blipFill rotWithShape="0">
                <a:blip r:embed="rId9"/>
                <a:stretch>
                  <a:fillRect/>
                </a:stretch>
              </a:blipFill>
            </p:spPr>
            <p:txBody>
              <a:bodyPr/>
              <a:lstStyle/>
              <a:p>
                <a:r>
                  <a:rPr lang="en-US">
                    <a:noFill/>
                  </a:rPr>
                  <a:t> </a:t>
                </a:r>
              </a:p>
            </p:txBody>
          </p:sp>
        </mc:Fallback>
      </mc:AlternateContent>
      <p:cxnSp>
        <p:nvCxnSpPr>
          <p:cNvPr id="17" name="Straight Arrow Connector 16"/>
          <p:cNvCxnSpPr/>
          <p:nvPr/>
        </p:nvCxnSpPr>
        <p:spPr>
          <a:xfrm>
            <a:off x="6096000" y="5184934"/>
            <a:ext cx="1345324"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3139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Loss and Attenuation Coefficient</a:t>
            </a:r>
            <a:endParaRPr lang="en-US" dirty="0"/>
          </a:p>
        </p:txBody>
      </p:sp>
      <p:sp>
        <p:nvSpPr>
          <p:cNvPr id="7" name="Rectangle 6"/>
          <p:cNvSpPr/>
          <p:nvPr/>
        </p:nvSpPr>
        <p:spPr>
          <a:xfrm>
            <a:off x="556008" y="6233958"/>
            <a:ext cx="10879015" cy="369332"/>
          </a:xfrm>
          <a:prstGeom prst="rect">
            <a:avLst/>
          </a:prstGeom>
        </p:spPr>
        <p:txBody>
          <a:bodyPr wrap="square">
            <a:spAutoFit/>
          </a:bodyPr>
          <a:lstStyle/>
          <a:p>
            <a:r>
              <a:rPr lang="en-US" dirty="0"/>
              <a:t>Measure transmission vs. capillary length to calculate attenuation coefficient.</a:t>
            </a:r>
          </a:p>
        </p:txBody>
      </p:sp>
      <mc:AlternateContent xmlns:mc="http://schemas.openxmlformats.org/markup-compatibility/2006" xmlns:a14="http://schemas.microsoft.com/office/drawing/2010/main">
        <mc:Choice Requires="a14">
          <p:sp>
            <p:nvSpPr>
              <p:cNvPr id="3" name="TextBox 2"/>
              <p:cNvSpPr txBox="1"/>
              <p:nvPr/>
            </p:nvSpPr>
            <p:spPr>
              <a:xfrm>
                <a:off x="6802813" y="2060807"/>
                <a:ext cx="279063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3200" b="0" i="0" smtClean="0">
                          <a:latin typeface="Cambria Math" panose="02040503050406030204" pitchFamily="18" charset="0"/>
                        </a:rPr>
                        <m:t>T</m:t>
                      </m:r>
                      <m:r>
                        <a:rPr lang="en-US" sz="3200" b="0" i="1" smtClean="0">
                          <a:latin typeface="Cambria Math" panose="02040503050406030204" pitchFamily="18" charset="0"/>
                        </a:rPr>
                        <m:t>(</m:t>
                      </m:r>
                      <m:r>
                        <a:rPr lang="en-US" sz="3200" b="0" i="1" smtClean="0">
                          <a:latin typeface="Cambria Math" panose="02040503050406030204" pitchFamily="18" charset="0"/>
                        </a:rPr>
                        <m:t>𝑧</m:t>
                      </m:r>
                      <m:r>
                        <a:rPr lang="en-US" sz="3200" b="0" i="1" smtClean="0">
                          <a:latin typeface="Cambria Math" panose="02040503050406030204" pitchFamily="18" charset="0"/>
                        </a:rPr>
                        <m:t>)=</m:t>
                      </m:r>
                      <m:r>
                        <m:rPr>
                          <m:nor/>
                        </m:rPr>
                        <a:rPr lang="en-US" sz="3200" b="0" i="0" smtClean="0">
                          <a:latin typeface="Cambria Math" panose="02040503050406030204" pitchFamily="18" charset="0"/>
                        </a:rPr>
                        <m:t>C</m:t>
                      </m:r>
                      <m:r>
                        <a:rPr lang="en-US" sz="3200" b="0" i="1" smtClean="0">
                          <a:latin typeface="Cambria Math" panose="02040503050406030204" pitchFamily="18" charset="0"/>
                          <a:ea typeface="Cambria Math" panose="02040503050406030204" pitchFamily="18" charset="0"/>
                        </a:rPr>
                        <m:t>∙</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𝑒</m:t>
                          </m:r>
                        </m:e>
                        <m:sup>
                          <m:r>
                            <a:rPr lang="en-US" sz="3200" b="0" i="1" smtClean="0">
                              <a:latin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𝛼</m:t>
                          </m:r>
                          <m:r>
                            <a:rPr lang="en-US" sz="3200" b="0" i="1" smtClean="0">
                              <a:latin typeface="Cambria Math" panose="02040503050406030204" pitchFamily="18" charset="0"/>
                              <a:ea typeface="Cambria Math" panose="02040503050406030204" pitchFamily="18" charset="0"/>
                            </a:rPr>
                            <m:t>𝑧</m:t>
                          </m:r>
                        </m:sup>
                      </m:sSup>
                    </m:oMath>
                  </m:oMathPara>
                </a14:m>
                <a:endParaRPr lang="en-US" sz="3200" dirty="0"/>
              </a:p>
            </p:txBody>
          </p:sp>
        </mc:Choice>
        <mc:Fallback xmlns="">
          <p:sp>
            <p:nvSpPr>
              <p:cNvPr id="3" name="TextBox 2"/>
              <p:cNvSpPr txBox="1">
                <a:spLocks noRot="1" noChangeAspect="1" noMove="1" noResize="1" noEditPoints="1" noAdjustHandles="1" noChangeArrowheads="1" noChangeShapeType="1" noTextEdit="1"/>
              </p:cNvSpPr>
              <p:nvPr/>
            </p:nvSpPr>
            <p:spPr>
              <a:xfrm>
                <a:off x="6802813" y="2060807"/>
                <a:ext cx="2790636" cy="492443"/>
              </a:xfrm>
              <a:prstGeom prst="rect">
                <a:avLst/>
              </a:prstGeom>
              <a:blipFill rotWithShape="0">
                <a:blip r:embed="rId4"/>
                <a:stretch>
                  <a:fillRect/>
                </a:stretch>
              </a:blipFill>
            </p:spPr>
            <p:txBody>
              <a:bodyPr/>
              <a:lstStyle/>
              <a:p>
                <a:r>
                  <a:rPr lang="en-US">
                    <a:noFill/>
                  </a:rPr>
                  <a:t> </a:t>
                </a:r>
              </a:p>
            </p:txBody>
          </p:sp>
        </mc:Fallback>
      </mc:AlternateContent>
      <p:sp>
        <p:nvSpPr>
          <p:cNvPr id="8" name="TextBox 7"/>
          <p:cNvSpPr txBox="1"/>
          <p:nvPr/>
        </p:nvSpPr>
        <p:spPr>
          <a:xfrm>
            <a:off x="6802813" y="2842380"/>
            <a:ext cx="4378362" cy="1754326"/>
          </a:xfrm>
          <a:prstGeom prst="rect">
            <a:avLst/>
          </a:prstGeom>
          <a:noFill/>
        </p:spPr>
        <p:txBody>
          <a:bodyPr wrap="square" rtlCol="0">
            <a:spAutoFit/>
          </a:bodyPr>
          <a:lstStyle/>
          <a:p>
            <a:r>
              <a:rPr lang="en-US" dirty="0" smtClean="0"/>
              <a:t>T: Transmission</a:t>
            </a:r>
          </a:p>
          <a:p>
            <a:r>
              <a:rPr lang="en-US" dirty="0" smtClean="0"/>
              <a:t>C: Coupling Efficiency</a:t>
            </a:r>
          </a:p>
          <a:p>
            <a:r>
              <a:rPr lang="el-GR" dirty="0">
                <a:cs typeface="Times New Roman" panose="02020603050405020304" pitchFamily="18" charset="0"/>
              </a:rPr>
              <a:t>α</a:t>
            </a:r>
            <a:r>
              <a:rPr lang="en-US" dirty="0" smtClean="0">
                <a:cs typeface="Times New Roman" panose="02020603050405020304" pitchFamily="18" charset="0"/>
              </a:rPr>
              <a:t>: Attenuation Coefficient</a:t>
            </a:r>
          </a:p>
          <a:p>
            <a:endParaRPr lang="en-US" dirty="0" smtClean="0">
              <a:cs typeface="Times New Roman" panose="02020603050405020304" pitchFamily="18" charset="0"/>
            </a:endParaRPr>
          </a:p>
          <a:p>
            <a:r>
              <a:rPr lang="en-US" dirty="0" smtClean="0">
                <a:cs typeface="Times New Roman" panose="02020603050405020304" pitchFamily="18" charset="0"/>
              </a:rPr>
              <a:t>Capillary Length = 13 mm</a:t>
            </a:r>
          </a:p>
          <a:p>
            <a:r>
              <a:rPr lang="en-US" dirty="0" smtClean="0">
                <a:cs typeface="Times New Roman" panose="02020603050405020304" pitchFamily="18" charset="0"/>
              </a:rPr>
              <a:t>Capillary Diameter = 150 µm</a:t>
            </a:r>
          </a:p>
        </p:txBody>
      </p:sp>
      <mc:AlternateContent xmlns:mc="http://schemas.openxmlformats.org/markup-compatibility/2006" xmlns:a14="http://schemas.microsoft.com/office/drawing/2010/main">
        <mc:Choice Requires="a14">
          <p:sp>
            <p:nvSpPr>
              <p:cNvPr id="9" name="TextBox 8"/>
              <p:cNvSpPr txBox="1"/>
              <p:nvPr/>
            </p:nvSpPr>
            <p:spPr>
              <a:xfrm>
                <a:off x="6802813" y="4846293"/>
                <a:ext cx="3957686" cy="12616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2400" b="0" i="0" smtClean="0">
                          <a:solidFill>
                            <a:srgbClr val="FF0000"/>
                          </a:solidFill>
                          <a:latin typeface="Cambria Math" panose="02040503050406030204" pitchFamily="18" charset="0"/>
                        </a:rPr>
                        <m:t>C</m:t>
                      </m:r>
                      <m:r>
                        <a:rPr lang="en-US" sz="2400" b="0" i="1" smtClean="0">
                          <a:solidFill>
                            <a:srgbClr val="FF0000"/>
                          </a:solidFill>
                          <a:latin typeface="Cambria Math" panose="02040503050406030204" pitchFamily="18" charset="0"/>
                        </a:rPr>
                        <m:t>=83%</m:t>
                      </m:r>
                    </m:oMath>
                  </m:oMathPara>
                </a14:m>
                <a:endParaRPr lang="en-US" sz="2400" b="0" dirty="0" smtClean="0">
                  <a:solidFill>
                    <a:srgbClr val="FF0000"/>
                  </a:solidFill>
                </a:endParaRPr>
              </a:p>
              <a:p>
                <a:pP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𝛼</m:t>
                          </m:r>
                        </m:e>
                        <m:sub>
                          <m:r>
                            <m:rPr>
                              <m:nor/>
                            </m:rPr>
                            <a:rPr lang="en-US" sz="2400" b="0" i="0" smtClean="0">
                              <a:solidFill>
                                <a:srgbClr val="FF0000"/>
                              </a:solidFill>
                              <a:latin typeface="Cambria Math" panose="02040503050406030204" pitchFamily="18" charset="0"/>
                              <a:ea typeface="Cambria Math" panose="02040503050406030204" pitchFamily="18" charset="0"/>
                            </a:rPr>
                            <m:t>exp</m:t>
                          </m:r>
                        </m:sub>
                      </m:sSub>
                      <m:r>
                        <a:rPr lang="en-US" sz="2400" b="0" i="1" smtClean="0">
                          <a:solidFill>
                            <a:srgbClr val="FF0000"/>
                          </a:solidFill>
                          <a:latin typeface="Cambria Math" panose="02040503050406030204" pitchFamily="18" charset="0"/>
                          <a:ea typeface="Cambria Math" panose="02040503050406030204" pitchFamily="18" charset="0"/>
                        </a:rPr>
                        <m:t>=0.002 </m:t>
                      </m:r>
                      <m:r>
                        <a:rPr lang="en-US" sz="2400" b="0" i="1" smtClean="0">
                          <a:latin typeface="Cambria Math" panose="02040503050406030204" pitchFamily="18" charset="0"/>
                          <a:ea typeface="Cambria Math" panose="02040503050406030204" pitchFamily="18" charset="0"/>
                        </a:rPr>
                        <m:t>±0.001 </m:t>
                      </m:r>
                      <m:sSup>
                        <m:sSupPr>
                          <m:ctrlPr>
                            <a:rPr lang="en-US" sz="2400" b="0" i="1" smtClean="0">
                              <a:latin typeface="Cambria Math" panose="02040503050406030204" pitchFamily="18" charset="0"/>
                              <a:ea typeface="Cambria Math" panose="02040503050406030204" pitchFamily="18" charset="0"/>
                            </a:rPr>
                          </m:ctrlPr>
                        </m:sSupPr>
                        <m:e>
                          <m:r>
                            <m:rPr>
                              <m:nor/>
                            </m:rPr>
                            <a:rPr lang="en-US" sz="2400" b="0" i="0" smtClean="0">
                              <a:latin typeface="Cambria Math" panose="02040503050406030204" pitchFamily="18" charset="0"/>
                              <a:ea typeface="Cambria Math" panose="02040503050406030204" pitchFamily="18" charset="0"/>
                            </a:rPr>
                            <m:t>mm</m:t>
                          </m:r>
                        </m:e>
                        <m:sup>
                          <m:r>
                            <a:rPr lang="en-US" sz="2400" b="0" i="1" smtClean="0">
                              <a:latin typeface="Cambria Math" panose="02040503050406030204" pitchFamily="18" charset="0"/>
                              <a:ea typeface="Cambria Math" panose="02040503050406030204" pitchFamily="18" charset="0"/>
                            </a:rPr>
                            <m:t>−1</m:t>
                          </m:r>
                        </m:sup>
                      </m:sSup>
                    </m:oMath>
                  </m:oMathPara>
                </a14:m>
                <a:endParaRPr lang="en-US" sz="2400" dirty="0" smtClean="0"/>
              </a:p>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𝛼</m:t>
                          </m:r>
                        </m:e>
                        <m:sub>
                          <m:r>
                            <m:rPr>
                              <m:nor/>
                            </m:rPr>
                            <a:rPr lang="en-US" sz="2400" b="0" i="0" smtClean="0">
                              <a:latin typeface="Cambria Math" panose="02040503050406030204" pitchFamily="18" charset="0"/>
                              <a:ea typeface="Cambria Math" panose="02040503050406030204" pitchFamily="18" charset="0"/>
                            </a:rPr>
                            <m:t>theory</m:t>
                          </m:r>
                        </m:sub>
                      </m:sSub>
                      <m:r>
                        <a:rPr lang="en-US" sz="2400" i="1">
                          <a:latin typeface="Cambria Math" panose="02040503050406030204" pitchFamily="18" charset="0"/>
                          <a:ea typeface="Cambria Math" panose="02040503050406030204" pitchFamily="18" charset="0"/>
                        </a:rPr>
                        <m:t>=0.00</m:t>
                      </m:r>
                      <m:r>
                        <a:rPr lang="en-US" sz="2400" b="0" i="1" smtClean="0">
                          <a:latin typeface="Cambria Math" panose="02040503050406030204" pitchFamily="18" charset="0"/>
                          <a:ea typeface="Cambria Math" panose="02040503050406030204" pitchFamily="18" charset="0"/>
                        </a:rPr>
                        <m:t>03</m:t>
                      </m:r>
                      <m:r>
                        <a:rPr lang="en-US" sz="2400" i="1">
                          <a:latin typeface="Cambria Math" panose="02040503050406030204" pitchFamily="18" charset="0"/>
                          <a:ea typeface="Cambria Math" panose="02040503050406030204" pitchFamily="18" charset="0"/>
                        </a:rPr>
                        <m:t> </m:t>
                      </m:r>
                      <m:sSup>
                        <m:sSupPr>
                          <m:ctrlPr>
                            <a:rPr lang="en-US" sz="2400" i="1">
                              <a:latin typeface="Cambria Math" panose="02040503050406030204" pitchFamily="18" charset="0"/>
                              <a:ea typeface="Cambria Math" panose="02040503050406030204" pitchFamily="18" charset="0"/>
                            </a:rPr>
                          </m:ctrlPr>
                        </m:sSupPr>
                        <m:e>
                          <m:r>
                            <m:rPr>
                              <m:nor/>
                            </m:rPr>
                            <a:rPr lang="en-US" sz="2400">
                              <a:latin typeface="Cambria Math" panose="02040503050406030204" pitchFamily="18" charset="0"/>
                              <a:ea typeface="Cambria Math" panose="02040503050406030204" pitchFamily="18" charset="0"/>
                            </a:rPr>
                            <m:t>mm</m:t>
                          </m:r>
                        </m:e>
                        <m:sup>
                          <m:r>
                            <a:rPr lang="en-US" sz="2400" i="1">
                              <a:latin typeface="Cambria Math" panose="02040503050406030204" pitchFamily="18" charset="0"/>
                              <a:ea typeface="Cambria Math" panose="02040503050406030204" pitchFamily="18" charset="0"/>
                            </a:rPr>
                            <m:t>−1</m:t>
                          </m:r>
                        </m:sup>
                      </m:sSup>
                    </m:oMath>
                  </m:oMathPara>
                </a14:m>
                <a:endParaRPr 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6802813" y="4846293"/>
                <a:ext cx="3957686" cy="1261692"/>
              </a:xfrm>
              <a:prstGeom prst="rect">
                <a:avLst/>
              </a:prstGeom>
              <a:blipFill rotWithShape="0">
                <a:blip r:embed="rId5"/>
                <a:stretch>
                  <a:fillRect l="-462" r="-154" b="-10145"/>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492112652"/>
              </p:ext>
            </p:extLst>
          </p:nvPr>
        </p:nvGraphicFramePr>
        <p:xfrm>
          <a:off x="91440" y="1154284"/>
          <a:ext cx="6532880" cy="5010748"/>
        </p:xfrm>
        <a:graphic>
          <a:graphicData uri="http://schemas.openxmlformats.org/presentationml/2006/ole">
            <mc:AlternateContent xmlns:mc="http://schemas.openxmlformats.org/markup-compatibility/2006">
              <mc:Choice xmlns:v="urn:schemas-microsoft-com:vml" Requires="v">
                <p:oleObj spid="_x0000_s11305" name="Graph" r:id="rId6" imgW="2194560" imgH="1682280" progId="Origin50.Graph">
                  <p:embed/>
                </p:oleObj>
              </mc:Choice>
              <mc:Fallback>
                <p:oleObj name="Graph" r:id="rId6" imgW="2194560" imgH="1682280" progId="Origin50.Graph">
                  <p:embed/>
                  <p:pic>
                    <p:nvPicPr>
                      <p:cNvPr id="0" name=""/>
                      <p:cNvPicPr/>
                      <p:nvPr/>
                    </p:nvPicPr>
                    <p:blipFill>
                      <a:blip r:embed="rId7"/>
                      <a:stretch>
                        <a:fillRect/>
                      </a:stretch>
                    </p:blipFill>
                    <p:spPr>
                      <a:xfrm>
                        <a:off x="91440" y="1154284"/>
                        <a:ext cx="6532880" cy="5010748"/>
                      </a:xfrm>
                      <a:prstGeom prst="rect">
                        <a:avLst/>
                      </a:prstGeom>
                    </p:spPr>
                  </p:pic>
                </p:oleObj>
              </mc:Fallback>
            </mc:AlternateContent>
          </a:graphicData>
        </a:graphic>
      </p:graphicFrame>
    </p:spTree>
    <p:extLst>
      <p:ext uri="{BB962C8B-B14F-4D97-AF65-F5344CB8AC3E}">
        <p14:creationId xmlns:p14="http://schemas.microsoft.com/office/powerpoint/2010/main" val="1917585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p:cNvGraphicFramePr>
            <a:graphicFrameLocks noChangeAspect="1"/>
          </p:cNvGraphicFramePr>
          <p:nvPr>
            <p:extLst>
              <p:ext uri="{D42A27DB-BD31-4B8C-83A1-F6EECF244321}">
                <p14:modId xmlns:p14="http://schemas.microsoft.com/office/powerpoint/2010/main" val="2356559936"/>
              </p:ext>
            </p:extLst>
          </p:nvPr>
        </p:nvGraphicFramePr>
        <p:xfrm>
          <a:off x="-55755" y="1597335"/>
          <a:ext cx="7556987" cy="5150459"/>
        </p:xfrm>
        <a:graphic>
          <a:graphicData uri="http://schemas.openxmlformats.org/presentationml/2006/ole">
            <mc:AlternateContent xmlns:mc="http://schemas.openxmlformats.org/markup-compatibility/2006">
              <mc:Choice xmlns:v="urn:schemas-microsoft-com:vml" Requires="v">
                <p:oleObj spid="_x0000_s4189" name="Graph" r:id="rId4" imgW="2951640" imgH="2011680" progId="Origin50.Graph">
                  <p:embed/>
                </p:oleObj>
              </mc:Choice>
              <mc:Fallback>
                <p:oleObj name="Graph" r:id="rId4" imgW="2951640" imgH="2011680" progId="Origin50.Graph">
                  <p:embed/>
                  <p:pic>
                    <p:nvPicPr>
                      <p:cNvPr id="0" name=""/>
                      <p:cNvPicPr/>
                      <p:nvPr/>
                    </p:nvPicPr>
                    <p:blipFill>
                      <a:blip r:embed="rId5"/>
                      <a:stretch>
                        <a:fillRect/>
                      </a:stretch>
                    </p:blipFill>
                    <p:spPr>
                      <a:xfrm>
                        <a:off x="-55755" y="1597335"/>
                        <a:ext cx="7556987" cy="5150459"/>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Plasma-Induced Attenuation in Capillary Waveguides</a:t>
            </a:r>
          </a:p>
        </p:txBody>
      </p:sp>
      <p:sp>
        <p:nvSpPr>
          <p:cNvPr id="4" name="Rectangle 3"/>
          <p:cNvSpPr/>
          <p:nvPr/>
        </p:nvSpPr>
        <p:spPr>
          <a:xfrm>
            <a:off x="7265218" y="2436724"/>
            <a:ext cx="4747708" cy="1477328"/>
          </a:xfrm>
          <a:prstGeom prst="rect">
            <a:avLst/>
          </a:prstGeom>
        </p:spPr>
        <p:txBody>
          <a:bodyPr wrap="square">
            <a:spAutoFit/>
          </a:bodyPr>
          <a:lstStyle/>
          <a:p>
            <a:r>
              <a:rPr lang="en-US" dirty="0"/>
              <a:t>Argon flows into the capillary and is ionized into plasma by high intensity. FDI measures plasma density, showing attenuation depends on both plasma density and laser intensity.</a:t>
            </a:r>
          </a:p>
        </p:txBody>
      </p:sp>
      <p:sp>
        <p:nvSpPr>
          <p:cNvPr id="8" name="Right Arrow 7"/>
          <p:cNvSpPr/>
          <p:nvPr/>
        </p:nvSpPr>
        <p:spPr>
          <a:xfrm>
            <a:off x="7265218" y="5035014"/>
            <a:ext cx="644668" cy="387276"/>
          </a:xfrm>
          <a:prstGeom prst="right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TextBox 8"/>
          <p:cNvSpPr txBox="1"/>
          <p:nvPr/>
        </p:nvSpPr>
        <p:spPr>
          <a:xfrm>
            <a:off x="7876434" y="4905486"/>
            <a:ext cx="4593516" cy="646331"/>
          </a:xfrm>
          <a:prstGeom prst="rect">
            <a:avLst/>
          </a:prstGeom>
          <a:noFill/>
        </p:spPr>
        <p:txBody>
          <a:bodyPr wrap="square" rtlCol="0">
            <a:spAutoFit/>
          </a:bodyPr>
          <a:lstStyle/>
          <a:p>
            <a:r>
              <a:rPr lang="en-US" dirty="0" smtClean="0"/>
              <a:t>Plasma-induced attenuation dominates waveguide attenuation </a:t>
            </a:r>
            <a:r>
              <a:rPr lang="en-US" dirty="0"/>
              <a:t>and </a:t>
            </a:r>
            <a:r>
              <a:rPr lang="en-US" dirty="0" smtClean="0"/>
              <a:t>dipole phase</a:t>
            </a:r>
            <a:endParaRPr lang="en-US" dirty="0"/>
          </a:p>
        </p:txBody>
      </p:sp>
      <p:pic>
        <p:nvPicPr>
          <p:cNvPr id="7" name="Picture 6"/>
          <p:cNvPicPr>
            <a:picLocks noChangeAspect="1"/>
          </p:cNvPicPr>
          <p:nvPr/>
        </p:nvPicPr>
        <p:blipFill>
          <a:blip r:embed="rId6"/>
          <a:stretch>
            <a:fillRect/>
          </a:stretch>
        </p:blipFill>
        <p:spPr>
          <a:xfrm>
            <a:off x="7619956" y="5668812"/>
            <a:ext cx="1423683" cy="1078982"/>
          </a:xfrm>
          <a:prstGeom prst="rect">
            <a:avLst/>
          </a:prstGeom>
        </p:spPr>
      </p:pic>
      <p:cxnSp>
        <p:nvCxnSpPr>
          <p:cNvPr id="6" name="Straight Arrow Connector 5"/>
          <p:cNvCxnSpPr>
            <a:stCxn id="7" idx="1"/>
          </p:cNvCxnSpPr>
          <p:nvPr/>
        </p:nvCxnSpPr>
        <p:spPr>
          <a:xfrm flipH="1" flipV="1">
            <a:off x="5687122" y="6166624"/>
            <a:ext cx="1932834" cy="4167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855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p:cNvGraphicFramePr>
            <a:graphicFrameLocks noChangeAspect="1"/>
          </p:cNvGraphicFramePr>
          <p:nvPr>
            <p:extLst>
              <p:ext uri="{D42A27DB-BD31-4B8C-83A1-F6EECF244321}">
                <p14:modId xmlns:p14="http://schemas.microsoft.com/office/powerpoint/2010/main" val="1048978490"/>
              </p:ext>
            </p:extLst>
          </p:nvPr>
        </p:nvGraphicFramePr>
        <p:xfrm>
          <a:off x="3559404" y="1479426"/>
          <a:ext cx="3657600" cy="2612161"/>
        </p:xfrm>
        <a:graphic>
          <a:graphicData uri="http://schemas.openxmlformats.org/presentationml/2006/ole">
            <mc:AlternateContent xmlns:mc="http://schemas.openxmlformats.org/markup-compatibility/2006">
              <mc:Choice xmlns:v="urn:schemas-microsoft-com:vml" Requires="v">
                <p:oleObj spid="_x0000_s10341" name="Graph" r:id="rId4" imgW="2016000" imgH="1439640" progId="Origin50.Graph">
                  <p:embed/>
                </p:oleObj>
              </mc:Choice>
              <mc:Fallback>
                <p:oleObj name="Graph" r:id="rId4" imgW="2016000" imgH="1439640" progId="Origin50.Graph">
                  <p:embed/>
                  <p:pic>
                    <p:nvPicPr>
                      <p:cNvPr id="0" name=""/>
                      <p:cNvPicPr/>
                      <p:nvPr/>
                    </p:nvPicPr>
                    <p:blipFill>
                      <a:blip r:embed="rId5"/>
                      <a:stretch>
                        <a:fillRect/>
                      </a:stretch>
                    </p:blipFill>
                    <p:spPr>
                      <a:xfrm>
                        <a:off x="3559404" y="1479426"/>
                        <a:ext cx="3657600" cy="2612161"/>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473106217"/>
              </p:ext>
            </p:extLst>
          </p:nvPr>
        </p:nvGraphicFramePr>
        <p:xfrm>
          <a:off x="3416495" y="4102547"/>
          <a:ext cx="3657600" cy="2634952"/>
        </p:xfrm>
        <a:graphic>
          <a:graphicData uri="http://schemas.openxmlformats.org/presentationml/2006/ole">
            <mc:AlternateContent xmlns:mc="http://schemas.openxmlformats.org/markup-compatibility/2006">
              <mc:Choice xmlns:v="urn:schemas-microsoft-com:vml" Requires="v">
                <p:oleObj spid="_x0000_s10342" name="Graph" r:id="rId6" imgW="2037600" imgH="1468440" progId="Origin50.Graph">
                  <p:embed/>
                </p:oleObj>
              </mc:Choice>
              <mc:Fallback>
                <p:oleObj name="Graph" r:id="rId6" imgW="2037600" imgH="1468440" progId="Origin50.Graph">
                  <p:embed/>
                  <p:pic>
                    <p:nvPicPr>
                      <p:cNvPr id="0" name=""/>
                      <p:cNvPicPr/>
                      <p:nvPr/>
                    </p:nvPicPr>
                    <p:blipFill>
                      <a:blip r:embed="rId7"/>
                      <a:stretch>
                        <a:fillRect/>
                      </a:stretch>
                    </p:blipFill>
                    <p:spPr>
                      <a:xfrm>
                        <a:off x="3416495" y="4102547"/>
                        <a:ext cx="3657600" cy="2634952"/>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Effects of Ionization-Induced Defocusing</a:t>
            </a:r>
            <a:endParaRPr lang="en-US" dirty="0"/>
          </a:p>
        </p:txBody>
      </p:sp>
      <p:sp>
        <p:nvSpPr>
          <p:cNvPr id="14" name="矩形 16"/>
          <p:cNvSpPr/>
          <p:nvPr/>
        </p:nvSpPr>
        <p:spPr>
          <a:xfrm>
            <a:off x="4107362" y="1781264"/>
            <a:ext cx="1753590" cy="338554"/>
          </a:xfrm>
          <a:prstGeom prst="rect">
            <a:avLst/>
          </a:prstGeom>
          <a:noFill/>
        </p:spPr>
        <p:txBody>
          <a:bodyPr wrap="square" lIns="91440" tIns="45720" rIns="91440" bIns="45720">
            <a:spAutoFit/>
          </a:bodyPr>
          <a:lstStyle/>
          <a:p>
            <a:r>
              <a:rPr lang="en-US" altLang="zh-TW" sz="1600" b="0" cap="none" spc="0" dirty="0" smtClean="0">
                <a:ln w="0"/>
                <a:solidFill>
                  <a:srgbClr val="FF0000"/>
                </a:solidFill>
                <a:cs typeface="Times New Roman" panose="02020603050405020304" pitchFamily="18" charset="0"/>
              </a:rPr>
              <a:t>Ratio : 0.065</a:t>
            </a:r>
            <a:endParaRPr lang="zh-TW" altLang="en-US" sz="1600" b="0" cap="none" spc="0" dirty="0">
              <a:ln w="0"/>
              <a:solidFill>
                <a:srgbClr val="FF0000"/>
              </a:solidFill>
              <a:cs typeface="Times New Roman" panose="02020603050405020304" pitchFamily="18" charset="0"/>
            </a:endParaRPr>
          </a:p>
        </p:txBody>
      </p:sp>
      <p:sp>
        <p:nvSpPr>
          <p:cNvPr id="15" name="矩形 21"/>
          <p:cNvSpPr/>
          <p:nvPr/>
        </p:nvSpPr>
        <p:spPr>
          <a:xfrm>
            <a:off x="4133340" y="4439377"/>
            <a:ext cx="1579610" cy="338554"/>
          </a:xfrm>
          <a:prstGeom prst="rect">
            <a:avLst/>
          </a:prstGeom>
          <a:noFill/>
        </p:spPr>
        <p:txBody>
          <a:bodyPr wrap="square" lIns="91440" tIns="45720" rIns="91440" bIns="45720">
            <a:spAutoFit/>
          </a:bodyPr>
          <a:lstStyle/>
          <a:p>
            <a:r>
              <a:rPr lang="en-US" altLang="zh-TW" sz="1600" b="0" cap="none" spc="0" dirty="0" smtClean="0">
                <a:ln w="0"/>
                <a:solidFill>
                  <a:srgbClr val="FF0000"/>
                </a:solidFill>
                <a:cs typeface="Times New Roman" panose="02020603050405020304" pitchFamily="18" charset="0"/>
              </a:rPr>
              <a:t>Ratio : 0.23</a:t>
            </a:r>
            <a:endParaRPr lang="zh-TW" altLang="en-US" sz="1600" b="0" cap="none" spc="0" dirty="0">
              <a:ln w="0"/>
              <a:solidFill>
                <a:srgbClr val="FF0000"/>
              </a:solidFill>
              <a:cs typeface="Times New Roman" panose="02020603050405020304" pitchFamily="18" charset="0"/>
            </a:endParaRPr>
          </a:p>
        </p:txBody>
      </p:sp>
      <p:grpSp>
        <p:nvGrpSpPr>
          <p:cNvPr id="5" name="Group 4"/>
          <p:cNvGrpSpPr/>
          <p:nvPr/>
        </p:nvGrpSpPr>
        <p:grpSpPr>
          <a:xfrm>
            <a:off x="629328" y="3297204"/>
            <a:ext cx="2766058" cy="1485477"/>
            <a:chOff x="629328" y="3865916"/>
            <a:chExt cx="2766058" cy="1485477"/>
          </a:xfrm>
        </p:grpSpPr>
        <p:pic>
          <p:nvPicPr>
            <p:cNvPr id="16" name="圖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328" y="3865916"/>
              <a:ext cx="1383029" cy="1485476"/>
            </a:xfrm>
            <a:prstGeom prst="rect">
              <a:avLst/>
            </a:prstGeom>
          </p:spPr>
        </p:pic>
        <p:pic>
          <p:nvPicPr>
            <p:cNvPr id="17" name="圖片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12357" y="3865917"/>
              <a:ext cx="1383029" cy="1485476"/>
            </a:xfrm>
            <a:prstGeom prst="rect">
              <a:avLst/>
            </a:prstGeom>
          </p:spPr>
        </p:pic>
      </p:grpSp>
      <p:grpSp>
        <p:nvGrpSpPr>
          <p:cNvPr id="4" name="Group 3"/>
          <p:cNvGrpSpPr/>
          <p:nvPr/>
        </p:nvGrpSpPr>
        <p:grpSpPr>
          <a:xfrm>
            <a:off x="629328" y="1665585"/>
            <a:ext cx="2766060" cy="1485477"/>
            <a:chOff x="629328" y="1665585"/>
            <a:chExt cx="2766060" cy="1485477"/>
          </a:xfrm>
        </p:grpSpPr>
        <p:pic>
          <p:nvPicPr>
            <p:cNvPr id="18" name="圖片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9328" y="1665586"/>
              <a:ext cx="1383029" cy="1485476"/>
            </a:xfrm>
            <a:prstGeom prst="rect">
              <a:avLst/>
            </a:prstGeom>
          </p:spPr>
        </p:pic>
        <p:pic>
          <p:nvPicPr>
            <p:cNvPr id="19" name="圖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12358" y="1665585"/>
              <a:ext cx="1383030" cy="1485477"/>
            </a:xfrm>
            <a:prstGeom prst="rect">
              <a:avLst/>
            </a:prstGeom>
          </p:spPr>
        </p:pic>
      </p:grpSp>
      <p:sp>
        <p:nvSpPr>
          <p:cNvPr id="3" name="Rectangle 2"/>
          <p:cNvSpPr/>
          <p:nvPr/>
        </p:nvSpPr>
        <p:spPr>
          <a:xfrm>
            <a:off x="168686" y="4928822"/>
            <a:ext cx="3349215" cy="1754326"/>
          </a:xfrm>
          <a:prstGeom prst="rect">
            <a:avLst/>
          </a:prstGeom>
        </p:spPr>
        <p:txBody>
          <a:bodyPr wrap="square">
            <a:spAutoFit/>
          </a:bodyPr>
          <a:lstStyle/>
          <a:p>
            <a:r>
              <a:rPr lang="en-US" dirty="0"/>
              <a:t>At the same plasma density, the central intensity drop is greater for lower laser intensity compared to higher intensity. This central drop is likely due to plasma defocusing.</a:t>
            </a:r>
          </a:p>
        </p:txBody>
      </p:sp>
      <p:cxnSp>
        <p:nvCxnSpPr>
          <p:cNvPr id="23" name="Straight Arrow Connector 22"/>
          <p:cNvCxnSpPr/>
          <p:nvPr/>
        </p:nvCxnSpPr>
        <p:spPr>
          <a:xfrm>
            <a:off x="5512816" y="1792224"/>
            <a:ext cx="0" cy="1548384"/>
          </a:xfrm>
          <a:prstGeom prst="straightConnector1">
            <a:avLst/>
          </a:prstGeom>
          <a:ln w="127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455920" y="4449281"/>
            <a:ext cx="0" cy="1209830"/>
          </a:xfrm>
          <a:prstGeom prst="straightConnector1">
            <a:avLst/>
          </a:prstGeom>
          <a:ln w="127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12"/>
          <a:stretch>
            <a:fillRect/>
          </a:stretch>
        </p:blipFill>
        <p:spPr>
          <a:xfrm>
            <a:off x="7217004" y="1216923"/>
            <a:ext cx="3657600" cy="2544289"/>
          </a:xfrm>
          <a:prstGeom prst="rect">
            <a:avLst/>
          </a:prstGeom>
        </p:spPr>
      </p:pic>
      <p:sp>
        <p:nvSpPr>
          <p:cNvPr id="27" name="Oval 26"/>
          <p:cNvSpPr/>
          <p:nvPr/>
        </p:nvSpPr>
        <p:spPr>
          <a:xfrm>
            <a:off x="8622962" y="2747853"/>
            <a:ext cx="310639" cy="43434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697701" y="2262639"/>
            <a:ext cx="310639" cy="43434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a:stCxn id="28" idx="2"/>
          </p:cNvCxnSpPr>
          <p:nvPr/>
        </p:nvCxnSpPr>
        <p:spPr>
          <a:xfrm flipH="1">
            <a:off x="6039640" y="2479809"/>
            <a:ext cx="2658061" cy="15483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7" idx="2"/>
          </p:cNvCxnSpPr>
          <p:nvPr/>
        </p:nvCxnSpPr>
        <p:spPr>
          <a:xfrm flipH="1">
            <a:off x="6039640" y="2965023"/>
            <a:ext cx="2583322" cy="238636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Object 11"/>
          <p:cNvGraphicFramePr>
            <a:graphicFrameLocks noChangeAspect="1"/>
          </p:cNvGraphicFramePr>
          <p:nvPr>
            <p:extLst>
              <p:ext uri="{D42A27DB-BD31-4B8C-83A1-F6EECF244321}">
                <p14:modId xmlns:p14="http://schemas.microsoft.com/office/powerpoint/2010/main" val="4063716670"/>
              </p:ext>
            </p:extLst>
          </p:nvPr>
        </p:nvGraphicFramePr>
        <p:xfrm>
          <a:off x="7600918" y="3883097"/>
          <a:ext cx="3783721" cy="2900852"/>
        </p:xfrm>
        <a:graphic>
          <a:graphicData uri="http://schemas.openxmlformats.org/presentationml/2006/ole">
            <mc:AlternateContent xmlns:mc="http://schemas.openxmlformats.org/markup-compatibility/2006">
              <mc:Choice xmlns:v="urn:schemas-microsoft-com:vml" Requires="v">
                <p:oleObj spid="_x0000_s10343" name="Graph" r:id="rId13" imgW="1666440" imgH="1278000" progId="Origin50.Graph">
                  <p:embed/>
                </p:oleObj>
              </mc:Choice>
              <mc:Fallback>
                <p:oleObj name="Graph" r:id="rId13" imgW="1666440" imgH="1278000" progId="Origin50.Graph">
                  <p:embed/>
                  <p:pic>
                    <p:nvPicPr>
                      <p:cNvPr id="0" name=""/>
                      <p:cNvPicPr/>
                      <p:nvPr/>
                    </p:nvPicPr>
                    <p:blipFill>
                      <a:blip r:embed="rId14"/>
                      <a:stretch>
                        <a:fillRect/>
                      </a:stretch>
                    </p:blipFill>
                    <p:spPr>
                      <a:xfrm>
                        <a:off x="7600918" y="3883097"/>
                        <a:ext cx="3783721" cy="2900852"/>
                      </a:xfrm>
                      <a:prstGeom prst="rect">
                        <a:avLst/>
                      </a:prstGeom>
                    </p:spPr>
                  </p:pic>
                </p:oleObj>
              </mc:Fallback>
            </mc:AlternateContent>
          </a:graphicData>
        </a:graphic>
      </p:graphicFrame>
      <p:cxnSp>
        <p:nvCxnSpPr>
          <p:cNvPr id="7" name="Straight Arrow Connector 6"/>
          <p:cNvCxnSpPr/>
          <p:nvPr/>
        </p:nvCxnSpPr>
        <p:spPr>
          <a:xfrm>
            <a:off x="6039640" y="2965023"/>
            <a:ext cx="3193260" cy="181290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7342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Dipole Phase through Attenuation</a:t>
            </a:r>
            <a:endParaRPr lang="en-US" dirty="0"/>
          </a:p>
        </p:txBody>
      </p:sp>
      <p:sp>
        <p:nvSpPr>
          <p:cNvPr id="10" name="TextBox 9"/>
          <p:cNvSpPr txBox="1"/>
          <p:nvPr/>
        </p:nvSpPr>
        <p:spPr>
          <a:xfrm>
            <a:off x="6426275" y="4698171"/>
            <a:ext cx="5535804" cy="923330"/>
          </a:xfrm>
          <a:prstGeom prst="rect">
            <a:avLst/>
          </a:prstGeom>
          <a:noFill/>
        </p:spPr>
        <p:txBody>
          <a:bodyPr wrap="square" rtlCol="0">
            <a:spAutoFit/>
          </a:bodyPr>
          <a:lstStyle/>
          <a:p>
            <a:r>
              <a:rPr lang="en-US" dirty="0"/>
              <a:t>Using attenuation coefficient vs. plasma density, we can easily calculate the total phase mismatch for HHG.</a:t>
            </a:r>
          </a:p>
        </p:txBody>
      </p:sp>
      <p:graphicFrame>
        <p:nvGraphicFramePr>
          <p:cNvPr id="4" name="Object 3"/>
          <p:cNvGraphicFramePr>
            <a:graphicFrameLocks noChangeAspect="1"/>
          </p:cNvGraphicFramePr>
          <p:nvPr>
            <p:extLst>
              <p:ext uri="{D42A27DB-BD31-4B8C-83A1-F6EECF244321}">
                <p14:modId xmlns:p14="http://schemas.microsoft.com/office/powerpoint/2010/main" val="2932902980"/>
              </p:ext>
            </p:extLst>
          </p:nvPr>
        </p:nvGraphicFramePr>
        <p:xfrm>
          <a:off x="0" y="2272959"/>
          <a:ext cx="6498319" cy="4428924"/>
        </p:xfrm>
        <a:graphic>
          <a:graphicData uri="http://schemas.openxmlformats.org/presentationml/2006/ole">
            <mc:AlternateContent xmlns:mc="http://schemas.openxmlformats.org/markup-compatibility/2006">
              <mc:Choice xmlns:v="urn:schemas-microsoft-com:vml" Requires="v">
                <p:oleObj spid="_x0000_s8369" name="Graph" r:id="rId4" imgW="2951640" imgH="2011680" progId="Origin50.Graph">
                  <p:embed/>
                </p:oleObj>
              </mc:Choice>
              <mc:Fallback>
                <p:oleObj name="Graph" r:id="rId4" imgW="2951640" imgH="2011680" progId="Origin50.Graph">
                  <p:embed/>
                  <p:pic>
                    <p:nvPicPr>
                      <p:cNvPr id="0" name=""/>
                      <p:cNvPicPr/>
                      <p:nvPr/>
                    </p:nvPicPr>
                    <p:blipFill>
                      <a:blip r:embed="rId5"/>
                      <a:stretch>
                        <a:fillRect/>
                      </a:stretch>
                    </p:blipFill>
                    <p:spPr>
                      <a:xfrm>
                        <a:off x="0" y="2272959"/>
                        <a:ext cx="6498319" cy="4428924"/>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8" name="TextBox 7"/>
              <p:cNvSpPr txBox="1"/>
              <p:nvPr/>
            </p:nvSpPr>
            <p:spPr>
              <a:xfrm>
                <a:off x="5207091" y="1402414"/>
                <a:ext cx="3072892" cy="3297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2000" i="1" smtClean="0">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ΔΦ</m:t>
                          </m:r>
                          <m:r>
                            <m:rPr>
                              <m:nor/>
                            </m:rPr>
                            <a:rPr lang="en-US" sz="2000" dirty="0"/>
                            <m:t> </m:t>
                          </m:r>
                        </m:e>
                        <m:sub>
                          <m:r>
                            <m:rPr>
                              <m:nor/>
                            </m:rPr>
                            <a:rPr lang="en-US" sz="2000" b="0" i="0" smtClean="0">
                              <a:latin typeface="Cambria Math" panose="02040503050406030204" pitchFamily="18" charset="0"/>
                              <a:ea typeface="Cambria Math" panose="02040503050406030204" pitchFamily="18" charset="0"/>
                            </a:rPr>
                            <m:t>total</m:t>
                          </m:r>
                        </m:sub>
                      </m:sSub>
                      <m:r>
                        <a:rPr lang="en-US" sz="2000" b="0" i="1" smtClean="0">
                          <a:latin typeface="Cambria Math" panose="02040503050406030204" pitchFamily="18" charset="0"/>
                          <a:ea typeface="Cambria Math" panose="02040503050406030204" pitchFamily="18" charset="0"/>
                        </a:rPr>
                        <m:t>= </m:t>
                      </m:r>
                      <m:sSub>
                        <m:sSubPr>
                          <m:ctrlPr>
                            <a:rPr lang="en-US" sz="2000" b="0" i="1" smtClean="0">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Φ</m:t>
                          </m:r>
                        </m:e>
                        <m:sub>
                          <m:r>
                            <m:rPr>
                              <m:nor/>
                            </m:rPr>
                            <a:rPr lang="en-US" sz="2000" b="0" i="0" smtClean="0">
                              <a:latin typeface="Cambria Math" panose="02040503050406030204" pitchFamily="18" charset="0"/>
                              <a:ea typeface="Cambria Math" panose="02040503050406030204" pitchFamily="18" charset="0"/>
                            </a:rPr>
                            <m:t>0</m:t>
                          </m:r>
                        </m:sub>
                      </m:sSub>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𝑧</m:t>
                          </m:r>
                        </m:e>
                      </m:d>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Φ</m:t>
                          </m:r>
                        </m:e>
                        <m:sub>
                          <m:r>
                            <m:rPr>
                              <m:nor/>
                            </m:rPr>
                            <a:rPr lang="en-US" sz="2000" b="0" i="0" smtClean="0">
                              <a:latin typeface="Cambria Math" panose="02040503050406030204" pitchFamily="18" charset="0"/>
                              <a:ea typeface="Cambria Math" panose="02040503050406030204" pitchFamily="18" charset="0"/>
                            </a:rPr>
                            <m:t>z</m:t>
                          </m:r>
                        </m:sub>
                      </m:sSub>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𝑧</m:t>
                          </m:r>
                        </m:e>
                      </m:d>
                    </m:oMath>
                  </m:oMathPara>
                </a14:m>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5207091" y="1402414"/>
                <a:ext cx="3072892" cy="329770"/>
              </a:xfrm>
              <a:prstGeom prst="rect">
                <a:avLst/>
              </a:prstGeom>
              <a:blipFill>
                <a:blip r:embed="rId6"/>
                <a:stretch>
                  <a:fillRect l="-1190" b="-259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299760" y="1958444"/>
                <a:ext cx="5662319" cy="381579"/>
              </a:xfrm>
              <a:prstGeom prst="rect">
                <a:avLst/>
              </a:prstGeom>
              <a:noFill/>
            </p:spPr>
            <p:txBody>
              <a:bodyPr wrap="none" lIns="0" tIns="0" rIns="0" bIns="0" rtlCol="0">
                <a:spAutoFit/>
              </a:bodyPr>
              <a:lstStyle/>
              <a:p>
                <a14:m>
                  <m:oMath xmlns:m="http://schemas.openxmlformats.org/officeDocument/2006/math">
                    <m:r>
                      <a:rPr lang="en-US" sz="2000" b="0" i="1" smtClean="0">
                        <a:latin typeface="Cambria Math" panose="02040503050406030204" pitchFamily="18" charset="0"/>
                        <a:ea typeface="Cambria Math" panose="02040503050406030204" pitchFamily="18" charset="0"/>
                      </a:rPr>
                      <m:t>= </m:t>
                    </m:r>
                    <m:sSub>
                      <m:sSubPr>
                        <m:ctrlPr>
                          <a:rPr lang="en-US" sz="2000" i="1">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Φ</m:t>
                        </m:r>
                      </m:e>
                      <m:sub>
                        <m:r>
                          <m:rPr>
                            <m:nor/>
                          </m:rPr>
                          <a:rPr lang="en-US" sz="2000" b="0" i="0" smtClean="0">
                            <a:latin typeface="Cambria Math" panose="02040503050406030204" pitchFamily="18" charset="0"/>
                            <a:ea typeface="Cambria Math" panose="02040503050406030204" pitchFamily="18" charset="0"/>
                          </a:rPr>
                          <m:t>gas</m:t>
                        </m:r>
                      </m:sub>
                    </m:sSub>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𝑧</m:t>
                        </m:r>
                      </m:e>
                    </m:d>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Φ</m:t>
                        </m:r>
                      </m:e>
                      <m:sub>
                        <m:r>
                          <m:rPr>
                            <m:nor/>
                          </m:rPr>
                          <a:rPr lang="en-US" sz="2000" b="0" i="0" smtClean="0">
                            <a:latin typeface="Cambria Math" panose="02040503050406030204" pitchFamily="18" charset="0"/>
                            <a:ea typeface="Cambria Math" panose="02040503050406030204" pitchFamily="18" charset="0"/>
                          </a:rPr>
                          <m:t>plasma</m:t>
                        </m:r>
                      </m:sub>
                    </m:sSub>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𝑧</m:t>
                        </m:r>
                      </m:e>
                    </m:d>
                  </m:oMath>
                </a14:m>
                <a:r>
                  <a:rPr lang="en-US" sz="2000" dirty="0" smtClean="0"/>
                  <a:t> + </a:t>
                </a:r>
                <a14:m>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Φ</m:t>
                        </m:r>
                      </m:e>
                      <m:sub>
                        <m:r>
                          <m:rPr>
                            <m:nor/>
                          </m:rPr>
                          <a:rPr lang="en-US" sz="2000" b="0" i="0" smtClean="0">
                            <a:latin typeface="Cambria Math" panose="02040503050406030204" pitchFamily="18" charset="0"/>
                            <a:ea typeface="Cambria Math" panose="02040503050406030204" pitchFamily="18" charset="0"/>
                          </a:rPr>
                          <m:t>WG</m:t>
                        </m:r>
                      </m:sub>
                    </m:sSub>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𝑧</m:t>
                        </m:r>
                      </m:e>
                    </m:d>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Φ</m:t>
                        </m:r>
                      </m:e>
                      <m:sub>
                        <m:r>
                          <m:rPr>
                            <m:nor/>
                          </m:rPr>
                          <a:rPr lang="en-US" sz="2000">
                            <a:latin typeface="Cambria Math" panose="02040503050406030204" pitchFamily="18" charset="0"/>
                            <a:ea typeface="Cambria Math" panose="02040503050406030204" pitchFamily="18" charset="0"/>
                          </a:rPr>
                          <m:t>dipole</m:t>
                        </m:r>
                      </m:sub>
                    </m:sSub>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𝑧</m:t>
                        </m:r>
                      </m:e>
                    </m:d>
                  </m:oMath>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6299760" y="1958444"/>
                <a:ext cx="5662319" cy="381579"/>
              </a:xfrm>
              <a:prstGeom prst="rect">
                <a:avLst/>
              </a:prstGeom>
              <a:blipFill>
                <a:blip r:embed="rId7"/>
                <a:stretch>
                  <a:fillRect l="-969" t="-19048" b="-301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600579" y="2607657"/>
                <a:ext cx="5013937" cy="4037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Φ</m:t>
                          </m:r>
                        </m:e>
                        <m:sub>
                          <m:r>
                            <m:rPr>
                              <m:nor/>
                            </m:rPr>
                            <a:rPr lang="en-US" sz="2000" b="0" i="0" smtClean="0">
                              <a:latin typeface="Cambria Math" panose="02040503050406030204" pitchFamily="18" charset="0"/>
                              <a:ea typeface="Cambria Math" panose="02040503050406030204" pitchFamily="18" charset="0"/>
                            </a:rPr>
                            <m:t>plasma</m:t>
                          </m:r>
                        </m:sub>
                      </m:sSub>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𝑧</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𝑞</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𝑘</m:t>
                          </m:r>
                        </m:e>
                        <m:sub>
                          <m:r>
                            <m:rPr>
                              <m:nor/>
                            </m:rPr>
                            <a:rPr lang="en-US" sz="2000" b="0" i="0" smtClean="0">
                              <a:latin typeface="Cambria Math" panose="02040503050406030204" pitchFamily="18" charset="0"/>
                              <a:ea typeface="Cambria Math" panose="02040503050406030204" pitchFamily="18" charset="0"/>
                            </a:rPr>
                            <m:t>0</m:t>
                          </m:r>
                        </m:sub>
                      </m:sSub>
                      <m:r>
                        <a:rPr lang="en-US" sz="2000" b="0" i="1" smtClean="0">
                          <a:latin typeface="Cambria Math" panose="02040503050406030204" pitchFamily="18" charset="0"/>
                          <a:ea typeface="Cambria Math" panose="02040503050406030204" pitchFamily="18" charset="0"/>
                        </a:rPr>
                        <m:t>𝑛</m:t>
                      </m:r>
                      <m:d>
                        <m:dPr>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𝜔</m:t>
                              </m:r>
                            </m:e>
                            <m:sub>
                              <m:r>
                                <m:rPr>
                                  <m:nor/>
                                </m:rPr>
                                <a:rPr lang="en-US" sz="2000" b="0" i="0" smtClean="0">
                                  <a:latin typeface="Cambria Math" panose="02040503050406030204" pitchFamily="18" charset="0"/>
                                  <a:ea typeface="Cambria Math" panose="02040503050406030204" pitchFamily="18" charset="0"/>
                                </a:rPr>
                                <m:t>0</m:t>
                              </m:r>
                            </m:sub>
                          </m:sSub>
                        </m:e>
                      </m:d>
                      <m:r>
                        <a:rPr lang="en-US" sz="2000" b="0" i="1" smtClean="0">
                          <a:latin typeface="Cambria Math" panose="02040503050406030204" pitchFamily="18" charset="0"/>
                          <a:ea typeface="Cambria Math" panose="02040503050406030204" pitchFamily="18" charset="0"/>
                        </a:rPr>
                        <m:t>𝑧</m:t>
                      </m:r>
                      <m:r>
                        <a:rPr lang="en-US" sz="2000" b="0" i="1" smtClean="0">
                          <a:latin typeface="Cambria Math" panose="02040503050406030204" pitchFamily="18" charset="0"/>
                          <a:ea typeface="Cambria Math" panose="02040503050406030204" pitchFamily="18" charset="0"/>
                        </a:rPr>
                        <m:t> −</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𝑘</m:t>
                          </m:r>
                        </m:e>
                        <m:sub>
                          <m:r>
                            <m:rPr>
                              <m:nor/>
                            </m:rPr>
                            <a:rPr lang="en-US" sz="2000" b="0" i="0" smtClean="0">
                              <a:latin typeface="Cambria Math" panose="02040503050406030204" pitchFamily="18" charset="0"/>
                              <a:ea typeface="Cambria Math" panose="02040503050406030204" pitchFamily="18" charset="0"/>
                            </a:rPr>
                            <m:t>q</m:t>
                          </m:r>
                        </m:sub>
                      </m:sSub>
                      <m:r>
                        <a:rPr lang="en-US" sz="2000" i="1">
                          <a:latin typeface="Cambria Math" panose="02040503050406030204" pitchFamily="18" charset="0"/>
                          <a:ea typeface="Cambria Math" panose="02040503050406030204" pitchFamily="18" charset="0"/>
                        </a:rPr>
                        <m:t>𝑛</m:t>
                      </m:r>
                      <m:d>
                        <m:dPr>
                          <m:ctrlPr>
                            <a:rPr lang="en-US"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𝜔</m:t>
                              </m:r>
                            </m:e>
                            <m:sub>
                              <m:r>
                                <m:rPr>
                                  <m:nor/>
                                </m:rPr>
                                <a:rPr lang="en-US" sz="2000" b="0" i="0" smtClean="0">
                                  <a:latin typeface="Cambria Math" panose="02040503050406030204" pitchFamily="18" charset="0"/>
                                  <a:ea typeface="Cambria Math" panose="02040503050406030204" pitchFamily="18" charset="0"/>
                                </a:rPr>
                                <m:t>q</m:t>
                              </m:r>
                            </m:sub>
                          </m:sSub>
                        </m:e>
                      </m:d>
                      <m:r>
                        <a:rPr lang="en-US" sz="2000" i="1">
                          <a:latin typeface="Cambria Math" panose="02040503050406030204" pitchFamily="18" charset="0"/>
                          <a:ea typeface="Cambria Math" panose="02040503050406030204" pitchFamily="18" charset="0"/>
                        </a:rPr>
                        <m:t>𝑧</m:t>
                      </m:r>
                      <m:r>
                        <a:rPr lang="en-US" sz="2000" b="0" i="1" smtClean="0">
                          <a:latin typeface="Cambria Math" panose="02040503050406030204" pitchFamily="18" charset="0"/>
                          <a:ea typeface="Cambria Math" panose="02040503050406030204" pitchFamily="18" charset="0"/>
                        </a:rPr>
                        <m:t>&lt;0</m:t>
                      </m:r>
                    </m:oMath>
                  </m:oMathPara>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6600579" y="2607657"/>
                <a:ext cx="5013937" cy="403700"/>
              </a:xfrm>
              <a:prstGeom prst="rect">
                <a:avLst/>
              </a:prstGeom>
              <a:blipFill>
                <a:blip r:embed="rId8"/>
                <a:stretch>
                  <a:fillRect l="-608" r="-608"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600579" y="3179319"/>
                <a:ext cx="4833696" cy="4037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Φ</m:t>
                          </m:r>
                        </m:e>
                        <m:sub>
                          <m:r>
                            <m:rPr>
                              <m:nor/>
                            </m:rPr>
                            <a:rPr lang="en-US" sz="2000" b="0" i="0" smtClean="0">
                              <a:latin typeface="Cambria Math" panose="02040503050406030204" pitchFamily="18" charset="0"/>
                              <a:ea typeface="Cambria Math" panose="02040503050406030204" pitchFamily="18" charset="0"/>
                            </a:rPr>
                            <m:t>dipole</m:t>
                          </m:r>
                        </m:sub>
                      </m:sSub>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𝑧</m:t>
                          </m:r>
                        </m:e>
                      </m:d>
                      <m:r>
                        <a:rPr lang="en-US" sz="2000" b="0" i="1" smtClean="0">
                          <a:latin typeface="Cambria Math" panose="02040503050406030204" pitchFamily="18" charset="0"/>
                          <a:ea typeface="Cambria Math" panose="02040503050406030204" pitchFamily="18" charset="0"/>
                        </a:rPr>
                        <m:t>= </m:t>
                      </m:r>
                      <m:sSub>
                        <m:sSubPr>
                          <m:ctrlPr>
                            <a:rPr lang="en-US" sz="2000" b="0" i="1" smtClean="0">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𝛼</m:t>
                          </m:r>
                        </m:e>
                        <m:sub>
                          <m:r>
                            <m:rPr>
                              <m:nor/>
                            </m:rPr>
                            <a:rPr lang="en-US" sz="2000" b="0" i="0" smtClean="0">
                              <a:latin typeface="Cambria Math" panose="02040503050406030204" pitchFamily="18" charset="0"/>
                              <a:ea typeface="Cambria Math" panose="02040503050406030204" pitchFamily="18" charset="0"/>
                            </a:rPr>
                            <m:t>dipole</m:t>
                          </m:r>
                        </m:sub>
                      </m:sSub>
                      <m:r>
                        <a:rPr lang="en-US" sz="2000" b="0" i="1" smtClean="0">
                          <a:latin typeface="Cambria Math" panose="02040503050406030204" pitchFamily="18" charset="0"/>
                          <a:ea typeface="Cambria Math" panose="02040503050406030204" pitchFamily="18" charset="0"/>
                        </a:rPr>
                        <m:t>×</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𝐼</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𝑧</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𝐼</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0</m:t>
                              </m:r>
                            </m:e>
                          </m:d>
                        </m:e>
                      </m:d>
                      <m:r>
                        <a:rPr lang="en-US" sz="2000" b="0" i="1" smtClean="0">
                          <a:latin typeface="Cambria Math" panose="02040503050406030204" pitchFamily="18" charset="0"/>
                          <a:ea typeface="Cambria Math" panose="02040503050406030204" pitchFamily="18" charset="0"/>
                        </a:rPr>
                        <m:t>&gt;0</m:t>
                      </m:r>
                    </m:oMath>
                  </m:oMathPara>
                </a14:m>
                <a:endParaRPr lang="en-US"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6600579" y="3179319"/>
                <a:ext cx="4833696" cy="403700"/>
              </a:xfrm>
              <a:prstGeom prst="rect">
                <a:avLst/>
              </a:prstGeom>
              <a:blipFill>
                <a:blip r:embed="rId9"/>
                <a:stretch>
                  <a:fillRect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699184" y="6266186"/>
                <a:ext cx="1454181" cy="4356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ea typeface="Cambria Math" panose="02040503050406030204" pitchFamily="18" charset="0"/>
                            </a:rPr>
                          </m:ctrlPr>
                        </m:sSubPr>
                        <m:e>
                          <m:r>
                            <a:rPr lang="el-GR" b="1" i="1">
                              <a:solidFill>
                                <a:srgbClr val="FF0000"/>
                              </a:solidFill>
                              <a:latin typeface="Cambria Math" panose="02040503050406030204" pitchFamily="18" charset="0"/>
                              <a:ea typeface="Cambria Math" panose="02040503050406030204" pitchFamily="18" charset="0"/>
                            </a:rPr>
                            <m:t>𝜱</m:t>
                          </m:r>
                        </m:e>
                        <m:sub>
                          <m:r>
                            <m:rPr>
                              <m:nor/>
                            </m:rPr>
                            <a:rPr lang="en-US" b="1">
                              <a:solidFill>
                                <a:srgbClr val="FF0000"/>
                              </a:solidFill>
                              <a:latin typeface="Cambria Math" panose="02040503050406030204" pitchFamily="18" charset="0"/>
                              <a:ea typeface="Cambria Math" panose="02040503050406030204" pitchFamily="18" charset="0"/>
                            </a:rPr>
                            <m:t>plasma</m:t>
                          </m:r>
                        </m:sub>
                      </m:sSub>
                      <m:d>
                        <m:dPr>
                          <m:ctrlPr>
                            <a:rPr lang="en-US" b="1" i="1">
                              <a:solidFill>
                                <a:srgbClr val="FF0000"/>
                              </a:solidFill>
                              <a:latin typeface="Cambria Math" panose="02040503050406030204" pitchFamily="18" charset="0"/>
                              <a:ea typeface="Cambria Math" panose="02040503050406030204" pitchFamily="18" charset="0"/>
                            </a:rPr>
                          </m:ctrlPr>
                        </m:dPr>
                        <m:e>
                          <m:r>
                            <a:rPr lang="en-US" b="1" i="1">
                              <a:solidFill>
                                <a:srgbClr val="FF0000"/>
                              </a:solidFill>
                              <a:latin typeface="Cambria Math" panose="02040503050406030204" pitchFamily="18" charset="0"/>
                              <a:ea typeface="Cambria Math" panose="02040503050406030204" pitchFamily="18" charset="0"/>
                            </a:rPr>
                            <m:t>𝒛</m:t>
                          </m:r>
                        </m:e>
                      </m:d>
                    </m:oMath>
                  </m:oMathPara>
                </a14:m>
                <a:endParaRPr lang="en-US" b="1" dirty="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699184" y="6266186"/>
                <a:ext cx="1454181" cy="435697"/>
              </a:xfrm>
              <a:prstGeom prst="rect">
                <a:avLst/>
              </a:prstGeom>
              <a:blipFill>
                <a:blip r:embed="rId10"/>
                <a:stretch>
                  <a:fillRect b="-140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836000" y="1897853"/>
                <a:ext cx="1364411" cy="4356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ea typeface="Cambria Math" panose="02040503050406030204" pitchFamily="18" charset="0"/>
                            </a:rPr>
                          </m:ctrlPr>
                        </m:sSubPr>
                        <m:e>
                          <m:r>
                            <a:rPr lang="el-GR" b="1" i="1">
                              <a:solidFill>
                                <a:srgbClr val="FF0000"/>
                              </a:solidFill>
                              <a:latin typeface="Cambria Math" panose="02040503050406030204" pitchFamily="18" charset="0"/>
                              <a:ea typeface="Cambria Math" panose="02040503050406030204" pitchFamily="18" charset="0"/>
                            </a:rPr>
                            <m:t>𝜱</m:t>
                          </m:r>
                        </m:e>
                        <m:sub>
                          <m:r>
                            <m:rPr>
                              <m:nor/>
                            </m:rPr>
                            <a:rPr lang="en-US" b="1">
                              <a:solidFill>
                                <a:srgbClr val="FF0000"/>
                              </a:solidFill>
                              <a:latin typeface="Cambria Math" panose="02040503050406030204" pitchFamily="18" charset="0"/>
                              <a:ea typeface="Cambria Math" panose="02040503050406030204" pitchFamily="18" charset="0"/>
                            </a:rPr>
                            <m:t>dipole</m:t>
                          </m:r>
                        </m:sub>
                      </m:sSub>
                      <m:d>
                        <m:dPr>
                          <m:ctrlPr>
                            <a:rPr lang="en-US" b="1" i="1">
                              <a:solidFill>
                                <a:srgbClr val="FF0000"/>
                              </a:solidFill>
                              <a:latin typeface="Cambria Math" panose="02040503050406030204" pitchFamily="18" charset="0"/>
                              <a:ea typeface="Cambria Math" panose="02040503050406030204" pitchFamily="18" charset="0"/>
                            </a:rPr>
                          </m:ctrlPr>
                        </m:dPr>
                        <m:e>
                          <m:r>
                            <a:rPr lang="en-US" b="1" i="1">
                              <a:solidFill>
                                <a:srgbClr val="FF0000"/>
                              </a:solidFill>
                              <a:latin typeface="Cambria Math" panose="02040503050406030204" pitchFamily="18" charset="0"/>
                              <a:ea typeface="Cambria Math" panose="02040503050406030204" pitchFamily="18" charset="0"/>
                            </a:rPr>
                            <m:t>𝒛</m:t>
                          </m:r>
                        </m:e>
                      </m:d>
                    </m:oMath>
                  </m:oMathPara>
                </a14:m>
                <a:endParaRPr lang="en-US" b="1"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36000" y="1897853"/>
                <a:ext cx="1364411" cy="435697"/>
              </a:xfrm>
              <a:prstGeom prst="rect">
                <a:avLst/>
              </a:prstGeom>
              <a:blipFill>
                <a:blip r:embed="rId11"/>
                <a:stretch>
                  <a:fillRect b="-13889"/>
                </a:stretch>
              </a:blipFill>
            </p:spPr>
            <p:txBody>
              <a:bodyPr/>
              <a:lstStyle/>
              <a:p>
                <a:r>
                  <a:rPr lang="en-US">
                    <a:noFill/>
                  </a:rPr>
                  <a:t> </a:t>
                </a:r>
              </a:p>
            </p:txBody>
          </p:sp>
        </mc:Fallback>
      </mc:AlternateContent>
      <p:cxnSp>
        <p:nvCxnSpPr>
          <p:cNvPr id="7" name="Straight Arrow Connector 6"/>
          <p:cNvCxnSpPr>
            <a:endCxn id="5" idx="1"/>
          </p:cNvCxnSpPr>
          <p:nvPr/>
        </p:nvCxnSpPr>
        <p:spPr>
          <a:xfrm flipV="1">
            <a:off x="421105" y="2115702"/>
            <a:ext cx="414895" cy="54666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3" idx="1"/>
          </p:cNvCxnSpPr>
          <p:nvPr/>
        </p:nvCxnSpPr>
        <p:spPr>
          <a:xfrm>
            <a:off x="4776537" y="6172200"/>
            <a:ext cx="922647" cy="31183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3336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Matching in 25 th HHG</a:t>
            </a:r>
            <a:endParaRPr lang="en-US" dirty="0"/>
          </a:p>
        </p:txBody>
      </p:sp>
      <p:sp>
        <p:nvSpPr>
          <p:cNvPr id="3" name="Rectangle 2"/>
          <p:cNvSpPr/>
          <p:nvPr/>
        </p:nvSpPr>
        <p:spPr>
          <a:xfrm>
            <a:off x="515902" y="5438140"/>
            <a:ext cx="11300871" cy="646331"/>
          </a:xfrm>
          <a:prstGeom prst="rect">
            <a:avLst/>
          </a:prstGeom>
        </p:spPr>
        <p:txBody>
          <a:bodyPr wrap="square">
            <a:spAutoFit/>
          </a:bodyPr>
          <a:lstStyle/>
          <a:p>
            <a:r>
              <a:rPr lang="en-US" dirty="0"/>
              <a:t>A large mismatch results in a low HHG signal. Notably, all observed phase mismatches are negative, indicating insufficient dipole phase to counter plasma-induced mismatch.</a:t>
            </a:r>
          </a:p>
        </p:txBody>
      </p:sp>
      <p:graphicFrame>
        <p:nvGraphicFramePr>
          <p:cNvPr id="6" name="表格 3"/>
          <p:cNvGraphicFramePr>
            <a:graphicFrameLocks noGrp="1"/>
          </p:cNvGraphicFramePr>
          <p:nvPr>
            <p:extLst>
              <p:ext uri="{D42A27DB-BD31-4B8C-83A1-F6EECF244321}">
                <p14:modId xmlns:p14="http://schemas.microsoft.com/office/powerpoint/2010/main" val="110293822"/>
              </p:ext>
            </p:extLst>
          </p:nvPr>
        </p:nvGraphicFramePr>
        <p:xfrm>
          <a:off x="4650152" y="1500365"/>
          <a:ext cx="7440248" cy="2802075"/>
        </p:xfrm>
        <a:graphic>
          <a:graphicData uri="http://schemas.openxmlformats.org/drawingml/2006/table">
            <a:tbl>
              <a:tblPr firstRow="1" bandRow="1">
                <a:tableStyleId>{073A0DAA-6AF3-43AB-8588-CEC1D06C72B9}</a:tableStyleId>
              </a:tblPr>
              <a:tblGrid>
                <a:gridCol w="1924368">
                  <a:extLst>
                    <a:ext uri="{9D8B030D-6E8A-4147-A177-3AD203B41FA5}">
                      <a16:colId xmlns:a16="http://schemas.microsoft.com/office/drawing/2014/main" val="1097317812"/>
                    </a:ext>
                  </a:extLst>
                </a:gridCol>
                <a:gridCol w="1089476">
                  <a:extLst>
                    <a:ext uri="{9D8B030D-6E8A-4147-A177-3AD203B41FA5}">
                      <a16:colId xmlns:a16="http://schemas.microsoft.com/office/drawing/2014/main" val="1615168048"/>
                    </a:ext>
                  </a:extLst>
                </a:gridCol>
                <a:gridCol w="1106601">
                  <a:extLst>
                    <a:ext uri="{9D8B030D-6E8A-4147-A177-3AD203B41FA5}">
                      <a16:colId xmlns:a16="http://schemas.microsoft.com/office/drawing/2014/main" val="876963123"/>
                    </a:ext>
                  </a:extLst>
                </a:gridCol>
                <a:gridCol w="1106601">
                  <a:extLst>
                    <a:ext uri="{9D8B030D-6E8A-4147-A177-3AD203B41FA5}">
                      <a16:colId xmlns:a16="http://schemas.microsoft.com/office/drawing/2014/main" val="261344282"/>
                    </a:ext>
                  </a:extLst>
                </a:gridCol>
                <a:gridCol w="1106601">
                  <a:extLst>
                    <a:ext uri="{9D8B030D-6E8A-4147-A177-3AD203B41FA5}">
                      <a16:colId xmlns:a16="http://schemas.microsoft.com/office/drawing/2014/main" val="552726925"/>
                    </a:ext>
                  </a:extLst>
                </a:gridCol>
                <a:gridCol w="1106601">
                  <a:extLst>
                    <a:ext uri="{9D8B030D-6E8A-4147-A177-3AD203B41FA5}">
                      <a16:colId xmlns:a16="http://schemas.microsoft.com/office/drawing/2014/main" val="2314873195"/>
                    </a:ext>
                  </a:extLst>
                </a:gridCol>
              </a:tblGrid>
              <a:tr h="3370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dirty="0" smtClean="0"/>
                        <a:t>Intensity (W/cm</a:t>
                      </a:r>
                      <a:r>
                        <a:rPr lang="en-US" altLang="zh-TW" sz="1600" b="0" baseline="30000" dirty="0" smtClean="0"/>
                        <a:t>2</a:t>
                      </a:r>
                      <a:r>
                        <a:rPr lang="en-US" altLang="zh-TW" sz="1600" b="0" dirty="0" smtClean="0"/>
                        <a:t>)</a:t>
                      </a:r>
                      <a:endParaRPr lang="zh-TW" altLang="en-US" sz="1600" b="0" dirty="0" smtClean="0">
                        <a:latin typeface="+mn-lt"/>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dirty="0" smtClean="0"/>
                        <a:t>2.0</a:t>
                      </a:r>
                      <a:r>
                        <a:rPr lang="en-US" altLang="zh-TW" sz="1600" b="0" baseline="0" dirty="0" smtClean="0"/>
                        <a:t> X 10</a:t>
                      </a:r>
                      <a:r>
                        <a:rPr lang="en-US" altLang="zh-TW" sz="1600" b="0" baseline="30000" dirty="0" smtClean="0"/>
                        <a:t>14</a:t>
                      </a:r>
                      <a:endParaRPr lang="en-US" altLang="zh-TW" sz="1600" b="0" baseline="30000" dirty="0" smtClean="0">
                        <a:latin typeface="+mn-lt"/>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dirty="0" smtClean="0"/>
                        <a:t>3.6 </a:t>
                      </a:r>
                      <a:r>
                        <a:rPr lang="en-US" altLang="zh-TW" sz="1600" b="0" baseline="0" dirty="0" smtClean="0"/>
                        <a:t>X 10</a:t>
                      </a:r>
                      <a:r>
                        <a:rPr lang="en-US" altLang="zh-TW" sz="1600" b="0" baseline="30000" dirty="0" smtClean="0"/>
                        <a:t>14</a:t>
                      </a:r>
                      <a:endParaRPr lang="en-US" altLang="zh-TW" sz="1600" b="0" dirty="0" smtClean="0">
                        <a:latin typeface="+mn-lt"/>
                      </a:endParaRPr>
                    </a:p>
                  </a:txBody>
                  <a:tcPr/>
                </a:tc>
                <a:tc>
                  <a:txBody>
                    <a:bodyPr/>
                    <a:lstStyle/>
                    <a:p>
                      <a:pPr algn="ctr"/>
                      <a:r>
                        <a:rPr lang="en-US" altLang="zh-TW" sz="1600" b="0" dirty="0" smtClean="0"/>
                        <a:t>7.1 </a:t>
                      </a:r>
                      <a:r>
                        <a:rPr lang="en-US" altLang="zh-TW" sz="1600" b="0" baseline="0" dirty="0" smtClean="0"/>
                        <a:t>X 10</a:t>
                      </a:r>
                      <a:r>
                        <a:rPr lang="en-US" altLang="zh-TW" sz="1600" b="0" baseline="30000" dirty="0" smtClean="0"/>
                        <a:t>14</a:t>
                      </a:r>
                      <a:endParaRPr lang="zh-TW" altLang="en-US" sz="1600" b="0" dirty="0">
                        <a:latin typeface="+mn-lt"/>
                        <a:cs typeface="Times New Roman" panose="02020603050405020304" pitchFamily="18" charset="0"/>
                      </a:endParaRPr>
                    </a:p>
                  </a:txBody>
                  <a:tcPr/>
                </a:tc>
                <a:tc>
                  <a:txBody>
                    <a:bodyPr/>
                    <a:lstStyle/>
                    <a:p>
                      <a:pPr algn="ctr"/>
                      <a:r>
                        <a:rPr lang="en-US" altLang="zh-TW" sz="1600" b="0" dirty="0" smtClean="0"/>
                        <a:t>1.1 </a:t>
                      </a:r>
                      <a:r>
                        <a:rPr lang="en-US" altLang="zh-TW" sz="1600" b="0" baseline="0" dirty="0" smtClean="0"/>
                        <a:t>X 10</a:t>
                      </a:r>
                      <a:r>
                        <a:rPr lang="en-US" altLang="zh-TW" sz="1600" b="0" baseline="30000" dirty="0" smtClean="0"/>
                        <a:t>15</a:t>
                      </a:r>
                      <a:endParaRPr lang="zh-TW" altLang="en-US" sz="1600" b="0" dirty="0">
                        <a:latin typeface="+mn-lt"/>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dirty="0" smtClean="0"/>
                        <a:t>1.3 </a:t>
                      </a:r>
                      <a:r>
                        <a:rPr lang="en-US" altLang="zh-TW" sz="1600" b="0" baseline="0" dirty="0" smtClean="0"/>
                        <a:t>X 10</a:t>
                      </a:r>
                      <a:r>
                        <a:rPr lang="en-US" altLang="zh-TW" sz="1600" b="0" baseline="30000" dirty="0" smtClean="0"/>
                        <a:t>15</a:t>
                      </a:r>
                      <a:endParaRPr lang="zh-TW" altLang="en-US" sz="1600" b="0" dirty="0" smtClean="0">
                        <a:latin typeface="+mn-lt"/>
                      </a:endParaRPr>
                    </a:p>
                  </a:txBody>
                  <a:tcPr/>
                </a:tc>
                <a:extLst>
                  <a:ext uri="{0D108BD9-81ED-4DB2-BD59-A6C34878D82A}">
                    <a16:rowId xmlns:a16="http://schemas.microsoft.com/office/drawing/2014/main" val="182290242"/>
                  </a:ext>
                </a:extLst>
              </a:tr>
              <a:tr h="4943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zh-TW" sz="1600" b="0" dirty="0" smtClean="0"/>
                        <a:t>Δφ</a:t>
                      </a:r>
                      <a:r>
                        <a:rPr lang="en-US" altLang="zh-TW" sz="1600" b="0" baseline="-25000" dirty="0" smtClean="0"/>
                        <a:t>Dipole </a:t>
                      </a:r>
                      <a:r>
                        <a:rPr lang="en-US" altLang="zh-TW" sz="1600" b="0" baseline="0" dirty="0" smtClean="0"/>
                        <a:t>(</a:t>
                      </a:r>
                      <a:r>
                        <a:rPr lang="el-GR" altLang="zh-TW" sz="1600" b="0" dirty="0" smtClean="0"/>
                        <a:t>π</a:t>
                      </a:r>
                      <a:r>
                        <a:rPr lang="en-US" altLang="zh-TW" sz="1600" b="0" baseline="0" dirty="0" smtClean="0"/>
                        <a:t>)</a:t>
                      </a:r>
                      <a:endParaRPr lang="zh-TW" altLang="en-US" sz="1600" b="0" dirty="0" smtClean="0">
                        <a:latin typeface="+mn-lt"/>
                        <a:cs typeface="Times New Roman" panose="02020603050405020304" pitchFamily="18" charset="0"/>
                      </a:endParaRPr>
                    </a:p>
                  </a:txBody>
                  <a:tcPr/>
                </a:tc>
                <a:tc>
                  <a:txBody>
                    <a:bodyPr/>
                    <a:lstStyle/>
                    <a:p>
                      <a:pPr algn="ctr"/>
                      <a:r>
                        <a:rPr lang="en-US" altLang="zh-TW" sz="1600" b="0" dirty="0" smtClean="0"/>
                        <a:t>4.4</a:t>
                      </a:r>
                      <a:endParaRPr lang="zh-TW" altLang="en-US" sz="1600" b="0"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dirty="0" smtClean="0"/>
                        <a:t>12.8</a:t>
                      </a:r>
                      <a:endParaRPr lang="zh-TW" altLang="en-US" sz="1600" b="0" dirty="0" smtClean="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dirty="0" smtClean="0"/>
                        <a:t>34.5</a:t>
                      </a:r>
                      <a:endParaRPr lang="zh-TW" altLang="en-US" sz="1600" b="0"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dirty="0" smtClean="0"/>
                        <a:t>66.9</a:t>
                      </a:r>
                      <a:endParaRPr lang="zh-TW" altLang="en-US" sz="1600" b="0"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dirty="0" smtClean="0"/>
                        <a:t>77.5</a:t>
                      </a:r>
                      <a:endParaRPr lang="zh-TW" altLang="en-US" sz="1600" b="0" dirty="0" smtClean="0">
                        <a:latin typeface="+mn-lt"/>
                      </a:endParaRPr>
                    </a:p>
                  </a:txBody>
                  <a:tcPr/>
                </a:tc>
                <a:extLst>
                  <a:ext uri="{0D108BD9-81ED-4DB2-BD59-A6C34878D82A}">
                    <a16:rowId xmlns:a16="http://schemas.microsoft.com/office/drawing/2014/main" val="4233352584"/>
                  </a:ext>
                </a:extLst>
              </a:tr>
              <a:tr h="4943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zh-TW" sz="1600" b="0" dirty="0" smtClean="0"/>
                        <a:t>Δφ</a:t>
                      </a:r>
                      <a:r>
                        <a:rPr lang="en-US" altLang="zh-TW" sz="1600" b="0" baseline="-25000" dirty="0" smtClean="0"/>
                        <a:t>plasma </a:t>
                      </a:r>
                      <a:r>
                        <a:rPr lang="en-US" altLang="zh-TW" sz="1600" b="0" baseline="0" dirty="0" smtClean="0"/>
                        <a:t>(</a:t>
                      </a:r>
                      <a:r>
                        <a:rPr lang="el-GR" altLang="zh-TW" sz="1600" b="0" dirty="0" smtClean="0"/>
                        <a:t>π</a:t>
                      </a:r>
                      <a:r>
                        <a:rPr lang="en-US" altLang="zh-TW" sz="1600" b="0" baseline="0" dirty="0" smtClean="0"/>
                        <a:t>)</a:t>
                      </a:r>
                      <a:endParaRPr lang="zh-TW" altLang="en-US" sz="1600" b="0" dirty="0" smtClean="0">
                        <a:latin typeface="+mn-lt"/>
                        <a:cs typeface="Times New Roman" panose="02020603050405020304" pitchFamily="18" charset="0"/>
                      </a:endParaRPr>
                    </a:p>
                  </a:txBody>
                  <a:tcPr/>
                </a:tc>
                <a:tc>
                  <a:txBody>
                    <a:bodyPr/>
                    <a:lstStyle/>
                    <a:p>
                      <a:pPr algn="ctr"/>
                      <a:r>
                        <a:rPr lang="en-US" altLang="zh-TW" sz="1600" b="0" dirty="0" smtClean="0"/>
                        <a:t>-16.4</a:t>
                      </a:r>
                      <a:endParaRPr lang="zh-TW" altLang="en-US" sz="1600" b="0" dirty="0">
                        <a:latin typeface="+mn-lt"/>
                      </a:endParaRPr>
                    </a:p>
                  </a:txBody>
                  <a:tcPr/>
                </a:tc>
                <a:tc>
                  <a:txBody>
                    <a:bodyPr/>
                    <a:lstStyle/>
                    <a:p>
                      <a:pPr algn="ctr"/>
                      <a:r>
                        <a:rPr lang="en-US" altLang="zh-TW" sz="1600" b="0" dirty="0" smtClean="0"/>
                        <a:t>-17.7</a:t>
                      </a:r>
                      <a:endParaRPr lang="zh-TW" altLang="en-US" sz="1600" b="0" dirty="0">
                        <a:latin typeface="+mn-lt"/>
                      </a:endParaRPr>
                    </a:p>
                  </a:txBody>
                  <a:tcPr/>
                </a:tc>
                <a:tc>
                  <a:txBody>
                    <a:bodyPr/>
                    <a:lstStyle/>
                    <a:p>
                      <a:pPr algn="ctr"/>
                      <a:r>
                        <a:rPr lang="en-US" altLang="zh-TW" sz="1600" b="0" dirty="0" smtClean="0"/>
                        <a:t>-60.3</a:t>
                      </a:r>
                      <a:endParaRPr lang="zh-TW" altLang="en-US" sz="1600" b="0" dirty="0">
                        <a:latin typeface="+mn-lt"/>
                      </a:endParaRPr>
                    </a:p>
                  </a:txBody>
                  <a:tcPr/>
                </a:tc>
                <a:tc>
                  <a:txBody>
                    <a:bodyPr/>
                    <a:lstStyle/>
                    <a:p>
                      <a:pPr algn="ctr"/>
                      <a:r>
                        <a:rPr lang="en-US" altLang="zh-TW" sz="1600" b="0" dirty="0" smtClean="0"/>
                        <a:t>-91.4</a:t>
                      </a:r>
                      <a:endParaRPr lang="zh-TW" altLang="en-US" sz="1600" b="0" dirty="0">
                        <a:latin typeface="+mn-lt"/>
                      </a:endParaRPr>
                    </a:p>
                  </a:txBody>
                  <a:tcPr/>
                </a:tc>
                <a:tc>
                  <a:txBody>
                    <a:bodyPr/>
                    <a:lstStyle/>
                    <a:p>
                      <a:pPr algn="ctr"/>
                      <a:r>
                        <a:rPr lang="en-US" altLang="zh-TW" sz="1600" b="0" dirty="0" smtClean="0"/>
                        <a:t>-100.8</a:t>
                      </a:r>
                      <a:endParaRPr lang="zh-TW" altLang="en-US" sz="1600" b="0" dirty="0">
                        <a:latin typeface="+mn-lt"/>
                      </a:endParaRPr>
                    </a:p>
                  </a:txBody>
                  <a:tcPr/>
                </a:tc>
                <a:extLst>
                  <a:ext uri="{0D108BD9-81ED-4DB2-BD59-A6C34878D82A}">
                    <a16:rowId xmlns:a16="http://schemas.microsoft.com/office/drawing/2014/main" val="1688143906"/>
                  </a:ext>
                </a:extLst>
              </a:tr>
              <a:tr h="4943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zh-TW" sz="1600" b="0" dirty="0" smtClean="0"/>
                        <a:t>Δφ</a:t>
                      </a:r>
                      <a:r>
                        <a:rPr lang="en-US" altLang="zh-TW" sz="1600" b="0" baseline="-25000" dirty="0" smtClean="0"/>
                        <a:t>waveguide </a:t>
                      </a:r>
                      <a:r>
                        <a:rPr lang="en-US" altLang="zh-TW" sz="1600" b="0" baseline="0" dirty="0" smtClean="0"/>
                        <a:t>(</a:t>
                      </a:r>
                      <a:r>
                        <a:rPr lang="el-GR" altLang="zh-TW" sz="1600" b="0" dirty="0" smtClean="0"/>
                        <a:t>π</a:t>
                      </a:r>
                      <a:r>
                        <a:rPr lang="en-US" altLang="zh-TW" sz="1600" b="0" baseline="0" dirty="0" smtClean="0"/>
                        <a:t>)</a:t>
                      </a:r>
                      <a:endParaRPr lang="zh-TW" altLang="en-US" sz="1600" b="0" dirty="0" smtClean="0">
                        <a:latin typeface="+mn-lt"/>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0" u="none" strike="noStrike" kern="1200" cap="none" spc="0" normalizeH="0" baseline="0" noProof="0" dirty="0" smtClean="0">
                          <a:ln>
                            <a:noFill/>
                          </a:ln>
                          <a:effectLst/>
                          <a:uLnTx/>
                          <a:uFillTx/>
                        </a:rPr>
                        <a:t>-4.2</a:t>
                      </a:r>
                      <a:endParaRPr kumimoji="0" lang="zh-TW" altLang="en-US" sz="1600" b="0" i="0" u="none" strike="noStrike" kern="1200" cap="none" spc="0" normalizeH="0" baseline="0" noProof="0" dirty="0" smtClean="0">
                        <a:ln>
                          <a:noFill/>
                        </a:ln>
                        <a:solidFill>
                          <a:prstClr val="black"/>
                        </a:solidFill>
                        <a:effectLst/>
                        <a:uLnTx/>
                        <a:uFillTx/>
                        <a:latin typeface="+mn-lt"/>
                        <a:ea typeface="新細明體" panose="02020500000000000000" pitchFamily="18" charset="-120"/>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0" u="none" strike="noStrike" kern="1200" cap="none" spc="0" normalizeH="0" baseline="0" noProof="0" dirty="0" smtClean="0">
                          <a:ln>
                            <a:noFill/>
                          </a:ln>
                          <a:effectLst/>
                          <a:uLnTx/>
                          <a:uFillTx/>
                        </a:rPr>
                        <a:t>-4.2</a:t>
                      </a:r>
                      <a:endParaRPr kumimoji="0" lang="zh-TW" altLang="en-US" sz="1600" b="0" i="0" u="none" strike="noStrike" kern="1200" cap="none" spc="0" normalizeH="0" baseline="0" noProof="0" dirty="0" smtClean="0">
                        <a:ln>
                          <a:noFill/>
                        </a:ln>
                        <a:solidFill>
                          <a:prstClr val="black"/>
                        </a:solidFill>
                        <a:effectLst/>
                        <a:uLnTx/>
                        <a:uFillTx/>
                        <a:latin typeface="+mn-lt"/>
                        <a:ea typeface="新細明體" panose="02020500000000000000" pitchFamily="18" charset="-120"/>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0" u="none" strike="noStrike" kern="1200" cap="none" spc="0" normalizeH="0" baseline="0" noProof="0" dirty="0" smtClean="0">
                          <a:ln>
                            <a:noFill/>
                          </a:ln>
                          <a:effectLst/>
                          <a:uLnTx/>
                          <a:uFillTx/>
                        </a:rPr>
                        <a:t>-4.2</a:t>
                      </a:r>
                      <a:endParaRPr kumimoji="0" lang="zh-TW" altLang="en-US" sz="1600" b="0" i="0" u="none" strike="noStrike" kern="1200" cap="none" spc="0" normalizeH="0" baseline="0" noProof="0" dirty="0" smtClean="0">
                        <a:ln>
                          <a:noFill/>
                        </a:ln>
                        <a:solidFill>
                          <a:prstClr val="black"/>
                        </a:solidFill>
                        <a:effectLst/>
                        <a:uLnTx/>
                        <a:uFillTx/>
                        <a:latin typeface="+mn-lt"/>
                        <a:ea typeface="新細明體" panose="02020500000000000000" pitchFamily="18" charset="-120"/>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0" u="none" strike="noStrike" kern="1200" cap="none" spc="0" normalizeH="0" baseline="0" noProof="0" dirty="0" smtClean="0">
                          <a:ln>
                            <a:noFill/>
                          </a:ln>
                          <a:effectLst/>
                          <a:uLnTx/>
                          <a:uFillTx/>
                        </a:rPr>
                        <a:t>-4.2</a:t>
                      </a:r>
                      <a:endParaRPr kumimoji="0" lang="zh-TW" altLang="en-US" sz="1600" b="0" i="0" u="none" strike="noStrike" kern="1200" cap="none" spc="0" normalizeH="0" baseline="0" noProof="0" dirty="0" smtClean="0">
                        <a:ln>
                          <a:noFill/>
                        </a:ln>
                        <a:solidFill>
                          <a:prstClr val="black"/>
                        </a:solidFill>
                        <a:effectLst/>
                        <a:uLnTx/>
                        <a:uFillTx/>
                        <a:latin typeface="+mn-lt"/>
                        <a:ea typeface="新細明體" panose="02020500000000000000" pitchFamily="18" charset="-120"/>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0" u="none" strike="noStrike" kern="1200" cap="none" spc="0" normalizeH="0" baseline="0" noProof="0" dirty="0" smtClean="0">
                          <a:ln>
                            <a:noFill/>
                          </a:ln>
                          <a:effectLst/>
                          <a:uLnTx/>
                          <a:uFillTx/>
                        </a:rPr>
                        <a:t>-4.2</a:t>
                      </a:r>
                      <a:endParaRPr kumimoji="0" lang="zh-TW" altLang="en-US" sz="1600" b="0" i="0" u="none" strike="noStrike" kern="1200" cap="none" spc="0" normalizeH="0" baseline="0" noProof="0" dirty="0" smtClean="0">
                        <a:ln>
                          <a:noFill/>
                        </a:ln>
                        <a:solidFill>
                          <a:prstClr val="black"/>
                        </a:solidFill>
                        <a:effectLst/>
                        <a:uLnTx/>
                        <a:uFillTx/>
                        <a:latin typeface="+mn-lt"/>
                        <a:ea typeface="新細明體" panose="02020500000000000000" pitchFamily="18" charset="-120"/>
                        <a:cs typeface="+mn-cs"/>
                      </a:endParaRPr>
                    </a:p>
                  </a:txBody>
                  <a:tcPr/>
                </a:tc>
                <a:extLst>
                  <a:ext uri="{0D108BD9-81ED-4DB2-BD59-A6C34878D82A}">
                    <a16:rowId xmlns:a16="http://schemas.microsoft.com/office/drawing/2014/main" val="333708698"/>
                  </a:ext>
                </a:extLst>
              </a:tr>
              <a:tr h="4874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zh-TW" sz="1600" b="0" dirty="0" smtClean="0"/>
                        <a:t>Δφ</a:t>
                      </a:r>
                      <a:r>
                        <a:rPr lang="en-US" altLang="zh-TW" sz="1600" b="0" baseline="-25000" dirty="0" smtClean="0"/>
                        <a:t>total </a:t>
                      </a:r>
                      <a:r>
                        <a:rPr lang="en-US" altLang="zh-TW" sz="1600" b="0" baseline="0" dirty="0" smtClean="0"/>
                        <a:t>(</a:t>
                      </a:r>
                      <a:r>
                        <a:rPr lang="el-GR" altLang="zh-TW" sz="1600" b="0" dirty="0" smtClean="0"/>
                        <a:t>π</a:t>
                      </a:r>
                      <a:r>
                        <a:rPr lang="en-US" altLang="zh-TW" sz="1600" b="0" baseline="0" dirty="0" smtClean="0"/>
                        <a:t>)</a:t>
                      </a:r>
                      <a:endParaRPr lang="zh-TW" altLang="en-US" sz="1600" b="0" dirty="0" smtClean="0">
                        <a:latin typeface="+mn-lt"/>
                        <a:cs typeface="Times New Roman" panose="02020603050405020304" pitchFamily="18" charset="0"/>
                      </a:endParaRPr>
                    </a:p>
                  </a:txBody>
                  <a:tcPr/>
                </a:tc>
                <a:tc>
                  <a:txBody>
                    <a:bodyPr/>
                    <a:lstStyle/>
                    <a:p>
                      <a:pPr algn="ctr"/>
                      <a:r>
                        <a:rPr lang="en-US" altLang="zh-TW" sz="1600" b="0" dirty="0" smtClean="0"/>
                        <a:t>-16.2</a:t>
                      </a:r>
                      <a:endParaRPr lang="zh-TW" altLang="en-US" sz="1600" b="0" dirty="0">
                        <a:latin typeface="+mn-lt"/>
                      </a:endParaRPr>
                    </a:p>
                  </a:txBody>
                  <a:tcPr/>
                </a:tc>
                <a:tc>
                  <a:txBody>
                    <a:bodyPr/>
                    <a:lstStyle/>
                    <a:p>
                      <a:pPr algn="ctr"/>
                      <a:r>
                        <a:rPr lang="en-US" altLang="zh-TW" sz="1600" b="0" dirty="0" smtClean="0"/>
                        <a:t>-9.1</a:t>
                      </a:r>
                      <a:endParaRPr lang="zh-TW" altLang="en-US" sz="1600" b="0" dirty="0">
                        <a:latin typeface="+mn-lt"/>
                      </a:endParaRPr>
                    </a:p>
                  </a:txBody>
                  <a:tcPr/>
                </a:tc>
                <a:tc>
                  <a:txBody>
                    <a:bodyPr/>
                    <a:lstStyle/>
                    <a:p>
                      <a:pPr algn="ctr"/>
                      <a:r>
                        <a:rPr lang="en-US" altLang="zh-TW" sz="1600" b="0" dirty="0" smtClean="0"/>
                        <a:t>-30</a:t>
                      </a:r>
                      <a:endParaRPr lang="zh-TW" altLang="en-US" sz="1600" b="0" dirty="0">
                        <a:latin typeface="+mn-lt"/>
                      </a:endParaRPr>
                    </a:p>
                  </a:txBody>
                  <a:tcPr/>
                </a:tc>
                <a:tc>
                  <a:txBody>
                    <a:bodyPr/>
                    <a:lstStyle/>
                    <a:p>
                      <a:pPr algn="ctr"/>
                      <a:r>
                        <a:rPr lang="en-US" altLang="zh-TW" sz="1600" b="0" dirty="0" smtClean="0"/>
                        <a:t>-28.7</a:t>
                      </a:r>
                      <a:endParaRPr lang="zh-TW" altLang="en-US" sz="1600" b="0" dirty="0">
                        <a:latin typeface="+mn-lt"/>
                      </a:endParaRPr>
                    </a:p>
                  </a:txBody>
                  <a:tcPr/>
                </a:tc>
                <a:tc>
                  <a:txBody>
                    <a:bodyPr/>
                    <a:lstStyle/>
                    <a:p>
                      <a:pPr algn="ctr"/>
                      <a:r>
                        <a:rPr lang="en-US" altLang="zh-TW" sz="1600" b="0" dirty="0" smtClean="0"/>
                        <a:t>-27.5</a:t>
                      </a:r>
                      <a:endParaRPr lang="zh-TW" altLang="en-US" sz="1600" b="0" dirty="0">
                        <a:latin typeface="+mn-lt"/>
                      </a:endParaRPr>
                    </a:p>
                  </a:txBody>
                  <a:tcPr/>
                </a:tc>
                <a:extLst>
                  <a:ext uri="{0D108BD9-81ED-4DB2-BD59-A6C34878D82A}">
                    <a16:rowId xmlns:a16="http://schemas.microsoft.com/office/drawing/2014/main" val="1526647520"/>
                  </a:ext>
                </a:extLst>
              </a:tr>
              <a:tr h="494388">
                <a:tc>
                  <a:txBody>
                    <a:bodyPr/>
                    <a:lstStyle/>
                    <a:p>
                      <a:pPr algn="ctr"/>
                      <a:r>
                        <a:rPr lang="en-US" altLang="zh-TW" sz="1600" b="0" dirty="0" smtClean="0"/>
                        <a:t>HHG</a:t>
                      </a:r>
                      <a:r>
                        <a:rPr lang="en-US" altLang="zh-TW" sz="1600" b="0" baseline="0" dirty="0" smtClean="0"/>
                        <a:t> signal (a. u. )</a:t>
                      </a:r>
                      <a:endParaRPr lang="zh-TW" altLang="en-US" sz="1600" b="0" dirty="0">
                        <a:latin typeface="+mn-lt"/>
                      </a:endParaRPr>
                    </a:p>
                  </a:txBody>
                  <a:tcPr/>
                </a:tc>
                <a:tc>
                  <a:txBody>
                    <a:bodyPr/>
                    <a:lstStyle/>
                    <a:p>
                      <a:pPr algn="ctr"/>
                      <a:r>
                        <a:rPr lang="en-US" altLang="zh-TW" sz="1600" b="0" dirty="0" smtClean="0"/>
                        <a:t>4.7</a:t>
                      </a:r>
                      <a:endParaRPr lang="zh-TW" altLang="en-US" sz="1600" b="0" baseline="30000"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dirty="0" smtClean="0"/>
                        <a:t>6.7</a:t>
                      </a:r>
                      <a:endParaRPr lang="zh-TW" altLang="en-US" sz="1600" b="0" dirty="0" smtClean="0"/>
                    </a:p>
                  </a:txBody>
                  <a:tcPr/>
                </a:tc>
                <a:tc>
                  <a:txBody>
                    <a:bodyPr/>
                    <a:lstStyle/>
                    <a:p>
                      <a:pPr algn="ctr"/>
                      <a:r>
                        <a:rPr lang="en-US" altLang="zh-TW" sz="1600" b="0" dirty="0" smtClean="0"/>
                        <a:t>4.8</a:t>
                      </a:r>
                      <a:endParaRPr lang="zh-TW" altLang="en-US" sz="1600" b="0" baseline="30000"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dirty="0" smtClean="0"/>
                        <a:t>3.7</a:t>
                      </a:r>
                      <a:endParaRPr lang="zh-TW" altLang="en-US" sz="1600" b="0" baseline="30000" dirty="0" smtClean="0">
                        <a:latin typeface="+mn-lt"/>
                      </a:endParaRPr>
                    </a:p>
                  </a:txBody>
                  <a:tcPr/>
                </a:tc>
                <a:tc>
                  <a:txBody>
                    <a:bodyPr/>
                    <a:lstStyle/>
                    <a:p>
                      <a:pPr algn="ctr"/>
                      <a:r>
                        <a:rPr lang="en-US" altLang="zh-TW" sz="1600" b="0" dirty="0" smtClean="0"/>
                        <a:t>2.5</a:t>
                      </a:r>
                      <a:endParaRPr lang="zh-TW" altLang="en-US" sz="1600" b="0" baseline="30000" dirty="0">
                        <a:latin typeface="+mn-lt"/>
                      </a:endParaRPr>
                    </a:p>
                  </a:txBody>
                  <a:tcPr/>
                </a:tc>
                <a:extLst>
                  <a:ext uri="{0D108BD9-81ED-4DB2-BD59-A6C34878D82A}">
                    <a16:rowId xmlns:a16="http://schemas.microsoft.com/office/drawing/2014/main" val="2216430484"/>
                  </a:ext>
                </a:extLst>
              </a:tr>
            </a:tbl>
          </a:graphicData>
        </a:graphic>
      </p:graphicFrame>
      <p:sp>
        <p:nvSpPr>
          <p:cNvPr id="8" name="TextBox 7"/>
          <p:cNvSpPr txBox="1"/>
          <p:nvPr/>
        </p:nvSpPr>
        <p:spPr>
          <a:xfrm>
            <a:off x="5143836" y="4476750"/>
            <a:ext cx="4378362" cy="923330"/>
          </a:xfrm>
          <a:prstGeom prst="rect">
            <a:avLst/>
          </a:prstGeom>
          <a:noFill/>
        </p:spPr>
        <p:txBody>
          <a:bodyPr wrap="square" rtlCol="0">
            <a:spAutoFit/>
          </a:bodyPr>
          <a:lstStyle/>
          <a:p>
            <a:r>
              <a:rPr lang="en-US" dirty="0" smtClean="0">
                <a:cs typeface="Times New Roman" panose="02020603050405020304" pitchFamily="18" charset="0"/>
              </a:rPr>
              <a:t>Gas: Argon</a:t>
            </a:r>
          </a:p>
          <a:p>
            <a:r>
              <a:rPr lang="en-US" dirty="0" smtClean="0">
                <a:cs typeface="Times New Roman" panose="02020603050405020304" pitchFamily="18" charset="0"/>
              </a:rPr>
              <a:t>Capillary Length = 13 mm</a:t>
            </a:r>
          </a:p>
          <a:p>
            <a:r>
              <a:rPr lang="en-US" dirty="0" smtClean="0">
                <a:cs typeface="Times New Roman" panose="02020603050405020304" pitchFamily="18" charset="0"/>
              </a:rPr>
              <a:t>Capillary Diameter = 150 µm</a:t>
            </a:r>
          </a:p>
        </p:txBody>
      </p:sp>
      <p:sp>
        <p:nvSpPr>
          <p:cNvPr id="5" name="Right Arrow 4"/>
          <p:cNvSpPr/>
          <p:nvPr/>
        </p:nvSpPr>
        <p:spPr>
          <a:xfrm>
            <a:off x="1025770" y="6272971"/>
            <a:ext cx="1260231" cy="339668"/>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31831" y="6243307"/>
            <a:ext cx="8721969" cy="369332"/>
          </a:xfrm>
          <a:prstGeom prst="rect">
            <a:avLst/>
          </a:prstGeom>
          <a:noFill/>
        </p:spPr>
        <p:txBody>
          <a:bodyPr wrap="square" rtlCol="0">
            <a:spAutoFit/>
          </a:bodyPr>
          <a:lstStyle/>
          <a:p>
            <a:r>
              <a:rPr lang="en-US" dirty="0"/>
              <a:t>Smaller capillary for increased defocusing and larger dipole </a:t>
            </a:r>
            <a:r>
              <a:rPr lang="en-US" dirty="0" smtClean="0"/>
              <a:t>phase.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742225677"/>
              </p:ext>
            </p:extLst>
          </p:nvPr>
        </p:nvGraphicFramePr>
        <p:xfrm>
          <a:off x="255270" y="1676718"/>
          <a:ext cx="4600210" cy="3312024"/>
        </p:xfrm>
        <a:graphic>
          <a:graphicData uri="http://schemas.openxmlformats.org/presentationml/2006/ole">
            <mc:AlternateContent xmlns:mc="http://schemas.openxmlformats.org/markup-compatibility/2006">
              <mc:Choice xmlns:v="urn:schemas-microsoft-com:vml" Requires="v">
                <p:oleObj spid="_x0000_s7253" name="Graph" r:id="rId4" imgW="2273760" imgH="1636560" progId="Origin50.Graph">
                  <p:embed/>
                </p:oleObj>
              </mc:Choice>
              <mc:Fallback>
                <p:oleObj name="Graph" r:id="rId4" imgW="2273760" imgH="1636560" progId="Origin50.Graph">
                  <p:embed/>
                  <p:pic>
                    <p:nvPicPr>
                      <p:cNvPr id="0" name=""/>
                      <p:cNvPicPr/>
                      <p:nvPr/>
                    </p:nvPicPr>
                    <p:blipFill>
                      <a:blip r:embed="rId5"/>
                      <a:stretch>
                        <a:fillRect/>
                      </a:stretch>
                    </p:blipFill>
                    <p:spPr>
                      <a:xfrm>
                        <a:off x="255270" y="1676718"/>
                        <a:ext cx="4600210" cy="3312024"/>
                      </a:xfrm>
                      <a:prstGeom prst="rect">
                        <a:avLst/>
                      </a:prstGeom>
                    </p:spPr>
                  </p:pic>
                </p:oleObj>
              </mc:Fallback>
            </mc:AlternateContent>
          </a:graphicData>
        </a:graphic>
      </p:graphicFrame>
    </p:spTree>
    <p:extLst>
      <p:ext uri="{BB962C8B-B14F-4D97-AF65-F5344CB8AC3E}">
        <p14:creationId xmlns:p14="http://schemas.microsoft.com/office/powerpoint/2010/main" val="2144072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and Future Work</a:t>
            </a:r>
            <a:endParaRPr lang="en-US" dirty="0"/>
          </a:p>
        </p:txBody>
      </p:sp>
      <p:sp>
        <p:nvSpPr>
          <p:cNvPr id="3" name="Content Placeholder 2"/>
          <p:cNvSpPr>
            <a:spLocks noGrp="1"/>
          </p:cNvSpPr>
          <p:nvPr>
            <p:ph idx="1"/>
          </p:nvPr>
        </p:nvSpPr>
        <p:spPr/>
        <p:txBody>
          <a:bodyPr/>
          <a:lstStyle/>
          <a:p>
            <a:r>
              <a:rPr lang="en-US" dirty="0"/>
              <a:t>Achieved &gt;80% coupling efficiency with a capillary attenuation coefficient of 0.002 mm</a:t>
            </a:r>
            <a:r>
              <a:rPr lang="en-US" dirty="0" smtClean="0"/>
              <a:t>⁻</a:t>
            </a:r>
            <a:r>
              <a:rPr lang="en-US" baseline="30000" dirty="0" smtClean="0"/>
              <a:t>1</a:t>
            </a:r>
          </a:p>
          <a:p>
            <a:r>
              <a:rPr lang="en-US" dirty="0"/>
              <a:t>Used FDI to measure plasma density within capillary during </a:t>
            </a:r>
            <a:r>
              <a:rPr lang="en-US" dirty="0" smtClean="0"/>
              <a:t>HHG</a:t>
            </a:r>
          </a:p>
          <a:p>
            <a:r>
              <a:rPr lang="en-US" dirty="0"/>
              <a:t>Observed laser-induced plasma defocusing as primary factor in waveguide attenuation, reaching up to 0.04 mm</a:t>
            </a:r>
            <a:r>
              <a:rPr lang="en-US" dirty="0" smtClean="0"/>
              <a:t>⁻</a:t>
            </a:r>
            <a:r>
              <a:rPr lang="en-US" baseline="30000" dirty="0" smtClean="0"/>
              <a:t>1</a:t>
            </a:r>
          </a:p>
          <a:p>
            <a:r>
              <a:rPr lang="en-US" dirty="0"/>
              <a:t>Capability to analyze phase-matching conditions for </a:t>
            </a:r>
            <a:r>
              <a:rPr lang="en-US" dirty="0" smtClean="0"/>
              <a:t>HHG</a:t>
            </a:r>
          </a:p>
          <a:p>
            <a:r>
              <a:rPr lang="en-US" dirty="0"/>
              <a:t>Plan to replace 150 µm capillary with 100 µm to enhance dipole phase for ion-based HHG</a:t>
            </a:r>
            <a:endParaRPr lang="en-US" baseline="30000" dirty="0"/>
          </a:p>
        </p:txBody>
      </p:sp>
    </p:spTree>
    <p:extLst>
      <p:ext uri="{BB962C8B-B14F-4D97-AF65-F5344CB8AC3E}">
        <p14:creationId xmlns:p14="http://schemas.microsoft.com/office/powerpoint/2010/main" val="3918818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High-Harmonic Generation (HHG)</a:t>
            </a:r>
          </a:p>
        </p:txBody>
      </p:sp>
      <p:sp>
        <p:nvSpPr>
          <p:cNvPr id="4" name="TextBox 3"/>
          <p:cNvSpPr txBox="1"/>
          <p:nvPr/>
        </p:nvSpPr>
        <p:spPr>
          <a:xfrm>
            <a:off x="7310727" y="6519446"/>
            <a:ext cx="4881273" cy="338554"/>
          </a:xfrm>
          <a:prstGeom prst="rect">
            <a:avLst/>
          </a:prstGeom>
          <a:noFill/>
        </p:spPr>
        <p:txBody>
          <a:bodyPr wrap="none" rtlCol="0">
            <a:spAutoFit/>
          </a:bodyPr>
          <a:lstStyle/>
          <a:p>
            <a:r>
              <a:rPr lang="en-US" sz="1600" b="1" dirty="0"/>
              <a:t>Ref: Carsten Winterfeldt, Rev. Mod. Phys. 80, 117</a:t>
            </a:r>
          </a:p>
        </p:txBody>
      </p:sp>
      <p:grpSp>
        <p:nvGrpSpPr>
          <p:cNvPr id="12" name="Group 11"/>
          <p:cNvGrpSpPr/>
          <p:nvPr/>
        </p:nvGrpSpPr>
        <p:grpSpPr>
          <a:xfrm>
            <a:off x="7422577" y="3948675"/>
            <a:ext cx="4306887" cy="1962150"/>
            <a:chOff x="7671788" y="955707"/>
            <a:chExt cx="4306887" cy="1962150"/>
          </a:xfrm>
        </p:grpSpPr>
        <p:graphicFrame>
          <p:nvGraphicFramePr>
            <p:cNvPr id="3" name="Object 2"/>
            <p:cNvGraphicFramePr>
              <a:graphicFrameLocks noChangeAspect="1"/>
            </p:cNvGraphicFramePr>
            <p:nvPr>
              <p:extLst>
                <p:ext uri="{D42A27DB-BD31-4B8C-83A1-F6EECF244321}">
                  <p14:modId xmlns:p14="http://schemas.microsoft.com/office/powerpoint/2010/main" val="1005395011"/>
                </p:ext>
              </p:extLst>
            </p:nvPr>
          </p:nvGraphicFramePr>
          <p:xfrm>
            <a:off x="7671788" y="955707"/>
            <a:ext cx="4306887" cy="1962150"/>
          </p:xfrm>
          <a:graphic>
            <a:graphicData uri="http://schemas.openxmlformats.org/presentationml/2006/ole">
              <mc:AlternateContent xmlns:mc="http://schemas.openxmlformats.org/markup-compatibility/2006">
                <mc:Choice xmlns:v="urn:schemas-microsoft-com:vml" Requires="v">
                  <p:oleObj spid="_x0000_s9461" name="CorelDRAW" r:id="rId4" imgW="4307159" imgH="1961629" progId="CorelDraw.Graphic.17">
                    <p:embed/>
                  </p:oleObj>
                </mc:Choice>
                <mc:Fallback>
                  <p:oleObj name="CorelDRAW" r:id="rId4" imgW="4307159" imgH="1961629" progId="CorelDraw.Graphic.17">
                    <p:embed/>
                    <p:pic>
                      <p:nvPicPr>
                        <p:cNvPr id="0" name=""/>
                        <p:cNvPicPr/>
                        <p:nvPr/>
                      </p:nvPicPr>
                      <p:blipFill>
                        <a:blip r:embed="rId5"/>
                        <a:stretch>
                          <a:fillRect/>
                        </a:stretch>
                      </p:blipFill>
                      <p:spPr>
                        <a:xfrm>
                          <a:off x="7671788" y="955707"/>
                          <a:ext cx="4306887" cy="1962150"/>
                        </a:xfrm>
                        <a:prstGeom prst="rect">
                          <a:avLst/>
                        </a:prstGeom>
                      </p:spPr>
                    </p:pic>
                  </p:oleObj>
                </mc:Fallback>
              </mc:AlternateContent>
            </a:graphicData>
          </a:graphic>
        </p:graphicFrame>
        <p:pic>
          <p:nvPicPr>
            <p:cNvPr id="8" name="Picture 7"/>
            <p:cNvPicPr>
              <a:picLocks noChangeAspect="1"/>
            </p:cNvPicPr>
            <p:nvPr/>
          </p:nvPicPr>
          <p:blipFill>
            <a:blip r:embed="rId6"/>
            <a:stretch>
              <a:fillRect/>
            </a:stretch>
          </p:blipFill>
          <p:spPr>
            <a:xfrm>
              <a:off x="8912967" y="1077746"/>
              <a:ext cx="1216688" cy="912168"/>
            </a:xfrm>
            <a:prstGeom prst="rect">
              <a:avLst/>
            </a:prstGeom>
          </p:spPr>
        </p:pic>
      </p:grpSp>
      <p:graphicFrame>
        <p:nvGraphicFramePr>
          <p:cNvPr id="9" name="Object 8"/>
          <p:cNvGraphicFramePr>
            <a:graphicFrameLocks noChangeAspect="1"/>
          </p:cNvGraphicFramePr>
          <p:nvPr>
            <p:extLst>
              <p:ext uri="{D42A27DB-BD31-4B8C-83A1-F6EECF244321}">
                <p14:modId xmlns:p14="http://schemas.microsoft.com/office/powerpoint/2010/main" val="2205652010"/>
              </p:ext>
            </p:extLst>
          </p:nvPr>
        </p:nvGraphicFramePr>
        <p:xfrm>
          <a:off x="441325" y="1860550"/>
          <a:ext cx="3184525" cy="1865313"/>
        </p:xfrm>
        <a:graphic>
          <a:graphicData uri="http://schemas.openxmlformats.org/presentationml/2006/ole">
            <mc:AlternateContent xmlns:mc="http://schemas.openxmlformats.org/markup-compatibility/2006">
              <mc:Choice xmlns:v="urn:schemas-microsoft-com:vml" Requires="v">
                <p:oleObj spid="_x0000_s9462" name="CorelDRAW" r:id="rId7" imgW="3184788" imgH="1864854" progId="CorelDraw.Graphic.17">
                  <p:embed/>
                </p:oleObj>
              </mc:Choice>
              <mc:Fallback>
                <p:oleObj name="CorelDRAW" r:id="rId7" imgW="3184788" imgH="1864854" progId="CorelDraw.Graphic.17">
                  <p:embed/>
                  <p:pic>
                    <p:nvPicPr>
                      <p:cNvPr id="0" name=""/>
                      <p:cNvPicPr/>
                      <p:nvPr/>
                    </p:nvPicPr>
                    <p:blipFill>
                      <a:blip r:embed="rId8"/>
                      <a:stretch>
                        <a:fillRect/>
                      </a:stretch>
                    </p:blipFill>
                    <p:spPr>
                      <a:xfrm>
                        <a:off x="441325" y="1860550"/>
                        <a:ext cx="3184525" cy="1865313"/>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207738707"/>
              </p:ext>
            </p:extLst>
          </p:nvPr>
        </p:nvGraphicFramePr>
        <p:xfrm>
          <a:off x="4080848" y="2675319"/>
          <a:ext cx="2981325" cy="1920875"/>
        </p:xfrm>
        <a:graphic>
          <a:graphicData uri="http://schemas.openxmlformats.org/presentationml/2006/ole">
            <mc:AlternateContent xmlns:mc="http://schemas.openxmlformats.org/markup-compatibility/2006">
              <mc:Choice xmlns:v="urn:schemas-microsoft-com:vml" Requires="v">
                <p:oleObj spid="_x0000_s9463" name="CorelDRAW" r:id="rId9" imgW="2981390" imgH="1921111" progId="CorelDraw.Graphic.17">
                  <p:embed/>
                </p:oleObj>
              </mc:Choice>
              <mc:Fallback>
                <p:oleObj name="CorelDRAW" r:id="rId9" imgW="2981390" imgH="1921111" progId="CorelDraw.Graphic.17">
                  <p:embed/>
                  <p:pic>
                    <p:nvPicPr>
                      <p:cNvPr id="0" name=""/>
                      <p:cNvPicPr/>
                      <p:nvPr/>
                    </p:nvPicPr>
                    <p:blipFill>
                      <a:blip r:embed="rId10"/>
                      <a:stretch>
                        <a:fillRect/>
                      </a:stretch>
                    </p:blipFill>
                    <p:spPr>
                      <a:xfrm>
                        <a:off x="4080848" y="2675319"/>
                        <a:ext cx="2981325" cy="192087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912343104"/>
              </p:ext>
            </p:extLst>
          </p:nvPr>
        </p:nvGraphicFramePr>
        <p:xfrm>
          <a:off x="232981" y="4197780"/>
          <a:ext cx="3994150" cy="1952625"/>
        </p:xfrm>
        <a:graphic>
          <a:graphicData uri="http://schemas.openxmlformats.org/presentationml/2006/ole">
            <mc:AlternateContent xmlns:mc="http://schemas.openxmlformats.org/markup-compatibility/2006">
              <mc:Choice xmlns:v="urn:schemas-microsoft-com:vml" Requires="v">
                <p:oleObj spid="_x0000_s9464" name="CorelDRAW" r:id="rId11" imgW="3994367" imgH="1952588" progId="CorelDraw.Graphic.17">
                  <p:embed/>
                </p:oleObj>
              </mc:Choice>
              <mc:Fallback>
                <p:oleObj name="CorelDRAW" r:id="rId11" imgW="3994367" imgH="1952588" progId="CorelDraw.Graphic.17">
                  <p:embed/>
                  <p:pic>
                    <p:nvPicPr>
                      <p:cNvPr id="0" name=""/>
                      <p:cNvPicPr/>
                      <p:nvPr/>
                    </p:nvPicPr>
                    <p:blipFill>
                      <a:blip r:embed="rId12"/>
                      <a:stretch>
                        <a:fillRect/>
                      </a:stretch>
                    </p:blipFill>
                    <p:spPr>
                      <a:xfrm>
                        <a:off x="232981" y="4197780"/>
                        <a:ext cx="3994150" cy="1952625"/>
                      </a:xfrm>
                      <a:prstGeom prst="rect">
                        <a:avLst/>
                      </a:prstGeom>
                    </p:spPr>
                  </p:pic>
                </p:oleObj>
              </mc:Fallback>
            </mc:AlternateContent>
          </a:graphicData>
        </a:graphic>
      </p:graphicFrame>
      <p:sp>
        <p:nvSpPr>
          <p:cNvPr id="5" name="TextBox 4"/>
          <p:cNvSpPr txBox="1"/>
          <p:nvPr/>
        </p:nvSpPr>
        <p:spPr>
          <a:xfrm>
            <a:off x="7422577" y="2075154"/>
            <a:ext cx="4306887" cy="1200329"/>
          </a:xfrm>
          <a:prstGeom prst="rect">
            <a:avLst/>
          </a:prstGeom>
          <a:noFill/>
        </p:spPr>
        <p:txBody>
          <a:bodyPr wrap="square" rtlCol="0">
            <a:spAutoFit/>
          </a:bodyPr>
          <a:lstStyle/>
          <a:p>
            <a:r>
              <a:rPr lang="en-US" dirty="0" smtClean="0"/>
              <a:t>Extreme Ultraviolet (EUV)</a:t>
            </a:r>
          </a:p>
          <a:p>
            <a:pPr marL="285750" indent="-285750">
              <a:buFont typeface="Arial" panose="020B0604020202020204" pitchFamily="34" charset="0"/>
              <a:buChar char="•"/>
            </a:pPr>
            <a:r>
              <a:rPr lang="en-US" dirty="0" smtClean="0"/>
              <a:t>10 - 124 eV</a:t>
            </a:r>
          </a:p>
          <a:p>
            <a:r>
              <a:rPr lang="en-US" dirty="0" smtClean="0"/>
              <a:t>Soft X-ray</a:t>
            </a:r>
          </a:p>
          <a:p>
            <a:pPr marL="285750" indent="-285750">
              <a:buFont typeface="Arial" panose="020B0604020202020204" pitchFamily="34" charset="0"/>
              <a:buChar char="•"/>
            </a:pPr>
            <a:r>
              <a:rPr lang="en-US" dirty="0" smtClean="0"/>
              <a:t>124 eV - 12.4 keV</a:t>
            </a:r>
            <a:endParaRPr lang="en-US" dirty="0"/>
          </a:p>
        </p:txBody>
      </p:sp>
    </p:spTree>
    <p:extLst>
      <p:ext uri="{BB962C8B-B14F-4D97-AF65-F5344CB8AC3E}">
        <p14:creationId xmlns:p14="http://schemas.microsoft.com/office/powerpoint/2010/main" val="2042080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High-Harmonic Generation (HHG)</a:t>
            </a:r>
            <a:endParaRPr lang="en-US" dirty="0"/>
          </a:p>
        </p:txBody>
      </p:sp>
      <p:sp>
        <p:nvSpPr>
          <p:cNvPr id="11" name="TextBox 10"/>
          <p:cNvSpPr txBox="1"/>
          <p:nvPr/>
        </p:nvSpPr>
        <p:spPr>
          <a:xfrm>
            <a:off x="2341531" y="5913093"/>
            <a:ext cx="9390291" cy="646331"/>
          </a:xfrm>
          <a:prstGeom prst="rect">
            <a:avLst/>
          </a:prstGeom>
          <a:noFill/>
        </p:spPr>
        <p:txBody>
          <a:bodyPr wrap="square" rtlCol="0">
            <a:spAutoFit/>
          </a:bodyPr>
          <a:lstStyle/>
          <a:p>
            <a:r>
              <a:rPr lang="en-US" dirty="0"/>
              <a:t>Medium attenuation significantly contributes to a positive dipole phase, compensating for plasma-induced phase mismatch at high ionization ratios.</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480" y="2054875"/>
            <a:ext cx="6036238" cy="2396677"/>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6686644" y="3938600"/>
                <a:ext cx="5226815" cy="7260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Φ</m:t>
                          </m:r>
                        </m:e>
                        <m:sub>
                          <m:r>
                            <m:rPr>
                              <m:nor/>
                            </m:rPr>
                            <a:rPr lang="en-US">
                              <a:latin typeface="Cambria Math" panose="02040503050406030204" pitchFamily="18" charset="0"/>
                              <a:ea typeface="Cambria Math" panose="02040503050406030204" pitchFamily="18" charset="0"/>
                            </a:rPr>
                            <m:t>gas</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𝑧</m:t>
                          </m:r>
                        </m:e>
                      </m:d>
                      <m:r>
                        <a:rPr lang="en-US" b="0" i="1" smtClean="0">
                          <a:latin typeface="Cambria Math" panose="02040503050406030204" pitchFamily="18" charset="0"/>
                          <a:ea typeface="Cambria Math" panose="02040503050406030204" pitchFamily="18" charset="0"/>
                        </a:rPr>
                        <m:t>&gt;0</m:t>
                      </m:r>
                    </m:oMath>
                  </m:oMathPara>
                </a14:m>
                <a:endParaRPr lang="en-US" dirty="0" smtClean="0"/>
              </a:p>
              <a:p>
                <a:r>
                  <a:rPr lang="en-US" dirty="0" smtClean="0"/>
                  <a:t>for </a:t>
                </a:r>
                <a:r>
                  <a:rPr lang="en-US" dirty="0"/>
                  <a:t>ionization </a:t>
                </a:r>
                <a:r>
                  <a:rPr lang="en-US" dirty="0" smtClean="0"/>
                  <a:t>ratio &gt;100</a:t>
                </a:r>
                <a:r>
                  <a:rPr lang="en-US" dirty="0"/>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Φ</m:t>
                        </m:r>
                      </m:e>
                      <m:sub>
                        <m:r>
                          <m:rPr>
                            <m:nor/>
                          </m:rPr>
                          <a:rPr lang="en-US">
                            <a:latin typeface="Cambria Math" panose="02040503050406030204" pitchFamily="18" charset="0"/>
                            <a:ea typeface="Cambria Math" panose="02040503050406030204" pitchFamily="18" charset="0"/>
                          </a:rPr>
                          <m:t>gas</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𝑧</m:t>
                        </m:r>
                      </m:e>
                    </m:d>
                  </m:oMath>
                </a14:m>
                <a:r>
                  <a:rPr lang="en-US" dirty="0" smtClean="0"/>
                  <a:t> </a:t>
                </a:r>
                <a:r>
                  <a:rPr lang="en-US" dirty="0"/>
                  <a:t>is negligible. </a:t>
                </a:r>
              </a:p>
            </p:txBody>
          </p:sp>
        </mc:Choice>
        <mc:Fallback xmlns="">
          <p:sp>
            <p:nvSpPr>
              <p:cNvPr id="3" name="TextBox 2"/>
              <p:cNvSpPr txBox="1">
                <a:spLocks noRot="1" noChangeAspect="1" noMove="1" noResize="1" noEditPoints="1" noAdjustHandles="1" noChangeArrowheads="1" noChangeShapeType="1" noTextEdit="1"/>
              </p:cNvSpPr>
              <p:nvPr/>
            </p:nvSpPr>
            <p:spPr>
              <a:xfrm>
                <a:off x="6686644" y="3938600"/>
                <a:ext cx="5226815" cy="726096"/>
              </a:xfrm>
              <a:prstGeom prst="rect">
                <a:avLst/>
              </a:prstGeom>
              <a:blipFill rotWithShape="0">
                <a:blip r:embed="rId4"/>
                <a:stretch>
                  <a:fillRect l="-1050" b="-75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7024557" y="2054875"/>
                <a:ext cx="3072892" cy="3297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2000" i="1" smtClean="0">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ΔΦ</m:t>
                          </m:r>
                          <m:r>
                            <m:rPr>
                              <m:nor/>
                            </m:rPr>
                            <a:rPr lang="en-US" sz="2000" dirty="0"/>
                            <m:t> </m:t>
                          </m:r>
                        </m:e>
                        <m:sub>
                          <m:r>
                            <m:rPr>
                              <m:nor/>
                            </m:rPr>
                            <a:rPr lang="en-US" sz="2000" b="0" i="0" smtClean="0">
                              <a:latin typeface="Cambria Math" panose="02040503050406030204" pitchFamily="18" charset="0"/>
                              <a:ea typeface="Cambria Math" panose="02040503050406030204" pitchFamily="18" charset="0"/>
                            </a:rPr>
                            <m:t>total</m:t>
                          </m:r>
                        </m:sub>
                      </m:sSub>
                      <m:r>
                        <a:rPr lang="en-US" sz="2000" b="0" i="1" smtClean="0">
                          <a:latin typeface="Cambria Math" panose="02040503050406030204" pitchFamily="18" charset="0"/>
                          <a:ea typeface="Cambria Math" panose="02040503050406030204" pitchFamily="18" charset="0"/>
                        </a:rPr>
                        <m:t>= </m:t>
                      </m:r>
                      <m:sSub>
                        <m:sSubPr>
                          <m:ctrlPr>
                            <a:rPr lang="en-US" sz="2000" b="0" i="1" smtClean="0">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Φ</m:t>
                          </m:r>
                        </m:e>
                        <m:sub>
                          <m:r>
                            <m:rPr>
                              <m:nor/>
                            </m:rPr>
                            <a:rPr lang="en-US" sz="2000" b="0" i="0" smtClean="0">
                              <a:latin typeface="Cambria Math" panose="02040503050406030204" pitchFamily="18" charset="0"/>
                              <a:ea typeface="Cambria Math" panose="02040503050406030204" pitchFamily="18" charset="0"/>
                            </a:rPr>
                            <m:t>0</m:t>
                          </m:r>
                        </m:sub>
                      </m:sSub>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𝑧</m:t>
                          </m:r>
                        </m:e>
                      </m:d>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Φ</m:t>
                          </m:r>
                        </m:e>
                        <m:sub>
                          <m:r>
                            <m:rPr>
                              <m:nor/>
                            </m:rPr>
                            <a:rPr lang="en-US" sz="2000" b="0" i="0" smtClean="0">
                              <a:latin typeface="Cambria Math" panose="02040503050406030204" pitchFamily="18" charset="0"/>
                              <a:ea typeface="Cambria Math" panose="02040503050406030204" pitchFamily="18" charset="0"/>
                            </a:rPr>
                            <m:t>z</m:t>
                          </m:r>
                        </m:sub>
                      </m:sSub>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𝑧</m:t>
                          </m:r>
                        </m:e>
                      </m:d>
                    </m:oMath>
                  </m:oMathPara>
                </a14:m>
                <a:endParaRPr lang="en-US"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7024557" y="2054875"/>
                <a:ext cx="3072892" cy="329770"/>
              </a:xfrm>
              <a:prstGeom prst="rect">
                <a:avLst/>
              </a:prstGeom>
              <a:blipFill rotWithShape="0">
                <a:blip r:embed="rId5"/>
                <a:stretch>
                  <a:fillRect l="-1190" b="-259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468894" y="2731225"/>
                <a:ext cx="5662319" cy="381579"/>
              </a:xfrm>
              <a:prstGeom prst="rect">
                <a:avLst/>
              </a:prstGeom>
              <a:noFill/>
            </p:spPr>
            <p:txBody>
              <a:bodyPr wrap="none" lIns="0" tIns="0" rIns="0" bIns="0" rtlCol="0">
                <a:spAutoFit/>
              </a:bodyPr>
              <a:lstStyle/>
              <a:p>
                <a14:m>
                  <m:oMath xmlns:m="http://schemas.openxmlformats.org/officeDocument/2006/math">
                    <m:r>
                      <a:rPr lang="en-US" sz="2000" b="0" i="1" smtClean="0">
                        <a:latin typeface="Cambria Math" panose="02040503050406030204" pitchFamily="18" charset="0"/>
                        <a:ea typeface="Cambria Math" panose="02040503050406030204" pitchFamily="18" charset="0"/>
                      </a:rPr>
                      <m:t>= </m:t>
                    </m:r>
                    <m:sSub>
                      <m:sSubPr>
                        <m:ctrlPr>
                          <a:rPr lang="en-US" sz="2000" i="1">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Φ</m:t>
                        </m:r>
                      </m:e>
                      <m:sub>
                        <m:r>
                          <m:rPr>
                            <m:nor/>
                          </m:rPr>
                          <a:rPr lang="en-US" sz="2000" b="0" i="0" smtClean="0">
                            <a:latin typeface="Cambria Math" panose="02040503050406030204" pitchFamily="18" charset="0"/>
                            <a:ea typeface="Cambria Math" panose="02040503050406030204" pitchFamily="18" charset="0"/>
                          </a:rPr>
                          <m:t>gas</m:t>
                        </m:r>
                      </m:sub>
                    </m:sSub>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𝑧</m:t>
                        </m:r>
                      </m:e>
                    </m:d>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Φ</m:t>
                        </m:r>
                      </m:e>
                      <m:sub>
                        <m:r>
                          <m:rPr>
                            <m:nor/>
                          </m:rPr>
                          <a:rPr lang="en-US" sz="2000" b="0" i="0" smtClean="0">
                            <a:latin typeface="Cambria Math" panose="02040503050406030204" pitchFamily="18" charset="0"/>
                            <a:ea typeface="Cambria Math" panose="02040503050406030204" pitchFamily="18" charset="0"/>
                          </a:rPr>
                          <m:t>plasma</m:t>
                        </m:r>
                      </m:sub>
                    </m:sSub>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𝑧</m:t>
                        </m:r>
                      </m:e>
                    </m:d>
                  </m:oMath>
                </a14:m>
                <a:r>
                  <a:rPr lang="en-US" sz="2000" dirty="0" smtClean="0"/>
                  <a:t> + </a:t>
                </a:r>
                <a14:m>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Φ</m:t>
                        </m:r>
                      </m:e>
                      <m:sub>
                        <m:r>
                          <m:rPr>
                            <m:nor/>
                          </m:rPr>
                          <a:rPr lang="en-US" sz="2000" b="0" i="0" smtClean="0">
                            <a:latin typeface="Cambria Math" panose="02040503050406030204" pitchFamily="18" charset="0"/>
                            <a:ea typeface="Cambria Math" panose="02040503050406030204" pitchFamily="18" charset="0"/>
                          </a:rPr>
                          <m:t>WG</m:t>
                        </m:r>
                      </m:sub>
                    </m:sSub>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𝑧</m:t>
                        </m:r>
                      </m:e>
                    </m:d>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Φ</m:t>
                        </m:r>
                      </m:e>
                      <m:sub>
                        <m:r>
                          <m:rPr>
                            <m:nor/>
                          </m:rPr>
                          <a:rPr lang="en-US" sz="2000">
                            <a:latin typeface="Cambria Math" panose="02040503050406030204" pitchFamily="18" charset="0"/>
                            <a:ea typeface="Cambria Math" panose="02040503050406030204" pitchFamily="18" charset="0"/>
                          </a:rPr>
                          <m:t>dipole</m:t>
                        </m:r>
                      </m:sub>
                    </m:sSub>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𝑧</m:t>
                        </m:r>
                      </m:e>
                    </m:d>
                  </m:oMath>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6468894" y="2731225"/>
                <a:ext cx="5662319" cy="381579"/>
              </a:xfrm>
              <a:prstGeom prst="rect">
                <a:avLst/>
              </a:prstGeom>
              <a:blipFill rotWithShape="0">
                <a:blip r:embed="rId6"/>
                <a:stretch>
                  <a:fillRect l="-969" t="-19048" b="-301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793084" y="3297281"/>
                <a:ext cx="5013937" cy="4037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Φ</m:t>
                          </m:r>
                        </m:e>
                        <m:sub>
                          <m:r>
                            <m:rPr>
                              <m:nor/>
                            </m:rPr>
                            <a:rPr lang="en-US" sz="2000" b="0" i="0" smtClean="0">
                              <a:latin typeface="Cambria Math" panose="02040503050406030204" pitchFamily="18" charset="0"/>
                              <a:ea typeface="Cambria Math" panose="02040503050406030204" pitchFamily="18" charset="0"/>
                            </a:rPr>
                            <m:t>plasma</m:t>
                          </m:r>
                        </m:sub>
                      </m:sSub>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𝑧</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𝑞</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𝑘</m:t>
                          </m:r>
                        </m:e>
                        <m:sub>
                          <m:r>
                            <m:rPr>
                              <m:nor/>
                            </m:rPr>
                            <a:rPr lang="en-US" sz="2000" b="0" i="0" smtClean="0">
                              <a:latin typeface="Cambria Math" panose="02040503050406030204" pitchFamily="18" charset="0"/>
                              <a:ea typeface="Cambria Math" panose="02040503050406030204" pitchFamily="18" charset="0"/>
                            </a:rPr>
                            <m:t>0</m:t>
                          </m:r>
                        </m:sub>
                      </m:sSub>
                      <m:r>
                        <a:rPr lang="en-US" sz="2000" b="0" i="1" smtClean="0">
                          <a:latin typeface="Cambria Math" panose="02040503050406030204" pitchFamily="18" charset="0"/>
                          <a:ea typeface="Cambria Math" panose="02040503050406030204" pitchFamily="18" charset="0"/>
                        </a:rPr>
                        <m:t>𝑛</m:t>
                      </m:r>
                      <m:d>
                        <m:dPr>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𝜔</m:t>
                              </m:r>
                            </m:e>
                            <m:sub>
                              <m:r>
                                <m:rPr>
                                  <m:nor/>
                                </m:rPr>
                                <a:rPr lang="en-US" sz="2000" b="0" i="0" smtClean="0">
                                  <a:latin typeface="Cambria Math" panose="02040503050406030204" pitchFamily="18" charset="0"/>
                                  <a:ea typeface="Cambria Math" panose="02040503050406030204" pitchFamily="18" charset="0"/>
                                </a:rPr>
                                <m:t>0</m:t>
                              </m:r>
                            </m:sub>
                          </m:sSub>
                        </m:e>
                      </m:d>
                      <m:r>
                        <a:rPr lang="en-US" sz="2000" b="0" i="1" smtClean="0">
                          <a:latin typeface="Cambria Math" panose="02040503050406030204" pitchFamily="18" charset="0"/>
                          <a:ea typeface="Cambria Math" panose="02040503050406030204" pitchFamily="18" charset="0"/>
                        </a:rPr>
                        <m:t>𝑧</m:t>
                      </m:r>
                      <m:r>
                        <a:rPr lang="en-US" sz="2000" b="0" i="1" smtClean="0">
                          <a:latin typeface="Cambria Math" panose="02040503050406030204" pitchFamily="18" charset="0"/>
                          <a:ea typeface="Cambria Math" panose="02040503050406030204" pitchFamily="18" charset="0"/>
                        </a:rPr>
                        <m:t> −</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𝑘</m:t>
                          </m:r>
                        </m:e>
                        <m:sub>
                          <m:r>
                            <m:rPr>
                              <m:nor/>
                            </m:rPr>
                            <a:rPr lang="en-US" sz="2000" b="0" i="0" smtClean="0">
                              <a:latin typeface="Cambria Math" panose="02040503050406030204" pitchFamily="18" charset="0"/>
                              <a:ea typeface="Cambria Math" panose="02040503050406030204" pitchFamily="18" charset="0"/>
                            </a:rPr>
                            <m:t>q</m:t>
                          </m:r>
                        </m:sub>
                      </m:sSub>
                      <m:r>
                        <a:rPr lang="en-US" sz="2000" i="1">
                          <a:latin typeface="Cambria Math" panose="02040503050406030204" pitchFamily="18" charset="0"/>
                          <a:ea typeface="Cambria Math" panose="02040503050406030204" pitchFamily="18" charset="0"/>
                        </a:rPr>
                        <m:t>𝑛</m:t>
                      </m:r>
                      <m:d>
                        <m:dPr>
                          <m:ctrlPr>
                            <a:rPr lang="en-US"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𝜔</m:t>
                              </m:r>
                            </m:e>
                            <m:sub>
                              <m:r>
                                <m:rPr>
                                  <m:nor/>
                                </m:rPr>
                                <a:rPr lang="en-US" sz="2000" b="0" i="0" smtClean="0">
                                  <a:latin typeface="Cambria Math" panose="02040503050406030204" pitchFamily="18" charset="0"/>
                                  <a:ea typeface="Cambria Math" panose="02040503050406030204" pitchFamily="18" charset="0"/>
                                </a:rPr>
                                <m:t>q</m:t>
                              </m:r>
                            </m:sub>
                          </m:sSub>
                        </m:e>
                      </m:d>
                      <m:r>
                        <a:rPr lang="en-US" sz="2000" i="1">
                          <a:latin typeface="Cambria Math" panose="02040503050406030204" pitchFamily="18" charset="0"/>
                          <a:ea typeface="Cambria Math" panose="02040503050406030204" pitchFamily="18" charset="0"/>
                        </a:rPr>
                        <m:t>𝑧</m:t>
                      </m:r>
                      <m:r>
                        <a:rPr lang="en-US" sz="2000" b="0" i="1" smtClean="0">
                          <a:latin typeface="Cambria Math" panose="02040503050406030204" pitchFamily="18" charset="0"/>
                          <a:ea typeface="Cambria Math" panose="02040503050406030204" pitchFamily="18" charset="0"/>
                        </a:rPr>
                        <m:t>&lt;0</m:t>
                      </m:r>
                    </m:oMath>
                  </m:oMathPara>
                </a14:m>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6793084" y="3297281"/>
                <a:ext cx="5013937" cy="403700"/>
              </a:xfrm>
              <a:prstGeom prst="rect">
                <a:avLst/>
              </a:prstGeom>
              <a:blipFill rotWithShape="0">
                <a:blip r:embed="rId7"/>
                <a:stretch>
                  <a:fillRect l="-486" r="-608" b="-27273"/>
                </a:stretch>
              </a:blipFill>
            </p:spPr>
            <p:txBody>
              <a:bodyPr/>
              <a:lstStyle/>
              <a:p>
                <a:r>
                  <a:rPr lang="en-US">
                    <a:noFill/>
                  </a:rPr>
                  <a:t> </a:t>
                </a:r>
              </a:p>
            </p:txBody>
          </p:sp>
        </mc:Fallback>
      </mc:AlternateContent>
      <p:sp>
        <p:nvSpPr>
          <p:cNvPr id="9" name="TextBox 8"/>
          <p:cNvSpPr txBox="1"/>
          <p:nvPr/>
        </p:nvSpPr>
        <p:spPr>
          <a:xfrm>
            <a:off x="7185308" y="6531749"/>
            <a:ext cx="5006692" cy="338554"/>
          </a:xfrm>
          <a:prstGeom prst="rect">
            <a:avLst/>
          </a:prstGeom>
          <a:noFill/>
        </p:spPr>
        <p:txBody>
          <a:bodyPr wrap="none" rtlCol="0">
            <a:spAutoFit/>
          </a:bodyPr>
          <a:lstStyle/>
          <a:p>
            <a:r>
              <a:rPr lang="en-US" sz="1600" b="1" dirty="0" smtClean="0"/>
              <a:t>Ref: Yao-Li </a:t>
            </a:r>
            <a:r>
              <a:rPr lang="en-US" sz="1600" b="1" dirty="0"/>
              <a:t>Liu, </a:t>
            </a:r>
            <a:r>
              <a:rPr lang="en-US" sz="1600" b="1" dirty="0" smtClean="0"/>
              <a:t>Opt</a:t>
            </a:r>
            <a:r>
              <a:rPr lang="en-US" sz="1600" b="1" dirty="0"/>
              <a:t>. Express 30, 1365-1380 (2022)</a:t>
            </a:r>
            <a:endParaRPr lang="en-US" sz="1600" dirty="0"/>
          </a:p>
        </p:txBody>
      </p:sp>
      <p:sp>
        <p:nvSpPr>
          <p:cNvPr id="6" name="Rectangle 5"/>
          <p:cNvSpPr/>
          <p:nvPr/>
        </p:nvSpPr>
        <p:spPr>
          <a:xfrm>
            <a:off x="6686644" y="3253213"/>
            <a:ext cx="5120377" cy="44776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838200" y="4946645"/>
            <a:ext cx="4833696" cy="445435"/>
            <a:chOff x="838200" y="4946645"/>
            <a:chExt cx="4833696" cy="445435"/>
          </a:xfrm>
        </p:grpSpPr>
        <mc:AlternateContent xmlns:mc="http://schemas.openxmlformats.org/markup-compatibility/2006" xmlns:a14="http://schemas.microsoft.com/office/drawing/2010/main">
          <mc:Choice Requires="a14">
            <p:sp>
              <p:nvSpPr>
                <p:cNvPr id="15" name="TextBox 14"/>
                <p:cNvSpPr txBox="1"/>
                <p:nvPr/>
              </p:nvSpPr>
              <p:spPr>
                <a:xfrm>
                  <a:off x="838200" y="4988380"/>
                  <a:ext cx="4833696" cy="4037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Φ</m:t>
                            </m:r>
                          </m:e>
                          <m:sub>
                            <m:r>
                              <m:rPr>
                                <m:nor/>
                              </m:rPr>
                              <a:rPr lang="en-US" sz="2000" b="0" i="0" smtClean="0">
                                <a:latin typeface="Cambria Math" panose="02040503050406030204" pitchFamily="18" charset="0"/>
                                <a:ea typeface="Cambria Math" panose="02040503050406030204" pitchFamily="18" charset="0"/>
                              </a:rPr>
                              <m:t>dipole</m:t>
                            </m:r>
                          </m:sub>
                        </m:sSub>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𝑧</m:t>
                            </m:r>
                          </m:e>
                        </m:d>
                        <m:r>
                          <a:rPr lang="en-US" sz="2000" b="0" i="1" smtClean="0">
                            <a:latin typeface="Cambria Math" panose="02040503050406030204" pitchFamily="18" charset="0"/>
                            <a:ea typeface="Cambria Math" panose="02040503050406030204" pitchFamily="18" charset="0"/>
                          </a:rPr>
                          <m:t>= </m:t>
                        </m:r>
                        <m:sSub>
                          <m:sSubPr>
                            <m:ctrlPr>
                              <a:rPr lang="en-US" sz="2000" b="0" i="1" smtClean="0">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𝛼</m:t>
                            </m:r>
                          </m:e>
                          <m:sub>
                            <m:r>
                              <m:rPr>
                                <m:nor/>
                              </m:rPr>
                              <a:rPr lang="en-US" sz="2000" b="0" i="0" smtClean="0">
                                <a:latin typeface="Cambria Math" panose="02040503050406030204" pitchFamily="18" charset="0"/>
                                <a:ea typeface="Cambria Math" panose="02040503050406030204" pitchFamily="18" charset="0"/>
                              </a:rPr>
                              <m:t>dipole</m:t>
                            </m:r>
                          </m:sub>
                        </m:sSub>
                        <m:r>
                          <a:rPr lang="en-US" sz="2000" b="0" i="1" smtClean="0">
                            <a:latin typeface="Cambria Math" panose="02040503050406030204" pitchFamily="18" charset="0"/>
                            <a:ea typeface="Cambria Math" panose="02040503050406030204" pitchFamily="18" charset="0"/>
                          </a:rPr>
                          <m:t>×</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𝐼</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𝑧</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𝐼</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0</m:t>
                                </m:r>
                              </m:e>
                            </m:d>
                          </m:e>
                        </m:d>
                        <m:r>
                          <a:rPr lang="en-US" sz="2000" b="0" i="1" smtClean="0">
                            <a:latin typeface="Cambria Math" panose="02040503050406030204" pitchFamily="18" charset="0"/>
                            <a:ea typeface="Cambria Math" panose="02040503050406030204" pitchFamily="18" charset="0"/>
                          </a:rPr>
                          <m:t>&gt;0</m:t>
                        </m:r>
                      </m:oMath>
                    </m:oMathPara>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838200" y="4988380"/>
                  <a:ext cx="4833696" cy="403700"/>
                </a:xfrm>
                <a:prstGeom prst="rect">
                  <a:avLst/>
                </a:prstGeom>
                <a:blipFill rotWithShape="0">
                  <a:blip r:embed="rId8"/>
                  <a:stretch>
                    <a:fillRect b="-26866"/>
                  </a:stretch>
                </a:blipFill>
              </p:spPr>
              <p:txBody>
                <a:bodyPr/>
                <a:lstStyle/>
                <a:p>
                  <a:r>
                    <a:rPr lang="en-US">
                      <a:noFill/>
                    </a:rPr>
                    <a:t> </a:t>
                  </a:r>
                </a:p>
              </p:txBody>
            </p:sp>
          </mc:Fallback>
        </mc:AlternateContent>
        <p:sp>
          <p:nvSpPr>
            <p:cNvPr id="7" name="Rectangle 6"/>
            <p:cNvSpPr/>
            <p:nvPr/>
          </p:nvSpPr>
          <p:spPr>
            <a:xfrm>
              <a:off x="838200" y="4946645"/>
              <a:ext cx="4833696" cy="44543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ight Arrow 9"/>
          <p:cNvSpPr/>
          <p:nvPr/>
        </p:nvSpPr>
        <p:spPr>
          <a:xfrm>
            <a:off x="438809" y="6062638"/>
            <a:ext cx="1516283" cy="347240"/>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p:cNvSpPr txBox="1"/>
              <p:nvPr/>
            </p:nvSpPr>
            <p:spPr>
              <a:xfrm>
                <a:off x="7761667" y="4864526"/>
                <a:ext cx="2525500" cy="6408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𝐼</m:t>
                          </m:r>
                          <m:r>
                            <a:rPr lang="en-US" sz="2000" b="0" i="1" smtClean="0">
                              <a:latin typeface="Cambria Math" panose="02040503050406030204" pitchFamily="18" charset="0"/>
                            </a:rPr>
                            <m:t>(</m:t>
                          </m:r>
                          <m:r>
                            <m:rPr>
                              <m:nor/>
                            </m:rPr>
                            <a:rPr lang="en-US" sz="2000" b="0" i="0" smtClean="0">
                              <a:latin typeface="Cambria Math" panose="02040503050406030204" pitchFamily="18" charset="0"/>
                            </a:rPr>
                            <m:t>z</m:t>
                          </m:r>
                          <m:r>
                            <a:rPr lang="en-US" sz="2000" b="0" i="1" smtClean="0">
                              <a:latin typeface="Cambria Math" panose="02040503050406030204" pitchFamily="18" charset="0"/>
                            </a:rPr>
                            <m:t>)</m:t>
                          </m:r>
                        </m:num>
                        <m:den>
                          <m:r>
                            <a:rPr lang="en-US" sz="2000" b="0" i="1" smtClean="0">
                              <a:latin typeface="Cambria Math" panose="02040503050406030204" pitchFamily="18" charset="0"/>
                            </a:rPr>
                            <m:t>𝐼</m:t>
                          </m:r>
                          <m:r>
                            <a:rPr lang="en-US" sz="2000" b="0" i="1" smtClean="0">
                              <a:latin typeface="Cambria Math" panose="02040503050406030204" pitchFamily="18" charset="0"/>
                            </a:rPr>
                            <m:t>(</m:t>
                          </m:r>
                          <m:r>
                            <m:rPr>
                              <m:nor/>
                            </m:rPr>
                            <a:rPr lang="en-US" sz="2000" b="0" i="0" smtClean="0">
                              <a:latin typeface="Cambria Math" panose="02040503050406030204" pitchFamily="18" charset="0"/>
                            </a:rPr>
                            <m:t>0</m:t>
                          </m:r>
                          <m:r>
                            <a:rPr lang="en-US" sz="2000" b="0" i="1" smtClean="0">
                              <a:latin typeface="Cambria Math" panose="02040503050406030204" pitchFamily="18" charset="0"/>
                            </a:rPr>
                            <m:t>)</m:t>
                          </m:r>
                        </m:den>
                      </m:f>
                      <m:r>
                        <a:rPr lang="en-US" sz="2000" b="0" i="1" smtClean="0">
                          <a:latin typeface="Cambria Math" panose="02040503050406030204" pitchFamily="18" charset="0"/>
                          <a:ea typeface="Cambria Math" panose="02040503050406030204" pitchFamily="18" charset="0"/>
                        </a:rPr>
                        <m:t>∝</m:t>
                      </m:r>
                      <m:r>
                        <m:rPr>
                          <m:nor/>
                        </m:rPr>
                        <a:rPr lang="en-US" sz="2000" b="0" i="0" smtClean="0">
                          <a:latin typeface="Cambria Math" panose="02040503050406030204" pitchFamily="18" charset="0"/>
                        </a:rPr>
                        <m:t>T</m:t>
                      </m:r>
                      <m:r>
                        <a:rPr lang="en-US" sz="2000" b="0" i="1" smtClean="0">
                          <a:latin typeface="Cambria Math" panose="02040503050406030204" pitchFamily="18" charset="0"/>
                        </a:rPr>
                        <m:t>(</m:t>
                      </m:r>
                      <m:r>
                        <m:rPr>
                          <m:nor/>
                        </m:rPr>
                        <a:rPr lang="en-US" sz="2000" b="0" i="0" smtClean="0">
                          <a:latin typeface="Cambria Math" panose="02040503050406030204" pitchFamily="18" charset="0"/>
                        </a:rPr>
                        <m:t>z</m:t>
                      </m:r>
                      <m:r>
                        <a:rPr lang="en-US" sz="2000" b="0" i="1" smtClean="0">
                          <a:latin typeface="Cambria Math" panose="02040503050406030204" pitchFamily="18" charset="0"/>
                        </a:rPr>
                        <m:t>)=</m:t>
                      </m:r>
                      <m:r>
                        <m:rPr>
                          <m:nor/>
                        </m:rPr>
                        <a:rPr lang="en-US" sz="2000" b="0" i="0" smtClean="0">
                          <a:latin typeface="Cambria Math" panose="02040503050406030204" pitchFamily="18" charset="0"/>
                        </a:rPr>
                        <m:t>C</m:t>
                      </m:r>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𝛼</m:t>
                          </m:r>
                          <m:r>
                            <a:rPr lang="en-US" sz="2000" b="0" i="1" smtClean="0">
                              <a:latin typeface="Cambria Math" panose="02040503050406030204" pitchFamily="18" charset="0"/>
                              <a:ea typeface="Cambria Math" panose="02040503050406030204" pitchFamily="18" charset="0"/>
                            </a:rPr>
                            <m:t>𝑧</m:t>
                          </m:r>
                        </m:sup>
                      </m:sSup>
                    </m:oMath>
                  </m:oMathPara>
                </a14:m>
                <a:endParaRPr lang="en-US"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7761667" y="4864526"/>
                <a:ext cx="2525500" cy="640816"/>
              </a:xfrm>
              <a:prstGeom prst="rect">
                <a:avLst/>
              </a:prstGeom>
              <a:blipFill rotWithShape="0">
                <a:blip r:embed="rId9"/>
                <a:stretch>
                  <a:fillRect/>
                </a:stretch>
              </a:blipFill>
            </p:spPr>
            <p:txBody>
              <a:bodyPr/>
              <a:lstStyle/>
              <a:p>
                <a:r>
                  <a:rPr lang="en-US">
                    <a:noFill/>
                  </a:rPr>
                  <a:t> </a:t>
                </a:r>
              </a:p>
            </p:txBody>
          </p:sp>
        </mc:Fallback>
      </mc:AlternateContent>
      <p:cxnSp>
        <p:nvCxnSpPr>
          <p:cNvPr id="17" name="Straight Arrow Connector 16"/>
          <p:cNvCxnSpPr/>
          <p:nvPr/>
        </p:nvCxnSpPr>
        <p:spPr>
          <a:xfrm>
            <a:off x="6096000" y="5184934"/>
            <a:ext cx="1345324"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273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365125"/>
            <a:ext cx="6705600" cy="1325563"/>
          </a:xfrm>
        </p:spPr>
        <p:txBody>
          <a:bodyPr>
            <a:normAutofit fontScale="90000"/>
          </a:bodyPr>
          <a:lstStyle/>
          <a:p>
            <a:r>
              <a:rPr lang="en-US" sz="3200" dirty="0"/>
              <a:t>Experimental Approach to Waveguide Attenuation and Plasma Density for Phase Mismatch</a:t>
            </a:r>
          </a:p>
        </p:txBody>
      </p:sp>
      <p:pic>
        <p:nvPicPr>
          <p:cNvPr id="3" name="圖片 2"/>
          <p:cNvPicPr>
            <a:picLocks noChangeAspect="1"/>
          </p:cNvPicPr>
          <p:nvPr/>
        </p:nvPicPr>
        <p:blipFill>
          <a:blip r:embed="rId3"/>
          <a:stretch>
            <a:fillRect/>
          </a:stretch>
        </p:blipFill>
        <p:spPr>
          <a:xfrm>
            <a:off x="1699751" y="685799"/>
            <a:ext cx="1853074" cy="540795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4572" y="2227099"/>
            <a:ext cx="2859750" cy="1986560"/>
          </a:xfrm>
          <a:prstGeom prst="rect">
            <a:avLst/>
          </a:prstGeom>
        </p:spPr>
      </p:pic>
      <p:sp>
        <p:nvSpPr>
          <p:cNvPr id="14" name="Rectangle 13"/>
          <p:cNvSpPr/>
          <p:nvPr/>
        </p:nvSpPr>
        <p:spPr>
          <a:xfrm>
            <a:off x="2314575" y="1712669"/>
            <a:ext cx="590550" cy="6685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14" idx="3"/>
            <a:endCxn id="12" idx="1"/>
          </p:cNvCxnSpPr>
          <p:nvPr/>
        </p:nvCxnSpPr>
        <p:spPr>
          <a:xfrm>
            <a:off x="2905125" y="2046960"/>
            <a:ext cx="3849447" cy="117341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933575" y="4770389"/>
            <a:ext cx="1323975" cy="155421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5"/>
          <a:stretch>
            <a:fillRect/>
          </a:stretch>
        </p:blipFill>
        <p:spPr>
          <a:xfrm>
            <a:off x="3381816" y="5087521"/>
            <a:ext cx="2036785" cy="1527006"/>
          </a:xfrm>
          <a:prstGeom prst="rect">
            <a:avLst/>
          </a:prstGeom>
        </p:spPr>
      </p:pic>
      <p:sp>
        <p:nvSpPr>
          <p:cNvPr id="23" name="TextBox 22"/>
          <p:cNvSpPr txBox="1"/>
          <p:nvPr/>
        </p:nvSpPr>
        <p:spPr>
          <a:xfrm>
            <a:off x="6762750" y="4405863"/>
            <a:ext cx="3028950" cy="830997"/>
          </a:xfrm>
          <a:prstGeom prst="rect">
            <a:avLst/>
          </a:prstGeom>
          <a:noFill/>
        </p:spPr>
        <p:txBody>
          <a:bodyPr wrap="square" rtlCol="0">
            <a:spAutoFit/>
          </a:bodyPr>
          <a:lstStyle/>
          <a:p>
            <a:r>
              <a:rPr lang="en-US" sz="1600" b="1" dirty="0"/>
              <a:t>Diagnostic System</a:t>
            </a:r>
            <a:r>
              <a:rPr lang="en-US" sz="1600" dirty="0"/>
              <a:t>: Measures </a:t>
            </a:r>
            <a:r>
              <a:rPr lang="en-US" sz="1600" dirty="0" smtClean="0"/>
              <a:t>plasma </a:t>
            </a:r>
            <a:r>
              <a:rPr lang="en-US" sz="1600" dirty="0"/>
              <a:t>d</a:t>
            </a:r>
            <a:r>
              <a:rPr lang="en-US" sz="1600" dirty="0" smtClean="0"/>
              <a:t>ensity </a:t>
            </a:r>
            <a:r>
              <a:rPr lang="en-US" sz="1600" dirty="0"/>
              <a:t>and </a:t>
            </a:r>
            <a:r>
              <a:rPr lang="en-US" sz="1600" dirty="0" smtClean="0"/>
              <a:t>waveguide </a:t>
            </a:r>
            <a:r>
              <a:rPr lang="en-US" sz="1600" dirty="0"/>
              <a:t>a</a:t>
            </a:r>
            <a:r>
              <a:rPr lang="en-US" sz="1600" dirty="0" smtClean="0"/>
              <a:t>ttenuation</a:t>
            </a:r>
            <a:r>
              <a:rPr lang="en-US" sz="1600" dirty="0"/>
              <a:t>.</a:t>
            </a:r>
          </a:p>
        </p:txBody>
      </p:sp>
      <p:cxnSp>
        <p:nvCxnSpPr>
          <p:cNvPr id="25" name="Straight Arrow Connector 24"/>
          <p:cNvCxnSpPr>
            <a:endCxn id="23" idx="1"/>
          </p:cNvCxnSpPr>
          <p:nvPr/>
        </p:nvCxnSpPr>
        <p:spPr>
          <a:xfrm>
            <a:off x="3552825" y="2928571"/>
            <a:ext cx="3209925" cy="189279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000250" y="1887835"/>
            <a:ext cx="314325" cy="49341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28588" y="40322"/>
            <a:ext cx="2371725" cy="830997"/>
          </a:xfrm>
          <a:prstGeom prst="rect">
            <a:avLst/>
          </a:prstGeom>
          <a:noFill/>
        </p:spPr>
        <p:txBody>
          <a:bodyPr wrap="square" rtlCol="0">
            <a:spAutoFit/>
          </a:bodyPr>
          <a:lstStyle/>
          <a:p>
            <a:r>
              <a:rPr lang="en-US" sz="1600" b="1" dirty="0"/>
              <a:t>Driving Beam</a:t>
            </a:r>
            <a:r>
              <a:rPr lang="en-US" sz="1600" dirty="0"/>
              <a:t>: Focused using a 100-cm Off-Axis Parabolic </a:t>
            </a:r>
            <a:r>
              <a:rPr lang="en-US" sz="1600" dirty="0" smtClean="0"/>
              <a:t>Mirror</a:t>
            </a:r>
            <a:endParaRPr lang="en-US" sz="1600" dirty="0"/>
          </a:p>
        </p:txBody>
      </p:sp>
      <p:pic>
        <p:nvPicPr>
          <p:cNvPr id="28" name="Picture 27"/>
          <p:cNvPicPr>
            <a:picLocks noChangeAspect="1"/>
          </p:cNvPicPr>
          <p:nvPr/>
        </p:nvPicPr>
        <p:blipFill>
          <a:blip r:embed="rId6"/>
          <a:stretch>
            <a:fillRect/>
          </a:stretch>
        </p:blipFill>
        <p:spPr>
          <a:xfrm>
            <a:off x="9026571" y="5094239"/>
            <a:ext cx="2327229" cy="1763761"/>
          </a:xfrm>
          <a:prstGeom prst="rect">
            <a:avLst/>
          </a:prstGeom>
        </p:spPr>
      </p:pic>
      <p:sp>
        <p:nvSpPr>
          <p:cNvPr id="18" name="TextBox 17"/>
          <p:cNvSpPr txBox="1"/>
          <p:nvPr/>
        </p:nvSpPr>
        <p:spPr>
          <a:xfrm>
            <a:off x="3381816" y="4563949"/>
            <a:ext cx="3028950" cy="584775"/>
          </a:xfrm>
          <a:prstGeom prst="rect">
            <a:avLst/>
          </a:prstGeom>
          <a:noFill/>
        </p:spPr>
        <p:txBody>
          <a:bodyPr wrap="square" rtlCol="0">
            <a:spAutoFit/>
          </a:bodyPr>
          <a:lstStyle/>
          <a:p>
            <a:r>
              <a:rPr lang="en-US" altLang="zh-TW" sz="1600" b="1" dirty="0" smtClean="0"/>
              <a:t>EUV</a:t>
            </a:r>
            <a:r>
              <a:rPr lang="zh-TW" altLang="en-US" sz="1600" b="1" dirty="0" smtClean="0"/>
              <a:t> </a:t>
            </a:r>
            <a:r>
              <a:rPr lang="en-US" altLang="zh-TW" sz="1600" b="1" dirty="0" smtClean="0"/>
              <a:t>Spectrometer</a:t>
            </a:r>
            <a:r>
              <a:rPr lang="en-US" sz="1600" dirty="0" smtClean="0"/>
              <a:t>: </a:t>
            </a:r>
            <a:r>
              <a:rPr lang="en-US" altLang="zh-TW" sz="1600" dirty="0" smtClean="0"/>
              <a:t>Measures</a:t>
            </a:r>
            <a:r>
              <a:rPr lang="zh-TW" altLang="en-US" sz="1600" dirty="0" smtClean="0"/>
              <a:t> </a:t>
            </a:r>
            <a:r>
              <a:rPr lang="en-US" altLang="zh-TW" sz="1600" dirty="0" smtClean="0"/>
              <a:t>HHG spectrum. </a:t>
            </a:r>
            <a:endParaRPr lang="en-US" sz="1600" dirty="0"/>
          </a:p>
        </p:txBody>
      </p:sp>
      <p:sp>
        <p:nvSpPr>
          <p:cNvPr id="21" name="TextBox 20"/>
          <p:cNvSpPr txBox="1"/>
          <p:nvPr/>
        </p:nvSpPr>
        <p:spPr>
          <a:xfrm>
            <a:off x="8902459" y="1347080"/>
            <a:ext cx="3028950" cy="584775"/>
          </a:xfrm>
          <a:prstGeom prst="rect">
            <a:avLst/>
          </a:prstGeom>
          <a:noFill/>
        </p:spPr>
        <p:txBody>
          <a:bodyPr wrap="square" rtlCol="0">
            <a:spAutoFit/>
          </a:bodyPr>
          <a:lstStyle/>
          <a:p>
            <a:r>
              <a:rPr lang="en-US" sz="1600" b="1" dirty="0" smtClean="0"/>
              <a:t>Capillary Waveguide</a:t>
            </a:r>
            <a:r>
              <a:rPr lang="en-US" sz="1600" dirty="0" smtClean="0"/>
              <a:t>: Generating HHG. </a:t>
            </a:r>
            <a:endParaRPr lang="en-US" sz="1600" dirty="0"/>
          </a:p>
        </p:txBody>
      </p:sp>
    </p:spTree>
    <p:extLst>
      <p:ext uri="{BB962C8B-B14F-4D97-AF65-F5344CB8AC3E}">
        <p14:creationId xmlns:p14="http://schemas.microsoft.com/office/powerpoint/2010/main" val="1473459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Capillary Waveguide Fabrication Overview</a:t>
            </a:r>
            <a:endParaRPr lang="en-US" dirty="0"/>
          </a:p>
        </p:txBody>
      </p:sp>
      <p:sp>
        <p:nvSpPr>
          <p:cNvPr id="13" name="TextBox 12"/>
          <p:cNvSpPr txBox="1"/>
          <p:nvPr/>
        </p:nvSpPr>
        <p:spPr>
          <a:xfrm>
            <a:off x="4160254" y="1529154"/>
            <a:ext cx="7589642" cy="646331"/>
          </a:xfrm>
          <a:prstGeom prst="rect">
            <a:avLst/>
          </a:prstGeom>
          <a:noFill/>
        </p:spPr>
        <p:txBody>
          <a:bodyPr wrap="none" rtlCol="0">
            <a:spAutoFit/>
          </a:bodyPr>
          <a:lstStyle/>
          <a:p>
            <a:r>
              <a:rPr lang="en-US" dirty="0" smtClean="0"/>
              <a:t>Fused-Silica </a:t>
            </a:r>
            <a:r>
              <a:rPr lang="en-US" dirty="0" smtClean="0"/>
              <a:t>Capillary: Polymicro Technologies, </a:t>
            </a:r>
            <a:r>
              <a:rPr lang="en-US" altLang="zh-TW" dirty="0" smtClean="0"/>
              <a:t>ID150 µm, OD 363 </a:t>
            </a:r>
            <a:r>
              <a:rPr lang="en-US" altLang="zh-TW" dirty="0"/>
              <a:t>µm</a:t>
            </a:r>
            <a:endParaRPr lang="en-US" dirty="0" smtClean="0"/>
          </a:p>
          <a:p>
            <a:r>
              <a:rPr lang="en-US" dirty="0" smtClean="0"/>
              <a:t>Fiber cleaver: </a:t>
            </a:r>
            <a:r>
              <a:rPr lang="en-US" dirty="0" err="1" smtClean="0"/>
              <a:t>Fitel</a:t>
            </a:r>
            <a:r>
              <a:rPr lang="en-US" dirty="0" smtClean="0"/>
              <a:t> </a:t>
            </a:r>
            <a:r>
              <a:rPr lang="en-US" dirty="0" smtClean="0"/>
              <a:t>S-321</a:t>
            </a:r>
            <a:endParaRPr lang="en-US" dirty="0"/>
          </a:p>
        </p:txBody>
      </p:sp>
      <p:grpSp>
        <p:nvGrpSpPr>
          <p:cNvPr id="25" name="Group 24"/>
          <p:cNvGrpSpPr/>
          <p:nvPr/>
        </p:nvGrpSpPr>
        <p:grpSpPr>
          <a:xfrm>
            <a:off x="4815107" y="2553493"/>
            <a:ext cx="4021130" cy="1679667"/>
            <a:chOff x="5754907" y="2959893"/>
            <a:chExt cx="4021130" cy="1679667"/>
          </a:xfrm>
        </p:grpSpPr>
        <p:pic>
          <p:nvPicPr>
            <p:cNvPr id="15" name="Picture 14"/>
            <p:cNvPicPr>
              <a:picLocks noChangeAspect="1"/>
            </p:cNvPicPr>
            <p:nvPr/>
          </p:nvPicPr>
          <p:blipFill>
            <a:blip r:embed="rId3"/>
            <a:stretch>
              <a:fillRect/>
            </a:stretch>
          </p:blipFill>
          <p:spPr>
            <a:xfrm>
              <a:off x="5754907" y="3048911"/>
              <a:ext cx="4021130" cy="1590649"/>
            </a:xfrm>
            <a:prstGeom prst="rect">
              <a:avLst/>
            </a:prstGeom>
          </p:spPr>
        </p:pic>
        <p:cxnSp>
          <p:nvCxnSpPr>
            <p:cNvPr id="17" name="Straight Arrow Connector 16"/>
            <p:cNvCxnSpPr/>
            <p:nvPr/>
          </p:nvCxnSpPr>
          <p:spPr>
            <a:xfrm>
              <a:off x="7051040" y="3248343"/>
              <a:ext cx="1463040" cy="0"/>
            </a:xfrm>
            <a:prstGeom prst="straightConnector1">
              <a:avLst/>
            </a:prstGeom>
            <a:ln w="127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051040" y="3375502"/>
              <a:ext cx="192723" cy="8254"/>
            </a:xfrm>
            <a:prstGeom prst="straightConnector1">
              <a:avLst/>
            </a:prstGeom>
            <a:ln w="127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296433" y="3383756"/>
              <a:ext cx="192723" cy="8254"/>
            </a:xfrm>
            <a:prstGeom prst="straightConnector1">
              <a:avLst/>
            </a:prstGeom>
            <a:ln w="127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362825" y="2959893"/>
              <a:ext cx="889987" cy="369332"/>
            </a:xfrm>
            <a:prstGeom prst="rect">
              <a:avLst/>
            </a:prstGeom>
            <a:noFill/>
          </p:spPr>
          <p:txBody>
            <a:bodyPr wrap="none" rtlCol="0">
              <a:spAutoFit/>
            </a:bodyPr>
            <a:lstStyle/>
            <a:p>
              <a:r>
                <a:rPr lang="en-US" dirty="0" smtClean="0">
                  <a:solidFill>
                    <a:srgbClr val="FF0000"/>
                  </a:solidFill>
                </a:rPr>
                <a:t>13 mm</a:t>
              </a:r>
              <a:endParaRPr lang="en-US" dirty="0">
                <a:solidFill>
                  <a:srgbClr val="FF0000"/>
                </a:solidFill>
              </a:endParaRPr>
            </a:p>
          </p:txBody>
        </p:sp>
        <p:sp>
          <p:nvSpPr>
            <p:cNvPr id="24" name="TextBox 23"/>
            <p:cNvSpPr txBox="1"/>
            <p:nvPr/>
          </p:nvSpPr>
          <p:spPr>
            <a:xfrm>
              <a:off x="6339810" y="3169444"/>
              <a:ext cx="761747" cy="369332"/>
            </a:xfrm>
            <a:prstGeom prst="rect">
              <a:avLst/>
            </a:prstGeom>
            <a:noFill/>
          </p:spPr>
          <p:txBody>
            <a:bodyPr wrap="none" rtlCol="0">
              <a:spAutoFit/>
            </a:bodyPr>
            <a:lstStyle/>
            <a:p>
              <a:r>
                <a:rPr lang="en-US" dirty="0" smtClean="0">
                  <a:solidFill>
                    <a:srgbClr val="FF0000"/>
                  </a:solidFill>
                </a:rPr>
                <a:t>1 mm</a:t>
              </a:r>
              <a:endParaRPr lang="en-US" dirty="0">
                <a:solidFill>
                  <a:srgbClr val="FF0000"/>
                </a:solidFill>
              </a:endParaRPr>
            </a:p>
          </p:txBody>
        </p:sp>
      </p:grpSp>
      <p:sp>
        <p:nvSpPr>
          <p:cNvPr id="30" name="Rectangle 29"/>
          <p:cNvSpPr/>
          <p:nvPr/>
        </p:nvSpPr>
        <p:spPr>
          <a:xfrm>
            <a:off x="7313012" y="2922825"/>
            <a:ext cx="319688" cy="2712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9296772" y="2051300"/>
            <a:ext cx="2652359" cy="2569759"/>
            <a:chOff x="9296772" y="2269013"/>
            <a:chExt cx="2652359" cy="2569759"/>
          </a:xfrm>
        </p:grpSpPr>
        <p:pic>
          <p:nvPicPr>
            <p:cNvPr id="28" name="Picture 27"/>
            <p:cNvPicPr>
              <a:picLocks noChangeAspect="1"/>
            </p:cNvPicPr>
            <p:nvPr/>
          </p:nvPicPr>
          <p:blipFill>
            <a:blip r:embed="rId4"/>
            <a:stretch>
              <a:fillRect/>
            </a:stretch>
          </p:blipFill>
          <p:spPr>
            <a:xfrm>
              <a:off x="9296772" y="2269013"/>
              <a:ext cx="2652359" cy="2569759"/>
            </a:xfrm>
            <a:prstGeom prst="rect">
              <a:avLst/>
            </a:prstGeom>
          </p:spPr>
        </p:pic>
        <p:cxnSp>
          <p:nvCxnSpPr>
            <p:cNvPr id="29" name="Straight Arrow Connector 28"/>
            <p:cNvCxnSpPr/>
            <p:nvPr/>
          </p:nvCxnSpPr>
          <p:spPr>
            <a:xfrm flipV="1">
              <a:off x="10199511" y="3266110"/>
              <a:ext cx="677739" cy="49418"/>
            </a:xfrm>
            <a:prstGeom prst="straightConnector1">
              <a:avLst/>
            </a:prstGeom>
            <a:ln w="127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0058921" y="2817395"/>
              <a:ext cx="958917" cy="369332"/>
            </a:xfrm>
            <a:prstGeom prst="rect">
              <a:avLst/>
            </a:prstGeom>
            <a:noFill/>
          </p:spPr>
          <p:txBody>
            <a:bodyPr wrap="none" rtlCol="0">
              <a:spAutoFit/>
            </a:bodyPr>
            <a:lstStyle/>
            <a:p>
              <a:r>
                <a:rPr lang="en-US" altLang="zh-TW" dirty="0" smtClean="0">
                  <a:solidFill>
                    <a:srgbClr val="FF0000"/>
                  </a:solidFill>
                </a:rPr>
                <a:t>363</a:t>
              </a:r>
              <a:r>
                <a:rPr lang="zh-TW" altLang="en-US" dirty="0" smtClean="0">
                  <a:solidFill>
                    <a:srgbClr val="FF0000"/>
                  </a:solidFill>
                </a:rPr>
                <a:t> </a:t>
              </a:r>
              <a:r>
                <a:rPr lang="en-US" altLang="zh-TW" dirty="0">
                  <a:solidFill>
                    <a:srgbClr val="FF0000"/>
                  </a:solidFill>
                </a:rPr>
                <a:t>µ</a:t>
              </a:r>
              <a:r>
                <a:rPr lang="en-US" altLang="zh-TW" dirty="0" smtClean="0">
                  <a:solidFill>
                    <a:srgbClr val="FF0000"/>
                  </a:solidFill>
                </a:rPr>
                <a:t>m</a:t>
              </a:r>
              <a:endParaRPr lang="en-US" dirty="0">
                <a:solidFill>
                  <a:srgbClr val="FF0000"/>
                </a:solidFill>
              </a:endParaRPr>
            </a:p>
          </p:txBody>
        </p:sp>
        <p:cxnSp>
          <p:nvCxnSpPr>
            <p:cNvPr id="34" name="Straight Arrow Connector 33"/>
            <p:cNvCxnSpPr/>
            <p:nvPr/>
          </p:nvCxnSpPr>
          <p:spPr>
            <a:xfrm flipV="1">
              <a:off x="10521905" y="3709074"/>
              <a:ext cx="308302" cy="111955"/>
            </a:xfrm>
            <a:prstGeom prst="straightConnector1">
              <a:avLst/>
            </a:prstGeom>
            <a:ln w="127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0287521" y="3921355"/>
              <a:ext cx="1093569" cy="369332"/>
            </a:xfrm>
            <a:prstGeom prst="rect">
              <a:avLst/>
            </a:prstGeom>
            <a:noFill/>
          </p:spPr>
          <p:txBody>
            <a:bodyPr wrap="none" rtlCol="0">
              <a:spAutoFit/>
            </a:bodyPr>
            <a:lstStyle/>
            <a:p>
              <a:r>
                <a:rPr lang="en-US" altLang="zh-TW" dirty="0" smtClean="0">
                  <a:solidFill>
                    <a:srgbClr val="FF0000"/>
                  </a:solidFill>
                </a:rPr>
                <a:t>&lt;150</a:t>
              </a:r>
              <a:r>
                <a:rPr lang="zh-TW" altLang="en-US" dirty="0" smtClean="0">
                  <a:solidFill>
                    <a:srgbClr val="FF0000"/>
                  </a:solidFill>
                </a:rPr>
                <a:t> </a:t>
              </a:r>
              <a:r>
                <a:rPr lang="en-US" altLang="zh-TW" dirty="0" smtClean="0">
                  <a:solidFill>
                    <a:srgbClr val="FF0000"/>
                  </a:solidFill>
                </a:rPr>
                <a:t>µm</a:t>
              </a:r>
              <a:endParaRPr lang="en-US" dirty="0">
                <a:solidFill>
                  <a:srgbClr val="FF0000"/>
                </a:solidFill>
              </a:endParaRPr>
            </a:p>
          </p:txBody>
        </p:sp>
      </p:grpSp>
      <p:grpSp>
        <p:nvGrpSpPr>
          <p:cNvPr id="44" name="Group 43"/>
          <p:cNvGrpSpPr/>
          <p:nvPr/>
        </p:nvGrpSpPr>
        <p:grpSpPr>
          <a:xfrm>
            <a:off x="490314" y="1690687"/>
            <a:ext cx="3532477" cy="2716447"/>
            <a:chOff x="644668" y="1690688"/>
            <a:chExt cx="3532477" cy="2716447"/>
          </a:xfrm>
        </p:grpSpPr>
        <p:pic>
          <p:nvPicPr>
            <p:cNvPr id="6" name="Picture 5"/>
            <p:cNvPicPr>
              <a:picLocks noChangeAspect="1"/>
            </p:cNvPicPr>
            <p:nvPr/>
          </p:nvPicPr>
          <p:blipFill>
            <a:blip r:embed="rId5"/>
            <a:stretch>
              <a:fillRect/>
            </a:stretch>
          </p:blipFill>
          <p:spPr>
            <a:xfrm>
              <a:off x="644668" y="1690688"/>
              <a:ext cx="3532477" cy="2716447"/>
            </a:xfrm>
            <a:prstGeom prst="rect">
              <a:avLst/>
            </a:prstGeom>
          </p:spPr>
        </p:pic>
        <p:sp>
          <p:nvSpPr>
            <p:cNvPr id="42" name="TextBox 41"/>
            <p:cNvSpPr txBox="1"/>
            <p:nvPr/>
          </p:nvSpPr>
          <p:spPr>
            <a:xfrm>
              <a:off x="782131" y="1763302"/>
              <a:ext cx="1839414" cy="369332"/>
            </a:xfrm>
            <a:prstGeom prst="rect">
              <a:avLst/>
            </a:prstGeom>
            <a:noFill/>
          </p:spPr>
          <p:txBody>
            <a:bodyPr wrap="none" rtlCol="0">
              <a:spAutoFit/>
            </a:bodyPr>
            <a:lstStyle/>
            <a:p>
              <a:r>
                <a:rPr lang="en-US" dirty="0" smtClean="0">
                  <a:solidFill>
                    <a:srgbClr val="FF0000"/>
                  </a:solidFill>
                </a:rPr>
                <a:t>Cut the capillary</a:t>
              </a:r>
              <a:endParaRPr lang="en-US" dirty="0">
                <a:solidFill>
                  <a:srgbClr val="FF0000"/>
                </a:solidFill>
              </a:endParaRPr>
            </a:p>
          </p:txBody>
        </p:sp>
      </p:grpSp>
      <p:grpSp>
        <p:nvGrpSpPr>
          <p:cNvPr id="45" name="Group 44"/>
          <p:cNvGrpSpPr/>
          <p:nvPr/>
        </p:nvGrpSpPr>
        <p:grpSpPr>
          <a:xfrm>
            <a:off x="1468481" y="4721435"/>
            <a:ext cx="1578766" cy="2136565"/>
            <a:chOff x="1481384" y="4664415"/>
            <a:chExt cx="1578766" cy="2136565"/>
          </a:xfrm>
        </p:grpSpPr>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1384" y="4664415"/>
              <a:ext cx="1576141" cy="2136565"/>
            </a:xfrm>
            <a:prstGeom prst="rect">
              <a:avLst/>
            </a:prstGeom>
          </p:spPr>
        </p:pic>
        <p:sp>
          <p:nvSpPr>
            <p:cNvPr id="43" name="TextBox 42"/>
            <p:cNvSpPr txBox="1"/>
            <p:nvPr/>
          </p:nvSpPr>
          <p:spPr>
            <a:xfrm>
              <a:off x="1481384" y="4733925"/>
              <a:ext cx="1578766" cy="369332"/>
            </a:xfrm>
            <a:prstGeom prst="rect">
              <a:avLst/>
            </a:prstGeom>
            <a:noFill/>
          </p:spPr>
          <p:txBody>
            <a:bodyPr wrap="none" rtlCol="0">
              <a:spAutoFit/>
            </a:bodyPr>
            <a:lstStyle/>
            <a:p>
              <a:r>
                <a:rPr lang="en-US" dirty="0" smtClean="0">
                  <a:solidFill>
                    <a:srgbClr val="FF0000"/>
                  </a:solidFill>
                </a:rPr>
                <a:t>Drill the holes</a:t>
              </a:r>
              <a:endParaRPr lang="en-US" dirty="0">
                <a:solidFill>
                  <a:srgbClr val="FF0000"/>
                </a:solidFill>
              </a:endParaRPr>
            </a:p>
          </p:txBody>
        </p:sp>
      </p:grpSp>
      <p:grpSp>
        <p:nvGrpSpPr>
          <p:cNvPr id="48" name="Group 47"/>
          <p:cNvGrpSpPr/>
          <p:nvPr/>
        </p:nvGrpSpPr>
        <p:grpSpPr>
          <a:xfrm>
            <a:off x="8836237" y="4790945"/>
            <a:ext cx="2727773" cy="1938696"/>
            <a:chOff x="5502819" y="4639560"/>
            <a:chExt cx="2727773" cy="1938696"/>
          </a:xfrm>
        </p:grpSpPr>
        <p:pic>
          <p:nvPicPr>
            <p:cNvPr id="46" name="Picture 45"/>
            <p:cNvPicPr>
              <a:picLocks noChangeAspect="1"/>
            </p:cNvPicPr>
            <p:nvPr/>
          </p:nvPicPr>
          <p:blipFill>
            <a:blip r:embed="rId7"/>
            <a:stretch>
              <a:fillRect/>
            </a:stretch>
          </p:blipFill>
          <p:spPr>
            <a:xfrm>
              <a:off x="5505444" y="4639560"/>
              <a:ext cx="2725148" cy="1938696"/>
            </a:xfrm>
            <a:prstGeom prst="rect">
              <a:avLst/>
            </a:prstGeom>
          </p:spPr>
        </p:pic>
        <p:sp>
          <p:nvSpPr>
            <p:cNvPr id="47" name="TextBox 46"/>
            <p:cNvSpPr txBox="1"/>
            <p:nvPr/>
          </p:nvSpPr>
          <p:spPr>
            <a:xfrm>
              <a:off x="5502819" y="4668408"/>
              <a:ext cx="1472006" cy="369332"/>
            </a:xfrm>
            <a:prstGeom prst="rect">
              <a:avLst/>
            </a:prstGeom>
            <a:noFill/>
          </p:spPr>
          <p:txBody>
            <a:bodyPr wrap="none" rtlCol="0">
              <a:spAutoFit/>
            </a:bodyPr>
            <a:lstStyle/>
            <a:p>
              <a:r>
                <a:rPr lang="en-US" dirty="0" smtClean="0">
                  <a:solidFill>
                    <a:srgbClr val="FF0000"/>
                  </a:solidFill>
                </a:rPr>
                <a:t>Seal the gap</a:t>
              </a:r>
              <a:endParaRPr lang="en-US" dirty="0">
                <a:solidFill>
                  <a:srgbClr val="FF0000"/>
                </a:solidFill>
              </a:endParaRPr>
            </a:p>
          </p:txBody>
        </p:sp>
      </p:grpSp>
      <p:sp>
        <p:nvSpPr>
          <p:cNvPr id="3" name="TextBox 2"/>
          <p:cNvSpPr txBox="1"/>
          <p:nvPr/>
        </p:nvSpPr>
        <p:spPr>
          <a:xfrm>
            <a:off x="3667907" y="4694855"/>
            <a:ext cx="4975051" cy="1477328"/>
          </a:xfrm>
          <a:prstGeom prst="rect">
            <a:avLst/>
          </a:prstGeom>
          <a:noFill/>
        </p:spPr>
        <p:txBody>
          <a:bodyPr wrap="square" rtlCol="0">
            <a:spAutoFit/>
          </a:bodyPr>
          <a:lstStyle/>
          <a:p>
            <a:r>
              <a:rPr lang="en-US" dirty="0"/>
              <a:t>Laser Parameters for Drilling </a:t>
            </a:r>
            <a:r>
              <a:rPr lang="en-US" dirty="0" smtClean="0"/>
              <a:t>Holes: </a:t>
            </a:r>
          </a:p>
          <a:p>
            <a:r>
              <a:rPr lang="en-US" dirty="0" smtClean="0"/>
              <a:t>Wavelength = 800 nm</a:t>
            </a:r>
          </a:p>
          <a:p>
            <a:r>
              <a:rPr lang="en-US" dirty="0" smtClean="0"/>
              <a:t>Pulse Duration = 200 ps @ 10 Hz</a:t>
            </a:r>
          </a:p>
          <a:p>
            <a:r>
              <a:rPr lang="en-US" dirty="0" smtClean="0"/>
              <a:t>Focal Spot Size = 100 </a:t>
            </a:r>
            <a:r>
              <a:rPr lang="en-US" altLang="zh-TW" dirty="0" smtClean="0"/>
              <a:t>µm</a:t>
            </a:r>
          </a:p>
          <a:p>
            <a:r>
              <a:rPr lang="en-US" dirty="0" smtClean="0"/>
              <a:t>Intensity = 5 X 10</a:t>
            </a:r>
            <a:r>
              <a:rPr lang="en-US" baseline="30000" dirty="0" smtClean="0"/>
              <a:t>10</a:t>
            </a:r>
            <a:r>
              <a:rPr lang="en-US" dirty="0" smtClean="0"/>
              <a:t> W/cm</a:t>
            </a:r>
            <a:r>
              <a:rPr lang="en-US" baseline="30000" dirty="0" smtClean="0"/>
              <a:t>2</a:t>
            </a:r>
            <a:r>
              <a:rPr lang="en-US" dirty="0" smtClean="0"/>
              <a:t>, using 1000 shots</a:t>
            </a:r>
            <a:endParaRPr lang="en-US" baseline="30000" dirty="0" smtClean="0"/>
          </a:p>
        </p:txBody>
      </p:sp>
      <p:cxnSp>
        <p:nvCxnSpPr>
          <p:cNvPr id="32" name="Straight Arrow Connector 31"/>
          <p:cNvCxnSpPr/>
          <p:nvPr/>
        </p:nvCxnSpPr>
        <p:spPr>
          <a:xfrm>
            <a:off x="7605628" y="3048911"/>
            <a:ext cx="2916277" cy="34575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132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Inspection of Capillary Waveguide Quality</a:t>
            </a:r>
            <a:endParaRPr lang="en-US" dirty="0"/>
          </a:p>
        </p:txBody>
      </p:sp>
      <p:grpSp>
        <p:nvGrpSpPr>
          <p:cNvPr id="11" name="Group 10"/>
          <p:cNvGrpSpPr/>
          <p:nvPr/>
        </p:nvGrpSpPr>
        <p:grpSpPr>
          <a:xfrm>
            <a:off x="4224562" y="1690688"/>
            <a:ext cx="3200400" cy="3159741"/>
            <a:chOff x="4224562" y="1690688"/>
            <a:chExt cx="3200400" cy="3159741"/>
          </a:xfrm>
        </p:grpSpPr>
        <p:pic>
          <p:nvPicPr>
            <p:cNvPr id="5" name="Picture 4"/>
            <p:cNvPicPr>
              <a:picLocks noChangeAspect="1"/>
            </p:cNvPicPr>
            <p:nvPr/>
          </p:nvPicPr>
          <p:blipFill>
            <a:blip r:embed="rId3"/>
            <a:stretch>
              <a:fillRect/>
            </a:stretch>
          </p:blipFill>
          <p:spPr>
            <a:xfrm>
              <a:off x="4224562" y="1690688"/>
              <a:ext cx="3200400" cy="3159741"/>
            </a:xfrm>
            <a:prstGeom prst="rect">
              <a:avLst/>
            </a:prstGeom>
          </p:spPr>
        </p:pic>
        <p:cxnSp>
          <p:nvCxnSpPr>
            <p:cNvPr id="9" name="Straight Arrow Connector 8"/>
            <p:cNvCxnSpPr/>
            <p:nvPr/>
          </p:nvCxnSpPr>
          <p:spPr>
            <a:xfrm>
              <a:off x="5618703" y="3024554"/>
              <a:ext cx="723482" cy="0"/>
            </a:xfrm>
            <a:prstGeom prst="straightConnector1">
              <a:avLst/>
            </a:prstGeom>
            <a:ln w="127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03390" y="3565953"/>
              <a:ext cx="954107" cy="369332"/>
            </a:xfrm>
            <a:prstGeom prst="rect">
              <a:avLst/>
            </a:prstGeom>
            <a:noFill/>
          </p:spPr>
          <p:txBody>
            <a:bodyPr wrap="none" rtlCol="0">
              <a:spAutoFit/>
            </a:bodyPr>
            <a:lstStyle/>
            <a:p>
              <a:r>
                <a:rPr lang="en-US" dirty="0" smtClean="0">
                  <a:solidFill>
                    <a:srgbClr val="FF0000"/>
                  </a:solidFill>
                </a:rPr>
                <a:t>150 µm</a:t>
              </a:r>
              <a:endParaRPr lang="en-US" dirty="0">
                <a:solidFill>
                  <a:srgbClr val="FF0000"/>
                </a:solidFill>
              </a:endParaRPr>
            </a:p>
          </p:txBody>
        </p:sp>
      </p:grpSp>
      <p:sp>
        <p:nvSpPr>
          <p:cNvPr id="14" name="TextBox 13"/>
          <p:cNvSpPr txBox="1"/>
          <p:nvPr/>
        </p:nvSpPr>
        <p:spPr>
          <a:xfrm>
            <a:off x="698046" y="5852008"/>
            <a:ext cx="11493954" cy="646331"/>
          </a:xfrm>
          <a:prstGeom prst="rect">
            <a:avLst/>
          </a:prstGeom>
          <a:noFill/>
        </p:spPr>
        <p:txBody>
          <a:bodyPr wrap="square" rtlCol="0">
            <a:spAutoFit/>
          </a:bodyPr>
          <a:lstStyle/>
          <a:p>
            <a:r>
              <a:rPr lang="en-US" dirty="0"/>
              <a:t>The inner edge of the capillary must be defect-free to ensure good waveguide output quality. A water test with red ink confirmed that fluid exits primarily through the capillary ends.</a:t>
            </a:r>
          </a:p>
        </p:txBody>
      </p:sp>
      <p:grpSp>
        <p:nvGrpSpPr>
          <p:cNvPr id="12" name="Group 11"/>
          <p:cNvGrpSpPr/>
          <p:nvPr/>
        </p:nvGrpSpPr>
        <p:grpSpPr>
          <a:xfrm>
            <a:off x="465011" y="1877560"/>
            <a:ext cx="3212778" cy="2785996"/>
            <a:chOff x="465011" y="1690688"/>
            <a:chExt cx="3212778" cy="2785996"/>
          </a:xfrm>
        </p:grpSpPr>
        <p:pic>
          <p:nvPicPr>
            <p:cNvPr id="4" name="Picture 3"/>
            <p:cNvPicPr>
              <a:picLocks noChangeAspect="1"/>
            </p:cNvPicPr>
            <p:nvPr/>
          </p:nvPicPr>
          <p:blipFill>
            <a:blip r:embed="rId4"/>
            <a:stretch>
              <a:fillRect/>
            </a:stretch>
          </p:blipFill>
          <p:spPr>
            <a:xfrm>
              <a:off x="477389" y="1690688"/>
              <a:ext cx="3200400" cy="2785996"/>
            </a:xfrm>
            <a:prstGeom prst="rect">
              <a:avLst/>
            </a:prstGeom>
          </p:spPr>
        </p:pic>
        <p:cxnSp>
          <p:nvCxnSpPr>
            <p:cNvPr id="7" name="Straight Arrow Connector 6"/>
            <p:cNvCxnSpPr/>
            <p:nvPr/>
          </p:nvCxnSpPr>
          <p:spPr>
            <a:xfrm>
              <a:off x="1689050" y="3024554"/>
              <a:ext cx="723482" cy="0"/>
            </a:xfrm>
            <a:prstGeom prst="straightConnector1">
              <a:avLst/>
            </a:prstGeom>
            <a:ln w="127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73737" y="3565953"/>
              <a:ext cx="954107" cy="369332"/>
            </a:xfrm>
            <a:prstGeom prst="rect">
              <a:avLst/>
            </a:prstGeom>
            <a:noFill/>
          </p:spPr>
          <p:txBody>
            <a:bodyPr wrap="none" rtlCol="0">
              <a:spAutoFit/>
            </a:bodyPr>
            <a:lstStyle/>
            <a:p>
              <a:r>
                <a:rPr lang="en-US" dirty="0" smtClean="0">
                  <a:solidFill>
                    <a:srgbClr val="FF0000"/>
                  </a:solidFill>
                </a:rPr>
                <a:t>150 µm</a:t>
              </a:r>
              <a:endParaRPr lang="en-US" dirty="0">
                <a:solidFill>
                  <a:srgbClr val="FF0000"/>
                </a:solidFill>
              </a:endParaRPr>
            </a:p>
          </p:txBody>
        </p:sp>
        <p:sp>
          <p:nvSpPr>
            <p:cNvPr id="6" name="TextBox 5"/>
            <p:cNvSpPr txBox="1"/>
            <p:nvPr/>
          </p:nvSpPr>
          <p:spPr>
            <a:xfrm>
              <a:off x="465011" y="1690688"/>
              <a:ext cx="1947521" cy="369332"/>
            </a:xfrm>
            <a:prstGeom prst="rect">
              <a:avLst/>
            </a:prstGeom>
            <a:noFill/>
          </p:spPr>
          <p:txBody>
            <a:bodyPr wrap="none" rtlCol="0">
              <a:spAutoFit/>
            </a:bodyPr>
            <a:lstStyle/>
            <a:p>
              <a:r>
                <a:rPr lang="en-US" dirty="0" smtClean="0">
                  <a:solidFill>
                    <a:srgbClr val="FF0000"/>
                  </a:solidFill>
                </a:rPr>
                <a:t>Defect Inspection</a:t>
              </a:r>
              <a:endParaRPr lang="en-US" dirty="0">
                <a:solidFill>
                  <a:srgbClr val="FF0000"/>
                </a:solidFill>
              </a:endParaRPr>
            </a:p>
          </p:txBody>
        </p:sp>
      </p:grpSp>
      <p:grpSp>
        <p:nvGrpSpPr>
          <p:cNvPr id="3" name="Group 2"/>
          <p:cNvGrpSpPr/>
          <p:nvPr/>
        </p:nvGrpSpPr>
        <p:grpSpPr>
          <a:xfrm>
            <a:off x="7971735" y="1442193"/>
            <a:ext cx="3867690" cy="2305372"/>
            <a:chOff x="7971735" y="2081976"/>
            <a:chExt cx="3867690" cy="2305372"/>
          </a:xfrm>
        </p:grpSpPr>
        <p:pic>
          <p:nvPicPr>
            <p:cNvPr id="13" name="Picture 12"/>
            <p:cNvPicPr>
              <a:picLocks noChangeAspect="1"/>
            </p:cNvPicPr>
            <p:nvPr/>
          </p:nvPicPr>
          <p:blipFill>
            <a:blip r:embed="rId5"/>
            <a:stretch>
              <a:fillRect/>
            </a:stretch>
          </p:blipFill>
          <p:spPr>
            <a:xfrm>
              <a:off x="7971735" y="2081976"/>
              <a:ext cx="3867690" cy="2305372"/>
            </a:xfrm>
            <a:prstGeom prst="rect">
              <a:avLst/>
            </a:prstGeom>
          </p:spPr>
        </p:pic>
        <p:sp>
          <p:nvSpPr>
            <p:cNvPr id="15" name="TextBox 14"/>
            <p:cNvSpPr txBox="1"/>
            <p:nvPr/>
          </p:nvSpPr>
          <p:spPr>
            <a:xfrm>
              <a:off x="8150899" y="2325835"/>
              <a:ext cx="1238481" cy="369332"/>
            </a:xfrm>
            <a:prstGeom prst="rect">
              <a:avLst/>
            </a:prstGeom>
            <a:noFill/>
          </p:spPr>
          <p:txBody>
            <a:bodyPr wrap="none" rtlCol="0">
              <a:spAutoFit/>
            </a:bodyPr>
            <a:lstStyle/>
            <a:p>
              <a:r>
                <a:rPr lang="en-US" dirty="0" smtClean="0">
                  <a:solidFill>
                    <a:srgbClr val="FF0000"/>
                  </a:solidFill>
                </a:rPr>
                <a:t>Water Test</a:t>
              </a:r>
              <a:endParaRPr lang="en-US" dirty="0">
                <a:solidFill>
                  <a:srgbClr val="FF0000"/>
                </a:solidFill>
              </a:endParaRPr>
            </a:p>
          </p:txBody>
        </p:sp>
      </p:grpSp>
      <p:pic>
        <p:nvPicPr>
          <p:cNvPr id="17" name="Picture 16"/>
          <p:cNvPicPr>
            <a:picLocks noChangeAspect="1"/>
          </p:cNvPicPr>
          <p:nvPr/>
        </p:nvPicPr>
        <p:blipFill>
          <a:blip r:embed="rId6"/>
          <a:stretch>
            <a:fillRect/>
          </a:stretch>
        </p:blipFill>
        <p:spPr>
          <a:xfrm>
            <a:off x="7971735" y="4073818"/>
            <a:ext cx="3867690" cy="1529952"/>
          </a:xfrm>
          <a:prstGeom prst="rect">
            <a:avLst/>
          </a:prstGeom>
        </p:spPr>
      </p:pic>
      <p:sp>
        <p:nvSpPr>
          <p:cNvPr id="23" name="Oval 22"/>
          <p:cNvSpPr/>
          <p:nvPr/>
        </p:nvSpPr>
        <p:spPr>
          <a:xfrm>
            <a:off x="9020175" y="4238625"/>
            <a:ext cx="388255" cy="38825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23" idx="0"/>
          </p:cNvCxnSpPr>
          <p:nvPr/>
        </p:nvCxnSpPr>
        <p:spPr>
          <a:xfrm flipV="1">
            <a:off x="9214303" y="2707347"/>
            <a:ext cx="691277" cy="153127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3" idx="2"/>
          </p:cNvCxnSpPr>
          <p:nvPr/>
        </p:nvCxnSpPr>
        <p:spPr>
          <a:xfrm flipH="1" flipV="1">
            <a:off x="6457497" y="3338598"/>
            <a:ext cx="2562678" cy="109415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464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Capillary Coupling Procedure</a:t>
            </a:r>
          </a:p>
        </p:txBody>
      </p:sp>
      <p:sp>
        <p:nvSpPr>
          <p:cNvPr id="15" name="TextBox 14"/>
          <p:cNvSpPr txBox="1"/>
          <p:nvPr/>
        </p:nvSpPr>
        <p:spPr>
          <a:xfrm>
            <a:off x="160774" y="6018962"/>
            <a:ext cx="11713314" cy="646331"/>
          </a:xfrm>
          <a:prstGeom prst="rect">
            <a:avLst/>
          </a:prstGeom>
          <a:noFill/>
        </p:spPr>
        <p:txBody>
          <a:bodyPr wrap="square" rtlCol="0">
            <a:spAutoFit/>
          </a:bodyPr>
          <a:lstStyle/>
          <a:p>
            <a:r>
              <a:rPr lang="en-US" dirty="0"/>
              <a:t>Observe near-field and far-field profiles, then adjust the position and angle of the capillary to achieve a single-mode output profile.</a:t>
            </a:r>
          </a:p>
        </p:txBody>
      </p:sp>
      <p:graphicFrame>
        <p:nvGraphicFramePr>
          <p:cNvPr id="21" name="Object 20"/>
          <p:cNvGraphicFramePr>
            <a:graphicFrameLocks noChangeAspect="1"/>
          </p:cNvGraphicFramePr>
          <p:nvPr>
            <p:extLst>
              <p:ext uri="{D42A27DB-BD31-4B8C-83A1-F6EECF244321}">
                <p14:modId xmlns:p14="http://schemas.microsoft.com/office/powerpoint/2010/main" val="2222915646"/>
              </p:ext>
            </p:extLst>
          </p:nvPr>
        </p:nvGraphicFramePr>
        <p:xfrm>
          <a:off x="373130" y="1542347"/>
          <a:ext cx="11500958" cy="4363993"/>
        </p:xfrm>
        <a:graphic>
          <a:graphicData uri="http://schemas.openxmlformats.org/presentationml/2006/ole">
            <mc:AlternateContent xmlns:mc="http://schemas.openxmlformats.org/markup-compatibility/2006">
              <mc:Choice xmlns:v="urn:schemas-microsoft-com:vml" Requires="v">
                <p:oleObj spid="_x0000_s2172" name="CorelDRAW" r:id="rId4" imgW="9283056" imgH="3522092" progId="CorelDraw.Graphic.17">
                  <p:embed/>
                </p:oleObj>
              </mc:Choice>
              <mc:Fallback>
                <p:oleObj name="CorelDRAW" r:id="rId4" imgW="9283056" imgH="3522092" progId="CorelDraw.Graphic.17">
                  <p:embed/>
                  <p:pic>
                    <p:nvPicPr>
                      <p:cNvPr id="0" name=""/>
                      <p:cNvPicPr/>
                      <p:nvPr/>
                    </p:nvPicPr>
                    <p:blipFill>
                      <a:blip r:embed="rId5"/>
                      <a:stretch>
                        <a:fillRect/>
                      </a:stretch>
                    </p:blipFill>
                    <p:spPr>
                      <a:xfrm>
                        <a:off x="373130" y="1542347"/>
                        <a:ext cx="11500958" cy="4363993"/>
                      </a:xfrm>
                      <a:prstGeom prst="rect">
                        <a:avLst/>
                      </a:prstGeom>
                    </p:spPr>
                  </p:pic>
                </p:oleObj>
              </mc:Fallback>
            </mc:AlternateContent>
          </a:graphicData>
        </a:graphic>
      </p:graphicFrame>
    </p:spTree>
    <p:extLst>
      <p:ext uri="{BB962C8B-B14F-4D97-AF65-F5344CB8AC3E}">
        <p14:creationId xmlns:p14="http://schemas.microsoft.com/office/powerpoint/2010/main" val="1209369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Optimized Conditions for Single-Mode Guiding</a:t>
            </a:r>
          </a:p>
        </p:txBody>
      </p:sp>
      <p:sp>
        <p:nvSpPr>
          <p:cNvPr id="3" name="TextBox 2"/>
          <p:cNvSpPr txBox="1"/>
          <p:nvPr/>
        </p:nvSpPr>
        <p:spPr>
          <a:xfrm>
            <a:off x="616299" y="6059155"/>
            <a:ext cx="10737501" cy="369332"/>
          </a:xfrm>
          <a:prstGeom prst="rect">
            <a:avLst/>
          </a:prstGeom>
          <a:noFill/>
        </p:spPr>
        <p:txBody>
          <a:bodyPr wrap="square" rtlCol="0">
            <a:spAutoFit/>
          </a:bodyPr>
          <a:lstStyle/>
          <a:p>
            <a:r>
              <a:rPr lang="en-US" dirty="0"/>
              <a:t>Fine-tune input beam size to match output size, ensuring consistent guiding within the waveguide.</a:t>
            </a:r>
          </a:p>
        </p:txBody>
      </p:sp>
      <p:grpSp>
        <p:nvGrpSpPr>
          <p:cNvPr id="5" name="Group 4"/>
          <p:cNvGrpSpPr/>
          <p:nvPr/>
        </p:nvGrpSpPr>
        <p:grpSpPr>
          <a:xfrm>
            <a:off x="984122" y="1712694"/>
            <a:ext cx="5111878" cy="3475214"/>
            <a:chOff x="984122" y="1601781"/>
            <a:chExt cx="5111878" cy="3475214"/>
          </a:xfrm>
        </p:grpSpPr>
        <p:graphicFrame>
          <p:nvGraphicFramePr>
            <p:cNvPr id="9" name="Object 8"/>
            <p:cNvGraphicFramePr>
              <a:graphicFrameLocks noChangeAspect="1"/>
            </p:cNvGraphicFramePr>
            <p:nvPr>
              <p:extLst>
                <p:ext uri="{D42A27DB-BD31-4B8C-83A1-F6EECF244321}">
                  <p14:modId xmlns:p14="http://schemas.microsoft.com/office/powerpoint/2010/main" val="1488877782"/>
                </p:ext>
              </p:extLst>
            </p:nvPr>
          </p:nvGraphicFramePr>
          <p:xfrm>
            <a:off x="984122" y="1601781"/>
            <a:ext cx="5029200" cy="3475214"/>
          </p:xfrm>
          <a:graphic>
            <a:graphicData uri="http://schemas.openxmlformats.org/presentationml/2006/ole">
              <mc:AlternateContent xmlns:mc="http://schemas.openxmlformats.org/markup-compatibility/2006">
                <mc:Choice xmlns:v="urn:schemas-microsoft-com:vml" Requires="v">
                  <p:oleObj spid="_x0000_s3270" name="Graph" r:id="rId4" imgW="2064600" imgH="1427040" progId="Origin50.Graph">
                    <p:embed/>
                  </p:oleObj>
                </mc:Choice>
                <mc:Fallback>
                  <p:oleObj name="Graph" r:id="rId4" imgW="2064600" imgH="1427040" progId="Origin50.Graph">
                    <p:embed/>
                    <p:pic>
                      <p:nvPicPr>
                        <p:cNvPr id="0" name=""/>
                        <p:cNvPicPr/>
                        <p:nvPr/>
                      </p:nvPicPr>
                      <p:blipFill>
                        <a:blip r:embed="rId5"/>
                        <a:stretch>
                          <a:fillRect/>
                        </a:stretch>
                      </p:blipFill>
                      <p:spPr>
                        <a:xfrm>
                          <a:off x="984122" y="1601781"/>
                          <a:ext cx="5029200" cy="3475214"/>
                        </a:xfrm>
                        <a:prstGeom prst="rect">
                          <a:avLst/>
                        </a:prstGeom>
                      </p:spPr>
                    </p:pic>
                  </p:oleObj>
                </mc:Fallback>
              </mc:AlternateContent>
            </a:graphicData>
          </a:graphic>
        </p:graphicFrame>
        <p:sp>
          <p:nvSpPr>
            <p:cNvPr id="4" name="TextBox 3"/>
            <p:cNvSpPr txBox="1"/>
            <p:nvPr/>
          </p:nvSpPr>
          <p:spPr>
            <a:xfrm>
              <a:off x="2256692" y="3489339"/>
              <a:ext cx="3839308" cy="646331"/>
            </a:xfrm>
            <a:prstGeom prst="rect">
              <a:avLst/>
            </a:prstGeom>
            <a:noFill/>
          </p:spPr>
          <p:txBody>
            <a:bodyPr wrap="square" rtlCol="0">
              <a:spAutoFit/>
            </a:bodyPr>
            <a:lstStyle/>
            <a:p>
              <a:r>
                <a:rPr lang="en-US" dirty="0" smtClean="0"/>
                <a:t>Capillary length = 13 mm</a:t>
              </a:r>
            </a:p>
            <a:p>
              <a:r>
                <a:rPr lang="en-US" dirty="0" smtClean="0"/>
                <a:t>Laser intensity ~ 10</a:t>
              </a:r>
              <a:r>
                <a:rPr lang="en-US" baseline="30000" dirty="0" smtClean="0"/>
                <a:t>12</a:t>
              </a:r>
              <a:r>
                <a:rPr lang="en-US" dirty="0" smtClean="0"/>
                <a:t> W/cm</a:t>
              </a:r>
              <a:r>
                <a:rPr lang="en-US" baseline="30000" dirty="0" smtClean="0"/>
                <a:t>2</a:t>
              </a:r>
              <a:endParaRPr lang="en-US" baseline="30000" dirty="0"/>
            </a:p>
          </p:txBody>
        </p:sp>
        <p:sp>
          <p:nvSpPr>
            <p:cNvPr id="6" name="TextBox 5"/>
            <p:cNvSpPr txBox="1"/>
            <p:nvPr/>
          </p:nvSpPr>
          <p:spPr>
            <a:xfrm>
              <a:off x="3753794" y="2614871"/>
              <a:ext cx="845103" cy="369332"/>
            </a:xfrm>
            <a:prstGeom prst="rect">
              <a:avLst/>
            </a:prstGeom>
            <a:noFill/>
          </p:spPr>
          <p:txBody>
            <a:bodyPr wrap="none" rtlCol="0">
              <a:spAutoFit/>
            </a:bodyPr>
            <a:lstStyle/>
            <a:p>
              <a:r>
                <a:rPr lang="en-US" dirty="0" smtClean="0"/>
                <a:t>~ 87%</a:t>
              </a:r>
              <a:endParaRPr lang="en-US" dirty="0"/>
            </a:p>
          </p:txBody>
        </p:sp>
      </p:grpSp>
      <p:grpSp>
        <p:nvGrpSpPr>
          <p:cNvPr id="7" name="Group 6"/>
          <p:cNvGrpSpPr/>
          <p:nvPr/>
        </p:nvGrpSpPr>
        <p:grpSpPr>
          <a:xfrm>
            <a:off x="6096000" y="1701943"/>
            <a:ext cx="5029200" cy="3496716"/>
            <a:chOff x="6096000" y="1802105"/>
            <a:chExt cx="5029200" cy="3496716"/>
          </a:xfrm>
        </p:grpSpPr>
        <p:graphicFrame>
          <p:nvGraphicFramePr>
            <p:cNvPr id="11" name="Object 10"/>
            <p:cNvGraphicFramePr>
              <a:graphicFrameLocks noChangeAspect="1"/>
            </p:cNvGraphicFramePr>
            <p:nvPr>
              <p:extLst>
                <p:ext uri="{D42A27DB-BD31-4B8C-83A1-F6EECF244321}">
                  <p14:modId xmlns:p14="http://schemas.microsoft.com/office/powerpoint/2010/main" val="1283325636"/>
                </p:ext>
              </p:extLst>
            </p:nvPr>
          </p:nvGraphicFramePr>
          <p:xfrm>
            <a:off x="6096000" y="1802105"/>
            <a:ext cx="5029200" cy="3496716"/>
          </p:xfrm>
          <a:graphic>
            <a:graphicData uri="http://schemas.openxmlformats.org/presentationml/2006/ole">
              <mc:AlternateContent xmlns:mc="http://schemas.openxmlformats.org/markup-compatibility/2006">
                <mc:Choice xmlns:v="urn:schemas-microsoft-com:vml" Requires="v">
                  <p:oleObj spid="_x0000_s3271" name="Graph" r:id="rId6" imgW="2052360" imgH="1427040" progId="Origin50.Graph">
                    <p:embed/>
                  </p:oleObj>
                </mc:Choice>
                <mc:Fallback>
                  <p:oleObj name="Graph" r:id="rId6" imgW="2052360" imgH="1427040" progId="Origin50.Graph">
                    <p:embed/>
                    <p:pic>
                      <p:nvPicPr>
                        <p:cNvPr id="0" name=""/>
                        <p:cNvPicPr/>
                        <p:nvPr/>
                      </p:nvPicPr>
                      <p:blipFill>
                        <a:blip r:embed="rId7"/>
                        <a:stretch>
                          <a:fillRect/>
                        </a:stretch>
                      </p:blipFill>
                      <p:spPr>
                        <a:xfrm>
                          <a:off x="6096000" y="1802105"/>
                          <a:ext cx="5029200" cy="3496716"/>
                        </a:xfrm>
                        <a:prstGeom prst="rect">
                          <a:avLst/>
                        </a:prstGeom>
                      </p:spPr>
                    </p:pic>
                  </p:oleObj>
                </mc:Fallback>
              </mc:AlternateContent>
            </a:graphicData>
          </a:graphic>
        </p:graphicFrame>
        <p:sp>
          <p:nvSpPr>
            <p:cNvPr id="12" name="Oval 11"/>
            <p:cNvSpPr/>
            <p:nvPr/>
          </p:nvSpPr>
          <p:spPr>
            <a:xfrm>
              <a:off x="8266665" y="3190035"/>
              <a:ext cx="445590" cy="44559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p:cNvSpPr txBox="1"/>
            <p:nvPr/>
          </p:nvSpPr>
          <p:spPr>
            <a:xfrm>
              <a:off x="8166970" y="3812505"/>
              <a:ext cx="825867" cy="369332"/>
            </a:xfrm>
            <a:prstGeom prst="rect">
              <a:avLst/>
            </a:prstGeom>
            <a:noFill/>
          </p:spPr>
          <p:txBody>
            <a:bodyPr wrap="none" rtlCol="0">
              <a:spAutoFit/>
            </a:bodyPr>
            <a:lstStyle/>
            <a:p>
              <a:r>
                <a:rPr lang="en-US" dirty="0" smtClean="0"/>
                <a:t>68 </a:t>
              </a:r>
              <a:r>
                <a:rPr lang="en-US" dirty="0"/>
                <a:t>µm</a:t>
              </a:r>
            </a:p>
          </p:txBody>
        </p:sp>
        <p:sp>
          <p:nvSpPr>
            <p:cNvPr id="10" name="TextBox 9"/>
            <p:cNvSpPr txBox="1"/>
            <p:nvPr/>
          </p:nvSpPr>
          <p:spPr>
            <a:xfrm>
              <a:off x="7440798" y="3014509"/>
              <a:ext cx="830677" cy="369332"/>
            </a:xfrm>
            <a:prstGeom prst="rect">
              <a:avLst/>
            </a:prstGeom>
            <a:noFill/>
          </p:spPr>
          <p:txBody>
            <a:bodyPr wrap="none" rtlCol="0">
              <a:spAutoFit/>
            </a:bodyPr>
            <a:lstStyle/>
            <a:p>
              <a:r>
                <a:rPr lang="en-US" dirty="0" smtClean="0"/>
                <a:t>65 </a:t>
              </a:r>
              <a:r>
                <a:rPr lang="en-US" dirty="0"/>
                <a:t>µm</a:t>
              </a:r>
            </a:p>
          </p:txBody>
        </p:sp>
      </p:grpSp>
      <p:sp>
        <p:nvSpPr>
          <p:cNvPr id="13" name="TextBox 12"/>
          <p:cNvSpPr txBox="1"/>
          <p:nvPr/>
        </p:nvSpPr>
        <p:spPr>
          <a:xfrm>
            <a:off x="5906990" y="5198632"/>
            <a:ext cx="5924453" cy="369332"/>
          </a:xfrm>
          <a:prstGeom prst="rect">
            <a:avLst/>
          </a:prstGeom>
          <a:noFill/>
        </p:spPr>
        <p:txBody>
          <a:bodyPr wrap="square" rtlCol="0">
            <a:spAutoFit/>
          </a:bodyPr>
          <a:lstStyle/>
          <a:p>
            <a:r>
              <a:rPr lang="en-US" dirty="0"/>
              <a:t>Experimental FWHM: 68 </a:t>
            </a:r>
            <a:r>
              <a:rPr lang="en-US" dirty="0" smtClean="0"/>
              <a:t>µm, Theoretical FWHM: </a:t>
            </a:r>
            <a:r>
              <a:rPr lang="en-US" dirty="0"/>
              <a:t>70 µm</a:t>
            </a:r>
          </a:p>
        </p:txBody>
      </p:sp>
      <p:pic>
        <p:nvPicPr>
          <p:cNvPr id="14" name="Picture 13"/>
          <p:cNvPicPr>
            <a:picLocks noChangeAspect="1"/>
          </p:cNvPicPr>
          <p:nvPr/>
        </p:nvPicPr>
        <p:blipFill rotWithShape="1">
          <a:blip r:embed="rId8">
            <a:extLst>
              <a:ext uri="{28A0092B-C50C-407E-A947-70E740481C1C}">
                <a14:useLocalDpi xmlns:a14="http://schemas.microsoft.com/office/drawing/2010/main" val="0"/>
              </a:ext>
            </a:extLst>
          </a:blip>
          <a:srcRect l="11192" t="19557" r="52928" b="28491"/>
          <a:stretch/>
        </p:blipFill>
        <p:spPr>
          <a:xfrm>
            <a:off x="9922654" y="978845"/>
            <a:ext cx="1233121" cy="1371600"/>
          </a:xfrm>
          <a:prstGeom prst="rect">
            <a:avLst/>
          </a:prstGeom>
        </p:spPr>
      </p:pic>
      <p:pic>
        <p:nvPicPr>
          <p:cNvPr id="15" name="Picture 14"/>
          <p:cNvPicPr>
            <a:picLocks noChangeAspect="1"/>
          </p:cNvPicPr>
          <p:nvPr/>
        </p:nvPicPr>
        <p:blipFill rotWithShape="1">
          <a:blip r:embed="rId9">
            <a:extLst>
              <a:ext uri="{28A0092B-C50C-407E-A947-70E740481C1C}">
                <a14:useLocalDpi xmlns:a14="http://schemas.microsoft.com/office/drawing/2010/main" val="0"/>
              </a:ext>
            </a:extLst>
          </a:blip>
          <a:srcRect l="10287" t="20557" r="52490" b="28741"/>
          <a:stretch/>
        </p:blipFill>
        <p:spPr>
          <a:xfrm>
            <a:off x="9883819" y="2361169"/>
            <a:ext cx="1310790" cy="1371600"/>
          </a:xfrm>
          <a:prstGeom prst="rect">
            <a:avLst/>
          </a:prstGeom>
        </p:spPr>
      </p:pic>
    </p:spTree>
    <p:extLst>
      <p:ext uri="{BB962C8B-B14F-4D97-AF65-F5344CB8AC3E}">
        <p14:creationId xmlns:p14="http://schemas.microsoft.com/office/powerpoint/2010/main" val="1040211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Mode Verification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140" y="1513205"/>
            <a:ext cx="5811751" cy="446464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3664" y="1513205"/>
            <a:ext cx="5811751" cy="4464640"/>
          </a:xfrm>
          <a:prstGeom prst="rect">
            <a:avLst/>
          </a:prstGeom>
        </p:spPr>
      </p:pic>
      <p:sp>
        <p:nvSpPr>
          <p:cNvPr id="6" name="TextBox 5"/>
          <p:cNvSpPr txBox="1"/>
          <p:nvPr/>
        </p:nvSpPr>
        <p:spPr>
          <a:xfrm>
            <a:off x="838200" y="6146561"/>
            <a:ext cx="8820374" cy="369332"/>
          </a:xfrm>
          <a:prstGeom prst="rect">
            <a:avLst/>
          </a:prstGeom>
          <a:noFill/>
        </p:spPr>
        <p:txBody>
          <a:bodyPr wrap="square" rtlCol="0">
            <a:spAutoFit/>
          </a:bodyPr>
          <a:lstStyle/>
          <a:p>
            <a:r>
              <a:rPr lang="en-US" dirty="0"/>
              <a:t>Experimental FWHM: 68 </a:t>
            </a:r>
            <a:r>
              <a:rPr lang="en-US" dirty="0" smtClean="0"/>
              <a:t>µm, Theoretical FWHM: </a:t>
            </a:r>
            <a:r>
              <a:rPr lang="en-US" dirty="0"/>
              <a:t>70 µm</a:t>
            </a:r>
          </a:p>
        </p:txBody>
      </p:sp>
    </p:spTree>
    <p:extLst>
      <p:ext uri="{BB962C8B-B14F-4D97-AF65-F5344CB8AC3E}">
        <p14:creationId xmlns:p14="http://schemas.microsoft.com/office/powerpoint/2010/main" val="1235116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2752</TotalTime>
  <Words>2283</Words>
  <Application>Microsoft Office PowerPoint</Application>
  <PresentationFormat>Widescreen</PresentationFormat>
  <Paragraphs>199</Paragraphs>
  <Slides>16</Slides>
  <Notes>16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25" baseType="lpstr">
      <vt:lpstr>微軟正黑體</vt:lpstr>
      <vt:lpstr>新細明體</vt:lpstr>
      <vt:lpstr>Arial</vt:lpstr>
      <vt:lpstr>Calibri</vt:lpstr>
      <vt:lpstr>Cambria Math</vt:lpstr>
      <vt:lpstr>Times New Roman</vt:lpstr>
      <vt:lpstr>Office Theme</vt:lpstr>
      <vt:lpstr>CorelDRAW</vt:lpstr>
      <vt:lpstr>Graph</vt:lpstr>
      <vt:lpstr>Fabrication and Characterization of the Gas-Filled Capillary Waveguide for Laser-Driven High-Harmonic Generation</vt:lpstr>
      <vt:lpstr>Introduction to High-Harmonic Generation (HHG)</vt:lpstr>
      <vt:lpstr>Introduction to High-Harmonic Generation (HHG)</vt:lpstr>
      <vt:lpstr>Experimental Approach to Waveguide Attenuation and Plasma Density for Phase Mismatch</vt:lpstr>
      <vt:lpstr>Capillary Waveguide Fabrication Overview</vt:lpstr>
      <vt:lpstr>Inspection of Capillary Waveguide Quality</vt:lpstr>
      <vt:lpstr>Capillary Coupling Procedure</vt:lpstr>
      <vt:lpstr>Optimized Conditions for Single-Mode Guiding</vt:lpstr>
      <vt:lpstr>Guiding Mode Verification</vt:lpstr>
      <vt:lpstr>Introduction to High-Harmonic Generation (HHG)</vt:lpstr>
      <vt:lpstr>Guiding Loss and Attenuation Coefficient</vt:lpstr>
      <vt:lpstr>Plasma-Induced Attenuation in Capillary Waveguides</vt:lpstr>
      <vt:lpstr>Effects of Ionization-Induced Defocusing</vt:lpstr>
      <vt:lpstr>Controlling Dipole Phase through Attenuation</vt:lpstr>
      <vt:lpstr>Phase Matching in 25 th HHG</vt:lpstr>
      <vt:lpstr>Conclusion and Future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Fabrication and Characterization of The Gas-Filled Capillary Waveguide for Laser-Driven High-Harmonic Generation</dc:title>
  <dc:creator>Microsoft account</dc:creator>
  <cp:lastModifiedBy>Shih Chi Kao</cp:lastModifiedBy>
  <cp:revision>167</cp:revision>
  <dcterms:created xsi:type="dcterms:W3CDTF">2024-11-11T01:26:06Z</dcterms:created>
  <dcterms:modified xsi:type="dcterms:W3CDTF">2024-11-20T15:52:04Z</dcterms:modified>
</cp:coreProperties>
</file>