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36"/>
  </p:notesMasterIdLst>
  <p:sldIdLst>
    <p:sldId id="482" r:id="rId2"/>
    <p:sldId id="511" r:id="rId3"/>
    <p:sldId id="823" r:id="rId4"/>
    <p:sldId id="831" r:id="rId5"/>
    <p:sldId id="804" r:id="rId6"/>
    <p:sldId id="640" r:id="rId7"/>
    <p:sldId id="521" r:id="rId8"/>
    <p:sldId id="811" r:id="rId9"/>
    <p:sldId id="814" r:id="rId10"/>
    <p:sldId id="817" r:id="rId11"/>
    <p:sldId id="819" r:id="rId12"/>
    <p:sldId id="809" r:id="rId13"/>
    <p:sldId id="834" r:id="rId14"/>
    <p:sldId id="825" r:id="rId15"/>
    <p:sldId id="520" r:id="rId16"/>
    <p:sldId id="827" r:id="rId17"/>
    <p:sldId id="828" r:id="rId18"/>
    <p:sldId id="820" r:id="rId19"/>
    <p:sldId id="830" r:id="rId20"/>
    <p:sldId id="808" r:id="rId21"/>
    <p:sldId id="807" r:id="rId22"/>
    <p:sldId id="805" r:id="rId23"/>
    <p:sldId id="601" r:id="rId24"/>
    <p:sldId id="768" r:id="rId25"/>
    <p:sldId id="770" r:id="rId26"/>
    <p:sldId id="597" r:id="rId27"/>
    <p:sldId id="832" r:id="rId28"/>
    <p:sldId id="835" r:id="rId29"/>
    <p:sldId id="833" r:id="rId30"/>
    <p:sldId id="813" r:id="rId31"/>
    <p:sldId id="815" r:id="rId32"/>
    <p:sldId id="816" r:id="rId33"/>
    <p:sldId id="767" r:id="rId34"/>
    <p:sldId id="769" r:id="rId35"/>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瑋 林" initials="瑋" lastIdx="11" clrIdx="0">
    <p:extLst>
      <p:ext uri="{19B8F6BF-5375-455C-9EA6-DF929625EA0E}">
        <p15:presenceInfo xmlns:p15="http://schemas.microsoft.com/office/powerpoint/2012/main" userId="ba1bdf110152228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7F7FFF"/>
    <a:srgbClr val="6565FD"/>
    <a:srgbClr val="C2C2FF"/>
    <a:srgbClr val="2C2CFF"/>
    <a:srgbClr val="CCCCFF"/>
    <a:srgbClr val="0000FF"/>
    <a:srgbClr val="3BFF40"/>
    <a:srgbClr val="00D028"/>
    <a:srgbClr val="00B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606" autoAdjust="0"/>
  </p:normalViewPr>
  <p:slideViewPr>
    <p:cSldViewPr snapToGrid="0">
      <p:cViewPr varScale="1">
        <p:scale>
          <a:sx n="90" d="100"/>
          <a:sy n="90" d="100"/>
        </p:scale>
        <p:origin x="2172" y="78"/>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A7511-1C69-5249-BA4A-3D9903AF21B2}" type="datetimeFigureOut">
              <a:rPr kumimoji="1" lang="zh-TW" altLang="en-US" smtClean="0"/>
              <a:t>2024/11/20</a:t>
            </a:fld>
            <a:endParaRPr kumimoji="1"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302A3-AA19-C747-A1A8-413F5CC5848D}" type="slidenum">
              <a:rPr kumimoji="1" lang="zh-TW" altLang="en-US" smtClean="0"/>
              <a:t>‹#›</a:t>
            </a:fld>
            <a:endParaRPr kumimoji="1" lang="zh-TW" altLang="en-US"/>
          </a:p>
        </p:txBody>
      </p:sp>
    </p:spTree>
    <p:extLst>
      <p:ext uri="{BB962C8B-B14F-4D97-AF65-F5344CB8AC3E}">
        <p14:creationId xmlns:p14="http://schemas.microsoft.com/office/powerpoint/2010/main" val="2492363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Ok. Thank all of you coming here today. My name is Wei Lin</a:t>
            </a:r>
            <a:r>
              <a:rPr lang="zh-TW" altLang="en-US" dirty="0"/>
              <a:t> </a:t>
            </a:r>
            <a:r>
              <a:rPr lang="en-US" altLang="zh-TW" dirty="0"/>
              <a:t>from prof. Pai’s group. our topic today is The </a:t>
            </a:r>
            <a:r>
              <a:rPr lang="en-US" altLang="zh-TW" sz="1200" b="1" dirty="0">
                <a:solidFill>
                  <a:prstClr val="black"/>
                </a:solidFill>
                <a:latin typeface="Calibri" panose="020F0502020204030204"/>
                <a:ea typeface="新細明體" panose="02020500000000000000" pitchFamily="18" charset="-120"/>
              </a:rPr>
              <a:t>Calibration of Scintillators and CR-39 Detector with Thomson Parabola spectrometer in Laser-Driven Ion Acceleration Experiments</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en-US" altLang="zh-TW" dirty="0"/>
              <a:t>12 min + 3 min</a:t>
            </a:r>
          </a:p>
        </p:txBody>
      </p:sp>
      <p:sp>
        <p:nvSpPr>
          <p:cNvPr id="4" name="投影片編號版面配置區 3"/>
          <p:cNvSpPr>
            <a:spLocks noGrp="1"/>
          </p:cNvSpPr>
          <p:nvPr>
            <p:ph type="sldNum" sz="quarter" idx="5"/>
          </p:nvPr>
        </p:nvSpPr>
        <p:spPr/>
        <p:txBody>
          <a:bodyPr/>
          <a:lstStyle/>
          <a:p>
            <a:fld id="{A0A302A3-AA19-C747-A1A8-413F5CC5848D}" type="slidenum">
              <a:rPr kumimoji="1" lang="zh-TW" altLang="en-US" smtClean="0"/>
              <a:t>0</a:t>
            </a:fld>
            <a:endParaRPr kumimoji="1" lang="zh-TW" altLang="en-US"/>
          </a:p>
        </p:txBody>
      </p:sp>
    </p:spTree>
    <p:extLst>
      <p:ext uri="{BB962C8B-B14F-4D97-AF65-F5344CB8AC3E}">
        <p14:creationId xmlns:p14="http://schemas.microsoft.com/office/powerpoint/2010/main" val="3714290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F2FA8-EFBF-0FAD-D4F9-70305E994C7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9405C65-CBD5-D54D-4106-7137489F64B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1992458-1A6D-6F2E-9C41-C577AF10C56C}"/>
              </a:ext>
            </a:extLst>
          </p:cNvPr>
          <p:cNvSpPr>
            <a:spLocks noGrp="1"/>
          </p:cNvSpPr>
          <p:nvPr>
            <p:ph type="body" idx="1"/>
          </p:nvPr>
        </p:nvSpPr>
        <p:spPr/>
        <p:txBody>
          <a:bodyPr/>
          <a:lstStyle/>
          <a:p>
            <a:r>
              <a:rPr lang="en-US" altLang="zh-TW" dirty="0"/>
              <a:t>The analysis is divided into two parts. First is to detect the peak by the </a:t>
            </a:r>
            <a:r>
              <a:rPr lang="en-US" altLang="zh-TW" dirty="0" err="1"/>
              <a:t>hough</a:t>
            </a:r>
            <a:r>
              <a:rPr lang="en-US" altLang="zh-TW" dirty="0"/>
              <a:t> transform but based on the gradient of gray level. What I actually do is to draw many lines on each pixel in the direction of its gradient, and the peak will appear at the point where the most lines passing through. After finding the peak, I defined a threshold to determine the radius</a:t>
            </a:r>
            <a:endParaRPr lang="zh-TW" altLang="en-US" dirty="0"/>
          </a:p>
        </p:txBody>
      </p:sp>
      <p:sp>
        <p:nvSpPr>
          <p:cNvPr id="4" name="投影片編號版面配置區 3">
            <a:extLst>
              <a:ext uri="{FF2B5EF4-FFF2-40B4-BE49-F238E27FC236}">
                <a16:creationId xmlns:a16="http://schemas.microsoft.com/office/drawing/2014/main" id="{6961B286-FA06-AE71-09A6-6B16CD197791}"/>
              </a:ext>
            </a:extLst>
          </p:cNvPr>
          <p:cNvSpPr>
            <a:spLocks noGrp="1"/>
          </p:cNvSpPr>
          <p:nvPr>
            <p:ph type="sldNum" sz="quarter" idx="5"/>
          </p:nvPr>
        </p:nvSpPr>
        <p:spPr/>
        <p:txBody>
          <a:bodyPr/>
          <a:lstStyle/>
          <a:p>
            <a:fld id="{A0A302A3-AA19-C747-A1A8-413F5CC5848D}" type="slidenum">
              <a:rPr kumimoji="1" lang="zh-TW" altLang="en-US" smtClean="0"/>
              <a:t>9</a:t>
            </a:fld>
            <a:endParaRPr kumimoji="1" lang="zh-TW" altLang="en-US"/>
          </a:p>
        </p:txBody>
      </p:sp>
    </p:spTree>
    <p:extLst>
      <p:ext uri="{BB962C8B-B14F-4D97-AF65-F5344CB8AC3E}">
        <p14:creationId xmlns:p14="http://schemas.microsoft.com/office/powerpoint/2010/main" val="916583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8809B-11B0-43E6-8C3C-528E8009FBA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8540384-CFFE-BA24-C5FB-1D967CB3A5F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DE2F4F6-6B35-E5E0-3E34-6FEB9A0B1746}"/>
              </a:ext>
            </a:extLst>
          </p:cNvPr>
          <p:cNvSpPr>
            <a:spLocks noGrp="1"/>
          </p:cNvSpPr>
          <p:nvPr>
            <p:ph type="body" idx="1"/>
          </p:nvPr>
        </p:nvSpPr>
        <p:spPr/>
        <p:txBody>
          <a:bodyPr/>
          <a:lstStyle/>
          <a:p>
            <a:r>
              <a:rPr lang="en-US" altLang="zh-TW" dirty="0"/>
              <a:t>And the result looks not bad so far. As you can see, The overlapping pits can also be detected precisely. The blue marks show the radius and the yellow marks show that the peaks is detected but the radius are too small or not so obvious</a:t>
            </a:r>
            <a:endParaRPr lang="zh-TW" altLang="en-US" dirty="0"/>
          </a:p>
        </p:txBody>
      </p:sp>
      <p:sp>
        <p:nvSpPr>
          <p:cNvPr id="4" name="投影片編號版面配置區 3">
            <a:extLst>
              <a:ext uri="{FF2B5EF4-FFF2-40B4-BE49-F238E27FC236}">
                <a16:creationId xmlns:a16="http://schemas.microsoft.com/office/drawing/2014/main" id="{40DE821D-6A9E-5669-2E39-9B16182C8DB7}"/>
              </a:ext>
            </a:extLst>
          </p:cNvPr>
          <p:cNvSpPr>
            <a:spLocks noGrp="1"/>
          </p:cNvSpPr>
          <p:nvPr>
            <p:ph type="sldNum" sz="quarter" idx="5"/>
          </p:nvPr>
        </p:nvSpPr>
        <p:spPr/>
        <p:txBody>
          <a:bodyPr/>
          <a:lstStyle/>
          <a:p>
            <a:fld id="{A0A302A3-AA19-C747-A1A8-413F5CC5848D}" type="slidenum">
              <a:rPr kumimoji="1" lang="zh-TW" altLang="en-US" smtClean="0"/>
              <a:t>10</a:t>
            </a:fld>
            <a:endParaRPr kumimoji="1" lang="zh-TW" altLang="en-US"/>
          </a:p>
        </p:txBody>
      </p:sp>
    </p:spTree>
    <p:extLst>
      <p:ext uri="{BB962C8B-B14F-4D97-AF65-F5344CB8AC3E}">
        <p14:creationId xmlns:p14="http://schemas.microsoft.com/office/powerpoint/2010/main" val="3468645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7EAB6-91FE-6BA2-90DC-C0405602A9F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BADA18E-1741-080C-753A-9BF76AFE2DA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4C62DB0-835F-1CCD-E2B4-4C857C64DCF7}"/>
              </a:ext>
            </a:extLst>
          </p:cNvPr>
          <p:cNvSpPr>
            <a:spLocks noGrp="1"/>
          </p:cNvSpPr>
          <p:nvPr>
            <p:ph type="body" idx="1"/>
          </p:nvPr>
        </p:nvSpPr>
        <p:spPr/>
        <p:txBody>
          <a:bodyPr/>
          <a:lstStyle/>
          <a:p>
            <a:r>
              <a:rPr lang="en-US" altLang="zh-TW" dirty="0"/>
              <a:t>So now it is time to do the calibration. The first we have done is to correlate the ion energy with the pit size. So we put a CR39 behind the magnetic dipole. And after etching we can observe the deflected ion beam</a:t>
            </a:r>
            <a:r>
              <a:rPr lang="zh-TW" altLang="en-US" dirty="0"/>
              <a:t> </a:t>
            </a:r>
            <a:r>
              <a:rPr lang="en-US" altLang="zh-TW" dirty="0"/>
              <a:t>(you can see the pits with the naked eye, and I think it’s a bit coo</a:t>
            </a:r>
            <a:r>
              <a:rPr lang="en-US" altLang="zh-TW" b="0" dirty="0"/>
              <a:t>l.) and these are the image under microscope. </a:t>
            </a:r>
            <a:endParaRPr lang="zh-TW" altLang="en-US" b="0" dirty="0"/>
          </a:p>
        </p:txBody>
      </p:sp>
      <p:sp>
        <p:nvSpPr>
          <p:cNvPr id="4" name="投影片編號版面配置區 3">
            <a:extLst>
              <a:ext uri="{FF2B5EF4-FFF2-40B4-BE49-F238E27FC236}">
                <a16:creationId xmlns:a16="http://schemas.microsoft.com/office/drawing/2014/main" id="{94F4884B-AC12-CCA2-8132-F90A099CA733}"/>
              </a:ext>
            </a:extLst>
          </p:cNvPr>
          <p:cNvSpPr>
            <a:spLocks noGrp="1"/>
          </p:cNvSpPr>
          <p:nvPr>
            <p:ph type="sldNum" sz="quarter" idx="5"/>
          </p:nvPr>
        </p:nvSpPr>
        <p:spPr/>
        <p:txBody>
          <a:bodyPr/>
          <a:lstStyle/>
          <a:p>
            <a:fld id="{A0A302A3-AA19-C747-A1A8-413F5CC5848D}" type="slidenum">
              <a:rPr kumimoji="1" lang="zh-TW" altLang="en-US" smtClean="0"/>
              <a:t>11</a:t>
            </a:fld>
            <a:endParaRPr kumimoji="1" lang="zh-TW" altLang="en-US"/>
          </a:p>
        </p:txBody>
      </p:sp>
    </p:spTree>
    <p:extLst>
      <p:ext uri="{BB962C8B-B14F-4D97-AF65-F5344CB8AC3E}">
        <p14:creationId xmlns:p14="http://schemas.microsoft.com/office/powerpoint/2010/main" val="2234901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10CF4-5CAF-A2AF-7567-0E999C02D3A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F7DD2B0-484D-A71B-D2FD-8894F12906B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54F2132-BF86-FFC7-E0A8-29D8591B1533}"/>
              </a:ext>
            </a:extLst>
          </p:cNvPr>
          <p:cNvSpPr>
            <a:spLocks noGrp="1"/>
          </p:cNvSpPr>
          <p:nvPr>
            <p:ph type="body" idx="1"/>
          </p:nvPr>
        </p:nvSpPr>
        <p:spPr/>
        <p:txBody>
          <a:bodyPr/>
          <a:lstStyle/>
          <a:p>
            <a:r>
              <a:rPr lang="en-US" altLang="zh-TW" b="0" dirty="0"/>
              <a:t>As you can see, the central part is too dense, so I chose the outer part to analyze. This figure shows the relation between pit size and proton energy. </a:t>
            </a:r>
            <a:r>
              <a:rPr lang="en-US" altLang="zh-TW" dirty="0"/>
              <a:t>we observe that the pit radius reaches its maximum at around 0.12 MeV. Beyond and below this energy, the pit size decreases. And the maximum energy we can observe under such an etching condition is up to 1.3 MeV. Physically, imagine you are a proton, you run into such a plastic, you break the chain of CR39, and you loss some energy inside it. So the pit size is somehow related to the energy deposition inside CR39. so I do the simulation using SRIM, which is the red line here, and shows they have a positive correlation. But we still need to collect more data, especially the low energy side, to robust the observations from this distribution.</a:t>
            </a:r>
            <a:endParaRPr lang="zh-TW" altLang="en-US" dirty="0"/>
          </a:p>
        </p:txBody>
      </p:sp>
      <p:sp>
        <p:nvSpPr>
          <p:cNvPr id="4" name="投影片編號版面配置區 3">
            <a:extLst>
              <a:ext uri="{FF2B5EF4-FFF2-40B4-BE49-F238E27FC236}">
                <a16:creationId xmlns:a16="http://schemas.microsoft.com/office/drawing/2014/main" id="{25E439D3-2312-FAE0-1C78-80D31CC5C2B5}"/>
              </a:ext>
            </a:extLst>
          </p:cNvPr>
          <p:cNvSpPr>
            <a:spLocks noGrp="1"/>
          </p:cNvSpPr>
          <p:nvPr>
            <p:ph type="sldNum" sz="quarter" idx="5"/>
          </p:nvPr>
        </p:nvSpPr>
        <p:spPr/>
        <p:txBody>
          <a:bodyPr/>
          <a:lstStyle/>
          <a:p>
            <a:fld id="{A0A302A3-AA19-C747-A1A8-413F5CC5848D}" type="slidenum">
              <a:rPr kumimoji="1" lang="zh-TW" altLang="en-US" smtClean="0"/>
              <a:t>12</a:t>
            </a:fld>
            <a:endParaRPr kumimoji="1" lang="zh-TW" altLang="en-US"/>
          </a:p>
        </p:txBody>
      </p:sp>
    </p:spTree>
    <p:extLst>
      <p:ext uri="{BB962C8B-B14F-4D97-AF65-F5344CB8AC3E}">
        <p14:creationId xmlns:p14="http://schemas.microsoft.com/office/powerpoint/2010/main" val="204051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27181-352D-B0FE-5A81-C7B94D5F10C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51AF1B0-9507-3DB3-E570-2AAE29E2C13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B958578-9274-6928-8CD9-BC988E4102ED}"/>
              </a:ext>
            </a:extLst>
          </p:cNvPr>
          <p:cNvSpPr>
            <a:spLocks noGrp="1"/>
          </p:cNvSpPr>
          <p:nvPr>
            <p:ph type="body" idx="1"/>
          </p:nvPr>
        </p:nvSpPr>
        <p:spPr/>
        <p:txBody>
          <a:bodyPr/>
          <a:lstStyle/>
          <a:p>
            <a:r>
              <a:rPr lang="en-US" altLang="zh-TW" dirty="0"/>
              <a:t>The next thing we try to do is to correlate the particle number with the phosphor emitted by P43. so we again used P43 to obtain the ion signals, but this time we put a piece of CR39 at the center. Then by comparing the count on CR39 and the count on CCD, we observed an initial calibration result, which is about .75 counts per pit</a:t>
            </a:r>
            <a:endParaRPr lang="zh-TW" altLang="en-US" dirty="0"/>
          </a:p>
        </p:txBody>
      </p:sp>
      <p:sp>
        <p:nvSpPr>
          <p:cNvPr id="4" name="投影片編號版面配置區 3">
            <a:extLst>
              <a:ext uri="{FF2B5EF4-FFF2-40B4-BE49-F238E27FC236}">
                <a16:creationId xmlns:a16="http://schemas.microsoft.com/office/drawing/2014/main" id="{D7BC4879-63F2-AFC2-FF83-33C4E916DEE9}"/>
              </a:ext>
            </a:extLst>
          </p:cNvPr>
          <p:cNvSpPr>
            <a:spLocks noGrp="1"/>
          </p:cNvSpPr>
          <p:nvPr>
            <p:ph type="sldNum" sz="quarter" idx="5"/>
          </p:nvPr>
        </p:nvSpPr>
        <p:spPr/>
        <p:txBody>
          <a:bodyPr/>
          <a:lstStyle/>
          <a:p>
            <a:fld id="{A0A302A3-AA19-C747-A1A8-413F5CC5848D}" type="slidenum">
              <a:rPr kumimoji="1" lang="zh-TW" altLang="en-US" smtClean="0"/>
              <a:t>13</a:t>
            </a:fld>
            <a:endParaRPr kumimoji="1" lang="zh-TW" altLang="en-US"/>
          </a:p>
        </p:txBody>
      </p:sp>
    </p:spTree>
    <p:extLst>
      <p:ext uri="{BB962C8B-B14F-4D97-AF65-F5344CB8AC3E}">
        <p14:creationId xmlns:p14="http://schemas.microsoft.com/office/powerpoint/2010/main" val="3755675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7A105-6233-3C65-C451-CC0CC2321A5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A713AF6E-2741-C4B9-AA93-86C27F1E6257}"/>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6CACEE2E-5270-3EE2-5BCE-42C4A1922636}"/>
              </a:ext>
            </a:extLst>
          </p:cNvPr>
          <p:cNvSpPr>
            <a:spLocks noGrp="1"/>
          </p:cNvSpPr>
          <p:nvPr>
            <p:ph type="body" idx="1"/>
          </p:nvPr>
        </p:nvSpPr>
        <p:spPr/>
        <p:txBody>
          <a:bodyPr/>
          <a:lstStyle/>
          <a:p>
            <a:r>
              <a:rPr lang="en-US" altLang="zh-TW" dirty="0"/>
              <a:t>And, again, we did the same thing to the PI200 and </a:t>
            </a:r>
            <a:r>
              <a:rPr lang="en-US" altLang="zh-TW" dirty="0" err="1"/>
              <a:t>Lanex</a:t>
            </a:r>
            <a:r>
              <a:rPr lang="en-US" altLang="zh-TW" dirty="0"/>
              <a:t> scintillator screen. They are designed to detect electron but we are curious if they can do well also for ion. We put a CR39 between them and it is a bit unfortunate that we only observe the signals on </a:t>
            </a:r>
            <a:r>
              <a:rPr lang="en-US" altLang="zh-TW" dirty="0" err="1"/>
              <a:t>Lanex</a:t>
            </a:r>
            <a:r>
              <a:rPr lang="en-US" altLang="zh-TW" dirty="0"/>
              <a:t>. We cannot sure it is PI200 that truly no sensitivity to ion or just our ion beam not energetic enough to reach to PI200</a:t>
            </a:r>
            <a:endParaRPr lang="zh-TW" altLang="en-US" dirty="0"/>
          </a:p>
        </p:txBody>
      </p:sp>
      <p:sp>
        <p:nvSpPr>
          <p:cNvPr id="4" name="投影片編號版面配置區 3">
            <a:extLst>
              <a:ext uri="{FF2B5EF4-FFF2-40B4-BE49-F238E27FC236}">
                <a16:creationId xmlns:a16="http://schemas.microsoft.com/office/drawing/2014/main" id="{F648C97A-67F7-0A5D-104A-D81B6B6F72AD}"/>
              </a:ext>
            </a:extLst>
          </p:cNvPr>
          <p:cNvSpPr>
            <a:spLocks noGrp="1"/>
          </p:cNvSpPr>
          <p:nvPr>
            <p:ph type="sldNum" sz="quarter" idx="5"/>
          </p:nvPr>
        </p:nvSpPr>
        <p:spPr/>
        <p:txBody>
          <a:bodyPr/>
          <a:lstStyle/>
          <a:p>
            <a:fld id="{A0A302A3-AA19-C747-A1A8-413F5CC5848D}" type="slidenum">
              <a:rPr kumimoji="1" lang="zh-TW" altLang="en-US" smtClean="0"/>
              <a:t>14</a:t>
            </a:fld>
            <a:endParaRPr kumimoji="1" lang="zh-TW" altLang="en-US"/>
          </a:p>
        </p:txBody>
      </p:sp>
    </p:spTree>
    <p:extLst>
      <p:ext uri="{BB962C8B-B14F-4D97-AF65-F5344CB8AC3E}">
        <p14:creationId xmlns:p14="http://schemas.microsoft.com/office/powerpoint/2010/main" val="1358706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F0E1C-593A-20F0-4806-8D0EEDB34B2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676D213-1BD5-8098-B952-A49940E8740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70F9F1AD-00E5-AE5E-74E2-8E561CACB06A}"/>
              </a:ext>
            </a:extLst>
          </p:cNvPr>
          <p:cNvSpPr>
            <a:spLocks noGrp="1"/>
          </p:cNvSpPr>
          <p:nvPr>
            <p:ph type="body" idx="1"/>
          </p:nvPr>
        </p:nvSpPr>
        <p:spPr/>
        <p:txBody>
          <a:bodyPr/>
          <a:lstStyle/>
          <a:p>
            <a:r>
              <a:rPr lang="en-US" altLang="zh-TW" dirty="0"/>
              <a:t>The calibration result of </a:t>
            </a:r>
            <a:r>
              <a:rPr lang="en-US" altLang="zh-TW" dirty="0" err="1"/>
              <a:t>Lanex</a:t>
            </a:r>
            <a:r>
              <a:rPr lang="en-US" altLang="zh-TW" dirty="0"/>
              <a:t> is around .54 counts per pit. And we should collect more data in the future to explain the response of PI200.</a:t>
            </a:r>
            <a:endParaRPr lang="zh-TW" altLang="en-US" dirty="0"/>
          </a:p>
        </p:txBody>
      </p:sp>
      <p:sp>
        <p:nvSpPr>
          <p:cNvPr id="4" name="投影片編號版面配置區 3">
            <a:extLst>
              <a:ext uri="{FF2B5EF4-FFF2-40B4-BE49-F238E27FC236}">
                <a16:creationId xmlns:a16="http://schemas.microsoft.com/office/drawing/2014/main" id="{68FF1DC7-C5A1-D778-9FF3-343C0724826D}"/>
              </a:ext>
            </a:extLst>
          </p:cNvPr>
          <p:cNvSpPr>
            <a:spLocks noGrp="1"/>
          </p:cNvSpPr>
          <p:nvPr>
            <p:ph type="sldNum" sz="quarter" idx="5"/>
          </p:nvPr>
        </p:nvSpPr>
        <p:spPr/>
        <p:txBody>
          <a:bodyPr/>
          <a:lstStyle/>
          <a:p>
            <a:fld id="{A0A302A3-AA19-C747-A1A8-413F5CC5848D}" type="slidenum">
              <a:rPr kumimoji="1" lang="zh-TW" altLang="en-US" smtClean="0"/>
              <a:t>15</a:t>
            </a:fld>
            <a:endParaRPr kumimoji="1" lang="zh-TW" altLang="en-US"/>
          </a:p>
        </p:txBody>
      </p:sp>
    </p:spTree>
    <p:extLst>
      <p:ext uri="{BB962C8B-B14F-4D97-AF65-F5344CB8AC3E}">
        <p14:creationId xmlns:p14="http://schemas.microsoft.com/office/powerpoint/2010/main" val="297879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E9BCF-246E-0F7A-AFB5-62860EA95EF6}"/>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2FC94A64-36DD-914F-0038-3E13C58DAE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So here is the short summary. During this experiment we observed the MeV ion beam by scintillators and CR39, and we developed an algorithm to analyze the sub micron pits on CR39, and finally we did a preliminary calibration of the proton energy and the proton number. so </a:t>
            </a:r>
            <a:r>
              <a:rPr lang="en-US" altLang="zh-TW" sz="1200" b="1" dirty="0">
                <a:solidFill>
                  <a:schemeClr val="accent5">
                    <a:lumMod val="75000"/>
                  </a:schemeClr>
                </a:solidFill>
              </a:rPr>
              <a:t>These results form a foundation for our following experiments, and </a:t>
            </a:r>
            <a:r>
              <a:rPr lang="en-US" altLang="zh-TW" dirty="0"/>
              <a:t>we will use these results to make the future experiments be more </a:t>
            </a:r>
            <a:r>
              <a:rPr lang="en-US" altLang="zh-TW" b="1" dirty="0"/>
              <a:t>effective</a:t>
            </a:r>
            <a:r>
              <a:rPr lang="en-US" altLang="zh-TW" dirty="0"/>
              <a:t>.</a:t>
            </a:r>
            <a:endParaRPr lang="zh-TW" altLang="en-US" dirty="0"/>
          </a:p>
        </p:txBody>
      </p:sp>
    </p:spTree>
    <p:extLst>
      <p:ext uri="{BB962C8B-B14F-4D97-AF65-F5344CB8AC3E}">
        <p14:creationId xmlns:p14="http://schemas.microsoft.com/office/powerpoint/2010/main" val="260593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29186-FDDD-8179-F122-D04FC6606C18}"/>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764C0517-8044-DAC3-C985-BC1231262D84}"/>
              </a:ext>
            </a:extLst>
          </p:cNvPr>
          <p:cNvSpPr>
            <a:spLocks noGrp="1"/>
          </p:cNvSpPr>
          <p:nvPr>
            <p:ph type="body" idx="1"/>
          </p:nvPr>
        </p:nvSpPr>
        <p:spPr/>
        <p:txBody>
          <a:bodyPr/>
          <a:lstStyle/>
          <a:p>
            <a:r>
              <a:rPr lang="en-US" altLang="zh-TW" dirty="0"/>
              <a:t>The following part is our plan for the next experiment. First we improve the way of calibration. We use laser cutting and cut a fence-like structure on CR39. in this way, the phosphor from P43 will also be fence-like, and the calibration of particle number will be more precise</a:t>
            </a:r>
            <a:endParaRPr lang="zh-TW" altLang="en-US" dirty="0"/>
          </a:p>
        </p:txBody>
      </p:sp>
    </p:spTree>
    <p:extLst>
      <p:ext uri="{BB962C8B-B14F-4D97-AF65-F5344CB8AC3E}">
        <p14:creationId xmlns:p14="http://schemas.microsoft.com/office/powerpoint/2010/main" val="3165273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FE2A1-AF36-31D4-6609-A64B0D5883B3}"/>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687B1D01-68BB-D94F-C004-45EBBFE29BBF}"/>
              </a:ext>
            </a:extLst>
          </p:cNvPr>
          <p:cNvSpPr>
            <a:spLocks noGrp="1"/>
          </p:cNvSpPr>
          <p:nvPr>
            <p:ph type="body" idx="1"/>
          </p:nvPr>
        </p:nvSpPr>
        <p:spPr/>
        <p:txBody>
          <a:bodyPr/>
          <a:lstStyle/>
          <a:p>
            <a:r>
              <a:rPr lang="en-US" altLang="zh-TW" dirty="0"/>
              <a:t>Next we will enhance the resolution of microscope by high magnification objective lens. As you can see our early result shows pretty good so far. Hope we can do better on analyzing the pits.</a:t>
            </a:r>
            <a:endParaRPr lang="zh-TW" altLang="en-US" dirty="0"/>
          </a:p>
        </p:txBody>
      </p:sp>
    </p:spTree>
    <p:extLst>
      <p:ext uri="{BB962C8B-B14F-4D97-AF65-F5344CB8AC3E}">
        <p14:creationId xmlns:p14="http://schemas.microsoft.com/office/powerpoint/2010/main" val="1030606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 I will quickly go through the way of generating MeV ion beam through </a:t>
            </a:r>
            <a:r>
              <a:rPr lang="en-US" altLang="zh-TW" sz="1200" dirty="0"/>
              <a:t>Laser-Driven Ion Acceleration</a:t>
            </a:r>
            <a:r>
              <a:rPr lang="en-US" altLang="zh-TW" dirty="0"/>
              <a:t>, and then show you the calibration results we’ve done in July. And finally gives a short summary and some future plans.</a:t>
            </a:r>
            <a:endParaRPr lang="zh-TW" altLang="en-US" dirty="0"/>
          </a:p>
        </p:txBody>
      </p:sp>
      <p:sp>
        <p:nvSpPr>
          <p:cNvPr id="4" name="投影片編號版面配置區 3"/>
          <p:cNvSpPr>
            <a:spLocks noGrp="1"/>
          </p:cNvSpPr>
          <p:nvPr>
            <p:ph type="sldNum" sz="quarter" idx="5"/>
          </p:nvPr>
        </p:nvSpPr>
        <p:spPr/>
        <p:txBody>
          <a:bodyPr/>
          <a:lstStyle/>
          <a:p>
            <a:fld id="{A0A302A3-AA19-C747-A1A8-413F5CC5848D}" type="slidenum">
              <a:rPr kumimoji="1" lang="zh-TW" altLang="en-US" smtClean="0"/>
              <a:t>1</a:t>
            </a:fld>
            <a:endParaRPr kumimoji="1" lang="zh-TW" altLang="en-US"/>
          </a:p>
        </p:txBody>
      </p:sp>
    </p:spTree>
    <p:extLst>
      <p:ext uri="{BB962C8B-B14F-4D97-AF65-F5344CB8AC3E}">
        <p14:creationId xmlns:p14="http://schemas.microsoft.com/office/powerpoint/2010/main" val="275782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2CB20-6473-B66B-2F75-800EF30F094D}"/>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D769BB85-57BC-AFFD-6934-8D82C7F78907}"/>
              </a:ext>
            </a:extLst>
          </p:cNvPr>
          <p:cNvSpPr>
            <a:spLocks noGrp="1"/>
          </p:cNvSpPr>
          <p:nvPr>
            <p:ph type="body" idx="1"/>
          </p:nvPr>
        </p:nvSpPr>
        <p:spPr/>
        <p:txBody>
          <a:bodyPr/>
          <a:lstStyle/>
          <a:p>
            <a:r>
              <a:rPr lang="en-US" altLang="zh-TW" dirty="0"/>
              <a:t>After generating proton beam, We also trying to do the in target proton boron fusion, which will generate three energetic alpha particle by a .6 MeV proton and a boron-11. so our idea is using Boric Acid since it contains both proton and boron and it is super cheap. to make it become a solid target instead of powder, we compress it by pallet press machine and it succeed! I believe this will be a wonderful proton boron fusion target in the future.</a:t>
            </a:r>
            <a:endParaRPr lang="zh-TW" altLang="en-US" dirty="0"/>
          </a:p>
        </p:txBody>
      </p:sp>
    </p:spTree>
    <p:extLst>
      <p:ext uri="{BB962C8B-B14F-4D97-AF65-F5344CB8AC3E}">
        <p14:creationId xmlns:p14="http://schemas.microsoft.com/office/powerpoint/2010/main" val="3239301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058511E2-464E-6B83-7F73-57C4E275DB72}"/>
              </a:ext>
            </a:extLst>
          </p:cNvPr>
          <p:cNvSpPr>
            <a:spLocks noGrp="1"/>
          </p:cNvSpPr>
          <p:nvPr>
            <p:ph type="body" idx="1"/>
          </p:nvPr>
        </p:nvSpPr>
        <p:spPr/>
        <p:txBody>
          <a:bodyPr/>
          <a:lstStyle/>
          <a:p>
            <a:r>
              <a:rPr lang="en-US" altLang="zh-TW" dirty="0"/>
              <a:t>And the final one is to generate ion beam through the gaseous target. This is not common in this field since it has a lower density than solid target. But the advantages is that we can do the real time  </a:t>
            </a:r>
            <a:r>
              <a:rPr lang="en-US" altLang="zh-TW" dirty="0">
                <a:solidFill>
                  <a:schemeClr val="accent5">
                    <a:lumMod val="75000"/>
                  </a:schemeClr>
                </a:solidFill>
              </a:rPr>
              <a:t>adjustment to the target density and thickness. And also the strong laser-plasma coupling will enhance the energy transfer efficiency (actually we’ve tried it in 2023 but we failed, and then)</a:t>
            </a:r>
            <a:endParaRPr lang="zh-TW"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9584F-DD27-3019-9217-AD0726CD92A0}"/>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543BCAEC-8D10-A130-18B7-ABB49AB05FC6}"/>
              </a:ext>
            </a:extLst>
          </p:cNvPr>
          <p:cNvSpPr>
            <a:spLocks noGrp="1"/>
          </p:cNvSpPr>
          <p:nvPr>
            <p:ph type="body" idx="1"/>
          </p:nvPr>
        </p:nvSpPr>
        <p:spPr/>
        <p:txBody>
          <a:bodyPr/>
          <a:lstStyle/>
          <a:p>
            <a:r>
              <a:rPr lang="en-US" altLang="zh-TW" dirty="0"/>
              <a:t>This is the experiment done by this group in July this year. They use the same way as we want and produce around 7 MeV proton. </a:t>
            </a:r>
            <a:r>
              <a:rPr lang="en-US" altLang="zh-TW"/>
              <a:t>So that’s fine. </a:t>
            </a:r>
            <a:r>
              <a:rPr lang="en-US" altLang="zh-TW" dirty="0"/>
              <a:t>But we will focus on how to improve the beam stability, and try to explain the physics during the whole process</a:t>
            </a:r>
            <a:endParaRPr lang="zh-TW" altLang="en-US" dirty="0"/>
          </a:p>
        </p:txBody>
      </p:sp>
    </p:spTree>
    <p:extLst>
      <p:ext uri="{BB962C8B-B14F-4D97-AF65-F5344CB8AC3E}">
        <p14:creationId xmlns:p14="http://schemas.microsoft.com/office/powerpoint/2010/main" val="274888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This is the end of my presentation, Thank you.</a:t>
            </a:r>
          </a:p>
        </p:txBody>
      </p:sp>
      <p:sp>
        <p:nvSpPr>
          <p:cNvPr id="4" name="投影片編號版面配置區 3"/>
          <p:cNvSpPr>
            <a:spLocks noGrp="1"/>
          </p:cNvSpPr>
          <p:nvPr>
            <p:ph type="sldNum" sz="quarter" idx="5"/>
          </p:nvPr>
        </p:nvSpPr>
        <p:spPr/>
        <p:txBody>
          <a:bodyPr/>
          <a:lstStyle/>
          <a:p>
            <a:fld id="{A0A302A3-AA19-C747-A1A8-413F5CC5848D}" type="slidenum">
              <a:rPr kumimoji="1" lang="zh-TW" altLang="en-US" smtClean="0"/>
              <a:t>22</a:t>
            </a:fld>
            <a:endParaRPr kumimoji="1" lang="zh-TW" altLang="en-US"/>
          </a:p>
        </p:txBody>
      </p:sp>
    </p:spTree>
    <p:extLst>
      <p:ext uri="{BB962C8B-B14F-4D97-AF65-F5344CB8AC3E}">
        <p14:creationId xmlns:p14="http://schemas.microsoft.com/office/powerpoint/2010/main" val="4083097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62B6A851-4C02-4059-A4E0-35A60D8136A7}"/>
              </a:ext>
            </a:extLst>
          </p:cNvPr>
          <p:cNvSpPr>
            <a:spLocks noGrp="1"/>
          </p:cNvSpPr>
          <p:nvPr>
            <p:ph type="body" idx="1"/>
          </p:nvPr>
        </p:nvSpPr>
        <p:spPr/>
        <p:txBody>
          <a:bodyPr/>
          <a:lstStyle/>
          <a:p>
            <a:r>
              <a:rPr lang="en-US" altLang="zh-TW" dirty="0"/>
              <a:t>Delay between probe and main</a:t>
            </a:r>
          </a:p>
        </p:txBody>
      </p:sp>
    </p:spTree>
    <p:extLst>
      <p:ext uri="{BB962C8B-B14F-4D97-AF65-F5344CB8AC3E}">
        <p14:creationId xmlns:p14="http://schemas.microsoft.com/office/powerpoint/2010/main" val="777805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62B6A851-4C02-4059-A4E0-35A60D8136A7}"/>
              </a:ext>
            </a:extLst>
          </p:cNvPr>
          <p:cNvSpPr>
            <a:spLocks noGrp="1"/>
          </p:cNvSpPr>
          <p:nvPr>
            <p:ph type="body" idx="1"/>
          </p:nvPr>
        </p:nvSpPr>
        <p:spPr/>
        <p:txBody>
          <a:bodyPr/>
          <a:lstStyle/>
          <a:p>
            <a:r>
              <a:rPr lang="en-US" altLang="zh-TW" dirty="0"/>
              <a:t>Delay between probe and main</a:t>
            </a:r>
          </a:p>
        </p:txBody>
      </p:sp>
    </p:spTree>
    <p:extLst>
      <p:ext uri="{BB962C8B-B14F-4D97-AF65-F5344CB8AC3E}">
        <p14:creationId xmlns:p14="http://schemas.microsoft.com/office/powerpoint/2010/main" val="3429481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0A302A3-AA19-C747-A1A8-413F5CC5848D}" type="slidenum">
              <a:rPr kumimoji="1" lang="zh-TW" altLang="en-US" smtClean="0"/>
              <a:t>25</a:t>
            </a:fld>
            <a:endParaRPr kumimoji="1" lang="zh-TW" altLang="en-US"/>
          </a:p>
        </p:txBody>
      </p:sp>
    </p:spTree>
    <p:extLst>
      <p:ext uri="{BB962C8B-B14F-4D97-AF65-F5344CB8AC3E}">
        <p14:creationId xmlns:p14="http://schemas.microsoft.com/office/powerpoint/2010/main" val="2853320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88CC4-C908-916F-0FE4-8984AF58C7E7}"/>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13BE46BB-647D-AE96-1580-1AC55EC7C739}"/>
              </a:ext>
            </a:extLst>
          </p:cNvPr>
          <p:cNvSpPr>
            <a:spLocks noGrp="1"/>
          </p:cNvSpPr>
          <p:nvPr>
            <p:ph type="body" idx="1"/>
          </p:nvPr>
        </p:nvSpPr>
        <p:spPr/>
        <p:txBody>
          <a:bodyPr/>
          <a:lstStyle/>
          <a:p>
            <a:r>
              <a:rPr lang="zh-TW" altLang="en-US" dirty="0"/>
              <a:t>接下來，我用實驗上可達成的電漿密度分布重新做了模擬。。由於這次實驗打算使用焦距</a:t>
            </a:r>
            <a:r>
              <a:rPr lang="en-US" altLang="zh-TW" dirty="0"/>
              <a:t>15cm</a:t>
            </a:r>
            <a:r>
              <a:rPr lang="zh-TW" altLang="en-US" dirty="0"/>
              <a:t>的</a:t>
            </a:r>
            <a:r>
              <a:rPr lang="en-US" altLang="zh-TW" dirty="0"/>
              <a:t>OAP</a:t>
            </a:r>
            <a:r>
              <a:rPr lang="zh-TW" altLang="en-US" dirty="0"/>
              <a:t>，聚焦大小預計可以到</a:t>
            </a:r>
            <a:r>
              <a:rPr lang="en-US" altLang="zh-TW" dirty="0"/>
              <a:t>4um</a:t>
            </a:r>
            <a:r>
              <a:rPr lang="zh-TW" altLang="en-US" dirty="0"/>
              <a:t>左右，而</a:t>
            </a:r>
            <a:r>
              <a:rPr lang="en-US" altLang="zh-TW" dirty="0"/>
              <a:t>a0</a:t>
            </a:r>
            <a:r>
              <a:rPr lang="zh-TW" altLang="en-US" dirty="0"/>
              <a:t>預估為</a:t>
            </a:r>
            <a:r>
              <a:rPr lang="en-US" altLang="zh-TW" dirty="0"/>
              <a:t>7.3</a:t>
            </a:r>
            <a:r>
              <a:rPr lang="zh-TW" altLang="en-US" dirty="0"/>
              <a:t>。靶才的部分最高密度為</a:t>
            </a:r>
            <a:r>
              <a:rPr lang="en-US" altLang="zh-TW" dirty="0"/>
              <a:t>0.129nc</a:t>
            </a:r>
            <a:r>
              <a:rPr lang="zh-TW" altLang="en-US" dirty="0"/>
              <a:t>，背景有</a:t>
            </a:r>
            <a:r>
              <a:rPr lang="en-US" altLang="zh-TW" dirty="0"/>
              <a:t>1e18</a:t>
            </a:r>
            <a:r>
              <a:rPr lang="zh-TW" altLang="en-US" dirty="0"/>
              <a:t>的電漿，靶才整體寬度是</a:t>
            </a:r>
            <a:r>
              <a:rPr lang="en-US" altLang="zh-TW" dirty="0"/>
              <a:t>150um</a:t>
            </a:r>
            <a:r>
              <a:rPr lang="zh-TW" altLang="en-US" dirty="0"/>
              <a:t>，聚焦位置在密度波的前緣</a:t>
            </a:r>
          </a:p>
        </p:txBody>
      </p:sp>
    </p:spTree>
    <p:extLst>
      <p:ext uri="{BB962C8B-B14F-4D97-AF65-F5344CB8AC3E}">
        <p14:creationId xmlns:p14="http://schemas.microsoft.com/office/powerpoint/2010/main" val="1084717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E80A2-A074-9D5B-8875-A0BFBB1DAC81}"/>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1E4BF27E-1D56-211F-7976-1AD90CF497D9}"/>
              </a:ext>
            </a:extLst>
          </p:cNvPr>
          <p:cNvSpPr>
            <a:spLocks noGrp="1"/>
          </p:cNvSpPr>
          <p:nvPr>
            <p:ph type="body" idx="1"/>
          </p:nvPr>
        </p:nvSpPr>
        <p:spPr/>
        <p:txBody>
          <a:bodyPr/>
          <a:lstStyle/>
          <a:p>
            <a:r>
              <a:rPr lang="zh-TW" altLang="en-US" dirty="0"/>
              <a:t>接下來，我用實驗上可達成的電漿密度分布重新做了模擬。。由於這次實驗打算使用焦距</a:t>
            </a:r>
            <a:r>
              <a:rPr lang="en-US" altLang="zh-TW" dirty="0"/>
              <a:t>15cm</a:t>
            </a:r>
            <a:r>
              <a:rPr lang="zh-TW" altLang="en-US" dirty="0"/>
              <a:t>的</a:t>
            </a:r>
            <a:r>
              <a:rPr lang="en-US" altLang="zh-TW" dirty="0"/>
              <a:t>OAP</a:t>
            </a:r>
            <a:r>
              <a:rPr lang="zh-TW" altLang="en-US" dirty="0"/>
              <a:t>，聚焦大小預計可以到</a:t>
            </a:r>
            <a:r>
              <a:rPr lang="en-US" altLang="zh-TW" dirty="0"/>
              <a:t>4um</a:t>
            </a:r>
            <a:r>
              <a:rPr lang="zh-TW" altLang="en-US" dirty="0"/>
              <a:t>左右，而</a:t>
            </a:r>
            <a:r>
              <a:rPr lang="en-US" altLang="zh-TW" dirty="0"/>
              <a:t>a0</a:t>
            </a:r>
            <a:r>
              <a:rPr lang="zh-TW" altLang="en-US" dirty="0"/>
              <a:t>預估為</a:t>
            </a:r>
            <a:r>
              <a:rPr lang="en-US" altLang="zh-TW" dirty="0"/>
              <a:t>7.3</a:t>
            </a:r>
            <a:r>
              <a:rPr lang="zh-TW" altLang="en-US" dirty="0"/>
              <a:t>。靶才的部分最高密度為</a:t>
            </a:r>
            <a:r>
              <a:rPr lang="en-US" altLang="zh-TW" dirty="0"/>
              <a:t>0.129nc</a:t>
            </a:r>
            <a:r>
              <a:rPr lang="zh-TW" altLang="en-US" dirty="0"/>
              <a:t>，背景有</a:t>
            </a:r>
            <a:r>
              <a:rPr lang="en-US" altLang="zh-TW" dirty="0"/>
              <a:t>1e18</a:t>
            </a:r>
            <a:r>
              <a:rPr lang="zh-TW" altLang="en-US" dirty="0"/>
              <a:t>的電漿，靶才整體寬度是</a:t>
            </a:r>
            <a:r>
              <a:rPr lang="en-US" altLang="zh-TW" dirty="0"/>
              <a:t>150um</a:t>
            </a:r>
            <a:r>
              <a:rPr lang="zh-TW" altLang="en-US" dirty="0"/>
              <a:t>，聚焦位置在密度波的前緣</a:t>
            </a:r>
          </a:p>
        </p:txBody>
      </p:sp>
    </p:spTree>
    <p:extLst>
      <p:ext uri="{BB962C8B-B14F-4D97-AF65-F5344CB8AC3E}">
        <p14:creationId xmlns:p14="http://schemas.microsoft.com/office/powerpoint/2010/main" val="1356779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ABD46-1E10-E82D-7859-8990FC67F4A5}"/>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F1E39A95-AD81-E218-A86A-8DA789FF4761}"/>
              </a:ext>
            </a:extLst>
          </p:cNvPr>
          <p:cNvSpPr>
            <a:spLocks noGrp="1"/>
          </p:cNvSpPr>
          <p:nvPr>
            <p:ph type="body" idx="1"/>
          </p:nvPr>
        </p:nvSpPr>
        <p:spPr/>
        <p:txBody>
          <a:bodyPr/>
          <a:lstStyle/>
          <a:p>
            <a:r>
              <a:rPr lang="zh-TW" altLang="en-US" dirty="0"/>
              <a:t>接下來，我用實驗上可達成的電漿密度分布重新做了模擬。。由於這次實驗打算使用焦距</a:t>
            </a:r>
            <a:r>
              <a:rPr lang="en-US" altLang="zh-TW" dirty="0"/>
              <a:t>15cm</a:t>
            </a:r>
            <a:r>
              <a:rPr lang="zh-TW" altLang="en-US" dirty="0"/>
              <a:t>的</a:t>
            </a:r>
            <a:r>
              <a:rPr lang="en-US" altLang="zh-TW" dirty="0"/>
              <a:t>OAP</a:t>
            </a:r>
            <a:r>
              <a:rPr lang="zh-TW" altLang="en-US" dirty="0"/>
              <a:t>，聚焦大小預計可以到</a:t>
            </a:r>
            <a:r>
              <a:rPr lang="en-US" altLang="zh-TW" dirty="0"/>
              <a:t>4um</a:t>
            </a:r>
            <a:r>
              <a:rPr lang="zh-TW" altLang="en-US" dirty="0"/>
              <a:t>左右，而</a:t>
            </a:r>
            <a:r>
              <a:rPr lang="en-US" altLang="zh-TW" dirty="0"/>
              <a:t>a0</a:t>
            </a:r>
            <a:r>
              <a:rPr lang="zh-TW" altLang="en-US" dirty="0"/>
              <a:t>預估為</a:t>
            </a:r>
            <a:r>
              <a:rPr lang="en-US" altLang="zh-TW" dirty="0"/>
              <a:t>7.3</a:t>
            </a:r>
            <a:r>
              <a:rPr lang="zh-TW" altLang="en-US" dirty="0"/>
              <a:t>。靶才的部分最高密度為</a:t>
            </a:r>
            <a:r>
              <a:rPr lang="en-US" altLang="zh-TW" dirty="0"/>
              <a:t>0.129nc</a:t>
            </a:r>
            <a:r>
              <a:rPr lang="zh-TW" altLang="en-US" dirty="0"/>
              <a:t>，背景有</a:t>
            </a:r>
            <a:r>
              <a:rPr lang="en-US" altLang="zh-TW" dirty="0"/>
              <a:t>1e18</a:t>
            </a:r>
            <a:r>
              <a:rPr lang="zh-TW" altLang="en-US" dirty="0"/>
              <a:t>的電漿，靶才整體寬度是</a:t>
            </a:r>
            <a:r>
              <a:rPr lang="en-US" altLang="zh-TW" dirty="0"/>
              <a:t>150um</a:t>
            </a:r>
            <a:r>
              <a:rPr lang="zh-TW" altLang="en-US" dirty="0"/>
              <a:t>，聚焦位置在密度波的前緣</a:t>
            </a:r>
          </a:p>
        </p:txBody>
      </p:sp>
    </p:spTree>
    <p:extLst>
      <p:ext uri="{BB962C8B-B14F-4D97-AF65-F5344CB8AC3E}">
        <p14:creationId xmlns:p14="http://schemas.microsoft.com/office/powerpoint/2010/main" val="53580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62B6A851-4C02-4059-A4E0-35A60D8136A7}"/>
              </a:ext>
            </a:extLst>
          </p:cNvPr>
          <p:cNvSpPr>
            <a:spLocks noGrp="1"/>
          </p:cNvSpPr>
          <p:nvPr>
            <p:ph type="body" idx="1"/>
          </p:nvPr>
        </p:nvSpPr>
        <p:spPr/>
        <p:txBody>
          <a:bodyPr/>
          <a:lstStyle/>
          <a:p>
            <a:r>
              <a:rPr lang="en-US" altLang="zh-TW" dirty="0"/>
              <a:t>So, just a brief review of our laser system in National Central University.</a:t>
            </a:r>
            <a:r>
              <a:rPr lang="zh-TW" altLang="en-US" dirty="0"/>
              <a:t> </a:t>
            </a:r>
            <a:r>
              <a:rPr lang="en-US" altLang="zh-TW" dirty="0"/>
              <a:t>We use CPA</a:t>
            </a:r>
            <a:r>
              <a:rPr lang="zh-TW" altLang="en-US" dirty="0"/>
              <a:t> </a:t>
            </a:r>
            <a:r>
              <a:rPr lang="en-US" altLang="zh-TW" dirty="0"/>
              <a:t>method, where The seed laser is generated inside an oscillator. </a:t>
            </a:r>
            <a:r>
              <a:rPr lang="en-US" altLang="zh-TW" sz="1200" dirty="0">
                <a:solidFill>
                  <a:srgbClr val="0012FF"/>
                </a:solidFill>
              </a:rPr>
              <a:t>stretched in time domain, amplified, and then compressed back into a short pulse with very high peak power</a:t>
            </a:r>
            <a:endParaRPr lang="en-US" altLang="zh-TW" dirty="0"/>
          </a:p>
          <a:p>
            <a:endParaRPr lang="en-US" altLang="zh-TW" dirty="0"/>
          </a:p>
        </p:txBody>
      </p:sp>
    </p:spTree>
    <p:extLst>
      <p:ext uri="{BB962C8B-B14F-4D97-AF65-F5344CB8AC3E}">
        <p14:creationId xmlns:p14="http://schemas.microsoft.com/office/powerpoint/2010/main" val="777805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53AB6-F692-7392-C566-D1072EA01DB2}"/>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BB659DF9-3D08-E7FB-BC36-AF22C478C8A3}"/>
              </a:ext>
            </a:extLst>
          </p:cNvPr>
          <p:cNvSpPr>
            <a:spLocks noGrp="1"/>
          </p:cNvSpPr>
          <p:nvPr>
            <p:ph type="body" idx="1"/>
          </p:nvPr>
        </p:nvSpPr>
        <p:spPr/>
        <p:txBody>
          <a:bodyPr/>
          <a:lstStyle/>
          <a:p>
            <a:r>
              <a:rPr lang="zh-TW" altLang="en-US" dirty="0"/>
              <a:t>接下來，我用實驗上可達成的電漿密度分布重新做了模擬。。由於這次實驗打算使用焦距</a:t>
            </a:r>
            <a:r>
              <a:rPr lang="en-US" altLang="zh-TW" dirty="0"/>
              <a:t>15cm</a:t>
            </a:r>
            <a:r>
              <a:rPr lang="zh-TW" altLang="en-US" dirty="0"/>
              <a:t>的</a:t>
            </a:r>
            <a:r>
              <a:rPr lang="en-US" altLang="zh-TW" dirty="0"/>
              <a:t>OAP</a:t>
            </a:r>
            <a:r>
              <a:rPr lang="zh-TW" altLang="en-US" dirty="0"/>
              <a:t>，聚焦大小預計可以到</a:t>
            </a:r>
            <a:r>
              <a:rPr lang="en-US" altLang="zh-TW" dirty="0"/>
              <a:t>4um</a:t>
            </a:r>
            <a:r>
              <a:rPr lang="zh-TW" altLang="en-US" dirty="0"/>
              <a:t>左右，而</a:t>
            </a:r>
            <a:r>
              <a:rPr lang="en-US" altLang="zh-TW" dirty="0"/>
              <a:t>a0</a:t>
            </a:r>
            <a:r>
              <a:rPr lang="zh-TW" altLang="en-US" dirty="0"/>
              <a:t>預估為</a:t>
            </a:r>
            <a:r>
              <a:rPr lang="en-US" altLang="zh-TW" dirty="0"/>
              <a:t>7.3</a:t>
            </a:r>
            <a:r>
              <a:rPr lang="zh-TW" altLang="en-US" dirty="0"/>
              <a:t>。靶才的部分最高密度為</a:t>
            </a:r>
            <a:r>
              <a:rPr lang="en-US" altLang="zh-TW" dirty="0"/>
              <a:t>0.129nc</a:t>
            </a:r>
            <a:r>
              <a:rPr lang="zh-TW" altLang="en-US" dirty="0"/>
              <a:t>，背景有</a:t>
            </a:r>
            <a:r>
              <a:rPr lang="en-US" altLang="zh-TW" dirty="0"/>
              <a:t>1e18</a:t>
            </a:r>
            <a:r>
              <a:rPr lang="zh-TW" altLang="en-US" dirty="0"/>
              <a:t>的電漿，靶才整體寬度是</a:t>
            </a:r>
            <a:r>
              <a:rPr lang="en-US" altLang="zh-TW" dirty="0"/>
              <a:t>150um</a:t>
            </a:r>
            <a:r>
              <a:rPr lang="zh-TW" altLang="en-US" dirty="0"/>
              <a:t>，聚焦位置在密度波的前緣</a:t>
            </a:r>
          </a:p>
        </p:txBody>
      </p:sp>
    </p:spTree>
    <p:extLst>
      <p:ext uri="{BB962C8B-B14F-4D97-AF65-F5344CB8AC3E}">
        <p14:creationId xmlns:p14="http://schemas.microsoft.com/office/powerpoint/2010/main" val="709310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223EA-9BBC-8EB5-C803-738ACF44B770}"/>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F4488C3B-5CFB-2C6E-3391-7998958B4508}"/>
              </a:ext>
            </a:extLst>
          </p:cNvPr>
          <p:cNvSpPr>
            <a:spLocks noGrp="1"/>
          </p:cNvSpPr>
          <p:nvPr>
            <p:ph type="body" idx="1"/>
          </p:nvPr>
        </p:nvSpPr>
        <p:spPr/>
        <p:txBody>
          <a:bodyPr/>
          <a:lstStyle/>
          <a:p>
            <a:r>
              <a:rPr lang="zh-TW" altLang="en-US" dirty="0"/>
              <a:t>接下來，我用實驗上可達成的電漿密度分布重新做了模擬。。由於這次實驗打算使用焦距</a:t>
            </a:r>
            <a:r>
              <a:rPr lang="en-US" altLang="zh-TW" dirty="0"/>
              <a:t>15cm</a:t>
            </a:r>
            <a:r>
              <a:rPr lang="zh-TW" altLang="en-US" dirty="0"/>
              <a:t>的</a:t>
            </a:r>
            <a:r>
              <a:rPr lang="en-US" altLang="zh-TW" dirty="0"/>
              <a:t>OAP</a:t>
            </a:r>
            <a:r>
              <a:rPr lang="zh-TW" altLang="en-US" dirty="0"/>
              <a:t>，聚焦大小預計可以到</a:t>
            </a:r>
            <a:r>
              <a:rPr lang="en-US" altLang="zh-TW" dirty="0"/>
              <a:t>4um</a:t>
            </a:r>
            <a:r>
              <a:rPr lang="zh-TW" altLang="en-US" dirty="0"/>
              <a:t>左右，而</a:t>
            </a:r>
            <a:r>
              <a:rPr lang="en-US" altLang="zh-TW" dirty="0"/>
              <a:t>a0</a:t>
            </a:r>
            <a:r>
              <a:rPr lang="zh-TW" altLang="en-US" dirty="0"/>
              <a:t>預估為</a:t>
            </a:r>
            <a:r>
              <a:rPr lang="en-US" altLang="zh-TW" dirty="0"/>
              <a:t>7.3</a:t>
            </a:r>
            <a:r>
              <a:rPr lang="zh-TW" altLang="en-US" dirty="0"/>
              <a:t>。靶才的部分最高密度為</a:t>
            </a:r>
            <a:r>
              <a:rPr lang="en-US" altLang="zh-TW" dirty="0"/>
              <a:t>0.129nc</a:t>
            </a:r>
            <a:r>
              <a:rPr lang="zh-TW" altLang="en-US" dirty="0"/>
              <a:t>，背景有</a:t>
            </a:r>
            <a:r>
              <a:rPr lang="en-US" altLang="zh-TW" dirty="0"/>
              <a:t>1e18</a:t>
            </a:r>
            <a:r>
              <a:rPr lang="zh-TW" altLang="en-US" dirty="0"/>
              <a:t>的電漿，靶才整體寬度是</a:t>
            </a:r>
            <a:r>
              <a:rPr lang="en-US" altLang="zh-TW" dirty="0"/>
              <a:t>150um</a:t>
            </a:r>
            <a:r>
              <a:rPr lang="zh-TW" altLang="en-US" dirty="0"/>
              <a:t>，聚焦位置在密度波的前緣</a:t>
            </a:r>
          </a:p>
        </p:txBody>
      </p:sp>
    </p:spTree>
    <p:extLst>
      <p:ext uri="{BB962C8B-B14F-4D97-AF65-F5344CB8AC3E}">
        <p14:creationId xmlns:p14="http://schemas.microsoft.com/office/powerpoint/2010/main" val="2963133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8563F-B330-5D75-0703-627E2C685441}"/>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5640292F-A580-5970-ACBA-40B51E75BC08}"/>
              </a:ext>
            </a:extLst>
          </p:cNvPr>
          <p:cNvSpPr>
            <a:spLocks noGrp="1"/>
          </p:cNvSpPr>
          <p:nvPr>
            <p:ph type="body" idx="1"/>
          </p:nvPr>
        </p:nvSpPr>
        <p:spPr/>
        <p:txBody>
          <a:bodyPr/>
          <a:lstStyle/>
          <a:p>
            <a:r>
              <a:rPr lang="zh-TW" altLang="en-US" dirty="0"/>
              <a:t>接下來，我用實驗上可達成的電漿密度分布重新做了模擬。。由於這次實驗打算使用焦距</a:t>
            </a:r>
            <a:r>
              <a:rPr lang="en-US" altLang="zh-TW" dirty="0"/>
              <a:t>15cm</a:t>
            </a:r>
            <a:r>
              <a:rPr lang="zh-TW" altLang="en-US" dirty="0"/>
              <a:t>的</a:t>
            </a:r>
            <a:r>
              <a:rPr lang="en-US" altLang="zh-TW" dirty="0"/>
              <a:t>OAP</a:t>
            </a:r>
            <a:r>
              <a:rPr lang="zh-TW" altLang="en-US" dirty="0"/>
              <a:t>，聚焦大小預計可以到</a:t>
            </a:r>
            <a:r>
              <a:rPr lang="en-US" altLang="zh-TW" dirty="0"/>
              <a:t>4um</a:t>
            </a:r>
            <a:r>
              <a:rPr lang="zh-TW" altLang="en-US" dirty="0"/>
              <a:t>左右，而</a:t>
            </a:r>
            <a:r>
              <a:rPr lang="en-US" altLang="zh-TW" dirty="0"/>
              <a:t>a0</a:t>
            </a:r>
            <a:r>
              <a:rPr lang="zh-TW" altLang="en-US" dirty="0"/>
              <a:t>預估為</a:t>
            </a:r>
            <a:r>
              <a:rPr lang="en-US" altLang="zh-TW" dirty="0"/>
              <a:t>7.3</a:t>
            </a:r>
            <a:r>
              <a:rPr lang="zh-TW" altLang="en-US" dirty="0"/>
              <a:t>。靶才的部分最高密度為</a:t>
            </a:r>
            <a:r>
              <a:rPr lang="en-US" altLang="zh-TW" dirty="0"/>
              <a:t>0.129nc</a:t>
            </a:r>
            <a:r>
              <a:rPr lang="zh-TW" altLang="en-US" dirty="0"/>
              <a:t>，背景有</a:t>
            </a:r>
            <a:r>
              <a:rPr lang="en-US" altLang="zh-TW" dirty="0"/>
              <a:t>1e18</a:t>
            </a:r>
            <a:r>
              <a:rPr lang="zh-TW" altLang="en-US" dirty="0"/>
              <a:t>的電漿，靶才整體寬度是</a:t>
            </a:r>
            <a:r>
              <a:rPr lang="en-US" altLang="zh-TW" dirty="0"/>
              <a:t>150um</a:t>
            </a:r>
            <a:r>
              <a:rPr lang="zh-TW" altLang="en-US" dirty="0"/>
              <a:t>，聚焦位置在密度波的前緣</a:t>
            </a:r>
          </a:p>
        </p:txBody>
      </p:sp>
    </p:spTree>
    <p:extLst>
      <p:ext uri="{BB962C8B-B14F-4D97-AF65-F5344CB8AC3E}">
        <p14:creationId xmlns:p14="http://schemas.microsoft.com/office/powerpoint/2010/main" val="3744618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2A3B08A8-0087-4E47-9B03-B8904DDF133F}"/>
              </a:ext>
            </a:extLst>
          </p:cNvPr>
          <p:cNvSpPr>
            <a:spLocks noGrp="1"/>
          </p:cNvSpPr>
          <p:nvPr>
            <p:ph type="body" idx="1"/>
          </p:nvPr>
        </p:nvSpPr>
        <p:spPr/>
        <p:txBody>
          <a:bodyPr/>
          <a:lstStyle/>
          <a:p>
            <a:r>
              <a:rPr lang="zh-TW" altLang="en-US" dirty="0"/>
              <a:t>接下來，我用實驗上可達成的電漿密度分布重新做了模擬。。由於這次實驗打算使用焦距</a:t>
            </a:r>
            <a:r>
              <a:rPr lang="en-US" altLang="zh-TW" dirty="0"/>
              <a:t>15cm</a:t>
            </a:r>
            <a:r>
              <a:rPr lang="zh-TW" altLang="en-US" dirty="0"/>
              <a:t>的</a:t>
            </a:r>
            <a:r>
              <a:rPr lang="en-US" altLang="zh-TW" dirty="0"/>
              <a:t>OAP</a:t>
            </a:r>
            <a:r>
              <a:rPr lang="zh-TW" altLang="en-US" dirty="0"/>
              <a:t>，聚焦大小預計可以到</a:t>
            </a:r>
            <a:r>
              <a:rPr lang="en-US" altLang="zh-TW" dirty="0"/>
              <a:t>4um</a:t>
            </a:r>
            <a:r>
              <a:rPr lang="zh-TW" altLang="en-US" dirty="0"/>
              <a:t>左右，而</a:t>
            </a:r>
            <a:r>
              <a:rPr lang="en-US" altLang="zh-TW" dirty="0"/>
              <a:t>a0</a:t>
            </a:r>
            <a:r>
              <a:rPr lang="zh-TW" altLang="en-US" dirty="0"/>
              <a:t>預估為</a:t>
            </a:r>
            <a:r>
              <a:rPr lang="en-US" altLang="zh-TW" dirty="0"/>
              <a:t>7.3</a:t>
            </a:r>
            <a:r>
              <a:rPr lang="zh-TW" altLang="en-US" dirty="0"/>
              <a:t>。靶才的部分最高密度為</a:t>
            </a:r>
            <a:r>
              <a:rPr lang="en-US" altLang="zh-TW" dirty="0"/>
              <a:t>0.129nc</a:t>
            </a:r>
            <a:r>
              <a:rPr lang="zh-TW" altLang="en-US" dirty="0"/>
              <a:t>，背景有</a:t>
            </a:r>
            <a:r>
              <a:rPr lang="en-US" altLang="zh-TW" dirty="0"/>
              <a:t>1e18</a:t>
            </a:r>
            <a:r>
              <a:rPr lang="zh-TW" altLang="en-US" dirty="0"/>
              <a:t>的電漿，靶才整體寬度是</a:t>
            </a:r>
            <a:r>
              <a:rPr lang="en-US" altLang="zh-TW" dirty="0"/>
              <a:t>150um</a:t>
            </a:r>
            <a:r>
              <a:rPr lang="zh-TW" altLang="en-US" dirty="0"/>
              <a:t>，聚焦位置在密度波的前緣</a:t>
            </a:r>
          </a:p>
        </p:txBody>
      </p:sp>
    </p:spTree>
    <p:extLst>
      <p:ext uri="{BB962C8B-B14F-4D97-AF65-F5344CB8AC3E}">
        <p14:creationId xmlns:p14="http://schemas.microsoft.com/office/powerpoint/2010/main" val="2192222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my presentation, I will first introduce the basic structure of Laser-plasma Ion Acceleration, show you the setup and simulation, and finally discuss the result give a short conclusion</a:t>
            </a:r>
            <a:endParaRPr lang="zh-TW" altLang="en-US" dirty="0"/>
          </a:p>
        </p:txBody>
      </p:sp>
      <p:sp>
        <p:nvSpPr>
          <p:cNvPr id="4" name="投影片編號版面配置區 3"/>
          <p:cNvSpPr>
            <a:spLocks noGrp="1"/>
          </p:cNvSpPr>
          <p:nvPr>
            <p:ph type="sldNum" sz="quarter" idx="5"/>
          </p:nvPr>
        </p:nvSpPr>
        <p:spPr/>
        <p:txBody>
          <a:bodyPr/>
          <a:lstStyle/>
          <a:p>
            <a:fld id="{A0A302A3-AA19-C747-A1A8-413F5CC5848D}" type="slidenum">
              <a:rPr kumimoji="1" lang="zh-TW" altLang="en-US" smtClean="0"/>
              <a:t>33</a:t>
            </a:fld>
            <a:endParaRPr kumimoji="1" lang="zh-TW" altLang="en-US"/>
          </a:p>
        </p:txBody>
      </p:sp>
    </p:spTree>
    <p:extLst>
      <p:ext uri="{BB962C8B-B14F-4D97-AF65-F5344CB8AC3E}">
        <p14:creationId xmlns:p14="http://schemas.microsoft.com/office/powerpoint/2010/main" val="110942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3C59B5E2-559C-4625-A190-DB4FDC8C19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And when such an ultrafast laser hit a </a:t>
            </a:r>
            <a:r>
              <a:rPr lang="en-US" altLang="zh-TW" sz="1200" b="1" dirty="0">
                <a:solidFill>
                  <a:schemeClr val="tx1">
                    <a:lumMod val="50000"/>
                    <a:lumOff val="50000"/>
                  </a:schemeClr>
                </a:solidFill>
              </a:rPr>
              <a:t>Sub-</a:t>
            </a:r>
            <a:r>
              <a:rPr lang="el-GR" altLang="zh-TW" sz="1200" b="1" dirty="0">
                <a:solidFill>
                  <a:schemeClr val="tx1">
                    <a:lumMod val="50000"/>
                    <a:lumOff val="50000"/>
                  </a:schemeClr>
                </a:solidFill>
              </a:rPr>
              <a:t>μ</a:t>
            </a:r>
            <a:r>
              <a:rPr lang="en-US" altLang="zh-TW" sz="1200" b="1" dirty="0">
                <a:solidFill>
                  <a:schemeClr val="tx1">
                    <a:lumMod val="50000"/>
                    <a:lumOff val="50000"/>
                  </a:schemeClr>
                </a:solidFill>
              </a:rPr>
              <a:t>m-thick Target</a:t>
            </a:r>
            <a:r>
              <a:rPr lang="en-US" altLang="zh-TW" dirty="0"/>
              <a:t>, the hot electron will generate through optical pressure heating. when reaching the rear side, the charge separation will form a strong electric field. Such an electric field can reach to few TV per meter and could generate </a:t>
            </a:r>
            <a:r>
              <a:rPr lang="en-US" altLang="zh-TW" dirty="0" err="1"/>
              <a:t>ps</a:t>
            </a:r>
            <a:r>
              <a:rPr lang="en-US" altLang="zh-TW" dirty="0"/>
              <a:t> ion bunches with few tens of micron size.</a:t>
            </a:r>
          </a:p>
          <a:p>
            <a:endParaRPr lang="zh-TW" altLang="en-US" dirty="0"/>
          </a:p>
        </p:txBody>
      </p:sp>
    </p:spTree>
    <p:extLst>
      <p:ext uri="{BB962C8B-B14F-4D97-AF65-F5344CB8AC3E}">
        <p14:creationId xmlns:p14="http://schemas.microsoft.com/office/powerpoint/2010/main" val="1535388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DB618-4B82-8DDF-2C2A-98BA9B7B8DE8}"/>
            </a:ext>
          </a:extLst>
        </p:cNvPr>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F3765F8A-85ED-5E24-D7E6-FE02C186255E}"/>
              </a:ext>
            </a:extLst>
          </p:cNvPr>
          <p:cNvSpPr>
            <a:spLocks noGrp="1"/>
          </p:cNvSpPr>
          <p:nvPr>
            <p:ph type="body" idx="1"/>
          </p:nvPr>
        </p:nvSpPr>
        <p:spPr/>
        <p:txBody>
          <a:bodyPr/>
          <a:lstStyle/>
          <a:p>
            <a:r>
              <a:rPr lang="en-US" altLang="zh-TW" dirty="0"/>
              <a:t>So based on this theory, we designed a solid target ion acceleration experiment using the laser with the intensity that goes to 5 times 10 to the 19 watt per centimeter square. About The target we chose a 20-micron plastic foil,</a:t>
            </a:r>
            <a:r>
              <a:rPr lang="zh-TW" altLang="en-US" dirty="0"/>
              <a:t> </a:t>
            </a:r>
            <a:r>
              <a:rPr lang="en-US" altLang="zh-TW" dirty="0"/>
              <a:t>and it is clamped by this mount, which is capable for around 100 laser shots. The generated ion beam will pass through a 300 um pinhole and deflated by electric field and magnetic field, and recorded by our ion detectors. This whole diagnostic system is called Thomson Parabola Spectrometer. And we can ask a question, how do we record the information of those ion beam, like the energy distribution or the total number of particle?</a:t>
            </a:r>
            <a:endParaRPr lang="zh-TW" altLang="en-US" dirty="0"/>
          </a:p>
        </p:txBody>
      </p:sp>
    </p:spTree>
    <p:extLst>
      <p:ext uri="{BB962C8B-B14F-4D97-AF65-F5344CB8AC3E}">
        <p14:creationId xmlns:p14="http://schemas.microsoft.com/office/powerpoint/2010/main" val="1554961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備忘稿版面配置區 1">
            <a:extLst>
              <a:ext uri="{FF2B5EF4-FFF2-40B4-BE49-F238E27FC236}">
                <a16:creationId xmlns:a16="http://schemas.microsoft.com/office/drawing/2014/main" id="{2797487D-CBDD-4A60-BBEB-7A4222BADC1E}"/>
              </a:ext>
            </a:extLst>
          </p:cNvPr>
          <p:cNvSpPr>
            <a:spLocks noGrp="1"/>
          </p:cNvSpPr>
          <p:nvPr>
            <p:ph type="body" idx="1"/>
          </p:nvPr>
        </p:nvSpPr>
        <p:spPr/>
        <p:txBody>
          <a:bodyPr/>
          <a:lstStyle/>
          <a:p>
            <a:r>
              <a:rPr lang="en-US" altLang="zh-TW" dirty="0"/>
              <a:t>So one way to detect ion is to use such a scintillating screen. It will generate phosphor while interaction with ion. In this experiment we use P43, which emits green light with central wavelength of 545 nm</a:t>
            </a:r>
            <a:endParaRPr lang="zh-TW" altLang="en-US" dirty="0"/>
          </a:p>
        </p:txBody>
      </p:sp>
    </p:spTree>
    <p:extLst>
      <p:ext uri="{BB962C8B-B14F-4D97-AF65-F5344CB8AC3E}">
        <p14:creationId xmlns:p14="http://schemas.microsoft.com/office/powerpoint/2010/main" val="15966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32244-2499-AB41-E732-9B877BA40E7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14078DF-5DE1-A7D4-2522-B3A32A06304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F046F81-CA19-DD83-4C14-2EE7CCEA8944}"/>
              </a:ext>
            </a:extLst>
          </p:cNvPr>
          <p:cNvSpPr>
            <a:spLocks noGrp="1"/>
          </p:cNvSpPr>
          <p:nvPr>
            <p:ph type="body" idx="1"/>
          </p:nvPr>
        </p:nvSpPr>
        <p:spPr/>
        <p:txBody>
          <a:bodyPr/>
          <a:lstStyle/>
          <a:p>
            <a:r>
              <a:rPr lang="en-US" altLang="zh-TW" dirty="0"/>
              <a:t>So these are the ion signals observed on P43 screen during the experiment. the zero point represents the laser pointing. The signals that closer to the zero point has more energy, and different species has different parabola. And by analyzing each of them individually, the energy spectrum can be determined.</a:t>
            </a:r>
            <a:endParaRPr lang="zh-TW" altLang="en-US" dirty="0"/>
          </a:p>
        </p:txBody>
      </p:sp>
      <p:sp>
        <p:nvSpPr>
          <p:cNvPr id="4" name="投影片編號版面配置區 3">
            <a:extLst>
              <a:ext uri="{FF2B5EF4-FFF2-40B4-BE49-F238E27FC236}">
                <a16:creationId xmlns:a16="http://schemas.microsoft.com/office/drawing/2014/main" id="{B6802310-122E-8DC0-31DE-686043FE0256}"/>
              </a:ext>
            </a:extLst>
          </p:cNvPr>
          <p:cNvSpPr>
            <a:spLocks noGrp="1"/>
          </p:cNvSpPr>
          <p:nvPr>
            <p:ph type="sldNum" sz="quarter" idx="5"/>
          </p:nvPr>
        </p:nvSpPr>
        <p:spPr/>
        <p:txBody>
          <a:bodyPr/>
          <a:lstStyle/>
          <a:p>
            <a:fld id="{A0A302A3-AA19-C747-A1A8-413F5CC5848D}" type="slidenum">
              <a:rPr kumimoji="1" lang="zh-TW" altLang="en-US" smtClean="0"/>
              <a:t>6</a:t>
            </a:fld>
            <a:endParaRPr kumimoji="1" lang="zh-TW" altLang="en-US"/>
          </a:p>
        </p:txBody>
      </p:sp>
    </p:spTree>
    <p:extLst>
      <p:ext uri="{BB962C8B-B14F-4D97-AF65-F5344CB8AC3E}">
        <p14:creationId xmlns:p14="http://schemas.microsoft.com/office/powerpoint/2010/main" val="2523473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備忘稿版面配置區 1">
                <a:extLst>
                  <a:ext uri="{FF2B5EF4-FFF2-40B4-BE49-F238E27FC236}">
                    <a16:creationId xmlns:a16="http://schemas.microsoft.com/office/drawing/2014/main" id="{62B6A851-4C02-4059-A4E0-35A60D8136A7}"/>
                  </a:ext>
                </a:extLst>
              </p:cNvPr>
              <p:cNvSpPr>
                <a:spLocks noGrp="1"/>
              </p:cNvSpPr>
              <p:nvPr>
                <p:ph type="body" idx="1"/>
              </p:nvPr>
            </p:nvSpPr>
            <p:spPr/>
            <p:txBody>
              <a:bodyPr/>
              <a:lstStyle/>
              <a:p>
                <a:r>
                  <a:rPr lang="en-US" altLang="zh-TW" dirty="0"/>
                  <a:t>Another way to detect ion is to use solid-state nuclear track detector to record ions. CR39 is one of such detector with a chain-like structure. Such a weak structure will be broken while the energetic ion passing through. The oxygen here will become hydroxide (OH-), and will be etched by hot and highly concentrated sodium hydroxide (NaOH)</a:t>
                </a:r>
              </a:p>
            </p:txBody>
          </p:sp>
        </mc:Choice>
        <mc:Fallback xmlns="">
          <p:sp>
            <p:nvSpPr>
              <p:cNvPr id="2" name="備忘稿版面配置區 1">
                <a:extLst>
                  <a:ext uri="{FF2B5EF4-FFF2-40B4-BE49-F238E27FC236}">
                    <a16:creationId xmlns:a16="http://schemas.microsoft.com/office/drawing/2014/main" id="{62B6A851-4C02-4059-A4E0-35A60D8136A7}"/>
                  </a:ext>
                </a:extLst>
              </p:cNvPr>
              <p:cNvSpPr>
                <a:spLocks noGrp="1"/>
              </p:cNvSpPr>
              <p:nvPr>
                <p:ph type="body" idx="1"/>
              </p:nvPr>
            </p:nvSpPr>
            <p:spPr/>
            <p:txBody>
              <a:bodyPr/>
              <a:lstStyle/>
              <a:p>
                <a:r>
                  <a:rPr lang="zh-TW" altLang="en-US" dirty="0"/>
                  <a:t>由於</a:t>
                </a:r>
                <a:r>
                  <a:rPr lang="en-US" altLang="zh-TW" dirty="0"/>
                  <a:t>CPA</a:t>
                </a:r>
                <a:r>
                  <a:rPr lang="zh-TW" altLang="en-US" dirty="0"/>
                  <a:t>技術的發展，也就是使超短脈衝雷射在時域中利用</a:t>
                </a:r>
                <a:r>
                  <a:rPr lang="en-US" altLang="zh-TW" dirty="0"/>
                  <a:t>stretcher</a:t>
                </a:r>
                <a:r>
                  <a:rPr lang="zh-TW" altLang="en-US" dirty="0"/>
                  <a:t>展開，透過放大器提高能量後重新壓縮，使雷射</a:t>
                </a:r>
                <a:r>
                  <a:rPr lang="en-US" altLang="zh-TW" dirty="0"/>
                  <a:t>peak</a:t>
                </a:r>
                <a:r>
                  <a:rPr lang="zh-TW" altLang="en-US" dirty="0"/>
                  <a:t> </a:t>
                </a:r>
                <a:r>
                  <a:rPr lang="en-US" altLang="zh-TW" dirty="0"/>
                  <a:t>power</a:t>
                </a:r>
                <a:r>
                  <a:rPr lang="zh-TW" altLang="en-US" dirty="0"/>
                  <a:t>達到相對論級別。這樣的雷射會使得靶才瞬間變成電漿，並能在多短時間內產生多高強度的加速電場，這樣的加速場在</a:t>
                </a:r>
                <a:r>
                  <a:rPr lang="en-US" altLang="zh-TW" dirty="0"/>
                  <a:t>1</a:t>
                </a:r>
                <a:r>
                  <a:rPr lang="zh-TW" altLang="en-US" dirty="0"/>
                  <a:t>微米距離內即可加速粒子至</a:t>
                </a:r>
                <a:r>
                  <a:rPr lang="en-US" altLang="zh-TW" dirty="0"/>
                  <a:t>1MeV</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Amp. of electric</a:t>
                </a:r>
                <a:r>
                  <a:rPr lang="en-US" altLang="zh-TW" baseline="0" dirty="0"/>
                  <a:t> field</a:t>
                </a:r>
                <a:r>
                  <a:rPr lang="en-US" altLang="zh-TW" dirty="0"/>
                  <a:t>: </a:t>
                </a:r>
                <a:r>
                  <a:rPr lang="en-US" altLang="zh-TW" b="0" i="0">
                    <a:latin typeface="Cambria Math" panose="02040503050406030204" pitchFamily="18" charset="0"/>
                  </a:rPr>
                  <a:t>𝑎_0</a:t>
                </a:r>
                <a:r>
                  <a:rPr lang="en-US" altLang="zh-TW" dirty="0"/>
                  <a:t>; Amp. of vector potential: </a:t>
                </a:r>
                <a:r>
                  <a:rPr lang="en-US" altLang="zh-TW" b="0" i="0">
                    <a:latin typeface="Cambria Math" panose="02040503050406030204" pitchFamily="18" charset="0"/>
                  </a:rPr>
                  <a:t>𝜔𝑎_0</a:t>
                </a:r>
                <a:r>
                  <a:rPr lang="en-US" altLang="zh-TW" dirty="0"/>
                  <a:t>; normalize</a:t>
                </a:r>
                <a:r>
                  <a:rPr lang="en-US" altLang="zh-TW" baseline="0" dirty="0"/>
                  <a:t> vector potential: </a:t>
                </a:r>
                <a:r>
                  <a:rPr lang="en-US" altLang="zh-TW" b="0" i="0" baseline="0">
                    <a:latin typeface="Cambria Math" panose="02040503050406030204" pitchFamily="18" charset="0"/>
                  </a:rPr>
                  <a:t>𝑎_0</a:t>
                </a:r>
                <a:endParaRPr lang="zh-TW" altLang="en-US" dirty="0"/>
              </a:p>
              <a:p>
                <a:r>
                  <a:rPr lang="en-US" altLang="zh-TW" dirty="0"/>
                  <a:t>Faradays law, when V = 0, </a:t>
                </a:r>
                <a:r>
                  <a:rPr lang="en-US" altLang="zh-TW" b="0" i="0">
                    <a:latin typeface="Cambria Math" panose="02040503050406030204" pitchFamily="18" charset="0"/>
                  </a:rPr>
                  <a:t>𝐸=−∇𝑉−𝜕𝐴/𝜕𝑡</a:t>
                </a:r>
                <a:r>
                  <a:rPr lang="en-US" altLang="zh-TW" dirty="0"/>
                  <a:t> </a:t>
                </a:r>
              </a:p>
              <a:p>
                <a:endParaRPr lang="en-US" altLang="zh-TW" dirty="0"/>
              </a:p>
              <a:p>
                <a:r>
                  <a:rPr lang="en-US" altLang="zh-TW" dirty="0"/>
                  <a:t>Duration</a:t>
                </a:r>
              </a:p>
              <a:p>
                <a:r>
                  <a:rPr lang="en-US" altLang="zh-TW" dirty="0"/>
                  <a:t>Focal spot</a:t>
                </a:r>
              </a:p>
              <a:p>
                <a:r>
                  <a:rPr lang="en-US" altLang="zh-TW" dirty="0"/>
                  <a:t>Electric field -&gt; a0</a:t>
                </a:r>
              </a:p>
              <a:p>
                <a:r>
                  <a:rPr lang="en-US" altLang="zh-TW" dirty="0"/>
                  <a:t>MeV particle</a:t>
                </a:r>
              </a:p>
            </p:txBody>
          </p:sp>
        </mc:Fallback>
      </mc:AlternateContent>
    </p:spTree>
    <p:extLst>
      <p:ext uri="{BB962C8B-B14F-4D97-AF65-F5344CB8AC3E}">
        <p14:creationId xmlns:p14="http://schemas.microsoft.com/office/powerpoint/2010/main" val="1849362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0E20C-EDA6-FDB1-FA88-9E7D6818707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285207D-81A3-3A33-98CF-AB7DE5ED2B4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C0615E3-BF76-4EBC-F25C-7342F7A4490C}"/>
              </a:ext>
            </a:extLst>
          </p:cNvPr>
          <p:cNvSpPr>
            <a:spLocks noGrp="1"/>
          </p:cNvSpPr>
          <p:nvPr>
            <p:ph type="body" idx="1"/>
          </p:nvPr>
        </p:nvSpPr>
        <p:spPr/>
        <p:txBody>
          <a:bodyPr/>
          <a:lstStyle/>
          <a:p>
            <a:r>
              <a:rPr lang="en-US" altLang="zh-TW" dirty="0"/>
              <a:t>So this is the image from one of our CR39, and these are ion pits observed under microscope. To make it clearer, I resized the image using cubic interpolation. So the next part I will show you how I analyze the pits</a:t>
            </a:r>
            <a:endParaRPr lang="zh-TW" altLang="en-US" dirty="0"/>
          </a:p>
        </p:txBody>
      </p:sp>
      <p:sp>
        <p:nvSpPr>
          <p:cNvPr id="4" name="投影片編號版面配置區 3">
            <a:extLst>
              <a:ext uri="{FF2B5EF4-FFF2-40B4-BE49-F238E27FC236}">
                <a16:creationId xmlns:a16="http://schemas.microsoft.com/office/drawing/2014/main" id="{B027870D-354E-51A1-71F5-2CB602C4E254}"/>
              </a:ext>
            </a:extLst>
          </p:cNvPr>
          <p:cNvSpPr>
            <a:spLocks noGrp="1"/>
          </p:cNvSpPr>
          <p:nvPr>
            <p:ph type="sldNum" sz="quarter" idx="5"/>
          </p:nvPr>
        </p:nvSpPr>
        <p:spPr/>
        <p:txBody>
          <a:bodyPr/>
          <a:lstStyle/>
          <a:p>
            <a:fld id="{A0A302A3-AA19-C747-A1A8-413F5CC5848D}" type="slidenum">
              <a:rPr kumimoji="1" lang="zh-TW" altLang="en-US" smtClean="0"/>
              <a:t>8</a:t>
            </a:fld>
            <a:endParaRPr kumimoji="1" lang="zh-TW" altLang="en-US"/>
          </a:p>
        </p:txBody>
      </p:sp>
    </p:spTree>
    <p:extLst>
      <p:ext uri="{BB962C8B-B14F-4D97-AF65-F5344CB8AC3E}">
        <p14:creationId xmlns:p14="http://schemas.microsoft.com/office/powerpoint/2010/main" val="748691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DE702A9F-9AC2-490C-AD3B-C5CAC1652466}" type="datetime1">
              <a:rPr lang="zh-TW" altLang="en-US" smtClean="0"/>
              <a:t>2024/11/20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284860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AF64D1F8-29DF-4D57-B54A-A88CD02E6CF1}" type="datetime1">
              <a:rPr lang="zh-TW" altLang="en-US" smtClean="0"/>
              <a:t>2024/11/20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217850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B7921CC-40D7-46AA-83DC-430158F6B9DB}" type="datetime1">
              <a:rPr lang="zh-TW" altLang="en-US" smtClean="0"/>
              <a:t>2024/11/20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341375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16E0182-0EE4-48C3-9561-22879E1D8028}" type="datetime1">
              <a:rPr lang="zh-TW" altLang="en-US" smtClean="0"/>
              <a:t>2024/11/20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57841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DF7BC7E3-65E8-480A-B5C9-D312A9A4D633}" type="datetime1">
              <a:rPr lang="zh-TW" altLang="en-US" smtClean="0"/>
              <a:t>2024/11/20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272670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2D5D5F2-1D43-4AF3-89F1-0ED1D7E496D0}" type="datetime1">
              <a:rPr lang="zh-TW" altLang="en-US" smtClean="0"/>
              <a:t>2024/11/20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2551724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E8298BE6-66FC-44F2-B62E-0CAC1D0BB511}" type="datetime1">
              <a:rPr lang="zh-TW" altLang="en-US" smtClean="0"/>
              <a:t>2024/11/20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1314633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C8AE1859-8D17-4B68-96C1-8A775F93CD45}" type="datetime1">
              <a:rPr lang="zh-TW" altLang="en-US" smtClean="0"/>
              <a:t>2024/11/20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3557040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2306C-DA9E-4ACF-943A-1B88C7D7D821}" type="datetime1">
              <a:rPr lang="zh-TW" altLang="en-US" smtClean="0"/>
              <a:t>2024/11/20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3537197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3B6492E8-2A00-490E-9A6D-A99CF47C613B}" type="datetime1">
              <a:rPr lang="zh-TW" altLang="en-US" smtClean="0"/>
              <a:t>2024/11/20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3839245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CD9AE365-A8FC-4521-8175-F69F431068EE}" type="datetime1">
              <a:rPr lang="zh-TW" altLang="en-US" smtClean="0"/>
              <a:t>2024/11/20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336987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9DE66-E203-440D-B4EF-DC135F123E0C}" type="datetime1">
              <a:rPr lang="zh-TW" altLang="en-US" smtClean="0"/>
              <a:t>2024/11/20</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BE532-24FE-4576-A0CC-BA0A12106D0F}" type="slidenum">
              <a:rPr lang="zh-TW" altLang="en-US" smtClean="0"/>
              <a:t>‹#›</a:t>
            </a:fld>
            <a:endParaRPr lang="zh-TW" altLang="en-US"/>
          </a:p>
        </p:txBody>
      </p:sp>
    </p:spTree>
    <p:extLst>
      <p:ext uri="{BB962C8B-B14F-4D97-AF65-F5344CB8AC3E}">
        <p14:creationId xmlns:p14="http://schemas.microsoft.com/office/powerpoint/2010/main" val="1050822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4.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30.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1.png"/><Relationship Id="rId7" Type="http://schemas.openxmlformats.org/officeDocument/2006/relationships/image" Target="../media/image6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00.png"/><Relationship Id="rId5" Type="http://schemas.openxmlformats.org/officeDocument/2006/relationships/image" Target="../media/image412.png"/><Relationship Id="rId10" Type="http://schemas.openxmlformats.org/officeDocument/2006/relationships/image" Target="../media/image91.png"/><Relationship Id="rId4" Type="http://schemas.openxmlformats.org/officeDocument/2006/relationships/image" Target="../media/image310.png"/><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50.png"/><Relationship Id="rId3" Type="http://schemas.openxmlformats.org/officeDocument/2006/relationships/image" Target="../media/image21.png"/><Relationship Id="rId7" Type="http://schemas.openxmlformats.org/officeDocument/2006/relationships/image" Target="../media/image610.png"/><Relationship Id="rId12" Type="http://schemas.openxmlformats.org/officeDocument/2006/relationships/image" Target="../media/image140.png"/><Relationship Id="rId2" Type="http://schemas.openxmlformats.org/officeDocument/2006/relationships/notesSlide" Target="../notesSlides/notesSlide25.xml"/><Relationship Id="rId16"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3.jpeg"/><Relationship Id="rId5" Type="http://schemas.openxmlformats.org/officeDocument/2006/relationships/image" Target="../media/image412.png"/><Relationship Id="rId15" Type="http://schemas.openxmlformats.org/officeDocument/2006/relationships/image" Target="../media/image170.png"/><Relationship Id="rId10" Type="http://schemas.openxmlformats.org/officeDocument/2006/relationships/image" Target="../media/image120.png"/><Relationship Id="rId4" Type="http://schemas.openxmlformats.org/officeDocument/2006/relationships/image" Target="../media/image310.png"/><Relationship Id="rId9" Type="http://schemas.openxmlformats.org/officeDocument/2006/relationships/image" Target="../media/image110.png"/><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11.png"/><Relationship Id="rId3" Type="http://schemas.openxmlformats.org/officeDocument/2006/relationships/image" Target="../media/image6.png"/><Relationship Id="rId7" Type="http://schemas.openxmlformats.org/officeDocument/2006/relationships/image" Target="../media/image58.png"/><Relationship Id="rId12"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11.png"/><Relationship Id="rId11" Type="http://schemas.openxmlformats.org/officeDocument/2006/relationships/image" Target="../media/image61.png"/><Relationship Id="rId5" Type="http://schemas.openxmlformats.org/officeDocument/2006/relationships/image" Target="../media/image390.png"/><Relationship Id="rId10" Type="http://schemas.openxmlformats.org/officeDocument/2006/relationships/image" Target="../media/image59.png"/><Relationship Id="rId4" Type="http://schemas.openxmlformats.org/officeDocument/2006/relationships/image" Target="../media/image650.pn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18" Type="http://schemas.openxmlformats.org/officeDocument/2006/relationships/image" Target="../media/image410.png"/><Relationship Id="rId3" Type="http://schemas.openxmlformats.org/officeDocument/2006/relationships/image" Target="../media/image4101.png"/><Relationship Id="rId12" Type="http://schemas.openxmlformats.org/officeDocument/2006/relationships/image" Target="../media/image25.png"/><Relationship Id="rId17" Type="http://schemas.openxmlformats.org/officeDocument/2006/relationships/image" Target="../media/image281.png"/><Relationship Id="rId2" Type="http://schemas.openxmlformats.org/officeDocument/2006/relationships/notesSlide" Target="../notesSlides/notesSlide33.xml"/><Relationship Id="rId16" Type="http://schemas.openxmlformats.org/officeDocument/2006/relationships/image" Target="../media/image311.png"/><Relationship Id="rId20" Type="http://schemas.openxmlformats.org/officeDocument/2006/relationships/image" Target="../media/image611.png"/><Relationship Id="rId1" Type="http://schemas.openxmlformats.org/officeDocument/2006/relationships/slideLayout" Target="../slideLayouts/slideLayout2.xml"/><Relationship Id="rId11" Type="http://schemas.openxmlformats.org/officeDocument/2006/relationships/image" Target="../media/image1351.png"/><Relationship Id="rId15" Type="http://schemas.openxmlformats.org/officeDocument/2006/relationships/image" Target="../media/image490.png"/><Relationship Id="rId19" Type="http://schemas.openxmlformats.org/officeDocument/2006/relationships/image" Target="../media/image55.png"/><Relationship Id="rId4" Type="http://schemas.openxmlformats.org/officeDocument/2006/relationships/image" Target="../media/image5101.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image" Target="../media/image58.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50.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4390049" y="2670115"/>
            <a:ext cx="300082" cy="369332"/>
          </a:xfrm>
          <a:prstGeom prst="rect">
            <a:avLst/>
          </a:prstGeom>
        </p:spPr>
        <p:txBody>
          <a:bodyPr wrap="none">
            <a:spAutoFit/>
          </a:bodyPr>
          <a:lstStyle/>
          <a:p>
            <a:r>
              <a:rPr lang="zh-TW" altLang="en-US" dirty="0">
                <a:solidFill>
                  <a:srgbClr val="000000"/>
                </a:solidFill>
                <a:latin typeface="Times New Roman" panose="02020603050405020304" pitchFamily="18" charset="0"/>
              </a:rPr>
              <a:t> </a:t>
            </a:r>
            <a:r>
              <a:rPr lang="zh-TW" altLang="en-US" dirty="0"/>
              <a:t> </a:t>
            </a:r>
          </a:p>
        </p:txBody>
      </p:sp>
      <p:sp>
        <p:nvSpPr>
          <p:cNvPr id="11" name="文字方塊 10">
            <a:extLst>
              <a:ext uri="{FF2B5EF4-FFF2-40B4-BE49-F238E27FC236}">
                <a16:creationId xmlns:a16="http://schemas.microsoft.com/office/drawing/2014/main" id="{70174401-64F2-41BE-B375-CA5880DEA4E5}"/>
              </a:ext>
            </a:extLst>
          </p:cNvPr>
          <p:cNvSpPr txBox="1"/>
          <p:nvPr/>
        </p:nvSpPr>
        <p:spPr>
          <a:xfrm>
            <a:off x="3689387" y="3774102"/>
            <a:ext cx="1789464" cy="400110"/>
          </a:xfrm>
          <a:prstGeom prst="rect">
            <a:avLst/>
          </a:prstGeom>
          <a:noFill/>
        </p:spPr>
        <p:txBody>
          <a:bodyPr wrap="none" rtlCol="0">
            <a:spAutoFit/>
          </a:bodyPr>
          <a:lstStyle/>
          <a:p>
            <a:r>
              <a:rPr kumimoji="1" lang="en-US" altLang="zh-TW" sz="2000" b="1" dirty="0">
                <a:latin typeface="Helvetica" pitchFamily="2" charset="0"/>
                <a:ea typeface="微軟正黑體" panose="020B0604030504040204" pitchFamily="34" charset="-120"/>
              </a:rPr>
              <a:t>Nov.</a:t>
            </a:r>
            <a:r>
              <a:rPr kumimoji="1" lang="zh-TW" altLang="en-US" sz="2000" b="1" dirty="0">
                <a:latin typeface="Helvetica" pitchFamily="2" charset="0"/>
                <a:ea typeface="微軟正黑體" panose="020B0604030504040204" pitchFamily="34" charset="-120"/>
              </a:rPr>
              <a:t> </a:t>
            </a:r>
            <a:r>
              <a:rPr kumimoji="1" lang="en-US" altLang="zh-TW" sz="2000" b="1" dirty="0">
                <a:latin typeface="Helvetica" pitchFamily="2" charset="0"/>
                <a:ea typeface="微軟正黑體" panose="020B0604030504040204" pitchFamily="34" charset="-120"/>
              </a:rPr>
              <a:t>21, 2024</a:t>
            </a:r>
            <a:endParaRPr kumimoji="1" lang="en-US" altLang="zh-CN" sz="2000" b="1" dirty="0">
              <a:latin typeface="Helvetica" pitchFamily="2" charset="0"/>
              <a:ea typeface="微軟正黑體" panose="020B0604030504040204" pitchFamily="34" charset="-120"/>
            </a:endParaRPr>
          </a:p>
        </p:txBody>
      </p:sp>
      <p:sp>
        <p:nvSpPr>
          <p:cNvPr id="15" name="文字方塊 14">
            <a:extLst>
              <a:ext uri="{FF2B5EF4-FFF2-40B4-BE49-F238E27FC236}">
                <a16:creationId xmlns:a16="http://schemas.microsoft.com/office/drawing/2014/main" id="{8DB9D488-46C5-4AD8-BBFA-3B67AC43B4AB}"/>
              </a:ext>
            </a:extLst>
          </p:cNvPr>
          <p:cNvSpPr txBox="1"/>
          <p:nvPr/>
        </p:nvSpPr>
        <p:spPr>
          <a:xfrm>
            <a:off x="3979657" y="3369333"/>
            <a:ext cx="1184683" cy="430887"/>
          </a:xfrm>
          <a:prstGeom prst="rect">
            <a:avLst/>
          </a:prstGeom>
          <a:noFill/>
        </p:spPr>
        <p:txBody>
          <a:bodyPr wrap="none" rtlCol="0">
            <a:spAutoFit/>
          </a:bodyPr>
          <a:lstStyle/>
          <a:p>
            <a:pPr algn="ctr"/>
            <a:r>
              <a:rPr kumimoji="1" lang="en-US" altLang="zh-TW" sz="2200" b="1" dirty="0">
                <a:latin typeface="Helvetica" pitchFamily="2" charset="0"/>
                <a:ea typeface="微軟正黑體" panose="020B0604030504040204" pitchFamily="34" charset="-120"/>
              </a:rPr>
              <a:t>Wei Lin</a:t>
            </a:r>
          </a:p>
        </p:txBody>
      </p:sp>
      <p:sp>
        <p:nvSpPr>
          <p:cNvPr id="2" name="文字方塊 1">
            <a:extLst>
              <a:ext uri="{FF2B5EF4-FFF2-40B4-BE49-F238E27FC236}">
                <a16:creationId xmlns:a16="http://schemas.microsoft.com/office/drawing/2014/main" id="{830EF48B-3013-8431-F879-6DD5EAE42426}"/>
              </a:ext>
            </a:extLst>
          </p:cNvPr>
          <p:cNvSpPr txBox="1"/>
          <p:nvPr/>
        </p:nvSpPr>
        <p:spPr>
          <a:xfrm>
            <a:off x="315851" y="1615007"/>
            <a:ext cx="85122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600" b="1" dirty="0">
                <a:solidFill>
                  <a:prstClr val="black"/>
                </a:solidFill>
                <a:latin typeface="Calibri" panose="020F0502020204030204"/>
                <a:ea typeface="新細明體" panose="02020500000000000000" pitchFamily="18" charset="-120"/>
              </a:rPr>
              <a:t>Calibration of Scintillators and CR-39 Detector with Thomson Parabola in Laser-Driven Ion Acceleration Experiment</a:t>
            </a:r>
            <a:endParaRPr kumimoji="0" lang="en-US" altLang="zh-TW" sz="36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EB13D4F7-8702-9BAE-9962-AF2D2159CE05}"/>
              </a:ext>
            </a:extLst>
          </p:cNvPr>
          <p:cNvSpPr txBox="1"/>
          <p:nvPr/>
        </p:nvSpPr>
        <p:spPr>
          <a:xfrm>
            <a:off x="715249" y="5843524"/>
            <a:ext cx="3211135" cy="369332"/>
          </a:xfrm>
          <a:prstGeom prst="rect">
            <a:avLst/>
          </a:prstGeom>
          <a:noFill/>
        </p:spPr>
        <p:txBody>
          <a:bodyPr wrap="none" rtlCol="0">
            <a:spAutoFit/>
          </a:bodyPr>
          <a:lstStyle/>
          <a:p>
            <a:r>
              <a:rPr kumimoji="1" lang="en-US" altLang="zh-TW" b="1" dirty="0">
                <a:latin typeface="Helvetica" pitchFamily="2" charset="0"/>
                <a:ea typeface="微軟正黑體" panose="020B0604030504040204" pitchFamily="34" charset="-120"/>
              </a:rPr>
              <a:t>Advisor: Prof. </a:t>
            </a:r>
            <a:r>
              <a:rPr kumimoji="1" lang="en-US" altLang="zh-TW" b="1" dirty="0" err="1">
                <a:latin typeface="Helvetica" pitchFamily="2" charset="0"/>
                <a:ea typeface="微軟正黑體" panose="020B0604030504040204" pitchFamily="34" charset="-120"/>
              </a:rPr>
              <a:t>Chih</a:t>
            </a:r>
            <a:r>
              <a:rPr kumimoji="1" lang="en-US" altLang="zh-TW" b="1" dirty="0">
                <a:latin typeface="Helvetica" pitchFamily="2" charset="0"/>
                <a:ea typeface="微軟正黑體" panose="020B0604030504040204" pitchFamily="34" charset="-120"/>
              </a:rPr>
              <a:t>-Hao Pai</a:t>
            </a:r>
            <a:endParaRPr kumimoji="1" lang="en-US" altLang="zh-CN" b="1" dirty="0">
              <a:latin typeface="Helvetica" pitchFamily="2" charset="0"/>
              <a:ea typeface="微軟正黑體" panose="020B0604030504040204" pitchFamily="34" charset="-120"/>
            </a:endParaRPr>
          </a:p>
        </p:txBody>
      </p:sp>
    </p:spTree>
    <p:extLst>
      <p:ext uri="{BB962C8B-B14F-4D97-AF65-F5344CB8AC3E}">
        <p14:creationId xmlns:p14="http://schemas.microsoft.com/office/powerpoint/2010/main" val="552090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F36E-AA8E-D401-C88B-A76238E6DE5B}"/>
            </a:ext>
          </a:extLst>
        </p:cNvPr>
        <p:cNvGrpSpPr/>
        <p:nvPr/>
      </p:nvGrpSpPr>
      <p:grpSpPr>
        <a:xfrm>
          <a:off x="0" y="0"/>
          <a:ext cx="0" cy="0"/>
          <a:chOff x="0" y="0"/>
          <a:chExt cx="0" cy="0"/>
        </a:xfrm>
      </p:grpSpPr>
      <p:sp>
        <p:nvSpPr>
          <p:cNvPr id="36" name="標題 1">
            <a:extLst>
              <a:ext uri="{FF2B5EF4-FFF2-40B4-BE49-F238E27FC236}">
                <a16:creationId xmlns:a16="http://schemas.microsoft.com/office/drawing/2014/main" id="{B954ABD7-61EF-1929-B761-64BC965C0200}"/>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Pits Detection on CR39</a:t>
            </a:r>
          </a:p>
        </p:txBody>
      </p:sp>
      <p:sp>
        <p:nvSpPr>
          <p:cNvPr id="5" name="投影片編號版面配置區 2">
            <a:extLst>
              <a:ext uri="{FF2B5EF4-FFF2-40B4-BE49-F238E27FC236}">
                <a16:creationId xmlns:a16="http://schemas.microsoft.com/office/drawing/2014/main" id="{394A1982-56E4-6C71-B165-809F0D479384}"/>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9</a:t>
            </a:fld>
            <a:endParaRPr lang="zh-TW" altLang="en-US" sz="1800" dirty="0">
              <a:solidFill>
                <a:schemeClr val="bg2">
                  <a:lumMod val="50000"/>
                </a:schemeClr>
              </a:solidFill>
            </a:endParaRPr>
          </a:p>
        </p:txBody>
      </p:sp>
      <p:sp>
        <p:nvSpPr>
          <p:cNvPr id="4" name="文字方塊 3">
            <a:extLst>
              <a:ext uri="{FF2B5EF4-FFF2-40B4-BE49-F238E27FC236}">
                <a16:creationId xmlns:a16="http://schemas.microsoft.com/office/drawing/2014/main" id="{64A520B3-659C-7516-28C2-3E849D56A1AC}"/>
              </a:ext>
            </a:extLst>
          </p:cNvPr>
          <p:cNvSpPr txBox="1"/>
          <p:nvPr/>
        </p:nvSpPr>
        <p:spPr>
          <a:xfrm>
            <a:off x="624815" y="1336643"/>
            <a:ext cx="1759200" cy="400110"/>
          </a:xfrm>
          <a:prstGeom prst="rect">
            <a:avLst/>
          </a:prstGeom>
          <a:noFill/>
        </p:spPr>
        <p:txBody>
          <a:bodyPr wrap="none" rtlCol="0">
            <a:spAutoFit/>
          </a:bodyPr>
          <a:lstStyle/>
          <a:p>
            <a:r>
              <a:rPr lang="en-US" altLang="zh-TW" sz="2000" dirty="0">
                <a:solidFill>
                  <a:srgbClr val="0012FF"/>
                </a:solidFill>
              </a:rPr>
              <a:t>Peak Detection</a:t>
            </a:r>
          </a:p>
        </p:txBody>
      </p:sp>
      <p:pic>
        <p:nvPicPr>
          <p:cNvPr id="3" name="圖片 2">
            <a:extLst>
              <a:ext uri="{FF2B5EF4-FFF2-40B4-BE49-F238E27FC236}">
                <a16:creationId xmlns:a16="http://schemas.microsoft.com/office/drawing/2014/main" id="{FBEC82B7-3AE6-663B-01AE-509C79341E2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40852" y="1918802"/>
            <a:ext cx="1280160" cy="1280160"/>
          </a:xfrm>
          <a:prstGeom prst="rect">
            <a:avLst/>
          </a:prstGeom>
        </p:spPr>
      </p:pic>
      <p:pic>
        <p:nvPicPr>
          <p:cNvPr id="11" name="圖片 10">
            <a:extLst>
              <a:ext uri="{FF2B5EF4-FFF2-40B4-BE49-F238E27FC236}">
                <a16:creationId xmlns:a16="http://schemas.microsoft.com/office/drawing/2014/main" id="{020FA580-4EB6-FCD9-6124-BCD7FDBF68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82908" y="1918802"/>
            <a:ext cx="1280160" cy="1280160"/>
          </a:xfrm>
          <a:prstGeom prst="rect">
            <a:avLst/>
          </a:prstGeom>
        </p:spPr>
      </p:pic>
      <p:sp>
        <p:nvSpPr>
          <p:cNvPr id="12" name="箭號: 向右 11">
            <a:extLst>
              <a:ext uri="{FF2B5EF4-FFF2-40B4-BE49-F238E27FC236}">
                <a16:creationId xmlns:a16="http://schemas.microsoft.com/office/drawing/2014/main" id="{EC40D3B5-5D28-FFDF-ECE4-88182966150C}"/>
              </a:ext>
            </a:extLst>
          </p:cNvPr>
          <p:cNvSpPr/>
          <p:nvPr/>
        </p:nvSpPr>
        <p:spPr>
          <a:xfrm>
            <a:off x="2902772" y="2401999"/>
            <a:ext cx="2698376" cy="313765"/>
          </a:xfrm>
          <a:prstGeom prst="rightArrow">
            <a:avLst>
              <a:gd name="adj1" fmla="val 40893"/>
              <a:gd name="adj2" fmla="val 50000"/>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6D782F65-8CAD-CEB1-C338-B206DDC5D5D1}"/>
              </a:ext>
            </a:extLst>
          </p:cNvPr>
          <p:cNvSpPr txBox="1"/>
          <p:nvPr/>
        </p:nvSpPr>
        <p:spPr>
          <a:xfrm>
            <a:off x="2902772" y="1818421"/>
            <a:ext cx="2698376" cy="646331"/>
          </a:xfrm>
          <a:prstGeom prst="rect">
            <a:avLst/>
          </a:prstGeom>
          <a:noFill/>
        </p:spPr>
        <p:txBody>
          <a:bodyPr wrap="square" rtlCol="0">
            <a:spAutoFit/>
          </a:bodyPr>
          <a:lstStyle/>
          <a:p>
            <a:pPr algn="ctr"/>
            <a:r>
              <a:rPr lang="en-US" altLang="zh-TW" dirty="0"/>
              <a:t>Hough Transform Based on Gradient Magnitude</a:t>
            </a:r>
            <a:endParaRPr lang="en-US" altLang="zh-TW" b="0" dirty="0"/>
          </a:p>
        </p:txBody>
      </p:sp>
      <p:sp>
        <p:nvSpPr>
          <p:cNvPr id="14" name="文字方塊 13">
            <a:extLst>
              <a:ext uri="{FF2B5EF4-FFF2-40B4-BE49-F238E27FC236}">
                <a16:creationId xmlns:a16="http://schemas.microsoft.com/office/drawing/2014/main" id="{4A6DA9BB-A362-8E78-2775-D365CF5C46A6}"/>
              </a:ext>
            </a:extLst>
          </p:cNvPr>
          <p:cNvSpPr txBox="1"/>
          <p:nvPr/>
        </p:nvSpPr>
        <p:spPr>
          <a:xfrm>
            <a:off x="624815" y="3500508"/>
            <a:ext cx="1955087" cy="400110"/>
          </a:xfrm>
          <a:prstGeom prst="rect">
            <a:avLst/>
          </a:prstGeom>
          <a:noFill/>
        </p:spPr>
        <p:txBody>
          <a:bodyPr wrap="none" rtlCol="0">
            <a:spAutoFit/>
          </a:bodyPr>
          <a:lstStyle/>
          <a:p>
            <a:r>
              <a:rPr lang="en-US" altLang="zh-TW" sz="2000" dirty="0">
                <a:solidFill>
                  <a:srgbClr val="0012FF"/>
                </a:solidFill>
              </a:rPr>
              <a:t>Radius Detection</a:t>
            </a:r>
          </a:p>
        </p:txBody>
      </p:sp>
      <p:sp>
        <p:nvSpPr>
          <p:cNvPr id="17" name="箭號: 向右 16">
            <a:extLst>
              <a:ext uri="{FF2B5EF4-FFF2-40B4-BE49-F238E27FC236}">
                <a16:creationId xmlns:a16="http://schemas.microsoft.com/office/drawing/2014/main" id="{2C11375D-E06B-8842-37E7-ED37221053B2}"/>
              </a:ext>
            </a:extLst>
          </p:cNvPr>
          <p:cNvSpPr/>
          <p:nvPr/>
        </p:nvSpPr>
        <p:spPr>
          <a:xfrm>
            <a:off x="2902772" y="4685361"/>
            <a:ext cx="2698376" cy="313765"/>
          </a:xfrm>
          <a:prstGeom prst="rightArrow">
            <a:avLst>
              <a:gd name="adj1" fmla="val 40893"/>
              <a:gd name="adj2" fmla="val 50000"/>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660926AB-AA76-2986-1EC5-8678E3F7E024}"/>
              </a:ext>
            </a:extLst>
          </p:cNvPr>
          <p:cNvSpPr txBox="1"/>
          <p:nvPr/>
        </p:nvSpPr>
        <p:spPr>
          <a:xfrm>
            <a:off x="2843156" y="4096434"/>
            <a:ext cx="2817607" cy="646331"/>
          </a:xfrm>
          <a:prstGeom prst="rect">
            <a:avLst/>
          </a:prstGeom>
          <a:noFill/>
        </p:spPr>
        <p:txBody>
          <a:bodyPr wrap="square" rtlCol="0">
            <a:spAutoFit/>
          </a:bodyPr>
          <a:lstStyle/>
          <a:p>
            <a:pPr algn="ctr"/>
            <a:r>
              <a:rPr lang="en-US" altLang="zh-TW" dirty="0"/>
              <a:t>Thresholding by Gray Level of Pits</a:t>
            </a:r>
            <a:endParaRPr lang="en-US" altLang="zh-TW" b="0" dirty="0"/>
          </a:p>
        </p:txBody>
      </p:sp>
      <p:grpSp>
        <p:nvGrpSpPr>
          <p:cNvPr id="40" name="群組 39">
            <a:extLst>
              <a:ext uri="{FF2B5EF4-FFF2-40B4-BE49-F238E27FC236}">
                <a16:creationId xmlns:a16="http://schemas.microsoft.com/office/drawing/2014/main" id="{DC0965BA-6A54-D12E-879A-3A5D4E5E9C5E}"/>
              </a:ext>
            </a:extLst>
          </p:cNvPr>
          <p:cNvGrpSpPr/>
          <p:nvPr/>
        </p:nvGrpSpPr>
        <p:grpSpPr>
          <a:xfrm>
            <a:off x="1140852" y="4202164"/>
            <a:ext cx="1280160" cy="1280160"/>
            <a:chOff x="1140852" y="4202164"/>
            <a:chExt cx="1280160" cy="1280160"/>
          </a:xfrm>
        </p:grpSpPr>
        <p:pic>
          <p:nvPicPr>
            <p:cNvPr id="15" name="圖片 14">
              <a:extLst>
                <a:ext uri="{FF2B5EF4-FFF2-40B4-BE49-F238E27FC236}">
                  <a16:creationId xmlns:a16="http://schemas.microsoft.com/office/drawing/2014/main" id="{2DA7EB96-CA81-884A-AC56-CBEB676F5A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40852" y="4202164"/>
              <a:ext cx="1280160" cy="1280160"/>
            </a:xfrm>
            <a:prstGeom prst="rect">
              <a:avLst/>
            </a:prstGeom>
          </p:spPr>
        </p:pic>
        <p:sp>
          <p:nvSpPr>
            <p:cNvPr id="19" name="橢圓 18">
              <a:extLst>
                <a:ext uri="{FF2B5EF4-FFF2-40B4-BE49-F238E27FC236}">
                  <a16:creationId xmlns:a16="http://schemas.microsoft.com/office/drawing/2014/main" id="{434B530B-E629-D732-8325-865C4A4B6D9A}"/>
                </a:ext>
              </a:extLst>
            </p:cNvPr>
            <p:cNvSpPr/>
            <p:nvPr/>
          </p:nvSpPr>
          <p:spPr>
            <a:xfrm>
              <a:off x="1740451" y="4799751"/>
              <a:ext cx="80963" cy="8498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9" name="群組 38">
            <a:extLst>
              <a:ext uri="{FF2B5EF4-FFF2-40B4-BE49-F238E27FC236}">
                <a16:creationId xmlns:a16="http://schemas.microsoft.com/office/drawing/2014/main" id="{1612B0BF-B3B2-66CA-D417-34D6FE077BBF}"/>
              </a:ext>
            </a:extLst>
          </p:cNvPr>
          <p:cNvGrpSpPr/>
          <p:nvPr/>
        </p:nvGrpSpPr>
        <p:grpSpPr>
          <a:xfrm>
            <a:off x="6082908" y="4202164"/>
            <a:ext cx="1280160" cy="1280160"/>
            <a:chOff x="6082908" y="4202164"/>
            <a:chExt cx="1280160" cy="1280160"/>
          </a:xfrm>
        </p:grpSpPr>
        <p:pic>
          <p:nvPicPr>
            <p:cNvPr id="20" name="圖片 19">
              <a:extLst>
                <a:ext uri="{FF2B5EF4-FFF2-40B4-BE49-F238E27FC236}">
                  <a16:creationId xmlns:a16="http://schemas.microsoft.com/office/drawing/2014/main" id="{FC405433-789E-3DAC-3B79-63200A7B37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82908" y="4202164"/>
              <a:ext cx="1280160" cy="1280160"/>
            </a:xfrm>
            <a:prstGeom prst="rect">
              <a:avLst/>
            </a:prstGeom>
          </p:spPr>
        </p:pic>
        <p:sp>
          <p:nvSpPr>
            <p:cNvPr id="21" name="橢圓 20">
              <a:extLst>
                <a:ext uri="{FF2B5EF4-FFF2-40B4-BE49-F238E27FC236}">
                  <a16:creationId xmlns:a16="http://schemas.microsoft.com/office/drawing/2014/main" id="{F8959C9E-A5F6-86B3-E701-FD7B7FA137C5}"/>
                </a:ext>
              </a:extLst>
            </p:cNvPr>
            <p:cNvSpPr/>
            <p:nvPr/>
          </p:nvSpPr>
          <p:spPr>
            <a:xfrm>
              <a:off x="6669600" y="4820859"/>
              <a:ext cx="80963" cy="8498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BE5665F1-0F92-ACF7-C8F6-8E0B2891BEE8}"/>
                </a:ext>
              </a:extLst>
            </p:cNvPr>
            <p:cNvSpPr/>
            <p:nvPr/>
          </p:nvSpPr>
          <p:spPr>
            <a:xfrm>
              <a:off x="6248399" y="4401670"/>
              <a:ext cx="923365" cy="923365"/>
            </a:xfrm>
            <a:prstGeom prst="ellipse">
              <a:avLst/>
            </a:prstGeom>
            <a:noFill/>
            <a:ln w="38100">
              <a:solidFill>
                <a:srgbClr val="1DF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 name="群組 15">
            <a:extLst>
              <a:ext uri="{FF2B5EF4-FFF2-40B4-BE49-F238E27FC236}">
                <a16:creationId xmlns:a16="http://schemas.microsoft.com/office/drawing/2014/main" id="{052D79A0-EB8A-1D11-4023-A20C6F6558D9}"/>
              </a:ext>
            </a:extLst>
          </p:cNvPr>
          <p:cNvGrpSpPr/>
          <p:nvPr/>
        </p:nvGrpSpPr>
        <p:grpSpPr>
          <a:xfrm>
            <a:off x="1376855" y="2196662"/>
            <a:ext cx="786151" cy="788741"/>
            <a:chOff x="1376855" y="2196662"/>
            <a:chExt cx="786151" cy="788741"/>
          </a:xfrm>
        </p:grpSpPr>
        <p:cxnSp>
          <p:nvCxnSpPr>
            <p:cNvPr id="6" name="直線單箭頭接點 5">
              <a:extLst>
                <a:ext uri="{FF2B5EF4-FFF2-40B4-BE49-F238E27FC236}">
                  <a16:creationId xmlns:a16="http://schemas.microsoft.com/office/drawing/2014/main" id="{4B7AC642-28CF-16E7-F4E5-698BCC2EA17B}"/>
                </a:ext>
              </a:extLst>
            </p:cNvPr>
            <p:cNvCxnSpPr/>
            <p:nvPr/>
          </p:nvCxnSpPr>
          <p:spPr>
            <a:xfrm>
              <a:off x="1376855" y="2196662"/>
              <a:ext cx="262759" cy="2680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A3944D16-BC72-D14D-B487-F0E1C13B3879}"/>
                </a:ext>
              </a:extLst>
            </p:cNvPr>
            <p:cNvCxnSpPr>
              <a:cxnSpLocks/>
            </p:cNvCxnSpPr>
            <p:nvPr/>
          </p:nvCxnSpPr>
          <p:spPr>
            <a:xfrm flipH="1">
              <a:off x="1897620" y="2196662"/>
              <a:ext cx="265386" cy="267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982A2AC6-B21D-6E92-8916-6B3170421DE6}"/>
                </a:ext>
              </a:extLst>
            </p:cNvPr>
            <p:cNvCxnSpPr>
              <a:cxnSpLocks/>
            </p:cNvCxnSpPr>
            <p:nvPr/>
          </p:nvCxnSpPr>
          <p:spPr>
            <a:xfrm flipH="1" flipV="1">
              <a:off x="1897620" y="2697812"/>
              <a:ext cx="265386" cy="267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D21731C0-19BA-951B-7D08-6346BE22B67F}"/>
                </a:ext>
              </a:extLst>
            </p:cNvPr>
            <p:cNvCxnSpPr>
              <a:cxnSpLocks/>
            </p:cNvCxnSpPr>
            <p:nvPr/>
          </p:nvCxnSpPr>
          <p:spPr>
            <a:xfrm flipV="1">
              <a:off x="1376855" y="2717751"/>
              <a:ext cx="265386" cy="267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929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0A4B3-7216-F3FA-A4DF-A8B53D85CA28}"/>
            </a:ext>
          </a:extLst>
        </p:cNvPr>
        <p:cNvGrpSpPr/>
        <p:nvPr/>
      </p:nvGrpSpPr>
      <p:grpSpPr>
        <a:xfrm>
          <a:off x="0" y="0"/>
          <a:ext cx="0" cy="0"/>
          <a:chOff x="0" y="0"/>
          <a:chExt cx="0" cy="0"/>
        </a:xfrm>
      </p:grpSpPr>
      <p:sp>
        <p:nvSpPr>
          <p:cNvPr id="36" name="標題 1">
            <a:extLst>
              <a:ext uri="{FF2B5EF4-FFF2-40B4-BE49-F238E27FC236}">
                <a16:creationId xmlns:a16="http://schemas.microsoft.com/office/drawing/2014/main" id="{5D8FC813-CD86-F25B-59F4-6A66A0895286}"/>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Pits Detection on CR39</a:t>
            </a:r>
          </a:p>
        </p:txBody>
      </p:sp>
      <p:sp>
        <p:nvSpPr>
          <p:cNvPr id="5" name="投影片編號版面配置區 2">
            <a:extLst>
              <a:ext uri="{FF2B5EF4-FFF2-40B4-BE49-F238E27FC236}">
                <a16:creationId xmlns:a16="http://schemas.microsoft.com/office/drawing/2014/main" id="{BEA0DB5E-000A-792F-C01B-068E0D437ECC}"/>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10</a:t>
            </a:fld>
            <a:endParaRPr lang="zh-TW" altLang="en-US" sz="1800" dirty="0">
              <a:solidFill>
                <a:schemeClr val="bg2">
                  <a:lumMod val="50000"/>
                </a:schemeClr>
              </a:solidFill>
            </a:endParaRPr>
          </a:p>
        </p:txBody>
      </p:sp>
      <p:pic>
        <p:nvPicPr>
          <p:cNvPr id="9" name="圖片 8">
            <a:extLst>
              <a:ext uri="{FF2B5EF4-FFF2-40B4-BE49-F238E27FC236}">
                <a16:creationId xmlns:a16="http://schemas.microsoft.com/office/drawing/2014/main" id="{7A89B0CA-6B0C-A3DE-7675-58D54402160C}"/>
              </a:ext>
            </a:extLst>
          </p:cNvPr>
          <p:cNvPicPr>
            <a:picLocks noChangeAspect="1"/>
          </p:cNvPicPr>
          <p:nvPr/>
        </p:nvPicPr>
        <p:blipFill>
          <a:blip r:embed="rId3">
            <a:alphaModFix/>
          </a:blip>
          <a:srcRect l="16502" t="22916" r="1550" b="1473"/>
          <a:stretch/>
        </p:blipFill>
        <p:spPr>
          <a:xfrm>
            <a:off x="1582993" y="1310526"/>
            <a:ext cx="5575208" cy="5144148"/>
          </a:xfrm>
          <a:prstGeom prst="rect">
            <a:avLst/>
          </a:prstGeom>
        </p:spPr>
      </p:pic>
      <p:sp>
        <p:nvSpPr>
          <p:cNvPr id="2" name="文字方塊 1">
            <a:extLst>
              <a:ext uri="{FF2B5EF4-FFF2-40B4-BE49-F238E27FC236}">
                <a16:creationId xmlns:a16="http://schemas.microsoft.com/office/drawing/2014/main" id="{69B93A4F-4A14-4CB5-FCE8-170BE9092025}"/>
              </a:ext>
            </a:extLst>
          </p:cNvPr>
          <p:cNvSpPr txBox="1"/>
          <p:nvPr/>
        </p:nvSpPr>
        <p:spPr>
          <a:xfrm>
            <a:off x="1755293" y="5945224"/>
            <a:ext cx="611065" cy="338554"/>
          </a:xfrm>
          <a:prstGeom prst="rect">
            <a:avLst/>
          </a:prstGeom>
          <a:noFill/>
        </p:spPr>
        <p:txBody>
          <a:bodyPr wrap="none" rtlCol="0">
            <a:spAutoFit/>
          </a:bodyPr>
          <a:lstStyle/>
          <a:p>
            <a:r>
              <a:rPr lang="en-US" altLang="zh-TW" sz="1600" dirty="0">
                <a:solidFill>
                  <a:schemeClr val="bg1"/>
                </a:solidFill>
              </a:rPr>
              <a:t>5 </a:t>
            </a:r>
            <a:r>
              <a:rPr lang="en-US" altLang="zh-TW" sz="1600" dirty="0" err="1">
                <a:solidFill>
                  <a:schemeClr val="bg1"/>
                </a:solidFill>
              </a:rPr>
              <a:t>μm</a:t>
            </a:r>
            <a:endParaRPr lang="zh-TW" altLang="en-US" sz="1600" dirty="0">
              <a:solidFill>
                <a:schemeClr val="bg1"/>
              </a:solidFill>
            </a:endParaRPr>
          </a:p>
        </p:txBody>
      </p:sp>
      <p:cxnSp>
        <p:nvCxnSpPr>
          <p:cNvPr id="3" name="直線接點 2">
            <a:extLst>
              <a:ext uri="{FF2B5EF4-FFF2-40B4-BE49-F238E27FC236}">
                <a16:creationId xmlns:a16="http://schemas.microsoft.com/office/drawing/2014/main" id="{6C7B4D11-AF4A-1E3A-CC76-3A60F1EA003E}"/>
              </a:ext>
            </a:extLst>
          </p:cNvPr>
          <p:cNvCxnSpPr>
            <a:cxnSpLocks/>
          </p:cNvCxnSpPr>
          <p:nvPr/>
        </p:nvCxnSpPr>
        <p:spPr>
          <a:xfrm>
            <a:off x="1832225" y="6283778"/>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011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CC7CD-64E3-5B95-580C-90469BDFB9D3}"/>
            </a:ext>
          </a:extLst>
        </p:cNvPr>
        <p:cNvGrpSpPr/>
        <p:nvPr/>
      </p:nvGrpSpPr>
      <p:grpSpPr>
        <a:xfrm>
          <a:off x="0" y="0"/>
          <a:ext cx="0" cy="0"/>
          <a:chOff x="0" y="0"/>
          <a:chExt cx="0" cy="0"/>
        </a:xfrm>
      </p:grpSpPr>
      <p:pic>
        <p:nvPicPr>
          <p:cNvPr id="105" name="圖片 104">
            <a:extLst>
              <a:ext uri="{FF2B5EF4-FFF2-40B4-BE49-F238E27FC236}">
                <a16:creationId xmlns:a16="http://schemas.microsoft.com/office/drawing/2014/main" id="{88D6998D-A727-CE84-BE70-63BF2DEC8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333" y="4023242"/>
            <a:ext cx="5142857" cy="429495"/>
          </a:xfrm>
          <a:prstGeom prst="rect">
            <a:avLst/>
          </a:prstGeom>
        </p:spPr>
      </p:pic>
      <p:grpSp>
        <p:nvGrpSpPr>
          <p:cNvPr id="93" name="群組 92">
            <a:extLst>
              <a:ext uri="{FF2B5EF4-FFF2-40B4-BE49-F238E27FC236}">
                <a16:creationId xmlns:a16="http://schemas.microsoft.com/office/drawing/2014/main" id="{358776D9-58B5-B8D3-FF8C-663785580C54}"/>
              </a:ext>
            </a:extLst>
          </p:cNvPr>
          <p:cNvGrpSpPr/>
          <p:nvPr/>
        </p:nvGrpSpPr>
        <p:grpSpPr>
          <a:xfrm>
            <a:off x="4620388" y="347442"/>
            <a:ext cx="3625814" cy="2719361"/>
            <a:chOff x="4360188" y="709639"/>
            <a:chExt cx="3625814" cy="2719361"/>
          </a:xfrm>
        </p:grpSpPr>
        <p:pic>
          <p:nvPicPr>
            <p:cNvPr id="40" name="圖片 39" descr="一張含有 灰色, 黑與白, 黑白攝影, 單色 的圖片&#10;&#10;自動產生的描述">
              <a:extLst>
                <a:ext uri="{FF2B5EF4-FFF2-40B4-BE49-F238E27FC236}">
                  <a16:creationId xmlns:a16="http://schemas.microsoft.com/office/drawing/2014/main" id="{4DDC1764-5F64-8934-3CBA-808A3C69E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189" y="709639"/>
              <a:ext cx="3625813" cy="2719361"/>
            </a:xfrm>
            <a:prstGeom prst="rect">
              <a:avLst/>
            </a:prstGeom>
          </p:spPr>
        </p:pic>
        <p:sp>
          <p:nvSpPr>
            <p:cNvPr id="88" name="文字方塊 87">
              <a:extLst>
                <a:ext uri="{FF2B5EF4-FFF2-40B4-BE49-F238E27FC236}">
                  <a16:creationId xmlns:a16="http://schemas.microsoft.com/office/drawing/2014/main" id="{2539B5A4-6EA0-7E17-791F-AFEEC3A34A38}"/>
                </a:ext>
              </a:extLst>
            </p:cNvPr>
            <p:cNvSpPr txBox="1"/>
            <p:nvPr/>
          </p:nvSpPr>
          <p:spPr>
            <a:xfrm>
              <a:off x="4360188" y="2961112"/>
              <a:ext cx="819455" cy="338554"/>
            </a:xfrm>
            <a:prstGeom prst="rect">
              <a:avLst/>
            </a:prstGeom>
            <a:noFill/>
          </p:spPr>
          <p:txBody>
            <a:bodyPr wrap="none" rtlCol="0">
              <a:spAutoFit/>
            </a:bodyPr>
            <a:lstStyle/>
            <a:p>
              <a:r>
                <a:rPr lang="en-US" altLang="zh-TW" sz="1600" dirty="0">
                  <a:solidFill>
                    <a:schemeClr val="bg1"/>
                  </a:solidFill>
                </a:rPr>
                <a:t>150 </a:t>
              </a:r>
              <a:r>
                <a:rPr lang="en-US" altLang="zh-TW" sz="1600" dirty="0" err="1">
                  <a:solidFill>
                    <a:schemeClr val="bg1"/>
                  </a:solidFill>
                </a:rPr>
                <a:t>μm</a:t>
              </a:r>
              <a:endParaRPr lang="zh-TW" altLang="en-US" sz="1600" dirty="0">
                <a:solidFill>
                  <a:schemeClr val="bg1"/>
                </a:solidFill>
              </a:endParaRPr>
            </a:p>
          </p:txBody>
        </p:sp>
        <p:cxnSp>
          <p:nvCxnSpPr>
            <p:cNvPr id="89" name="直線接點 88">
              <a:extLst>
                <a:ext uri="{FF2B5EF4-FFF2-40B4-BE49-F238E27FC236}">
                  <a16:creationId xmlns:a16="http://schemas.microsoft.com/office/drawing/2014/main" id="{530BE3C8-1598-3286-1DD1-F2711F7DD996}"/>
                </a:ext>
              </a:extLst>
            </p:cNvPr>
            <p:cNvCxnSpPr>
              <a:cxnSpLocks/>
            </p:cNvCxnSpPr>
            <p:nvPr/>
          </p:nvCxnSpPr>
          <p:spPr>
            <a:xfrm>
              <a:off x="4577891" y="3299666"/>
              <a:ext cx="3840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標題 1">
            <a:extLst>
              <a:ext uri="{FF2B5EF4-FFF2-40B4-BE49-F238E27FC236}">
                <a16:creationId xmlns:a16="http://schemas.microsoft.com/office/drawing/2014/main" id="{E513E95F-5512-7982-3642-7B2F04E1CCF5}"/>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Pits Detection on CR39</a:t>
            </a:r>
          </a:p>
        </p:txBody>
      </p:sp>
      <p:sp>
        <p:nvSpPr>
          <p:cNvPr id="5" name="投影片編號版面配置區 2">
            <a:extLst>
              <a:ext uri="{FF2B5EF4-FFF2-40B4-BE49-F238E27FC236}">
                <a16:creationId xmlns:a16="http://schemas.microsoft.com/office/drawing/2014/main" id="{1505D184-1475-9664-3399-4E86724C847B}"/>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11</a:t>
            </a:fld>
            <a:endParaRPr lang="zh-TW" altLang="en-US" sz="1800" dirty="0">
              <a:solidFill>
                <a:schemeClr val="bg2">
                  <a:lumMod val="50000"/>
                </a:schemeClr>
              </a:solidFill>
            </a:endParaRPr>
          </a:p>
        </p:txBody>
      </p:sp>
      <p:sp>
        <p:nvSpPr>
          <p:cNvPr id="4" name="文字方塊 3">
            <a:extLst>
              <a:ext uri="{FF2B5EF4-FFF2-40B4-BE49-F238E27FC236}">
                <a16:creationId xmlns:a16="http://schemas.microsoft.com/office/drawing/2014/main" id="{F0323953-5E34-0020-DEF0-65ADC73F3323}"/>
              </a:ext>
            </a:extLst>
          </p:cNvPr>
          <p:cNvSpPr txBox="1"/>
          <p:nvPr/>
        </p:nvSpPr>
        <p:spPr>
          <a:xfrm>
            <a:off x="624815" y="1336643"/>
            <a:ext cx="2085892" cy="400110"/>
          </a:xfrm>
          <a:prstGeom prst="rect">
            <a:avLst/>
          </a:prstGeom>
          <a:noFill/>
        </p:spPr>
        <p:txBody>
          <a:bodyPr wrap="none" rtlCol="0">
            <a:spAutoFit/>
          </a:bodyPr>
          <a:lstStyle/>
          <a:p>
            <a:r>
              <a:rPr lang="en-US" altLang="zh-TW" sz="2000" dirty="0">
                <a:solidFill>
                  <a:srgbClr val="0012FF"/>
                </a:solidFill>
              </a:rPr>
              <a:t>Energy Calibration</a:t>
            </a:r>
          </a:p>
        </p:txBody>
      </p:sp>
      <p:sp>
        <p:nvSpPr>
          <p:cNvPr id="35" name="矩形 34">
            <a:extLst>
              <a:ext uri="{FF2B5EF4-FFF2-40B4-BE49-F238E27FC236}">
                <a16:creationId xmlns:a16="http://schemas.microsoft.com/office/drawing/2014/main" id="{794D3962-F8BB-76B1-4AD0-0FFC6694F91C}"/>
              </a:ext>
            </a:extLst>
          </p:cNvPr>
          <p:cNvSpPr/>
          <p:nvPr/>
        </p:nvSpPr>
        <p:spPr>
          <a:xfrm>
            <a:off x="4755964" y="4014478"/>
            <a:ext cx="566112" cy="42736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6" name="圖片 55" descr="一張含有 文字, 螢幕擷取畫面, 人員, 行動電話 的圖片&#10;&#10;自動產生的描述">
            <a:extLst>
              <a:ext uri="{FF2B5EF4-FFF2-40B4-BE49-F238E27FC236}">
                <a16:creationId xmlns:a16="http://schemas.microsoft.com/office/drawing/2014/main" id="{23A4B4F8-2AC1-58F7-00E2-97FE5FE642A1}"/>
              </a:ext>
            </a:extLst>
          </p:cNvPr>
          <p:cNvPicPr>
            <a:picLocks noChangeAspect="1"/>
          </p:cNvPicPr>
          <p:nvPr/>
        </p:nvPicPr>
        <p:blipFill>
          <a:blip r:embed="rId5" cstate="print">
            <a:extLst>
              <a:ext uri="{28A0092B-C50C-407E-A947-70E740481C1C}">
                <a14:useLocalDpi xmlns:a14="http://schemas.microsoft.com/office/drawing/2010/main" val="0"/>
              </a:ext>
            </a:extLst>
          </a:blip>
          <a:srcRect l="3244" t="24492" r="45065" b="2522"/>
          <a:stretch/>
        </p:blipFill>
        <p:spPr>
          <a:xfrm rot="5400000">
            <a:off x="784100" y="2062882"/>
            <a:ext cx="2319512" cy="2456329"/>
          </a:xfrm>
          <a:prstGeom prst="rect">
            <a:avLst/>
          </a:prstGeom>
        </p:spPr>
      </p:pic>
      <p:sp>
        <p:nvSpPr>
          <p:cNvPr id="94" name="文字方塊 93">
            <a:extLst>
              <a:ext uri="{FF2B5EF4-FFF2-40B4-BE49-F238E27FC236}">
                <a16:creationId xmlns:a16="http://schemas.microsoft.com/office/drawing/2014/main" id="{86F73923-63AE-1D1E-BAE6-B35CD9C66500}"/>
              </a:ext>
            </a:extLst>
          </p:cNvPr>
          <p:cNvSpPr txBox="1"/>
          <p:nvPr/>
        </p:nvSpPr>
        <p:spPr>
          <a:xfrm>
            <a:off x="3514655" y="4441838"/>
            <a:ext cx="2477281" cy="338554"/>
          </a:xfrm>
          <a:prstGeom prst="rect">
            <a:avLst/>
          </a:prstGeom>
          <a:noFill/>
        </p:spPr>
        <p:txBody>
          <a:bodyPr wrap="none" rtlCol="0">
            <a:spAutoFit/>
          </a:bodyPr>
          <a:lstStyle/>
          <a:p>
            <a:r>
              <a:rPr lang="en-US" altLang="zh-TW" sz="1600" dirty="0"/>
              <a:t>Microscope</a:t>
            </a:r>
            <a:r>
              <a:rPr lang="zh-TW" altLang="en-US" sz="1600" dirty="0"/>
              <a:t> </a:t>
            </a:r>
            <a:r>
              <a:rPr lang="en-US" altLang="zh-TW" sz="1600" dirty="0"/>
              <a:t>Image Stitching</a:t>
            </a:r>
            <a:endParaRPr lang="zh-TW" altLang="en-US" sz="1600" dirty="0"/>
          </a:p>
        </p:txBody>
      </p:sp>
      <p:sp>
        <p:nvSpPr>
          <p:cNvPr id="97" name="文字方塊 96">
            <a:extLst>
              <a:ext uri="{FF2B5EF4-FFF2-40B4-BE49-F238E27FC236}">
                <a16:creationId xmlns:a16="http://schemas.microsoft.com/office/drawing/2014/main" id="{ABF81B09-2DAB-7F9A-84C5-FD80359CCC67}"/>
              </a:ext>
            </a:extLst>
          </p:cNvPr>
          <p:cNvSpPr txBox="1"/>
          <p:nvPr/>
        </p:nvSpPr>
        <p:spPr>
          <a:xfrm>
            <a:off x="621859" y="4452782"/>
            <a:ext cx="2643994" cy="338554"/>
          </a:xfrm>
          <a:prstGeom prst="rect">
            <a:avLst/>
          </a:prstGeom>
          <a:noFill/>
        </p:spPr>
        <p:txBody>
          <a:bodyPr wrap="none" rtlCol="0">
            <a:spAutoFit/>
          </a:bodyPr>
          <a:lstStyle/>
          <a:p>
            <a:r>
              <a:rPr lang="en-US" altLang="zh-TW" sz="1600" dirty="0"/>
              <a:t>Deflected by Magnetic Dipole</a:t>
            </a:r>
            <a:endParaRPr lang="zh-TW" altLang="en-US" sz="1600" dirty="0"/>
          </a:p>
        </p:txBody>
      </p:sp>
      <p:sp>
        <p:nvSpPr>
          <p:cNvPr id="106" name="橢圓 105">
            <a:extLst>
              <a:ext uri="{FF2B5EF4-FFF2-40B4-BE49-F238E27FC236}">
                <a16:creationId xmlns:a16="http://schemas.microsoft.com/office/drawing/2014/main" id="{81813B12-8E01-5DE4-B6AA-DADC1FDE1CAB}"/>
              </a:ext>
            </a:extLst>
          </p:cNvPr>
          <p:cNvSpPr/>
          <p:nvPr/>
        </p:nvSpPr>
        <p:spPr>
          <a:xfrm>
            <a:off x="1667761" y="3792390"/>
            <a:ext cx="1042946" cy="24068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8" name="直線單箭頭接點 107">
            <a:extLst>
              <a:ext uri="{FF2B5EF4-FFF2-40B4-BE49-F238E27FC236}">
                <a16:creationId xmlns:a16="http://schemas.microsoft.com/office/drawing/2014/main" id="{A57FFE4B-6468-8356-AD2B-2384411EA1E5}"/>
              </a:ext>
            </a:extLst>
          </p:cNvPr>
          <p:cNvCxnSpPr>
            <a:cxnSpLocks/>
          </p:cNvCxnSpPr>
          <p:nvPr/>
        </p:nvCxnSpPr>
        <p:spPr>
          <a:xfrm>
            <a:off x="2852782" y="3991907"/>
            <a:ext cx="616085" cy="1853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10F854E8-BB47-DE8F-C710-C65C0A565F5F}"/>
              </a:ext>
            </a:extLst>
          </p:cNvPr>
          <p:cNvCxnSpPr>
            <a:cxnSpLocks/>
          </p:cNvCxnSpPr>
          <p:nvPr/>
        </p:nvCxnSpPr>
        <p:spPr>
          <a:xfrm flipV="1">
            <a:off x="5129301" y="3244124"/>
            <a:ext cx="321175" cy="6411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A9F38CBB-ED07-C382-CB86-9EAD2D98499C}"/>
              </a:ext>
            </a:extLst>
          </p:cNvPr>
          <p:cNvSpPr txBox="1"/>
          <p:nvPr/>
        </p:nvSpPr>
        <p:spPr>
          <a:xfrm>
            <a:off x="621859" y="1673306"/>
            <a:ext cx="2931444" cy="369332"/>
          </a:xfrm>
          <a:prstGeom prst="rect">
            <a:avLst/>
          </a:prstGeom>
          <a:noFill/>
        </p:spPr>
        <p:txBody>
          <a:bodyPr wrap="none" rtlCol="0">
            <a:spAutoFit/>
          </a:bodyPr>
          <a:lstStyle/>
          <a:p>
            <a:r>
              <a:rPr lang="en-US" altLang="zh-TW" b="1" dirty="0">
                <a:solidFill>
                  <a:schemeClr val="tx1">
                    <a:lumMod val="65000"/>
                    <a:lumOff val="35000"/>
                  </a:schemeClr>
                </a:solidFill>
              </a:rPr>
              <a:t>(7N NaOH at 80°C for 1 hour)</a:t>
            </a:r>
            <a:endParaRPr lang="zh-TW" altLang="en-US" b="1"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701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6"/>
                                        </p:tgtEl>
                                        <p:attrNameLst>
                                          <p:attrName>style.visibility</p:attrName>
                                        </p:attrNameLst>
                                      </p:cBhvr>
                                      <p:to>
                                        <p:strVal val="visible"/>
                                      </p:to>
                                    </p:set>
                                    <p:animEffect transition="in" filter="fade">
                                      <p:cBhvr>
                                        <p:cTn id="14" dur="500"/>
                                        <p:tgtEl>
                                          <p:spTgt spid="10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par>
                                <p:cTn id="20" presetID="10" presetClass="entr" presetSubtype="0" fill="hold"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fade">
                                      <p:cBhvr>
                                        <p:cTn id="25" dur="500"/>
                                        <p:tgtEl>
                                          <p:spTgt spid="9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fade">
                                      <p:cBhvr>
                                        <p:cTn id="32" dur="500"/>
                                        <p:tgtEl>
                                          <p:spTgt spid="112"/>
                                        </p:tgtEl>
                                      </p:cBhvr>
                                    </p:animEffect>
                                  </p:childTnLst>
                                </p:cTn>
                              </p:par>
                              <p:par>
                                <p:cTn id="33" presetID="10" presetClass="entr" presetSubtype="0" fill="hold"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94" grpId="0"/>
      <p:bldP spid="97" grpId="0"/>
      <p:bldP spid="1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28A18-51F5-51F6-9B3F-D535B4ADABCD}"/>
            </a:ext>
          </a:extLst>
        </p:cNvPr>
        <p:cNvGrpSpPr/>
        <p:nvPr/>
      </p:nvGrpSpPr>
      <p:grpSpPr>
        <a:xfrm>
          <a:off x="0" y="0"/>
          <a:ext cx="0" cy="0"/>
          <a:chOff x="0" y="0"/>
          <a:chExt cx="0" cy="0"/>
        </a:xfrm>
      </p:grpSpPr>
      <p:grpSp>
        <p:nvGrpSpPr>
          <p:cNvPr id="93" name="群組 92">
            <a:extLst>
              <a:ext uri="{FF2B5EF4-FFF2-40B4-BE49-F238E27FC236}">
                <a16:creationId xmlns:a16="http://schemas.microsoft.com/office/drawing/2014/main" id="{E84BA2A7-998F-2463-D148-F18237ADF120}"/>
              </a:ext>
            </a:extLst>
          </p:cNvPr>
          <p:cNvGrpSpPr/>
          <p:nvPr/>
        </p:nvGrpSpPr>
        <p:grpSpPr>
          <a:xfrm>
            <a:off x="4620388" y="347442"/>
            <a:ext cx="3625814" cy="2719361"/>
            <a:chOff x="4360188" y="709639"/>
            <a:chExt cx="3625814" cy="2719361"/>
          </a:xfrm>
        </p:grpSpPr>
        <p:pic>
          <p:nvPicPr>
            <p:cNvPr id="40" name="圖片 39" descr="一張含有 灰色, 黑與白, 黑白攝影, 單色 的圖片&#10;&#10;自動產生的描述">
              <a:extLst>
                <a:ext uri="{FF2B5EF4-FFF2-40B4-BE49-F238E27FC236}">
                  <a16:creationId xmlns:a16="http://schemas.microsoft.com/office/drawing/2014/main" id="{C7253529-64D7-30C9-5D17-EA952D1FC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0189" y="709639"/>
              <a:ext cx="3625813" cy="2719361"/>
            </a:xfrm>
            <a:prstGeom prst="rect">
              <a:avLst/>
            </a:prstGeom>
          </p:spPr>
        </p:pic>
        <p:sp>
          <p:nvSpPr>
            <p:cNvPr id="88" name="文字方塊 87">
              <a:extLst>
                <a:ext uri="{FF2B5EF4-FFF2-40B4-BE49-F238E27FC236}">
                  <a16:creationId xmlns:a16="http://schemas.microsoft.com/office/drawing/2014/main" id="{C26DC305-CF2A-40D4-E184-DA76249A961B}"/>
                </a:ext>
              </a:extLst>
            </p:cNvPr>
            <p:cNvSpPr txBox="1"/>
            <p:nvPr/>
          </p:nvSpPr>
          <p:spPr>
            <a:xfrm>
              <a:off x="4360188" y="2961112"/>
              <a:ext cx="819455" cy="338554"/>
            </a:xfrm>
            <a:prstGeom prst="rect">
              <a:avLst/>
            </a:prstGeom>
            <a:noFill/>
          </p:spPr>
          <p:txBody>
            <a:bodyPr wrap="none" rtlCol="0">
              <a:spAutoFit/>
            </a:bodyPr>
            <a:lstStyle/>
            <a:p>
              <a:r>
                <a:rPr lang="en-US" altLang="zh-TW" sz="1600" dirty="0">
                  <a:solidFill>
                    <a:schemeClr val="bg1"/>
                  </a:solidFill>
                </a:rPr>
                <a:t>150 </a:t>
              </a:r>
              <a:r>
                <a:rPr lang="en-US" altLang="zh-TW" sz="1600" dirty="0" err="1">
                  <a:solidFill>
                    <a:schemeClr val="bg1"/>
                  </a:solidFill>
                </a:rPr>
                <a:t>μm</a:t>
              </a:r>
              <a:endParaRPr lang="zh-TW" altLang="en-US" sz="1600" dirty="0">
                <a:solidFill>
                  <a:schemeClr val="bg1"/>
                </a:solidFill>
              </a:endParaRPr>
            </a:p>
          </p:txBody>
        </p:sp>
        <p:cxnSp>
          <p:nvCxnSpPr>
            <p:cNvPr id="89" name="直線接點 88">
              <a:extLst>
                <a:ext uri="{FF2B5EF4-FFF2-40B4-BE49-F238E27FC236}">
                  <a16:creationId xmlns:a16="http://schemas.microsoft.com/office/drawing/2014/main" id="{FD27BAF5-9402-D14A-FECB-A24440463907}"/>
                </a:ext>
              </a:extLst>
            </p:cNvPr>
            <p:cNvCxnSpPr>
              <a:cxnSpLocks/>
            </p:cNvCxnSpPr>
            <p:nvPr/>
          </p:nvCxnSpPr>
          <p:spPr>
            <a:xfrm>
              <a:off x="4577891" y="3299666"/>
              <a:ext cx="3840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 name="圖片 6">
            <a:extLst>
              <a:ext uri="{FF2B5EF4-FFF2-40B4-BE49-F238E27FC236}">
                <a16:creationId xmlns:a16="http://schemas.microsoft.com/office/drawing/2014/main" id="{1A7ADFE4-B499-F211-C32B-05DCC12A0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1333" y="4023242"/>
            <a:ext cx="5142857" cy="429495"/>
          </a:xfrm>
          <a:prstGeom prst="rect">
            <a:avLst/>
          </a:prstGeom>
        </p:spPr>
      </p:pic>
      <p:sp>
        <p:nvSpPr>
          <p:cNvPr id="8" name="矩形 7">
            <a:extLst>
              <a:ext uri="{FF2B5EF4-FFF2-40B4-BE49-F238E27FC236}">
                <a16:creationId xmlns:a16="http://schemas.microsoft.com/office/drawing/2014/main" id="{4E81BF9D-832B-92EB-4BC0-309AE308A4E1}"/>
              </a:ext>
            </a:extLst>
          </p:cNvPr>
          <p:cNvSpPr/>
          <p:nvPr/>
        </p:nvSpPr>
        <p:spPr>
          <a:xfrm>
            <a:off x="4755964" y="4014478"/>
            <a:ext cx="566112" cy="42736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descr="一張含有 文字, 螢幕擷取畫面, 人員, 行動電話 的圖片&#10;&#10;自動產生的描述">
            <a:extLst>
              <a:ext uri="{FF2B5EF4-FFF2-40B4-BE49-F238E27FC236}">
                <a16:creationId xmlns:a16="http://schemas.microsoft.com/office/drawing/2014/main" id="{BECC293D-399A-88A2-9188-098EC9FE934D}"/>
              </a:ext>
            </a:extLst>
          </p:cNvPr>
          <p:cNvPicPr>
            <a:picLocks noChangeAspect="1"/>
          </p:cNvPicPr>
          <p:nvPr/>
        </p:nvPicPr>
        <p:blipFill>
          <a:blip r:embed="rId5" cstate="print">
            <a:extLst>
              <a:ext uri="{28A0092B-C50C-407E-A947-70E740481C1C}">
                <a14:useLocalDpi xmlns:a14="http://schemas.microsoft.com/office/drawing/2010/main" val="0"/>
              </a:ext>
            </a:extLst>
          </a:blip>
          <a:srcRect l="3244" t="24492" r="45065" b="2522"/>
          <a:stretch/>
        </p:blipFill>
        <p:spPr>
          <a:xfrm rot="5400000">
            <a:off x="784100" y="2062882"/>
            <a:ext cx="2319512" cy="2456329"/>
          </a:xfrm>
          <a:prstGeom prst="rect">
            <a:avLst/>
          </a:prstGeom>
        </p:spPr>
      </p:pic>
      <p:sp>
        <p:nvSpPr>
          <p:cNvPr id="10" name="文字方塊 9">
            <a:extLst>
              <a:ext uri="{FF2B5EF4-FFF2-40B4-BE49-F238E27FC236}">
                <a16:creationId xmlns:a16="http://schemas.microsoft.com/office/drawing/2014/main" id="{A8D612CC-40D1-E33D-BA95-B53737844F97}"/>
              </a:ext>
            </a:extLst>
          </p:cNvPr>
          <p:cNvSpPr txBox="1"/>
          <p:nvPr/>
        </p:nvSpPr>
        <p:spPr>
          <a:xfrm>
            <a:off x="3514655" y="4441838"/>
            <a:ext cx="2477281" cy="338554"/>
          </a:xfrm>
          <a:prstGeom prst="rect">
            <a:avLst/>
          </a:prstGeom>
          <a:noFill/>
        </p:spPr>
        <p:txBody>
          <a:bodyPr wrap="none" rtlCol="0">
            <a:spAutoFit/>
          </a:bodyPr>
          <a:lstStyle/>
          <a:p>
            <a:r>
              <a:rPr lang="en-US" altLang="zh-TW" sz="1600" dirty="0"/>
              <a:t>Microscope</a:t>
            </a:r>
            <a:r>
              <a:rPr lang="zh-TW" altLang="en-US" sz="1600" dirty="0"/>
              <a:t> </a:t>
            </a:r>
            <a:r>
              <a:rPr lang="en-US" altLang="zh-TW" sz="1600" dirty="0"/>
              <a:t>Image Stitching</a:t>
            </a:r>
            <a:endParaRPr lang="zh-TW" altLang="en-US" sz="1600" dirty="0"/>
          </a:p>
        </p:txBody>
      </p:sp>
      <p:sp>
        <p:nvSpPr>
          <p:cNvPr id="11" name="文字方塊 10">
            <a:extLst>
              <a:ext uri="{FF2B5EF4-FFF2-40B4-BE49-F238E27FC236}">
                <a16:creationId xmlns:a16="http://schemas.microsoft.com/office/drawing/2014/main" id="{F746C1ED-DF90-4700-B0C2-3CFA0A5C3D53}"/>
              </a:ext>
            </a:extLst>
          </p:cNvPr>
          <p:cNvSpPr txBox="1"/>
          <p:nvPr/>
        </p:nvSpPr>
        <p:spPr>
          <a:xfrm>
            <a:off x="621859" y="4452782"/>
            <a:ext cx="2643994" cy="338554"/>
          </a:xfrm>
          <a:prstGeom prst="rect">
            <a:avLst/>
          </a:prstGeom>
          <a:noFill/>
        </p:spPr>
        <p:txBody>
          <a:bodyPr wrap="none" rtlCol="0">
            <a:spAutoFit/>
          </a:bodyPr>
          <a:lstStyle/>
          <a:p>
            <a:r>
              <a:rPr lang="en-US" altLang="zh-TW" sz="1600" dirty="0"/>
              <a:t>Deflected by Magnetic Dipole</a:t>
            </a:r>
            <a:endParaRPr lang="zh-TW" altLang="en-US" sz="1600" dirty="0"/>
          </a:p>
        </p:txBody>
      </p:sp>
      <p:sp>
        <p:nvSpPr>
          <p:cNvPr id="12" name="橢圓 11">
            <a:extLst>
              <a:ext uri="{FF2B5EF4-FFF2-40B4-BE49-F238E27FC236}">
                <a16:creationId xmlns:a16="http://schemas.microsoft.com/office/drawing/2014/main" id="{A215C542-BC39-7C27-88AC-FC02E679D8F2}"/>
              </a:ext>
            </a:extLst>
          </p:cNvPr>
          <p:cNvSpPr/>
          <p:nvPr/>
        </p:nvSpPr>
        <p:spPr>
          <a:xfrm>
            <a:off x="1667761" y="3792390"/>
            <a:ext cx="1042946" cy="24068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a:extLst>
              <a:ext uri="{FF2B5EF4-FFF2-40B4-BE49-F238E27FC236}">
                <a16:creationId xmlns:a16="http://schemas.microsoft.com/office/drawing/2014/main" id="{37A67612-A40B-D9AB-E3F7-18695CA4B0B9}"/>
              </a:ext>
            </a:extLst>
          </p:cNvPr>
          <p:cNvCxnSpPr>
            <a:cxnSpLocks/>
          </p:cNvCxnSpPr>
          <p:nvPr/>
        </p:nvCxnSpPr>
        <p:spPr>
          <a:xfrm>
            <a:off x="2852782" y="3991907"/>
            <a:ext cx="616085" cy="1853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E7C41C58-2545-8228-9AA4-23F42B7B4889}"/>
              </a:ext>
            </a:extLst>
          </p:cNvPr>
          <p:cNvCxnSpPr>
            <a:cxnSpLocks/>
          </p:cNvCxnSpPr>
          <p:nvPr/>
        </p:nvCxnSpPr>
        <p:spPr>
          <a:xfrm flipV="1">
            <a:off x="5129301" y="3244124"/>
            <a:ext cx="321175" cy="6411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群組 18">
            <a:extLst>
              <a:ext uri="{FF2B5EF4-FFF2-40B4-BE49-F238E27FC236}">
                <a16:creationId xmlns:a16="http://schemas.microsoft.com/office/drawing/2014/main" id="{E68BFC05-B1B6-F58F-434D-8746BDF45E0F}"/>
              </a:ext>
            </a:extLst>
          </p:cNvPr>
          <p:cNvGrpSpPr/>
          <p:nvPr/>
        </p:nvGrpSpPr>
        <p:grpSpPr>
          <a:xfrm>
            <a:off x="0" y="2647510"/>
            <a:ext cx="9144000" cy="3735921"/>
            <a:chOff x="395347" y="2906423"/>
            <a:chExt cx="8444006" cy="3449928"/>
          </a:xfrm>
        </p:grpSpPr>
        <p:pic>
          <p:nvPicPr>
            <p:cNvPr id="22" name="圖片 21">
              <a:extLst>
                <a:ext uri="{FF2B5EF4-FFF2-40B4-BE49-F238E27FC236}">
                  <a16:creationId xmlns:a16="http://schemas.microsoft.com/office/drawing/2014/main" id="{79DE9ABA-1594-F724-A9FE-B020367F1442}"/>
                </a:ext>
              </a:extLst>
            </p:cNvPr>
            <p:cNvPicPr>
              <a:picLocks noChangeAspect="1"/>
            </p:cNvPicPr>
            <p:nvPr/>
          </p:nvPicPr>
          <p:blipFill>
            <a:blip r:embed="rId6"/>
            <a:stretch>
              <a:fillRect/>
            </a:stretch>
          </p:blipFill>
          <p:spPr>
            <a:xfrm>
              <a:off x="395347" y="2906423"/>
              <a:ext cx="8444006" cy="3449927"/>
            </a:xfrm>
            <a:prstGeom prst="rect">
              <a:avLst/>
            </a:prstGeom>
          </p:spPr>
        </p:pic>
        <p:grpSp>
          <p:nvGrpSpPr>
            <p:cNvPr id="24" name="群組 23">
              <a:extLst>
                <a:ext uri="{FF2B5EF4-FFF2-40B4-BE49-F238E27FC236}">
                  <a16:creationId xmlns:a16="http://schemas.microsoft.com/office/drawing/2014/main" id="{0625E709-7748-F6B6-C969-006EFEEB62E6}"/>
                </a:ext>
              </a:extLst>
            </p:cNvPr>
            <p:cNvGrpSpPr/>
            <p:nvPr/>
          </p:nvGrpSpPr>
          <p:grpSpPr>
            <a:xfrm>
              <a:off x="408305" y="2939263"/>
              <a:ext cx="5766087" cy="3417088"/>
              <a:chOff x="599673" y="3155683"/>
              <a:chExt cx="5766087" cy="3417088"/>
            </a:xfrm>
          </p:grpSpPr>
          <p:sp>
            <p:nvSpPr>
              <p:cNvPr id="26" name="文字方塊 25">
                <a:extLst>
                  <a:ext uri="{FF2B5EF4-FFF2-40B4-BE49-F238E27FC236}">
                    <a16:creationId xmlns:a16="http://schemas.microsoft.com/office/drawing/2014/main" id="{7EF25647-47CE-886B-A8A5-C427621183CF}"/>
                  </a:ext>
                </a:extLst>
              </p:cNvPr>
              <p:cNvSpPr txBox="1"/>
              <p:nvPr/>
            </p:nvSpPr>
            <p:spPr>
              <a:xfrm rot="16200000">
                <a:off x="106470" y="4529665"/>
                <a:ext cx="1299043" cy="312637"/>
              </a:xfrm>
              <a:prstGeom prst="rect">
                <a:avLst/>
              </a:prstGeom>
              <a:noFill/>
            </p:spPr>
            <p:txBody>
              <a:bodyPr wrap="none" rtlCol="0">
                <a:spAutoFit/>
              </a:bodyPr>
              <a:lstStyle/>
              <a:p>
                <a:r>
                  <a:rPr lang="en-US" altLang="zh-TW" sz="1600" dirty="0">
                    <a:solidFill>
                      <a:srgbClr val="0000FF"/>
                    </a:solidFill>
                  </a:rPr>
                  <a:t>Pit radius (</a:t>
                </a:r>
                <a:r>
                  <a:rPr lang="en-US" altLang="zh-TW" sz="1600" dirty="0" err="1">
                    <a:solidFill>
                      <a:srgbClr val="0000FF"/>
                    </a:solidFill>
                  </a:rPr>
                  <a:t>μm</a:t>
                </a:r>
                <a:r>
                  <a:rPr lang="en-US" altLang="zh-TW" sz="1600" dirty="0">
                    <a:solidFill>
                      <a:srgbClr val="0000FF"/>
                    </a:solidFill>
                  </a:rPr>
                  <a:t>)</a:t>
                </a:r>
                <a:endParaRPr lang="zh-TW" altLang="en-US" sz="1600" dirty="0">
                  <a:solidFill>
                    <a:srgbClr val="0000FF"/>
                  </a:solidFill>
                </a:endParaRPr>
              </a:p>
            </p:txBody>
          </p:sp>
          <p:sp>
            <p:nvSpPr>
              <p:cNvPr id="28" name="文字方塊 27">
                <a:extLst>
                  <a:ext uri="{FF2B5EF4-FFF2-40B4-BE49-F238E27FC236}">
                    <a16:creationId xmlns:a16="http://schemas.microsoft.com/office/drawing/2014/main" id="{169D352B-FEE3-04D1-3B1D-3B1A27E4E8A1}"/>
                  </a:ext>
                </a:extLst>
              </p:cNvPr>
              <p:cNvSpPr txBox="1"/>
              <p:nvPr/>
            </p:nvSpPr>
            <p:spPr>
              <a:xfrm>
                <a:off x="3692208" y="6234217"/>
                <a:ext cx="1935017" cy="338554"/>
              </a:xfrm>
              <a:prstGeom prst="rect">
                <a:avLst/>
              </a:prstGeom>
              <a:noFill/>
            </p:spPr>
            <p:txBody>
              <a:bodyPr wrap="none" rtlCol="0">
                <a:spAutoFit/>
              </a:bodyPr>
              <a:lstStyle/>
              <a:p>
                <a:r>
                  <a:rPr lang="en-US" altLang="zh-TW" sz="1600" dirty="0"/>
                  <a:t>Proton energy (MeV)</a:t>
                </a:r>
                <a:endParaRPr lang="zh-TW" altLang="en-US" sz="1600" dirty="0"/>
              </a:p>
            </p:txBody>
          </p:sp>
          <p:sp>
            <p:nvSpPr>
              <p:cNvPr id="30" name="文字方塊 29">
                <a:extLst>
                  <a:ext uri="{FF2B5EF4-FFF2-40B4-BE49-F238E27FC236}">
                    <a16:creationId xmlns:a16="http://schemas.microsoft.com/office/drawing/2014/main" id="{CD374BE0-CCC4-414A-4A67-25B4FE5C8BF5}"/>
                  </a:ext>
                </a:extLst>
              </p:cNvPr>
              <p:cNvSpPr txBox="1"/>
              <p:nvPr/>
            </p:nvSpPr>
            <p:spPr>
              <a:xfrm>
                <a:off x="987578" y="6004874"/>
                <a:ext cx="506555" cy="312637"/>
              </a:xfrm>
              <a:prstGeom prst="rect">
                <a:avLst/>
              </a:prstGeom>
              <a:noFill/>
            </p:spPr>
            <p:txBody>
              <a:bodyPr wrap="none" rtlCol="0">
                <a:spAutoFit/>
              </a:bodyPr>
              <a:lstStyle/>
              <a:p>
                <a:r>
                  <a:rPr lang="en-US" altLang="zh-TW" sz="1600"/>
                  <a:t>0.04</a:t>
                </a:r>
                <a:endParaRPr lang="zh-TW" altLang="en-US" sz="1600" dirty="0"/>
              </a:p>
            </p:txBody>
          </p:sp>
          <p:sp>
            <p:nvSpPr>
              <p:cNvPr id="31" name="文字方塊 30">
                <a:extLst>
                  <a:ext uri="{FF2B5EF4-FFF2-40B4-BE49-F238E27FC236}">
                    <a16:creationId xmlns:a16="http://schemas.microsoft.com/office/drawing/2014/main" id="{B2FB6AD3-9011-CEAB-712D-FC7BF06D9365}"/>
                  </a:ext>
                </a:extLst>
              </p:cNvPr>
              <p:cNvSpPr txBox="1"/>
              <p:nvPr/>
            </p:nvSpPr>
            <p:spPr>
              <a:xfrm>
                <a:off x="2771933" y="6004874"/>
                <a:ext cx="410336" cy="312637"/>
              </a:xfrm>
              <a:prstGeom prst="rect">
                <a:avLst/>
              </a:prstGeom>
              <a:noFill/>
            </p:spPr>
            <p:txBody>
              <a:bodyPr wrap="none" rtlCol="0">
                <a:spAutoFit/>
              </a:bodyPr>
              <a:lstStyle/>
              <a:p>
                <a:r>
                  <a:rPr lang="en-US" altLang="zh-TW" sz="1600" dirty="0"/>
                  <a:t>0.1</a:t>
                </a:r>
                <a:endParaRPr lang="zh-TW" altLang="en-US" sz="1600" dirty="0"/>
              </a:p>
            </p:txBody>
          </p:sp>
          <p:sp>
            <p:nvSpPr>
              <p:cNvPr id="32" name="文字方塊 31">
                <a:extLst>
                  <a:ext uri="{FF2B5EF4-FFF2-40B4-BE49-F238E27FC236}">
                    <a16:creationId xmlns:a16="http://schemas.microsoft.com/office/drawing/2014/main" id="{304FDDB8-D4D9-DC76-80F1-BCEDB45C5D9A}"/>
                  </a:ext>
                </a:extLst>
              </p:cNvPr>
              <p:cNvSpPr txBox="1"/>
              <p:nvPr/>
            </p:nvSpPr>
            <p:spPr>
              <a:xfrm>
                <a:off x="4077395" y="6004874"/>
                <a:ext cx="410336" cy="312637"/>
              </a:xfrm>
              <a:prstGeom prst="rect">
                <a:avLst/>
              </a:prstGeom>
              <a:noFill/>
            </p:spPr>
            <p:txBody>
              <a:bodyPr wrap="none" rtlCol="0">
                <a:spAutoFit/>
              </a:bodyPr>
              <a:lstStyle/>
              <a:p>
                <a:r>
                  <a:rPr lang="en-US" altLang="zh-TW" sz="1600" dirty="0"/>
                  <a:t>0.2</a:t>
                </a:r>
                <a:endParaRPr lang="zh-TW" altLang="en-US" sz="1600" dirty="0"/>
              </a:p>
            </p:txBody>
          </p:sp>
          <p:sp>
            <p:nvSpPr>
              <p:cNvPr id="38" name="文字方塊 37">
                <a:extLst>
                  <a:ext uri="{FF2B5EF4-FFF2-40B4-BE49-F238E27FC236}">
                    <a16:creationId xmlns:a16="http://schemas.microsoft.com/office/drawing/2014/main" id="{5E1E0F54-0A38-B4F8-B64C-2F62A4466CF5}"/>
                  </a:ext>
                </a:extLst>
              </p:cNvPr>
              <p:cNvSpPr txBox="1"/>
              <p:nvPr/>
            </p:nvSpPr>
            <p:spPr>
              <a:xfrm>
                <a:off x="5811195" y="6004874"/>
                <a:ext cx="410336" cy="312637"/>
              </a:xfrm>
              <a:prstGeom prst="rect">
                <a:avLst/>
              </a:prstGeom>
              <a:noFill/>
            </p:spPr>
            <p:txBody>
              <a:bodyPr wrap="none" rtlCol="0">
                <a:spAutoFit/>
              </a:bodyPr>
              <a:lstStyle/>
              <a:p>
                <a:r>
                  <a:rPr lang="en-US" altLang="zh-TW" sz="1600" dirty="0"/>
                  <a:t>0.5</a:t>
                </a:r>
                <a:endParaRPr lang="zh-TW" altLang="en-US" sz="1600" dirty="0"/>
              </a:p>
            </p:txBody>
          </p:sp>
          <p:sp>
            <p:nvSpPr>
              <p:cNvPr id="41" name="文字方塊 40">
                <a:extLst>
                  <a:ext uri="{FF2B5EF4-FFF2-40B4-BE49-F238E27FC236}">
                    <a16:creationId xmlns:a16="http://schemas.microsoft.com/office/drawing/2014/main" id="{02B53479-8CB1-0BA5-D7B6-9125BC91F904}"/>
                  </a:ext>
                </a:extLst>
              </p:cNvPr>
              <p:cNvSpPr txBox="1"/>
              <p:nvPr/>
            </p:nvSpPr>
            <p:spPr>
              <a:xfrm>
                <a:off x="831532" y="3330601"/>
                <a:ext cx="410336" cy="312637"/>
              </a:xfrm>
              <a:prstGeom prst="rect">
                <a:avLst/>
              </a:prstGeom>
              <a:noFill/>
            </p:spPr>
            <p:txBody>
              <a:bodyPr wrap="none" rtlCol="0">
                <a:spAutoFit/>
              </a:bodyPr>
              <a:lstStyle/>
              <a:p>
                <a:r>
                  <a:rPr lang="en-US" altLang="zh-TW" sz="1600" dirty="0">
                    <a:solidFill>
                      <a:srgbClr val="0000FF"/>
                    </a:solidFill>
                  </a:rPr>
                  <a:t>2.0</a:t>
                </a:r>
                <a:endParaRPr lang="zh-TW" altLang="en-US" sz="1600" dirty="0">
                  <a:solidFill>
                    <a:srgbClr val="0000FF"/>
                  </a:solidFill>
                </a:endParaRPr>
              </a:p>
            </p:txBody>
          </p:sp>
          <p:sp>
            <p:nvSpPr>
              <p:cNvPr id="42" name="文字方塊 41">
                <a:extLst>
                  <a:ext uri="{FF2B5EF4-FFF2-40B4-BE49-F238E27FC236}">
                    <a16:creationId xmlns:a16="http://schemas.microsoft.com/office/drawing/2014/main" id="{9A4BFA6E-0E8F-F78E-E42E-D46FA71690AC}"/>
                  </a:ext>
                </a:extLst>
              </p:cNvPr>
              <p:cNvSpPr txBox="1"/>
              <p:nvPr/>
            </p:nvSpPr>
            <p:spPr>
              <a:xfrm>
                <a:off x="831532" y="3833986"/>
                <a:ext cx="410336" cy="312637"/>
              </a:xfrm>
              <a:prstGeom prst="rect">
                <a:avLst/>
              </a:prstGeom>
              <a:noFill/>
            </p:spPr>
            <p:txBody>
              <a:bodyPr wrap="none" rtlCol="0">
                <a:spAutoFit/>
              </a:bodyPr>
              <a:lstStyle/>
              <a:p>
                <a:r>
                  <a:rPr lang="en-US" altLang="zh-TW" sz="1600" dirty="0">
                    <a:solidFill>
                      <a:srgbClr val="0000FF"/>
                    </a:solidFill>
                  </a:rPr>
                  <a:t>1.7</a:t>
                </a:r>
                <a:endParaRPr lang="zh-TW" altLang="en-US" sz="1600" dirty="0">
                  <a:solidFill>
                    <a:srgbClr val="0000FF"/>
                  </a:solidFill>
                </a:endParaRPr>
              </a:p>
            </p:txBody>
          </p:sp>
          <p:sp>
            <p:nvSpPr>
              <p:cNvPr id="43" name="文字方塊 42">
                <a:extLst>
                  <a:ext uri="{FF2B5EF4-FFF2-40B4-BE49-F238E27FC236}">
                    <a16:creationId xmlns:a16="http://schemas.microsoft.com/office/drawing/2014/main" id="{E2AF14AE-424F-760D-E852-A7B0FAD5E97F}"/>
                  </a:ext>
                </a:extLst>
              </p:cNvPr>
              <p:cNvSpPr txBox="1"/>
              <p:nvPr/>
            </p:nvSpPr>
            <p:spPr>
              <a:xfrm>
                <a:off x="831532" y="4337371"/>
                <a:ext cx="410336" cy="312637"/>
              </a:xfrm>
              <a:prstGeom prst="rect">
                <a:avLst/>
              </a:prstGeom>
              <a:noFill/>
            </p:spPr>
            <p:txBody>
              <a:bodyPr wrap="none" rtlCol="0">
                <a:spAutoFit/>
              </a:bodyPr>
              <a:lstStyle/>
              <a:p>
                <a:r>
                  <a:rPr lang="en-US" altLang="zh-TW" sz="1600" dirty="0">
                    <a:solidFill>
                      <a:srgbClr val="0000FF"/>
                    </a:solidFill>
                  </a:rPr>
                  <a:t>1.4</a:t>
                </a:r>
                <a:endParaRPr lang="zh-TW" altLang="en-US" sz="1600" dirty="0">
                  <a:solidFill>
                    <a:srgbClr val="0000FF"/>
                  </a:solidFill>
                </a:endParaRPr>
              </a:p>
            </p:txBody>
          </p:sp>
          <p:sp>
            <p:nvSpPr>
              <p:cNvPr id="44" name="文字方塊 43">
                <a:extLst>
                  <a:ext uri="{FF2B5EF4-FFF2-40B4-BE49-F238E27FC236}">
                    <a16:creationId xmlns:a16="http://schemas.microsoft.com/office/drawing/2014/main" id="{5040F1D3-F18E-6B8D-B06D-6B469C407CFA}"/>
                  </a:ext>
                </a:extLst>
              </p:cNvPr>
              <p:cNvSpPr txBox="1"/>
              <p:nvPr/>
            </p:nvSpPr>
            <p:spPr>
              <a:xfrm>
                <a:off x="831532" y="4840756"/>
                <a:ext cx="410336" cy="312637"/>
              </a:xfrm>
              <a:prstGeom prst="rect">
                <a:avLst/>
              </a:prstGeom>
              <a:noFill/>
            </p:spPr>
            <p:txBody>
              <a:bodyPr wrap="none" rtlCol="0">
                <a:spAutoFit/>
              </a:bodyPr>
              <a:lstStyle/>
              <a:p>
                <a:r>
                  <a:rPr lang="en-US" altLang="zh-TW" sz="1600" dirty="0">
                    <a:solidFill>
                      <a:srgbClr val="0000FF"/>
                    </a:solidFill>
                  </a:rPr>
                  <a:t>1.1</a:t>
                </a:r>
                <a:endParaRPr lang="zh-TW" altLang="en-US" sz="1600" dirty="0">
                  <a:solidFill>
                    <a:srgbClr val="0000FF"/>
                  </a:solidFill>
                </a:endParaRPr>
              </a:p>
            </p:txBody>
          </p:sp>
          <p:sp>
            <p:nvSpPr>
              <p:cNvPr id="45" name="文字方塊 44">
                <a:extLst>
                  <a:ext uri="{FF2B5EF4-FFF2-40B4-BE49-F238E27FC236}">
                    <a16:creationId xmlns:a16="http://schemas.microsoft.com/office/drawing/2014/main" id="{1DDF94BD-ED45-F672-10BF-5130AFA486A3}"/>
                  </a:ext>
                </a:extLst>
              </p:cNvPr>
              <p:cNvSpPr txBox="1"/>
              <p:nvPr/>
            </p:nvSpPr>
            <p:spPr>
              <a:xfrm>
                <a:off x="831532" y="5344141"/>
                <a:ext cx="410336" cy="312637"/>
              </a:xfrm>
              <a:prstGeom prst="rect">
                <a:avLst/>
              </a:prstGeom>
              <a:noFill/>
            </p:spPr>
            <p:txBody>
              <a:bodyPr wrap="none" rtlCol="0">
                <a:spAutoFit/>
              </a:bodyPr>
              <a:lstStyle/>
              <a:p>
                <a:r>
                  <a:rPr lang="en-US" altLang="zh-TW" sz="1600" dirty="0">
                    <a:solidFill>
                      <a:srgbClr val="0000FF"/>
                    </a:solidFill>
                  </a:rPr>
                  <a:t>0.8</a:t>
                </a:r>
                <a:endParaRPr lang="zh-TW" altLang="en-US" sz="1600" dirty="0">
                  <a:solidFill>
                    <a:srgbClr val="0000FF"/>
                  </a:solidFill>
                </a:endParaRPr>
              </a:p>
            </p:txBody>
          </p:sp>
          <p:sp>
            <p:nvSpPr>
              <p:cNvPr id="46" name="文字方塊 45">
                <a:extLst>
                  <a:ext uri="{FF2B5EF4-FFF2-40B4-BE49-F238E27FC236}">
                    <a16:creationId xmlns:a16="http://schemas.microsoft.com/office/drawing/2014/main" id="{C775F9D0-6389-C029-57D3-80B7FC279C55}"/>
                  </a:ext>
                </a:extLst>
              </p:cNvPr>
              <p:cNvSpPr txBox="1"/>
              <p:nvPr/>
            </p:nvSpPr>
            <p:spPr>
              <a:xfrm>
                <a:off x="831532" y="5847528"/>
                <a:ext cx="410336" cy="312637"/>
              </a:xfrm>
              <a:prstGeom prst="rect">
                <a:avLst/>
              </a:prstGeom>
              <a:noFill/>
            </p:spPr>
            <p:txBody>
              <a:bodyPr wrap="none" rtlCol="0">
                <a:spAutoFit/>
              </a:bodyPr>
              <a:lstStyle/>
              <a:p>
                <a:r>
                  <a:rPr lang="en-US" altLang="zh-TW" sz="1600" dirty="0">
                    <a:solidFill>
                      <a:srgbClr val="0000FF"/>
                    </a:solidFill>
                  </a:rPr>
                  <a:t>0.5</a:t>
                </a:r>
                <a:endParaRPr lang="zh-TW" altLang="en-US" sz="1600" dirty="0">
                  <a:solidFill>
                    <a:srgbClr val="0000FF"/>
                  </a:solidFill>
                </a:endParaRPr>
              </a:p>
            </p:txBody>
          </p:sp>
          <p:sp>
            <p:nvSpPr>
              <p:cNvPr id="47" name="文字方塊 46">
                <a:extLst>
                  <a:ext uri="{FF2B5EF4-FFF2-40B4-BE49-F238E27FC236}">
                    <a16:creationId xmlns:a16="http://schemas.microsoft.com/office/drawing/2014/main" id="{0E99F0AF-95DF-53A2-7AAF-88CCD263F569}"/>
                  </a:ext>
                </a:extLst>
              </p:cNvPr>
              <p:cNvSpPr txBox="1"/>
              <p:nvPr/>
            </p:nvSpPr>
            <p:spPr>
              <a:xfrm>
                <a:off x="2953672" y="3155683"/>
                <a:ext cx="3412088" cy="338554"/>
              </a:xfrm>
              <a:prstGeom prst="rect">
                <a:avLst/>
              </a:prstGeom>
              <a:noFill/>
            </p:spPr>
            <p:txBody>
              <a:bodyPr wrap="none" rtlCol="0">
                <a:spAutoFit/>
              </a:bodyPr>
              <a:lstStyle/>
              <a:p>
                <a:r>
                  <a:rPr lang="en-US" altLang="zh-TW" sz="1600" dirty="0"/>
                  <a:t>Smoothed Pit Radius vs. Proton Energy</a:t>
                </a:r>
                <a:endParaRPr lang="zh-TW" altLang="en-US" sz="1600" dirty="0"/>
              </a:p>
            </p:txBody>
          </p:sp>
        </p:grpSp>
      </p:grpSp>
      <p:pic>
        <p:nvPicPr>
          <p:cNvPr id="15" name="圖片 14">
            <a:extLst>
              <a:ext uri="{FF2B5EF4-FFF2-40B4-BE49-F238E27FC236}">
                <a16:creationId xmlns:a16="http://schemas.microsoft.com/office/drawing/2014/main" id="{F4A08B23-9236-F835-5F7F-3DEF8075381C}"/>
              </a:ext>
            </a:extLst>
          </p:cNvPr>
          <p:cNvPicPr>
            <a:picLocks noChangeAspect="1"/>
          </p:cNvPicPr>
          <p:nvPr/>
        </p:nvPicPr>
        <p:blipFill>
          <a:blip r:embed="rId7">
            <a:extLst>
              <a:ext uri="{28A0092B-C50C-407E-A947-70E740481C1C}">
                <a14:useLocalDpi xmlns:a14="http://schemas.microsoft.com/office/drawing/2010/main" val="0"/>
              </a:ext>
            </a:extLst>
          </a:blip>
          <a:srcRect l="-40" r="41"/>
          <a:stretch/>
        </p:blipFill>
        <p:spPr>
          <a:xfrm>
            <a:off x="672892" y="2953434"/>
            <a:ext cx="7602979" cy="2892026"/>
          </a:xfrm>
          <a:prstGeom prst="rect">
            <a:avLst/>
          </a:prstGeom>
        </p:spPr>
      </p:pic>
      <p:pic>
        <p:nvPicPr>
          <p:cNvPr id="20" name="圖片 19">
            <a:extLst>
              <a:ext uri="{FF2B5EF4-FFF2-40B4-BE49-F238E27FC236}">
                <a16:creationId xmlns:a16="http://schemas.microsoft.com/office/drawing/2014/main" id="{7ADF187F-9543-BC05-863D-449B16737B05}"/>
              </a:ext>
            </a:extLst>
          </p:cNvPr>
          <p:cNvPicPr>
            <a:picLocks noChangeAspect="1"/>
          </p:cNvPicPr>
          <p:nvPr/>
        </p:nvPicPr>
        <p:blipFill>
          <a:blip r:embed="rId8">
            <a:extLst>
              <a:ext uri="{28A0092B-C50C-407E-A947-70E740481C1C}">
                <a14:useLocalDpi xmlns:a14="http://schemas.microsoft.com/office/drawing/2010/main" val="0"/>
              </a:ext>
            </a:extLst>
          </a:blip>
          <a:srcRect t="-792" b="-910"/>
          <a:stretch/>
        </p:blipFill>
        <p:spPr>
          <a:xfrm>
            <a:off x="687308" y="2953395"/>
            <a:ext cx="7588564" cy="2892026"/>
          </a:xfrm>
          <a:prstGeom prst="rect">
            <a:avLst/>
          </a:prstGeom>
        </p:spPr>
      </p:pic>
      <p:sp>
        <p:nvSpPr>
          <p:cNvPr id="36" name="標題 1">
            <a:extLst>
              <a:ext uri="{FF2B5EF4-FFF2-40B4-BE49-F238E27FC236}">
                <a16:creationId xmlns:a16="http://schemas.microsoft.com/office/drawing/2014/main" id="{53A8FB4C-4525-5910-4BC4-1470541906CF}"/>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Pits Detection on CR39</a:t>
            </a:r>
          </a:p>
        </p:txBody>
      </p:sp>
      <p:sp>
        <p:nvSpPr>
          <p:cNvPr id="5" name="投影片編號版面配置區 2">
            <a:extLst>
              <a:ext uri="{FF2B5EF4-FFF2-40B4-BE49-F238E27FC236}">
                <a16:creationId xmlns:a16="http://schemas.microsoft.com/office/drawing/2014/main" id="{5B2AB106-74DD-B4CC-D9AB-41BD3C9182CD}"/>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12</a:t>
            </a:fld>
            <a:endParaRPr lang="zh-TW" altLang="en-US" sz="1800" dirty="0">
              <a:solidFill>
                <a:schemeClr val="bg2">
                  <a:lumMod val="50000"/>
                </a:schemeClr>
              </a:solidFill>
            </a:endParaRPr>
          </a:p>
        </p:txBody>
      </p:sp>
      <p:sp>
        <p:nvSpPr>
          <p:cNvPr id="4" name="文字方塊 3">
            <a:extLst>
              <a:ext uri="{FF2B5EF4-FFF2-40B4-BE49-F238E27FC236}">
                <a16:creationId xmlns:a16="http://schemas.microsoft.com/office/drawing/2014/main" id="{33ED4971-85C6-C943-FBC1-CC04D841E814}"/>
              </a:ext>
            </a:extLst>
          </p:cNvPr>
          <p:cNvSpPr txBox="1"/>
          <p:nvPr/>
        </p:nvSpPr>
        <p:spPr>
          <a:xfrm>
            <a:off x="624815" y="1336643"/>
            <a:ext cx="2085892" cy="400110"/>
          </a:xfrm>
          <a:prstGeom prst="rect">
            <a:avLst/>
          </a:prstGeom>
          <a:noFill/>
        </p:spPr>
        <p:txBody>
          <a:bodyPr wrap="none" rtlCol="0">
            <a:spAutoFit/>
          </a:bodyPr>
          <a:lstStyle/>
          <a:p>
            <a:r>
              <a:rPr lang="en-US" altLang="zh-TW" sz="2000" dirty="0">
                <a:solidFill>
                  <a:srgbClr val="0012FF"/>
                </a:solidFill>
              </a:rPr>
              <a:t>Energy Calibration</a:t>
            </a:r>
          </a:p>
        </p:txBody>
      </p:sp>
      <p:sp>
        <p:nvSpPr>
          <p:cNvPr id="3" name="矩形 2">
            <a:extLst>
              <a:ext uri="{FF2B5EF4-FFF2-40B4-BE49-F238E27FC236}">
                <a16:creationId xmlns:a16="http://schemas.microsoft.com/office/drawing/2014/main" id="{79C450BA-C21F-9E83-3E40-93B6ECBD9118}"/>
              </a:ext>
            </a:extLst>
          </p:cNvPr>
          <p:cNvSpPr/>
          <p:nvPr/>
        </p:nvSpPr>
        <p:spPr>
          <a:xfrm>
            <a:off x="4622371" y="764445"/>
            <a:ext cx="3625813" cy="23516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a:extLst>
              <a:ext uri="{FF2B5EF4-FFF2-40B4-BE49-F238E27FC236}">
                <a16:creationId xmlns:a16="http://schemas.microsoft.com/office/drawing/2014/main" id="{26908374-8D9F-4419-E771-BA2637081CDF}"/>
              </a:ext>
            </a:extLst>
          </p:cNvPr>
          <p:cNvSpPr txBox="1"/>
          <p:nvPr/>
        </p:nvSpPr>
        <p:spPr>
          <a:xfrm>
            <a:off x="621859" y="1673306"/>
            <a:ext cx="2931444" cy="369332"/>
          </a:xfrm>
          <a:prstGeom prst="rect">
            <a:avLst/>
          </a:prstGeom>
          <a:noFill/>
        </p:spPr>
        <p:txBody>
          <a:bodyPr wrap="none" rtlCol="0">
            <a:spAutoFit/>
          </a:bodyPr>
          <a:lstStyle/>
          <a:p>
            <a:r>
              <a:rPr lang="en-US" altLang="zh-TW" b="1" dirty="0">
                <a:solidFill>
                  <a:schemeClr val="tx1">
                    <a:lumMod val="65000"/>
                    <a:lumOff val="35000"/>
                  </a:schemeClr>
                </a:solidFill>
              </a:rPr>
              <a:t>(7N NaOH at 80°C for 1 hour)</a:t>
            </a:r>
            <a:endParaRPr lang="zh-TW" altLang="en-US"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7" name="文字方塊 26">
            <a:extLst>
              <a:ext uri="{FF2B5EF4-FFF2-40B4-BE49-F238E27FC236}">
                <a16:creationId xmlns:a16="http://schemas.microsoft.com/office/drawing/2014/main" id="{3C19404C-4907-CE93-4441-A6FAE7AB95DB}"/>
              </a:ext>
            </a:extLst>
          </p:cNvPr>
          <p:cNvSpPr txBox="1"/>
          <p:nvPr/>
        </p:nvSpPr>
        <p:spPr>
          <a:xfrm>
            <a:off x="7077566" y="5767072"/>
            <a:ext cx="444352" cy="338554"/>
          </a:xfrm>
          <a:prstGeom prst="rect">
            <a:avLst/>
          </a:prstGeom>
          <a:noFill/>
        </p:spPr>
        <p:txBody>
          <a:bodyPr wrap="none" rtlCol="0">
            <a:spAutoFit/>
          </a:bodyPr>
          <a:lstStyle/>
          <a:p>
            <a:r>
              <a:rPr lang="en-US" altLang="zh-TW" sz="1600" dirty="0"/>
              <a:t>1.0</a:t>
            </a:r>
            <a:endParaRPr lang="zh-TW" altLang="en-US" sz="1600" dirty="0"/>
          </a:p>
        </p:txBody>
      </p:sp>
      <p:sp>
        <p:nvSpPr>
          <p:cNvPr id="29" name="文字方塊 28">
            <a:extLst>
              <a:ext uri="{FF2B5EF4-FFF2-40B4-BE49-F238E27FC236}">
                <a16:creationId xmlns:a16="http://schemas.microsoft.com/office/drawing/2014/main" id="{3817F2D2-A544-717C-DC17-DBDBADBD6DEF}"/>
              </a:ext>
            </a:extLst>
          </p:cNvPr>
          <p:cNvSpPr txBox="1"/>
          <p:nvPr/>
        </p:nvSpPr>
        <p:spPr>
          <a:xfrm>
            <a:off x="7633742" y="5773837"/>
            <a:ext cx="444352" cy="338554"/>
          </a:xfrm>
          <a:prstGeom prst="rect">
            <a:avLst/>
          </a:prstGeom>
          <a:noFill/>
        </p:spPr>
        <p:txBody>
          <a:bodyPr wrap="none" rtlCol="0">
            <a:spAutoFit/>
          </a:bodyPr>
          <a:lstStyle/>
          <a:p>
            <a:r>
              <a:rPr lang="en-US" altLang="zh-TW" sz="1600" dirty="0"/>
              <a:t>1.3</a:t>
            </a:r>
            <a:endParaRPr lang="zh-TW" altLang="en-US" sz="1600" dirty="0"/>
          </a:p>
        </p:txBody>
      </p:sp>
      <p:sp>
        <p:nvSpPr>
          <p:cNvPr id="37" name="文字方塊 36">
            <a:extLst>
              <a:ext uri="{FF2B5EF4-FFF2-40B4-BE49-F238E27FC236}">
                <a16:creationId xmlns:a16="http://schemas.microsoft.com/office/drawing/2014/main" id="{A09D8A37-3A2D-AB25-C587-E18C001CE362}"/>
              </a:ext>
            </a:extLst>
          </p:cNvPr>
          <p:cNvSpPr txBox="1"/>
          <p:nvPr/>
        </p:nvSpPr>
        <p:spPr>
          <a:xfrm>
            <a:off x="8237585" y="2889806"/>
            <a:ext cx="444352" cy="338554"/>
          </a:xfrm>
          <a:prstGeom prst="rect">
            <a:avLst/>
          </a:prstGeom>
          <a:noFill/>
        </p:spPr>
        <p:txBody>
          <a:bodyPr wrap="none" rtlCol="0">
            <a:spAutoFit/>
          </a:bodyPr>
          <a:lstStyle/>
          <a:p>
            <a:r>
              <a:rPr lang="en-US" altLang="zh-TW" sz="1600" dirty="0">
                <a:solidFill>
                  <a:srgbClr val="FF0000"/>
                </a:solidFill>
              </a:rPr>
              <a:t>2.0</a:t>
            </a:r>
            <a:endParaRPr lang="zh-TW" altLang="en-US" sz="1600" dirty="0">
              <a:solidFill>
                <a:srgbClr val="FF0000"/>
              </a:solidFill>
            </a:endParaRPr>
          </a:p>
        </p:txBody>
      </p:sp>
      <p:sp>
        <p:nvSpPr>
          <p:cNvPr id="39" name="文字方塊 38">
            <a:extLst>
              <a:ext uri="{FF2B5EF4-FFF2-40B4-BE49-F238E27FC236}">
                <a16:creationId xmlns:a16="http://schemas.microsoft.com/office/drawing/2014/main" id="{9CB08C85-51CF-076B-F0C9-6C978F6827A3}"/>
              </a:ext>
            </a:extLst>
          </p:cNvPr>
          <p:cNvSpPr txBox="1"/>
          <p:nvPr/>
        </p:nvSpPr>
        <p:spPr>
          <a:xfrm>
            <a:off x="8237585" y="3434921"/>
            <a:ext cx="444352" cy="338554"/>
          </a:xfrm>
          <a:prstGeom prst="rect">
            <a:avLst/>
          </a:prstGeom>
          <a:noFill/>
        </p:spPr>
        <p:txBody>
          <a:bodyPr wrap="none" rtlCol="0">
            <a:spAutoFit/>
          </a:bodyPr>
          <a:lstStyle/>
          <a:p>
            <a:r>
              <a:rPr lang="en-US" altLang="zh-TW" sz="1600" dirty="0">
                <a:solidFill>
                  <a:srgbClr val="FF0000"/>
                </a:solidFill>
              </a:rPr>
              <a:t>1.7</a:t>
            </a:r>
            <a:endParaRPr lang="zh-TW" altLang="en-US" sz="1600" dirty="0">
              <a:solidFill>
                <a:srgbClr val="FF0000"/>
              </a:solidFill>
            </a:endParaRPr>
          </a:p>
        </p:txBody>
      </p:sp>
      <p:sp>
        <p:nvSpPr>
          <p:cNvPr id="48" name="文字方塊 47">
            <a:extLst>
              <a:ext uri="{FF2B5EF4-FFF2-40B4-BE49-F238E27FC236}">
                <a16:creationId xmlns:a16="http://schemas.microsoft.com/office/drawing/2014/main" id="{009CAA10-E2A2-6B2F-C83E-79BB3E1812DD}"/>
              </a:ext>
            </a:extLst>
          </p:cNvPr>
          <p:cNvSpPr txBox="1"/>
          <p:nvPr/>
        </p:nvSpPr>
        <p:spPr>
          <a:xfrm>
            <a:off x="8237585" y="3980036"/>
            <a:ext cx="444352" cy="338554"/>
          </a:xfrm>
          <a:prstGeom prst="rect">
            <a:avLst/>
          </a:prstGeom>
          <a:noFill/>
        </p:spPr>
        <p:txBody>
          <a:bodyPr wrap="none" rtlCol="0">
            <a:spAutoFit/>
          </a:bodyPr>
          <a:lstStyle/>
          <a:p>
            <a:r>
              <a:rPr lang="en-US" altLang="zh-TW" sz="1600" dirty="0">
                <a:solidFill>
                  <a:srgbClr val="FF0000"/>
                </a:solidFill>
              </a:rPr>
              <a:t>1.4</a:t>
            </a:r>
            <a:endParaRPr lang="zh-TW" altLang="en-US" sz="1600" dirty="0">
              <a:solidFill>
                <a:srgbClr val="FF0000"/>
              </a:solidFill>
            </a:endParaRPr>
          </a:p>
        </p:txBody>
      </p:sp>
      <p:sp>
        <p:nvSpPr>
          <p:cNvPr id="49" name="文字方塊 48">
            <a:extLst>
              <a:ext uri="{FF2B5EF4-FFF2-40B4-BE49-F238E27FC236}">
                <a16:creationId xmlns:a16="http://schemas.microsoft.com/office/drawing/2014/main" id="{B7AC15F0-6054-F889-E627-6CAFC2FD4EFB}"/>
              </a:ext>
            </a:extLst>
          </p:cNvPr>
          <p:cNvSpPr txBox="1"/>
          <p:nvPr/>
        </p:nvSpPr>
        <p:spPr>
          <a:xfrm>
            <a:off x="8237585" y="4525151"/>
            <a:ext cx="444352" cy="338554"/>
          </a:xfrm>
          <a:prstGeom prst="rect">
            <a:avLst/>
          </a:prstGeom>
          <a:noFill/>
        </p:spPr>
        <p:txBody>
          <a:bodyPr wrap="none" rtlCol="0">
            <a:spAutoFit/>
          </a:bodyPr>
          <a:lstStyle/>
          <a:p>
            <a:r>
              <a:rPr lang="en-US" altLang="zh-TW" sz="1600" dirty="0">
                <a:solidFill>
                  <a:srgbClr val="FF0000"/>
                </a:solidFill>
              </a:rPr>
              <a:t>1.1</a:t>
            </a:r>
            <a:endParaRPr lang="zh-TW" altLang="en-US" sz="1600" dirty="0">
              <a:solidFill>
                <a:srgbClr val="FF0000"/>
              </a:solidFill>
            </a:endParaRPr>
          </a:p>
        </p:txBody>
      </p:sp>
      <p:sp>
        <p:nvSpPr>
          <p:cNvPr id="50" name="文字方塊 49">
            <a:extLst>
              <a:ext uri="{FF2B5EF4-FFF2-40B4-BE49-F238E27FC236}">
                <a16:creationId xmlns:a16="http://schemas.microsoft.com/office/drawing/2014/main" id="{2D0191B6-D137-993E-DB4B-BCC5C05E2FB3}"/>
              </a:ext>
            </a:extLst>
          </p:cNvPr>
          <p:cNvSpPr txBox="1"/>
          <p:nvPr/>
        </p:nvSpPr>
        <p:spPr>
          <a:xfrm>
            <a:off x="8237585" y="5070266"/>
            <a:ext cx="444352" cy="338554"/>
          </a:xfrm>
          <a:prstGeom prst="rect">
            <a:avLst/>
          </a:prstGeom>
          <a:noFill/>
        </p:spPr>
        <p:txBody>
          <a:bodyPr wrap="none" rtlCol="0">
            <a:spAutoFit/>
          </a:bodyPr>
          <a:lstStyle/>
          <a:p>
            <a:r>
              <a:rPr lang="en-US" altLang="zh-TW" sz="1600" dirty="0">
                <a:solidFill>
                  <a:srgbClr val="FF0000"/>
                </a:solidFill>
              </a:rPr>
              <a:t>0.8</a:t>
            </a:r>
            <a:endParaRPr lang="zh-TW" altLang="en-US" sz="1600" dirty="0">
              <a:solidFill>
                <a:srgbClr val="FF0000"/>
              </a:solidFill>
            </a:endParaRPr>
          </a:p>
        </p:txBody>
      </p:sp>
      <p:sp>
        <p:nvSpPr>
          <p:cNvPr id="51" name="文字方塊 50">
            <a:extLst>
              <a:ext uri="{FF2B5EF4-FFF2-40B4-BE49-F238E27FC236}">
                <a16:creationId xmlns:a16="http://schemas.microsoft.com/office/drawing/2014/main" id="{1C394EF0-A916-009E-D076-88C2FE1A557C}"/>
              </a:ext>
            </a:extLst>
          </p:cNvPr>
          <p:cNvSpPr txBox="1"/>
          <p:nvPr/>
        </p:nvSpPr>
        <p:spPr>
          <a:xfrm>
            <a:off x="8237585" y="5615383"/>
            <a:ext cx="444352" cy="338554"/>
          </a:xfrm>
          <a:prstGeom prst="rect">
            <a:avLst/>
          </a:prstGeom>
          <a:noFill/>
        </p:spPr>
        <p:txBody>
          <a:bodyPr wrap="none" rtlCol="0">
            <a:spAutoFit/>
          </a:bodyPr>
          <a:lstStyle/>
          <a:p>
            <a:r>
              <a:rPr lang="en-US" altLang="zh-TW" sz="1600" dirty="0">
                <a:solidFill>
                  <a:srgbClr val="FF0000"/>
                </a:solidFill>
              </a:rPr>
              <a:t>0.5</a:t>
            </a:r>
            <a:endParaRPr lang="zh-TW" altLang="en-US" sz="1600" dirty="0">
              <a:solidFill>
                <a:srgbClr val="FF0000"/>
              </a:solidFill>
            </a:endParaRPr>
          </a:p>
        </p:txBody>
      </p:sp>
      <p:sp>
        <p:nvSpPr>
          <p:cNvPr id="53" name="文字方塊 52">
            <a:extLst>
              <a:ext uri="{FF2B5EF4-FFF2-40B4-BE49-F238E27FC236}">
                <a16:creationId xmlns:a16="http://schemas.microsoft.com/office/drawing/2014/main" id="{DFAD3F27-282F-6BAC-11D5-4847F866C4B1}"/>
              </a:ext>
            </a:extLst>
          </p:cNvPr>
          <p:cNvSpPr txBox="1"/>
          <p:nvPr/>
        </p:nvSpPr>
        <p:spPr>
          <a:xfrm rot="16200000">
            <a:off x="7877691" y="4164884"/>
            <a:ext cx="1727011" cy="338554"/>
          </a:xfrm>
          <a:prstGeom prst="rect">
            <a:avLst/>
          </a:prstGeom>
          <a:noFill/>
        </p:spPr>
        <p:txBody>
          <a:bodyPr wrap="none" rtlCol="0">
            <a:spAutoFit/>
          </a:bodyPr>
          <a:lstStyle/>
          <a:p>
            <a:r>
              <a:rPr lang="en-US" altLang="zh-TW" sz="1600" dirty="0">
                <a:solidFill>
                  <a:srgbClr val="FF0000"/>
                </a:solidFill>
              </a:rPr>
              <a:t>Energy Loss (eV/Å)</a:t>
            </a:r>
            <a:endParaRPr lang="zh-TW" altLang="en-US" sz="1600" dirty="0">
              <a:solidFill>
                <a:srgbClr val="FF0000"/>
              </a:solidFill>
            </a:endParaRPr>
          </a:p>
        </p:txBody>
      </p:sp>
      <p:grpSp>
        <p:nvGrpSpPr>
          <p:cNvPr id="16" name="群組 15">
            <a:extLst>
              <a:ext uri="{FF2B5EF4-FFF2-40B4-BE49-F238E27FC236}">
                <a16:creationId xmlns:a16="http://schemas.microsoft.com/office/drawing/2014/main" id="{3F208F8A-9097-9F1E-E326-40817CFD969D}"/>
              </a:ext>
            </a:extLst>
          </p:cNvPr>
          <p:cNvGrpSpPr/>
          <p:nvPr/>
        </p:nvGrpSpPr>
        <p:grpSpPr>
          <a:xfrm>
            <a:off x="6125357" y="3045188"/>
            <a:ext cx="2034937" cy="815108"/>
            <a:chOff x="6125357" y="3045188"/>
            <a:chExt cx="2034937" cy="815108"/>
          </a:xfrm>
        </p:grpSpPr>
        <p:pic>
          <p:nvPicPr>
            <p:cNvPr id="67" name="圖片 66">
              <a:extLst>
                <a:ext uri="{FF2B5EF4-FFF2-40B4-BE49-F238E27FC236}">
                  <a16:creationId xmlns:a16="http://schemas.microsoft.com/office/drawing/2014/main" id="{9931FF75-6D08-8D7D-DCBE-808067FFFA22}"/>
                </a:ext>
              </a:extLst>
            </p:cNvPr>
            <p:cNvPicPr>
              <a:picLocks noChangeAspect="1"/>
            </p:cNvPicPr>
            <p:nvPr/>
          </p:nvPicPr>
          <p:blipFill>
            <a:blip r:embed="rId9"/>
            <a:stretch>
              <a:fillRect/>
            </a:stretch>
          </p:blipFill>
          <p:spPr>
            <a:xfrm>
              <a:off x="6125357" y="3071322"/>
              <a:ext cx="2034937" cy="788974"/>
            </a:xfrm>
            <a:prstGeom prst="rect">
              <a:avLst/>
            </a:prstGeom>
            <a:ln w="19050">
              <a:solidFill>
                <a:schemeClr val="bg1">
                  <a:lumMod val="50000"/>
                </a:schemeClr>
              </a:solidFill>
            </a:ln>
          </p:spPr>
        </p:pic>
        <p:sp>
          <p:nvSpPr>
            <p:cNvPr id="55" name="文字方塊 54">
              <a:extLst>
                <a:ext uri="{FF2B5EF4-FFF2-40B4-BE49-F238E27FC236}">
                  <a16:creationId xmlns:a16="http://schemas.microsoft.com/office/drawing/2014/main" id="{63CA096D-059C-E099-2056-00A2954A6C8D}"/>
                </a:ext>
              </a:extLst>
            </p:cNvPr>
            <p:cNvSpPr txBox="1"/>
            <p:nvPr/>
          </p:nvSpPr>
          <p:spPr>
            <a:xfrm>
              <a:off x="6508461" y="3045188"/>
              <a:ext cx="906017" cy="307777"/>
            </a:xfrm>
            <a:prstGeom prst="rect">
              <a:avLst/>
            </a:prstGeom>
            <a:noFill/>
          </p:spPr>
          <p:txBody>
            <a:bodyPr wrap="none" rtlCol="0">
              <a:spAutoFit/>
            </a:bodyPr>
            <a:lstStyle/>
            <a:p>
              <a:r>
                <a:rPr lang="en-US" altLang="zh-TW" sz="1400" dirty="0"/>
                <a:t>Pit Radius</a:t>
              </a:r>
              <a:endParaRPr lang="zh-TW" altLang="en-US" sz="1400" dirty="0"/>
            </a:p>
          </p:txBody>
        </p:sp>
        <p:sp>
          <p:nvSpPr>
            <p:cNvPr id="57" name="文字方塊 56">
              <a:extLst>
                <a:ext uri="{FF2B5EF4-FFF2-40B4-BE49-F238E27FC236}">
                  <a16:creationId xmlns:a16="http://schemas.microsoft.com/office/drawing/2014/main" id="{2767D987-054C-43C1-F957-C2CBDDD869F0}"/>
                </a:ext>
              </a:extLst>
            </p:cNvPr>
            <p:cNvSpPr txBox="1"/>
            <p:nvPr/>
          </p:nvSpPr>
          <p:spPr>
            <a:xfrm>
              <a:off x="6508887" y="3294051"/>
              <a:ext cx="1581715" cy="307777"/>
            </a:xfrm>
            <a:prstGeom prst="rect">
              <a:avLst/>
            </a:prstGeom>
            <a:noFill/>
          </p:spPr>
          <p:txBody>
            <a:bodyPr wrap="none" rtlCol="0">
              <a:spAutoFit/>
            </a:bodyPr>
            <a:lstStyle/>
            <a:p>
              <a:r>
                <a:rPr lang="en-US" altLang="zh-TW" sz="1400" dirty="0"/>
                <a:t>Standard Deviation</a:t>
              </a:r>
              <a:endParaRPr lang="zh-TW" altLang="en-US" sz="1400" dirty="0"/>
            </a:p>
          </p:txBody>
        </p:sp>
        <p:cxnSp>
          <p:nvCxnSpPr>
            <p:cNvPr id="62" name="直線接點 61">
              <a:extLst>
                <a:ext uri="{FF2B5EF4-FFF2-40B4-BE49-F238E27FC236}">
                  <a16:creationId xmlns:a16="http://schemas.microsoft.com/office/drawing/2014/main" id="{7AC727CC-1735-54F9-DC23-74A573FE0380}"/>
                </a:ext>
              </a:extLst>
            </p:cNvPr>
            <p:cNvCxnSpPr>
              <a:cxnSpLocks/>
            </p:cNvCxnSpPr>
            <p:nvPr/>
          </p:nvCxnSpPr>
          <p:spPr>
            <a:xfrm>
              <a:off x="6182595" y="3198172"/>
              <a:ext cx="347472" cy="0"/>
            </a:xfrm>
            <a:prstGeom prst="line">
              <a:avLst/>
            </a:prstGeom>
            <a:ln w="46990">
              <a:solidFill>
                <a:srgbClr val="0000FF"/>
              </a:solidFill>
            </a:ln>
          </p:spPr>
          <p:style>
            <a:lnRef idx="1">
              <a:schemeClr val="accent1"/>
            </a:lnRef>
            <a:fillRef idx="0">
              <a:schemeClr val="accent1"/>
            </a:fillRef>
            <a:effectRef idx="0">
              <a:schemeClr val="accent1"/>
            </a:effectRef>
            <a:fontRef idx="minor">
              <a:schemeClr val="tx1"/>
            </a:fontRef>
          </p:style>
        </p:cxnSp>
        <p:sp>
          <p:nvSpPr>
            <p:cNvPr id="64" name="矩形 63">
              <a:extLst>
                <a:ext uri="{FF2B5EF4-FFF2-40B4-BE49-F238E27FC236}">
                  <a16:creationId xmlns:a16="http://schemas.microsoft.com/office/drawing/2014/main" id="{D8C7D98E-5300-1075-CD95-71BC7E8CE53A}"/>
                </a:ext>
              </a:extLst>
            </p:cNvPr>
            <p:cNvSpPr/>
            <p:nvPr/>
          </p:nvSpPr>
          <p:spPr>
            <a:xfrm>
              <a:off x="6196328" y="3394332"/>
              <a:ext cx="320006" cy="113122"/>
            </a:xfrm>
            <a:prstGeom prst="rect">
              <a:avLst/>
            </a:prstGeom>
            <a:solidFill>
              <a:srgbClr val="7F7FFF"/>
            </a:solidFill>
            <a:ln>
              <a:solidFill>
                <a:srgbClr val="6565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8" name="文字方塊 57">
            <a:extLst>
              <a:ext uri="{FF2B5EF4-FFF2-40B4-BE49-F238E27FC236}">
                <a16:creationId xmlns:a16="http://schemas.microsoft.com/office/drawing/2014/main" id="{FFAE8CA3-5D18-CB83-E39F-3E5C5086E9DB}"/>
              </a:ext>
            </a:extLst>
          </p:cNvPr>
          <p:cNvSpPr txBox="1"/>
          <p:nvPr/>
        </p:nvSpPr>
        <p:spPr>
          <a:xfrm>
            <a:off x="6508613" y="3537220"/>
            <a:ext cx="1668918" cy="307777"/>
          </a:xfrm>
          <a:prstGeom prst="rect">
            <a:avLst/>
          </a:prstGeom>
          <a:noFill/>
        </p:spPr>
        <p:txBody>
          <a:bodyPr wrap="none" rtlCol="0">
            <a:spAutoFit/>
          </a:bodyPr>
          <a:lstStyle/>
          <a:p>
            <a:r>
              <a:rPr lang="en-US" altLang="zh-TW" sz="1400" dirty="0"/>
              <a:t>Energy Loss by SRIM</a:t>
            </a:r>
            <a:endParaRPr lang="zh-TW" altLang="en-US" sz="1400" dirty="0"/>
          </a:p>
        </p:txBody>
      </p:sp>
      <p:cxnSp>
        <p:nvCxnSpPr>
          <p:cNvPr id="65" name="直線接點 64">
            <a:extLst>
              <a:ext uri="{FF2B5EF4-FFF2-40B4-BE49-F238E27FC236}">
                <a16:creationId xmlns:a16="http://schemas.microsoft.com/office/drawing/2014/main" id="{E4AEFCFD-4FC4-8FD8-5474-387499250581}"/>
              </a:ext>
            </a:extLst>
          </p:cNvPr>
          <p:cNvCxnSpPr>
            <a:cxnSpLocks/>
          </p:cNvCxnSpPr>
          <p:nvPr/>
        </p:nvCxnSpPr>
        <p:spPr>
          <a:xfrm>
            <a:off x="6188607" y="3685484"/>
            <a:ext cx="347472" cy="0"/>
          </a:xfrm>
          <a:prstGeom prst="line">
            <a:avLst/>
          </a:prstGeom>
          <a:ln w="46990" cap="flat" cmpd="sng" algn="ctr">
            <a:solidFill>
              <a:srgbClr val="FF000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901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10" presetClass="entr" presetSubtype="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p:bldP spid="39" grpId="0"/>
      <p:bldP spid="48" grpId="0"/>
      <p:bldP spid="49" grpId="0"/>
      <p:bldP spid="50" grpId="0"/>
      <p:bldP spid="51" grpId="0"/>
      <p:bldP spid="53" grpId="0"/>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4FF5A-5BF3-9483-C6AD-094C00CF6C78}"/>
            </a:ext>
          </a:extLst>
        </p:cNvPr>
        <p:cNvGrpSpPr/>
        <p:nvPr/>
      </p:nvGrpSpPr>
      <p:grpSpPr>
        <a:xfrm>
          <a:off x="0" y="0"/>
          <a:ext cx="0" cy="0"/>
          <a:chOff x="0" y="0"/>
          <a:chExt cx="0" cy="0"/>
        </a:xfrm>
      </p:grpSpPr>
      <p:grpSp>
        <p:nvGrpSpPr>
          <p:cNvPr id="21" name="群組 20">
            <a:extLst>
              <a:ext uri="{FF2B5EF4-FFF2-40B4-BE49-F238E27FC236}">
                <a16:creationId xmlns:a16="http://schemas.microsoft.com/office/drawing/2014/main" id="{B5AD1C73-2740-2325-42F9-454D8FC5CA01}"/>
              </a:ext>
            </a:extLst>
          </p:cNvPr>
          <p:cNvGrpSpPr/>
          <p:nvPr/>
        </p:nvGrpSpPr>
        <p:grpSpPr>
          <a:xfrm>
            <a:off x="924444" y="2153489"/>
            <a:ext cx="2993132" cy="3014663"/>
            <a:chOff x="924444" y="2153489"/>
            <a:chExt cx="2993132" cy="3014663"/>
          </a:xfrm>
        </p:grpSpPr>
        <p:pic>
          <p:nvPicPr>
            <p:cNvPr id="17" name="圖片 16">
              <a:extLst>
                <a:ext uri="{FF2B5EF4-FFF2-40B4-BE49-F238E27FC236}">
                  <a16:creationId xmlns:a16="http://schemas.microsoft.com/office/drawing/2014/main" id="{23A399B6-D2EB-F40D-EDF4-1E0C26329604}"/>
                </a:ext>
              </a:extLst>
            </p:cNvPr>
            <p:cNvPicPr>
              <a:picLocks noChangeAspect="1"/>
            </p:cNvPicPr>
            <p:nvPr/>
          </p:nvPicPr>
          <p:blipFill>
            <a:blip r:embed="rId3"/>
            <a:srcRect r="1838"/>
            <a:stretch/>
          </p:blipFill>
          <p:spPr>
            <a:xfrm>
              <a:off x="924444" y="2153489"/>
              <a:ext cx="2993132" cy="3014663"/>
            </a:xfrm>
            <a:prstGeom prst="rect">
              <a:avLst/>
            </a:prstGeom>
          </p:spPr>
        </p:pic>
        <p:sp>
          <p:nvSpPr>
            <p:cNvPr id="5" name="文字方塊 4">
              <a:extLst>
                <a:ext uri="{FF2B5EF4-FFF2-40B4-BE49-F238E27FC236}">
                  <a16:creationId xmlns:a16="http://schemas.microsoft.com/office/drawing/2014/main" id="{6D567797-91B2-7CE2-32CC-8AF3B647A61D}"/>
                </a:ext>
              </a:extLst>
            </p:cNvPr>
            <p:cNvSpPr txBox="1"/>
            <p:nvPr/>
          </p:nvSpPr>
          <p:spPr>
            <a:xfrm>
              <a:off x="1008902" y="2255373"/>
              <a:ext cx="498855" cy="338554"/>
            </a:xfrm>
            <a:prstGeom prst="rect">
              <a:avLst/>
            </a:prstGeom>
            <a:solidFill>
              <a:schemeClr val="bg1"/>
            </a:solidFill>
            <a:ln w="28575">
              <a:solidFill>
                <a:schemeClr val="bg1">
                  <a:lumMod val="75000"/>
                </a:schemeClr>
              </a:solidFill>
            </a:ln>
          </p:spPr>
          <p:txBody>
            <a:bodyPr wrap="none" rtlCol="0">
              <a:spAutoFit/>
            </a:bodyPr>
            <a:lstStyle/>
            <a:p>
              <a:r>
                <a:rPr lang="en-US" altLang="zh-TW" sz="1600" dirty="0">
                  <a:solidFill>
                    <a:schemeClr val="bg2">
                      <a:lumMod val="50000"/>
                    </a:schemeClr>
                  </a:solidFill>
                </a:rPr>
                <a:t>P43</a:t>
              </a:r>
            </a:p>
          </p:txBody>
        </p:sp>
        <p:sp>
          <p:nvSpPr>
            <p:cNvPr id="46" name="文字方塊 45">
              <a:extLst>
                <a:ext uri="{FF2B5EF4-FFF2-40B4-BE49-F238E27FC236}">
                  <a16:creationId xmlns:a16="http://schemas.microsoft.com/office/drawing/2014/main" id="{321AE1D3-5CAD-ECD6-FBDE-DA7FB4835FFE}"/>
                </a:ext>
              </a:extLst>
            </p:cNvPr>
            <p:cNvSpPr txBox="1"/>
            <p:nvPr/>
          </p:nvSpPr>
          <p:spPr>
            <a:xfrm>
              <a:off x="936160" y="4668874"/>
              <a:ext cx="689612" cy="338554"/>
            </a:xfrm>
            <a:prstGeom prst="rect">
              <a:avLst/>
            </a:prstGeom>
            <a:noFill/>
          </p:spPr>
          <p:txBody>
            <a:bodyPr wrap="none" rtlCol="0">
              <a:spAutoFit/>
            </a:bodyPr>
            <a:lstStyle/>
            <a:p>
              <a:r>
                <a:rPr lang="en-US" altLang="zh-TW" sz="1600" dirty="0">
                  <a:solidFill>
                    <a:schemeClr val="bg1"/>
                  </a:solidFill>
                </a:rPr>
                <a:t>10 cm</a:t>
              </a:r>
              <a:endParaRPr lang="zh-TW" altLang="en-US" sz="1600" dirty="0">
                <a:solidFill>
                  <a:schemeClr val="bg1"/>
                </a:solidFill>
              </a:endParaRPr>
            </a:p>
          </p:txBody>
        </p:sp>
        <p:cxnSp>
          <p:nvCxnSpPr>
            <p:cNvPr id="47" name="直線接點 46">
              <a:extLst>
                <a:ext uri="{FF2B5EF4-FFF2-40B4-BE49-F238E27FC236}">
                  <a16:creationId xmlns:a16="http://schemas.microsoft.com/office/drawing/2014/main" id="{252BDF2D-860E-F4A2-2BC4-3F4CFC341453}"/>
                </a:ext>
              </a:extLst>
            </p:cNvPr>
            <p:cNvCxnSpPr>
              <a:cxnSpLocks/>
            </p:cNvCxnSpPr>
            <p:nvPr/>
          </p:nvCxnSpPr>
          <p:spPr>
            <a:xfrm>
              <a:off x="1081954" y="5007428"/>
              <a:ext cx="393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群組 18">
            <a:extLst>
              <a:ext uri="{FF2B5EF4-FFF2-40B4-BE49-F238E27FC236}">
                <a16:creationId xmlns:a16="http://schemas.microsoft.com/office/drawing/2014/main" id="{F4140A68-4EE0-D8A5-9E8F-A4536DE06904}"/>
              </a:ext>
            </a:extLst>
          </p:cNvPr>
          <p:cNvGrpSpPr/>
          <p:nvPr/>
        </p:nvGrpSpPr>
        <p:grpSpPr>
          <a:xfrm flipV="1">
            <a:off x="1755495" y="3889841"/>
            <a:ext cx="1165704" cy="723799"/>
            <a:chOff x="1772928" y="2700538"/>
            <a:chExt cx="1165704" cy="723799"/>
          </a:xfrm>
        </p:grpSpPr>
        <p:cxnSp>
          <p:nvCxnSpPr>
            <p:cNvPr id="10" name="直線單箭頭接點 9">
              <a:extLst>
                <a:ext uri="{FF2B5EF4-FFF2-40B4-BE49-F238E27FC236}">
                  <a16:creationId xmlns:a16="http://schemas.microsoft.com/office/drawing/2014/main" id="{CDDEBE98-A253-39C6-BB9E-65185B255398}"/>
                </a:ext>
              </a:extLst>
            </p:cNvPr>
            <p:cNvCxnSpPr>
              <a:cxnSpLocks/>
            </p:cNvCxnSpPr>
            <p:nvPr/>
          </p:nvCxnSpPr>
          <p:spPr>
            <a:xfrm flipH="1">
              <a:off x="1957659" y="3058746"/>
              <a:ext cx="78788" cy="365591"/>
            </a:xfrm>
            <a:prstGeom prst="straightConnector1">
              <a:avLst/>
            </a:prstGeom>
            <a:ln w="19050">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12" name="直線單箭頭接點 11">
              <a:extLst>
                <a:ext uri="{FF2B5EF4-FFF2-40B4-BE49-F238E27FC236}">
                  <a16:creationId xmlns:a16="http://schemas.microsoft.com/office/drawing/2014/main" id="{C5936003-A24E-CDC4-BEBC-7055EDE1834C}"/>
                </a:ext>
              </a:extLst>
            </p:cNvPr>
            <p:cNvCxnSpPr>
              <a:cxnSpLocks/>
            </p:cNvCxnSpPr>
            <p:nvPr/>
          </p:nvCxnSpPr>
          <p:spPr>
            <a:xfrm>
              <a:off x="2528456" y="3057869"/>
              <a:ext cx="113338" cy="365278"/>
            </a:xfrm>
            <a:prstGeom prst="straightConnector1">
              <a:avLst/>
            </a:prstGeom>
            <a:ln w="19050">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16" name="文字方塊 15">
              <a:extLst>
                <a:ext uri="{FF2B5EF4-FFF2-40B4-BE49-F238E27FC236}">
                  <a16:creationId xmlns:a16="http://schemas.microsoft.com/office/drawing/2014/main" id="{817A920A-ED78-D6C7-DBA0-938BF3086EC7}"/>
                </a:ext>
              </a:extLst>
            </p:cNvPr>
            <p:cNvSpPr txBox="1"/>
            <p:nvPr/>
          </p:nvSpPr>
          <p:spPr>
            <a:xfrm flipV="1">
              <a:off x="1772928" y="2700538"/>
              <a:ext cx="1165704" cy="369332"/>
            </a:xfrm>
            <a:prstGeom prst="rect">
              <a:avLst/>
            </a:prstGeom>
            <a:solidFill>
              <a:schemeClr val="bg1"/>
            </a:solidFill>
            <a:ln w="28575">
              <a:solidFill>
                <a:schemeClr val="bg2">
                  <a:lumMod val="10000"/>
                </a:schemeClr>
              </a:solidFill>
            </a:ln>
          </p:spPr>
          <p:txBody>
            <a:bodyPr wrap="none" rtlCol="0">
              <a:spAutoFit/>
            </a:bodyPr>
            <a:lstStyle/>
            <a:p>
              <a:r>
                <a:rPr lang="en-US" altLang="zh-TW" dirty="0">
                  <a:solidFill>
                    <a:schemeClr val="tx1">
                      <a:lumMod val="75000"/>
                      <a:lumOff val="25000"/>
                    </a:schemeClr>
                  </a:solidFill>
                </a:rPr>
                <a:t>Ion signals</a:t>
              </a:r>
              <a:endParaRPr lang="zh-TW" altLang="en-US" dirty="0">
                <a:solidFill>
                  <a:schemeClr val="tx1">
                    <a:lumMod val="75000"/>
                    <a:lumOff val="25000"/>
                  </a:schemeClr>
                </a:solidFill>
              </a:endParaRPr>
            </a:p>
          </p:txBody>
        </p:sp>
      </p:grpSp>
      <p:sp>
        <p:nvSpPr>
          <p:cNvPr id="36" name="標題 1">
            <a:extLst>
              <a:ext uri="{FF2B5EF4-FFF2-40B4-BE49-F238E27FC236}">
                <a16:creationId xmlns:a16="http://schemas.microsoft.com/office/drawing/2014/main" id="{2E1C139A-EE25-CAB4-3EDA-469616A350C9}"/>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Pits Detection on CR39</a:t>
            </a:r>
          </a:p>
        </p:txBody>
      </p:sp>
      <p:grpSp>
        <p:nvGrpSpPr>
          <p:cNvPr id="4" name="群組 3">
            <a:extLst>
              <a:ext uri="{FF2B5EF4-FFF2-40B4-BE49-F238E27FC236}">
                <a16:creationId xmlns:a16="http://schemas.microsoft.com/office/drawing/2014/main" id="{A1D68D74-F911-00E2-EC52-1665D883C71B}"/>
              </a:ext>
            </a:extLst>
          </p:cNvPr>
          <p:cNvGrpSpPr/>
          <p:nvPr/>
        </p:nvGrpSpPr>
        <p:grpSpPr>
          <a:xfrm>
            <a:off x="1956919" y="3057195"/>
            <a:ext cx="614271" cy="837312"/>
            <a:chOff x="1956919" y="3057195"/>
            <a:chExt cx="614271" cy="837312"/>
          </a:xfrm>
        </p:grpSpPr>
        <p:sp>
          <p:nvSpPr>
            <p:cNvPr id="3" name="矩形 2">
              <a:extLst>
                <a:ext uri="{FF2B5EF4-FFF2-40B4-BE49-F238E27FC236}">
                  <a16:creationId xmlns:a16="http://schemas.microsoft.com/office/drawing/2014/main" id="{E6BB3FEE-FCC0-3CFB-03D6-5CBFA4364521}"/>
                </a:ext>
              </a:extLst>
            </p:cNvPr>
            <p:cNvSpPr/>
            <p:nvPr/>
          </p:nvSpPr>
          <p:spPr>
            <a:xfrm>
              <a:off x="2066366" y="3483213"/>
              <a:ext cx="367553" cy="411294"/>
            </a:xfrm>
            <a:prstGeom prst="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CEFB8587-7F0E-F676-E60F-88C8DFA20820}"/>
                </a:ext>
              </a:extLst>
            </p:cNvPr>
            <p:cNvSpPr txBox="1"/>
            <p:nvPr/>
          </p:nvSpPr>
          <p:spPr>
            <a:xfrm>
              <a:off x="1956919" y="3057195"/>
              <a:ext cx="614271" cy="338554"/>
            </a:xfrm>
            <a:prstGeom prst="rect">
              <a:avLst/>
            </a:prstGeom>
            <a:solidFill>
              <a:schemeClr val="bg1"/>
            </a:solidFill>
            <a:ln w="28575">
              <a:solidFill>
                <a:schemeClr val="accent5">
                  <a:lumMod val="60000"/>
                  <a:lumOff val="40000"/>
                </a:schemeClr>
              </a:solidFill>
            </a:ln>
          </p:spPr>
          <p:txBody>
            <a:bodyPr wrap="none" rtlCol="0">
              <a:spAutoFit/>
            </a:bodyPr>
            <a:lstStyle/>
            <a:p>
              <a:r>
                <a:rPr lang="en-US" altLang="zh-TW" sz="1600" dirty="0">
                  <a:solidFill>
                    <a:schemeClr val="accent1">
                      <a:lumMod val="75000"/>
                    </a:schemeClr>
                  </a:solidFill>
                </a:rPr>
                <a:t>CR39</a:t>
              </a:r>
            </a:p>
          </p:txBody>
        </p:sp>
      </p:grpSp>
      <p:sp>
        <p:nvSpPr>
          <p:cNvPr id="11" name="文字方塊 10">
            <a:extLst>
              <a:ext uri="{FF2B5EF4-FFF2-40B4-BE49-F238E27FC236}">
                <a16:creationId xmlns:a16="http://schemas.microsoft.com/office/drawing/2014/main" id="{728D822F-343D-BE7D-D7C2-E82DC9088DA5}"/>
              </a:ext>
            </a:extLst>
          </p:cNvPr>
          <p:cNvSpPr txBox="1"/>
          <p:nvPr/>
        </p:nvSpPr>
        <p:spPr>
          <a:xfrm>
            <a:off x="624815" y="1336643"/>
            <a:ext cx="2233688" cy="400110"/>
          </a:xfrm>
          <a:prstGeom prst="rect">
            <a:avLst/>
          </a:prstGeom>
          <a:noFill/>
        </p:spPr>
        <p:txBody>
          <a:bodyPr wrap="none" rtlCol="0">
            <a:spAutoFit/>
          </a:bodyPr>
          <a:lstStyle/>
          <a:p>
            <a:r>
              <a:rPr lang="en-US" altLang="zh-TW" sz="2000" dirty="0">
                <a:solidFill>
                  <a:srgbClr val="0012FF"/>
                </a:solidFill>
              </a:rPr>
              <a:t>Number Calibration</a:t>
            </a:r>
          </a:p>
        </p:txBody>
      </p:sp>
      <p:pic>
        <p:nvPicPr>
          <p:cNvPr id="25" name="圖片 24" descr="一張含有 Rectangle, 黑與白, 灰色, 單色 的圖片&#10;&#10;自動產生的描述">
            <a:extLst>
              <a:ext uri="{FF2B5EF4-FFF2-40B4-BE49-F238E27FC236}">
                <a16:creationId xmlns:a16="http://schemas.microsoft.com/office/drawing/2014/main" id="{4F58509A-B215-6086-9845-585CCBDD23DE}"/>
              </a:ext>
            </a:extLst>
          </p:cNvPr>
          <p:cNvPicPr>
            <a:picLocks noChangeAspect="1"/>
          </p:cNvPicPr>
          <p:nvPr/>
        </p:nvPicPr>
        <p:blipFill>
          <a:blip r:embed="rId4" cstate="print">
            <a:extLst>
              <a:ext uri="{28A0092B-C50C-407E-A947-70E740481C1C}">
                <a14:useLocalDpi xmlns:a14="http://schemas.microsoft.com/office/drawing/2010/main" val="0"/>
              </a:ext>
            </a:extLst>
          </a:blip>
          <a:srcRect l="27575" t="4850" b="5209"/>
          <a:stretch/>
        </p:blipFill>
        <p:spPr>
          <a:xfrm flipH="1">
            <a:off x="2983894" y="367012"/>
            <a:ext cx="5842381" cy="5441575"/>
          </a:xfrm>
          <a:prstGeom prst="rect">
            <a:avLst/>
          </a:prstGeom>
        </p:spPr>
      </p:pic>
      <p:sp>
        <p:nvSpPr>
          <p:cNvPr id="28" name="投影片編號版面配置區 2">
            <a:extLst>
              <a:ext uri="{FF2B5EF4-FFF2-40B4-BE49-F238E27FC236}">
                <a16:creationId xmlns:a16="http://schemas.microsoft.com/office/drawing/2014/main" id="{5DF888AA-7C59-48CC-60A8-D590DB07C3D2}"/>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13</a:t>
            </a:fld>
            <a:endParaRPr lang="zh-TW" altLang="en-US" sz="1800" dirty="0">
              <a:solidFill>
                <a:schemeClr val="bg2">
                  <a:lumMod val="50000"/>
                </a:schemeClr>
              </a:solidFill>
            </a:endParaRPr>
          </a:p>
        </p:txBody>
      </p:sp>
      <p:cxnSp>
        <p:nvCxnSpPr>
          <p:cNvPr id="18" name="直線接點 17">
            <a:extLst>
              <a:ext uri="{FF2B5EF4-FFF2-40B4-BE49-F238E27FC236}">
                <a16:creationId xmlns:a16="http://schemas.microsoft.com/office/drawing/2014/main" id="{59180DA8-25D4-7ACC-1250-FD1D1520064E}"/>
              </a:ext>
            </a:extLst>
          </p:cNvPr>
          <p:cNvCxnSpPr/>
          <p:nvPr/>
        </p:nvCxnSpPr>
        <p:spPr>
          <a:xfrm>
            <a:off x="2106847" y="3514169"/>
            <a:ext cx="0" cy="3447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14E8CF03-5826-16D9-650A-CCECFDFFFC0B}"/>
                  </a:ext>
                </a:extLst>
              </p:cNvPr>
              <p:cNvSpPr txBox="1"/>
              <p:nvPr/>
            </p:nvSpPr>
            <p:spPr>
              <a:xfrm>
                <a:off x="1387021" y="5213163"/>
                <a:ext cx="1937518" cy="369332"/>
              </a:xfrm>
              <a:prstGeom prst="rect">
                <a:avLst/>
              </a:prstGeom>
              <a:noFill/>
            </p:spPr>
            <p:txBody>
              <a:bodyPr wrap="none" rtlCol="0">
                <a:spAutoFit/>
              </a:bodyPr>
              <a:lstStyle/>
              <a:p>
                <a14:m>
                  <m:oMath xmlns:m="http://schemas.openxmlformats.org/officeDocument/2006/math">
                    <m:r>
                      <a:rPr lang="en-US" altLang="zh-TW" sz="1800" b="0" i="1" smtClean="0">
                        <a:solidFill>
                          <a:srgbClr val="FF0000"/>
                        </a:solidFill>
                        <a:latin typeface="Cambria Math" panose="02040503050406030204" pitchFamily="18" charset="0"/>
                      </a:rPr>
                      <m:t>~</m:t>
                    </m:r>
                  </m:oMath>
                </a14:m>
                <a:r>
                  <a:rPr lang="en-US" altLang="zh-TW" sz="1800" dirty="0">
                    <a:solidFill>
                      <a:srgbClr val="FF0000"/>
                    </a:solidFill>
                  </a:rPr>
                  <a:t> 0.75 counts / pit</a:t>
                </a:r>
                <a:endParaRPr lang="zh-TW" altLang="en-US" dirty="0">
                  <a:solidFill>
                    <a:srgbClr val="FF0000"/>
                  </a:solidFill>
                </a:endParaRPr>
              </a:p>
            </p:txBody>
          </p:sp>
        </mc:Choice>
        <mc:Fallback xmlns="">
          <p:sp>
            <p:nvSpPr>
              <p:cNvPr id="2" name="文字方塊 1">
                <a:extLst>
                  <a:ext uri="{FF2B5EF4-FFF2-40B4-BE49-F238E27FC236}">
                    <a16:creationId xmlns:a16="http://schemas.microsoft.com/office/drawing/2014/main" id="{14E8CF03-5826-16D9-650A-CCECFDFFFC0B}"/>
                  </a:ext>
                </a:extLst>
              </p:cNvPr>
              <p:cNvSpPr txBox="1">
                <a:spLocks noRot="1" noChangeAspect="1" noMove="1" noResize="1" noEditPoints="1" noAdjustHandles="1" noChangeArrowheads="1" noChangeShapeType="1" noTextEdit="1"/>
              </p:cNvSpPr>
              <p:nvPr/>
            </p:nvSpPr>
            <p:spPr>
              <a:xfrm>
                <a:off x="1387021" y="5213163"/>
                <a:ext cx="1937518" cy="369332"/>
              </a:xfrm>
              <a:prstGeom prst="rect">
                <a:avLst/>
              </a:prstGeom>
              <a:blipFill>
                <a:blip r:embed="rId5"/>
                <a:stretch>
                  <a:fillRect t="-8197" r="-2208" b="-24590"/>
                </a:stretch>
              </a:blipFill>
            </p:spPr>
            <p:txBody>
              <a:bodyPr/>
              <a:lstStyle/>
              <a:p>
                <a:r>
                  <a:rPr lang="zh-TW" altLang="en-US">
                    <a:noFill/>
                  </a:rPr>
                  <a:t> </a:t>
                </a:r>
              </a:p>
            </p:txBody>
          </p:sp>
        </mc:Fallback>
      </mc:AlternateContent>
      <p:grpSp>
        <p:nvGrpSpPr>
          <p:cNvPr id="13" name="群組 12">
            <a:extLst>
              <a:ext uri="{FF2B5EF4-FFF2-40B4-BE49-F238E27FC236}">
                <a16:creationId xmlns:a16="http://schemas.microsoft.com/office/drawing/2014/main" id="{21A8CD7E-43A0-C486-C678-4E4DDFD5FB8D}"/>
              </a:ext>
            </a:extLst>
          </p:cNvPr>
          <p:cNvGrpSpPr/>
          <p:nvPr/>
        </p:nvGrpSpPr>
        <p:grpSpPr>
          <a:xfrm>
            <a:off x="974275" y="3688891"/>
            <a:ext cx="826060" cy="389470"/>
            <a:chOff x="974275" y="3688891"/>
            <a:chExt cx="826060" cy="389470"/>
          </a:xfrm>
        </p:grpSpPr>
        <p:sp>
          <p:nvSpPr>
            <p:cNvPr id="8" name="橢圓 7">
              <a:extLst>
                <a:ext uri="{FF2B5EF4-FFF2-40B4-BE49-F238E27FC236}">
                  <a16:creationId xmlns:a16="http://schemas.microsoft.com/office/drawing/2014/main" id="{B08EADBC-FD96-83F6-6DD2-84A7F98F282D}"/>
                </a:ext>
              </a:extLst>
            </p:cNvPr>
            <p:cNvSpPr/>
            <p:nvPr/>
          </p:nvSpPr>
          <p:spPr>
            <a:xfrm>
              <a:off x="1259415" y="3688891"/>
              <a:ext cx="27432" cy="27432"/>
            </a:xfrm>
            <a:prstGeom prst="ellipse">
              <a:avLst/>
            </a:prstGeom>
            <a:solidFill>
              <a:srgbClr val="FF7C80"/>
            </a:solidFill>
            <a:ln>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126B953D-1705-04F4-1562-2C69C128148F}"/>
                </a:ext>
              </a:extLst>
            </p:cNvPr>
            <p:cNvSpPr txBox="1"/>
            <p:nvPr/>
          </p:nvSpPr>
          <p:spPr>
            <a:xfrm>
              <a:off x="974275" y="3801362"/>
              <a:ext cx="826060" cy="276999"/>
            </a:xfrm>
            <a:prstGeom prst="rect">
              <a:avLst/>
            </a:prstGeom>
            <a:solidFill>
              <a:schemeClr val="bg1"/>
            </a:solidFill>
            <a:ln w="19050">
              <a:solidFill>
                <a:srgbClr val="FF7C80"/>
              </a:solidFill>
            </a:ln>
          </p:spPr>
          <p:txBody>
            <a:bodyPr wrap="none" rtlCol="0">
              <a:spAutoFit/>
            </a:bodyPr>
            <a:lstStyle/>
            <a:p>
              <a:r>
                <a:rPr lang="en-US" altLang="zh-TW" sz="1200" dirty="0">
                  <a:solidFill>
                    <a:srgbClr val="FF7C80"/>
                  </a:solidFill>
                </a:rPr>
                <a:t>Zero point</a:t>
              </a:r>
            </a:p>
          </p:txBody>
        </p:sp>
      </p:grpSp>
    </p:spTree>
    <p:extLst>
      <p:ext uri="{BB962C8B-B14F-4D97-AF65-F5344CB8AC3E}">
        <p14:creationId xmlns:p14="http://schemas.microsoft.com/office/powerpoint/2010/main" val="269730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10" presetClass="entr" presetSubtype="0" fill="hold" nodeType="after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fill="hold" nodeType="clickEffect">
                                  <p:stCondLst>
                                    <p:cond delay="0"/>
                                  </p:stCondLst>
                                  <p:childTnLst>
                                    <p:animMotion origin="layout" path="M -3.33333E-6 -1.48148E-6 L -0.40121 0.08843 " pathEditMode="relative" rAng="0" ptsTypes="AA">
                                      <p:cBhvr>
                                        <p:cTn id="26" dur="1000" fill="hold"/>
                                        <p:tgtEl>
                                          <p:spTgt spid="25"/>
                                        </p:tgtEl>
                                        <p:attrNameLst>
                                          <p:attrName>ppt_x</p:attrName>
                                          <p:attrName>ppt_y</p:attrName>
                                        </p:attrNameLst>
                                      </p:cBhvr>
                                      <p:rCtr x="-20069" y="4421"/>
                                    </p:animMotion>
                                  </p:childTnLst>
                                </p:cTn>
                              </p:par>
                              <p:par>
                                <p:cTn id="27" presetID="6" presetClass="emph" presetSubtype="0" fill="hold" nodeType="withEffect">
                                  <p:stCondLst>
                                    <p:cond delay="0"/>
                                  </p:stCondLst>
                                  <p:childTnLst>
                                    <p:animScale>
                                      <p:cBhvr>
                                        <p:cTn id="28" dur="1000" fill="hold"/>
                                        <p:tgtEl>
                                          <p:spTgt spid="25"/>
                                        </p:tgtEl>
                                      </p:cBhvr>
                                      <p:by x="7560" y="7560"/>
                                    </p:animScale>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BE58F-A98B-9D3D-BB70-9FF24833C3AC}"/>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1D1FF0EA-EAE2-09CE-EFF4-CE35C099C8FF}"/>
              </a:ext>
            </a:extLst>
          </p:cNvPr>
          <p:cNvGrpSpPr/>
          <p:nvPr/>
        </p:nvGrpSpPr>
        <p:grpSpPr>
          <a:xfrm>
            <a:off x="924444" y="2153489"/>
            <a:ext cx="2993132" cy="3014663"/>
            <a:chOff x="924444" y="2153489"/>
            <a:chExt cx="2993132" cy="3014663"/>
          </a:xfrm>
        </p:grpSpPr>
        <p:pic>
          <p:nvPicPr>
            <p:cNvPr id="3" name="圖片 2">
              <a:extLst>
                <a:ext uri="{FF2B5EF4-FFF2-40B4-BE49-F238E27FC236}">
                  <a16:creationId xmlns:a16="http://schemas.microsoft.com/office/drawing/2014/main" id="{6072219E-28FB-C54E-76F0-2E5A7A6E2331}"/>
                </a:ext>
              </a:extLst>
            </p:cNvPr>
            <p:cNvPicPr>
              <a:picLocks noChangeAspect="1"/>
            </p:cNvPicPr>
            <p:nvPr/>
          </p:nvPicPr>
          <p:blipFill>
            <a:blip r:embed="rId3"/>
            <a:srcRect r="1838"/>
            <a:stretch/>
          </p:blipFill>
          <p:spPr>
            <a:xfrm>
              <a:off x="924444" y="2153489"/>
              <a:ext cx="2993132" cy="3014663"/>
            </a:xfrm>
            <a:prstGeom prst="rect">
              <a:avLst/>
            </a:prstGeom>
          </p:spPr>
        </p:pic>
        <p:sp>
          <p:nvSpPr>
            <p:cNvPr id="4" name="文字方塊 3">
              <a:extLst>
                <a:ext uri="{FF2B5EF4-FFF2-40B4-BE49-F238E27FC236}">
                  <a16:creationId xmlns:a16="http://schemas.microsoft.com/office/drawing/2014/main" id="{2C7CA941-BC8A-495A-16DC-ADB6C65DF474}"/>
                </a:ext>
              </a:extLst>
            </p:cNvPr>
            <p:cNvSpPr txBox="1"/>
            <p:nvPr/>
          </p:nvSpPr>
          <p:spPr>
            <a:xfrm>
              <a:off x="1008902" y="2255373"/>
              <a:ext cx="498855" cy="338554"/>
            </a:xfrm>
            <a:prstGeom prst="rect">
              <a:avLst/>
            </a:prstGeom>
            <a:solidFill>
              <a:schemeClr val="bg1"/>
            </a:solidFill>
            <a:ln w="28575">
              <a:solidFill>
                <a:schemeClr val="bg1">
                  <a:lumMod val="75000"/>
                </a:schemeClr>
              </a:solidFill>
            </a:ln>
          </p:spPr>
          <p:txBody>
            <a:bodyPr wrap="none" rtlCol="0">
              <a:spAutoFit/>
            </a:bodyPr>
            <a:lstStyle/>
            <a:p>
              <a:r>
                <a:rPr lang="en-US" altLang="zh-TW" sz="1600" dirty="0">
                  <a:solidFill>
                    <a:schemeClr val="bg2">
                      <a:lumMod val="50000"/>
                    </a:schemeClr>
                  </a:solidFill>
                </a:rPr>
                <a:t>P43</a:t>
              </a:r>
            </a:p>
          </p:txBody>
        </p:sp>
        <p:sp>
          <p:nvSpPr>
            <p:cNvPr id="5" name="文字方塊 4">
              <a:extLst>
                <a:ext uri="{FF2B5EF4-FFF2-40B4-BE49-F238E27FC236}">
                  <a16:creationId xmlns:a16="http://schemas.microsoft.com/office/drawing/2014/main" id="{0F56399E-2C65-2BA6-EF8C-EA5CF17654A9}"/>
                </a:ext>
              </a:extLst>
            </p:cNvPr>
            <p:cNvSpPr txBox="1"/>
            <p:nvPr/>
          </p:nvSpPr>
          <p:spPr>
            <a:xfrm>
              <a:off x="936160" y="4668874"/>
              <a:ext cx="689612" cy="338554"/>
            </a:xfrm>
            <a:prstGeom prst="rect">
              <a:avLst/>
            </a:prstGeom>
            <a:noFill/>
          </p:spPr>
          <p:txBody>
            <a:bodyPr wrap="none" rtlCol="0">
              <a:spAutoFit/>
            </a:bodyPr>
            <a:lstStyle/>
            <a:p>
              <a:r>
                <a:rPr lang="en-US" altLang="zh-TW" sz="1600" dirty="0">
                  <a:solidFill>
                    <a:schemeClr val="bg1"/>
                  </a:solidFill>
                </a:rPr>
                <a:t>10 cm</a:t>
              </a:r>
              <a:endParaRPr lang="zh-TW" altLang="en-US" sz="1600" dirty="0">
                <a:solidFill>
                  <a:schemeClr val="bg1"/>
                </a:solidFill>
              </a:endParaRPr>
            </a:p>
          </p:txBody>
        </p:sp>
        <p:cxnSp>
          <p:nvCxnSpPr>
            <p:cNvPr id="6" name="直線接點 5">
              <a:extLst>
                <a:ext uri="{FF2B5EF4-FFF2-40B4-BE49-F238E27FC236}">
                  <a16:creationId xmlns:a16="http://schemas.microsoft.com/office/drawing/2014/main" id="{D8D397B3-0B5D-C812-CFE1-5B12E27D9033}"/>
                </a:ext>
              </a:extLst>
            </p:cNvPr>
            <p:cNvCxnSpPr>
              <a:cxnSpLocks/>
            </p:cNvCxnSpPr>
            <p:nvPr/>
          </p:nvCxnSpPr>
          <p:spPr>
            <a:xfrm>
              <a:off x="1081954" y="5007428"/>
              <a:ext cx="393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群組 6">
            <a:extLst>
              <a:ext uri="{FF2B5EF4-FFF2-40B4-BE49-F238E27FC236}">
                <a16:creationId xmlns:a16="http://schemas.microsoft.com/office/drawing/2014/main" id="{9F9F7BA0-3F65-F132-2034-31439633FFCE}"/>
              </a:ext>
            </a:extLst>
          </p:cNvPr>
          <p:cNvGrpSpPr/>
          <p:nvPr/>
        </p:nvGrpSpPr>
        <p:grpSpPr>
          <a:xfrm flipV="1">
            <a:off x="1755495" y="3889841"/>
            <a:ext cx="1165704" cy="723799"/>
            <a:chOff x="1772928" y="2700538"/>
            <a:chExt cx="1165704" cy="723799"/>
          </a:xfrm>
        </p:grpSpPr>
        <p:cxnSp>
          <p:nvCxnSpPr>
            <p:cNvPr id="8" name="直線單箭頭接點 7">
              <a:extLst>
                <a:ext uri="{FF2B5EF4-FFF2-40B4-BE49-F238E27FC236}">
                  <a16:creationId xmlns:a16="http://schemas.microsoft.com/office/drawing/2014/main" id="{3922A477-C422-A953-5217-B34EF1774023}"/>
                </a:ext>
              </a:extLst>
            </p:cNvPr>
            <p:cNvCxnSpPr>
              <a:cxnSpLocks/>
            </p:cNvCxnSpPr>
            <p:nvPr/>
          </p:nvCxnSpPr>
          <p:spPr>
            <a:xfrm flipH="1">
              <a:off x="1957659" y="3058746"/>
              <a:ext cx="78788" cy="365591"/>
            </a:xfrm>
            <a:prstGeom prst="straightConnector1">
              <a:avLst/>
            </a:prstGeom>
            <a:ln w="19050">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9" name="直線單箭頭接點 8">
              <a:extLst>
                <a:ext uri="{FF2B5EF4-FFF2-40B4-BE49-F238E27FC236}">
                  <a16:creationId xmlns:a16="http://schemas.microsoft.com/office/drawing/2014/main" id="{C08C388E-D597-865F-04D7-06E20030ABC9}"/>
                </a:ext>
              </a:extLst>
            </p:cNvPr>
            <p:cNvCxnSpPr>
              <a:cxnSpLocks/>
            </p:cNvCxnSpPr>
            <p:nvPr/>
          </p:nvCxnSpPr>
          <p:spPr>
            <a:xfrm>
              <a:off x="2528456" y="3057869"/>
              <a:ext cx="113338" cy="365278"/>
            </a:xfrm>
            <a:prstGeom prst="straightConnector1">
              <a:avLst/>
            </a:prstGeom>
            <a:ln w="19050">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10" name="文字方塊 9">
              <a:extLst>
                <a:ext uri="{FF2B5EF4-FFF2-40B4-BE49-F238E27FC236}">
                  <a16:creationId xmlns:a16="http://schemas.microsoft.com/office/drawing/2014/main" id="{F42C79DB-0599-877E-8821-9937D874E160}"/>
                </a:ext>
              </a:extLst>
            </p:cNvPr>
            <p:cNvSpPr txBox="1"/>
            <p:nvPr/>
          </p:nvSpPr>
          <p:spPr>
            <a:xfrm flipV="1">
              <a:off x="1772928" y="2700538"/>
              <a:ext cx="1165704" cy="369332"/>
            </a:xfrm>
            <a:prstGeom prst="rect">
              <a:avLst/>
            </a:prstGeom>
            <a:solidFill>
              <a:schemeClr val="bg1"/>
            </a:solidFill>
            <a:ln w="28575">
              <a:solidFill>
                <a:schemeClr val="bg2">
                  <a:lumMod val="10000"/>
                </a:schemeClr>
              </a:solidFill>
            </a:ln>
          </p:spPr>
          <p:txBody>
            <a:bodyPr wrap="none" rtlCol="0">
              <a:spAutoFit/>
            </a:bodyPr>
            <a:lstStyle/>
            <a:p>
              <a:r>
                <a:rPr lang="en-US" altLang="zh-TW" dirty="0"/>
                <a:t>Ion signals</a:t>
              </a:r>
              <a:endParaRPr lang="zh-TW" altLang="en-US" dirty="0"/>
            </a:p>
          </p:txBody>
        </p:sp>
      </p:grpSp>
      <p:grpSp>
        <p:nvGrpSpPr>
          <p:cNvPr id="12" name="群組 11">
            <a:extLst>
              <a:ext uri="{FF2B5EF4-FFF2-40B4-BE49-F238E27FC236}">
                <a16:creationId xmlns:a16="http://schemas.microsoft.com/office/drawing/2014/main" id="{0A89D482-0D7B-6496-CBD2-04FC927D3E3A}"/>
              </a:ext>
            </a:extLst>
          </p:cNvPr>
          <p:cNvGrpSpPr/>
          <p:nvPr/>
        </p:nvGrpSpPr>
        <p:grpSpPr>
          <a:xfrm>
            <a:off x="1956919" y="3057195"/>
            <a:ext cx="614271" cy="837312"/>
            <a:chOff x="1956919" y="3057195"/>
            <a:chExt cx="614271" cy="837312"/>
          </a:xfrm>
        </p:grpSpPr>
        <p:sp>
          <p:nvSpPr>
            <p:cNvPr id="13" name="矩形 12">
              <a:extLst>
                <a:ext uri="{FF2B5EF4-FFF2-40B4-BE49-F238E27FC236}">
                  <a16:creationId xmlns:a16="http://schemas.microsoft.com/office/drawing/2014/main" id="{C4A37573-7716-B10D-3CFC-F409EB4B722E}"/>
                </a:ext>
              </a:extLst>
            </p:cNvPr>
            <p:cNvSpPr/>
            <p:nvPr/>
          </p:nvSpPr>
          <p:spPr>
            <a:xfrm>
              <a:off x="2066366" y="3483213"/>
              <a:ext cx="367553" cy="411294"/>
            </a:xfrm>
            <a:prstGeom prst="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F5FAF475-E6C0-4E32-AA05-B46F5D9019C7}"/>
                </a:ext>
              </a:extLst>
            </p:cNvPr>
            <p:cNvSpPr txBox="1"/>
            <p:nvPr/>
          </p:nvSpPr>
          <p:spPr>
            <a:xfrm>
              <a:off x="1956919" y="3057195"/>
              <a:ext cx="614271" cy="338554"/>
            </a:xfrm>
            <a:prstGeom prst="rect">
              <a:avLst/>
            </a:prstGeom>
            <a:solidFill>
              <a:schemeClr val="bg1"/>
            </a:solidFill>
            <a:ln w="28575">
              <a:solidFill>
                <a:schemeClr val="accent5">
                  <a:lumMod val="60000"/>
                  <a:lumOff val="40000"/>
                </a:schemeClr>
              </a:solidFill>
            </a:ln>
          </p:spPr>
          <p:txBody>
            <a:bodyPr wrap="none" rtlCol="0">
              <a:spAutoFit/>
            </a:bodyPr>
            <a:lstStyle/>
            <a:p>
              <a:r>
                <a:rPr lang="en-US" altLang="zh-TW" sz="1600" dirty="0">
                  <a:solidFill>
                    <a:schemeClr val="accent1">
                      <a:lumMod val="75000"/>
                    </a:schemeClr>
                  </a:solidFill>
                </a:rPr>
                <a:t>CR39</a:t>
              </a:r>
            </a:p>
          </p:txBody>
        </p:sp>
      </p:grpSp>
      <p:grpSp>
        <p:nvGrpSpPr>
          <p:cNvPr id="19" name="群組 18">
            <a:extLst>
              <a:ext uri="{FF2B5EF4-FFF2-40B4-BE49-F238E27FC236}">
                <a16:creationId xmlns:a16="http://schemas.microsoft.com/office/drawing/2014/main" id="{3A15893E-2B54-BE30-0151-EAF54E87C2B1}"/>
              </a:ext>
            </a:extLst>
          </p:cNvPr>
          <p:cNvGrpSpPr/>
          <p:nvPr/>
        </p:nvGrpSpPr>
        <p:grpSpPr>
          <a:xfrm>
            <a:off x="974275" y="3688891"/>
            <a:ext cx="826060" cy="389470"/>
            <a:chOff x="974275" y="3688891"/>
            <a:chExt cx="826060" cy="389470"/>
          </a:xfrm>
        </p:grpSpPr>
        <p:sp>
          <p:nvSpPr>
            <p:cNvPr id="20" name="橢圓 19">
              <a:extLst>
                <a:ext uri="{FF2B5EF4-FFF2-40B4-BE49-F238E27FC236}">
                  <a16:creationId xmlns:a16="http://schemas.microsoft.com/office/drawing/2014/main" id="{9865AD20-C010-ABB4-069D-ED6660480B49}"/>
                </a:ext>
              </a:extLst>
            </p:cNvPr>
            <p:cNvSpPr/>
            <p:nvPr/>
          </p:nvSpPr>
          <p:spPr>
            <a:xfrm>
              <a:off x="1259415" y="3688891"/>
              <a:ext cx="27432" cy="27432"/>
            </a:xfrm>
            <a:prstGeom prst="ellipse">
              <a:avLst/>
            </a:prstGeom>
            <a:solidFill>
              <a:srgbClr val="FF7C80"/>
            </a:solidFill>
            <a:ln>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03ABFE28-B5F9-DDE3-C1B5-5A15122BACF3}"/>
                </a:ext>
              </a:extLst>
            </p:cNvPr>
            <p:cNvSpPr txBox="1"/>
            <p:nvPr/>
          </p:nvSpPr>
          <p:spPr>
            <a:xfrm>
              <a:off x="974275" y="3801362"/>
              <a:ext cx="826060" cy="276999"/>
            </a:xfrm>
            <a:prstGeom prst="rect">
              <a:avLst/>
            </a:prstGeom>
            <a:solidFill>
              <a:schemeClr val="bg1"/>
            </a:solidFill>
            <a:ln w="19050">
              <a:solidFill>
                <a:srgbClr val="FF7C80"/>
              </a:solidFill>
            </a:ln>
          </p:spPr>
          <p:txBody>
            <a:bodyPr wrap="none" rtlCol="0">
              <a:spAutoFit/>
            </a:bodyPr>
            <a:lstStyle/>
            <a:p>
              <a:r>
                <a:rPr lang="en-US" altLang="zh-TW" sz="1200" dirty="0">
                  <a:solidFill>
                    <a:srgbClr val="FF7C80"/>
                  </a:solidFill>
                </a:rPr>
                <a:t>Zero point</a:t>
              </a:r>
            </a:p>
          </p:txBody>
        </p:sp>
      </p:grpSp>
      <p:grpSp>
        <p:nvGrpSpPr>
          <p:cNvPr id="37" name="群組 36">
            <a:extLst>
              <a:ext uri="{FF2B5EF4-FFF2-40B4-BE49-F238E27FC236}">
                <a16:creationId xmlns:a16="http://schemas.microsoft.com/office/drawing/2014/main" id="{26382C22-BD57-C18F-E7AC-7F3284207953}"/>
              </a:ext>
            </a:extLst>
          </p:cNvPr>
          <p:cNvGrpSpPr/>
          <p:nvPr/>
        </p:nvGrpSpPr>
        <p:grpSpPr>
          <a:xfrm>
            <a:off x="3053935" y="1152526"/>
            <a:ext cx="5859704" cy="3756472"/>
            <a:chOff x="3053935" y="1152526"/>
            <a:chExt cx="5859704" cy="3756472"/>
          </a:xfrm>
        </p:grpSpPr>
        <p:pic>
          <p:nvPicPr>
            <p:cNvPr id="62" name="圖片 61">
              <a:extLst>
                <a:ext uri="{FF2B5EF4-FFF2-40B4-BE49-F238E27FC236}">
                  <a16:creationId xmlns:a16="http://schemas.microsoft.com/office/drawing/2014/main" id="{B855AE0B-F1AD-9127-C480-980F04766E29}"/>
                </a:ext>
              </a:extLst>
            </p:cNvPr>
            <p:cNvPicPr>
              <a:picLocks noChangeAspect="1"/>
            </p:cNvPicPr>
            <p:nvPr/>
          </p:nvPicPr>
          <p:blipFill>
            <a:blip r:embed="rId4">
              <a:alphaModFix/>
            </a:blip>
            <a:srcRect l="2187" t="11258" r="10316" b="18074"/>
            <a:stretch/>
          </p:blipFill>
          <p:spPr>
            <a:xfrm>
              <a:off x="3053935" y="1152526"/>
              <a:ext cx="5859704" cy="3756472"/>
            </a:xfrm>
            <a:prstGeom prst="rect">
              <a:avLst/>
            </a:prstGeom>
          </p:spPr>
        </p:pic>
        <p:grpSp>
          <p:nvGrpSpPr>
            <p:cNvPr id="24" name="群組 23">
              <a:extLst>
                <a:ext uri="{FF2B5EF4-FFF2-40B4-BE49-F238E27FC236}">
                  <a16:creationId xmlns:a16="http://schemas.microsoft.com/office/drawing/2014/main" id="{D1E013FE-C924-B7CB-963B-E51990AE5AA8}"/>
                </a:ext>
              </a:extLst>
            </p:cNvPr>
            <p:cNvGrpSpPr/>
            <p:nvPr/>
          </p:nvGrpSpPr>
          <p:grpSpPr>
            <a:xfrm>
              <a:off x="3375132" y="2976836"/>
              <a:ext cx="826060" cy="418913"/>
              <a:chOff x="860101" y="3688891"/>
              <a:chExt cx="826060" cy="418913"/>
            </a:xfrm>
          </p:grpSpPr>
          <p:sp>
            <p:nvSpPr>
              <p:cNvPr id="26" name="橢圓 25">
                <a:extLst>
                  <a:ext uri="{FF2B5EF4-FFF2-40B4-BE49-F238E27FC236}">
                    <a16:creationId xmlns:a16="http://schemas.microsoft.com/office/drawing/2014/main" id="{AE2A8DF1-3C66-10E5-7FF4-C0D78F2F17F1}"/>
                  </a:ext>
                </a:extLst>
              </p:cNvPr>
              <p:cNvSpPr/>
              <p:nvPr/>
            </p:nvSpPr>
            <p:spPr>
              <a:xfrm>
                <a:off x="1259415" y="3688891"/>
                <a:ext cx="27432" cy="27432"/>
              </a:xfrm>
              <a:prstGeom prst="ellipse">
                <a:avLst/>
              </a:prstGeom>
              <a:solidFill>
                <a:srgbClr val="FF7C80"/>
              </a:solidFill>
              <a:ln>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a:extLst>
                  <a:ext uri="{FF2B5EF4-FFF2-40B4-BE49-F238E27FC236}">
                    <a16:creationId xmlns:a16="http://schemas.microsoft.com/office/drawing/2014/main" id="{06F69893-5116-513E-4CF9-C712A1BE77D4}"/>
                  </a:ext>
                </a:extLst>
              </p:cNvPr>
              <p:cNvSpPr txBox="1"/>
              <p:nvPr/>
            </p:nvSpPr>
            <p:spPr>
              <a:xfrm>
                <a:off x="860101" y="3830805"/>
                <a:ext cx="826060" cy="276999"/>
              </a:xfrm>
              <a:prstGeom prst="rect">
                <a:avLst/>
              </a:prstGeom>
              <a:solidFill>
                <a:schemeClr val="bg1"/>
              </a:solidFill>
              <a:ln w="19050">
                <a:solidFill>
                  <a:srgbClr val="FF7C80"/>
                </a:solidFill>
              </a:ln>
            </p:spPr>
            <p:txBody>
              <a:bodyPr wrap="none" rtlCol="0">
                <a:spAutoFit/>
              </a:bodyPr>
              <a:lstStyle/>
              <a:p>
                <a:r>
                  <a:rPr lang="en-US" altLang="zh-TW" sz="1200" dirty="0">
                    <a:solidFill>
                      <a:srgbClr val="FF7C80"/>
                    </a:solidFill>
                  </a:rPr>
                  <a:t>Zero point</a:t>
                </a:r>
              </a:p>
            </p:txBody>
          </p:sp>
        </p:grpSp>
      </p:grpSp>
      <p:sp>
        <p:nvSpPr>
          <p:cNvPr id="73" name="矩形 72">
            <a:extLst>
              <a:ext uri="{FF2B5EF4-FFF2-40B4-BE49-F238E27FC236}">
                <a16:creationId xmlns:a16="http://schemas.microsoft.com/office/drawing/2014/main" id="{E9DBDEEC-334D-352F-E53C-F2F266C4D3DC}"/>
              </a:ext>
            </a:extLst>
          </p:cNvPr>
          <p:cNvSpPr/>
          <p:nvPr/>
        </p:nvSpPr>
        <p:spPr>
          <a:xfrm>
            <a:off x="5928361" y="3433482"/>
            <a:ext cx="655320" cy="626942"/>
          </a:xfrm>
          <a:prstGeom prst="rect">
            <a:avLst/>
          </a:prstGeom>
          <a:pattFill prst="wdUpDiag">
            <a:fgClr>
              <a:schemeClr val="bg2">
                <a:lumMod val="5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5" name="矩形 74">
            <a:extLst>
              <a:ext uri="{FF2B5EF4-FFF2-40B4-BE49-F238E27FC236}">
                <a16:creationId xmlns:a16="http://schemas.microsoft.com/office/drawing/2014/main" id="{8D703C95-0DF0-77B8-EF82-819A6D1F1B74}"/>
              </a:ext>
            </a:extLst>
          </p:cNvPr>
          <p:cNvSpPr/>
          <p:nvPr/>
        </p:nvSpPr>
        <p:spPr>
          <a:xfrm>
            <a:off x="5040355" y="3434525"/>
            <a:ext cx="883489" cy="626942"/>
          </a:xfrm>
          <a:prstGeom prst="rect">
            <a:avLst/>
          </a:prstGeom>
          <a:pattFill prst="wdUpDiag">
            <a:fgClr>
              <a:schemeClr val="accent6">
                <a:lumMod val="7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6" name="矩形 75">
            <a:extLst>
              <a:ext uri="{FF2B5EF4-FFF2-40B4-BE49-F238E27FC236}">
                <a16:creationId xmlns:a16="http://schemas.microsoft.com/office/drawing/2014/main" id="{42BE2AF7-D2CC-58E5-A051-9185301ACB98}"/>
              </a:ext>
            </a:extLst>
          </p:cNvPr>
          <p:cNvSpPr/>
          <p:nvPr/>
        </p:nvSpPr>
        <p:spPr>
          <a:xfrm>
            <a:off x="6584851" y="3434525"/>
            <a:ext cx="883489" cy="626942"/>
          </a:xfrm>
          <a:prstGeom prst="rect">
            <a:avLst/>
          </a:prstGeom>
          <a:pattFill prst="wdUpDiag">
            <a:fgClr>
              <a:srgbClr val="0070C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 name="標題 1">
            <a:extLst>
              <a:ext uri="{FF2B5EF4-FFF2-40B4-BE49-F238E27FC236}">
                <a16:creationId xmlns:a16="http://schemas.microsoft.com/office/drawing/2014/main" id="{4EAD223C-7BC4-BA4F-CEEF-C70A780C855B}"/>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Pits Detection on CR39</a:t>
            </a:r>
          </a:p>
        </p:txBody>
      </p:sp>
      <p:grpSp>
        <p:nvGrpSpPr>
          <p:cNvPr id="30" name="群組 29">
            <a:extLst>
              <a:ext uri="{FF2B5EF4-FFF2-40B4-BE49-F238E27FC236}">
                <a16:creationId xmlns:a16="http://schemas.microsoft.com/office/drawing/2014/main" id="{31B9A11B-3A8F-2432-7A32-CE54FC7224B5}"/>
              </a:ext>
            </a:extLst>
          </p:cNvPr>
          <p:cNvGrpSpPr/>
          <p:nvPr/>
        </p:nvGrpSpPr>
        <p:grpSpPr>
          <a:xfrm>
            <a:off x="5115425" y="3563330"/>
            <a:ext cx="733347" cy="369332"/>
            <a:chOff x="5153525" y="3563330"/>
            <a:chExt cx="733347" cy="369332"/>
          </a:xfrm>
        </p:grpSpPr>
        <p:pic>
          <p:nvPicPr>
            <p:cNvPr id="29" name="圖片 28">
              <a:extLst>
                <a:ext uri="{FF2B5EF4-FFF2-40B4-BE49-F238E27FC236}">
                  <a16:creationId xmlns:a16="http://schemas.microsoft.com/office/drawing/2014/main" id="{F11E21C6-FFF4-31EF-7508-5A4A833F5104}"/>
                </a:ext>
              </a:extLst>
            </p:cNvPr>
            <p:cNvPicPr>
              <a:picLocks noChangeAspect="1"/>
            </p:cNvPicPr>
            <p:nvPr/>
          </p:nvPicPr>
          <p:blipFill>
            <a:blip r:embed="rId5"/>
            <a:stretch>
              <a:fillRect/>
            </a:stretch>
          </p:blipFill>
          <p:spPr>
            <a:xfrm>
              <a:off x="5176385" y="3606915"/>
              <a:ext cx="657317" cy="295316"/>
            </a:xfrm>
            <a:prstGeom prst="rect">
              <a:avLst/>
            </a:prstGeom>
            <a:ln w="19050">
              <a:solidFill>
                <a:schemeClr val="accent6">
                  <a:lumMod val="40000"/>
                  <a:lumOff val="60000"/>
                </a:schemeClr>
              </a:solidFill>
            </a:ln>
          </p:spPr>
        </p:pic>
        <p:sp>
          <p:nvSpPr>
            <p:cNvPr id="27" name="文字方塊 26">
              <a:extLst>
                <a:ext uri="{FF2B5EF4-FFF2-40B4-BE49-F238E27FC236}">
                  <a16:creationId xmlns:a16="http://schemas.microsoft.com/office/drawing/2014/main" id="{1672AB82-CC8D-1D2D-6489-1112591429D6}"/>
                </a:ext>
              </a:extLst>
            </p:cNvPr>
            <p:cNvSpPr txBox="1"/>
            <p:nvPr/>
          </p:nvSpPr>
          <p:spPr>
            <a:xfrm>
              <a:off x="5153525" y="3563330"/>
              <a:ext cx="733347" cy="369332"/>
            </a:xfrm>
            <a:prstGeom prst="rect">
              <a:avLst/>
            </a:prstGeom>
            <a:noFill/>
          </p:spPr>
          <p:txBody>
            <a:bodyPr wrap="square" rtlCol="0">
              <a:spAutoFit/>
            </a:bodyPr>
            <a:lstStyle/>
            <a:p>
              <a:r>
                <a:rPr lang="en-US" altLang="zh-TW" dirty="0">
                  <a:solidFill>
                    <a:schemeClr val="accent6">
                      <a:lumMod val="75000"/>
                    </a:schemeClr>
                  </a:solidFill>
                </a:rPr>
                <a:t>PI200</a:t>
              </a:r>
              <a:endParaRPr lang="zh-TW" altLang="en-US" dirty="0">
                <a:solidFill>
                  <a:schemeClr val="accent6">
                    <a:lumMod val="75000"/>
                  </a:schemeClr>
                </a:solidFill>
              </a:endParaRPr>
            </a:p>
          </p:txBody>
        </p:sp>
      </p:grpSp>
      <p:grpSp>
        <p:nvGrpSpPr>
          <p:cNvPr id="32" name="群組 31">
            <a:extLst>
              <a:ext uri="{FF2B5EF4-FFF2-40B4-BE49-F238E27FC236}">
                <a16:creationId xmlns:a16="http://schemas.microsoft.com/office/drawing/2014/main" id="{6039E157-5119-6C7A-E0A6-0ECB2431B459}"/>
              </a:ext>
            </a:extLst>
          </p:cNvPr>
          <p:cNvGrpSpPr/>
          <p:nvPr/>
        </p:nvGrpSpPr>
        <p:grpSpPr>
          <a:xfrm>
            <a:off x="5921584" y="3569907"/>
            <a:ext cx="733347" cy="369332"/>
            <a:chOff x="5187437" y="3569907"/>
            <a:chExt cx="733347" cy="369332"/>
          </a:xfrm>
        </p:grpSpPr>
        <p:pic>
          <p:nvPicPr>
            <p:cNvPr id="33" name="圖片 32">
              <a:extLst>
                <a:ext uri="{FF2B5EF4-FFF2-40B4-BE49-F238E27FC236}">
                  <a16:creationId xmlns:a16="http://schemas.microsoft.com/office/drawing/2014/main" id="{962CBB05-7815-2E41-56D2-5FAAC9F74CB5}"/>
                </a:ext>
              </a:extLst>
            </p:cNvPr>
            <p:cNvPicPr>
              <a:picLocks noChangeAspect="1"/>
            </p:cNvPicPr>
            <p:nvPr/>
          </p:nvPicPr>
          <p:blipFill>
            <a:blip r:embed="rId5"/>
            <a:stretch>
              <a:fillRect/>
            </a:stretch>
          </p:blipFill>
          <p:spPr>
            <a:xfrm>
              <a:off x="5264556" y="3606915"/>
              <a:ext cx="517525" cy="295316"/>
            </a:xfrm>
            <a:prstGeom prst="rect">
              <a:avLst/>
            </a:prstGeom>
            <a:ln w="19050">
              <a:solidFill>
                <a:schemeClr val="bg2">
                  <a:lumMod val="75000"/>
                </a:schemeClr>
              </a:solidFill>
            </a:ln>
          </p:spPr>
        </p:pic>
        <p:sp>
          <p:nvSpPr>
            <p:cNvPr id="34" name="文字方塊 33">
              <a:extLst>
                <a:ext uri="{FF2B5EF4-FFF2-40B4-BE49-F238E27FC236}">
                  <a16:creationId xmlns:a16="http://schemas.microsoft.com/office/drawing/2014/main" id="{DE5B221D-152F-C8F4-028C-CF1B672BB392}"/>
                </a:ext>
              </a:extLst>
            </p:cNvPr>
            <p:cNvSpPr txBox="1"/>
            <p:nvPr/>
          </p:nvSpPr>
          <p:spPr>
            <a:xfrm>
              <a:off x="5187437" y="3569907"/>
              <a:ext cx="733347" cy="369332"/>
            </a:xfrm>
            <a:prstGeom prst="rect">
              <a:avLst/>
            </a:prstGeom>
            <a:noFill/>
            <a:ln>
              <a:noFill/>
            </a:ln>
          </p:spPr>
          <p:txBody>
            <a:bodyPr wrap="square" rtlCol="0">
              <a:spAutoFit/>
            </a:bodyPr>
            <a:lstStyle/>
            <a:p>
              <a:r>
                <a:rPr lang="en-US" altLang="zh-TW" dirty="0">
                  <a:solidFill>
                    <a:schemeClr val="bg2">
                      <a:lumMod val="50000"/>
                    </a:schemeClr>
                  </a:solidFill>
                </a:rPr>
                <a:t>CR39</a:t>
              </a:r>
              <a:endParaRPr lang="zh-TW" altLang="en-US" dirty="0">
                <a:solidFill>
                  <a:schemeClr val="bg2">
                    <a:lumMod val="50000"/>
                  </a:schemeClr>
                </a:solidFill>
              </a:endParaRPr>
            </a:p>
          </p:txBody>
        </p:sp>
      </p:grpSp>
      <p:grpSp>
        <p:nvGrpSpPr>
          <p:cNvPr id="38" name="群組 37">
            <a:extLst>
              <a:ext uri="{FF2B5EF4-FFF2-40B4-BE49-F238E27FC236}">
                <a16:creationId xmlns:a16="http://schemas.microsoft.com/office/drawing/2014/main" id="{EA086CFE-F680-EAB6-788C-BC8734684CBA}"/>
              </a:ext>
            </a:extLst>
          </p:cNvPr>
          <p:cNvGrpSpPr/>
          <p:nvPr/>
        </p:nvGrpSpPr>
        <p:grpSpPr>
          <a:xfrm>
            <a:off x="6659921" y="3563330"/>
            <a:ext cx="733347" cy="369332"/>
            <a:chOff x="5153525" y="3563330"/>
            <a:chExt cx="733347" cy="369332"/>
          </a:xfrm>
        </p:grpSpPr>
        <p:pic>
          <p:nvPicPr>
            <p:cNvPr id="39" name="圖片 38">
              <a:extLst>
                <a:ext uri="{FF2B5EF4-FFF2-40B4-BE49-F238E27FC236}">
                  <a16:creationId xmlns:a16="http://schemas.microsoft.com/office/drawing/2014/main" id="{3F37244C-AE0E-9BC7-1B39-35CF8DB10ADC}"/>
                </a:ext>
              </a:extLst>
            </p:cNvPr>
            <p:cNvPicPr>
              <a:picLocks noChangeAspect="1"/>
            </p:cNvPicPr>
            <p:nvPr/>
          </p:nvPicPr>
          <p:blipFill>
            <a:blip r:embed="rId5"/>
            <a:stretch>
              <a:fillRect/>
            </a:stretch>
          </p:blipFill>
          <p:spPr>
            <a:xfrm>
              <a:off x="5176385" y="3606915"/>
              <a:ext cx="657317" cy="295316"/>
            </a:xfrm>
            <a:prstGeom prst="rect">
              <a:avLst/>
            </a:prstGeom>
            <a:ln w="19050">
              <a:solidFill>
                <a:schemeClr val="accent5">
                  <a:lumMod val="60000"/>
                  <a:lumOff val="40000"/>
                </a:schemeClr>
              </a:solidFill>
            </a:ln>
          </p:spPr>
        </p:pic>
        <p:sp>
          <p:nvSpPr>
            <p:cNvPr id="40" name="文字方塊 39">
              <a:extLst>
                <a:ext uri="{FF2B5EF4-FFF2-40B4-BE49-F238E27FC236}">
                  <a16:creationId xmlns:a16="http://schemas.microsoft.com/office/drawing/2014/main" id="{47CFAB55-7547-9232-BB36-3C4419471037}"/>
                </a:ext>
              </a:extLst>
            </p:cNvPr>
            <p:cNvSpPr txBox="1"/>
            <p:nvPr/>
          </p:nvSpPr>
          <p:spPr>
            <a:xfrm>
              <a:off x="5153525" y="3563330"/>
              <a:ext cx="733347" cy="369332"/>
            </a:xfrm>
            <a:prstGeom prst="rect">
              <a:avLst/>
            </a:prstGeom>
            <a:noFill/>
            <a:ln>
              <a:noFill/>
            </a:ln>
          </p:spPr>
          <p:txBody>
            <a:bodyPr wrap="square" rtlCol="0">
              <a:spAutoFit/>
            </a:bodyPr>
            <a:lstStyle/>
            <a:p>
              <a:r>
                <a:rPr lang="en-US" altLang="zh-TW" dirty="0" err="1">
                  <a:solidFill>
                    <a:schemeClr val="accent5">
                      <a:lumMod val="75000"/>
                    </a:schemeClr>
                  </a:solidFill>
                </a:rPr>
                <a:t>Lanex</a:t>
              </a:r>
              <a:endParaRPr lang="zh-TW" altLang="en-US" dirty="0">
                <a:solidFill>
                  <a:schemeClr val="accent5">
                    <a:lumMod val="75000"/>
                  </a:schemeClr>
                </a:solidFill>
              </a:endParaRPr>
            </a:p>
          </p:txBody>
        </p:sp>
      </p:grpSp>
      <p:sp>
        <p:nvSpPr>
          <p:cNvPr id="11" name="文字方塊 10">
            <a:extLst>
              <a:ext uri="{FF2B5EF4-FFF2-40B4-BE49-F238E27FC236}">
                <a16:creationId xmlns:a16="http://schemas.microsoft.com/office/drawing/2014/main" id="{A41A9278-A318-1B95-1EA9-3D8A5A1A1506}"/>
              </a:ext>
            </a:extLst>
          </p:cNvPr>
          <p:cNvSpPr txBox="1"/>
          <p:nvPr/>
        </p:nvSpPr>
        <p:spPr>
          <a:xfrm>
            <a:off x="624815" y="1336643"/>
            <a:ext cx="2233688" cy="400110"/>
          </a:xfrm>
          <a:prstGeom prst="rect">
            <a:avLst/>
          </a:prstGeom>
          <a:noFill/>
        </p:spPr>
        <p:txBody>
          <a:bodyPr wrap="none" rtlCol="0">
            <a:spAutoFit/>
          </a:bodyPr>
          <a:lstStyle/>
          <a:p>
            <a:r>
              <a:rPr lang="en-US" altLang="zh-TW" sz="2000" dirty="0">
                <a:solidFill>
                  <a:srgbClr val="0012FF"/>
                </a:solidFill>
              </a:rPr>
              <a:t>Number Calibration</a:t>
            </a:r>
          </a:p>
        </p:txBody>
      </p:sp>
      <mc:AlternateContent xmlns:mc="http://schemas.openxmlformats.org/markup-compatibility/2006" xmlns:a14="http://schemas.microsoft.com/office/drawing/2010/main">
        <mc:Choice Requires="a14">
          <p:graphicFrame>
            <p:nvGraphicFramePr>
              <p:cNvPr id="60" name="表格 59">
                <a:extLst>
                  <a:ext uri="{FF2B5EF4-FFF2-40B4-BE49-F238E27FC236}">
                    <a16:creationId xmlns:a16="http://schemas.microsoft.com/office/drawing/2014/main" id="{7AA6CCFB-F65C-963E-62ED-08C828CFCE80}"/>
                  </a:ext>
                </a:extLst>
              </p:cNvPr>
              <p:cNvGraphicFramePr>
                <a:graphicFrameLocks noGrp="1"/>
              </p:cNvGraphicFramePr>
              <p:nvPr>
                <p:extLst>
                  <p:ext uri="{D42A27DB-BD31-4B8C-83A1-F6EECF244321}">
                    <p14:modId xmlns:p14="http://schemas.microsoft.com/office/powerpoint/2010/main" val="4006238990"/>
                  </p:ext>
                </p:extLst>
              </p:nvPr>
            </p:nvGraphicFramePr>
            <p:xfrm>
              <a:off x="4827069" y="254685"/>
              <a:ext cx="3968868" cy="741680"/>
            </p:xfrm>
            <a:graphic>
              <a:graphicData uri="http://schemas.openxmlformats.org/drawingml/2006/table">
                <a:tbl>
                  <a:tblPr firstRow="1" bandRow="1">
                    <a:tableStyleId>{D7AC3CCA-C797-4891-BE02-D94E43425B78}</a:tableStyleId>
                  </a:tblPr>
                  <a:tblGrid>
                    <a:gridCol w="1984434">
                      <a:extLst>
                        <a:ext uri="{9D8B030D-6E8A-4147-A177-3AD203B41FA5}">
                          <a16:colId xmlns:a16="http://schemas.microsoft.com/office/drawing/2014/main" val="3599066076"/>
                        </a:ext>
                      </a:extLst>
                    </a:gridCol>
                    <a:gridCol w="1984434">
                      <a:extLst>
                        <a:ext uri="{9D8B030D-6E8A-4147-A177-3AD203B41FA5}">
                          <a16:colId xmlns:a16="http://schemas.microsoft.com/office/drawing/2014/main" val="3065540647"/>
                        </a:ext>
                      </a:extLst>
                    </a:gridCol>
                  </a:tblGrid>
                  <a:tr h="370840">
                    <a:tc>
                      <a:txBody>
                        <a:bodyPr/>
                        <a:lstStyle/>
                        <a:p>
                          <a:pPr algn="ctr"/>
                          <a:r>
                            <a:rPr lang="en-US" altLang="zh-TW" dirty="0"/>
                            <a:t>Scintillating Screen</a:t>
                          </a:r>
                          <a:endParaRPr lang="zh-TW" altLang="en-US" dirty="0"/>
                        </a:p>
                      </a:txBody>
                      <a:tcPr anchor="ctr">
                        <a:solidFill>
                          <a:schemeClr val="bg1"/>
                        </a:solidFill>
                      </a:tcPr>
                    </a:tc>
                    <a:tc>
                      <a:txBody>
                        <a:bodyPr/>
                        <a:lstStyle/>
                        <a:p>
                          <a:pPr algn="ctr"/>
                          <a:r>
                            <a:rPr lang="en-US" altLang="zh-TW" dirty="0"/>
                            <a:t>Calibration</a:t>
                          </a:r>
                          <a:endParaRPr lang="zh-TW" altLang="en-US" dirty="0"/>
                        </a:p>
                      </a:txBody>
                      <a:tcPr anchor="ctr">
                        <a:solidFill>
                          <a:schemeClr val="bg1"/>
                        </a:solidFill>
                      </a:tcPr>
                    </a:tc>
                    <a:extLst>
                      <a:ext uri="{0D108BD9-81ED-4DB2-BD59-A6C34878D82A}">
                        <a16:rowId xmlns:a16="http://schemas.microsoft.com/office/drawing/2014/main" val="3575223733"/>
                      </a:ext>
                    </a:extLst>
                  </a:tr>
                  <a:tr h="370840">
                    <a:tc>
                      <a:txBody>
                        <a:bodyPr/>
                        <a:lstStyle/>
                        <a:p>
                          <a:pPr algn="ctr"/>
                          <a:r>
                            <a:rPr lang="en-US" altLang="zh-TW" dirty="0"/>
                            <a:t>P43</a:t>
                          </a:r>
                          <a:endParaRPr lang="zh-TW" altLang="en-US"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TW" sz="1800" b="0" i="1" smtClean="0">
                                  <a:solidFill>
                                    <a:schemeClr val="tx1"/>
                                  </a:solidFill>
                                  <a:latin typeface="Cambria Math" panose="02040503050406030204" pitchFamily="18" charset="0"/>
                                </a:rPr>
                                <m:t>~</m:t>
                              </m:r>
                            </m:oMath>
                          </a14:m>
                          <a:r>
                            <a:rPr lang="en-US" altLang="zh-TW" sz="1800" dirty="0">
                              <a:solidFill>
                                <a:schemeClr val="tx1"/>
                              </a:solidFill>
                            </a:rPr>
                            <a:t> 0.75 counts / pit</a:t>
                          </a:r>
                          <a:endParaRPr lang="zh-TW" altLang="en-US" dirty="0">
                            <a:solidFill>
                              <a:schemeClr val="tx1"/>
                            </a:solidFill>
                          </a:endParaRPr>
                        </a:p>
                      </a:txBody>
                      <a:tcPr anchor="ctr">
                        <a:solidFill>
                          <a:schemeClr val="bg1"/>
                        </a:solidFill>
                      </a:tcPr>
                    </a:tc>
                    <a:extLst>
                      <a:ext uri="{0D108BD9-81ED-4DB2-BD59-A6C34878D82A}">
                        <a16:rowId xmlns:a16="http://schemas.microsoft.com/office/drawing/2014/main" val="1073042143"/>
                      </a:ext>
                    </a:extLst>
                  </a:tr>
                </a:tbl>
              </a:graphicData>
            </a:graphic>
          </p:graphicFrame>
        </mc:Choice>
        <mc:Fallback xmlns="">
          <p:graphicFrame>
            <p:nvGraphicFramePr>
              <p:cNvPr id="60" name="表格 59">
                <a:extLst>
                  <a:ext uri="{FF2B5EF4-FFF2-40B4-BE49-F238E27FC236}">
                    <a16:creationId xmlns:a16="http://schemas.microsoft.com/office/drawing/2014/main" id="{7AA6CCFB-F65C-963E-62ED-08C828CFCE80}"/>
                  </a:ext>
                </a:extLst>
              </p:cNvPr>
              <p:cNvGraphicFramePr>
                <a:graphicFrameLocks noGrp="1"/>
              </p:cNvGraphicFramePr>
              <p:nvPr>
                <p:extLst>
                  <p:ext uri="{D42A27DB-BD31-4B8C-83A1-F6EECF244321}">
                    <p14:modId xmlns:p14="http://schemas.microsoft.com/office/powerpoint/2010/main" val="4006238990"/>
                  </p:ext>
                </p:extLst>
              </p:nvPr>
            </p:nvGraphicFramePr>
            <p:xfrm>
              <a:off x="4827069" y="254685"/>
              <a:ext cx="3968868" cy="741680"/>
            </p:xfrm>
            <a:graphic>
              <a:graphicData uri="http://schemas.openxmlformats.org/drawingml/2006/table">
                <a:tbl>
                  <a:tblPr firstRow="1" bandRow="1">
                    <a:tableStyleId>{D7AC3CCA-C797-4891-BE02-D94E43425B78}</a:tableStyleId>
                  </a:tblPr>
                  <a:tblGrid>
                    <a:gridCol w="1984434">
                      <a:extLst>
                        <a:ext uri="{9D8B030D-6E8A-4147-A177-3AD203B41FA5}">
                          <a16:colId xmlns:a16="http://schemas.microsoft.com/office/drawing/2014/main" val="3599066076"/>
                        </a:ext>
                      </a:extLst>
                    </a:gridCol>
                    <a:gridCol w="1984434">
                      <a:extLst>
                        <a:ext uri="{9D8B030D-6E8A-4147-A177-3AD203B41FA5}">
                          <a16:colId xmlns:a16="http://schemas.microsoft.com/office/drawing/2014/main" val="3065540647"/>
                        </a:ext>
                      </a:extLst>
                    </a:gridCol>
                  </a:tblGrid>
                  <a:tr h="370840">
                    <a:tc>
                      <a:txBody>
                        <a:bodyPr/>
                        <a:lstStyle/>
                        <a:p>
                          <a:pPr algn="ctr"/>
                          <a:r>
                            <a:rPr lang="en-US" altLang="zh-TW" dirty="0"/>
                            <a:t>Scintillating Screen</a:t>
                          </a:r>
                          <a:endParaRPr lang="zh-TW" altLang="en-US" dirty="0"/>
                        </a:p>
                      </a:txBody>
                      <a:tcPr anchor="ctr">
                        <a:solidFill>
                          <a:schemeClr val="bg1"/>
                        </a:solidFill>
                      </a:tcPr>
                    </a:tc>
                    <a:tc>
                      <a:txBody>
                        <a:bodyPr/>
                        <a:lstStyle/>
                        <a:p>
                          <a:pPr algn="ctr"/>
                          <a:r>
                            <a:rPr lang="en-US" altLang="zh-TW" dirty="0"/>
                            <a:t>Calibration</a:t>
                          </a:r>
                          <a:endParaRPr lang="zh-TW" altLang="en-US" dirty="0"/>
                        </a:p>
                      </a:txBody>
                      <a:tcPr anchor="ctr">
                        <a:solidFill>
                          <a:schemeClr val="bg1"/>
                        </a:solidFill>
                      </a:tcPr>
                    </a:tc>
                    <a:extLst>
                      <a:ext uri="{0D108BD9-81ED-4DB2-BD59-A6C34878D82A}">
                        <a16:rowId xmlns:a16="http://schemas.microsoft.com/office/drawing/2014/main" val="3575223733"/>
                      </a:ext>
                    </a:extLst>
                  </a:tr>
                  <a:tr h="370840">
                    <a:tc>
                      <a:txBody>
                        <a:bodyPr/>
                        <a:lstStyle/>
                        <a:p>
                          <a:pPr algn="ctr"/>
                          <a:r>
                            <a:rPr lang="en-US" altLang="zh-TW" dirty="0"/>
                            <a:t>P43</a:t>
                          </a:r>
                          <a:endParaRPr lang="zh-TW" altLang="en-US" dirty="0"/>
                        </a:p>
                      </a:txBody>
                      <a:tcPr anchor="ctr">
                        <a:solidFill>
                          <a:schemeClr val="bg1"/>
                        </a:solidFill>
                      </a:tcPr>
                    </a:tc>
                    <a:tc>
                      <a:txBody>
                        <a:bodyPr/>
                        <a:lstStyle/>
                        <a:p>
                          <a:endParaRPr lang="zh-TW"/>
                        </a:p>
                      </a:txBody>
                      <a:tcPr anchor="ctr">
                        <a:blipFill>
                          <a:blip r:embed="rId6"/>
                          <a:stretch>
                            <a:fillRect l="-100307" t="-108197" r="-613" b="-24590"/>
                          </a:stretch>
                        </a:blipFill>
                      </a:tcPr>
                    </a:tc>
                    <a:extLst>
                      <a:ext uri="{0D108BD9-81ED-4DB2-BD59-A6C34878D82A}">
                        <a16:rowId xmlns:a16="http://schemas.microsoft.com/office/drawing/2014/main" val="1073042143"/>
                      </a:ext>
                    </a:extLst>
                  </a:tr>
                </a:tbl>
              </a:graphicData>
            </a:graphic>
          </p:graphicFrame>
        </mc:Fallback>
      </mc:AlternateContent>
      <p:pic>
        <p:nvPicPr>
          <p:cNvPr id="74" name="圖片 73" descr="一張含有 天體, 黑暗, space, 黑色 的圖片&#10;&#10;自動產生的描述">
            <a:extLst>
              <a:ext uri="{FF2B5EF4-FFF2-40B4-BE49-F238E27FC236}">
                <a16:creationId xmlns:a16="http://schemas.microsoft.com/office/drawing/2014/main" id="{16FB4D80-D473-2890-6E3B-3283AA604F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2613" y="4061467"/>
            <a:ext cx="2427985" cy="1064730"/>
          </a:xfrm>
          <a:prstGeom prst="rect">
            <a:avLst/>
          </a:prstGeom>
        </p:spPr>
      </p:pic>
      <p:cxnSp>
        <p:nvCxnSpPr>
          <p:cNvPr id="77" name="直線接點 76">
            <a:extLst>
              <a:ext uri="{FF2B5EF4-FFF2-40B4-BE49-F238E27FC236}">
                <a16:creationId xmlns:a16="http://schemas.microsoft.com/office/drawing/2014/main" id="{D73345AC-45B6-0A8D-CCC8-401AF84519A7}"/>
              </a:ext>
            </a:extLst>
          </p:cNvPr>
          <p:cNvCxnSpPr>
            <a:cxnSpLocks/>
          </p:cNvCxnSpPr>
          <p:nvPr/>
        </p:nvCxnSpPr>
        <p:spPr>
          <a:xfrm>
            <a:off x="5183397" y="5011439"/>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文字方塊 77">
            <a:extLst>
              <a:ext uri="{FF2B5EF4-FFF2-40B4-BE49-F238E27FC236}">
                <a16:creationId xmlns:a16="http://schemas.microsoft.com/office/drawing/2014/main" id="{6BF280C2-3A88-88F6-9BAD-A8CE4F034958}"/>
              </a:ext>
            </a:extLst>
          </p:cNvPr>
          <p:cNvSpPr txBox="1"/>
          <p:nvPr/>
        </p:nvSpPr>
        <p:spPr>
          <a:xfrm>
            <a:off x="5111668" y="4685201"/>
            <a:ext cx="585417" cy="338554"/>
          </a:xfrm>
          <a:prstGeom prst="rect">
            <a:avLst/>
          </a:prstGeom>
          <a:noFill/>
        </p:spPr>
        <p:txBody>
          <a:bodyPr wrap="none" rtlCol="0">
            <a:spAutoFit/>
          </a:bodyPr>
          <a:lstStyle/>
          <a:p>
            <a:r>
              <a:rPr lang="en-US" altLang="zh-TW" sz="1600" dirty="0">
                <a:solidFill>
                  <a:schemeClr val="bg1"/>
                </a:solidFill>
              </a:rPr>
              <a:t>5 cm</a:t>
            </a:r>
            <a:endParaRPr lang="zh-TW" altLang="en-US" sz="1600" dirty="0">
              <a:solidFill>
                <a:schemeClr val="bg1"/>
              </a:solidFill>
            </a:endParaRPr>
          </a:p>
        </p:txBody>
      </p:sp>
      <p:pic>
        <p:nvPicPr>
          <p:cNvPr id="63" name="圖片 62">
            <a:extLst>
              <a:ext uri="{FF2B5EF4-FFF2-40B4-BE49-F238E27FC236}">
                <a16:creationId xmlns:a16="http://schemas.microsoft.com/office/drawing/2014/main" id="{03C92A2B-F8CF-741F-B182-9DD57F08B8C6}"/>
              </a:ext>
            </a:extLst>
          </p:cNvPr>
          <p:cNvPicPr>
            <a:picLocks noChangeAspect="1"/>
          </p:cNvPicPr>
          <p:nvPr/>
        </p:nvPicPr>
        <p:blipFill>
          <a:blip r:embed="rId8">
            <a:extLst>
              <a:ext uri="{28A0092B-C50C-407E-A947-70E740481C1C}">
                <a14:useLocalDpi xmlns:a14="http://schemas.microsoft.com/office/drawing/2010/main" val="0"/>
              </a:ext>
            </a:extLst>
          </a:blip>
          <a:srcRect l="730" r="730"/>
          <a:stretch/>
        </p:blipFill>
        <p:spPr>
          <a:xfrm>
            <a:off x="5038097" y="2369795"/>
            <a:ext cx="2434760" cy="1071308"/>
          </a:xfrm>
          <a:prstGeom prst="rect">
            <a:avLst/>
          </a:prstGeom>
        </p:spPr>
      </p:pic>
      <p:sp>
        <p:nvSpPr>
          <p:cNvPr id="81" name="矩形 80">
            <a:extLst>
              <a:ext uri="{FF2B5EF4-FFF2-40B4-BE49-F238E27FC236}">
                <a16:creationId xmlns:a16="http://schemas.microsoft.com/office/drawing/2014/main" id="{A2284CDF-D2CE-3432-9B58-7117F896D042}"/>
              </a:ext>
            </a:extLst>
          </p:cNvPr>
          <p:cNvSpPr/>
          <p:nvPr/>
        </p:nvSpPr>
        <p:spPr>
          <a:xfrm>
            <a:off x="5939561" y="2369795"/>
            <a:ext cx="635890" cy="2756402"/>
          </a:xfrm>
          <a:prstGeom prst="rect">
            <a:avLst/>
          </a:pr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5EB224ED-60E6-80D9-A382-E8ECAF10E036}"/>
              </a:ext>
            </a:extLst>
          </p:cNvPr>
          <p:cNvSpPr/>
          <p:nvPr/>
        </p:nvSpPr>
        <p:spPr>
          <a:xfrm>
            <a:off x="5042613" y="2369795"/>
            <a:ext cx="883489" cy="2756402"/>
          </a:xfrm>
          <a:prstGeom prst="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a:extLst>
              <a:ext uri="{FF2B5EF4-FFF2-40B4-BE49-F238E27FC236}">
                <a16:creationId xmlns:a16="http://schemas.microsoft.com/office/drawing/2014/main" id="{3F933E99-8AC4-59F7-A13E-94962AD30C84}"/>
              </a:ext>
            </a:extLst>
          </p:cNvPr>
          <p:cNvSpPr/>
          <p:nvPr/>
        </p:nvSpPr>
        <p:spPr>
          <a:xfrm>
            <a:off x="6587109" y="2369795"/>
            <a:ext cx="883489" cy="2756402"/>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投影片編號版面配置區 2">
            <a:extLst>
              <a:ext uri="{FF2B5EF4-FFF2-40B4-BE49-F238E27FC236}">
                <a16:creationId xmlns:a16="http://schemas.microsoft.com/office/drawing/2014/main" id="{6F355EB7-ED1D-B8CF-E752-063FDAEBD669}"/>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14</a:t>
            </a:fld>
            <a:endParaRPr lang="zh-TW" altLang="en-US" sz="1800" dirty="0">
              <a:solidFill>
                <a:schemeClr val="bg2">
                  <a:lumMod val="50000"/>
                </a:schemeClr>
              </a:solidFill>
            </a:endParaRPr>
          </a:p>
        </p:txBody>
      </p:sp>
    </p:spTree>
    <p:extLst>
      <p:ext uri="{BB962C8B-B14F-4D97-AF65-F5344CB8AC3E}">
        <p14:creationId xmlns:p14="http://schemas.microsoft.com/office/powerpoint/2010/main" val="347815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0"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7"/>
                                        </p:tgtEl>
                                      </p:cBhvr>
                                    </p:animEffect>
                                    <p:set>
                                      <p:cBhvr>
                                        <p:cTn id="22" dur="1" fill="hold">
                                          <p:stCondLst>
                                            <p:cond delay="499"/>
                                          </p:stCondLst>
                                        </p:cTn>
                                        <p:tgtEl>
                                          <p:spTgt spid="3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par>
                                <p:cTn id="35" presetID="10" presetClass="entr" presetSubtype="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fade">
                                      <p:cBhvr>
                                        <p:cTn id="40" dur="500"/>
                                        <p:tgtEl>
                                          <p:spTgt spid="78"/>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500"/>
                                        <p:tgtEl>
                                          <p:spTgt spid="8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fade">
                                      <p:cBhvr>
                                        <p:cTn id="47" dur="500"/>
                                        <p:tgtEl>
                                          <p:spTgt spid="7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fade">
                                      <p:cBhvr>
                                        <p:cTn id="5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76" grpId="0" animBg="1"/>
      <p:bldP spid="78" grpId="0"/>
      <p:bldP spid="81" grpId="0" animBg="1"/>
      <p:bldP spid="79" grpId="0" animBg="1"/>
      <p:bldP spid="8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35B76-E7FF-F34D-6456-B02F67A8AF34}"/>
            </a:ext>
          </a:extLst>
        </p:cNvPr>
        <p:cNvGrpSpPr/>
        <p:nvPr/>
      </p:nvGrpSpPr>
      <p:grpSpPr>
        <a:xfrm>
          <a:off x="0" y="0"/>
          <a:ext cx="0" cy="0"/>
          <a:chOff x="0" y="0"/>
          <a:chExt cx="0" cy="0"/>
        </a:xfrm>
      </p:grpSpPr>
      <p:grpSp>
        <p:nvGrpSpPr>
          <p:cNvPr id="25" name="群組 24">
            <a:extLst>
              <a:ext uri="{FF2B5EF4-FFF2-40B4-BE49-F238E27FC236}">
                <a16:creationId xmlns:a16="http://schemas.microsoft.com/office/drawing/2014/main" id="{5497C488-CB94-F89F-1962-43062EAF4ABF}"/>
              </a:ext>
            </a:extLst>
          </p:cNvPr>
          <p:cNvGrpSpPr/>
          <p:nvPr/>
        </p:nvGrpSpPr>
        <p:grpSpPr>
          <a:xfrm>
            <a:off x="924444" y="2153489"/>
            <a:ext cx="2993132" cy="3014663"/>
            <a:chOff x="924444" y="2153489"/>
            <a:chExt cx="2993132" cy="3014663"/>
          </a:xfrm>
        </p:grpSpPr>
        <p:pic>
          <p:nvPicPr>
            <p:cNvPr id="28" name="圖片 27">
              <a:extLst>
                <a:ext uri="{FF2B5EF4-FFF2-40B4-BE49-F238E27FC236}">
                  <a16:creationId xmlns:a16="http://schemas.microsoft.com/office/drawing/2014/main" id="{EE30C828-ED2F-C290-AE67-F21AF0B555E2}"/>
                </a:ext>
              </a:extLst>
            </p:cNvPr>
            <p:cNvPicPr>
              <a:picLocks noChangeAspect="1"/>
            </p:cNvPicPr>
            <p:nvPr/>
          </p:nvPicPr>
          <p:blipFill>
            <a:blip r:embed="rId3"/>
            <a:srcRect r="1838"/>
            <a:stretch/>
          </p:blipFill>
          <p:spPr>
            <a:xfrm>
              <a:off x="924444" y="2153489"/>
              <a:ext cx="2993132" cy="3014663"/>
            </a:xfrm>
            <a:prstGeom prst="rect">
              <a:avLst/>
            </a:prstGeom>
          </p:spPr>
        </p:pic>
        <p:sp>
          <p:nvSpPr>
            <p:cNvPr id="31" name="文字方塊 30">
              <a:extLst>
                <a:ext uri="{FF2B5EF4-FFF2-40B4-BE49-F238E27FC236}">
                  <a16:creationId xmlns:a16="http://schemas.microsoft.com/office/drawing/2014/main" id="{6A6CE3DC-0AA0-1E6F-B605-EB4F3229E8D4}"/>
                </a:ext>
              </a:extLst>
            </p:cNvPr>
            <p:cNvSpPr txBox="1"/>
            <p:nvPr/>
          </p:nvSpPr>
          <p:spPr>
            <a:xfrm>
              <a:off x="1008902" y="2255373"/>
              <a:ext cx="498855" cy="338554"/>
            </a:xfrm>
            <a:prstGeom prst="rect">
              <a:avLst/>
            </a:prstGeom>
            <a:solidFill>
              <a:schemeClr val="bg1"/>
            </a:solidFill>
            <a:ln w="28575">
              <a:solidFill>
                <a:schemeClr val="bg1">
                  <a:lumMod val="75000"/>
                </a:schemeClr>
              </a:solidFill>
            </a:ln>
          </p:spPr>
          <p:txBody>
            <a:bodyPr wrap="none" rtlCol="0">
              <a:spAutoFit/>
            </a:bodyPr>
            <a:lstStyle/>
            <a:p>
              <a:r>
                <a:rPr lang="en-US" altLang="zh-TW" sz="1600" dirty="0">
                  <a:solidFill>
                    <a:schemeClr val="bg2">
                      <a:lumMod val="50000"/>
                    </a:schemeClr>
                  </a:solidFill>
                </a:rPr>
                <a:t>P43</a:t>
              </a:r>
            </a:p>
          </p:txBody>
        </p:sp>
        <p:cxnSp>
          <p:nvCxnSpPr>
            <p:cNvPr id="45" name="直線單箭頭接點 44">
              <a:extLst>
                <a:ext uri="{FF2B5EF4-FFF2-40B4-BE49-F238E27FC236}">
                  <a16:creationId xmlns:a16="http://schemas.microsoft.com/office/drawing/2014/main" id="{9982AB03-6C6D-42F9-87FF-29E22DEA8C1C}"/>
                </a:ext>
              </a:extLst>
            </p:cNvPr>
            <p:cNvCxnSpPr>
              <a:cxnSpLocks/>
            </p:cNvCxnSpPr>
            <p:nvPr/>
          </p:nvCxnSpPr>
          <p:spPr>
            <a:xfrm flipH="1">
              <a:off x="1957659" y="3058746"/>
              <a:ext cx="78788" cy="365591"/>
            </a:xfrm>
            <a:prstGeom prst="straightConnector1">
              <a:avLst/>
            </a:prstGeom>
            <a:ln w="19050">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48" name="直線單箭頭接點 47">
              <a:extLst>
                <a:ext uri="{FF2B5EF4-FFF2-40B4-BE49-F238E27FC236}">
                  <a16:creationId xmlns:a16="http://schemas.microsoft.com/office/drawing/2014/main" id="{4E02A48B-868D-FEA1-40B6-2B5F20A388F2}"/>
                </a:ext>
              </a:extLst>
            </p:cNvPr>
            <p:cNvCxnSpPr>
              <a:cxnSpLocks/>
            </p:cNvCxnSpPr>
            <p:nvPr/>
          </p:nvCxnSpPr>
          <p:spPr>
            <a:xfrm>
              <a:off x="2528456" y="3057869"/>
              <a:ext cx="113338" cy="365278"/>
            </a:xfrm>
            <a:prstGeom prst="straightConnector1">
              <a:avLst/>
            </a:prstGeom>
            <a:ln w="19050">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49" name="文字方塊 48">
              <a:extLst>
                <a:ext uri="{FF2B5EF4-FFF2-40B4-BE49-F238E27FC236}">
                  <a16:creationId xmlns:a16="http://schemas.microsoft.com/office/drawing/2014/main" id="{28B77E17-1A7D-1B81-0AA9-DD3E8F45E3F0}"/>
                </a:ext>
              </a:extLst>
            </p:cNvPr>
            <p:cNvSpPr txBox="1"/>
            <p:nvPr/>
          </p:nvSpPr>
          <p:spPr>
            <a:xfrm>
              <a:off x="1772928" y="2700538"/>
              <a:ext cx="1165704" cy="369332"/>
            </a:xfrm>
            <a:prstGeom prst="rect">
              <a:avLst/>
            </a:prstGeom>
            <a:noFill/>
          </p:spPr>
          <p:txBody>
            <a:bodyPr wrap="none" rtlCol="0">
              <a:spAutoFit/>
            </a:bodyPr>
            <a:lstStyle/>
            <a:p>
              <a:r>
                <a:rPr lang="en-US" altLang="zh-TW" dirty="0">
                  <a:solidFill>
                    <a:schemeClr val="bg1">
                      <a:lumMod val="95000"/>
                    </a:schemeClr>
                  </a:solidFill>
                </a:rPr>
                <a:t>Ion signals</a:t>
              </a:r>
              <a:endParaRPr lang="zh-TW" altLang="en-US" dirty="0">
                <a:solidFill>
                  <a:schemeClr val="bg1">
                    <a:lumMod val="95000"/>
                  </a:schemeClr>
                </a:solidFill>
              </a:endParaRPr>
            </a:p>
          </p:txBody>
        </p:sp>
        <p:sp>
          <p:nvSpPr>
            <p:cNvPr id="50" name="文字方塊 49">
              <a:extLst>
                <a:ext uri="{FF2B5EF4-FFF2-40B4-BE49-F238E27FC236}">
                  <a16:creationId xmlns:a16="http://schemas.microsoft.com/office/drawing/2014/main" id="{7F6DD0BC-8632-C953-7A29-6BE58D335F32}"/>
                </a:ext>
              </a:extLst>
            </p:cNvPr>
            <p:cNvSpPr txBox="1"/>
            <p:nvPr/>
          </p:nvSpPr>
          <p:spPr>
            <a:xfrm>
              <a:off x="936160" y="4668874"/>
              <a:ext cx="689612" cy="338554"/>
            </a:xfrm>
            <a:prstGeom prst="rect">
              <a:avLst/>
            </a:prstGeom>
            <a:noFill/>
          </p:spPr>
          <p:txBody>
            <a:bodyPr wrap="none" rtlCol="0">
              <a:spAutoFit/>
            </a:bodyPr>
            <a:lstStyle/>
            <a:p>
              <a:r>
                <a:rPr lang="en-US" altLang="zh-TW" sz="1600" dirty="0">
                  <a:solidFill>
                    <a:schemeClr val="bg1"/>
                  </a:solidFill>
                </a:rPr>
                <a:t>10 cm</a:t>
              </a:r>
              <a:endParaRPr lang="zh-TW" altLang="en-US" sz="1600" dirty="0">
                <a:solidFill>
                  <a:schemeClr val="bg1"/>
                </a:solidFill>
              </a:endParaRPr>
            </a:p>
          </p:txBody>
        </p:sp>
        <p:cxnSp>
          <p:nvCxnSpPr>
            <p:cNvPr id="51" name="直線接點 50">
              <a:extLst>
                <a:ext uri="{FF2B5EF4-FFF2-40B4-BE49-F238E27FC236}">
                  <a16:creationId xmlns:a16="http://schemas.microsoft.com/office/drawing/2014/main" id="{9A822044-C123-EE54-54B5-EBB2B58FD9D9}"/>
                </a:ext>
              </a:extLst>
            </p:cNvPr>
            <p:cNvCxnSpPr>
              <a:cxnSpLocks/>
            </p:cNvCxnSpPr>
            <p:nvPr/>
          </p:nvCxnSpPr>
          <p:spPr>
            <a:xfrm>
              <a:off x="1081954" y="5007428"/>
              <a:ext cx="393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文字方塊 45">
            <a:extLst>
              <a:ext uri="{FF2B5EF4-FFF2-40B4-BE49-F238E27FC236}">
                <a16:creationId xmlns:a16="http://schemas.microsoft.com/office/drawing/2014/main" id="{466E2F55-1060-2A8D-7248-07728EA729F9}"/>
              </a:ext>
            </a:extLst>
          </p:cNvPr>
          <p:cNvSpPr txBox="1"/>
          <p:nvPr/>
        </p:nvSpPr>
        <p:spPr>
          <a:xfrm>
            <a:off x="936160" y="4668874"/>
            <a:ext cx="689612" cy="338554"/>
          </a:xfrm>
          <a:prstGeom prst="rect">
            <a:avLst/>
          </a:prstGeom>
          <a:noFill/>
        </p:spPr>
        <p:txBody>
          <a:bodyPr wrap="none" rtlCol="0">
            <a:spAutoFit/>
          </a:bodyPr>
          <a:lstStyle/>
          <a:p>
            <a:r>
              <a:rPr lang="en-US" altLang="zh-TW" sz="1600" dirty="0">
                <a:solidFill>
                  <a:schemeClr val="bg1"/>
                </a:solidFill>
              </a:rPr>
              <a:t>10 cm</a:t>
            </a:r>
            <a:endParaRPr lang="zh-TW" altLang="en-US" sz="1600" dirty="0">
              <a:solidFill>
                <a:schemeClr val="bg1"/>
              </a:solidFill>
            </a:endParaRPr>
          </a:p>
        </p:txBody>
      </p:sp>
      <p:cxnSp>
        <p:nvCxnSpPr>
          <p:cNvPr id="47" name="直線接點 46">
            <a:extLst>
              <a:ext uri="{FF2B5EF4-FFF2-40B4-BE49-F238E27FC236}">
                <a16:creationId xmlns:a16="http://schemas.microsoft.com/office/drawing/2014/main" id="{5D7F6AB8-3890-7EC2-C284-8F5D733077E3}"/>
              </a:ext>
            </a:extLst>
          </p:cNvPr>
          <p:cNvCxnSpPr>
            <a:cxnSpLocks/>
          </p:cNvCxnSpPr>
          <p:nvPr/>
        </p:nvCxnSpPr>
        <p:spPr>
          <a:xfrm>
            <a:off x="1081954" y="5007428"/>
            <a:ext cx="393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2" name="群組 51">
            <a:extLst>
              <a:ext uri="{FF2B5EF4-FFF2-40B4-BE49-F238E27FC236}">
                <a16:creationId xmlns:a16="http://schemas.microsoft.com/office/drawing/2014/main" id="{6CF74857-9E58-0C7C-B262-CD5857B8749B}"/>
              </a:ext>
            </a:extLst>
          </p:cNvPr>
          <p:cNvGrpSpPr/>
          <p:nvPr/>
        </p:nvGrpSpPr>
        <p:grpSpPr>
          <a:xfrm>
            <a:off x="1947655" y="3483213"/>
            <a:ext cx="614271" cy="856252"/>
            <a:chOff x="1947655" y="3483213"/>
            <a:chExt cx="614271" cy="856252"/>
          </a:xfrm>
        </p:grpSpPr>
        <p:sp>
          <p:nvSpPr>
            <p:cNvPr id="57" name="矩形 56">
              <a:extLst>
                <a:ext uri="{FF2B5EF4-FFF2-40B4-BE49-F238E27FC236}">
                  <a16:creationId xmlns:a16="http://schemas.microsoft.com/office/drawing/2014/main" id="{F838C023-7417-BB69-35DB-64EBBE3D1CEB}"/>
                </a:ext>
              </a:extLst>
            </p:cNvPr>
            <p:cNvSpPr/>
            <p:nvPr/>
          </p:nvSpPr>
          <p:spPr>
            <a:xfrm>
              <a:off x="2066366" y="3483213"/>
              <a:ext cx="367553" cy="411294"/>
            </a:xfrm>
            <a:prstGeom prst="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文字方塊 57">
              <a:extLst>
                <a:ext uri="{FF2B5EF4-FFF2-40B4-BE49-F238E27FC236}">
                  <a16:creationId xmlns:a16="http://schemas.microsoft.com/office/drawing/2014/main" id="{8527CC25-447F-C1B8-1C26-AEDA69CA801B}"/>
                </a:ext>
              </a:extLst>
            </p:cNvPr>
            <p:cNvSpPr txBox="1"/>
            <p:nvPr/>
          </p:nvSpPr>
          <p:spPr>
            <a:xfrm>
              <a:off x="1947655" y="4000911"/>
              <a:ext cx="614271" cy="338554"/>
            </a:xfrm>
            <a:prstGeom prst="rect">
              <a:avLst/>
            </a:prstGeom>
            <a:solidFill>
              <a:schemeClr val="bg1"/>
            </a:solidFill>
            <a:ln w="28575">
              <a:solidFill>
                <a:schemeClr val="accent5">
                  <a:lumMod val="40000"/>
                  <a:lumOff val="60000"/>
                </a:schemeClr>
              </a:solidFill>
            </a:ln>
          </p:spPr>
          <p:txBody>
            <a:bodyPr wrap="none" rtlCol="0">
              <a:spAutoFit/>
            </a:bodyPr>
            <a:lstStyle/>
            <a:p>
              <a:r>
                <a:rPr lang="en-US" altLang="zh-TW" sz="1600" dirty="0">
                  <a:solidFill>
                    <a:schemeClr val="accent5">
                      <a:lumMod val="60000"/>
                      <a:lumOff val="40000"/>
                    </a:schemeClr>
                  </a:solidFill>
                </a:rPr>
                <a:t>CR39</a:t>
              </a:r>
            </a:p>
          </p:txBody>
        </p:sp>
      </p:grpSp>
      <p:grpSp>
        <p:nvGrpSpPr>
          <p:cNvPr id="18" name="群組 17">
            <a:extLst>
              <a:ext uri="{FF2B5EF4-FFF2-40B4-BE49-F238E27FC236}">
                <a16:creationId xmlns:a16="http://schemas.microsoft.com/office/drawing/2014/main" id="{28011D2C-F073-9201-48C1-5593499F44C7}"/>
              </a:ext>
            </a:extLst>
          </p:cNvPr>
          <p:cNvGrpSpPr/>
          <p:nvPr/>
        </p:nvGrpSpPr>
        <p:grpSpPr>
          <a:xfrm>
            <a:off x="924444" y="2153489"/>
            <a:ext cx="2993132" cy="3014663"/>
            <a:chOff x="924444" y="2153489"/>
            <a:chExt cx="2993132" cy="3014663"/>
          </a:xfrm>
        </p:grpSpPr>
        <p:pic>
          <p:nvPicPr>
            <p:cNvPr id="19" name="圖片 18">
              <a:extLst>
                <a:ext uri="{FF2B5EF4-FFF2-40B4-BE49-F238E27FC236}">
                  <a16:creationId xmlns:a16="http://schemas.microsoft.com/office/drawing/2014/main" id="{7A96F516-E89B-046B-B493-65724DACC657}"/>
                </a:ext>
              </a:extLst>
            </p:cNvPr>
            <p:cNvPicPr>
              <a:picLocks noChangeAspect="1"/>
            </p:cNvPicPr>
            <p:nvPr/>
          </p:nvPicPr>
          <p:blipFill>
            <a:blip r:embed="rId3"/>
            <a:srcRect r="1838"/>
            <a:stretch/>
          </p:blipFill>
          <p:spPr>
            <a:xfrm>
              <a:off x="924444" y="2153489"/>
              <a:ext cx="2993132" cy="3014663"/>
            </a:xfrm>
            <a:prstGeom prst="rect">
              <a:avLst/>
            </a:prstGeom>
          </p:spPr>
        </p:pic>
        <p:sp>
          <p:nvSpPr>
            <p:cNvPr id="20" name="文字方塊 19">
              <a:extLst>
                <a:ext uri="{FF2B5EF4-FFF2-40B4-BE49-F238E27FC236}">
                  <a16:creationId xmlns:a16="http://schemas.microsoft.com/office/drawing/2014/main" id="{9EA4CBE6-C14A-3B79-0B94-8D1C80099CDD}"/>
                </a:ext>
              </a:extLst>
            </p:cNvPr>
            <p:cNvSpPr txBox="1"/>
            <p:nvPr/>
          </p:nvSpPr>
          <p:spPr>
            <a:xfrm>
              <a:off x="1008902" y="2255373"/>
              <a:ext cx="498855" cy="338554"/>
            </a:xfrm>
            <a:prstGeom prst="rect">
              <a:avLst/>
            </a:prstGeom>
            <a:solidFill>
              <a:schemeClr val="bg1"/>
            </a:solidFill>
            <a:ln w="28575">
              <a:solidFill>
                <a:schemeClr val="bg1">
                  <a:lumMod val="75000"/>
                </a:schemeClr>
              </a:solidFill>
            </a:ln>
          </p:spPr>
          <p:txBody>
            <a:bodyPr wrap="none" rtlCol="0">
              <a:spAutoFit/>
            </a:bodyPr>
            <a:lstStyle/>
            <a:p>
              <a:r>
                <a:rPr lang="en-US" altLang="zh-TW" sz="1600" dirty="0">
                  <a:solidFill>
                    <a:schemeClr val="bg2">
                      <a:lumMod val="50000"/>
                    </a:schemeClr>
                  </a:solidFill>
                </a:rPr>
                <a:t>P43</a:t>
              </a:r>
            </a:p>
          </p:txBody>
        </p:sp>
        <p:sp>
          <p:nvSpPr>
            <p:cNvPr id="21" name="文字方塊 20">
              <a:extLst>
                <a:ext uri="{FF2B5EF4-FFF2-40B4-BE49-F238E27FC236}">
                  <a16:creationId xmlns:a16="http://schemas.microsoft.com/office/drawing/2014/main" id="{0D209921-4D20-8BD0-8686-3FD38C588C7A}"/>
                </a:ext>
              </a:extLst>
            </p:cNvPr>
            <p:cNvSpPr txBox="1"/>
            <p:nvPr/>
          </p:nvSpPr>
          <p:spPr>
            <a:xfrm>
              <a:off x="936160" y="4668874"/>
              <a:ext cx="689612" cy="338554"/>
            </a:xfrm>
            <a:prstGeom prst="rect">
              <a:avLst/>
            </a:prstGeom>
            <a:noFill/>
          </p:spPr>
          <p:txBody>
            <a:bodyPr wrap="none" rtlCol="0">
              <a:spAutoFit/>
            </a:bodyPr>
            <a:lstStyle/>
            <a:p>
              <a:r>
                <a:rPr lang="en-US" altLang="zh-TW" sz="1600" dirty="0">
                  <a:solidFill>
                    <a:schemeClr val="bg1"/>
                  </a:solidFill>
                </a:rPr>
                <a:t>10 cm</a:t>
              </a:r>
              <a:endParaRPr lang="zh-TW" altLang="en-US" sz="1600" dirty="0">
                <a:solidFill>
                  <a:schemeClr val="bg1"/>
                </a:solidFill>
              </a:endParaRPr>
            </a:p>
          </p:txBody>
        </p:sp>
        <p:cxnSp>
          <p:nvCxnSpPr>
            <p:cNvPr id="22" name="直線接點 21">
              <a:extLst>
                <a:ext uri="{FF2B5EF4-FFF2-40B4-BE49-F238E27FC236}">
                  <a16:creationId xmlns:a16="http://schemas.microsoft.com/office/drawing/2014/main" id="{0B614FE4-C040-5005-3CF6-9CC7D2338E99}"/>
                </a:ext>
              </a:extLst>
            </p:cNvPr>
            <p:cNvCxnSpPr>
              <a:cxnSpLocks/>
            </p:cNvCxnSpPr>
            <p:nvPr/>
          </p:nvCxnSpPr>
          <p:spPr>
            <a:xfrm>
              <a:off x="1081954" y="5007428"/>
              <a:ext cx="393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 name="群組 22">
            <a:extLst>
              <a:ext uri="{FF2B5EF4-FFF2-40B4-BE49-F238E27FC236}">
                <a16:creationId xmlns:a16="http://schemas.microsoft.com/office/drawing/2014/main" id="{4C89B4AD-9A79-7C47-3A7D-0D8672127E48}"/>
              </a:ext>
            </a:extLst>
          </p:cNvPr>
          <p:cNvGrpSpPr/>
          <p:nvPr/>
        </p:nvGrpSpPr>
        <p:grpSpPr>
          <a:xfrm flipV="1">
            <a:off x="1755495" y="3889841"/>
            <a:ext cx="1165704" cy="723799"/>
            <a:chOff x="1772928" y="2700538"/>
            <a:chExt cx="1165704" cy="723799"/>
          </a:xfrm>
        </p:grpSpPr>
        <p:cxnSp>
          <p:nvCxnSpPr>
            <p:cNvPr id="24" name="直線單箭頭接點 23">
              <a:extLst>
                <a:ext uri="{FF2B5EF4-FFF2-40B4-BE49-F238E27FC236}">
                  <a16:creationId xmlns:a16="http://schemas.microsoft.com/office/drawing/2014/main" id="{B3CB5575-55EA-413E-8CAD-0351BAD5C1D1}"/>
                </a:ext>
              </a:extLst>
            </p:cNvPr>
            <p:cNvCxnSpPr>
              <a:cxnSpLocks/>
            </p:cNvCxnSpPr>
            <p:nvPr/>
          </p:nvCxnSpPr>
          <p:spPr>
            <a:xfrm flipH="1">
              <a:off x="1957659" y="3058746"/>
              <a:ext cx="78788" cy="365591"/>
            </a:xfrm>
            <a:prstGeom prst="straightConnector1">
              <a:avLst/>
            </a:prstGeom>
            <a:ln w="19050">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26" name="直線單箭頭接點 25">
              <a:extLst>
                <a:ext uri="{FF2B5EF4-FFF2-40B4-BE49-F238E27FC236}">
                  <a16:creationId xmlns:a16="http://schemas.microsoft.com/office/drawing/2014/main" id="{844B7B2B-1826-4BFC-B618-2EA44ED820F0}"/>
                </a:ext>
              </a:extLst>
            </p:cNvPr>
            <p:cNvCxnSpPr>
              <a:cxnSpLocks/>
            </p:cNvCxnSpPr>
            <p:nvPr/>
          </p:nvCxnSpPr>
          <p:spPr>
            <a:xfrm>
              <a:off x="2528456" y="3057869"/>
              <a:ext cx="113338" cy="365278"/>
            </a:xfrm>
            <a:prstGeom prst="straightConnector1">
              <a:avLst/>
            </a:prstGeom>
            <a:ln w="19050">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35" name="文字方塊 34">
              <a:extLst>
                <a:ext uri="{FF2B5EF4-FFF2-40B4-BE49-F238E27FC236}">
                  <a16:creationId xmlns:a16="http://schemas.microsoft.com/office/drawing/2014/main" id="{5A1222F0-66B3-C78C-D4B9-BEF5A57CBC6B}"/>
                </a:ext>
              </a:extLst>
            </p:cNvPr>
            <p:cNvSpPr txBox="1"/>
            <p:nvPr/>
          </p:nvSpPr>
          <p:spPr>
            <a:xfrm flipV="1">
              <a:off x="1772928" y="2700538"/>
              <a:ext cx="1165704" cy="369332"/>
            </a:xfrm>
            <a:prstGeom prst="rect">
              <a:avLst/>
            </a:prstGeom>
            <a:solidFill>
              <a:schemeClr val="bg1"/>
            </a:solidFill>
            <a:ln w="28575">
              <a:solidFill>
                <a:schemeClr val="bg2">
                  <a:lumMod val="10000"/>
                </a:schemeClr>
              </a:solidFill>
            </a:ln>
          </p:spPr>
          <p:txBody>
            <a:bodyPr wrap="none" rtlCol="0">
              <a:spAutoFit/>
            </a:bodyPr>
            <a:lstStyle/>
            <a:p>
              <a:r>
                <a:rPr lang="en-US" altLang="zh-TW" dirty="0">
                  <a:solidFill>
                    <a:schemeClr val="tx1">
                      <a:lumMod val="75000"/>
                      <a:lumOff val="25000"/>
                    </a:schemeClr>
                  </a:solidFill>
                </a:rPr>
                <a:t>Ion signals</a:t>
              </a:r>
              <a:endParaRPr lang="zh-TW" altLang="en-US" dirty="0">
                <a:solidFill>
                  <a:schemeClr val="tx1">
                    <a:lumMod val="75000"/>
                    <a:lumOff val="25000"/>
                  </a:schemeClr>
                </a:solidFill>
              </a:endParaRPr>
            </a:p>
          </p:txBody>
        </p:sp>
      </p:grpSp>
      <p:grpSp>
        <p:nvGrpSpPr>
          <p:cNvPr id="37" name="群組 36">
            <a:extLst>
              <a:ext uri="{FF2B5EF4-FFF2-40B4-BE49-F238E27FC236}">
                <a16:creationId xmlns:a16="http://schemas.microsoft.com/office/drawing/2014/main" id="{2A240CAD-0B65-04DF-3151-07FD22953F8A}"/>
              </a:ext>
            </a:extLst>
          </p:cNvPr>
          <p:cNvGrpSpPr/>
          <p:nvPr/>
        </p:nvGrpSpPr>
        <p:grpSpPr>
          <a:xfrm>
            <a:off x="1956919" y="3057195"/>
            <a:ext cx="614271" cy="837312"/>
            <a:chOff x="1956919" y="3057195"/>
            <a:chExt cx="614271" cy="837312"/>
          </a:xfrm>
        </p:grpSpPr>
        <p:sp>
          <p:nvSpPr>
            <p:cNvPr id="41" name="矩形 40">
              <a:extLst>
                <a:ext uri="{FF2B5EF4-FFF2-40B4-BE49-F238E27FC236}">
                  <a16:creationId xmlns:a16="http://schemas.microsoft.com/office/drawing/2014/main" id="{DB917D93-9B73-0186-23F7-744A444861A7}"/>
                </a:ext>
              </a:extLst>
            </p:cNvPr>
            <p:cNvSpPr/>
            <p:nvPr/>
          </p:nvSpPr>
          <p:spPr>
            <a:xfrm>
              <a:off x="2066366" y="3483213"/>
              <a:ext cx="367553" cy="411294"/>
            </a:xfrm>
            <a:prstGeom prst="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a:extLst>
                <a:ext uri="{FF2B5EF4-FFF2-40B4-BE49-F238E27FC236}">
                  <a16:creationId xmlns:a16="http://schemas.microsoft.com/office/drawing/2014/main" id="{87C2E3EC-4797-781A-4B76-023E6E9F718A}"/>
                </a:ext>
              </a:extLst>
            </p:cNvPr>
            <p:cNvSpPr txBox="1"/>
            <p:nvPr/>
          </p:nvSpPr>
          <p:spPr>
            <a:xfrm>
              <a:off x="1956919" y="3057195"/>
              <a:ext cx="614271" cy="338554"/>
            </a:xfrm>
            <a:prstGeom prst="rect">
              <a:avLst/>
            </a:prstGeom>
            <a:solidFill>
              <a:schemeClr val="bg1"/>
            </a:solidFill>
            <a:ln w="28575">
              <a:solidFill>
                <a:schemeClr val="accent5">
                  <a:lumMod val="60000"/>
                  <a:lumOff val="40000"/>
                </a:schemeClr>
              </a:solidFill>
            </a:ln>
          </p:spPr>
          <p:txBody>
            <a:bodyPr wrap="none" rtlCol="0">
              <a:spAutoFit/>
            </a:bodyPr>
            <a:lstStyle/>
            <a:p>
              <a:r>
                <a:rPr lang="en-US" altLang="zh-TW" sz="1600" dirty="0">
                  <a:solidFill>
                    <a:schemeClr val="accent1">
                      <a:lumMod val="75000"/>
                    </a:schemeClr>
                  </a:solidFill>
                </a:rPr>
                <a:t>CR39</a:t>
              </a:r>
            </a:p>
          </p:txBody>
        </p:sp>
      </p:grpSp>
      <p:sp>
        <p:nvSpPr>
          <p:cNvPr id="73" name="矩形 72">
            <a:extLst>
              <a:ext uri="{FF2B5EF4-FFF2-40B4-BE49-F238E27FC236}">
                <a16:creationId xmlns:a16="http://schemas.microsoft.com/office/drawing/2014/main" id="{67A42CCC-CEE0-DE68-663C-DDE2629A6C77}"/>
              </a:ext>
            </a:extLst>
          </p:cNvPr>
          <p:cNvSpPr/>
          <p:nvPr/>
        </p:nvSpPr>
        <p:spPr>
          <a:xfrm>
            <a:off x="5928361" y="3433482"/>
            <a:ext cx="655320" cy="626942"/>
          </a:xfrm>
          <a:prstGeom prst="rect">
            <a:avLst/>
          </a:prstGeom>
          <a:pattFill prst="wdUpDiag">
            <a:fgClr>
              <a:schemeClr val="bg2">
                <a:lumMod val="5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5" name="矩形 74">
            <a:extLst>
              <a:ext uri="{FF2B5EF4-FFF2-40B4-BE49-F238E27FC236}">
                <a16:creationId xmlns:a16="http://schemas.microsoft.com/office/drawing/2014/main" id="{97B48D7A-FD15-F905-3D00-DEB5BCFA1ACB}"/>
              </a:ext>
            </a:extLst>
          </p:cNvPr>
          <p:cNvSpPr/>
          <p:nvPr/>
        </p:nvSpPr>
        <p:spPr>
          <a:xfrm>
            <a:off x="5040355" y="3434525"/>
            <a:ext cx="883489" cy="626942"/>
          </a:xfrm>
          <a:prstGeom prst="rect">
            <a:avLst/>
          </a:prstGeom>
          <a:pattFill prst="wdUpDiag">
            <a:fgClr>
              <a:schemeClr val="accent6">
                <a:lumMod val="7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6" name="矩形 75">
            <a:extLst>
              <a:ext uri="{FF2B5EF4-FFF2-40B4-BE49-F238E27FC236}">
                <a16:creationId xmlns:a16="http://schemas.microsoft.com/office/drawing/2014/main" id="{69FE3100-72A9-A583-64A4-D1A0EB26136B}"/>
              </a:ext>
            </a:extLst>
          </p:cNvPr>
          <p:cNvSpPr/>
          <p:nvPr/>
        </p:nvSpPr>
        <p:spPr>
          <a:xfrm>
            <a:off x="6584851" y="3434525"/>
            <a:ext cx="883489" cy="626942"/>
          </a:xfrm>
          <a:prstGeom prst="rect">
            <a:avLst/>
          </a:prstGeom>
          <a:pattFill prst="wdUpDiag">
            <a:fgClr>
              <a:srgbClr val="0070C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 name="標題 1">
            <a:extLst>
              <a:ext uri="{FF2B5EF4-FFF2-40B4-BE49-F238E27FC236}">
                <a16:creationId xmlns:a16="http://schemas.microsoft.com/office/drawing/2014/main" id="{7E09B3A7-D843-C191-2935-C152844F83AF}"/>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Pits Detection on CR39</a:t>
            </a:r>
          </a:p>
        </p:txBody>
      </p:sp>
      <p:grpSp>
        <p:nvGrpSpPr>
          <p:cNvPr id="30" name="群組 29">
            <a:extLst>
              <a:ext uri="{FF2B5EF4-FFF2-40B4-BE49-F238E27FC236}">
                <a16:creationId xmlns:a16="http://schemas.microsoft.com/office/drawing/2014/main" id="{AC29E438-60F6-3956-5D89-72160EFA16CA}"/>
              </a:ext>
            </a:extLst>
          </p:cNvPr>
          <p:cNvGrpSpPr/>
          <p:nvPr/>
        </p:nvGrpSpPr>
        <p:grpSpPr>
          <a:xfrm>
            <a:off x="5115425" y="3563330"/>
            <a:ext cx="733347" cy="369332"/>
            <a:chOff x="5153525" y="3563330"/>
            <a:chExt cx="733347" cy="369332"/>
          </a:xfrm>
        </p:grpSpPr>
        <p:pic>
          <p:nvPicPr>
            <p:cNvPr id="29" name="圖片 28">
              <a:extLst>
                <a:ext uri="{FF2B5EF4-FFF2-40B4-BE49-F238E27FC236}">
                  <a16:creationId xmlns:a16="http://schemas.microsoft.com/office/drawing/2014/main" id="{B15A6E0C-454D-BFCA-7033-B9A9680DCA9D}"/>
                </a:ext>
              </a:extLst>
            </p:cNvPr>
            <p:cNvPicPr>
              <a:picLocks noChangeAspect="1"/>
            </p:cNvPicPr>
            <p:nvPr/>
          </p:nvPicPr>
          <p:blipFill>
            <a:blip r:embed="rId4"/>
            <a:stretch>
              <a:fillRect/>
            </a:stretch>
          </p:blipFill>
          <p:spPr>
            <a:xfrm>
              <a:off x="5176385" y="3606915"/>
              <a:ext cx="657317" cy="295316"/>
            </a:xfrm>
            <a:prstGeom prst="rect">
              <a:avLst/>
            </a:prstGeom>
            <a:ln w="19050">
              <a:solidFill>
                <a:schemeClr val="accent6">
                  <a:lumMod val="40000"/>
                  <a:lumOff val="60000"/>
                </a:schemeClr>
              </a:solidFill>
            </a:ln>
          </p:spPr>
        </p:pic>
        <p:sp>
          <p:nvSpPr>
            <p:cNvPr id="27" name="文字方塊 26">
              <a:extLst>
                <a:ext uri="{FF2B5EF4-FFF2-40B4-BE49-F238E27FC236}">
                  <a16:creationId xmlns:a16="http://schemas.microsoft.com/office/drawing/2014/main" id="{100F7828-D1BB-EF1A-19DC-EE800741CC0D}"/>
                </a:ext>
              </a:extLst>
            </p:cNvPr>
            <p:cNvSpPr txBox="1"/>
            <p:nvPr/>
          </p:nvSpPr>
          <p:spPr>
            <a:xfrm>
              <a:off x="5153525" y="3563330"/>
              <a:ext cx="733347" cy="369332"/>
            </a:xfrm>
            <a:prstGeom prst="rect">
              <a:avLst/>
            </a:prstGeom>
            <a:noFill/>
          </p:spPr>
          <p:txBody>
            <a:bodyPr wrap="square" rtlCol="0">
              <a:spAutoFit/>
            </a:bodyPr>
            <a:lstStyle/>
            <a:p>
              <a:r>
                <a:rPr lang="en-US" altLang="zh-TW" dirty="0">
                  <a:solidFill>
                    <a:schemeClr val="accent6">
                      <a:lumMod val="75000"/>
                    </a:schemeClr>
                  </a:solidFill>
                </a:rPr>
                <a:t>PI200</a:t>
              </a:r>
              <a:endParaRPr lang="zh-TW" altLang="en-US" dirty="0">
                <a:solidFill>
                  <a:schemeClr val="accent6">
                    <a:lumMod val="75000"/>
                  </a:schemeClr>
                </a:solidFill>
              </a:endParaRPr>
            </a:p>
          </p:txBody>
        </p:sp>
      </p:grpSp>
      <p:grpSp>
        <p:nvGrpSpPr>
          <p:cNvPr id="32" name="群組 31">
            <a:extLst>
              <a:ext uri="{FF2B5EF4-FFF2-40B4-BE49-F238E27FC236}">
                <a16:creationId xmlns:a16="http://schemas.microsoft.com/office/drawing/2014/main" id="{9AB04C07-B992-ADA8-B1BC-0AA006D8F1C5}"/>
              </a:ext>
            </a:extLst>
          </p:cNvPr>
          <p:cNvGrpSpPr/>
          <p:nvPr/>
        </p:nvGrpSpPr>
        <p:grpSpPr>
          <a:xfrm>
            <a:off x="5921584" y="3569907"/>
            <a:ext cx="733347" cy="369332"/>
            <a:chOff x="5187437" y="3569907"/>
            <a:chExt cx="733347" cy="369332"/>
          </a:xfrm>
        </p:grpSpPr>
        <p:pic>
          <p:nvPicPr>
            <p:cNvPr id="33" name="圖片 32">
              <a:extLst>
                <a:ext uri="{FF2B5EF4-FFF2-40B4-BE49-F238E27FC236}">
                  <a16:creationId xmlns:a16="http://schemas.microsoft.com/office/drawing/2014/main" id="{8382901A-BA9B-EFFC-AC5D-3AB0ABD2CC27}"/>
                </a:ext>
              </a:extLst>
            </p:cNvPr>
            <p:cNvPicPr>
              <a:picLocks noChangeAspect="1"/>
            </p:cNvPicPr>
            <p:nvPr/>
          </p:nvPicPr>
          <p:blipFill>
            <a:blip r:embed="rId4"/>
            <a:stretch>
              <a:fillRect/>
            </a:stretch>
          </p:blipFill>
          <p:spPr>
            <a:xfrm>
              <a:off x="5264556" y="3606915"/>
              <a:ext cx="517525" cy="295316"/>
            </a:xfrm>
            <a:prstGeom prst="rect">
              <a:avLst/>
            </a:prstGeom>
            <a:ln w="19050">
              <a:solidFill>
                <a:schemeClr val="bg2">
                  <a:lumMod val="75000"/>
                </a:schemeClr>
              </a:solidFill>
            </a:ln>
          </p:spPr>
        </p:pic>
        <p:sp>
          <p:nvSpPr>
            <p:cNvPr id="34" name="文字方塊 33">
              <a:extLst>
                <a:ext uri="{FF2B5EF4-FFF2-40B4-BE49-F238E27FC236}">
                  <a16:creationId xmlns:a16="http://schemas.microsoft.com/office/drawing/2014/main" id="{AAB325C8-1C4A-F608-47A2-BB3B2AA45FB9}"/>
                </a:ext>
              </a:extLst>
            </p:cNvPr>
            <p:cNvSpPr txBox="1"/>
            <p:nvPr/>
          </p:nvSpPr>
          <p:spPr>
            <a:xfrm>
              <a:off x="5187437" y="3569907"/>
              <a:ext cx="733347" cy="369332"/>
            </a:xfrm>
            <a:prstGeom prst="rect">
              <a:avLst/>
            </a:prstGeom>
            <a:noFill/>
            <a:ln>
              <a:noFill/>
            </a:ln>
          </p:spPr>
          <p:txBody>
            <a:bodyPr wrap="square" rtlCol="0">
              <a:spAutoFit/>
            </a:bodyPr>
            <a:lstStyle/>
            <a:p>
              <a:r>
                <a:rPr lang="en-US" altLang="zh-TW" dirty="0">
                  <a:solidFill>
                    <a:schemeClr val="bg2">
                      <a:lumMod val="50000"/>
                    </a:schemeClr>
                  </a:solidFill>
                </a:rPr>
                <a:t>CR39</a:t>
              </a:r>
              <a:endParaRPr lang="zh-TW" altLang="en-US" dirty="0">
                <a:solidFill>
                  <a:schemeClr val="bg2">
                    <a:lumMod val="50000"/>
                  </a:schemeClr>
                </a:solidFill>
              </a:endParaRPr>
            </a:p>
          </p:txBody>
        </p:sp>
      </p:grpSp>
      <p:grpSp>
        <p:nvGrpSpPr>
          <p:cNvPr id="38" name="群組 37">
            <a:extLst>
              <a:ext uri="{FF2B5EF4-FFF2-40B4-BE49-F238E27FC236}">
                <a16:creationId xmlns:a16="http://schemas.microsoft.com/office/drawing/2014/main" id="{B5F1AFCA-8543-3FF9-730C-12A529FC523B}"/>
              </a:ext>
            </a:extLst>
          </p:cNvPr>
          <p:cNvGrpSpPr/>
          <p:nvPr/>
        </p:nvGrpSpPr>
        <p:grpSpPr>
          <a:xfrm>
            <a:off x="6659921" y="3563330"/>
            <a:ext cx="733347" cy="369332"/>
            <a:chOff x="5153525" y="3563330"/>
            <a:chExt cx="733347" cy="369332"/>
          </a:xfrm>
        </p:grpSpPr>
        <p:pic>
          <p:nvPicPr>
            <p:cNvPr id="39" name="圖片 38">
              <a:extLst>
                <a:ext uri="{FF2B5EF4-FFF2-40B4-BE49-F238E27FC236}">
                  <a16:creationId xmlns:a16="http://schemas.microsoft.com/office/drawing/2014/main" id="{8362267A-96F8-BD8D-5D28-71D4BD11958A}"/>
                </a:ext>
              </a:extLst>
            </p:cNvPr>
            <p:cNvPicPr>
              <a:picLocks noChangeAspect="1"/>
            </p:cNvPicPr>
            <p:nvPr/>
          </p:nvPicPr>
          <p:blipFill>
            <a:blip r:embed="rId4"/>
            <a:stretch>
              <a:fillRect/>
            </a:stretch>
          </p:blipFill>
          <p:spPr>
            <a:xfrm>
              <a:off x="5176385" y="3606915"/>
              <a:ext cx="657317" cy="295316"/>
            </a:xfrm>
            <a:prstGeom prst="rect">
              <a:avLst/>
            </a:prstGeom>
            <a:ln w="19050">
              <a:solidFill>
                <a:schemeClr val="accent5">
                  <a:lumMod val="60000"/>
                  <a:lumOff val="40000"/>
                </a:schemeClr>
              </a:solidFill>
            </a:ln>
          </p:spPr>
        </p:pic>
        <p:sp>
          <p:nvSpPr>
            <p:cNvPr id="40" name="文字方塊 39">
              <a:extLst>
                <a:ext uri="{FF2B5EF4-FFF2-40B4-BE49-F238E27FC236}">
                  <a16:creationId xmlns:a16="http://schemas.microsoft.com/office/drawing/2014/main" id="{64F362FA-B4D5-8145-F144-8B0CA2BDBB65}"/>
                </a:ext>
              </a:extLst>
            </p:cNvPr>
            <p:cNvSpPr txBox="1"/>
            <p:nvPr/>
          </p:nvSpPr>
          <p:spPr>
            <a:xfrm>
              <a:off x="5153525" y="3563330"/>
              <a:ext cx="733347" cy="369332"/>
            </a:xfrm>
            <a:prstGeom prst="rect">
              <a:avLst/>
            </a:prstGeom>
            <a:noFill/>
            <a:ln>
              <a:noFill/>
            </a:ln>
          </p:spPr>
          <p:txBody>
            <a:bodyPr wrap="square" rtlCol="0">
              <a:spAutoFit/>
            </a:bodyPr>
            <a:lstStyle/>
            <a:p>
              <a:r>
                <a:rPr lang="en-US" altLang="zh-TW" dirty="0" err="1">
                  <a:solidFill>
                    <a:schemeClr val="accent5">
                      <a:lumMod val="75000"/>
                    </a:schemeClr>
                  </a:solidFill>
                </a:rPr>
                <a:t>Lanex</a:t>
              </a:r>
              <a:endParaRPr lang="zh-TW" altLang="en-US" dirty="0">
                <a:solidFill>
                  <a:schemeClr val="accent5">
                    <a:lumMod val="75000"/>
                  </a:schemeClr>
                </a:solidFill>
              </a:endParaRPr>
            </a:p>
          </p:txBody>
        </p:sp>
      </p:grpSp>
      <p:sp>
        <p:nvSpPr>
          <p:cNvPr id="11" name="文字方塊 10">
            <a:extLst>
              <a:ext uri="{FF2B5EF4-FFF2-40B4-BE49-F238E27FC236}">
                <a16:creationId xmlns:a16="http://schemas.microsoft.com/office/drawing/2014/main" id="{CA443E08-53BB-D44E-5BBB-8D0FBA6F45D2}"/>
              </a:ext>
            </a:extLst>
          </p:cNvPr>
          <p:cNvSpPr txBox="1"/>
          <p:nvPr/>
        </p:nvSpPr>
        <p:spPr>
          <a:xfrm>
            <a:off x="624815" y="1336643"/>
            <a:ext cx="2233688" cy="400110"/>
          </a:xfrm>
          <a:prstGeom prst="rect">
            <a:avLst/>
          </a:prstGeom>
          <a:noFill/>
        </p:spPr>
        <p:txBody>
          <a:bodyPr wrap="none" rtlCol="0">
            <a:spAutoFit/>
          </a:bodyPr>
          <a:lstStyle/>
          <a:p>
            <a:r>
              <a:rPr lang="en-US" altLang="zh-TW" sz="2000" dirty="0">
                <a:solidFill>
                  <a:srgbClr val="0012FF"/>
                </a:solidFill>
              </a:rPr>
              <a:t>Number Calibration</a:t>
            </a:r>
          </a:p>
        </p:txBody>
      </p:sp>
      <mc:AlternateContent xmlns:mc="http://schemas.openxmlformats.org/markup-compatibility/2006" xmlns:a14="http://schemas.microsoft.com/office/drawing/2010/main">
        <mc:Choice Requires="a14">
          <p:graphicFrame>
            <p:nvGraphicFramePr>
              <p:cNvPr id="60" name="表格 59">
                <a:extLst>
                  <a:ext uri="{FF2B5EF4-FFF2-40B4-BE49-F238E27FC236}">
                    <a16:creationId xmlns:a16="http://schemas.microsoft.com/office/drawing/2014/main" id="{E66A3A32-0EBC-7568-55DD-E0A943AE5F79}"/>
                  </a:ext>
                </a:extLst>
              </p:cNvPr>
              <p:cNvGraphicFramePr>
                <a:graphicFrameLocks noGrp="1"/>
              </p:cNvGraphicFramePr>
              <p:nvPr>
                <p:extLst>
                  <p:ext uri="{D42A27DB-BD31-4B8C-83A1-F6EECF244321}">
                    <p14:modId xmlns:p14="http://schemas.microsoft.com/office/powerpoint/2010/main" val="1404246497"/>
                  </p:ext>
                </p:extLst>
              </p:nvPr>
            </p:nvGraphicFramePr>
            <p:xfrm>
              <a:off x="4827069" y="254685"/>
              <a:ext cx="3968868" cy="741680"/>
            </p:xfrm>
            <a:graphic>
              <a:graphicData uri="http://schemas.openxmlformats.org/drawingml/2006/table">
                <a:tbl>
                  <a:tblPr firstRow="1" bandRow="1">
                    <a:tableStyleId>{D7AC3CCA-C797-4891-BE02-D94E43425B78}</a:tableStyleId>
                  </a:tblPr>
                  <a:tblGrid>
                    <a:gridCol w="1984434">
                      <a:extLst>
                        <a:ext uri="{9D8B030D-6E8A-4147-A177-3AD203B41FA5}">
                          <a16:colId xmlns:a16="http://schemas.microsoft.com/office/drawing/2014/main" val="3599066076"/>
                        </a:ext>
                      </a:extLst>
                    </a:gridCol>
                    <a:gridCol w="1984434">
                      <a:extLst>
                        <a:ext uri="{9D8B030D-6E8A-4147-A177-3AD203B41FA5}">
                          <a16:colId xmlns:a16="http://schemas.microsoft.com/office/drawing/2014/main" val="3065540647"/>
                        </a:ext>
                      </a:extLst>
                    </a:gridCol>
                  </a:tblGrid>
                  <a:tr h="370840">
                    <a:tc>
                      <a:txBody>
                        <a:bodyPr/>
                        <a:lstStyle/>
                        <a:p>
                          <a:pPr algn="ctr"/>
                          <a:r>
                            <a:rPr lang="en-US" altLang="zh-TW" dirty="0"/>
                            <a:t>Scintillating Screen</a:t>
                          </a:r>
                          <a:endParaRPr lang="zh-TW" altLang="en-US" dirty="0"/>
                        </a:p>
                      </a:txBody>
                      <a:tcPr anchor="ctr">
                        <a:solidFill>
                          <a:schemeClr val="bg1"/>
                        </a:solidFill>
                      </a:tcPr>
                    </a:tc>
                    <a:tc>
                      <a:txBody>
                        <a:bodyPr/>
                        <a:lstStyle/>
                        <a:p>
                          <a:pPr algn="ctr"/>
                          <a:r>
                            <a:rPr lang="en-US" altLang="zh-TW" dirty="0"/>
                            <a:t>Calibration</a:t>
                          </a:r>
                          <a:endParaRPr lang="zh-TW" altLang="en-US" dirty="0"/>
                        </a:p>
                      </a:txBody>
                      <a:tcPr anchor="ctr">
                        <a:solidFill>
                          <a:schemeClr val="bg1"/>
                        </a:solidFill>
                      </a:tcPr>
                    </a:tc>
                    <a:extLst>
                      <a:ext uri="{0D108BD9-81ED-4DB2-BD59-A6C34878D82A}">
                        <a16:rowId xmlns:a16="http://schemas.microsoft.com/office/drawing/2014/main" val="3575223733"/>
                      </a:ext>
                    </a:extLst>
                  </a:tr>
                  <a:tr h="370840">
                    <a:tc>
                      <a:txBody>
                        <a:bodyPr/>
                        <a:lstStyle/>
                        <a:p>
                          <a:pPr algn="ctr"/>
                          <a:r>
                            <a:rPr lang="en-US" altLang="zh-TW" dirty="0"/>
                            <a:t>P43</a:t>
                          </a:r>
                          <a:endParaRPr lang="zh-TW" altLang="en-US"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TW" sz="1800" b="0" i="1" smtClean="0">
                                  <a:solidFill>
                                    <a:schemeClr val="tx1"/>
                                  </a:solidFill>
                                  <a:latin typeface="Cambria Math" panose="02040503050406030204" pitchFamily="18" charset="0"/>
                                </a:rPr>
                                <m:t>~</m:t>
                              </m:r>
                            </m:oMath>
                          </a14:m>
                          <a:r>
                            <a:rPr lang="en-US" altLang="zh-TW" sz="1800" dirty="0">
                              <a:solidFill>
                                <a:schemeClr val="tx1"/>
                              </a:solidFill>
                            </a:rPr>
                            <a:t> 0.75 counts / pit</a:t>
                          </a:r>
                          <a:endParaRPr lang="zh-TW" altLang="en-US" dirty="0">
                            <a:solidFill>
                              <a:schemeClr val="tx1"/>
                            </a:solidFill>
                          </a:endParaRPr>
                        </a:p>
                      </a:txBody>
                      <a:tcPr anchor="ctr">
                        <a:solidFill>
                          <a:schemeClr val="bg1"/>
                        </a:solidFill>
                      </a:tcPr>
                    </a:tc>
                    <a:extLst>
                      <a:ext uri="{0D108BD9-81ED-4DB2-BD59-A6C34878D82A}">
                        <a16:rowId xmlns:a16="http://schemas.microsoft.com/office/drawing/2014/main" val="1073042143"/>
                      </a:ext>
                    </a:extLst>
                  </a:tr>
                </a:tbl>
              </a:graphicData>
            </a:graphic>
          </p:graphicFrame>
        </mc:Choice>
        <mc:Fallback xmlns="">
          <p:graphicFrame>
            <p:nvGraphicFramePr>
              <p:cNvPr id="60" name="表格 59">
                <a:extLst>
                  <a:ext uri="{FF2B5EF4-FFF2-40B4-BE49-F238E27FC236}">
                    <a16:creationId xmlns:a16="http://schemas.microsoft.com/office/drawing/2014/main" id="{E66A3A32-0EBC-7568-55DD-E0A943AE5F79}"/>
                  </a:ext>
                </a:extLst>
              </p:cNvPr>
              <p:cNvGraphicFramePr>
                <a:graphicFrameLocks noGrp="1"/>
              </p:cNvGraphicFramePr>
              <p:nvPr>
                <p:extLst>
                  <p:ext uri="{D42A27DB-BD31-4B8C-83A1-F6EECF244321}">
                    <p14:modId xmlns:p14="http://schemas.microsoft.com/office/powerpoint/2010/main" val="1404246497"/>
                  </p:ext>
                </p:extLst>
              </p:nvPr>
            </p:nvGraphicFramePr>
            <p:xfrm>
              <a:off x="4827069" y="254685"/>
              <a:ext cx="3968868" cy="741680"/>
            </p:xfrm>
            <a:graphic>
              <a:graphicData uri="http://schemas.openxmlformats.org/drawingml/2006/table">
                <a:tbl>
                  <a:tblPr firstRow="1" bandRow="1">
                    <a:tableStyleId>{D7AC3CCA-C797-4891-BE02-D94E43425B78}</a:tableStyleId>
                  </a:tblPr>
                  <a:tblGrid>
                    <a:gridCol w="1984434">
                      <a:extLst>
                        <a:ext uri="{9D8B030D-6E8A-4147-A177-3AD203B41FA5}">
                          <a16:colId xmlns:a16="http://schemas.microsoft.com/office/drawing/2014/main" val="3599066076"/>
                        </a:ext>
                      </a:extLst>
                    </a:gridCol>
                    <a:gridCol w="1984434">
                      <a:extLst>
                        <a:ext uri="{9D8B030D-6E8A-4147-A177-3AD203B41FA5}">
                          <a16:colId xmlns:a16="http://schemas.microsoft.com/office/drawing/2014/main" val="3065540647"/>
                        </a:ext>
                      </a:extLst>
                    </a:gridCol>
                  </a:tblGrid>
                  <a:tr h="370840">
                    <a:tc>
                      <a:txBody>
                        <a:bodyPr/>
                        <a:lstStyle/>
                        <a:p>
                          <a:pPr algn="ctr"/>
                          <a:r>
                            <a:rPr lang="en-US" altLang="zh-TW" dirty="0"/>
                            <a:t>Scintillating Screen</a:t>
                          </a:r>
                          <a:endParaRPr lang="zh-TW" altLang="en-US" dirty="0"/>
                        </a:p>
                      </a:txBody>
                      <a:tcPr anchor="ctr">
                        <a:solidFill>
                          <a:schemeClr val="bg1"/>
                        </a:solidFill>
                      </a:tcPr>
                    </a:tc>
                    <a:tc>
                      <a:txBody>
                        <a:bodyPr/>
                        <a:lstStyle/>
                        <a:p>
                          <a:pPr algn="ctr"/>
                          <a:r>
                            <a:rPr lang="en-US" altLang="zh-TW" dirty="0"/>
                            <a:t>Calibration</a:t>
                          </a:r>
                          <a:endParaRPr lang="zh-TW" altLang="en-US" dirty="0"/>
                        </a:p>
                      </a:txBody>
                      <a:tcPr anchor="ctr">
                        <a:solidFill>
                          <a:schemeClr val="bg1"/>
                        </a:solidFill>
                      </a:tcPr>
                    </a:tc>
                    <a:extLst>
                      <a:ext uri="{0D108BD9-81ED-4DB2-BD59-A6C34878D82A}">
                        <a16:rowId xmlns:a16="http://schemas.microsoft.com/office/drawing/2014/main" val="3575223733"/>
                      </a:ext>
                    </a:extLst>
                  </a:tr>
                  <a:tr h="370840">
                    <a:tc>
                      <a:txBody>
                        <a:bodyPr/>
                        <a:lstStyle/>
                        <a:p>
                          <a:pPr algn="ctr"/>
                          <a:r>
                            <a:rPr lang="en-US" altLang="zh-TW" dirty="0"/>
                            <a:t>P43</a:t>
                          </a:r>
                          <a:endParaRPr lang="zh-TW" altLang="en-US" dirty="0"/>
                        </a:p>
                      </a:txBody>
                      <a:tcPr anchor="ctr">
                        <a:solidFill>
                          <a:schemeClr val="bg1"/>
                        </a:solidFill>
                      </a:tcPr>
                    </a:tc>
                    <a:tc>
                      <a:txBody>
                        <a:bodyPr/>
                        <a:lstStyle/>
                        <a:p>
                          <a:endParaRPr lang="zh-TW"/>
                        </a:p>
                      </a:txBody>
                      <a:tcPr anchor="ctr">
                        <a:blipFill>
                          <a:blip r:embed="rId5"/>
                          <a:stretch>
                            <a:fillRect l="-100307" t="-108197" r="-613" b="-24590"/>
                          </a:stretch>
                        </a:blipFill>
                      </a:tcPr>
                    </a:tc>
                    <a:extLst>
                      <a:ext uri="{0D108BD9-81ED-4DB2-BD59-A6C34878D82A}">
                        <a16:rowId xmlns:a16="http://schemas.microsoft.com/office/drawing/2014/main" val="1073042143"/>
                      </a:ext>
                    </a:extLst>
                  </a:tr>
                </a:tbl>
              </a:graphicData>
            </a:graphic>
          </p:graphicFrame>
        </mc:Fallback>
      </mc:AlternateContent>
      <p:pic>
        <p:nvPicPr>
          <p:cNvPr id="74" name="圖片 73" descr="一張含有 天體, 黑暗, space, 黑色 的圖片&#10;&#10;自動產生的描述">
            <a:extLst>
              <a:ext uri="{FF2B5EF4-FFF2-40B4-BE49-F238E27FC236}">
                <a16:creationId xmlns:a16="http://schemas.microsoft.com/office/drawing/2014/main" id="{F8E0704B-05F8-1D09-88BE-A19B8A0CD8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2613" y="4061467"/>
            <a:ext cx="2427985" cy="1064730"/>
          </a:xfrm>
          <a:prstGeom prst="rect">
            <a:avLst/>
          </a:prstGeom>
        </p:spPr>
      </p:pic>
      <p:cxnSp>
        <p:nvCxnSpPr>
          <p:cNvPr id="77" name="直線接點 76">
            <a:extLst>
              <a:ext uri="{FF2B5EF4-FFF2-40B4-BE49-F238E27FC236}">
                <a16:creationId xmlns:a16="http://schemas.microsoft.com/office/drawing/2014/main" id="{923A86F2-7FA5-231C-BD5B-568803E140FF}"/>
              </a:ext>
            </a:extLst>
          </p:cNvPr>
          <p:cNvCxnSpPr>
            <a:cxnSpLocks/>
          </p:cNvCxnSpPr>
          <p:nvPr/>
        </p:nvCxnSpPr>
        <p:spPr>
          <a:xfrm>
            <a:off x="5183397" y="5011439"/>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文字方塊 77">
            <a:extLst>
              <a:ext uri="{FF2B5EF4-FFF2-40B4-BE49-F238E27FC236}">
                <a16:creationId xmlns:a16="http://schemas.microsoft.com/office/drawing/2014/main" id="{DEB58E8F-7231-DAE3-03F2-0F247F9882FF}"/>
              </a:ext>
            </a:extLst>
          </p:cNvPr>
          <p:cNvSpPr txBox="1"/>
          <p:nvPr/>
        </p:nvSpPr>
        <p:spPr>
          <a:xfrm>
            <a:off x="5111668" y="4685201"/>
            <a:ext cx="585417" cy="338554"/>
          </a:xfrm>
          <a:prstGeom prst="rect">
            <a:avLst/>
          </a:prstGeom>
          <a:noFill/>
        </p:spPr>
        <p:txBody>
          <a:bodyPr wrap="none" rtlCol="0">
            <a:spAutoFit/>
          </a:bodyPr>
          <a:lstStyle/>
          <a:p>
            <a:r>
              <a:rPr lang="en-US" altLang="zh-TW" sz="1600" dirty="0">
                <a:solidFill>
                  <a:schemeClr val="bg1"/>
                </a:solidFill>
              </a:rPr>
              <a:t>5 cm</a:t>
            </a:r>
            <a:endParaRPr lang="zh-TW" altLang="en-US" sz="1600" dirty="0">
              <a:solidFill>
                <a:schemeClr val="bg1"/>
              </a:solidFill>
            </a:endParaRPr>
          </a:p>
        </p:txBody>
      </p:sp>
      <p:pic>
        <p:nvPicPr>
          <p:cNvPr id="63" name="圖片 62">
            <a:extLst>
              <a:ext uri="{FF2B5EF4-FFF2-40B4-BE49-F238E27FC236}">
                <a16:creationId xmlns:a16="http://schemas.microsoft.com/office/drawing/2014/main" id="{A37B242A-E4CA-814D-5010-2987B8821D39}"/>
              </a:ext>
            </a:extLst>
          </p:cNvPr>
          <p:cNvPicPr>
            <a:picLocks noChangeAspect="1"/>
          </p:cNvPicPr>
          <p:nvPr/>
        </p:nvPicPr>
        <p:blipFill>
          <a:blip r:embed="rId7">
            <a:extLst>
              <a:ext uri="{28A0092B-C50C-407E-A947-70E740481C1C}">
                <a14:useLocalDpi xmlns:a14="http://schemas.microsoft.com/office/drawing/2010/main" val="0"/>
              </a:ext>
            </a:extLst>
          </a:blip>
          <a:srcRect l="285" r="285"/>
          <a:stretch/>
        </p:blipFill>
        <p:spPr>
          <a:xfrm>
            <a:off x="5038097" y="2369795"/>
            <a:ext cx="2434760" cy="1071308"/>
          </a:xfrm>
          <a:prstGeom prst="rect">
            <a:avLst/>
          </a:prstGeom>
        </p:spPr>
      </p:pic>
      <p:sp>
        <p:nvSpPr>
          <p:cNvPr id="81" name="矩形 80">
            <a:extLst>
              <a:ext uri="{FF2B5EF4-FFF2-40B4-BE49-F238E27FC236}">
                <a16:creationId xmlns:a16="http://schemas.microsoft.com/office/drawing/2014/main" id="{446FB2BF-8AEE-B2C8-7ED7-CD756BACF38B}"/>
              </a:ext>
            </a:extLst>
          </p:cNvPr>
          <p:cNvSpPr/>
          <p:nvPr/>
        </p:nvSpPr>
        <p:spPr>
          <a:xfrm>
            <a:off x="5939561" y="2369795"/>
            <a:ext cx="635890" cy="2756402"/>
          </a:xfrm>
          <a:prstGeom prst="rect">
            <a:avLst/>
          </a:pr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C9EAADB4-00CE-28E7-2238-7147AE567A83}"/>
              </a:ext>
            </a:extLst>
          </p:cNvPr>
          <p:cNvSpPr/>
          <p:nvPr/>
        </p:nvSpPr>
        <p:spPr>
          <a:xfrm>
            <a:off x="5042613" y="2369795"/>
            <a:ext cx="883489" cy="2756402"/>
          </a:xfrm>
          <a:prstGeom prst="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a:extLst>
              <a:ext uri="{FF2B5EF4-FFF2-40B4-BE49-F238E27FC236}">
                <a16:creationId xmlns:a16="http://schemas.microsoft.com/office/drawing/2014/main" id="{294877BE-8238-AA61-8BD0-D305577B19B1}"/>
              </a:ext>
            </a:extLst>
          </p:cNvPr>
          <p:cNvSpPr/>
          <p:nvPr/>
        </p:nvSpPr>
        <p:spPr>
          <a:xfrm>
            <a:off x="6587109" y="2369795"/>
            <a:ext cx="883489" cy="2756402"/>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 name="直線接點 1">
            <a:extLst>
              <a:ext uri="{FF2B5EF4-FFF2-40B4-BE49-F238E27FC236}">
                <a16:creationId xmlns:a16="http://schemas.microsoft.com/office/drawing/2014/main" id="{A2C74C5B-1B03-EBC5-5F06-D4288F71E1D4}"/>
              </a:ext>
            </a:extLst>
          </p:cNvPr>
          <p:cNvCxnSpPr>
            <a:cxnSpLocks/>
          </p:cNvCxnSpPr>
          <p:nvPr/>
        </p:nvCxnSpPr>
        <p:spPr>
          <a:xfrm>
            <a:off x="6525193" y="4413803"/>
            <a:ext cx="0" cy="3447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5" name="表格 4">
                <a:extLst>
                  <a:ext uri="{FF2B5EF4-FFF2-40B4-BE49-F238E27FC236}">
                    <a16:creationId xmlns:a16="http://schemas.microsoft.com/office/drawing/2014/main" id="{F2F4D78A-E5CD-EF70-7652-00F722BE9725}"/>
                  </a:ext>
                </a:extLst>
              </p:cNvPr>
              <p:cNvGraphicFramePr>
                <a:graphicFrameLocks noGrp="1"/>
              </p:cNvGraphicFramePr>
              <p:nvPr>
                <p:extLst>
                  <p:ext uri="{D42A27DB-BD31-4B8C-83A1-F6EECF244321}">
                    <p14:modId xmlns:p14="http://schemas.microsoft.com/office/powerpoint/2010/main" val="335373417"/>
                  </p:ext>
                </p:extLst>
              </p:nvPr>
            </p:nvGraphicFramePr>
            <p:xfrm>
              <a:off x="4827069" y="993226"/>
              <a:ext cx="3968868" cy="741680"/>
            </p:xfrm>
            <a:graphic>
              <a:graphicData uri="http://schemas.openxmlformats.org/drawingml/2006/table">
                <a:tbl>
                  <a:tblPr firstRow="1" bandRow="1">
                    <a:tableStyleId>{D7AC3CCA-C797-4891-BE02-D94E43425B78}</a:tableStyleId>
                  </a:tblPr>
                  <a:tblGrid>
                    <a:gridCol w="1984434">
                      <a:extLst>
                        <a:ext uri="{9D8B030D-6E8A-4147-A177-3AD203B41FA5}">
                          <a16:colId xmlns:a16="http://schemas.microsoft.com/office/drawing/2014/main" val="1867473537"/>
                        </a:ext>
                      </a:extLst>
                    </a:gridCol>
                    <a:gridCol w="1984434">
                      <a:extLst>
                        <a:ext uri="{9D8B030D-6E8A-4147-A177-3AD203B41FA5}">
                          <a16:colId xmlns:a16="http://schemas.microsoft.com/office/drawing/2014/main" val="59199819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b="0" dirty="0" err="1"/>
                            <a:t>Lanex</a:t>
                          </a:r>
                          <a:endParaRPr lang="zh-TW" altLang="en-US" b="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TW" sz="1800" b="0" i="1" smtClean="0">
                                  <a:solidFill>
                                    <a:schemeClr val="tx1"/>
                                  </a:solidFill>
                                  <a:latin typeface="Cambria Math" panose="02040503050406030204" pitchFamily="18" charset="0"/>
                                </a:rPr>
                                <m:t>~</m:t>
                              </m:r>
                            </m:oMath>
                          </a14:m>
                          <a:r>
                            <a:rPr lang="en-US" altLang="zh-TW" sz="1800" b="0" dirty="0">
                              <a:solidFill>
                                <a:schemeClr val="tx1"/>
                              </a:solidFill>
                            </a:rPr>
                            <a:t> 0.54 counts / pit</a:t>
                          </a:r>
                          <a:endParaRPr lang="zh-TW" altLang="en-US" b="0" dirty="0">
                            <a:solidFill>
                              <a:schemeClr val="tx1"/>
                            </a:solidFill>
                          </a:endParaRPr>
                        </a:p>
                      </a:txBody>
                      <a:tcPr anchor="ctr">
                        <a:solidFill>
                          <a:schemeClr val="bg1"/>
                        </a:solidFill>
                      </a:tcPr>
                    </a:tc>
                    <a:extLst>
                      <a:ext uri="{0D108BD9-81ED-4DB2-BD59-A6C34878D82A}">
                        <a16:rowId xmlns:a16="http://schemas.microsoft.com/office/drawing/2014/main" val="2466116571"/>
                      </a:ext>
                    </a:extLst>
                  </a:tr>
                  <a:tr h="370840">
                    <a:tc>
                      <a:txBody>
                        <a:bodyPr/>
                        <a:lstStyle/>
                        <a:p>
                          <a:pPr algn="ctr"/>
                          <a:r>
                            <a:rPr lang="en-US" altLang="zh-TW" dirty="0"/>
                            <a:t>PI200</a:t>
                          </a:r>
                          <a:endParaRPr lang="zh-TW" altLang="en-US"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dirty="0">
                            <a:solidFill>
                              <a:schemeClr val="tx1"/>
                            </a:solidFill>
                          </a:endParaRPr>
                        </a:p>
                      </a:txBody>
                      <a:tcPr anchor="ctr">
                        <a:lnTlToBr w="12700" cap="flat" cmpd="sng" algn="ctr">
                          <a:solidFill>
                            <a:schemeClr val="tx1"/>
                          </a:solidFill>
                          <a:prstDash val="solid"/>
                          <a:round/>
                          <a:headEnd type="none" w="med" len="med"/>
                          <a:tailEnd type="none" w="med" len="med"/>
                        </a:lnTlToBr>
                        <a:solidFill>
                          <a:schemeClr val="bg1"/>
                        </a:solidFill>
                      </a:tcPr>
                    </a:tc>
                    <a:extLst>
                      <a:ext uri="{0D108BD9-81ED-4DB2-BD59-A6C34878D82A}">
                        <a16:rowId xmlns:a16="http://schemas.microsoft.com/office/drawing/2014/main" val="1644220172"/>
                      </a:ext>
                    </a:extLst>
                  </a:tr>
                </a:tbl>
              </a:graphicData>
            </a:graphic>
          </p:graphicFrame>
        </mc:Choice>
        <mc:Fallback xmlns="">
          <p:graphicFrame>
            <p:nvGraphicFramePr>
              <p:cNvPr id="5" name="表格 4">
                <a:extLst>
                  <a:ext uri="{FF2B5EF4-FFF2-40B4-BE49-F238E27FC236}">
                    <a16:creationId xmlns:a16="http://schemas.microsoft.com/office/drawing/2014/main" id="{F2F4D78A-E5CD-EF70-7652-00F722BE9725}"/>
                  </a:ext>
                </a:extLst>
              </p:cNvPr>
              <p:cNvGraphicFramePr>
                <a:graphicFrameLocks noGrp="1"/>
              </p:cNvGraphicFramePr>
              <p:nvPr>
                <p:extLst>
                  <p:ext uri="{D42A27DB-BD31-4B8C-83A1-F6EECF244321}">
                    <p14:modId xmlns:p14="http://schemas.microsoft.com/office/powerpoint/2010/main" val="335373417"/>
                  </p:ext>
                </p:extLst>
              </p:nvPr>
            </p:nvGraphicFramePr>
            <p:xfrm>
              <a:off x="4827069" y="993226"/>
              <a:ext cx="3968868" cy="741680"/>
            </p:xfrm>
            <a:graphic>
              <a:graphicData uri="http://schemas.openxmlformats.org/drawingml/2006/table">
                <a:tbl>
                  <a:tblPr firstRow="1" bandRow="1">
                    <a:tableStyleId>{D7AC3CCA-C797-4891-BE02-D94E43425B78}</a:tableStyleId>
                  </a:tblPr>
                  <a:tblGrid>
                    <a:gridCol w="1984434">
                      <a:extLst>
                        <a:ext uri="{9D8B030D-6E8A-4147-A177-3AD203B41FA5}">
                          <a16:colId xmlns:a16="http://schemas.microsoft.com/office/drawing/2014/main" val="1867473537"/>
                        </a:ext>
                      </a:extLst>
                    </a:gridCol>
                    <a:gridCol w="1984434">
                      <a:extLst>
                        <a:ext uri="{9D8B030D-6E8A-4147-A177-3AD203B41FA5}">
                          <a16:colId xmlns:a16="http://schemas.microsoft.com/office/drawing/2014/main" val="59199819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b="0" dirty="0" err="1"/>
                            <a:t>Lanex</a:t>
                          </a:r>
                          <a:endParaRPr lang="zh-TW" altLang="en-US" b="0" dirty="0"/>
                        </a:p>
                      </a:txBody>
                      <a:tcPr anchor="ctr">
                        <a:solidFill>
                          <a:schemeClr val="bg1"/>
                        </a:solidFill>
                      </a:tcPr>
                    </a:tc>
                    <a:tc>
                      <a:txBody>
                        <a:bodyPr/>
                        <a:lstStyle/>
                        <a:p>
                          <a:endParaRPr lang="zh-TW"/>
                        </a:p>
                      </a:txBody>
                      <a:tcPr anchor="ctr">
                        <a:blipFill>
                          <a:blip r:embed="rId8"/>
                          <a:stretch>
                            <a:fillRect l="-100307" t="-6452" r="-613" b="-122581"/>
                          </a:stretch>
                        </a:blipFill>
                      </a:tcPr>
                    </a:tc>
                    <a:extLst>
                      <a:ext uri="{0D108BD9-81ED-4DB2-BD59-A6C34878D82A}">
                        <a16:rowId xmlns:a16="http://schemas.microsoft.com/office/drawing/2014/main" val="2466116571"/>
                      </a:ext>
                    </a:extLst>
                  </a:tr>
                  <a:tr h="370840">
                    <a:tc>
                      <a:txBody>
                        <a:bodyPr/>
                        <a:lstStyle/>
                        <a:p>
                          <a:pPr algn="ctr"/>
                          <a:r>
                            <a:rPr lang="en-US" altLang="zh-TW" dirty="0"/>
                            <a:t>PI200</a:t>
                          </a:r>
                          <a:endParaRPr lang="zh-TW" altLang="en-US"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dirty="0">
                            <a:solidFill>
                              <a:schemeClr val="tx1"/>
                            </a:solidFill>
                          </a:endParaRPr>
                        </a:p>
                      </a:txBody>
                      <a:tcPr anchor="ctr">
                        <a:lnTlToBr w="12700" cap="flat" cmpd="sng" algn="ctr">
                          <a:solidFill>
                            <a:schemeClr val="tx1"/>
                          </a:solidFill>
                          <a:prstDash val="solid"/>
                          <a:round/>
                          <a:headEnd type="none" w="med" len="med"/>
                          <a:tailEnd type="none" w="med" len="med"/>
                        </a:lnTlToBr>
                        <a:solidFill>
                          <a:schemeClr val="bg1"/>
                        </a:solidFill>
                      </a:tcPr>
                    </a:tc>
                    <a:extLst>
                      <a:ext uri="{0D108BD9-81ED-4DB2-BD59-A6C34878D82A}">
                        <a16:rowId xmlns:a16="http://schemas.microsoft.com/office/drawing/2014/main" val="1644220172"/>
                      </a:ext>
                    </a:extLst>
                  </a:tr>
                </a:tbl>
              </a:graphicData>
            </a:graphic>
          </p:graphicFrame>
        </mc:Fallback>
      </mc:AlternateContent>
      <p:sp>
        <p:nvSpPr>
          <p:cNvPr id="6" name="投影片編號版面配置區 2">
            <a:extLst>
              <a:ext uri="{FF2B5EF4-FFF2-40B4-BE49-F238E27FC236}">
                <a16:creationId xmlns:a16="http://schemas.microsoft.com/office/drawing/2014/main" id="{A91A4831-5BBE-1DFA-725F-94987E480BB4}"/>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15</a:t>
            </a:fld>
            <a:endParaRPr lang="zh-TW" altLang="en-US" sz="1800" dirty="0">
              <a:solidFill>
                <a:schemeClr val="bg2">
                  <a:lumMod val="50000"/>
                </a:schemeClr>
              </a:solidFill>
            </a:endParaRPr>
          </a:p>
        </p:txBody>
      </p:sp>
      <p:grpSp>
        <p:nvGrpSpPr>
          <p:cNvPr id="44" name="群組 43">
            <a:extLst>
              <a:ext uri="{FF2B5EF4-FFF2-40B4-BE49-F238E27FC236}">
                <a16:creationId xmlns:a16="http://schemas.microsoft.com/office/drawing/2014/main" id="{6D6F32BC-1627-90C8-3AAD-0F1FA34AE6B9}"/>
              </a:ext>
            </a:extLst>
          </p:cNvPr>
          <p:cNvGrpSpPr/>
          <p:nvPr/>
        </p:nvGrpSpPr>
        <p:grpSpPr>
          <a:xfrm>
            <a:off x="974275" y="3688891"/>
            <a:ext cx="826060" cy="389470"/>
            <a:chOff x="974275" y="3688891"/>
            <a:chExt cx="826060" cy="389470"/>
          </a:xfrm>
        </p:grpSpPr>
        <p:sp>
          <p:nvSpPr>
            <p:cNvPr id="53" name="橢圓 52">
              <a:extLst>
                <a:ext uri="{FF2B5EF4-FFF2-40B4-BE49-F238E27FC236}">
                  <a16:creationId xmlns:a16="http://schemas.microsoft.com/office/drawing/2014/main" id="{A4CBCB86-2FAF-F29E-C284-676A0E775CE2}"/>
                </a:ext>
              </a:extLst>
            </p:cNvPr>
            <p:cNvSpPr/>
            <p:nvPr/>
          </p:nvSpPr>
          <p:spPr>
            <a:xfrm>
              <a:off x="1259415" y="3688891"/>
              <a:ext cx="27432" cy="27432"/>
            </a:xfrm>
            <a:prstGeom prst="ellipse">
              <a:avLst/>
            </a:prstGeom>
            <a:solidFill>
              <a:srgbClr val="FF7C80"/>
            </a:solidFill>
            <a:ln>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AA173A40-6DA2-CB6F-6A07-8D241C39396A}"/>
                </a:ext>
              </a:extLst>
            </p:cNvPr>
            <p:cNvSpPr txBox="1"/>
            <p:nvPr/>
          </p:nvSpPr>
          <p:spPr>
            <a:xfrm>
              <a:off x="974275" y="3801362"/>
              <a:ext cx="826060" cy="276999"/>
            </a:xfrm>
            <a:prstGeom prst="rect">
              <a:avLst/>
            </a:prstGeom>
            <a:solidFill>
              <a:schemeClr val="bg1"/>
            </a:solidFill>
            <a:ln w="19050">
              <a:solidFill>
                <a:srgbClr val="FF7C80"/>
              </a:solidFill>
            </a:ln>
          </p:spPr>
          <p:txBody>
            <a:bodyPr wrap="none" rtlCol="0">
              <a:spAutoFit/>
            </a:bodyPr>
            <a:lstStyle/>
            <a:p>
              <a:r>
                <a:rPr lang="en-US" altLang="zh-TW" sz="1200" dirty="0">
                  <a:solidFill>
                    <a:srgbClr val="FF7C80"/>
                  </a:solidFill>
                </a:rPr>
                <a:t>Zero point</a:t>
              </a:r>
            </a:p>
          </p:txBody>
        </p:sp>
      </p:grpSp>
    </p:spTree>
    <p:extLst>
      <p:ext uri="{BB962C8B-B14F-4D97-AF65-F5344CB8AC3E}">
        <p14:creationId xmlns:p14="http://schemas.microsoft.com/office/powerpoint/2010/main" val="114094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50DF0-C33B-DD99-C4E5-ED68F93815EA}"/>
            </a:ext>
          </a:extLst>
        </p:cNvPr>
        <p:cNvGrpSpPr/>
        <p:nvPr/>
      </p:nvGrpSpPr>
      <p:grpSpPr>
        <a:xfrm>
          <a:off x="0" y="0"/>
          <a:ext cx="0" cy="0"/>
          <a:chOff x="0" y="0"/>
          <a:chExt cx="0" cy="0"/>
        </a:xfrm>
      </p:grpSpPr>
      <p:sp>
        <p:nvSpPr>
          <p:cNvPr id="7" name="標題 1">
            <a:extLst>
              <a:ext uri="{FF2B5EF4-FFF2-40B4-BE49-F238E27FC236}">
                <a16:creationId xmlns:a16="http://schemas.microsoft.com/office/drawing/2014/main" id="{B39E3919-CBBB-9FFC-6CD5-A5B203A70F08}"/>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Summary</a:t>
            </a:r>
          </a:p>
        </p:txBody>
      </p:sp>
      <p:sp>
        <p:nvSpPr>
          <p:cNvPr id="10" name="投影片編號版面配置區 2">
            <a:extLst>
              <a:ext uri="{FF2B5EF4-FFF2-40B4-BE49-F238E27FC236}">
                <a16:creationId xmlns:a16="http://schemas.microsoft.com/office/drawing/2014/main" id="{C182F673-D2CF-6C70-6538-67929B5F2C03}"/>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16</a:t>
            </a:fld>
            <a:endParaRPr lang="zh-TW" altLang="en-US" sz="1800" dirty="0">
              <a:solidFill>
                <a:schemeClr val="bg2">
                  <a:lumMod val="50000"/>
                </a:schemeClr>
              </a:solidFill>
            </a:endParaRPr>
          </a:p>
        </p:txBody>
      </p:sp>
      <p:sp>
        <p:nvSpPr>
          <p:cNvPr id="18" name="文字方塊 17">
            <a:extLst>
              <a:ext uri="{FF2B5EF4-FFF2-40B4-BE49-F238E27FC236}">
                <a16:creationId xmlns:a16="http://schemas.microsoft.com/office/drawing/2014/main" id="{37061149-C643-EB6B-8C1B-25CADC3D83ED}"/>
              </a:ext>
            </a:extLst>
          </p:cNvPr>
          <p:cNvSpPr txBox="1"/>
          <p:nvPr/>
        </p:nvSpPr>
        <p:spPr>
          <a:xfrm>
            <a:off x="749855" y="1452436"/>
            <a:ext cx="7644289" cy="2554545"/>
          </a:xfrm>
          <a:prstGeom prst="rect">
            <a:avLst/>
          </a:prstGeom>
          <a:noFill/>
        </p:spPr>
        <p:txBody>
          <a:bodyPr wrap="square" rtlCol="0">
            <a:spAutoFit/>
          </a:bodyPr>
          <a:lstStyle/>
          <a:p>
            <a:pPr marL="285750" indent="-285750">
              <a:buFont typeface="Arial" panose="020B0604020202020204" pitchFamily="34" charset="0"/>
              <a:buChar char="•"/>
            </a:pPr>
            <a:r>
              <a:rPr lang="en-US" altLang="zh-TW" sz="2000" b="1" dirty="0"/>
              <a:t>Observation of Ion Beams: </a:t>
            </a:r>
            <a:r>
              <a:rPr lang="en-US" altLang="zh-TW" sz="2000" dirty="0"/>
              <a:t>Detected ion beams with energies up to 3 MeV using scintillating screens and solid-state nuclear track detectors.</a:t>
            </a:r>
          </a:p>
          <a:p>
            <a:pPr marL="285750" indent="-285750">
              <a:buFont typeface="Arial" panose="020B0604020202020204" pitchFamily="34" charset="0"/>
              <a:buChar char="•"/>
            </a:pPr>
            <a:endParaRPr lang="en-US" altLang="zh-TW" sz="2000" dirty="0"/>
          </a:p>
          <a:p>
            <a:pPr marL="285750" indent="-285750" algn="just">
              <a:buFont typeface="Arial" panose="020B0604020202020204" pitchFamily="34" charset="0"/>
              <a:buChar char="•"/>
            </a:pPr>
            <a:r>
              <a:rPr lang="en-US" altLang="zh-TW" sz="2000" b="1" dirty="0"/>
              <a:t>Algorithm Development</a:t>
            </a:r>
            <a:r>
              <a:rPr lang="en-US" altLang="zh-TW" sz="2000" dirty="0"/>
              <a:t>: Implemented an algorithm to analyze sub-5-micron etch pits on CR39 detectors.</a:t>
            </a:r>
          </a:p>
          <a:p>
            <a:pPr marL="285750" indent="-285750">
              <a:buFont typeface="Arial" panose="020B0604020202020204" pitchFamily="34" charset="0"/>
              <a:buChar char="•"/>
            </a:pPr>
            <a:endParaRPr lang="en-US" altLang="zh-TW" sz="2000" dirty="0"/>
          </a:p>
          <a:p>
            <a:pPr marL="285750" indent="-285750">
              <a:buFont typeface="Arial" panose="020B0604020202020204" pitchFamily="34" charset="0"/>
              <a:buChar char="•"/>
            </a:pPr>
            <a:r>
              <a:rPr lang="en-US" altLang="zh-TW" sz="2000" b="1" dirty="0"/>
              <a:t>Preliminary Calibration</a:t>
            </a:r>
            <a:r>
              <a:rPr lang="en-US" altLang="zh-TW" sz="2000" dirty="0"/>
              <a:t>: Conducted an initial calibration of proton energy and count.</a:t>
            </a:r>
          </a:p>
        </p:txBody>
      </p:sp>
      <p:sp>
        <p:nvSpPr>
          <p:cNvPr id="22" name="文字方塊 21">
            <a:extLst>
              <a:ext uri="{FF2B5EF4-FFF2-40B4-BE49-F238E27FC236}">
                <a16:creationId xmlns:a16="http://schemas.microsoft.com/office/drawing/2014/main" id="{95AF9A02-9664-5896-E519-A1BB03D14D47}"/>
              </a:ext>
            </a:extLst>
          </p:cNvPr>
          <p:cNvSpPr txBox="1"/>
          <p:nvPr/>
        </p:nvSpPr>
        <p:spPr>
          <a:xfrm>
            <a:off x="522299" y="4720000"/>
            <a:ext cx="8099399" cy="461665"/>
          </a:xfrm>
          <a:prstGeom prst="rect">
            <a:avLst/>
          </a:prstGeom>
          <a:noFill/>
        </p:spPr>
        <p:txBody>
          <a:bodyPr wrap="square">
            <a:spAutoFit/>
          </a:bodyPr>
          <a:lstStyle/>
          <a:p>
            <a:pPr algn="ctr"/>
            <a:r>
              <a:rPr lang="en-US" altLang="zh-TW" sz="2400" b="1" dirty="0">
                <a:solidFill>
                  <a:schemeClr val="accent5">
                    <a:lumMod val="75000"/>
                  </a:schemeClr>
                </a:solidFill>
              </a:rPr>
              <a:t>These results form a foundation for subsequent experiments!</a:t>
            </a:r>
          </a:p>
        </p:txBody>
      </p:sp>
    </p:spTree>
    <p:extLst>
      <p:ext uri="{BB962C8B-B14F-4D97-AF65-F5344CB8AC3E}">
        <p14:creationId xmlns:p14="http://schemas.microsoft.com/office/powerpoint/2010/main" val="1104059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6E879-0460-B604-715C-8E514A447575}"/>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2CFDEE4F-54DF-657B-9987-E8B65FA85E48}"/>
              </a:ext>
            </a:extLst>
          </p:cNvPr>
          <p:cNvPicPr>
            <a:picLocks noChangeAspect="1"/>
          </p:cNvPicPr>
          <p:nvPr/>
        </p:nvPicPr>
        <p:blipFill>
          <a:blip r:embed="rId3"/>
          <a:srcRect t="13856" b="20654"/>
          <a:stretch/>
        </p:blipFill>
        <p:spPr>
          <a:xfrm>
            <a:off x="714989" y="1948309"/>
            <a:ext cx="4310903" cy="3764292"/>
          </a:xfrm>
          <a:prstGeom prst="rect">
            <a:avLst/>
          </a:prstGeom>
          <a:ln>
            <a:noFill/>
          </a:ln>
          <a:effectLst>
            <a:outerShdw blurRad="292100" dist="139700" dir="2700000" algn="tl" rotWithShape="0">
              <a:srgbClr val="333333">
                <a:alpha val="65000"/>
              </a:srgbClr>
            </a:outerShdw>
          </a:effectLst>
        </p:spPr>
      </p:pic>
      <p:sp>
        <p:nvSpPr>
          <p:cNvPr id="7" name="標題 1">
            <a:extLst>
              <a:ext uri="{FF2B5EF4-FFF2-40B4-BE49-F238E27FC236}">
                <a16:creationId xmlns:a16="http://schemas.microsoft.com/office/drawing/2014/main" id="{F13DE27F-4D7C-83FC-8843-067F8EC18C14}"/>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Future Plan: CR39 Fence for Ion Detection</a:t>
            </a:r>
          </a:p>
        </p:txBody>
      </p:sp>
      <p:sp>
        <p:nvSpPr>
          <p:cNvPr id="2" name="文字方塊 1">
            <a:extLst>
              <a:ext uri="{FF2B5EF4-FFF2-40B4-BE49-F238E27FC236}">
                <a16:creationId xmlns:a16="http://schemas.microsoft.com/office/drawing/2014/main" id="{D65588EC-950B-9A5D-BBB3-7C2D96F35253}"/>
              </a:ext>
            </a:extLst>
          </p:cNvPr>
          <p:cNvSpPr txBox="1"/>
          <p:nvPr/>
        </p:nvSpPr>
        <p:spPr>
          <a:xfrm>
            <a:off x="624815" y="1336643"/>
            <a:ext cx="3549498" cy="400110"/>
          </a:xfrm>
          <a:prstGeom prst="rect">
            <a:avLst/>
          </a:prstGeom>
          <a:noFill/>
        </p:spPr>
        <p:txBody>
          <a:bodyPr wrap="none" rtlCol="0">
            <a:spAutoFit/>
          </a:bodyPr>
          <a:lstStyle/>
          <a:p>
            <a:r>
              <a:rPr lang="en-US" altLang="zh-TW" sz="2000" dirty="0">
                <a:solidFill>
                  <a:srgbClr val="0012FF"/>
                </a:solidFill>
              </a:rPr>
              <a:t>Tailored CR39 with Laser Cutting</a:t>
            </a:r>
          </a:p>
        </p:txBody>
      </p:sp>
      <p:sp>
        <p:nvSpPr>
          <p:cNvPr id="8" name="文字方塊 7">
            <a:extLst>
              <a:ext uri="{FF2B5EF4-FFF2-40B4-BE49-F238E27FC236}">
                <a16:creationId xmlns:a16="http://schemas.microsoft.com/office/drawing/2014/main" id="{D970AB2B-DD87-2091-CBCF-1D08C2D7D041}"/>
              </a:ext>
            </a:extLst>
          </p:cNvPr>
          <p:cNvSpPr txBox="1"/>
          <p:nvPr/>
        </p:nvSpPr>
        <p:spPr>
          <a:xfrm>
            <a:off x="5441555" y="4418822"/>
            <a:ext cx="3359446" cy="1295868"/>
          </a:xfrm>
          <a:prstGeom prst="rect">
            <a:avLst/>
          </a:prstGeom>
          <a:noFill/>
        </p:spPr>
        <p:txBody>
          <a:bodyPr wrap="none" rtlCol="0">
            <a:spAutoFit/>
          </a:bodyPr>
          <a:lstStyle/>
          <a:p>
            <a:pPr>
              <a:lnSpc>
                <a:spcPct val="150000"/>
              </a:lnSpc>
            </a:pPr>
            <a:r>
              <a:rPr lang="en-US" altLang="zh-TW" dirty="0"/>
              <a:t>Specifications:</a:t>
            </a:r>
          </a:p>
          <a:p>
            <a:pPr marL="285750" indent="-285750">
              <a:lnSpc>
                <a:spcPct val="150000"/>
              </a:lnSpc>
              <a:buFont typeface="Arial" panose="020B0604020202020204" pitchFamily="34" charset="0"/>
              <a:buChar char="•"/>
            </a:pPr>
            <a:r>
              <a:rPr lang="en-US" altLang="zh-TW" b="1" dirty="0"/>
              <a:t>Minimum width</a:t>
            </a:r>
            <a:r>
              <a:rPr lang="en-US" altLang="zh-TW" dirty="0"/>
              <a:t>: 0.5 mm</a:t>
            </a:r>
          </a:p>
          <a:p>
            <a:pPr marL="285750" indent="-285750">
              <a:lnSpc>
                <a:spcPct val="150000"/>
              </a:lnSpc>
              <a:buFont typeface="Arial" panose="020B0604020202020204" pitchFamily="34" charset="0"/>
              <a:buChar char="•"/>
            </a:pPr>
            <a:r>
              <a:rPr lang="en-US" altLang="zh-TW" b="1" dirty="0"/>
              <a:t>Minimum separation</a:t>
            </a:r>
            <a:r>
              <a:rPr lang="en-US" altLang="zh-TW" dirty="0"/>
              <a:t>: 1.5 mm </a:t>
            </a:r>
          </a:p>
        </p:txBody>
      </p:sp>
      <p:sp>
        <p:nvSpPr>
          <p:cNvPr id="10" name="投影片編號版面配置區 2">
            <a:extLst>
              <a:ext uri="{FF2B5EF4-FFF2-40B4-BE49-F238E27FC236}">
                <a16:creationId xmlns:a16="http://schemas.microsoft.com/office/drawing/2014/main" id="{6BD3BBD0-97DE-6E26-7C69-F7EC4E855C89}"/>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17</a:t>
            </a:fld>
            <a:endParaRPr lang="zh-TW" altLang="en-US" sz="1800" dirty="0">
              <a:solidFill>
                <a:schemeClr val="bg2">
                  <a:lumMod val="50000"/>
                </a:schemeClr>
              </a:solidFill>
            </a:endParaRPr>
          </a:p>
        </p:txBody>
      </p:sp>
      <p:grpSp>
        <p:nvGrpSpPr>
          <p:cNvPr id="53" name="群組 52">
            <a:extLst>
              <a:ext uri="{FF2B5EF4-FFF2-40B4-BE49-F238E27FC236}">
                <a16:creationId xmlns:a16="http://schemas.microsoft.com/office/drawing/2014/main" id="{49CEA280-9E1B-C795-94CC-EEF29F5C5B9E}"/>
              </a:ext>
            </a:extLst>
          </p:cNvPr>
          <p:cNvGrpSpPr/>
          <p:nvPr/>
        </p:nvGrpSpPr>
        <p:grpSpPr>
          <a:xfrm>
            <a:off x="5912234" y="1948309"/>
            <a:ext cx="2418090" cy="2418090"/>
            <a:chOff x="5912235" y="1874858"/>
            <a:chExt cx="2418090" cy="2418090"/>
          </a:xfrm>
        </p:grpSpPr>
        <p:sp>
          <p:nvSpPr>
            <p:cNvPr id="3" name="橢圓 2">
              <a:extLst>
                <a:ext uri="{FF2B5EF4-FFF2-40B4-BE49-F238E27FC236}">
                  <a16:creationId xmlns:a16="http://schemas.microsoft.com/office/drawing/2014/main" id="{A4A6022D-1BB3-826D-3196-FBCB9E9536B3}"/>
                </a:ext>
              </a:extLst>
            </p:cNvPr>
            <p:cNvSpPr/>
            <p:nvPr/>
          </p:nvSpPr>
          <p:spPr>
            <a:xfrm>
              <a:off x="5912235" y="1874858"/>
              <a:ext cx="2418090" cy="2418090"/>
            </a:xfrm>
            <a:prstGeom prst="ellipse">
              <a:avLst/>
            </a:prstGeom>
            <a:no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8D88E2BF-49D8-743F-8B9E-5B6439BAFCF4}"/>
                </a:ext>
              </a:extLst>
            </p:cNvPr>
            <p:cNvSpPr txBox="1"/>
            <p:nvPr/>
          </p:nvSpPr>
          <p:spPr>
            <a:xfrm>
              <a:off x="6871852" y="2077074"/>
              <a:ext cx="498855" cy="338554"/>
            </a:xfrm>
            <a:prstGeom prst="rect">
              <a:avLst/>
            </a:prstGeom>
            <a:solidFill>
              <a:schemeClr val="bg1"/>
            </a:solidFill>
            <a:ln w="28575">
              <a:solidFill>
                <a:schemeClr val="tx1">
                  <a:lumMod val="65000"/>
                  <a:lumOff val="35000"/>
                </a:schemeClr>
              </a:solidFill>
            </a:ln>
          </p:spPr>
          <p:txBody>
            <a:bodyPr wrap="none" rtlCol="0">
              <a:spAutoFit/>
            </a:bodyPr>
            <a:lstStyle/>
            <a:p>
              <a:r>
                <a:rPr lang="en-US" altLang="zh-TW" sz="1600" dirty="0">
                  <a:solidFill>
                    <a:schemeClr val="bg2">
                      <a:lumMod val="25000"/>
                    </a:schemeClr>
                  </a:solidFill>
                </a:rPr>
                <a:t>P43</a:t>
              </a:r>
            </a:p>
          </p:txBody>
        </p:sp>
        <p:grpSp>
          <p:nvGrpSpPr>
            <p:cNvPr id="19" name="群組 18">
              <a:extLst>
                <a:ext uri="{FF2B5EF4-FFF2-40B4-BE49-F238E27FC236}">
                  <a16:creationId xmlns:a16="http://schemas.microsoft.com/office/drawing/2014/main" id="{9A4944B8-EA4C-61B7-A8A8-58AABDBF3E21}"/>
                </a:ext>
              </a:extLst>
            </p:cNvPr>
            <p:cNvGrpSpPr/>
            <p:nvPr/>
          </p:nvGrpSpPr>
          <p:grpSpPr>
            <a:xfrm>
              <a:off x="6383556" y="2617844"/>
              <a:ext cx="1780245" cy="1386840"/>
              <a:chOff x="6157456" y="2271999"/>
              <a:chExt cx="1780245" cy="1386840"/>
            </a:xfrm>
          </p:grpSpPr>
          <p:sp>
            <p:nvSpPr>
              <p:cNvPr id="20" name="手繪多邊形: 圖案 19">
                <a:extLst>
                  <a:ext uri="{FF2B5EF4-FFF2-40B4-BE49-F238E27FC236}">
                    <a16:creationId xmlns:a16="http://schemas.microsoft.com/office/drawing/2014/main" id="{8A8D308A-C585-51EA-0092-ECBC9B03C6FD}"/>
                  </a:ext>
                </a:extLst>
              </p:cNvPr>
              <p:cNvSpPr/>
              <p:nvPr/>
            </p:nvSpPr>
            <p:spPr>
              <a:xfrm>
                <a:off x="6157456" y="2489345"/>
                <a:ext cx="1780245" cy="802226"/>
              </a:xfrm>
              <a:custGeom>
                <a:avLst/>
                <a:gdLst>
                  <a:gd name="connsiteX0" fmla="*/ 0 w 1765005"/>
                  <a:gd name="connsiteY0" fmla="*/ 733646 h 759335"/>
                  <a:gd name="connsiteX1" fmla="*/ 882503 w 1765005"/>
                  <a:gd name="connsiteY1" fmla="*/ 669851 h 759335"/>
                  <a:gd name="connsiteX2" fmla="*/ 1765005 w 1765005"/>
                  <a:gd name="connsiteY2" fmla="*/ 0 h 759335"/>
                  <a:gd name="connsiteX0" fmla="*/ 0 w 1780245"/>
                  <a:gd name="connsiteY0" fmla="*/ 802226 h 811441"/>
                  <a:gd name="connsiteX1" fmla="*/ 897743 w 1780245"/>
                  <a:gd name="connsiteY1" fmla="*/ 669851 h 811441"/>
                  <a:gd name="connsiteX2" fmla="*/ 1780245 w 1780245"/>
                  <a:gd name="connsiteY2" fmla="*/ 0 h 811441"/>
                  <a:gd name="connsiteX0" fmla="*/ 0 w 1780245"/>
                  <a:gd name="connsiteY0" fmla="*/ 802226 h 802226"/>
                  <a:gd name="connsiteX1" fmla="*/ 897743 w 1780245"/>
                  <a:gd name="connsiteY1" fmla="*/ 669851 h 802226"/>
                  <a:gd name="connsiteX2" fmla="*/ 1780245 w 1780245"/>
                  <a:gd name="connsiteY2" fmla="*/ 0 h 802226"/>
                </a:gdLst>
                <a:ahLst/>
                <a:cxnLst>
                  <a:cxn ang="0">
                    <a:pos x="connsiteX0" y="connsiteY0"/>
                  </a:cxn>
                  <a:cxn ang="0">
                    <a:pos x="connsiteX1" y="connsiteY1"/>
                  </a:cxn>
                  <a:cxn ang="0">
                    <a:pos x="connsiteX2" y="connsiteY2"/>
                  </a:cxn>
                </a:cxnLst>
                <a:rect l="l" t="t" r="r" b="b"/>
                <a:pathLst>
                  <a:path w="1780245" h="802226">
                    <a:moveTo>
                      <a:pt x="0" y="802226"/>
                    </a:moveTo>
                    <a:cubicBezTo>
                      <a:pt x="294168" y="793365"/>
                      <a:pt x="603576" y="792125"/>
                      <a:pt x="897743" y="669851"/>
                    </a:cubicBezTo>
                    <a:cubicBezTo>
                      <a:pt x="1191911" y="547577"/>
                      <a:pt x="1486078" y="273788"/>
                      <a:pt x="1780245" y="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F339BF24-95FF-259F-34C6-46C24562B3D3}"/>
                  </a:ext>
                </a:extLst>
              </p:cNvPr>
              <p:cNvPicPr>
                <a:picLocks noChangeAspect="1"/>
              </p:cNvPicPr>
              <p:nvPr/>
            </p:nvPicPr>
            <p:blipFill>
              <a:blip r:embed="rId4"/>
              <a:stretch>
                <a:fillRect/>
              </a:stretch>
            </p:blipFill>
            <p:spPr>
              <a:xfrm>
                <a:off x="6242657" y="2271999"/>
                <a:ext cx="200053" cy="1386840"/>
              </a:xfrm>
              <a:prstGeom prst="rect">
                <a:avLst/>
              </a:prstGeom>
            </p:spPr>
          </p:pic>
          <p:pic>
            <p:nvPicPr>
              <p:cNvPr id="22" name="圖片 21">
                <a:extLst>
                  <a:ext uri="{FF2B5EF4-FFF2-40B4-BE49-F238E27FC236}">
                    <a16:creationId xmlns:a16="http://schemas.microsoft.com/office/drawing/2014/main" id="{554127CB-2DE4-8363-B833-CBC4B30C6A68}"/>
                  </a:ext>
                </a:extLst>
              </p:cNvPr>
              <p:cNvPicPr>
                <a:picLocks noChangeAspect="1"/>
              </p:cNvPicPr>
              <p:nvPr/>
            </p:nvPicPr>
            <p:blipFill>
              <a:blip r:embed="rId4"/>
              <a:stretch>
                <a:fillRect/>
              </a:stretch>
            </p:blipFill>
            <p:spPr>
              <a:xfrm>
                <a:off x="6595442" y="2271999"/>
                <a:ext cx="200053" cy="1386840"/>
              </a:xfrm>
              <a:prstGeom prst="rect">
                <a:avLst/>
              </a:prstGeom>
            </p:spPr>
          </p:pic>
          <p:pic>
            <p:nvPicPr>
              <p:cNvPr id="23" name="圖片 22">
                <a:extLst>
                  <a:ext uri="{FF2B5EF4-FFF2-40B4-BE49-F238E27FC236}">
                    <a16:creationId xmlns:a16="http://schemas.microsoft.com/office/drawing/2014/main" id="{3863F9C0-5225-CE85-7F0C-3A61D3DC5B36}"/>
                  </a:ext>
                </a:extLst>
              </p:cNvPr>
              <p:cNvPicPr>
                <a:picLocks noChangeAspect="1"/>
              </p:cNvPicPr>
              <p:nvPr/>
            </p:nvPicPr>
            <p:blipFill>
              <a:blip r:embed="rId4"/>
              <a:stretch>
                <a:fillRect/>
              </a:stretch>
            </p:blipFill>
            <p:spPr>
              <a:xfrm>
                <a:off x="6948227" y="2271999"/>
                <a:ext cx="200053" cy="1386840"/>
              </a:xfrm>
              <a:prstGeom prst="rect">
                <a:avLst/>
              </a:prstGeom>
            </p:spPr>
          </p:pic>
          <p:pic>
            <p:nvPicPr>
              <p:cNvPr id="24" name="圖片 23">
                <a:extLst>
                  <a:ext uri="{FF2B5EF4-FFF2-40B4-BE49-F238E27FC236}">
                    <a16:creationId xmlns:a16="http://schemas.microsoft.com/office/drawing/2014/main" id="{1253EE75-B408-1A1F-3C7D-53B41FF204B3}"/>
                  </a:ext>
                </a:extLst>
              </p:cNvPr>
              <p:cNvPicPr>
                <a:picLocks noChangeAspect="1"/>
              </p:cNvPicPr>
              <p:nvPr/>
            </p:nvPicPr>
            <p:blipFill>
              <a:blip r:embed="rId4"/>
              <a:stretch>
                <a:fillRect/>
              </a:stretch>
            </p:blipFill>
            <p:spPr>
              <a:xfrm>
                <a:off x="7301012" y="2271999"/>
                <a:ext cx="200053" cy="1386840"/>
              </a:xfrm>
              <a:prstGeom prst="rect">
                <a:avLst/>
              </a:prstGeom>
            </p:spPr>
          </p:pic>
          <p:pic>
            <p:nvPicPr>
              <p:cNvPr id="25" name="圖片 24">
                <a:extLst>
                  <a:ext uri="{FF2B5EF4-FFF2-40B4-BE49-F238E27FC236}">
                    <a16:creationId xmlns:a16="http://schemas.microsoft.com/office/drawing/2014/main" id="{98D51400-CAFF-9F53-AC74-C243FE68040D}"/>
                  </a:ext>
                </a:extLst>
              </p:cNvPr>
              <p:cNvPicPr>
                <a:picLocks noChangeAspect="1"/>
              </p:cNvPicPr>
              <p:nvPr/>
            </p:nvPicPr>
            <p:blipFill>
              <a:blip r:embed="rId4"/>
              <a:stretch>
                <a:fillRect/>
              </a:stretch>
            </p:blipFill>
            <p:spPr>
              <a:xfrm>
                <a:off x="7653798" y="2271999"/>
                <a:ext cx="200053" cy="1019572"/>
              </a:xfrm>
              <a:prstGeom prst="rect">
                <a:avLst/>
              </a:prstGeom>
            </p:spPr>
          </p:pic>
        </p:grpSp>
      </p:grpSp>
      <p:grpSp>
        <p:nvGrpSpPr>
          <p:cNvPr id="52" name="群組 51">
            <a:extLst>
              <a:ext uri="{FF2B5EF4-FFF2-40B4-BE49-F238E27FC236}">
                <a16:creationId xmlns:a16="http://schemas.microsoft.com/office/drawing/2014/main" id="{B11F81A8-6F22-C923-EEF3-371BEBCD8F9F}"/>
              </a:ext>
            </a:extLst>
          </p:cNvPr>
          <p:cNvGrpSpPr/>
          <p:nvPr/>
        </p:nvGrpSpPr>
        <p:grpSpPr>
          <a:xfrm>
            <a:off x="1554480" y="3673471"/>
            <a:ext cx="2241370" cy="844443"/>
            <a:chOff x="1554480" y="3673471"/>
            <a:chExt cx="2241370" cy="844443"/>
          </a:xfrm>
        </p:grpSpPr>
        <p:pic>
          <p:nvPicPr>
            <p:cNvPr id="29" name="圖片 28" descr="一張含有 胭脂紅, 紅色, 鮮豔, 螢幕擷取畫面 的圖片&#10;&#10;自動產生的描述">
              <a:extLst>
                <a:ext uri="{FF2B5EF4-FFF2-40B4-BE49-F238E27FC236}">
                  <a16:creationId xmlns:a16="http://schemas.microsoft.com/office/drawing/2014/main" id="{D1EE16AE-C2AA-1F26-0045-D6C48B927CC4}"/>
                </a:ext>
              </a:extLst>
            </p:cNvPr>
            <p:cNvPicPr>
              <a:picLocks noChangeAspect="1"/>
            </p:cNvPicPr>
            <p:nvPr/>
          </p:nvPicPr>
          <p:blipFill>
            <a:blip r:embed="rId5" cstate="print">
              <a:extLst>
                <a:ext uri="{28A0092B-C50C-407E-A947-70E740481C1C}">
                  <a14:useLocalDpi xmlns:a14="http://schemas.microsoft.com/office/drawing/2010/main" val="0"/>
                </a:ext>
              </a:extLst>
            </a:blip>
            <a:srcRect l="81797" r="12278"/>
            <a:stretch/>
          </p:blipFill>
          <p:spPr>
            <a:xfrm>
              <a:off x="3641688" y="3673471"/>
              <a:ext cx="154162" cy="836823"/>
            </a:xfrm>
            <a:prstGeom prst="rect">
              <a:avLst/>
            </a:prstGeom>
          </p:spPr>
        </p:pic>
        <p:pic>
          <p:nvPicPr>
            <p:cNvPr id="46" name="圖片 45" descr="一張含有 胭脂紅, 紅色, 鮮豔, 螢幕擷取畫面 的圖片&#10;&#10;自動產生的描述">
              <a:extLst>
                <a:ext uri="{FF2B5EF4-FFF2-40B4-BE49-F238E27FC236}">
                  <a16:creationId xmlns:a16="http://schemas.microsoft.com/office/drawing/2014/main" id="{4558C846-85BF-789D-00C6-2B7E81B2D28D}"/>
                </a:ext>
              </a:extLst>
            </p:cNvPr>
            <p:cNvPicPr>
              <a:picLocks noChangeAspect="1"/>
            </p:cNvPicPr>
            <p:nvPr/>
          </p:nvPicPr>
          <p:blipFill>
            <a:blip r:embed="rId5" cstate="print">
              <a:extLst>
                <a:ext uri="{28A0092B-C50C-407E-A947-70E740481C1C}">
                  <a14:useLocalDpi xmlns:a14="http://schemas.microsoft.com/office/drawing/2010/main" val="0"/>
                </a:ext>
              </a:extLst>
            </a:blip>
            <a:srcRect l="67625" r="26450"/>
            <a:stretch/>
          </p:blipFill>
          <p:spPr>
            <a:xfrm>
              <a:off x="3250108" y="3681091"/>
              <a:ext cx="154162" cy="836823"/>
            </a:xfrm>
            <a:prstGeom prst="rect">
              <a:avLst/>
            </a:prstGeom>
          </p:spPr>
        </p:pic>
        <p:pic>
          <p:nvPicPr>
            <p:cNvPr id="47" name="圖片 46" descr="一張含有 胭脂紅, 紅色, 鮮豔, 螢幕擷取畫面 的圖片&#10;&#10;自動產生的描述">
              <a:extLst>
                <a:ext uri="{FF2B5EF4-FFF2-40B4-BE49-F238E27FC236}">
                  <a16:creationId xmlns:a16="http://schemas.microsoft.com/office/drawing/2014/main" id="{2F992143-85BD-35B8-DCF5-C14FF9A0A594}"/>
                </a:ext>
              </a:extLst>
            </p:cNvPr>
            <p:cNvPicPr>
              <a:picLocks noChangeAspect="1"/>
            </p:cNvPicPr>
            <p:nvPr/>
          </p:nvPicPr>
          <p:blipFill>
            <a:blip r:embed="rId5" cstate="print">
              <a:extLst>
                <a:ext uri="{28A0092B-C50C-407E-A947-70E740481C1C}">
                  <a14:useLocalDpi xmlns:a14="http://schemas.microsoft.com/office/drawing/2010/main" val="0"/>
                </a:ext>
              </a:extLst>
            </a:blip>
            <a:srcRect l="54483" r="39592"/>
            <a:stretch/>
          </p:blipFill>
          <p:spPr>
            <a:xfrm>
              <a:off x="2908144" y="3681091"/>
              <a:ext cx="154162" cy="836823"/>
            </a:xfrm>
            <a:prstGeom prst="rect">
              <a:avLst/>
            </a:prstGeom>
          </p:spPr>
        </p:pic>
        <p:pic>
          <p:nvPicPr>
            <p:cNvPr id="48" name="圖片 47" descr="一張含有 胭脂紅, 紅色, 鮮豔, 螢幕擷取畫面 的圖片&#10;&#10;自動產生的描述">
              <a:extLst>
                <a:ext uri="{FF2B5EF4-FFF2-40B4-BE49-F238E27FC236}">
                  <a16:creationId xmlns:a16="http://schemas.microsoft.com/office/drawing/2014/main" id="{AFC771A0-69D7-9F7A-B5BB-9DD5595B42FF}"/>
                </a:ext>
              </a:extLst>
            </p:cNvPr>
            <p:cNvPicPr>
              <a:picLocks noChangeAspect="1"/>
            </p:cNvPicPr>
            <p:nvPr/>
          </p:nvPicPr>
          <p:blipFill>
            <a:blip r:embed="rId5" cstate="print">
              <a:extLst>
                <a:ext uri="{28A0092B-C50C-407E-A947-70E740481C1C}">
                  <a14:useLocalDpi xmlns:a14="http://schemas.microsoft.com/office/drawing/2010/main" val="0"/>
                </a:ext>
              </a:extLst>
            </a:blip>
            <a:srcRect l="42223" r="52734"/>
            <a:stretch/>
          </p:blipFill>
          <p:spPr>
            <a:xfrm>
              <a:off x="2589145" y="3681091"/>
              <a:ext cx="131195" cy="836823"/>
            </a:xfrm>
            <a:prstGeom prst="rect">
              <a:avLst/>
            </a:prstGeom>
          </p:spPr>
        </p:pic>
        <p:pic>
          <p:nvPicPr>
            <p:cNvPr id="49" name="圖片 48" descr="一張含有 胭脂紅, 紅色, 鮮豔, 螢幕擷取畫面 的圖片&#10;&#10;自動產生的描述">
              <a:extLst>
                <a:ext uri="{FF2B5EF4-FFF2-40B4-BE49-F238E27FC236}">
                  <a16:creationId xmlns:a16="http://schemas.microsoft.com/office/drawing/2014/main" id="{9E1721EB-B8C1-6746-6524-500C6FDC6ED1}"/>
                </a:ext>
              </a:extLst>
            </p:cNvPr>
            <p:cNvPicPr>
              <a:picLocks noChangeAspect="1"/>
            </p:cNvPicPr>
            <p:nvPr/>
          </p:nvPicPr>
          <p:blipFill>
            <a:blip r:embed="rId5" cstate="print">
              <a:extLst>
                <a:ext uri="{28A0092B-C50C-407E-A947-70E740481C1C}">
                  <a14:useLocalDpi xmlns:a14="http://schemas.microsoft.com/office/drawing/2010/main" val="0"/>
                </a:ext>
              </a:extLst>
            </a:blip>
            <a:srcRect l="29080" r="63607"/>
            <a:stretch/>
          </p:blipFill>
          <p:spPr>
            <a:xfrm>
              <a:off x="2247180" y="3681091"/>
              <a:ext cx="190285" cy="836823"/>
            </a:xfrm>
            <a:prstGeom prst="rect">
              <a:avLst/>
            </a:prstGeom>
          </p:spPr>
        </p:pic>
        <p:pic>
          <p:nvPicPr>
            <p:cNvPr id="50" name="圖片 49" descr="一張含有 胭脂紅, 紅色, 鮮豔, 螢幕擷取畫面 的圖片&#10;&#10;自動產生的描述">
              <a:extLst>
                <a:ext uri="{FF2B5EF4-FFF2-40B4-BE49-F238E27FC236}">
                  <a16:creationId xmlns:a16="http://schemas.microsoft.com/office/drawing/2014/main" id="{570BE2D0-493E-4F28-D29F-693940BAF8AE}"/>
                </a:ext>
              </a:extLst>
            </p:cNvPr>
            <p:cNvPicPr>
              <a:picLocks noChangeAspect="1"/>
            </p:cNvPicPr>
            <p:nvPr/>
          </p:nvPicPr>
          <p:blipFill>
            <a:blip r:embed="rId5" cstate="print">
              <a:extLst>
                <a:ext uri="{28A0092B-C50C-407E-A947-70E740481C1C}">
                  <a14:useLocalDpi xmlns:a14="http://schemas.microsoft.com/office/drawing/2010/main" val="0"/>
                </a:ext>
              </a:extLst>
            </a:blip>
            <a:srcRect l="15938" r="76789"/>
            <a:stretch/>
          </p:blipFill>
          <p:spPr>
            <a:xfrm>
              <a:off x="1905214" y="3681091"/>
              <a:ext cx="189233" cy="836823"/>
            </a:xfrm>
            <a:prstGeom prst="rect">
              <a:avLst/>
            </a:prstGeom>
          </p:spPr>
        </p:pic>
        <p:pic>
          <p:nvPicPr>
            <p:cNvPr id="51" name="圖片 50" descr="一張含有 胭脂紅, 紅色, 鮮豔, 螢幕擷取畫面 的圖片&#10;&#10;自動產生的描述">
              <a:extLst>
                <a:ext uri="{FF2B5EF4-FFF2-40B4-BE49-F238E27FC236}">
                  <a16:creationId xmlns:a16="http://schemas.microsoft.com/office/drawing/2014/main" id="{32D2987B-6D10-4BCB-2897-E788DD8DD881}"/>
                </a:ext>
              </a:extLst>
            </p:cNvPr>
            <p:cNvPicPr>
              <a:picLocks noChangeAspect="1"/>
            </p:cNvPicPr>
            <p:nvPr/>
          </p:nvPicPr>
          <p:blipFill>
            <a:blip r:embed="rId5" cstate="print">
              <a:extLst>
                <a:ext uri="{28A0092B-C50C-407E-A947-70E740481C1C}">
                  <a14:useLocalDpi xmlns:a14="http://schemas.microsoft.com/office/drawing/2010/main" val="0"/>
                </a:ext>
              </a:extLst>
            </a:blip>
            <a:srcRect l="2458" r="92271"/>
            <a:stretch/>
          </p:blipFill>
          <p:spPr>
            <a:xfrm>
              <a:off x="1554480" y="3681091"/>
              <a:ext cx="137160" cy="836823"/>
            </a:xfrm>
            <a:prstGeom prst="rect">
              <a:avLst/>
            </a:prstGeom>
          </p:spPr>
        </p:pic>
      </p:grpSp>
    </p:spTree>
    <p:extLst>
      <p:ext uri="{BB962C8B-B14F-4D97-AF65-F5344CB8AC3E}">
        <p14:creationId xmlns:p14="http://schemas.microsoft.com/office/powerpoint/2010/main" val="315184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7A06F-B9D0-938E-6F77-D259FA33E1DB}"/>
            </a:ext>
          </a:extLst>
        </p:cNvPr>
        <p:cNvGrpSpPr/>
        <p:nvPr/>
      </p:nvGrpSpPr>
      <p:grpSpPr>
        <a:xfrm>
          <a:off x="0" y="0"/>
          <a:ext cx="0" cy="0"/>
          <a:chOff x="0" y="0"/>
          <a:chExt cx="0" cy="0"/>
        </a:xfrm>
      </p:grpSpPr>
      <p:sp>
        <p:nvSpPr>
          <p:cNvPr id="7" name="標題 1">
            <a:extLst>
              <a:ext uri="{FF2B5EF4-FFF2-40B4-BE49-F238E27FC236}">
                <a16:creationId xmlns:a16="http://schemas.microsoft.com/office/drawing/2014/main" id="{142B57DB-EAD0-D42F-BE7D-1165E9FD03F1}"/>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Future Plan: Enhancement of Image Resolution</a:t>
            </a:r>
          </a:p>
        </p:txBody>
      </p:sp>
      <p:sp>
        <p:nvSpPr>
          <p:cNvPr id="2" name="文字方塊 1">
            <a:extLst>
              <a:ext uri="{FF2B5EF4-FFF2-40B4-BE49-F238E27FC236}">
                <a16:creationId xmlns:a16="http://schemas.microsoft.com/office/drawing/2014/main" id="{F1BD3472-FB4C-8866-763E-EADF6CF2228F}"/>
              </a:ext>
            </a:extLst>
          </p:cNvPr>
          <p:cNvSpPr txBox="1"/>
          <p:nvPr/>
        </p:nvSpPr>
        <p:spPr>
          <a:xfrm>
            <a:off x="504847" y="1784792"/>
            <a:ext cx="3882025" cy="369332"/>
          </a:xfrm>
          <a:prstGeom prst="rect">
            <a:avLst/>
          </a:prstGeom>
          <a:noFill/>
        </p:spPr>
        <p:txBody>
          <a:bodyPr wrap="none" rtlCol="0">
            <a:spAutoFit/>
          </a:bodyPr>
          <a:lstStyle/>
          <a:p>
            <a:r>
              <a:rPr lang="en-US" altLang="zh-TW" dirty="0"/>
              <a:t>10X Objective Lens (Low Magnification)</a:t>
            </a:r>
          </a:p>
        </p:txBody>
      </p:sp>
      <p:pic>
        <p:nvPicPr>
          <p:cNvPr id="20" name="圖片 19">
            <a:extLst>
              <a:ext uri="{FF2B5EF4-FFF2-40B4-BE49-F238E27FC236}">
                <a16:creationId xmlns:a16="http://schemas.microsoft.com/office/drawing/2014/main" id="{BFADA48B-ADB4-BCB1-70F1-8896E24D1E64}"/>
              </a:ext>
            </a:extLst>
          </p:cNvPr>
          <p:cNvPicPr>
            <a:picLocks noChangeAspect="1"/>
          </p:cNvPicPr>
          <p:nvPr/>
        </p:nvPicPr>
        <p:blipFill>
          <a:blip r:embed="rId3"/>
          <a:srcRect l="48660" t="39005" r="2424"/>
          <a:stretch/>
        </p:blipFill>
        <p:spPr>
          <a:xfrm rot="5400000">
            <a:off x="617059" y="2155964"/>
            <a:ext cx="3657602" cy="3650051"/>
          </a:xfrm>
          <a:prstGeom prst="rect">
            <a:avLst/>
          </a:prstGeom>
        </p:spPr>
      </p:pic>
      <p:pic>
        <p:nvPicPr>
          <p:cNvPr id="26" name="圖片 25">
            <a:extLst>
              <a:ext uri="{FF2B5EF4-FFF2-40B4-BE49-F238E27FC236}">
                <a16:creationId xmlns:a16="http://schemas.microsoft.com/office/drawing/2014/main" id="{082D96BB-43C4-4241-BF9C-3B7B15359E2A}"/>
              </a:ext>
            </a:extLst>
          </p:cNvPr>
          <p:cNvPicPr>
            <a:picLocks noChangeAspect="1"/>
          </p:cNvPicPr>
          <p:nvPr/>
        </p:nvPicPr>
        <p:blipFill>
          <a:blip r:embed="rId4"/>
          <a:stretch>
            <a:fillRect/>
          </a:stretch>
        </p:blipFill>
        <p:spPr>
          <a:xfrm>
            <a:off x="4873114" y="2152190"/>
            <a:ext cx="3650051" cy="3657600"/>
          </a:xfrm>
          <a:prstGeom prst="rect">
            <a:avLst/>
          </a:prstGeom>
        </p:spPr>
      </p:pic>
      <p:sp>
        <p:nvSpPr>
          <p:cNvPr id="27" name="文字方塊 26">
            <a:extLst>
              <a:ext uri="{FF2B5EF4-FFF2-40B4-BE49-F238E27FC236}">
                <a16:creationId xmlns:a16="http://schemas.microsoft.com/office/drawing/2014/main" id="{22DFC360-DD54-E8AA-A9C4-DC56AD01C798}"/>
              </a:ext>
            </a:extLst>
          </p:cNvPr>
          <p:cNvSpPr txBox="1"/>
          <p:nvPr/>
        </p:nvSpPr>
        <p:spPr>
          <a:xfrm>
            <a:off x="4735037" y="1782856"/>
            <a:ext cx="3926203" cy="369332"/>
          </a:xfrm>
          <a:prstGeom prst="rect">
            <a:avLst/>
          </a:prstGeom>
          <a:noFill/>
        </p:spPr>
        <p:txBody>
          <a:bodyPr wrap="none" rtlCol="0">
            <a:spAutoFit/>
          </a:bodyPr>
          <a:lstStyle/>
          <a:p>
            <a:r>
              <a:rPr lang="en-US" altLang="zh-TW" dirty="0"/>
              <a:t>50X Objective Lens (High Magnification)</a:t>
            </a:r>
          </a:p>
        </p:txBody>
      </p:sp>
      <p:sp>
        <p:nvSpPr>
          <p:cNvPr id="28" name="投影片編號版面配置區 2">
            <a:extLst>
              <a:ext uri="{FF2B5EF4-FFF2-40B4-BE49-F238E27FC236}">
                <a16:creationId xmlns:a16="http://schemas.microsoft.com/office/drawing/2014/main" id="{3D72DDA2-BEF4-1B03-00B0-88F8FF43FED1}"/>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18</a:t>
            </a:fld>
            <a:endParaRPr lang="zh-TW" altLang="en-US" sz="1800" dirty="0">
              <a:solidFill>
                <a:schemeClr val="bg2">
                  <a:lumMod val="50000"/>
                </a:schemeClr>
              </a:solidFill>
            </a:endParaRPr>
          </a:p>
        </p:txBody>
      </p:sp>
      <p:sp>
        <p:nvSpPr>
          <p:cNvPr id="3" name="文字方塊 2">
            <a:extLst>
              <a:ext uri="{FF2B5EF4-FFF2-40B4-BE49-F238E27FC236}">
                <a16:creationId xmlns:a16="http://schemas.microsoft.com/office/drawing/2014/main" id="{27C59D5C-CD3C-D28F-187D-586FFA74477E}"/>
              </a:ext>
            </a:extLst>
          </p:cNvPr>
          <p:cNvSpPr txBox="1"/>
          <p:nvPr/>
        </p:nvSpPr>
        <p:spPr>
          <a:xfrm>
            <a:off x="676552" y="5300380"/>
            <a:ext cx="611065" cy="338554"/>
          </a:xfrm>
          <a:prstGeom prst="rect">
            <a:avLst/>
          </a:prstGeom>
          <a:noFill/>
        </p:spPr>
        <p:txBody>
          <a:bodyPr wrap="none" rtlCol="0">
            <a:spAutoFit/>
          </a:bodyPr>
          <a:lstStyle/>
          <a:p>
            <a:r>
              <a:rPr lang="en-US" altLang="zh-TW" sz="1600" dirty="0">
                <a:solidFill>
                  <a:schemeClr val="bg1"/>
                </a:solidFill>
              </a:rPr>
              <a:t>5 </a:t>
            </a:r>
            <a:r>
              <a:rPr lang="en-US" altLang="zh-TW" sz="1600" dirty="0" err="1">
                <a:solidFill>
                  <a:schemeClr val="bg1"/>
                </a:solidFill>
              </a:rPr>
              <a:t>μm</a:t>
            </a:r>
            <a:endParaRPr lang="zh-TW" altLang="en-US" sz="1600" dirty="0">
              <a:solidFill>
                <a:schemeClr val="bg1"/>
              </a:solidFill>
            </a:endParaRPr>
          </a:p>
        </p:txBody>
      </p:sp>
      <p:cxnSp>
        <p:nvCxnSpPr>
          <p:cNvPr id="4" name="直線接點 3">
            <a:extLst>
              <a:ext uri="{FF2B5EF4-FFF2-40B4-BE49-F238E27FC236}">
                <a16:creationId xmlns:a16="http://schemas.microsoft.com/office/drawing/2014/main" id="{B46D2A1E-DB7C-BE8B-F3A6-92D81E608C49}"/>
              </a:ext>
            </a:extLst>
          </p:cNvPr>
          <p:cNvCxnSpPr>
            <a:cxnSpLocks/>
          </p:cNvCxnSpPr>
          <p:nvPr/>
        </p:nvCxnSpPr>
        <p:spPr>
          <a:xfrm>
            <a:off x="790061" y="5638934"/>
            <a:ext cx="3840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1CC0056D-C4EC-1EDB-5179-9E4207FD54C5}"/>
              </a:ext>
            </a:extLst>
          </p:cNvPr>
          <p:cNvCxnSpPr>
            <a:cxnSpLocks/>
          </p:cNvCxnSpPr>
          <p:nvPr/>
        </p:nvCxnSpPr>
        <p:spPr>
          <a:xfrm>
            <a:off x="5031384" y="5638936"/>
            <a:ext cx="44805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6FEC79D8-CB22-81F7-C523-3917DF5FD6F2}"/>
              </a:ext>
            </a:extLst>
          </p:cNvPr>
          <p:cNvSpPr txBox="1"/>
          <p:nvPr/>
        </p:nvSpPr>
        <p:spPr>
          <a:xfrm>
            <a:off x="4949879" y="5300380"/>
            <a:ext cx="611065" cy="338554"/>
          </a:xfrm>
          <a:prstGeom prst="rect">
            <a:avLst/>
          </a:prstGeom>
          <a:noFill/>
        </p:spPr>
        <p:txBody>
          <a:bodyPr wrap="none" rtlCol="0">
            <a:spAutoFit/>
          </a:bodyPr>
          <a:lstStyle/>
          <a:p>
            <a:r>
              <a:rPr lang="en-US" altLang="zh-TW" sz="1600" dirty="0">
                <a:solidFill>
                  <a:schemeClr val="bg1"/>
                </a:solidFill>
              </a:rPr>
              <a:t>3 </a:t>
            </a:r>
            <a:r>
              <a:rPr lang="en-US" altLang="zh-TW" sz="1600" dirty="0" err="1">
                <a:solidFill>
                  <a:schemeClr val="bg1"/>
                </a:solidFill>
              </a:rPr>
              <a:t>μm</a:t>
            </a:r>
            <a:endParaRPr lang="zh-TW" altLang="en-US" sz="1600" dirty="0">
              <a:solidFill>
                <a:schemeClr val="bg1"/>
              </a:solidFill>
            </a:endParaRPr>
          </a:p>
        </p:txBody>
      </p:sp>
    </p:spTree>
    <p:extLst>
      <p:ext uri="{BB962C8B-B14F-4D97-AF65-F5344CB8AC3E}">
        <p14:creationId xmlns:p14="http://schemas.microsoft.com/office/powerpoint/2010/main" val="3736014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標題 1">
            <a:extLst>
              <a:ext uri="{FF2B5EF4-FFF2-40B4-BE49-F238E27FC236}">
                <a16:creationId xmlns:a16="http://schemas.microsoft.com/office/drawing/2014/main" id="{EF0EFA42-4DD4-C766-B935-DA13479A5FA9}"/>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Outline</a:t>
            </a:r>
          </a:p>
        </p:txBody>
      </p:sp>
      <p:sp>
        <p:nvSpPr>
          <p:cNvPr id="2" name="文字方塊 1">
            <a:extLst>
              <a:ext uri="{FF2B5EF4-FFF2-40B4-BE49-F238E27FC236}">
                <a16:creationId xmlns:a16="http://schemas.microsoft.com/office/drawing/2014/main" id="{BDDB8772-7137-46C0-9C39-D382C483DD9D}"/>
              </a:ext>
            </a:extLst>
          </p:cNvPr>
          <p:cNvSpPr txBox="1"/>
          <p:nvPr/>
        </p:nvSpPr>
        <p:spPr>
          <a:xfrm>
            <a:off x="1258551" y="1560027"/>
            <a:ext cx="6604565" cy="2943563"/>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altLang="zh-TW" sz="2400" dirty="0"/>
              <a:t>Introduction to Laser-Driven Ion Acceleration</a:t>
            </a:r>
          </a:p>
          <a:p>
            <a:pPr marL="285750" indent="-285750">
              <a:lnSpc>
                <a:spcPct val="200000"/>
              </a:lnSpc>
              <a:buFont typeface="Arial" panose="020B0604020202020204" pitchFamily="34" charset="0"/>
              <a:buChar char="•"/>
            </a:pPr>
            <a:r>
              <a:rPr lang="en-US" altLang="zh-TW" sz="2400" dirty="0"/>
              <a:t>Generation of MeV Protons via the TNSA Scheme</a:t>
            </a:r>
          </a:p>
          <a:p>
            <a:pPr marL="285750" indent="-285750">
              <a:lnSpc>
                <a:spcPct val="200000"/>
              </a:lnSpc>
              <a:buFont typeface="Arial" panose="020B0604020202020204" pitchFamily="34" charset="0"/>
              <a:buChar char="•"/>
            </a:pPr>
            <a:r>
              <a:rPr lang="en-US" altLang="zh-TW" sz="2400" dirty="0"/>
              <a:t>Response and Calibration of Ion Detectors</a:t>
            </a:r>
          </a:p>
          <a:p>
            <a:pPr marL="285750" indent="-285750">
              <a:lnSpc>
                <a:spcPct val="200000"/>
              </a:lnSpc>
              <a:buFont typeface="Arial" panose="020B0604020202020204" pitchFamily="34" charset="0"/>
              <a:buChar char="•"/>
            </a:pPr>
            <a:r>
              <a:rPr lang="en-US" altLang="zh-TW" sz="2400" dirty="0"/>
              <a:t>Summary &amp; Future Plans</a:t>
            </a:r>
          </a:p>
        </p:txBody>
      </p:sp>
      <p:sp>
        <p:nvSpPr>
          <p:cNvPr id="5" name="投影片編號版面配置區 2">
            <a:extLst>
              <a:ext uri="{FF2B5EF4-FFF2-40B4-BE49-F238E27FC236}">
                <a16:creationId xmlns:a16="http://schemas.microsoft.com/office/drawing/2014/main" id="{CBDCFF62-75D8-4925-BEDE-BDA74BEC811B}"/>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1</a:t>
            </a:fld>
            <a:endParaRPr lang="zh-TW" altLang="en-US" sz="1800" dirty="0">
              <a:solidFill>
                <a:schemeClr val="bg2">
                  <a:lumMod val="50000"/>
                </a:schemeClr>
              </a:solidFill>
            </a:endParaRPr>
          </a:p>
        </p:txBody>
      </p:sp>
    </p:spTree>
    <p:extLst>
      <p:ext uri="{BB962C8B-B14F-4D97-AF65-F5344CB8AC3E}">
        <p14:creationId xmlns:p14="http://schemas.microsoft.com/office/powerpoint/2010/main" val="637791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8F347-E32B-3EE7-3651-AC8E4D6E3885}"/>
            </a:ext>
          </a:extLst>
        </p:cNvPr>
        <p:cNvGrpSpPr/>
        <p:nvPr/>
      </p:nvGrpSpPr>
      <p:grpSpPr>
        <a:xfrm>
          <a:off x="0" y="0"/>
          <a:ext cx="0" cy="0"/>
          <a:chOff x="0" y="0"/>
          <a:chExt cx="0" cy="0"/>
        </a:xfrm>
      </p:grpSpPr>
      <p:sp>
        <p:nvSpPr>
          <p:cNvPr id="7" name="標題 1">
            <a:extLst>
              <a:ext uri="{FF2B5EF4-FFF2-40B4-BE49-F238E27FC236}">
                <a16:creationId xmlns:a16="http://schemas.microsoft.com/office/drawing/2014/main" id="{5A58FC7B-1748-9D60-4A42-25A1E9EA3F59}"/>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Future Plan: In-Target p-B Fusion Experiment</a:t>
            </a:r>
          </a:p>
        </p:txBody>
      </p:sp>
      <p:pic>
        <p:nvPicPr>
          <p:cNvPr id="3" name="圖片 2" descr="一張含有 手指, 配件, 指甲, 室內 的圖片&#10;&#10;自動產生的描述">
            <a:extLst>
              <a:ext uri="{FF2B5EF4-FFF2-40B4-BE49-F238E27FC236}">
                <a16:creationId xmlns:a16="http://schemas.microsoft.com/office/drawing/2014/main" id="{C86A444A-E61E-B467-AFB0-85329508F891}"/>
              </a:ext>
            </a:extLst>
          </p:cNvPr>
          <p:cNvPicPr>
            <a:picLocks noChangeAspect="1"/>
          </p:cNvPicPr>
          <p:nvPr/>
        </p:nvPicPr>
        <p:blipFill>
          <a:blip r:embed="rId3" cstate="print">
            <a:extLst>
              <a:ext uri="{28A0092B-C50C-407E-A947-70E740481C1C}">
                <a14:useLocalDpi xmlns:a14="http://schemas.microsoft.com/office/drawing/2010/main" val="0"/>
              </a:ext>
            </a:extLst>
          </a:blip>
          <a:srcRect l="25493" t="1432" r="32360" b="6059"/>
          <a:stretch/>
        </p:blipFill>
        <p:spPr>
          <a:xfrm rot="5400000">
            <a:off x="1131917" y="1937399"/>
            <a:ext cx="3705126" cy="4578538"/>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A4A8A2B6-3DC3-E7DF-C41D-48AC75EC8BE1}"/>
                  </a:ext>
                </a:extLst>
              </p:cNvPr>
              <p:cNvSpPr txBox="1"/>
              <p:nvPr/>
            </p:nvSpPr>
            <p:spPr>
              <a:xfrm>
                <a:off x="5693899" y="4226668"/>
                <a:ext cx="3084499" cy="369332"/>
              </a:xfrm>
              <a:prstGeom prst="rect">
                <a:avLst/>
              </a:prstGeom>
              <a:noFill/>
            </p:spPr>
            <p:txBody>
              <a:bodyPr wrap="none" rtlCol="0">
                <a:spAutoFit/>
              </a:bodyPr>
              <a:lstStyle/>
              <a:p>
                <a:r>
                  <a:rPr lang="en-US" altLang="zh-TW" b="1" dirty="0">
                    <a:solidFill>
                      <a:schemeClr val="tx1"/>
                    </a:solidFill>
                  </a:rPr>
                  <a:t>Required Pressure</a:t>
                </a:r>
                <a:r>
                  <a:rPr lang="en-US" altLang="zh-TW" dirty="0">
                    <a:solidFill>
                      <a:schemeClr val="tx1"/>
                    </a:solidFill>
                  </a:rPr>
                  <a:t>:</a:t>
                </a:r>
                <a:r>
                  <a:rPr lang="en-US" altLang="zh-TW" b="1" dirty="0">
                    <a:solidFill>
                      <a:schemeClr val="tx1"/>
                    </a:solidFill>
                  </a:rPr>
                  <a:t> </a:t>
                </a:r>
                <a14:m>
                  <m:oMath xmlns:m="http://schemas.openxmlformats.org/officeDocument/2006/math">
                    <m:r>
                      <a:rPr lang="en-US" altLang="zh-TW" b="0" i="1" smtClean="0">
                        <a:solidFill>
                          <a:schemeClr val="tx1"/>
                        </a:solidFill>
                        <a:latin typeface="Cambria Math" panose="02040503050406030204" pitchFamily="18" charset="0"/>
                      </a:rPr>
                      <m:t>∼</m:t>
                    </m:r>
                  </m:oMath>
                </a14:m>
                <a:r>
                  <a:rPr lang="en-US" altLang="zh-TW" b="0" dirty="0">
                    <a:solidFill>
                      <a:schemeClr val="tx1"/>
                    </a:solidFill>
                  </a:rPr>
                  <a:t> 1.26 </a:t>
                </a:r>
                <a:r>
                  <a:rPr lang="en-US" altLang="zh-TW" b="0" dirty="0" err="1">
                    <a:solidFill>
                      <a:schemeClr val="tx1"/>
                    </a:solidFill>
                  </a:rPr>
                  <a:t>GPa</a:t>
                </a:r>
                <a:endParaRPr lang="en-US" altLang="zh-TW" b="0" dirty="0">
                  <a:solidFill>
                    <a:schemeClr val="tx1"/>
                  </a:solidFill>
                </a:endParaRPr>
              </a:p>
            </p:txBody>
          </p:sp>
        </mc:Choice>
        <mc:Fallback xmlns="">
          <p:sp>
            <p:nvSpPr>
              <p:cNvPr id="4" name="文字方塊 3">
                <a:extLst>
                  <a:ext uri="{FF2B5EF4-FFF2-40B4-BE49-F238E27FC236}">
                    <a16:creationId xmlns:a16="http://schemas.microsoft.com/office/drawing/2014/main" id="{A4A8A2B6-3DC3-E7DF-C41D-48AC75EC8BE1}"/>
                  </a:ext>
                </a:extLst>
              </p:cNvPr>
              <p:cNvSpPr txBox="1">
                <a:spLocks noRot="1" noChangeAspect="1" noMove="1" noResize="1" noEditPoints="1" noAdjustHandles="1" noChangeArrowheads="1" noChangeShapeType="1" noTextEdit="1"/>
              </p:cNvSpPr>
              <p:nvPr/>
            </p:nvSpPr>
            <p:spPr>
              <a:xfrm>
                <a:off x="5693899" y="4226668"/>
                <a:ext cx="3084499" cy="369332"/>
              </a:xfrm>
              <a:prstGeom prst="rect">
                <a:avLst/>
              </a:prstGeom>
              <a:blipFill>
                <a:blip r:embed="rId4"/>
                <a:stretch>
                  <a:fillRect l="-1581" t="-8197" r="-988" b="-24590"/>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0D83526B-8C7F-910D-8377-756AEEC35340}"/>
              </a:ext>
            </a:extLst>
          </p:cNvPr>
          <p:cNvSpPr txBox="1"/>
          <p:nvPr/>
        </p:nvSpPr>
        <p:spPr>
          <a:xfrm>
            <a:off x="5693899" y="3746939"/>
            <a:ext cx="2836226" cy="369332"/>
          </a:xfrm>
          <a:prstGeom prst="rect">
            <a:avLst/>
          </a:prstGeom>
          <a:noFill/>
        </p:spPr>
        <p:txBody>
          <a:bodyPr wrap="none" rtlCol="0">
            <a:spAutoFit/>
          </a:bodyPr>
          <a:lstStyle/>
          <a:p>
            <a:r>
              <a:rPr lang="en-US" altLang="zh-TW" b="1" dirty="0">
                <a:solidFill>
                  <a:schemeClr val="tx1"/>
                </a:solidFill>
              </a:rPr>
              <a:t>Material</a:t>
            </a:r>
            <a:r>
              <a:rPr lang="en-US" altLang="zh-TW" b="0" dirty="0">
                <a:solidFill>
                  <a:schemeClr val="tx1"/>
                </a:solidFill>
              </a:rPr>
              <a:t>: Boric Acid (H</a:t>
            </a:r>
            <a:r>
              <a:rPr lang="en-US" altLang="zh-TW" b="0" baseline="-25000" dirty="0">
                <a:solidFill>
                  <a:schemeClr val="tx1"/>
                </a:solidFill>
              </a:rPr>
              <a:t>3</a:t>
            </a:r>
            <a:r>
              <a:rPr lang="en-US" altLang="zh-TW" b="0" dirty="0">
                <a:solidFill>
                  <a:schemeClr val="tx1"/>
                </a:solidFill>
              </a:rPr>
              <a:t>BO</a:t>
            </a:r>
            <a:r>
              <a:rPr lang="en-US" altLang="zh-TW" b="0" baseline="-25000" dirty="0">
                <a:solidFill>
                  <a:schemeClr val="tx1"/>
                </a:solidFill>
              </a:rPr>
              <a:t>3</a:t>
            </a:r>
            <a:r>
              <a:rPr lang="en-US" altLang="zh-TW" b="0" dirty="0">
                <a:solidFill>
                  <a:schemeClr val="tx1"/>
                </a:solidFill>
              </a:rPr>
              <a:t>)</a:t>
            </a:r>
            <a:endParaRPr lang="en-US" altLang="zh-TW" b="0" baseline="-25000" dirty="0">
              <a:solidFill>
                <a:schemeClr val="tx1"/>
              </a:solidFill>
            </a:endParaRPr>
          </a:p>
        </p:txBody>
      </p:sp>
      <p:sp>
        <p:nvSpPr>
          <p:cNvPr id="8" name="投影片編號版面配置區 2">
            <a:extLst>
              <a:ext uri="{FF2B5EF4-FFF2-40B4-BE49-F238E27FC236}">
                <a16:creationId xmlns:a16="http://schemas.microsoft.com/office/drawing/2014/main" id="{2BB2F88E-904C-8EAA-F948-0348C01A542F}"/>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19</a:t>
            </a:fld>
            <a:endParaRPr lang="zh-TW" altLang="en-US" sz="1800" dirty="0">
              <a:solidFill>
                <a:schemeClr val="bg2">
                  <a:lumMod val="50000"/>
                </a:schemeClr>
              </a:solidFill>
            </a:endParaRPr>
          </a:p>
        </p:txBody>
      </p:sp>
      <p:sp>
        <p:nvSpPr>
          <p:cNvPr id="9" name="文字方塊 8">
            <a:extLst>
              <a:ext uri="{FF2B5EF4-FFF2-40B4-BE49-F238E27FC236}">
                <a16:creationId xmlns:a16="http://schemas.microsoft.com/office/drawing/2014/main" id="{2FD354BA-8D5D-11C1-E2F7-C6B92AE959CE}"/>
              </a:ext>
            </a:extLst>
          </p:cNvPr>
          <p:cNvSpPr txBox="1"/>
          <p:nvPr/>
        </p:nvSpPr>
        <p:spPr>
          <a:xfrm>
            <a:off x="624815" y="1336643"/>
            <a:ext cx="5686941" cy="400110"/>
          </a:xfrm>
          <a:prstGeom prst="rect">
            <a:avLst/>
          </a:prstGeom>
          <a:noFill/>
        </p:spPr>
        <p:txBody>
          <a:bodyPr wrap="none" rtlCol="0">
            <a:spAutoFit/>
          </a:bodyPr>
          <a:lstStyle/>
          <a:p>
            <a:r>
              <a:rPr lang="en-US" altLang="zh-TW" sz="2000" dirty="0">
                <a:solidFill>
                  <a:srgbClr val="0012FF"/>
                </a:solidFill>
              </a:rPr>
              <a:t>Compression Applied by 20-Ton Pallet Press Machine</a:t>
            </a: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6C079E7D-1E79-E915-D780-5ECE4E697D3F}"/>
                  </a:ext>
                </a:extLst>
              </p:cNvPr>
              <p:cNvSpPr txBox="1"/>
              <p:nvPr/>
            </p:nvSpPr>
            <p:spPr>
              <a:xfrm>
                <a:off x="554417" y="1830147"/>
                <a:ext cx="40879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TW" b="0" i="1" baseline="30000" smtClean="0">
                          <a:latin typeface="Cambria Math" panose="02040503050406030204" pitchFamily="18" charset="0"/>
                        </a:rPr>
                        <m:t>1</m:t>
                      </m:r>
                      <m:r>
                        <m:rPr>
                          <m:sty m:val="p"/>
                        </m:rPr>
                        <a:rPr kumimoji="1" lang="en-US" altLang="zh-TW" b="0" i="0" smtClean="0">
                          <a:latin typeface="Cambria Math" panose="02040503050406030204" pitchFamily="18" charset="0"/>
                        </a:rPr>
                        <m:t>p</m:t>
                      </m:r>
                      <m:r>
                        <a:rPr kumimoji="1" lang="en-US" altLang="zh-TW" b="0" i="1" smtClean="0">
                          <a:latin typeface="Cambria Math" panose="02040503050406030204" pitchFamily="18" charset="0"/>
                        </a:rPr>
                        <m:t>+</m:t>
                      </m:r>
                      <m:r>
                        <a:rPr kumimoji="1" lang="en-US" altLang="zh-TW" i="1" baseline="30000">
                          <a:latin typeface="Cambria Math" panose="02040503050406030204" pitchFamily="18" charset="0"/>
                        </a:rPr>
                        <m:t>1</m:t>
                      </m:r>
                      <m:r>
                        <a:rPr kumimoji="1" lang="en-US" altLang="zh-TW" b="0" i="1" baseline="30000" smtClean="0">
                          <a:latin typeface="Cambria Math" panose="02040503050406030204" pitchFamily="18" charset="0"/>
                        </a:rPr>
                        <m:t>1</m:t>
                      </m:r>
                      <m:r>
                        <m:rPr>
                          <m:sty m:val="p"/>
                        </m:rPr>
                        <a:rPr kumimoji="1" lang="en-US" altLang="zh-TW" b="0" i="0" smtClean="0">
                          <a:latin typeface="Cambria Math" panose="02040503050406030204" pitchFamily="18" charset="0"/>
                        </a:rPr>
                        <m:t>B</m:t>
                      </m:r>
                      <m:r>
                        <a:rPr kumimoji="1" lang="en-US" altLang="zh-TW" b="0" i="0" smtClean="0">
                          <a:latin typeface="Cambria Math" panose="02040503050406030204" pitchFamily="18" charset="0"/>
                        </a:rPr>
                        <m:t>+0.6 </m:t>
                      </m:r>
                      <m:r>
                        <m:rPr>
                          <m:sty m:val="p"/>
                        </m:rPr>
                        <a:rPr kumimoji="1" lang="en-US" altLang="zh-TW" b="0" i="0" smtClean="0">
                          <a:latin typeface="Cambria Math" panose="02040503050406030204" pitchFamily="18" charset="0"/>
                        </a:rPr>
                        <m:t>MeV</m:t>
                      </m:r>
                      <m:r>
                        <a:rPr kumimoji="1" lang="en-US" altLang="zh-TW" b="0" i="0" smtClean="0">
                          <a:latin typeface="Cambria Math" panose="02040503050406030204" pitchFamily="18" charset="0"/>
                        </a:rPr>
                        <m:t> →3</m:t>
                      </m:r>
                      <m:r>
                        <a:rPr kumimoji="1" lang="en-US" altLang="zh-TW" b="0" i="1" smtClean="0">
                          <a:latin typeface="Cambria Math" panose="02040503050406030204" pitchFamily="18" charset="0"/>
                        </a:rPr>
                        <m:t> </m:t>
                      </m:r>
                      <m:r>
                        <a:rPr kumimoji="1" lang="en-US" altLang="zh-TW" b="0" i="1" baseline="30000" smtClean="0">
                          <a:latin typeface="Cambria Math" panose="02040503050406030204" pitchFamily="18" charset="0"/>
                        </a:rPr>
                        <m:t>4</m:t>
                      </m:r>
                      <m:r>
                        <m:rPr>
                          <m:sty m:val="p"/>
                        </m:rPr>
                        <a:rPr kumimoji="1" lang="en-US" altLang="zh-TW" b="0" i="0" smtClean="0">
                          <a:latin typeface="Cambria Math" panose="02040503050406030204" pitchFamily="18" charset="0"/>
                        </a:rPr>
                        <m:t>He</m:t>
                      </m:r>
                      <m:r>
                        <a:rPr kumimoji="1" lang="en-US" altLang="zh-TW" b="0" i="0" smtClean="0">
                          <a:latin typeface="Cambria Math" panose="02040503050406030204" pitchFamily="18" charset="0"/>
                        </a:rPr>
                        <m:t>+8.7 </m:t>
                      </m:r>
                      <m:r>
                        <m:rPr>
                          <m:sty m:val="p"/>
                        </m:rPr>
                        <a:rPr kumimoji="1" lang="en-US" altLang="zh-TW" b="0" i="0" smtClean="0">
                          <a:latin typeface="Cambria Math" panose="02040503050406030204" pitchFamily="18" charset="0"/>
                        </a:rPr>
                        <m:t>MeV</m:t>
                      </m:r>
                    </m:oMath>
                  </m:oMathPara>
                </a14:m>
                <a:endParaRPr kumimoji="1" lang="zh-TW" altLang="en-US" dirty="0"/>
              </a:p>
            </p:txBody>
          </p:sp>
        </mc:Choice>
        <mc:Fallback xmlns="">
          <p:sp>
            <p:nvSpPr>
              <p:cNvPr id="2" name="文字方塊 1">
                <a:extLst>
                  <a:ext uri="{FF2B5EF4-FFF2-40B4-BE49-F238E27FC236}">
                    <a16:creationId xmlns:a16="http://schemas.microsoft.com/office/drawing/2014/main" id="{6C079E7D-1E79-E915-D780-5ECE4E697D3F}"/>
                  </a:ext>
                </a:extLst>
              </p:cNvPr>
              <p:cNvSpPr txBox="1">
                <a:spLocks noRot="1" noChangeAspect="1" noMove="1" noResize="1" noEditPoints="1" noAdjustHandles="1" noChangeArrowheads="1" noChangeShapeType="1" noTextEdit="1"/>
              </p:cNvSpPr>
              <p:nvPr/>
            </p:nvSpPr>
            <p:spPr>
              <a:xfrm>
                <a:off x="554417" y="1830147"/>
                <a:ext cx="4087979" cy="369332"/>
              </a:xfrm>
              <a:prstGeom prst="rect">
                <a:avLst/>
              </a:prstGeom>
              <a:blipFill>
                <a:blip r:embed="rId5"/>
                <a:stretch>
                  <a:fillRect b="-6557"/>
                </a:stretch>
              </a:blipFill>
            </p:spPr>
            <p:txBody>
              <a:bodyPr/>
              <a:lstStyle/>
              <a:p>
                <a:r>
                  <a:rPr lang="zh-TW" altLang="en-US">
                    <a:noFill/>
                  </a:rPr>
                  <a:t> </a:t>
                </a:r>
              </a:p>
            </p:txBody>
          </p:sp>
        </mc:Fallback>
      </mc:AlternateContent>
      <p:grpSp>
        <p:nvGrpSpPr>
          <p:cNvPr id="12" name="群組 11">
            <a:extLst>
              <a:ext uri="{FF2B5EF4-FFF2-40B4-BE49-F238E27FC236}">
                <a16:creationId xmlns:a16="http://schemas.microsoft.com/office/drawing/2014/main" id="{AA4F313C-BDAC-9996-FC7A-4E5353B3028F}"/>
              </a:ext>
            </a:extLst>
          </p:cNvPr>
          <p:cNvGrpSpPr/>
          <p:nvPr/>
        </p:nvGrpSpPr>
        <p:grpSpPr>
          <a:xfrm rot="1291093">
            <a:off x="7756927" y="3060658"/>
            <a:ext cx="1297172" cy="736682"/>
            <a:chOff x="7653103" y="3137850"/>
            <a:chExt cx="1297172" cy="736682"/>
          </a:xfrm>
        </p:grpSpPr>
        <p:sp>
          <p:nvSpPr>
            <p:cNvPr id="10" name="星形: 十二角 9">
              <a:extLst>
                <a:ext uri="{FF2B5EF4-FFF2-40B4-BE49-F238E27FC236}">
                  <a16:creationId xmlns:a16="http://schemas.microsoft.com/office/drawing/2014/main" id="{C6D2F266-5FCE-0B90-A5FC-030919FB04E2}"/>
                </a:ext>
              </a:extLst>
            </p:cNvPr>
            <p:cNvSpPr/>
            <p:nvPr/>
          </p:nvSpPr>
          <p:spPr>
            <a:xfrm>
              <a:off x="7653103" y="3137850"/>
              <a:ext cx="1297172" cy="736682"/>
            </a:xfrm>
            <a:prstGeom prst="star12">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D137056B-D15A-24C1-3122-C907A69B6EC8}"/>
                </a:ext>
              </a:extLst>
            </p:cNvPr>
            <p:cNvSpPr txBox="1"/>
            <p:nvPr/>
          </p:nvSpPr>
          <p:spPr>
            <a:xfrm>
              <a:off x="7833452" y="3306136"/>
              <a:ext cx="936475" cy="400110"/>
            </a:xfrm>
            <a:prstGeom prst="rect">
              <a:avLst/>
            </a:prstGeom>
            <a:noFill/>
          </p:spPr>
          <p:txBody>
            <a:bodyPr wrap="none" rtlCol="0">
              <a:spAutoFit/>
            </a:bodyPr>
            <a:lstStyle/>
            <a:p>
              <a:r>
                <a:rPr lang="en-US" altLang="zh-TW" sz="2000" b="1" dirty="0">
                  <a:solidFill>
                    <a:schemeClr val="bg1"/>
                  </a:solidFill>
                </a:rPr>
                <a:t>Cheap!</a:t>
              </a:r>
            </a:p>
          </p:txBody>
        </p:sp>
      </p:grpSp>
    </p:spTree>
    <p:extLst>
      <p:ext uri="{BB962C8B-B14F-4D97-AF65-F5344CB8AC3E}">
        <p14:creationId xmlns:p14="http://schemas.microsoft.com/office/powerpoint/2010/main" val="32369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群組 153">
            <a:extLst>
              <a:ext uri="{FF2B5EF4-FFF2-40B4-BE49-F238E27FC236}">
                <a16:creationId xmlns:a16="http://schemas.microsoft.com/office/drawing/2014/main" id="{EF821D66-7C37-FAD1-8DE8-17C8093EA2DC}"/>
              </a:ext>
            </a:extLst>
          </p:cNvPr>
          <p:cNvGrpSpPr/>
          <p:nvPr/>
        </p:nvGrpSpPr>
        <p:grpSpPr>
          <a:xfrm>
            <a:off x="0" y="1230312"/>
            <a:ext cx="9144000" cy="4754217"/>
            <a:chOff x="0" y="1230312"/>
            <a:chExt cx="9144000" cy="4754217"/>
          </a:xfrm>
        </p:grpSpPr>
        <p:pic>
          <p:nvPicPr>
            <p:cNvPr id="153" name="圖片 152">
              <a:extLst>
                <a:ext uri="{FF2B5EF4-FFF2-40B4-BE49-F238E27FC236}">
                  <a16:creationId xmlns:a16="http://schemas.microsoft.com/office/drawing/2014/main" id="{EE3D9493-80A0-86B6-EEA7-4C1B2333D4D8}"/>
                </a:ext>
              </a:extLst>
            </p:cNvPr>
            <p:cNvPicPr>
              <a:picLocks noChangeAspect="1"/>
            </p:cNvPicPr>
            <p:nvPr/>
          </p:nvPicPr>
          <p:blipFill>
            <a:blip r:embed="rId3"/>
            <a:srcRect l="18285" t="29493" r="14778" b="8611"/>
            <a:stretch/>
          </p:blipFill>
          <p:spPr>
            <a:xfrm>
              <a:off x="0" y="1230312"/>
              <a:ext cx="9144000" cy="4754217"/>
            </a:xfrm>
            <a:prstGeom prst="rect">
              <a:avLst/>
            </a:prstGeom>
          </p:spPr>
        </p:pic>
        <p:grpSp>
          <p:nvGrpSpPr>
            <p:cNvPr id="140" name="群組 139">
              <a:extLst>
                <a:ext uri="{FF2B5EF4-FFF2-40B4-BE49-F238E27FC236}">
                  <a16:creationId xmlns:a16="http://schemas.microsoft.com/office/drawing/2014/main" id="{8E93E7AB-FB3E-BCF6-69AE-72B5D1F785F1}"/>
                </a:ext>
              </a:extLst>
            </p:cNvPr>
            <p:cNvGrpSpPr/>
            <p:nvPr/>
          </p:nvGrpSpPr>
          <p:grpSpPr>
            <a:xfrm>
              <a:off x="767326" y="1725488"/>
              <a:ext cx="8047339" cy="3422420"/>
              <a:chOff x="767326" y="1725488"/>
              <a:chExt cx="8047339" cy="3422420"/>
            </a:xfrm>
          </p:grpSpPr>
          <p:grpSp>
            <p:nvGrpSpPr>
              <p:cNvPr id="136" name="群組 135">
                <a:extLst>
                  <a:ext uri="{FF2B5EF4-FFF2-40B4-BE49-F238E27FC236}">
                    <a16:creationId xmlns:a16="http://schemas.microsoft.com/office/drawing/2014/main" id="{4253DDBA-60C3-073A-29A1-9886A309D888}"/>
                  </a:ext>
                </a:extLst>
              </p:cNvPr>
              <p:cNvGrpSpPr/>
              <p:nvPr/>
            </p:nvGrpSpPr>
            <p:grpSpPr>
              <a:xfrm>
                <a:off x="767326" y="2204827"/>
                <a:ext cx="5524245" cy="2943081"/>
                <a:chOff x="767326" y="2204827"/>
                <a:chExt cx="5524245" cy="2943081"/>
              </a:xfrm>
            </p:grpSpPr>
            <p:sp>
              <p:nvSpPr>
                <p:cNvPr id="56" name="文字方塊 55">
                  <a:extLst>
                    <a:ext uri="{FF2B5EF4-FFF2-40B4-BE49-F238E27FC236}">
                      <a16:creationId xmlns:a16="http://schemas.microsoft.com/office/drawing/2014/main" id="{CE142E08-8681-C4C3-33ED-0C8D41D175F6}"/>
                    </a:ext>
                  </a:extLst>
                </p:cNvPr>
                <p:cNvSpPr txBox="1"/>
                <p:nvPr/>
              </p:nvSpPr>
              <p:spPr>
                <a:xfrm>
                  <a:off x="4125016" y="2204827"/>
                  <a:ext cx="2166555" cy="707886"/>
                </a:xfrm>
                <a:prstGeom prst="rect">
                  <a:avLst/>
                </a:prstGeom>
                <a:noFill/>
              </p:spPr>
              <p:txBody>
                <a:bodyPr wrap="none" rtlCol="0">
                  <a:spAutoFit/>
                </a:bodyPr>
                <a:lstStyle/>
                <a:p>
                  <a:r>
                    <a:rPr lang="en-US" altLang="zh-TW" sz="2000" b="1" dirty="0">
                      <a:solidFill>
                        <a:srgbClr val="0000FF"/>
                      </a:solidFill>
                    </a:rPr>
                    <a:t>Thomson Parabola</a:t>
                  </a:r>
                </a:p>
                <a:p>
                  <a:pPr algn="ctr"/>
                  <a:r>
                    <a:rPr lang="en-US" altLang="zh-TW" sz="2000" b="1" dirty="0">
                      <a:solidFill>
                        <a:srgbClr val="0000FF"/>
                      </a:solidFill>
                    </a:rPr>
                    <a:t>Spectrometer</a:t>
                  </a:r>
                </a:p>
              </p:txBody>
            </p:sp>
            <p:sp>
              <p:nvSpPr>
                <p:cNvPr id="59" name="文字方塊 58">
                  <a:extLst>
                    <a:ext uri="{FF2B5EF4-FFF2-40B4-BE49-F238E27FC236}">
                      <a16:creationId xmlns:a16="http://schemas.microsoft.com/office/drawing/2014/main" id="{6F41A810-8224-D9F0-02E2-2E6EED0092DA}"/>
                    </a:ext>
                  </a:extLst>
                </p:cNvPr>
                <p:cNvSpPr txBox="1"/>
                <p:nvPr/>
              </p:nvSpPr>
              <p:spPr>
                <a:xfrm>
                  <a:off x="2007195" y="3223040"/>
                  <a:ext cx="1970411" cy="400110"/>
                </a:xfrm>
                <a:prstGeom prst="rect">
                  <a:avLst/>
                </a:prstGeom>
                <a:noFill/>
              </p:spPr>
              <p:txBody>
                <a:bodyPr wrap="none" rtlCol="0">
                  <a:spAutoFit/>
                </a:bodyPr>
                <a:lstStyle/>
                <a:p>
                  <a:r>
                    <a:rPr lang="en-US" altLang="zh-TW" sz="2000" b="1" dirty="0">
                      <a:solidFill>
                        <a:schemeClr val="accent4">
                          <a:lumMod val="75000"/>
                        </a:schemeClr>
                      </a:solidFill>
                    </a:rPr>
                    <a:t>Machining Beam</a:t>
                  </a:r>
                </a:p>
              </p:txBody>
            </p:sp>
            <p:sp>
              <p:nvSpPr>
                <p:cNvPr id="60" name="文字方塊 59">
                  <a:extLst>
                    <a:ext uri="{FF2B5EF4-FFF2-40B4-BE49-F238E27FC236}">
                      <a16:creationId xmlns:a16="http://schemas.microsoft.com/office/drawing/2014/main" id="{7EB80F35-CA9C-1CA5-1229-F9D1D983F942}"/>
                    </a:ext>
                  </a:extLst>
                </p:cNvPr>
                <p:cNvSpPr txBox="1"/>
                <p:nvPr/>
              </p:nvSpPr>
              <p:spPr>
                <a:xfrm>
                  <a:off x="3762509" y="4747798"/>
                  <a:ext cx="885755" cy="400110"/>
                </a:xfrm>
                <a:prstGeom prst="rect">
                  <a:avLst/>
                </a:prstGeom>
                <a:noFill/>
              </p:spPr>
              <p:txBody>
                <a:bodyPr wrap="none" rtlCol="0">
                  <a:spAutoFit/>
                </a:bodyPr>
                <a:lstStyle/>
                <a:p>
                  <a:r>
                    <a:rPr lang="en-US" altLang="zh-TW" sz="2000" b="1" dirty="0">
                      <a:solidFill>
                        <a:schemeClr val="bg2">
                          <a:lumMod val="50000"/>
                        </a:schemeClr>
                      </a:solidFill>
                    </a:rPr>
                    <a:t>Nozzle</a:t>
                  </a:r>
                </a:p>
              </p:txBody>
            </p:sp>
            <p:sp>
              <p:nvSpPr>
                <p:cNvPr id="78" name="文字方塊 77">
                  <a:extLst>
                    <a:ext uri="{FF2B5EF4-FFF2-40B4-BE49-F238E27FC236}">
                      <a16:creationId xmlns:a16="http://schemas.microsoft.com/office/drawing/2014/main" id="{C12F350E-38A7-F81C-C083-FFDA81AB620B}"/>
                    </a:ext>
                  </a:extLst>
                </p:cNvPr>
                <p:cNvSpPr txBox="1"/>
                <p:nvPr/>
              </p:nvSpPr>
              <p:spPr>
                <a:xfrm>
                  <a:off x="767326" y="4547743"/>
                  <a:ext cx="2020105" cy="400110"/>
                </a:xfrm>
                <a:prstGeom prst="rect">
                  <a:avLst/>
                </a:prstGeom>
                <a:noFill/>
              </p:spPr>
              <p:txBody>
                <a:bodyPr wrap="none" rtlCol="0">
                  <a:spAutoFit/>
                </a:bodyPr>
                <a:lstStyle/>
                <a:p>
                  <a:r>
                    <a:rPr lang="en-US" altLang="zh-TW" sz="2000" b="1" dirty="0">
                      <a:solidFill>
                        <a:srgbClr val="C00000"/>
                      </a:solidFill>
                    </a:rPr>
                    <a:t>Main Laser Beam</a:t>
                  </a:r>
                </a:p>
              </p:txBody>
            </p:sp>
          </p:grpSp>
          <p:grpSp>
            <p:nvGrpSpPr>
              <p:cNvPr id="49" name="群組 48">
                <a:extLst>
                  <a:ext uri="{FF2B5EF4-FFF2-40B4-BE49-F238E27FC236}">
                    <a16:creationId xmlns:a16="http://schemas.microsoft.com/office/drawing/2014/main" id="{D09C29F6-723A-BA7B-F791-3F9A345D219C}"/>
                  </a:ext>
                </a:extLst>
              </p:cNvPr>
              <p:cNvGrpSpPr/>
              <p:nvPr/>
            </p:nvGrpSpPr>
            <p:grpSpPr>
              <a:xfrm>
                <a:off x="8021708" y="1725488"/>
                <a:ext cx="792957" cy="862012"/>
                <a:chOff x="8021708" y="1725488"/>
                <a:chExt cx="792957" cy="862012"/>
              </a:xfrm>
            </p:grpSpPr>
            <p:sp>
              <p:nvSpPr>
                <p:cNvPr id="50" name="手繪多邊形: 圖案 49">
                  <a:extLst>
                    <a:ext uri="{FF2B5EF4-FFF2-40B4-BE49-F238E27FC236}">
                      <a16:creationId xmlns:a16="http://schemas.microsoft.com/office/drawing/2014/main" id="{CE4AF179-F7DC-D7C6-9325-6A03DFF67F1E}"/>
                    </a:ext>
                  </a:extLst>
                </p:cNvPr>
                <p:cNvSpPr/>
                <p:nvPr/>
              </p:nvSpPr>
              <p:spPr>
                <a:xfrm>
                  <a:off x="8021708" y="1725488"/>
                  <a:ext cx="371475" cy="862012"/>
                </a:xfrm>
                <a:custGeom>
                  <a:avLst/>
                  <a:gdLst>
                    <a:gd name="connsiteX0" fmla="*/ 0 w 371475"/>
                    <a:gd name="connsiteY0" fmla="*/ 862012 h 862012"/>
                    <a:gd name="connsiteX1" fmla="*/ 102394 w 371475"/>
                    <a:gd name="connsiteY1" fmla="*/ 821531 h 862012"/>
                    <a:gd name="connsiteX2" fmla="*/ 183357 w 371475"/>
                    <a:gd name="connsiteY2" fmla="*/ 731043 h 862012"/>
                    <a:gd name="connsiteX3" fmla="*/ 257175 w 371475"/>
                    <a:gd name="connsiteY3" fmla="*/ 573881 h 862012"/>
                    <a:gd name="connsiteX4" fmla="*/ 304800 w 371475"/>
                    <a:gd name="connsiteY4" fmla="*/ 376237 h 862012"/>
                    <a:gd name="connsiteX5" fmla="*/ 345282 w 371475"/>
                    <a:gd name="connsiteY5" fmla="*/ 176212 h 862012"/>
                    <a:gd name="connsiteX6" fmla="*/ 371475 w 371475"/>
                    <a:gd name="connsiteY6" fmla="*/ 0 h 86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862012">
                      <a:moveTo>
                        <a:pt x="0" y="862012"/>
                      </a:moveTo>
                      <a:cubicBezTo>
                        <a:pt x="35917" y="852685"/>
                        <a:pt x="71834" y="843359"/>
                        <a:pt x="102394" y="821531"/>
                      </a:cubicBezTo>
                      <a:cubicBezTo>
                        <a:pt x="132954" y="799703"/>
                        <a:pt x="157560" y="772318"/>
                        <a:pt x="183357" y="731043"/>
                      </a:cubicBezTo>
                      <a:cubicBezTo>
                        <a:pt x="209154" y="689768"/>
                        <a:pt x="236935" y="633015"/>
                        <a:pt x="257175" y="573881"/>
                      </a:cubicBezTo>
                      <a:cubicBezTo>
                        <a:pt x="277416" y="514747"/>
                        <a:pt x="290116" y="442515"/>
                        <a:pt x="304800" y="376237"/>
                      </a:cubicBezTo>
                      <a:cubicBezTo>
                        <a:pt x="319485" y="309959"/>
                        <a:pt x="334170" y="238918"/>
                        <a:pt x="345282" y="176212"/>
                      </a:cubicBezTo>
                      <a:cubicBezTo>
                        <a:pt x="356394" y="113506"/>
                        <a:pt x="363934" y="56753"/>
                        <a:pt x="371475"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手繪多邊形: 圖案 50">
                  <a:extLst>
                    <a:ext uri="{FF2B5EF4-FFF2-40B4-BE49-F238E27FC236}">
                      <a16:creationId xmlns:a16="http://schemas.microsoft.com/office/drawing/2014/main" id="{69C747B8-C7B4-E5E0-DF60-88D0014D0585}"/>
                    </a:ext>
                  </a:extLst>
                </p:cNvPr>
                <p:cNvSpPr/>
                <p:nvPr/>
              </p:nvSpPr>
              <p:spPr>
                <a:xfrm>
                  <a:off x="8097908" y="1865983"/>
                  <a:ext cx="438150" cy="714375"/>
                </a:xfrm>
                <a:custGeom>
                  <a:avLst/>
                  <a:gdLst>
                    <a:gd name="connsiteX0" fmla="*/ 0 w 438150"/>
                    <a:gd name="connsiteY0" fmla="*/ 714375 h 714375"/>
                    <a:gd name="connsiteX1" fmla="*/ 121444 w 438150"/>
                    <a:gd name="connsiteY1" fmla="*/ 666750 h 714375"/>
                    <a:gd name="connsiteX2" fmla="*/ 226219 w 438150"/>
                    <a:gd name="connsiteY2" fmla="*/ 564356 h 714375"/>
                    <a:gd name="connsiteX3" fmla="*/ 316707 w 438150"/>
                    <a:gd name="connsiteY3" fmla="*/ 426243 h 714375"/>
                    <a:gd name="connsiteX4" fmla="*/ 392907 w 438150"/>
                    <a:gd name="connsiteY4" fmla="*/ 197643 h 714375"/>
                    <a:gd name="connsiteX5" fmla="*/ 438150 w 438150"/>
                    <a:gd name="connsiteY5"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714375">
                      <a:moveTo>
                        <a:pt x="0" y="714375"/>
                      </a:moveTo>
                      <a:cubicBezTo>
                        <a:pt x="41870" y="703064"/>
                        <a:pt x="83741" y="691753"/>
                        <a:pt x="121444" y="666750"/>
                      </a:cubicBezTo>
                      <a:cubicBezTo>
                        <a:pt x="159147" y="641747"/>
                        <a:pt x="193675" y="604440"/>
                        <a:pt x="226219" y="564356"/>
                      </a:cubicBezTo>
                      <a:cubicBezTo>
                        <a:pt x="258763" y="524272"/>
                        <a:pt x="288926" y="487362"/>
                        <a:pt x="316707" y="426243"/>
                      </a:cubicBezTo>
                      <a:cubicBezTo>
                        <a:pt x="344488" y="365124"/>
                        <a:pt x="372667" y="268683"/>
                        <a:pt x="392907" y="197643"/>
                      </a:cubicBezTo>
                      <a:cubicBezTo>
                        <a:pt x="413147" y="126603"/>
                        <a:pt x="425648" y="63301"/>
                        <a:pt x="438150" y="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手繪多邊形: 圖案 51">
                  <a:extLst>
                    <a:ext uri="{FF2B5EF4-FFF2-40B4-BE49-F238E27FC236}">
                      <a16:creationId xmlns:a16="http://schemas.microsoft.com/office/drawing/2014/main" id="{6BD4FAEC-BE14-7EA6-B08B-7C4484F6FE42}"/>
                    </a:ext>
                  </a:extLst>
                </p:cNvPr>
                <p:cNvSpPr/>
                <p:nvPr/>
              </p:nvSpPr>
              <p:spPr>
                <a:xfrm>
                  <a:off x="8152680" y="2123159"/>
                  <a:ext cx="481012" cy="457199"/>
                </a:xfrm>
                <a:custGeom>
                  <a:avLst/>
                  <a:gdLst>
                    <a:gd name="connsiteX0" fmla="*/ 0 w 481012"/>
                    <a:gd name="connsiteY0" fmla="*/ 450056 h 450056"/>
                    <a:gd name="connsiteX1" fmla="*/ 135731 w 481012"/>
                    <a:gd name="connsiteY1" fmla="*/ 426244 h 450056"/>
                    <a:gd name="connsiteX2" fmla="*/ 280987 w 481012"/>
                    <a:gd name="connsiteY2" fmla="*/ 314325 h 450056"/>
                    <a:gd name="connsiteX3" fmla="*/ 407194 w 481012"/>
                    <a:gd name="connsiteY3" fmla="*/ 152400 h 450056"/>
                    <a:gd name="connsiteX4" fmla="*/ 481012 w 481012"/>
                    <a:gd name="connsiteY4" fmla="*/ 0 h 450056"/>
                    <a:gd name="connsiteX0" fmla="*/ 0 w 481012"/>
                    <a:gd name="connsiteY0" fmla="*/ 457199 h 457199"/>
                    <a:gd name="connsiteX1" fmla="*/ 135731 w 481012"/>
                    <a:gd name="connsiteY1" fmla="*/ 426244 h 457199"/>
                    <a:gd name="connsiteX2" fmla="*/ 280987 w 481012"/>
                    <a:gd name="connsiteY2" fmla="*/ 314325 h 457199"/>
                    <a:gd name="connsiteX3" fmla="*/ 407194 w 481012"/>
                    <a:gd name="connsiteY3" fmla="*/ 152400 h 457199"/>
                    <a:gd name="connsiteX4" fmla="*/ 481012 w 481012"/>
                    <a:gd name="connsiteY4" fmla="*/ 0 h 45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012" h="457199">
                      <a:moveTo>
                        <a:pt x="0" y="457199"/>
                      </a:moveTo>
                      <a:cubicBezTo>
                        <a:pt x="44450" y="456604"/>
                        <a:pt x="88900" y="450056"/>
                        <a:pt x="135731" y="426244"/>
                      </a:cubicBezTo>
                      <a:cubicBezTo>
                        <a:pt x="182562" y="402432"/>
                        <a:pt x="235743" y="359966"/>
                        <a:pt x="280987" y="314325"/>
                      </a:cubicBezTo>
                      <a:cubicBezTo>
                        <a:pt x="326231" y="268684"/>
                        <a:pt x="373856" y="204788"/>
                        <a:pt x="407194" y="152400"/>
                      </a:cubicBezTo>
                      <a:cubicBezTo>
                        <a:pt x="440532" y="100012"/>
                        <a:pt x="460772" y="50006"/>
                        <a:pt x="481012"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手繪多邊形: 圖案 52">
                  <a:extLst>
                    <a:ext uri="{FF2B5EF4-FFF2-40B4-BE49-F238E27FC236}">
                      <a16:creationId xmlns:a16="http://schemas.microsoft.com/office/drawing/2014/main" id="{3081C053-92A3-C15C-58D0-534B94E0045C}"/>
                    </a:ext>
                  </a:extLst>
                </p:cNvPr>
                <p:cNvSpPr/>
                <p:nvPr/>
              </p:nvSpPr>
              <p:spPr>
                <a:xfrm>
                  <a:off x="8290792" y="2330325"/>
                  <a:ext cx="481012" cy="242891"/>
                </a:xfrm>
                <a:custGeom>
                  <a:avLst/>
                  <a:gdLst>
                    <a:gd name="connsiteX0" fmla="*/ 0 w 445294"/>
                    <a:gd name="connsiteY0" fmla="*/ 200025 h 200025"/>
                    <a:gd name="connsiteX1" fmla="*/ 207169 w 445294"/>
                    <a:gd name="connsiteY1" fmla="*/ 152400 h 200025"/>
                    <a:gd name="connsiteX2" fmla="*/ 354807 w 445294"/>
                    <a:gd name="connsiteY2" fmla="*/ 76200 h 200025"/>
                    <a:gd name="connsiteX3" fmla="*/ 445294 w 445294"/>
                    <a:gd name="connsiteY3" fmla="*/ 0 h 200025"/>
                  </a:gdLst>
                  <a:ahLst/>
                  <a:cxnLst>
                    <a:cxn ang="0">
                      <a:pos x="connsiteX0" y="connsiteY0"/>
                    </a:cxn>
                    <a:cxn ang="0">
                      <a:pos x="connsiteX1" y="connsiteY1"/>
                    </a:cxn>
                    <a:cxn ang="0">
                      <a:pos x="connsiteX2" y="connsiteY2"/>
                    </a:cxn>
                    <a:cxn ang="0">
                      <a:pos x="connsiteX3" y="connsiteY3"/>
                    </a:cxn>
                  </a:cxnLst>
                  <a:rect l="l" t="t" r="r" b="b"/>
                  <a:pathLst>
                    <a:path w="445294" h="200025">
                      <a:moveTo>
                        <a:pt x="0" y="200025"/>
                      </a:moveTo>
                      <a:cubicBezTo>
                        <a:pt x="74017" y="186531"/>
                        <a:pt x="148035" y="173037"/>
                        <a:pt x="207169" y="152400"/>
                      </a:cubicBezTo>
                      <a:cubicBezTo>
                        <a:pt x="266303" y="131763"/>
                        <a:pt x="315120" y="101600"/>
                        <a:pt x="354807" y="76200"/>
                      </a:cubicBezTo>
                      <a:cubicBezTo>
                        <a:pt x="394495" y="50800"/>
                        <a:pt x="419894" y="25400"/>
                        <a:pt x="445294" y="0"/>
                      </a:cubicBezTo>
                    </a:path>
                  </a:pathLst>
                </a:custGeom>
                <a:noFill/>
                <a:ln w="38100">
                  <a:solidFill>
                    <a:srgbClr val="004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手繪多邊形: 圖案 53">
                  <a:extLst>
                    <a:ext uri="{FF2B5EF4-FFF2-40B4-BE49-F238E27FC236}">
                      <a16:creationId xmlns:a16="http://schemas.microsoft.com/office/drawing/2014/main" id="{F6E88D72-7652-DC80-D3DA-3C32D2FC813D}"/>
                    </a:ext>
                  </a:extLst>
                </p:cNvPr>
                <p:cNvSpPr/>
                <p:nvPr/>
              </p:nvSpPr>
              <p:spPr>
                <a:xfrm>
                  <a:off x="8393183" y="2511302"/>
                  <a:ext cx="421482" cy="64294"/>
                </a:xfrm>
                <a:custGeom>
                  <a:avLst/>
                  <a:gdLst>
                    <a:gd name="connsiteX0" fmla="*/ 0 w 409575"/>
                    <a:gd name="connsiteY0" fmla="*/ 64294 h 64294"/>
                    <a:gd name="connsiteX1" fmla="*/ 252412 w 409575"/>
                    <a:gd name="connsiteY1" fmla="*/ 35719 h 64294"/>
                    <a:gd name="connsiteX2" fmla="*/ 409575 w 409575"/>
                    <a:gd name="connsiteY2" fmla="*/ 0 h 64294"/>
                  </a:gdLst>
                  <a:ahLst/>
                  <a:cxnLst>
                    <a:cxn ang="0">
                      <a:pos x="connsiteX0" y="connsiteY0"/>
                    </a:cxn>
                    <a:cxn ang="0">
                      <a:pos x="connsiteX1" y="connsiteY1"/>
                    </a:cxn>
                    <a:cxn ang="0">
                      <a:pos x="connsiteX2" y="connsiteY2"/>
                    </a:cxn>
                  </a:cxnLst>
                  <a:rect l="l" t="t" r="r" b="b"/>
                  <a:pathLst>
                    <a:path w="409575" h="64294">
                      <a:moveTo>
                        <a:pt x="0" y="64294"/>
                      </a:moveTo>
                      <a:cubicBezTo>
                        <a:pt x="92075" y="55364"/>
                        <a:pt x="184150" y="46435"/>
                        <a:pt x="252412" y="35719"/>
                      </a:cubicBezTo>
                      <a:cubicBezTo>
                        <a:pt x="320674" y="25003"/>
                        <a:pt x="365124" y="12501"/>
                        <a:pt x="409575" y="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sp>
        <p:nvSpPr>
          <p:cNvPr id="65" name="文字方塊 64">
            <a:extLst>
              <a:ext uri="{FF2B5EF4-FFF2-40B4-BE49-F238E27FC236}">
                <a16:creationId xmlns:a16="http://schemas.microsoft.com/office/drawing/2014/main" id="{196DB56C-DF93-118D-832B-94CEBDFB35E4}"/>
              </a:ext>
            </a:extLst>
          </p:cNvPr>
          <p:cNvSpPr txBox="1"/>
          <p:nvPr/>
        </p:nvSpPr>
        <p:spPr>
          <a:xfrm>
            <a:off x="3241952" y="5289008"/>
            <a:ext cx="5779403" cy="1067343"/>
          </a:xfrm>
          <a:prstGeom prst="rect">
            <a:avLst/>
          </a:prstGeom>
          <a:noFill/>
        </p:spPr>
        <p:txBody>
          <a:bodyPr wrap="none" rtlCol="0">
            <a:spAutoFit/>
          </a:bodyPr>
          <a:lstStyle/>
          <a:p>
            <a:pPr>
              <a:lnSpc>
                <a:spcPct val="120000"/>
              </a:lnSpc>
            </a:pPr>
            <a:r>
              <a:rPr lang="en-US" altLang="zh-TW" dirty="0">
                <a:solidFill>
                  <a:schemeClr val="accent5">
                    <a:lumMod val="75000"/>
                  </a:schemeClr>
                </a:solidFill>
              </a:rPr>
              <a:t>Advantages for using gaseous target:</a:t>
            </a:r>
          </a:p>
          <a:p>
            <a:pPr marL="285750" indent="-285750">
              <a:lnSpc>
                <a:spcPct val="120000"/>
              </a:lnSpc>
              <a:buFont typeface="Arial" panose="020B0604020202020204" pitchFamily="34" charset="0"/>
              <a:buChar char="•"/>
            </a:pPr>
            <a:r>
              <a:rPr lang="en-US" altLang="zh-TW" dirty="0">
                <a:solidFill>
                  <a:schemeClr val="accent5">
                    <a:lumMod val="75000"/>
                  </a:schemeClr>
                </a:solidFill>
              </a:rPr>
              <a:t>Real-time adjustment of target density and thickness</a:t>
            </a:r>
          </a:p>
          <a:p>
            <a:pPr marL="285750" indent="-285750">
              <a:lnSpc>
                <a:spcPct val="120000"/>
              </a:lnSpc>
              <a:buFont typeface="Arial" panose="020B0604020202020204" pitchFamily="34" charset="0"/>
              <a:buChar char="•"/>
            </a:pPr>
            <a:r>
              <a:rPr lang="en-US" altLang="zh-TW" dirty="0">
                <a:solidFill>
                  <a:schemeClr val="accent5">
                    <a:lumMod val="75000"/>
                  </a:schemeClr>
                </a:solidFill>
              </a:rPr>
              <a:t>Enhanced laser-plasma coupling for increased efficiency</a:t>
            </a:r>
          </a:p>
        </p:txBody>
      </p:sp>
      <p:sp>
        <p:nvSpPr>
          <p:cNvPr id="141" name="投影片編號版面配置區 2">
            <a:extLst>
              <a:ext uri="{FF2B5EF4-FFF2-40B4-BE49-F238E27FC236}">
                <a16:creationId xmlns:a16="http://schemas.microsoft.com/office/drawing/2014/main" id="{ABD49C97-0EED-1616-0DDC-C1E958DBB74C}"/>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20</a:t>
            </a:fld>
            <a:endParaRPr lang="zh-TW" altLang="en-US" sz="1800" dirty="0">
              <a:solidFill>
                <a:schemeClr val="bg2">
                  <a:lumMod val="50000"/>
                </a:schemeClr>
              </a:solidFill>
            </a:endParaRPr>
          </a:p>
        </p:txBody>
      </p:sp>
      <p:sp>
        <p:nvSpPr>
          <p:cNvPr id="143" name="標題 1">
            <a:extLst>
              <a:ext uri="{FF2B5EF4-FFF2-40B4-BE49-F238E27FC236}">
                <a16:creationId xmlns:a16="http://schemas.microsoft.com/office/drawing/2014/main" id="{23179608-892E-0C51-5B9F-ECA93466EABD}"/>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Future Plan: Gaseous-Target Ion Acceleration</a:t>
            </a:r>
          </a:p>
        </p:txBody>
      </p:sp>
    </p:spTree>
    <p:extLst>
      <p:ext uri="{BB962C8B-B14F-4D97-AF65-F5344CB8AC3E}">
        <p14:creationId xmlns:p14="http://schemas.microsoft.com/office/powerpoint/2010/main" val="277183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AEBEB-9182-9262-95C6-730098863634}"/>
            </a:ext>
          </a:extLst>
        </p:cNvPr>
        <p:cNvGrpSpPr/>
        <p:nvPr/>
      </p:nvGrpSpPr>
      <p:grpSpPr>
        <a:xfrm>
          <a:off x="0" y="0"/>
          <a:ext cx="0" cy="0"/>
          <a:chOff x="0" y="0"/>
          <a:chExt cx="0" cy="0"/>
        </a:xfrm>
      </p:grpSpPr>
      <p:pic>
        <p:nvPicPr>
          <p:cNvPr id="9" name="內容版面配置區 4">
            <a:extLst>
              <a:ext uri="{FF2B5EF4-FFF2-40B4-BE49-F238E27FC236}">
                <a16:creationId xmlns:a16="http://schemas.microsoft.com/office/drawing/2014/main" id="{989BC992-56D1-6665-C2A5-72C77CE0DDDC}"/>
              </a:ext>
            </a:extLst>
          </p:cNvPr>
          <p:cNvPicPr>
            <a:picLocks noGrp="1" noChangeAspect="1"/>
          </p:cNvPicPr>
          <p:nvPr>
            <p:ph idx="1"/>
          </p:nvPr>
        </p:nvPicPr>
        <p:blipFill>
          <a:blip r:embed="rId3"/>
          <a:stretch>
            <a:fillRect/>
          </a:stretch>
        </p:blipFill>
        <p:spPr>
          <a:xfrm>
            <a:off x="864418" y="2405571"/>
            <a:ext cx="7061200" cy="3870013"/>
          </a:xfrm>
        </p:spPr>
      </p:pic>
      <p:pic>
        <p:nvPicPr>
          <p:cNvPr id="62" name="圖片 61">
            <a:extLst>
              <a:ext uri="{FF2B5EF4-FFF2-40B4-BE49-F238E27FC236}">
                <a16:creationId xmlns:a16="http://schemas.microsoft.com/office/drawing/2014/main" id="{02E57195-7C26-211E-2FBE-C3046D56128E}"/>
              </a:ext>
            </a:extLst>
          </p:cNvPr>
          <p:cNvPicPr>
            <a:picLocks noChangeAspect="1"/>
          </p:cNvPicPr>
          <p:nvPr/>
        </p:nvPicPr>
        <p:blipFill>
          <a:blip r:embed="rId4"/>
          <a:stretch>
            <a:fillRect/>
          </a:stretch>
        </p:blipFill>
        <p:spPr>
          <a:xfrm>
            <a:off x="3209947" y="2447550"/>
            <a:ext cx="1848466" cy="748585"/>
          </a:xfrm>
          <a:prstGeom prst="rect">
            <a:avLst/>
          </a:prstGeom>
        </p:spPr>
      </p:pic>
      <p:sp>
        <p:nvSpPr>
          <p:cNvPr id="7" name="標題 1">
            <a:extLst>
              <a:ext uri="{FF2B5EF4-FFF2-40B4-BE49-F238E27FC236}">
                <a16:creationId xmlns:a16="http://schemas.microsoft.com/office/drawing/2014/main" id="{A108CF5C-0EAA-0362-DC0B-0B64CD0737AA}"/>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Future Plan: Gaseous-Target Ion Acceleration</a:t>
            </a:r>
          </a:p>
        </p:txBody>
      </p:sp>
      <p:sp>
        <p:nvSpPr>
          <p:cNvPr id="8" name="投影片編號版面配置區 2">
            <a:extLst>
              <a:ext uri="{FF2B5EF4-FFF2-40B4-BE49-F238E27FC236}">
                <a16:creationId xmlns:a16="http://schemas.microsoft.com/office/drawing/2014/main" id="{39F1BC27-D1BA-E188-FC26-A5170850E015}"/>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21</a:t>
            </a:fld>
            <a:endParaRPr lang="zh-TW" altLang="en-US" sz="1800" dirty="0">
              <a:solidFill>
                <a:schemeClr val="bg2">
                  <a:lumMod val="50000"/>
                </a:schemeClr>
              </a:solidFill>
            </a:endParaRPr>
          </a:p>
        </p:txBody>
      </p:sp>
      <p:sp>
        <p:nvSpPr>
          <p:cNvPr id="14" name="文字方塊 13">
            <a:extLst>
              <a:ext uri="{FF2B5EF4-FFF2-40B4-BE49-F238E27FC236}">
                <a16:creationId xmlns:a16="http://schemas.microsoft.com/office/drawing/2014/main" id="{DCC389B7-0E1A-4D2E-5F05-1F5CB735A89C}"/>
              </a:ext>
            </a:extLst>
          </p:cNvPr>
          <p:cNvSpPr txBox="1"/>
          <p:nvPr/>
        </p:nvSpPr>
        <p:spPr>
          <a:xfrm>
            <a:off x="0" y="6517884"/>
            <a:ext cx="7529112" cy="523220"/>
          </a:xfrm>
          <a:prstGeom prst="rect">
            <a:avLst/>
          </a:prstGeom>
          <a:noFill/>
        </p:spPr>
        <p:txBody>
          <a:bodyPr wrap="none" rtlCol="0">
            <a:spAutoFit/>
          </a:bodyPr>
          <a:lstStyle/>
          <a:p>
            <a:r>
              <a:rPr lang="en-US" altLang="zh-TW" sz="1400" i="0" u="none" strike="noStrike" baseline="0" dirty="0">
                <a:solidFill>
                  <a:srgbClr val="000000"/>
                </a:solidFill>
              </a:rPr>
              <a:t>[2] </a:t>
            </a:r>
            <a:r>
              <a:rPr lang="en-US" altLang="zh-TW" sz="1400" dirty="0">
                <a:cs typeface="Arial" panose="020B0604020202020204" pitchFamily="34" charset="0"/>
              </a:rPr>
              <a:t>Omri Seemann, et al., </a:t>
            </a:r>
            <a:r>
              <a:rPr lang="en-US" altLang="zh-TW" sz="1400" dirty="0">
                <a:solidFill>
                  <a:srgbClr val="231F20"/>
                </a:solidFill>
                <a:cs typeface="Arial" panose="020B0604020202020204" pitchFamily="34" charset="0"/>
              </a:rPr>
              <a:t>Laser Proton Acceleration from a Near-Critical Imploding Gas Target</a:t>
            </a:r>
            <a:r>
              <a:rPr lang="en-US" altLang="zh-TW" sz="1400" dirty="0">
                <a:solidFill>
                  <a:srgbClr val="1F1F1F"/>
                </a:solidFill>
              </a:rPr>
              <a:t> </a:t>
            </a:r>
            <a:r>
              <a:rPr lang="en-US" altLang="zh-TW" sz="1400" dirty="0">
                <a:cs typeface="Arial" panose="020B0604020202020204" pitchFamily="34" charset="0"/>
              </a:rPr>
              <a:t>(2024)</a:t>
            </a:r>
          </a:p>
          <a:p>
            <a:endParaRPr lang="en-US" altLang="zh-TW" sz="1400" b="1" dirty="0">
              <a:solidFill>
                <a:srgbClr val="231F20"/>
              </a:solidFill>
              <a:latin typeface="Arial" panose="020B0604020202020204" pitchFamily="34" charset="0"/>
              <a:cs typeface="Arial" panose="020B0604020202020204" pitchFamily="34" charset="0"/>
            </a:endParaRPr>
          </a:p>
        </p:txBody>
      </p:sp>
      <p:grpSp>
        <p:nvGrpSpPr>
          <p:cNvPr id="42" name="群組 41">
            <a:extLst>
              <a:ext uri="{FF2B5EF4-FFF2-40B4-BE49-F238E27FC236}">
                <a16:creationId xmlns:a16="http://schemas.microsoft.com/office/drawing/2014/main" id="{EA094767-6479-3465-BFD2-1D0EE5BC52F4}"/>
              </a:ext>
            </a:extLst>
          </p:cNvPr>
          <p:cNvGrpSpPr/>
          <p:nvPr/>
        </p:nvGrpSpPr>
        <p:grpSpPr>
          <a:xfrm>
            <a:off x="4512130" y="1965722"/>
            <a:ext cx="3826238" cy="2900164"/>
            <a:chOff x="4648200" y="1702317"/>
            <a:chExt cx="3826238" cy="2900164"/>
          </a:xfrm>
        </p:grpSpPr>
        <p:pic>
          <p:nvPicPr>
            <p:cNvPr id="24" name="圖片 23">
              <a:extLst>
                <a:ext uri="{FF2B5EF4-FFF2-40B4-BE49-F238E27FC236}">
                  <a16:creationId xmlns:a16="http://schemas.microsoft.com/office/drawing/2014/main" id="{502982C0-FA75-F9A2-9013-D8D82569A318}"/>
                </a:ext>
              </a:extLst>
            </p:cNvPr>
            <p:cNvPicPr>
              <a:picLocks noChangeAspect="1"/>
            </p:cNvPicPr>
            <p:nvPr/>
          </p:nvPicPr>
          <p:blipFill>
            <a:blip r:embed="rId5"/>
            <a:stretch>
              <a:fillRect/>
            </a:stretch>
          </p:blipFill>
          <p:spPr>
            <a:xfrm>
              <a:off x="4648200" y="1702317"/>
              <a:ext cx="3826238" cy="2900164"/>
            </a:xfrm>
            <a:prstGeom prst="rect">
              <a:avLst/>
            </a:prstGeom>
            <a:ln>
              <a:noFill/>
            </a:ln>
            <a:effectLst>
              <a:outerShdw blurRad="292100" dist="139700" dir="2700000" algn="tl" rotWithShape="0">
                <a:srgbClr val="333333">
                  <a:alpha val="65000"/>
                </a:srgbClr>
              </a:outerShdw>
            </a:effectLst>
          </p:spPr>
        </p:pic>
        <p:grpSp>
          <p:nvGrpSpPr>
            <p:cNvPr id="41" name="群組 40">
              <a:extLst>
                <a:ext uri="{FF2B5EF4-FFF2-40B4-BE49-F238E27FC236}">
                  <a16:creationId xmlns:a16="http://schemas.microsoft.com/office/drawing/2014/main" id="{FD4AE6FA-D927-4C25-8E2C-6DEEA62161F2}"/>
                </a:ext>
              </a:extLst>
            </p:cNvPr>
            <p:cNvGrpSpPr/>
            <p:nvPr/>
          </p:nvGrpSpPr>
          <p:grpSpPr>
            <a:xfrm>
              <a:off x="4853939" y="1702317"/>
              <a:ext cx="3620498" cy="2900164"/>
              <a:chOff x="4775412" y="1790427"/>
              <a:chExt cx="3620498" cy="2900164"/>
            </a:xfrm>
          </p:grpSpPr>
          <p:pic>
            <p:nvPicPr>
              <p:cNvPr id="21" name="內容版面配置區 4">
                <a:extLst>
                  <a:ext uri="{FF2B5EF4-FFF2-40B4-BE49-F238E27FC236}">
                    <a16:creationId xmlns:a16="http://schemas.microsoft.com/office/drawing/2014/main" id="{DE887846-F024-C0E7-F84B-B0DECB783D82}"/>
                  </a:ext>
                </a:extLst>
              </p:cNvPr>
              <p:cNvPicPr>
                <a:picLocks noChangeAspect="1"/>
              </p:cNvPicPr>
              <p:nvPr/>
            </p:nvPicPr>
            <p:blipFill>
              <a:blip r:embed="rId6"/>
              <a:srcRect l="6085" t="5573" r="10405" b="49284"/>
              <a:stretch/>
            </p:blipFill>
            <p:spPr>
              <a:xfrm>
                <a:off x="4775412" y="1790427"/>
                <a:ext cx="3339093" cy="2900164"/>
              </a:xfrm>
              <a:prstGeom prst="rect">
                <a:avLst/>
              </a:prstGeom>
              <a:ln>
                <a:noFill/>
              </a:ln>
            </p:spPr>
          </p:pic>
          <p:pic>
            <p:nvPicPr>
              <p:cNvPr id="23" name="圖片 22">
                <a:extLst>
                  <a:ext uri="{FF2B5EF4-FFF2-40B4-BE49-F238E27FC236}">
                    <a16:creationId xmlns:a16="http://schemas.microsoft.com/office/drawing/2014/main" id="{8F2DD959-1611-C7A8-78E9-5647517CC71E}"/>
                  </a:ext>
                </a:extLst>
              </p:cNvPr>
              <p:cNvPicPr>
                <a:picLocks noChangeAspect="1"/>
              </p:cNvPicPr>
              <p:nvPr/>
            </p:nvPicPr>
            <p:blipFill>
              <a:blip r:embed="rId5"/>
              <a:stretch>
                <a:fillRect/>
              </a:stretch>
            </p:blipFill>
            <p:spPr>
              <a:xfrm>
                <a:off x="5255622" y="1843717"/>
                <a:ext cx="440328" cy="334571"/>
              </a:xfrm>
              <a:prstGeom prst="rect">
                <a:avLst/>
              </a:prstGeom>
              <a:ln>
                <a:noFill/>
              </a:ln>
            </p:spPr>
          </p:pic>
          <p:pic>
            <p:nvPicPr>
              <p:cNvPr id="28" name="內容版面配置區 4">
                <a:extLst>
                  <a:ext uri="{FF2B5EF4-FFF2-40B4-BE49-F238E27FC236}">
                    <a16:creationId xmlns:a16="http://schemas.microsoft.com/office/drawing/2014/main" id="{8BCB8CB9-6171-B09D-D03B-73123CA53251}"/>
                  </a:ext>
                </a:extLst>
              </p:cNvPr>
              <p:cNvPicPr>
                <a:picLocks noChangeAspect="1"/>
              </p:cNvPicPr>
              <p:nvPr/>
            </p:nvPicPr>
            <p:blipFill>
              <a:blip r:embed="rId6"/>
              <a:srcRect l="67844" t="5454" r="10430" b="89338"/>
              <a:stretch/>
            </p:blipFill>
            <p:spPr>
              <a:xfrm rot="5400000">
                <a:off x="7794285" y="2965237"/>
                <a:ext cx="868680" cy="334571"/>
              </a:xfrm>
              <a:prstGeom prst="rect">
                <a:avLst/>
              </a:prstGeom>
              <a:ln>
                <a:noFill/>
              </a:ln>
            </p:spPr>
          </p:pic>
          <p:pic>
            <p:nvPicPr>
              <p:cNvPr id="40" name="圖片 39">
                <a:extLst>
                  <a:ext uri="{FF2B5EF4-FFF2-40B4-BE49-F238E27FC236}">
                    <a16:creationId xmlns:a16="http://schemas.microsoft.com/office/drawing/2014/main" id="{6E68D7CE-B87A-AF0C-9417-DFB4B92BC99A}"/>
                  </a:ext>
                </a:extLst>
              </p:cNvPr>
              <p:cNvPicPr>
                <a:picLocks noChangeAspect="1"/>
              </p:cNvPicPr>
              <p:nvPr/>
            </p:nvPicPr>
            <p:blipFill>
              <a:blip r:embed="rId7"/>
              <a:stretch>
                <a:fillRect/>
              </a:stretch>
            </p:blipFill>
            <p:spPr>
              <a:xfrm>
                <a:off x="7169059" y="1858581"/>
                <a:ext cx="892280" cy="260935"/>
              </a:xfrm>
              <a:prstGeom prst="rect">
                <a:avLst/>
              </a:prstGeom>
              <a:ln>
                <a:noFill/>
              </a:ln>
            </p:spPr>
          </p:pic>
        </p:grpSp>
        <p:sp>
          <p:nvSpPr>
            <p:cNvPr id="20" name="文字方塊 19">
              <a:extLst>
                <a:ext uri="{FF2B5EF4-FFF2-40B4-BE49-F238E27FC236}">
                  <a16:creationId xmlns:a16="http://schemas.microsoft.com/office/drawing/2014/main" id="{B5272CBC-4360-3F66-E405-F6A3554C7793}"/>
                </a:ext>
              </a:extLst>
            </p:cNvPr>
            <p:cNvSpPr txBox="1"/>
            <p:nvPr/>
          </p:nvSpPr>
          <p:spPr>
            <a:xfrm>
              <a:off x="4886963" y="1799316"/>
              <a:ext cx="3273044" cy="307777"/>
            </a:xfrm>
            <a:prstGeom prst="rect">
              <a:avLst/>
            </a:prstGeom>
            <a:noFill/>
          </p:spPr>
          <p:txBody>
            <a:bodyPr wrap="square" rtlCol="0">
              <a:spAutoFit/>
            </a:bodyPr>
            <a:lstStyle/>
            <a:p>
              <a:pPr algn="ctr"/>
              <a:r>
                <a:rPr lang="en-US" altLang="zh-TW" sz="1400" b="1" dirty="0"/>
                <a:t>Time Delay between Two Beams</a:t>
              </a:r>
            </a:p>
          </p:txBody>
        </p:sp>
      </p:grpSp>
      <p:sp>
        <p:nvSpPr>
          <p:cNvPr id="61" name="文字方塊 60">
            <a:extLst>
              <a:ext uri="{FF2B5EF4-FFF2-40B4-BE49-F238E27FC236}">
                <a16:creationId xmlns:a16="http://schemas.microsoft.com/office/drawing/2014/main" id="{1085972F-99D1-1597-D4EC-9E4B6A89F44D}"/>
              </a:ext>
            </a:extLst>
          </p:cNvPr>
          <p:cNvSpPr txBox="1"/>
          <p:nvPr/>
        </p:nvSpPr>
        <p:spPr>
          <a:xfrm>
            <a:off x="2565678" y="6058180"/>
            <a:ext cx="3273044" cy="338554"/>
          </a:xfrm>
          <a:prstGeom prst="rect">
            <a:avLst/>
          </a:prstGeom>
          <a:noFill/>
        </p:spPr>
        <p:txBody>
          <a:bodyPr wrap="square" rtlCol="0">
            <a:spAutoFit/>
          </a:bodyPr>
          <a:lstStyle/>
          <a:p>
            <a:pPr algn="ctr"/>
            <a:r>
              <a:rPr lang="en-US" altLang="zh-TW" sz="1600" b="1" dirty="0"/>
              <a:t>Hydrogen, 10</a:t>
            </a:r>
            <a:r>
              <a:rPr lang="en-US" altLang="zh-TW" sz="1600" b="1" baseline="30000" dirty="0"/>
              <a:t>19</a:t>
            </a:r>
            <a:r>
              <a:rPr lang="en-US" altLang="zh-TW" sz="1600" b="1" dirty="0"/>
              <a:t> - 10</a:t>
            </a:r>
            <a:r>
              <a:rPr lang="en-US" altLang="zh-TW" sz="1600" b="1" baseline="30000" dirty="0"/>
              <a:t>20</a:t>
            </a:r>
            <a:r>
              <a:rPr lang="en-US" altLang="zh-TW" sz="1600" b="1" dirty="0"/>
              <a:t> cm</a:t>
            </a:r>
            <a:r>
              <a:rPr lang="en-US" altLang="zh-TW" sz="1600" b="1" baseline="30000" dirty="0"/>
              <a:t>-3</a:t>
            </a:r>
          </a:p>
        </p:txBody>
      </p:sp>
      <p:grpSp>
        <p:nvGrpSpPr>
          <p:cNvPr id="64" name="群組 63">
            <a:extLst>
              <a:ext uri="{FF2B5EF4-FFF2-40B4-BE49-F238E27FC236}">
                <a16:creationId xmlns:a16="http://schemas.microsoft.com/office/drawing/2014/main" id="{C7F2F461-D9B2-6926-AFC0-326E8B715D5E}"/>
              </a:ext>
            </a:extLst>
          </p:cNvPr>
          <p:cNvGrpSpPr/>
          <p:nvPr/>
        </p:nvGrpSpPr>
        <p:grpSpPr>
          <a:xfrm>
            <a:off x="657923" y="1716164"/>
            <a:ext cx="2793937" cy="4122092"/>
            <a:chOff x="657923" y="1716164"/>
            <a:chExt cx="2793937" cy="4122092"/>
          </a:xfrm>
        </p:grpSpPr>
        <p:grpSp>
          <p:nvGrpSpPr>
            <p:cNvPr id="53" name="群組 52">
              <a:extLst>
                <a:ext uri="{FF2B5EF4-FFF2-40B4-BE49-F238E27FC236}">
                  <a16:creationId xmlns:a16="http://schemas.microsoft.com/office/drawing/2014/main" id="{82BB28DB-0BE9-3D54-48B7-5E041B6F7A2F}"/>
                </a:ext>
              </a:extLst>
            </p:cNvPr>
            <p:cNvGrpSpPr/>
            <p:nvPr/>
          </p:nvGrpSpPr>
          <p:grpSpPr>
            <a:xfrm>
              <a:off x="669026" y="1716164"/>
              <a:ext cx="2782834" cy="4122092"/>
              <a:chOff x="1650823" y="1249680"/>
              <a:chExt cx="2782834" cy="4122092"/>
            </a:xfrm>
          </p:grpSpPr>
          <p:pic>
            <p:nvPicPr>
              <p:cNvPr id="54" name="圖片 53">
                <a:extLst>
                  <a:ext uri="{FF2B5EF4-FFF2-40B4-BE49-F238E27FC236}">
                    <a16:creationId xmlns:a16="http://schemas.microsoft.com/office/drawing/2014/main" id="{3D3FAC79-AF1F-A84C-1859-9C65DE36DF34}"/>
                  </a:ext>
                </a:extLst>
              </p:cNvPr>
              <p:cNvPicPr>
                <a:picLocks noChangeAspect="1"/>
              </p:cNvPicPr>
              <p:nvPr/>
            </p:nvPicPr>
            <p:blipFill>
              <a:blip r:embed="rId8"/>
              <a:srcRect t="1509" b="1"/>
              <a:stretch/>
            </p:blipFill>
            <p:spPr>
              <a:xfrm>
                <a:off x="1650823" y="1249680"/>
                <a:ext cx="2782834" cy="4122091"/>
              </a:xfrm>
              <a:prstGeom prst="rect">
                <a:avLst/>
              </a:prstGeom>
              <a:ln>
                <a:noFill/>
              </a:ln>
              <a:effectLst>
                <a:outerShdw blurRad="292100" dist="139700" dir="2700000" algn="tl" rotWithShape="0">
                  <a:srgbClr val="333333">
                    <a:alpha val="65000"/>
                  </a:srgbClr>
                </a:outerShdw>
              </a:effectLst>
            </p:spPr>
          </p:pic>
          <p:pic>
            <p:nvPicPr>
              <p:cNvPr id="55" name="圖片 54">
                <a:extLst>
                  <a:ext uri="{FF2B5EF4-FFF2-40B4-BE49-F238E27FC236}">
                    <a16:creationId xmlns:a16="http://schemas.microsoft.com/office/drawing/2014/main" id="{3AEC7AC1-8A26-08D2-F68F-AF3271E8D1EF}"/>
                  </a:ext>
                </a:extLst>
              </p:cNvPr>
              <p:cNvPicPr>
                <a:picLocks noChangeAspect="1"/>
              </p:cNvPicPr>
              <p:nvPr/>
            </p:nvPicPr>
            <p:blipFill>
              <a:blip r:embed="rId9"/>
              <a:srcRect l="1240" t="11515" r="51772"/>
              <a:stretch/>
            </p:blipFill>
            <p:spPr>
              <a:xfrm>
                <a:off x="3451859" y="1585873"/>
                <a:ext cx="236221" cy="3360420"/>
              </a:xfrm>
              <a:prstGeom prst="rect">
                <a:avLst/>
              </a:prstGeom>
            </p:spPr>
          </p:pic>
          <p:pic>
            <p:nvPicPr>
              <p:cNvPr id="56" name="內容版面配置區 4">
                <a:extLst>
                  <a:ext uri="{FF2B5EF4-FFF2-40B4-BE49-F238E27FC236}">
                    <a16:creationId xmlns:a16="http://schemas.microsoft.com/office/drawing/2014/main" id="{6D2FE175-C62E-8BBE-735E-5228A4DEAEA5}"/>
                  </a:ext>
                </a:extLst>
              </p:cNvPr>
              <p:cNvPicPr>
                <a:picLocks noChangeAspect="1"/>
              </p:cNvPicPr>
              <p:nvPr/>
            </p:nvPicPr>
            <p:blipFill>
              <a:blip r:embed="rId10"/>
              <a:srcRect l="18574" r="911"/>
              <a:stretch/>
            </p:blipFill>
            <p:spPr>
              <a:xfrm>
                <a:off x="1988820" y="1594396"/>
                <a:ext cx="1551675" cy="3549104"/>
              </a:xfrm>
              <a:prstGeom prst="rect">
                <a:avLst/>
              </a:prstGeom>
            </p:spPr>
          </p:pic>
          <p:pic>
            <p:nvPicPr>
              <p:cNvPr id="57" name="圖片 56">
                <a:extLst>
                  <a:ext uri="{FF2B5EF4-FFF2-40B4-BE49-F238E27FC236}">
                    <a16:creationId xmlns:a16="http://schemas.microsoft.com/office/drawing/2014/main" id="{FF6567F8-14CD-EB9F-EEDE-B9B17DCABAE2}"/>
                  </a:ext>
                </a:extLst>
              </p:cNvPr>
              <p:cNvPicPr>
                <a:picLocks noChangeAspect="1"/>
              </p:cNvPicPr>
              <p:nvPr/>
            </p:nvPicPr>
            <p:blipFill>
              <a:blip r:embed="rId9"/>
              <a:srcRect l="1240" t="2004" r="13146" b="88718"/>
              <a:stretch/>
            </p:blipFill>
            <p:spPr>
              <a:xfrm>
                <a:off x="3526282" y="1303020"/>
                <a:ext cx="861800" cy="291375"/>
              </a:xfrm>
              <a:prstGeom prst="rect">
                <a:avLst/>
              </a:prstGeom>
            </p:spPr>
          </p:pic>
          <p:pic>
            <p:nvPicPr>
              <p:cNvPr id="58" name="圖片 57">
                <a:extLst>
                  <a:ext uri="{FF2B5EF4-FFF2-40B4-BE49-F238E27FC236}">
                    <a16:creationId xmlns:a16="http://schemas.microsoft.com/office/drawing/2014/main" id="{2A68D737-71BA-52E2-F408-CB7B39F77354}"/>
                  </a:ext>
                </a:extLst>
              </p:cNvPr>
              <p:cNvPicPr>
                <a:picLocks noChangeAspect="1"/>
              </p:cNvPicPr>
              <p:nvPr/>
            </p:nvPicPr>
            <p:blipFill>
              <a:blip r:embed="rId9"/>
              <a:srcRect l="48229" t="11515" r="10896"/>
              <a:stretch/>
            </p:blipFill>
            <p:spPr>
              <a:xfrm>
                <a:off x="3688081" y="1585873"/>
                <a:ext cx="497528" cy="3360420"/>
              </a:xfrm>
              <a:prstGeom prst="rect">
                <a:avLst/>
              </a:prstGeom>
            </p:spPr>
          </p:pic>
          <p:sp>
            <p:nvSpPr>
              <p:cNvPr id="59" name="文字方塊 58">
                <a:extLst>
                  <a:ext uri="{FF2B5EF4-FFF2-40B4-BE49-F238E27FC236}">
                    <a16:creationId xmlns:a16="http://schemas.microsoft.com/office/drawing/2014/main" id="{AD384974-C726-6A16-2B9D-A1B479C9DA06}"/>
                  </a:ext>
                </a:extLst>
              </p:cNvPr>
              <p:cNvSpPr txBox="1"/>
              <p:nvPr/>
            </p:nvSpPr>
            <p:spPr>
              <a:xfrm rot="16200000">
                <a:off x="1296470" y="3112194"/>
                <a:ext cx="1135247" cy="307777"/>
              </a:xfrm>
              <a:prstGeom prst="rect">
                <a:avLst/>
              </a:prstGeom>
              <a:noFill/>
            </p:spPr>
            <p:txBody>
              <a:bodyPr wrap="none" rtlCol="0">
                <a:spAutoFit/>
              </a:bodyPr>
              <a:lstStyle/>
              <a:p>
                <a:r>
                  <a:rPr lang="en-US" altLang="zh-TW" sz="1400" dirty="0">
                    <a:cs typeface="Arial" panose="020B0604020202020204" pitchFamily="34" charset="0"/>
                  </a:rPr>
                  <a:t>Shot number</a:t>
                </a:r>
                <a:endParaRPr lang="zh-TW" altLang="en-US" sz="1400" dirty="0">
                  <a:cs typeface="Arial" panose="020B0604020202020204" pitchFamily="34" charset="0"/>
                </a:endParaRPr>
              </a:p>
            </p:txBody>
          </p:sp>
          <p:sp>
            <p:nvSpPr>
              <p:cNvPr id="60" name="文字方塊 59">
                <a:extLst>
                  <a:ext uri="{FF2B5EF4-FFF2-40B4-BE49-F238E27FC236}">
                    <a16:creationId xmlns:a16="http://schemas.microsoft.com/office/drawing/2014/main" id="{DFC25D45-8043-708F-5861-7E49DF83E6CC}"/>
                  </a:ext>
                </a:extLst>
              </p:cNvPr>
              <p:cNvSpPr txBox="1"/>
              <p:nvPr/>
            </p:nvSpPr>
            <p:spPr>
              <a:xfrm>
                <a:off x="2398292" y="5063995"/>
                <a:ext cx="1179297" cy="307777"/>
              </a:xfrm>
              <a:prstGeom prst="rect">
                <a:avLst/>
              </a:prstGeom>
              <a:noFill/>
            </p:spPr>
            <p:txBody>
              <a:bodyPr wrap="none" rtlCol="0">
                <a:spAutoFit/>
              </a:bodyPr>
              <a:lstStyle/>
              <a:p>
                <a:r>
                  <a:rPr lang="en-US" altLang="zh-TW" sz="1400" dirty="0">
                    <a:cs typeface="Arial" panose="020B0604020202020204" pitchFamily="34" charset="0"/>
                  </a:rPr>
                  <a:t>Energy (MeV)</a:t>
                </a:r>
                <a:endParaRPr lang="zh-TW" altLang="en-US" sz="1400" dirty="0">
                  <a:cs typeface="Arial" panose="020B0604020202020204" pitchFamily="34" charset="0"/>
                </a:endParaRPr>
              </a:p>
            </p:txBody>
          </p:sp>
        </p:grpSp>
        <p:sp>
          <p:nvSpPr>
            <p:cNvPr id="63" name="文字方塊 62">
              <a:extLst>
                <a:ext uri="{FF2B5EF4-FFF2-40B4-BE49-F238E27FC236}">
                  <a16:creationId xmlns:a16="http://schemas.microsoft.com/office/drawing/2014/main" id="{8ECB175C-326B-B0ED-E93E-8704828C0852}"/>
                </a:ext>
              </a:extLst>
            </p:cNvPr>
            <p:cNvSpPr txBox="1"/>
            <p:nvPr/>
          </p:nvSpPr>
          <p:spPr>
            <a:xfrm>
              <a:off x="657923" y="1757979"/>
              <a:ext cx="1823242" cy="307777"/>
            </a:xfrm>
            <a:prstGeom prst="rect">
              <a:avLst/>
            </a:prstGeom>
            <a:noFill/>
          </p:spPr>
          <p:txBody>
            <a:bodyPr wrap="square" rtlCol="0">
              <a:spAutoFit/>
            </a:bodyPr>
            <a:lstStyle/>
            <a:p>
              <a:pPr algn="ctr"/>
              <a:r>
                <a:rPr lang="en-US" altLang="zh-TW" sz="1400" b="1" dirty="0"/>
                <a:t>Proton Energy Spectra</a:t>
              </a:r>
            </a:p>
          </p:txBody>
        </p:sp>
      </p:grpSp>
    </p:spTree>
    <p:extLst>
      <p:ext uri="{BB962C8B-B14F-4D97-AF65-F5344CB8AC3E}">
        <p14:creationId xmlns:p14="http://schemas.microsoft.com/office/powerpoint/2010/main" val="190639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標題 1">
            <a:extLst>
              <a:ext uri="{FF2B5EF4-FFF2-40B4-BE49-F238E27FC236}">
                <a16:creationId xmlns:a16="http://schemas.microsoft.com/office/drawing/2014/main" id="{F7AF10BD-F86F-E72D-9B99-942C9C8CB4B2}"/>
              </a:ext>
            </a:extLst>
          </p:cNvPr>
          <p:cNvSpPr>
            <a:spLocks noGrp="1"/>
          </p:cNvSpPr>
          <p:nvPr>
            <p:ph type="title"/>
          </p:nvPr>
        </p:nvSpPr>
        <p:spPr>
          <a:xfrm>
            <a:off x="0" y="2766218"/>
            <a:ext cx="9144000" cy="1325563"/>
          </a:xfrm>
        </p:spPr>
        <p:txBody>
          <a:bodyPr/>
          <a:lstStyle/>
          <a:p>
            <a:pPr algn="ctr"/>
            <a:r>
              <a:rPr lang="en-US" altLang="zh-TW" b="1" dirty="0"/>
              <a:t>Thank you for your attention</a:t>
            </a:r>
            <a:endParaRPr lang="zh-TW" altLang="en-US" b="1" dirty="0"/>
          </a:p>
        </p:txBody>
      </p:sp>
    </p:spTree>
    <p:extLst>
      <p:ext uri="{BB962C8B-B14F-4D97-AF65-F5344CB8AC3E}">
        <p14:creationId xmlns:p14="http://schemas.microsoft.com/office/powerpoint/2010/main" val="388851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01235A7A-D09D-46D0-B96C-7A4D725E413C}"/>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Appendix</a:t>
            </a:r>
          </a:p>
        </p:txBody>
      </p:sp>
      <p:sp>
        <p:nvSpPr>
          <p:cNvPr id="258" name="文字方塊 257">
            <a:extLst>
              <a:ext uri="{FF2B5EF4-FFF2-40B4-BE49-F238E27FC236}">
                <a16:creationId xmlns:a16="http://schemas.microsoft.com/office/drawing/2014/main" id="{27969901-FA67-4307-AF45-9A1FD835B52D}"/>
              </a:ext>
            </a:extLst>
          </p:cNvPr>
          <p:cNvSpPr txBox="1"/>
          <p:nvPr/>
        </p:nvSpPr>
        <p:spPr>
          <a:xfrm>
            <a:off x="624815" y="1336643"/>
            <a:ext cx="3389389" cy="400110"/>
          </a:xfrm>
          <a:prstGeom prst="rect">
            <a:avLst/>
          </a:prstGeom>
          <a:noFill/>
        </p:spPr>
        <p:txBody>
          <a:bodyPr wrap="none" lIns="91440" tIns="45720" rIns="91440" bIns="45720" rtlCol="0" anchor="t">
            <a:spAutoFit/>
          </a:bodyPr>
          <a:lstStyle/>
          <a:p>
            <a:r>
              <a:rPr lang="en-US" altLang="zh-TW" sz="2000" dirty="0">
                <a:solidFill>
                  <a:srgbClr val="0012FF"/>
                </a:solidFill>
                <a:ea typeface="新細明體"/>
              </a:rPr>
              <a:t>1D Theoretical model for TNSA</a:t>
            </a:r>
          </a:p>
        </p:txBody>
      </p:sp>
      <p:sp>
        <p:nvSpPr>
          <p:cNvPr id="126" name="投影片編號版面配置區 2">
            <a:extLst>
              <a:ext uri="{FF2B5EF4-FFF2-40B4-BE49-F238E27FC236}">
                <a16:creationId xmlns:a16="http://schemas.microsoft.com/office/drawing/2014/main" id="{5226C3A3-3273-41FD-A72B-33557C8B866A}"/>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23</a:t>
            </a:fld>
            <a:endParaRPr lang="zh-TW" altLang="en-US" sz="1800" dirty="0">
              <a:solidFill>
                <a:schemeClr val="bg2">
                  <a:lumMod val="50000"/>
                </a:schemeClr>
              </a:solidFill>
            </a:endParaRP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3A66A542-7626-F541-4708-CF8559D51B72}"/>
                  </a:ext>
                </a:extLst>
              </p:cNvPr>
              <p:cNvSpPr/>
              <p:nvPr/>
            </p:nvSpPr>
            <p:spPr>
              <a:xfrm>
                <a:off x="776202" y="3161811"/>
                <a:ext cx="3086614" cy="534377"/>
              </a:xfrm>
              <a:prstGeom prst="rect">
                <a:avLst/>
              </a:prstGeom>
            </p:spPr>
            <p:txBody>
              <a:bodyPr wrap="none">
                <a:spAutoFit/>
              </a:bodyPr>
              <a:lstStyle/>
              <a:p>
                <a14:m>
                  <m:oMath xmlns:m="http://schemas.openxmlformats.org/officeDocument/2006/math">
                    <m:sSub>
                      <m:sSubPr>
                        <m:ctrlPr>
                          <a:rPr kumimoji="1" lang="en-US" altLang="zh-TW" i="1" smtClean="0">
                            <a:latin typeface="Cambria Math" panose="02040503050406030204" pitchFamily="18" charset="0"/>
                          </a:rPr>
                        </m:ctrlPr>
                      </m:sSubPr>
                      <m:e>
                        <m:r>
                          <a:rPr kumimoji="1" lang="en-US" altLang="zh-TW" i="1">
                            <a:latin typeface="Cambria Math" panose="02040503050406030204" pitchFamily="18" charset="0"/>
                          </a:rPr>
                          <m:t>𝑛</m:t>
                        </m:r>
                      </m:e>
                      <m:sub>
                        <m:r>
                          <a:rPr kumimoji="1" lang="en-US" altLang="zh-TW" b="0" i="1" smtClean="0">
                            <a:latin typeface="Cambria Math" panose="02040503050406030204" pitchFamily="18" charset="0"/>
                          </a:rPr>
                          <m:t>𝑒</m:t>
                        </m:r>
                      </m:sub>
                    </m:sSub>
                    <m:d>
                      <m:dPr>
                        <m:ctrlPr>
                          <a:rPr kumimoji="1" lang="en-US" altLang="zh-TW" b="0" i="1" smtClean="0">
                            <a:latin typeface="Cambria Math" panose="02040503050406030204" pitchFamily="18" charset="0"/>
                          </a:rPr>
                        </m:ctrlPr>
                      </m:dPr>
                      <m:e>
                        <m:r>
                          <a:rPr kumimoji="1" lang="en-US" altLang="zh-TW" b="0" i="1" smtClean="0">
                            <a:latin typeface="Cambria Math" panose="02040503050406030204" pitchFamily="18" charset="0"/>
                          </a:rPr>
                          <m:t>𝜙</m:t>
                        </m:r>
                      </m:e>
                    </m:d>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𝑛</m:t>
                        </m:r>
                      </m:e>
                      <m:sub>
                        <m:r>
                          <a:rPr kumimoji="1" lang="en-US" altLang="zh-TW" b="0" i="1" smtClean="0">
                            <a:latin typeface="Cambria Math" panose="02040503050406030204" pitchFamily="18" charset="0"/>
                          </a:rPr>
                          <m:t>𝑒</m:t>
                        </m:r>
                        <m:r>
                          <a:rPr kumimoji="1" lang="en-US" altLang="zh-TW" b="0" i="1" smtClean="0">
                            <a:latin typeface="Cambria Math" panose="02040503050406030204" pitchFamily="18" charset="0"/>
                          </a:rPr>
                          <m:t>0</m:t>
                        </m:r>
                      </m:sub>
                    </m:sSub>
                    <m:func>
                      <m:funcPr>
                        <m:ctrlPr>
                          <a:rPr kumimoji="1" lang="en-US" altLang="zh-TW" b="0" i="1" smtClean="0">
                            <a:latin typeface="Cambria Math" panose="02040503050406030204" pitchFamily="18" charset="0"/>
                          </a:rPr>
                        </m:ctrlPr>
                      </m:funcPr>
                      <m:fName>
                        <m:r>
                          <m:rPr>
                            <m:sty m:val="p"/>
                          </m:rPr>
                          <a:rPr kumimoji="1" lang="en-US" altLang="zh-TW" b="0" i="0" smtClean="0">
                            <a:latin typeface="Cambria Math" panose="02040503050406030204" pitchFamily="18" charset="0"/>
                          </a:rPr>
                          <m:t>exp</m:t>
                        </m:r>
                      </m:fName>
                      <m:e>
                        <m:d>
                          <m:dPr>
                            <m:ctrlPr>
                              <a:rPr kumimoji="1" lang="en-US" altLang="zh-TW" b="0" i="1" smtClean="0">
                                <a:latin typeface="Cambria Math" panose="02040503050406030204" pitchFamily="18" charset="0"/>
                              </a:rPr>
                            </m:ctrlPr>
                          </m:dPr>
                          <m:e>
                            <m:f>
                              <m:fPr>
                                <m:ctrlPr>
                                  <a:rPr kumimoji="1" lang="en-US" altLang="zh-TW" i="1">
                                    <a:latin typeface="Cambria Math" panose="02040503050406030204" pitchFamily="18" charset="0"/>
                                  </a:rPr>
                                </m:ctrlPr>
                              </m:fPr>
                              <m:num>
                                <m:r>
                                  <a:rPr kumimoji="1" lang="en-US" altLang="zh-TW" i="1">
                                    <a:latin typeface="Cambria Math" panose="02040503050406030204" pitchFamily="18" charset="0"/>
                                  </a:rPr>
                                  <m:t>𝑒</m:t>
                                </m:r>
                                <m:r>
                                  <a:rPr kumimoji="1" lang="en-US" altLang="zh-TW" i="1">
                                    <a:latin typeface="Cambria Math" panose="02040503050406030204" pitchFamily="18" charset="0"/>
                                  </a:rPr>
                                  <m:t>𝜙</m:t>
                                </m:r>
                              </m:num>
                              <m:den>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𝑇</m:t>
                                    </m:r>
                                  </m:e>
                                  <m:sub>
                                    <m:r>
                                      <a:rPr kumimoji="1" lang="en-US" altLang="zh-TW" b="0" i="1" smtClean="0">
                                        <a:latin typeface="Cambria Math" panose="02040503050406030204" pitchFamily="18" charset="0"/>
                                      </a:rPr>
                                      <m:t>𝑒</m:t>
                                    </m:r>
                                    <m:r>
                                      <a:rPr kumimoji="1" lang="en-US" altLang="zh-TW" b="0" i="1" smtClean="0">
                                        <a:latin typeface="Cambria Math" panose="02040503050406030204" pitchFamily="18" charset="0"/>
                                      </a:rPr>
                                      <m:t>0</m:t>
                                    </m:r>
                                  </m:sub>
                                </m:sSub>
                              </m:den>
                            </m:f>
                          </m:e>
                        </m:d>
                      </m:e>
                    </m:func>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𝑍</m:t>
                        </m:r>
                      </m:e>
                      <m:sub>
                        <m:r>
                          <a:rPr kumimoji="1" lang="en-US" altLang="zh-TW" b="0" i="1" smtClean="0">
                            <a:latin typeface="Cambria Math" panose="02040503050406030204" pitchFamily="18" charset="0"/>
                          </a:rPr>
                          <m:t>𝑖</m:t>
                        </m:r>
                      </m:sub>
                    </m:sSub>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𝑛</m:t>
                        </m:r>
                      </m:e>
                      <m:sub>
                        <m:r>
                          <a:rPr kumimoji="1" lang="en-US" altLang="zh-TW" b="0" i="1" smtClean="0">
                            <a:latin typeface="Cambria Math" panose="02040503050406030204" pitchFamily="18" charset="0"/>
                          </a:rPr>
                          <m:t>𝑖</m:t>
                        </m:r>
                      </m:sub>
                    </m:sSub>
                  </m:oMath>
                </a14:m>
                <a:r>
                  <a:rPr lang="en-US" altLang="zh-TW" dirty="0"/>
                  <a:t>,</a:t>
                </a:r>
                <a:endParaRPr lang="zh-TW" altLang="en-US" dirty="0"/>
              </a:p>
            </p:txBody>
          </p:sp>
        </mc:Choice>
        <mc:Fallback xmlns="">
          <p:sp>
            <p:nvSpPr>
              <p:cNvPr id="2" name="矩形 1">
                <a:extLst>
                  <a:ext uri="{FF2B5EF4-FFF2-40B4-BE49-F238E27FC236}">
                    <a16:creationId xmlns:a16="http://schemas.microsoft.com/office/drawing/2014/main" id="{3A66A542-7626-F541-4708-CF8559D51B72}"/>
                  </a:ext>
                </a:extLst>
              </p:cNvPr>
              <p:cNvSpPr>
                <a:spLocks noRot="1" noChangeAspect="1" noMove="1" noResize="1" noEditPoints="1" noAdjustHandles="1" noChangeArrowheads="1" noChangeShapeType="1" noTextEdit="1"/>
              </p:cNvSpPr>
              <p:nvPr/>
            </p:nvSpPr>
            <p:spPr>
              <a:xfrm>
                <a:off x="776202" y="3161811"/>
                <a:ext cx="3086614" cy="534377"/>
              </a:xfrm>
              <a:prstGeom prst="rect">
                <a:avLst/>
              </a:prstGeom>
              <a:blipFill>
                <a:blip r:embed="rId3"/>
                <a:stretch>
                  <a:fillRect r="-592" b="-114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46685C51-987F-1821-CFF2-131A372A25E2}"/>
                  </a:ext>
                </a:extLst>
              </p:cNvPr>
              <p:cNvSpPr txBox="1"/>
              <p:nvPr/>
            </p:nvSpPr>
            <p:spPr>
              <a:xfrm>
                <a:off x="776202" y="2548998"/>
                <a:ext cx="2799805" cy="521874"/>
              </a:xfrm>
              <a:prstGeom prst="rect">
                <a:avLst/>
              </a:prstGeom>
              <a:noFill/>
            </p:spPr>
            <p:txBody>
              <a:bodyPr wrap="none" rtlCol="0">
                <a:spAutoFit/>
              </a:bodyPr>
              <a:lstStyle/>
              <a:p>
                <a14:m>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m:t>
                        </m:r>
                      </m:e>
                      <m:sub>
                        <m:r>
                          <a:rPr kumimoji="1" lang="en-US" altLang="zh-TW" b="0" i="1" smtClean="0">
                            <a:latin typeface="Cambria Math" panose="02040503050406030204" pitchFamily="18" charset="0"/>
                          </a:rPr>
                          <m:t>𝑡</m:t>
                        </m:r>
                      </m:sub>
                    </m:sSub>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𝑣</m:t>
                        </m:r>
                      </m:e>
                      <m:sub>
                        <m:r>
                          <a:rPr kumimoji="1" lang="en-US" altLang="zh-TW" b="0" i="1" smtClean="0">
                            <a:latin typeface="Cambria Math" panose="02040503050406030204" pitchFamily="18" charset="0"/>
                          </a:rPr>
                          <m:t>𝑖</m:t>
                        </m:r>
                      </m:sub>
                    </m:sSub>
                    <m:r>
                      <a:rPr kumimoji="1" lang="en-US" altLang="zh-TW" b="0" i="1" smtClean="0">
                        <a:latin typeface="Cambria Math" panose="02040503050406030204" pitchFamily="18" charset="0"/>
                      </a:rPr>
                      <m:t>+</m:t>
                    </m:r>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𝑣</m:t>
                        </m:r>
                      </m:e>
                      <m:sub>
                        <m:r>
                          <a:rPr kumimoji="1" lang="en-US" altLang="zh-TW" i="1">
                            <a:latin typeface="Cambria Math" panose="02040503050406030204" pitchFamily="18" charset="0"/>
                          </a:rPr>
                          <m:t>𝑖</m:t>
                        </m:r>
                      </m:sub>
                    </m:sSub>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m:t>
                        </m:r>
                      </m:e>
                      <m:sub>
                        <m:r>
                          <a:rPr kumimoji="1" lang="en-US" altLang="zh-TW" i="1">
                            <a:latin typeface="Cambria Math" panose="02040503050406030204" pitchFamily="18" charset="0"/>
                          </a:rPr>
                          <m:t>𝑥</m:t>
                        </m:r>
                      </m:sub>
                    </m:sSub>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𝑣</m:t>
                        </m:r>
                      </m:e>
                      <m:sub>
                        <m:r>
                          <a:rPr kumimoji="1" lang="en-US" altLang="zh-TW" i="1">
                            <a:latin typeface="Cambria Math" panose="02040503050406030204" pitchFamily="18" charset="0"/>
                          </a:rPr>
                          <m:t>𝑖</m:t>
                        </m:r>
                      </m:sub>
                    </m:sSub>
                    <m:r>
                      <a:rPr kumimoji="1" lang="en-US" altLang="zh-TW" b="0" i="1" smtClean="0">
                        <a:latin typeface="Cambria Math" panose="02040503050406030204" pitchFamily="18" charset="0"/>
                      </a:rPr>
                      <m:t>=−</m:t>
                    </m:r>
                    <m:f>
                      <m:fPr>
                        <m:ctrlPr>
                          <a:rPr kumimoji="1" lang="en-US" altLang="zh-TW" b="0" i="1" smtClean="0">
                            <a:latin typeface="Cambria Math" panose="02040503050406030204" pitchFamily="18" charset="0"/>
                          </a:rPr>
                        </m:ctrlPr>
                      </m:fPr>
                      <m:num>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𝑍</m:t>
                            </m:r>
                          </m:e>
                          <m:sub>
                            <m:r>
                              <a:rPr kumimoji="1" lang="en-US" altLang="zh-TW" b="0" i="1" smtClean="0">
                                <a:latin typeface="Cambria Math" panose="02040503050406030204" pitchFamily="18" charset="0"/>
                              </a:rPr>
                              <m:t>𝑖</m:t>
                            </m:r>
                          </m:sub>
                        </m:sSub>
                        <m:r>
                          <a:rPr kumimoji="1" lang="en-US" altLang="zh-TW" b="0" i="1" smtClean="0">
                            <a:latin typeface="Cambria Math" panose="02040503050406030204" pitchFamily="18" charset="0"/>
                          </a:rPr>
                          <m:t>𝑒</m:t>
                        </m:r>
                      </m:num>
                      <m:den>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𝑚</m:t>
                            </m:r>
                          </m:e>
                          <m:sub>
                            <m:r>
                              <a:rPr kumimoji="1" lang="en-US" altLang="zh-TW" b="0" i="1" smtClean="0">
                                <a:latin typeface="Cambria Math" panose="02040503050406030204" pitchFamily="18" charset="0"/>
                              </a:rPr>
                              <m:t>𝑖</m:t>
                            </m:r>
                          </m:sub>
                        </m:sSub>
                      </m:den>
                    </m:f>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m:t>
                        </m:r>
                      </m:e>
                      <m:sub>
                        <m:r>
                          <a:rPr kumimoji="1" lang="en-US" altLang="zh-TW" b="0" i="1" smtClean="0">
                            <a:latin typeface="Cambria Math" panose="02040503050406030204" pitchFamily="18" charset="0"/>
                          </a:rPr>
                          <m:t>𝑥</m:t>
                        </m:r>
                      </m:sub>
                    </m:sSub>
                    <m:r>
                      <a:rPr kumimoji="1" lang="en-US" altLang="zh-TW" b="0" i="1" smtClean="0">
                        <a:latin typeface="Cambria Math" panose="02040503050406030204" pitchFamily="18" charset="0"/>
                      </a:rPr>
                      <m:t>𝜙</m:t>
                    </m:r>
                  </m:oMath>
                </a14:m>
                <a:r>
                  <a:rPr kumimoji="1" lang="en-US" altLang="zh-TW" dirty="0"/>
                  <a:t>, </a:t>
                </a:r>
                <a:endParaRPr kumimoji="1" lang="zh-TW" altLang="en-US" dirty="0"/>
              </a:p>
            </p:txBody>
          </p:sp>
        </mc:Choice>
        <mc:Fallback xmlns="">
          <p:sp>
            <p:nvSpPr>
              <p:cNvPr id="4" name="文字方塊 3">
                <a:extLst>
                  <a:ext uri="{FF2B5EF4-FFF2-40B4-BE49-F238E27FC236}">
                    <a16:creationId xmlns:a16="http://schemas.microsoft.com/office/drawing/2014/main" id="{46685C51-987F-1821-CFF2-131A372A25E2}"/>
                  </a:ext>
                </a:extLst>
              </p:cNvPr>
              <p:cNvSpPr txBox="1">
                <a:spLocks noRot="1" noChangeAspect="1" noMove="1" noResize="1" noEditPoints="1" noAdjustHandles="1" noChangeArrowheads="1" noChangeShapeType="1" noTextEdit="1"/>
              </p:cNvSpPr>
              <p:nvPr/>
            </p:nvSpPr>
            <p:spPr>
              <a:xfrm>
                <a:off x="776202" y="2548998"/>
                <a:ext cx="2799805" cy="521874"/>
              </a:xfrm>
              <a:prstGeom prst="rect">
                <a:avLst/>
              </a:prstGeom>
              <a:blipFill>
                <a:blip r:embed="rId4"/>
                <a:stretch>
                  <a:fillRect b="-116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FDAF471E-FF17-B135-DD86-EDDD07FD6410}"/>
                  </a:ext>
                </a:extLst>
              </p:cNvPr>
              <p:cNvSpPr txBox="1"/>
              <p:nvPr/>
            </p:nvSpPr>
            <p:spPr>
              <a:xfrm>
                <a:off x="776202" y="2088728"/>
                <a:ext cx="2184059" cy="369332"/>
              </a:xfrm>
              <a:prstGeom prst="rect">
                <a:avLst/>
              </a:prstGeom>
              <a:noFill/>
            </p:spPr>
            <p:txBody>
              <a:bodyPr wrap="none" rtlCol="0">
                <a:spAutoFit/>
              </a:bodyPr>
              <a:lstStyle/>
              <a:p>
                <a14:m>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m:t>
                        </m:r>
                      </m:e>
                      <m:sub>
                        <m:r>
                          <a:rPr kumimoji="1" lang="en-US" altLang="zh-TW" b="0" i="1" smtClean="0">
                            <a:latin typeface="Cambria Math" panose="02040503050406030204" pitchFamily="18" charset="0"/>
                          </a:rPr>
                          <m:t>𝑡</m:t>
                        </m:r>
                      </m:sub>
                    </m:sSub>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𝑛</m:t>
                        </m:r>
                      </m:e>
                      <m:sub>
                        <m:r>
                          <a:rPr kumimoji="1" lang="en-US" altLang="zh-TW" b="0" i="1" smtClean="0">
                            <a:latin typeface="Cambria Math" panose="02040503050406030204" pitchFamily="18" charset="0"/>
                          </a:rPr>
                          <m:t>𝑖</m:t>
                        </m:r>
                      </m:sub>
                    </m:sSub>
                    <m:r>
                      <a:rPr kumimoji="1" lang="en-US" altLang="zh-TW" b="0" i="1" smtClean="0">
                        <a:latin typeface="Cambria Math" panose="02040503050406030204" pitchFamily="18" charset="0"/>
                      </a:rPr>
                      <m:t>+</m:t>
                    </m:r>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m:t>
                        </m:r>
                      </m:e>
                      <m:sub>
                        <m:r>
                          <a:rPr kumimoji="1" lang="en-US" altLang="zh-TW" i="1">
                            <a:latin typeface="Cambria Math" panose="02040503050406030204" pitchFamily="18" charset="0"/>
                          </a:rPr>
                          <m:t>𝑥</m:t>
                        </m:r>
                      </m:sub>
                    </m:sSub>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𝑛</m:t>
                        </m:r>
                      </m:e>
                      <m:sub>
                        <m:r>
                          <a:rPr kumimoji="1" lang="en-US" altLang="zh-TW" b="0" i="1" smtClean="0">
                            <a:latin typeface="Cambria Math" panose="02040503050406030204" pitchFamily="18" charset="0"/>
                          </a:rPr>
                          <m:t>𝑖</m:t>
                        </m:r>
                      </m:sub>
                    </m:sSub>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𝑣</m:t>
                        </m:r>
                      </m:e>
                      <m:sub>
                        <m:r>
                          <a:rPr kumimoji="1" lang="en-US" altLang="zh-TW" i="1">
                            <a:latin typeface="Cambria Math" panose="02040503050406030204" pitchFamily="18" charset="0"/>
                          </a:rPr>
                          <m:t>𝑖</m:t>
                        </m:r>
                      </m:sub>
                    </m:sSub>
                    <m:r>
                      <a:rPr kumimoji="1" lang="en-US" altLang="zh-TW" b="0" i="1" smtClean="0">
                        <a:latin typeface="Cambria Math" panose="02040503050406030204" pitchFamily="18" charset="0"/>
                      </a:rPr>
                      <m:t>)=0</m:t>
                    </m:r>
                  </m:oMath>
                </a14:m>
                <a:r>
                  <a:rPr kumimoji="1" lang="en-US" altLang="zh-TW" dirty="0"/>
                  <a:t>,</a:t>
                </a:r>
                <a:endParaRPr kumimoji="1" lang="zh-TW" altLang="en-US" dirty="0"/>
              </a:p>
            </p:txBody>
          </p:sp>
        </mc:Choice>
        <mc:Fallback xmlns="">
          <p:sp>
            <p:nvSpPr>
              <p:cNvPr id="6" name="文字方塊 5">
                <a:extLst>
                  <a:ext uri="{FF2B5EF4-FFF2-40B4-BE49-F238E27FC236}">
                    <a16:creationId xmlns:a16="http://schemas.microsoft.com/office/drawing/2014/main" id="{FDAF471E-FF17-B135-DD86-EDDD07FD6410}"/>
                  </a:ext>
                </a:extLst>
              </p:cNvPr>
              <p:cNvSpPr txBox="1">
                <a:spLocks noRot="1" noChangeAspect="1" noMove="1" noResize="1" noEditPoints="1" noAdjustHandles="1" noChangeArrowheads="1" noChangeShapeType="1" noTextEdit="1"/>
              </p:cNvSpPr>
              <p:nvPr/>
            </p:nvSpPr>
            <p:spPr>
              <a:xfrm>
                <a:off x="776202" y="2088728"/>
                <a:ext cx="2184059" cy="369332"/>
              </a:xfrm>
              <a:prstGeom prst="rect">
                <a:avLst/>
              </a:prstGeom>
              <a:blipFill>
                <a:blip r:embed="rId5"/>
                <a:stretch>
                  <a:fillRect t="-10000" r="-1393" b="-26667"/>
                </a:stretch>
              </a:blipFill>
            </p:spPr>
            <p:txBody>
              <a:bodyPr/>
              <a:lstStyle/>
              <a:p>
                <a:r>
                  <a:rPr lang="zh-TW" altLang="en-US">
                    <a:noFill/>
                  </a:rPr>
                  <a:t> </a:t>
                </a:r>
              </a:p>
            </p:txBody>
          </p:sp>
        </mc:Fallback>
      </mc:AlternateContent>
      <p:sp>
        <p:nvSpPr>
          <p:cNvPr id="7" name="文字方塊 6">
            <a:extLst>
              <a:ext uri="{FF2B5EF4-FFF2-40B4-BE49-F238E27FC236}">
                <a16:creationId xmlns:a16="http://schemas.microsoft.com/office/drawing/2014/main" id="{438FDCB7-B049-BE8D-57B0-6F8201D186C4}"/>
              </a:ext>
            </a:extLst>
          </p:cNvPr>
          <p:cNvSpPr txBox="1"/>
          <p:nvPr/>
        </p:nvSpPr>
        <p:spPr>
          <a:xfrm>
            <a:off x="3956526" y="2088728"/>
            <a:ext cx="2565702" cy="369332"/>
          </a:xfrm>
          <a:prstGeom prst="rect">
            <a:avLst/>
          </a:prstGeom>
          <a:noFill/>
        </p:spPr>
        <p:txBody>
          <a:bodyPr wrap="none" rtlCol="0">
            <a:spAutoFit/>
          </a:bodyPr>
          <a:lstStyle/>
          <a:p>
            <a:r>
              <a:rPr kumimoji="1" lang="en-US" altLang="zh-TW" dirty="0">
                <a:solidFill>
                  <a:srgbClr val="457A6B"/>
                </a:solidFill>
              </a:rPr>
              <a:t>–––– Continuity equation</a:t>
            </a:r>
            <a:endParaRPr kumimoji="1" lang="zh-TW" altLang="en-US" dirty="0">
              <a:solidFill>
                <a:srgbClr val="457A6B"/>
              </a:solidFill>
            </a:endParaRPr>
          </a:p>
        </p:txBody>
      </p:sp>
      <p:sp>
        <p:nvSpPr>
          <p:cNvPr id="8" name="文字方塊 7">
            <a:extLst>
              <a:ext uri="{FF2B5EF4-FFF2-40B4-BE49-F238E27FC236}">
                <a16:creationId xmlns:a16="http://schemas.microsoft.com/office/drawing/2014/main" id="{08D4ABBA-5E7C-38D1-B8BF-14C32FA99ED3}"/>
              </a:ext>
            </a:extLst>
          </p:cNvPr>
          <p:cNvSpPr txBox="1"/>
          <p:nvPr/>
        </p:nvSpPr>
        <p:spPr>
          <a:xfrm>
            <a:off x="3956526" y="2642687"/>
            <a:ext cx="2511521" cy="369332"/>
          </a:xfrm>
          <a:prstGeom prst="rect">
            <a:avLst/>
          </a:prstGeom>
          <a:noFill/>
        </p:spPr>
        <p:txBody>
          <a:bodyPr wrap="none" rtlCol="0">
            <a:spAutoFit/>
          </a:bodyPr>
          <a:lstStyle/>
          <a:p>
            <a:r>
              <a:rPr kumimoji="1" lang="en-US" altLang="zh-TW" dirty="0">
                <a:solidFill>
                  <a:srgbClr val="457A6B"/>
                </a:solidFill>
              </a:rPr>
              <a:t>–––– Equation of motion</a:t>
            </a:r>
            <a:endParaRPr kumimoji="1" lang="zh-TW" altLang="en-US" dirty="0">
              <a:solidFill>
                <a:srgbClr val="457A6B"/>
              </a:solidFill>
            </a:endParaRPr>
          </a:p>
        </p:txBody>
      </p:sp>
      <p:sp>
        <p:nvSpPr>
          <p:cNvPr id="9" name="文字方塊 8">
            <a:extLst>
              <a:ext uri="{FF2B5EF4-FFF2-40B4-BE49-F238E27FC236}">
                <a16:creationId xmlns:a16="http://schemas.microsoft.com/office/drawing/2014/main" id="{58F69456-C4F5-7767-8ED0-C4C3E8DA959C}"/>
              </a:ext>
            </a:extLst>
          </p:cNvPr>
          <p:cNvSpPr txBox="1"/>
          <p:nvPr/>
        </p:nvSpPr>
        <p:spPr>
          <a:xfrm>
            <a:off x="3956526" y="3222065"/>
            <a:ext cx="4834785" cy="369332"/>
          </a:xfrm>
          <a:prstGeom prst="rect">
            <a:avLst/>
          </a:prstGeom>
          <a:noFill/>
        </p:spPr>
        <p:txBody>
          <a:bodyPr wrap="none" rtlCol="0">
            <a:spAutoFit/>
          </a:bodyPr>
          <a:lstStyle/>
          <a:p>
            <a:r>
              <a:rPr kumimoji="1" lang="en-US" altLang="zh-TW" dirty="0">
                <a:solidFill>
                  <a:srgbClr val="457A6B"/>
                </a:solidFill>
              </a:rPr>
              <a:t>–––– quasi-neutral Boltzmann-distributed density</a:t>
            </a:r>
            <a:endParaRPr kumimoji="1" lang="zh-TW" altLang="en-US" dirty="0">
              <a:solidFill>
                <a:srgbClr val="457A6B"/>
              </a:solidFill>
            </a:endParaRP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8CEA0F3C-99DD-10E1-858F-C7F1100F75BB}"/>
                  </a:ext>
                </a:extLst>
              </p:cNvPr>
              <p:cNvSpPr/>
              <p:nvPr/>
            </p:nvSpPr>
            <p:spPr>
              <a:xfrm>
                <a:off x="776202" y="4973554"/>
                <a:ext cx="2199000" cy="519886"/>
              </a:xfrm>
              <a:prstGeom prst="rect">
                <a:avLst/>
              </a:prstGeom>
            </p:spPr>
            <p:txBody>
              <a:bodyPr wrap="none">
                <a:spAutoFit/>
              </a:bodyPr>
              <a:lstStyle/>
              <a:p>
                <a14:m>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i="1" smtClean="0">
                            <a:latin typeface="Cambria Math" panose="02040503050406030204" pitchFamily="18" charset="0"/>
                          </a:rPr>
                          <m:t>𝜙</m:t>
                        </m:r>
                      </m:e>
                      <m:sub>
                        <m:r>
                          <a:rPr kumimoji="1" lang="en-US" altLang="zh-TW" b="0" i="1" smtClean="0">
                            <a:latin typeface="Cambria Math" panose="02040503050406030204" pitchFamily="18" charset="0"/>
                          </a:rPr>
                          <m:t>𝑠𝑠</m:t>
                        </m:r>
                      </m:sub>
                    </m:sSub>
                    <m:r>
                      <a:rPr kumimoji="1" lang="en-US" altLang="zh-TW" b="0" i="1" smtClean="0">
                        <a:latin typeface="Cambria Math" panose="02040503050406030204" pitchFamily="18" charset="0"/>
                      </a:rPr>
                      <m:t>=−</m:t>
                    </m:r>
                    <m:f>
                      <m:fPr>
                        <m:ctrlPr>
                          <a:rPr kumimoji="1" lang="en-US" altLang="zh-TW" b="0" i="1" smtClean="0">
                            <a:latin typeface="Cambria Math" panose="02040503050406030204" pitchFamily="18" charset="0"/>
                          </a:rPr>
                        </m:ctrlPr>
                      </m:fPr>
                      <m:num>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𝑇</m:t>
                            </m:r>
                          </m:e>
                          <m:sub>
                            <m:r>
                              <a:rPr kumimoji="1" lang="en-US" altLang="zh-TW" b="0" i="1" smtClean="0">
                                <a:latin typeface="Cambria Math" panose="02040503050406030204" pitchFamily="18" charset="0"/>
                              </a:rPr>
                              <m:t>𝑒</m:t>
                            </m:r>
                            <m:r>
                              <a:rPr kumimoji="1" lang="en-US" altLang="zh-TW" b="0" i="1" smtClean="0">
                                <a:latin typeface="Cambria Math" panose="02040503050406030204" pitchFamily="18" charset="0"/>
                              </a:rPr>
                              <m:t>0</m:t>
                            </m:r>
                          </m:sub>
                        </m:sSub>
                      </m:num>
                      <m:den>
                        <m:r>
                          <a:rPr kumimoji="1" lang="en-US" altLang="zh-TW" b="0" i="1" smtClean="0">
                            <a:latin typeface="Cambria Math" panose="02040503050406030204" pitchFamily="18" charset="0"/>
                          </a:rPr>
                          <m:t>𝑒</m:t>
                        </m:r>
                      </m:den>
                    </m:f>
                    <m:r>
                      <a:rPr kumimoji="1" lang="en-US" altLang="zh-TW" b="0" i="1" smtClean="0">
                        <a:latin typeface="Cambria Math" panose="02040503050406030204" pitchFamily="18" charset="0"/>
                      </a:rPr>
                      <m:t>(</m:t>
                    </m:r>
                    <m:f>
                      <m:fPr>
                        <m:ctrlPr>
                          <a:rPr kumimoji="1" lang="en-US" altLang="zh-TW" i="1">
                            <a:latin typeface="Cambria Math" panose="02040503050406030204" pitchFamily="18" charset="0"/>
                          </a:rPr>
                        </m:ctrlPr>
                      </m:fPr>
                      <m:num>
                        <m:r>
                          <a:rPr kumimoji="1" lang="en-US" altLang="zh-TW" i="1">
                            <a:latin typeface="Cambria Math" panose="02040503050406030204" pitchFamily="18" charset="0"/>
                          </a:rPr>
                          <m:t>𝑥</m:t>
                        </m:r>
                      </m:num>
                      <m:den>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𝑐</m:t>
                            </m:r>
                          </m:e>
                          <m:sub>
                            <m:r>
                              <a:rPr kumimoji="1" lang="en-US" altLang="zh-TW" i="1">
                                <a:latin typeface="Cambria Math" panose="02040503050406030204" pitchFamily="18" charset="0"/>
                              </a:rPr>
                              <m:t>𝑠</m:t>
                            </m:r>
                          </m:sub>
                        </m:sSub>
                        <m:r>
                          <a:rPr kumimoji="1" lang="en-US" altLang="zh-TW" i="1">
                            <a:latin typeface="Cambria Math" panose="02040503050406030204" pitchFamily="18" charset="0"/>
                          </a:rPr>
                          <m:t>𝑡</m:t>
                        </m:r>
                      </m:den>
                    </m:f>
                    <m:r>
                      <a:rPr kumimoji="1" lang="en-US" altLang="zh-TW" b="0" i="1" smtClean="0">
                        <a:latin typeface="Cambria Math" panose="02040503050406030204" pitchFamily="18" charset="0"/>
                      </a:rPr>
                      <m:t>+</m:t>
                    </m:r>
                    <m:r>
                      <a:rPr kumimoji="1" lang="en-US" altLang="zh-TW" i="1">
                        <a:latin typeface="Cambria Math" panose="02040503050406030204" pitchFamily="18" charset="0"/>
                      </a:rPr>
                      <m:t>1</m:t>
                    </m:r>
                    <m:r>
                      <a:rPr kumimoji="1" lang="en-US" altLang="zh-TW" b="0" i="1" smtClean="0">
                        <a:latin typeface="Cambria Math" panose="02040503050406030204" pitchFamily="18" charset="0"/>
                      </a:rPr>
                      <m:t>)</m:t>
                    </m:r>
                  </m:oMath>
                </a14:m>
                <a:r>
                  <a:rPr lang="en-US" altLang="zh-TW" dirty="0"/>
                  <a:t>,</a:t>
                </a:r>
                <a:endParaRPr lang="zh-TW" altLang="en-US" dirty="0"/>
              </a:p>
            </p:txBody>
          </p:sp>
        </mc:Choice>
        <mc:Fallback xmlns="">
          <p:sp>
            <p:nvSpPr>
              <p:cNvPr id="10" name="矩形 9">
                <a:extLst>
                  <a:ext uri="{FF2B5EF4-FFF2-40B4-BE49-F238E27FC236}">
                    <a16:creationId xmlns:a16="http://schemas.microsoft.com/office/drawing/2014/main" id="{8CEA0F3C-99DD-10E1-858F-C7F1100F75BB}"/>
                  </a:ext>
                </a:extLst>
              </p:cNvPr>
              <p:cNvSpPr>
                <a:spLocks noRot="1" noChangeAspect="1" noMove="1" noResize="1" noEditPoints="1" noAdjustHandles="1" noChangeArrowheads="1" noChangeShapeType="1" noTextEdit="1"/>
              </p:cNvSpPr>
              <p:nvPr/>
            </p:nvSpPr>
            <p:spPr>
              <a:xfrm>
                <a:off x="776202" y="4973554"/>
                <a:ext cx="2199000" cy="519886"/>
              </a:xfrm>
              <a:prstGeom prst="rect">
                <a:avLst/>
              </a:prstGeom>
              <a:blipFill>
                <a:blip r:embed="rId6"/>
                <a:stretch>
                  <a:fillRect l="-554" r="-1385" b="-1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E4DEC60B-8BB5-9215-EAA9-C03378BF36E9}"/>
                  </a:ext>
                </a:extLst>
              </p:cNvPr>
              <p:cNvSpPr txBox="1"/>
              <p:nvPr/>
            </p:nvSpPr>
            <p:spPr>
              <a:xfrm>
                <a:off x="776202" y="4454133"/>
                <a:ext cx="1570815" cy="462947"/>
              </a:xfrm>
              <a:prstGeom prst="rect">
                <a:avLst/>
              </a:prstGeom>
              <a:noFill/>
            </p:spPr>
            <p:txBody>
              <a:bodyPr wrap="none" rtlCol="0">
                <a:spAutoFit/>
              </a:bodyPr>
              <a:lstStyle/>
              <a:p>
                <a14:m>
                  <m:oMath xmlns:m="http://schemas.openxmlformats.org/officeDocument/2006/math">
                    <m:sSub>
                      <m:sSubPr>
                        <m:ctrlPr>
                          <a:rPr kumimoji="1" lang="en-US" altLang="zh-TW"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𝑣</m:t>
                        </m:r>
                      </m:e>
                      <m:sub>
                        <m:r>
                          <a:rPr kumimoji="1" lang="en-US" altLang="zh-TW" i="1">
                            <a:solidFill>
                              <a:srgbClr val="0012FF"/>
                            </a:solidFill>
                            <a:latin typeface="Cambria Math" panose="02040503050406030204" pitchFamily="18" charset="0"/>
                          </a:rPr>
                          <m:t>𝑖</m:t>
                        </m:r>
                        <m:r>
                          <a:rPr kumimoji="1" lang="en-US" altLang="zh-TW" i="1">
                            <a:solidFill>
                              <a:srgbClr val="0012FF"/>
                            </a:solidFill>
                            <a:latin typeface="Cambria Math" panose="02040503050406030204" pitchFamily="18" charset="0"/>
                          </a:rPr>
                          <m:t>, </m:t>
                        </m:r>
                        <m:r>
                          <a:rPr kumimoji="1" lang="en-US" altLang="zh-TW" i="1">
                            <a:solidFill>
                              <a:srgbClr val="0012FF"/>
                            </a:solidFill>
                            <a:latin typeface="Cambria Math" panose="02040503050406030204" pitchFamily="18" charset="0"/>
                          </a:rPr>
                          <m:t>𝑠𝑠</m:t>
                        </m:r>
                      </m:sub>
                    </m:sSub>
                    <m:r>
                      <a:rPr kumimoji="1" lang="en-US" altLang="zh-TW" b="0" i="1" smtClean="0">
                        <a:solidFill>
                          <a:srgbClr val="0012FF"/>
                        </a:solidFill>
                        <a:latin typeface="Cambria Math" panose="02040503050406030204" pitchFamily="18" charset="0"/>
                      </a:rPr>
                      <m:t>=</m:t>
                    </m:r>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𝑐</m:t>
                        </m:r>
                      </m:e>
                      <m:sub>
                        <m:r>
                          <a:rPr kumimoji="1" lang="en-US" altLang="zh-TW" b="0" i="1" smtClean="0">
                            <a:solidFill>
                              <a:srgbClr val="0012FF"/>
                            </a:solidFill>
                            <a:latin typeface="Cambria Math" panose="02040503050406030204" pitchFamily="18" charset="0"/>
                          </a:rPr>
                          <m:t>𝑠</m:t>
                        </m:r>
                      </m:sub>
                    </m:sSub>
                    <m:r>
                      <a:rPr kumimoji="1" lang="en-US" altLang="zh-TW" b="0" i="1" smtClean="0">
                        <a:solidFill>
                          <a:srgbClr val="0012FF"/>
                        </a:solidFill>
                        <a:latin typeface="Cambria Math" panose="02040503050406030204" pitchFamily="18" charset="0"/>
                      </a:rPr>
                      <m:t>+</m:t>
                    </m:r>
                    <m:f>
                      <m:fPr>
                        <m:ctrlPr>
                          <a:rPr kumimoji="1" lang="en-US" altLang="zh-TW" b="0" i="1" smtClean="0">
                            <a:solidFill>
                              <a:srgbClr val="0012FF"/>
                            </a:solidFill>
                            <a:latin typeface="Cambria Math" panose="02040503050406030204" pitchFamily="18" charset="0"/>
                          </a:rPr>
                        </m:ctrlPr>
                      </m:fPr>
                      <m:num>
                        <m:r>
                          <a:rPr kumimoji="1" lang="en-US" altLang="zh-TW" b="0" i="1" smtClean="0">
                            <a:solidFill>
                              <a:srgbClr val="0012FF"/>
                            </a:solidFill>
                            <a:latin typeface="Cambria Math" panose="02040503050406030204" pitchFamily="18" charset="0"/>
                          </a:rPr>
                          <m:t>𝑥</m:t>
                        </m:r>
                      </m:num>
                      <m:den>
                        <m:r>
                          <a:rPr kumimoji="1" lang="en-US" altLang="zh-TW" b="0" i="1" smtClean="0">
                            <a:solidFill>
                              <a:srgbClr val="0012FF"/>
                            </a:solidFill>
                            <a:latin typeface="Cambria Math" panose="02040503050406030204" pitchFamily="18" charset="0"/>
                          </a:rPr>
                          <m:t>𝑡</m:t>
                        </m:r>
                      </m:den>
                    </m:f>
                  </m:oMath>
                </a14:m>
                <a:r>
                  <a:rPr kumimoji="1" lang="en-US" altLang="zh-TW" dirty="0">
                    <a:solidFill>
                      <a:srgbClr val="0012FF"/>
                    </a:solidFill>
                  </a:rPr>
                  <a:t>, </a:t>
                </a:r>
                <a:endParaRPr kumimoji="1" lang="zh-TW" altLang="en-US" dirty="0">
                  <a:solidFill>
                    <a:srgbClr val="0012FF"/>
                  </a:solidFill>
                </a:endParaRPr>
              </a:p>
            </p:txBody>
          </p:sp>
        </mc:Choice>
        <mc:Fallback xmlns="">
          <p:sp>
            <p:nvSpPr>
              <p:cNvPr id="12" name="文字方塊 11">
                <a:extLst>
                  <a:ext uri="{FF2B5EF4-FFF2-40B4-BE49-F238E27FC236}">
                    <a16:creationId xmlns:a16="http://schemas.microsoft.com/office/drawing/2014/main" id="{E4DEC60B-8BB5-9215-EAA9-C03378BF36E9}"/>
                  </a:ext>
                </a:extLst>
              </p:cNvPr>
              <p:cNvSpPr txBox="1">
                <a:spLocks noRot="1" noChangeAspect="1" noMove="1" noResize="1" noEditPoints="1" noAdjustHandles="1" noChangeArrowheads="1" noChangeShapeType="1" noTextEdit="1"/>
              </p:cNvSpPr>
              <p:nvPr/>
            </p:nvSpPr>
            <p:spPr>
              <a:xfrm>
                <a:off x="776202" y="4454133"/>
                <a:ext cx="1570815" cy="462947"/>
              </a:xfrm>
              <a:prstGeom prst="rect">
                <a:avLst/>
              </a:prstGeom>
              <a:blipFill>
                <a:blip r:embed="rId7"/>
                <a:stretch>
                  <a:fillRect r="-2326" b="-789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AC7976AA-3A26-6E29-A731-F325B958BE20}"/>
                  </a:ext>
                </a:extLst>
              </p:cNvPr>
              <p:cNvSpPr txBox="1"/>
              <p:nvPr/>
            </p:nvSpPr>
            <p:spPr>
              <a:xfrm>
                <a:off x="776202" y="3900471"/>
                <a:ext cx="2687402" cy="497187"/>
              </a:xfrm>
              <a:prstGeom prst="rect">
                <a:avLst/>
              </a:prstGeom>
              <a:noFill/>
            </p:spPr>
            <p:txBody>
              <a:bodyPr wrap="none" rtlCol="0">
                <a:spAutoFit/>
              </a:bodyPr>
              <a:lstStyle/>
              <a:p>
                <a14:m>
                  <m:oMath xmlns:m="http://schemas.openxmlformats.org/officeDocument/2006/math">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𝑛</m:t>
                        </m:r>
                      </m:e>
                      <m:sub>
                        <m:r>
                          <a:rPr kumimoji="1" lang="en-US" altLang="zh-TW" b="0" i="1" smtClean="0">
                            <a:solidFill>
                              <a:srgbClr val="0012FF"/>
                            </a:solidFill>
                            <a:latin typeface="Cambria Math" panose="02040503050406030204" pitchFamily="18" charset="0"/>
                          </a:rPr>
                          <m:t>𝑖</m:t>
                        </m:r>
                        <m:r>
                          <a:rPr kumimoji="1" lang="en-US" altLang="zh-TW" b="0" i="1" smtClean="0">
                            <a:solidFill>
                              <a:srgbClr val="0012FF"/>
                            </a:solidFill>
                            <a:latin typeface="Cambria Math" panose="02040503050406030204" pitchFamily="18" charset="0"/>
                          </a:rPr>
                          <m:t>, </m:t>
                        </m:r>
                        <m:r>
                          <a:rPr kumimoji="1" lang="en-US" altLang="zh-TW" b="0" i="1" smtClean="0">
                            <a:solidFill>
                              <a:srgbClr val="0012FF"/>
                            </a:solidFill>
                            <a:latin typeface="Cambria Math" panose="02040503050406030204" pitchFamily="18" charset="0"/>
                          </a:rPr>
                          <m:t>𝑠𝑠</m:t>
                        </m:r>
                      </m:sub>
                    </m:sSub>
                    <m:r>
                      <a:rPr kumimoji="1" lang="en-US" altLang="zh-TW" b="0" i="1" smtClean="0">
                        <a:solidFill>
                          <a:srgbClr val="0012FF"/>
                        </a:solidFill>
                        <a:latin typeface="Cambria Math" panose="02040503050406030204" pitchFamily="18" charset="0"/>
                      </a:rPr>
                      <m:t>=</m:t>
                    </m:r>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𝑛</m:t>
                        </m:r>
                      </m:e>
                      <m:sub>
                        <m:r>
                          <a:rPr kumimoji="1" lang="en-US" altLang="zh-TW" b="0" i="1" smtClean="0">
                            <a:solidFill>
                              <a:srgbClr val="0012FF"/>
                            </a:solidFill>
                            <a:latin typeface="Cambria Math" panose="02040503050406030204" pitchFamily="18" charset="0"/>
                          </a:rPr>
                          <m:t>𝑖</m:t>
                        </m:r>
                        <m:r>
                          <a:rPr kumimoji="1" lang="en-US" altLang="zh-TW" b="0" i="1" smtClean="0">
                            <a:solidFill>
                              <a:srgbClr val="0012FF"/>
                            </a:solidFill>
                            <a:latin typeface="Cambria Math" panose="02040503050406030204" pitchFamily="18" charset="0"/>
                          </a:rPr>
                          <m:t>0</m:t>
                        </m:r>
                      </m:sub>
                    </m:sSub>
                    <m:func>
                      <m:funcPr>
                        <m:ctrlPr>
                          <a:rPr kumimoji="1" lang="en-US" altLang="zh-TW" b="0" i="1" smtClean="0">
                            <a:solidFill>
                              <a:srgbClr val="0012FF"/>
                            </a:solidFill>
                            <a:latin typeface="Cambria Math" panose="02040503050406030204" pitchFamily="18" charset="0"/>
                          </a:rPr>
                        </m:ctrlPr>
                      </m:funcPr>
                      <m:fName>
                        <m:r>
                          <m:rPr>
                            <m:sty m:val="p"/>
                          </m:rPr>
                          <a:rPr kumimoji="1" lang="en-US" altLang="zh-TW" b="0" i="0" smtClean="0">
                            <a:solidFill>
                              <a:srgbClr val="0012FF"/>
                            </a:solidFill>
                            <a:latin typeface="Cambria Math" panose="02040503050406030204" pitchFamily="18" charset="0"/>
                          </a:rPr>
                          <m:t>exp</m:t>
                        </m:r>
                      </m:fName>
                      <m:e>
                        <m:r>
                          <a:rPr kumimoji="1" lang="en-US" altLang="zh-TW" b="0" i="1" smtClean="0">
                            <a:solidFill>
                              <a:srgbClr val="0012FF"/>
                            </a:solidFill>
                            <a:latin typeface="Cambria Math" panose="02040503050406030204" pitchFamily="18" charset="0"/>
                          </a:rPr>
                          <m:t>(−</m:t>
                        </m:r>
                        <m:f>
                          <m:fPr>
                            <m:ctrlPr>
                              <a:rPr kumimoji="1" lang="en-US" altLang="zh-TW" b="0" i="1" smtClean="0">
                                <a:solidFill>
                                  <a:srgbClr val="0012FF"/>
                                </a:solidFill>
                                <a:latin typeface="Cambria Math" panose="02040503050406030204" pitchFamily="18" charset="0"/>
                              </a:rPr>
                            </m:ctrlPr>
                          </m:fPr>
                          <m:num>
                            <m:r>
                              <a:rPr kumimoji="1" lang="en-US" altLang="zh-TW" b="0" i="1" smtClean="0">
                                <a:solidFill>
                                  <a:srgbClr val="0012FF"/>
                                </a:solidFill>
                                <a:latin typeface="Cambria Math" panose="02040503050406030204" pitchFamily="18" charset="0"/>
                              </a:rPr>
                              <m:t>𝑥</m:t>
                            </m:r>
                          </m:num>
                          <m:den>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𝑐</m:t>
                                </m:r>
                              </m:e>
                              <m:sub>
                                <m:r>
                                  <a:rPr kumimoji="1" lang="en-US" altLang="zh-TW" b="0" i="1" smtClean="0">
                                    <a:solidFill>
                                      <a:srgbClr val="0012FF"/>
                                    </a:solidFill>
                                    <a:latin typeface="Cambria Math" panose="02040503050406030204" pitchFamily="18" charset="0"/>
                                  </a:rPr>
                                  <m:t>𝑠</m:t>
                                </m:r>
                              </m:sub>
                            </m:sSub>
                            <m:r>
                              <a:rPr kumimoji="1" lang="en-US" altLang="zh-TW" b="0" i="1" smtClean="0">
                                <a:solidFill>
                                  <a:srgbClr val="0012FF"/>
                                </a:solidFill>
                                <a:latin typeface="Cambria Math" panose="02040503050406030204" pitchFamily="18" charset="0"/>
                              </a:rPr>
                              <m:t>𝑡</m:t>
                            </m:r>
                          </m:den>
                        </m:f>
                        <m:r>
                          <a:rPr kumimoji="1" lang="en-US" altLang="zh-TW" b="0" i="1" smtClean="0">
                            <a:solidFill>
                              <a:srgbClr val="0012FF"/>
                            </a:solidFill>
                            <a:latin typeface="Cambria Math" panose="02040503050406030204" pitchFamily="18" charset="0"/>
                          </a:rPr>
                          <m:t>−1)</m:t>
                        </m:r>
                      </m:e>
                    </m:func>
                  </m:oMath>
                </a14:m>
                <a:r>
                  <a:rPr kumimoji="1" lang="en-US" altLang="zh-TW" dirty="0">
                    <a:solidFill>
                      <a:srgbClr val="0012FF"/>
                    </a:solidFill>
                  </a:rPr>
                  <a:t>,</a:t>
                </a:r>
                <a:endParaRPr kumimoji="1" lang="zh-TW" altLang="en-US" dirty="0">
                  <a:solidFill>
                    <a:srgbClr val="0012FF"/>
                  </a:solidFill>
                </a:endParaRPr>
              </a:p>
            </p:txBody>
          </p:sp>
        </mc:Choice>
        <mc:Fallback xmlns="">
          <p:sp>
            <p:nvSpPr>
              <p:cNvPr id="13" name="文字方塊 12">
                <a:extLst>
                  <a:ext uri="{FF2B5EF4-FFF2-40B4-BE49-F238E27FC236}">
                    <a16:creationId xmlns:a16="http://schemas.microsoft.com/office/drawing/2014/main" id="{AC7976AA-3A26-6E29-A731-F325B958BE20}"/>
                  </a:ext>
                </a:extLst>
              </p:cNvPr>
              <p:cNvSpPr txBox="1">
                <a:spLocks noRot="1" noChangeAspect="1" noMove="1" noResize="1" noEditPoints="1" noAdjustHandles="1" noChangeArrowheads="1" noChangeShapeType="1" noTextEdit="1"/>
              </p:cNvSpPr>
              <p:nvPr/>
            </p:nvSpPr>
            <p:spPr>
              <a:xfrm>
                <a:off x="776202" y="3900471"/>
                <a:ext cx="2687402" cy="497187"/>
              </a:xfrm>
              <a:prstGeom prst="rect">
                <a:avLst/>
              </a:prstGeom>
              <a:blipFill>
                <a:blip r:embed="rId8"/>
                <a:stretch>
                  <a:fillRect r="-907" b="-1235"/>
                </a:stretch>
              </a:blipFill>
            </p:spPr>
            <p:txBody>
              <a:bodyPr/>
              <a:lstStyle/>
              <a:p>
                <a:r>
                  <a:rPr lang="zh-TW" altLang="en-US">
                    <a:noFill/>
                  </a:rPr>
                  <a:t> </a:t>
                </a:r>
              </a:p>
            </p:txBody>
          </p:sp>
        </mc:Fallback>
      </mc:AlternateContent>
      <p:sp>
        <p:nvSpPr>
          <p:cNvPr id="15" name="向右箭號 26">
            <a:extLst>
              <a:ext uri="{FF2B5EF4-FFF2-40B4-BE49-F238E27FC236}">
                <a16:creationId xmlns:a16="http://schemas.microsoft.com/office/drawing/2014/main" id="{7DE42AB0-A336-9D18-FEB5-9F9EAB68033C}"/>
              </a:ext>
            </a:extLst>
          </p:cNvPr>
          <p:cNvSpPr/>
          <p:nvPr/>
        </p:nvSpPr>
        <p:spPr>
          <a:xfrm>
            <a:off x="3303688" y="5118498"/>
            <a:ext cx="652838" cy="229995"/>
          </a:xfrm>
          <a:prstGeom prst="rightArrow">
            <a:avLst>
              <a:gd name="adj1" fmla="val 42427"/>
              <a:gd name="adj2" fmla="val 50000"/>
            </a:avLst>
          </a:prstGeom>
          <a:solidFill>
            <a:srgbClr val="001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F7B0E18F-0002-60A6-D03B-E3D23608C2F3}"/>
                  </a:ext>
                </a:extLst>
              </p:cNvPr>
              <p:cNvSpPr txBox="1"/>
              <p:nvPr/>
            </p:nvSpPr>
            <p:spPr>
              <a:xfrm>
                <a:off x="776202" y="5744613"/>
                <a:ext cx="1906484" cy="427746"/>
              </a:xfrm>
              <a:prstGeom prst="rect">
                <a:avLst/>
              </a:prstGeom>
              <a:noFill/>
            </p:spPr>
            <p:txBody>
              <a:bodyPr wrap="none" rtlCol="0">
                <a:spAutoFit/>
              </a:bodyPr>
              <a:lstStyle/>
              <a:p>
                <a14:m>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𝑐</m:t>
                        </m:r>
                      </m:e>
                      <m:sub>
                        <m:r>
                          <a:rPr kumimoji="1" lang="en-US" altLang="zh-TW" b="0" i="1" smtClean="0">
                            <a:latin typeface="Cambria Math" panose="02040503050406030204" pitchFamily="18" charset="0"/>
                          </a:rPr>
                          <m:t>𝑠</m:t>
                        </m:r>
                      </m:sub>
                    </m:sSub>
                    <m:r>
                      <a:rPr kumimoji="1" lang="en-US" altLang="zh-TW" b="0" i="1" smtClean="0">
                        <a:latin typeface="Cambria Math" panose="02040503050406030204" pitchFamily="18" charset="0"/>
                      </a:rPr>
                      <m:t>=</m:t>
                    </m:r>
                    <m:rad>
                      <m:radPr>
                        <m:degHide m:val="on"/>
                        <m:ctrlPr>
                          <a:rPr kumimoji="1" lang="en-US" altLang="zh-TW" b="0" i="1" smtClean="0">
                            <a:latin typeface="Cambria Math" panose="02040503050406030204" pitchFamily="18" charset="0"/>
                          </a:rPr>
                        </m:ctrlPr>
                      </m:radPr>
                      <m:deg/>
                      <m:e>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𝑍</m:t>
                            </m:r>
                          </m:e>
                          <m:sub>
                            <m:r>
                              <a:rPr kumimoji="1" lang="en-US" altLang="zh-TW" b="0" i="1" smtClean="0">
                                <a:latin typeface="Cambria Math" panose="02040503050406030204" pitchFamily="18" charset="0"/>
                              </a:rPr>
                              <m:t>𝑖</m:t>
                            </m:r>
                          </m:sub>
                        </m:sSub>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𝑇</m:t>
                            </m:r>
                          </m:e>
                          <m:sub>
                            <m:r>
                              <a:rPr kumimoji="1" lang="en-US" altLang="zh-TW" b="0" i="1" smtClean="0">
                                <a:latin typeface="Cambria Math" panose="02040503050406030204" pitchFamily="18" charset="0"/>
                              </a:rPr>
                              <m:t>𝑒</m:t>
                            </m:r>
                            <m:r>
                              <a:rPr kumimoji="1" lang="en-US" altLang="zh-TW" b="0" i="1" smtClean="0">
                                <a:latin typeface="Cambria Math" panose="02040503050406030204" pitchFamily="18" charset="0"/>
                              </a:rPr>
                              <m:t>, 0</m:t>
                            </m:r>
                          </m:sub>
                        </m:sSub>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𝑚</m:t>
                            </m:r>
                          </m:e>
                          <m:sub>
                            <m:r>
                              <a:rPr kumimoji="1" lang="en-US" altLang="zh-TW" b="0" i="1" smtClean="0">
                                <a:latin typeface="Cambria Math" panose="02040503050406030204" pitchFamily="18" charset="0"/>
                              </a:rPr>
                              <m:t>𝑖</m:t>
                            </m:r>
                          </m:sub>
                        </m:sSub>
                      </m:e>
                    </m:rad>
                  </m:oMath>
                </a14:m>
                <a:r>
                  <a:rPr kumimoji="1" lang="en-US" altLang="zh-TW" dirty="0"/>
                  <a:t>; </a:t>
                </a:r>
                <a:endParaRPr kumimoji="1" lang="zh-TW" altLang="en-US" dirty="0"/>
              </a:p>
            </p:txBody>
          </p:sp>
        </mc:Choice>
        <mc:Fallback xmlns="">
          <p:sp>
            <p:nvSpPr>
              <p:cNvPr id="16" name="文字方塊 15">
                <a:extLst>
                  <a:ext uri="{FF2B5EF4-FFF2-40B4-BE49-F238E27FC236}">
                    <a16:creationId xmlns:a16="http://schemas.microsoft.com/office/drawing/2014/main" id="{F7B0E18F-0002-60A6-D03B-E3D23608C2F3}"/>
                  </a:ext>
                </a:extLst>
              </p:cNvPr>
              <p:cNvSpPr txBox="1">
                <a:spLocks noRot="1" noChangeAspect="1" noMove="1" noResize="1" noEditPoints="1" noAdjustHandles="1" noChangeArrowheads="1" noChangeShapeType="1" noTextEdit="1"/>
              </p:cNvSpPr>
              <p:nvPr/>
            </p:nvSpPr>
            <p:spPr>
              <a:xfrm>
                <a:off x="776202" y="5744613"/>
                <a:ext cx="1906484" cy="427746"/>
              </a:xfrm>
              <a:prstGeom prst="rect">
                <a:avLst/>
              </a:prstGeom>
              <a:blipFill>
                <a:blip r:embed="rId9"/>
                <a:stretch>
                  <a:fillRect r="-1917" b="-1549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E51DBE2B-1AB9-A96F-1860-6ED9EB605BE5}"/>
                  </a:ext>
                </a:extLst>
              </p:cNvPr>
              <p:cNvSpPr txBox="1"/>
              <p:nvPr/>
            </p:nvSpPr>
            <p:spPr>
              <a:xfrm>
                <a:off x="2785362" y="5744613"/>
                <a:ext cx="2449260" cy="431528"/>
              </a:xfrm>
              <a:prstGeom prst="rect">
                <a:avLst/>
              </a:prstGeom>
              <a:noFill/>
            </p:spPr>
            <p:txBody>
              <a:bodyPr wrap="none" rtlCol="0">
                <a:spAutoFit/>
              </a:bodyPr>
              <a:lstStyle/>
              <a:p>
                <a14:m>
                  <m:oMath xmlns:m="http://schemas.openxmlformats.org/officeDocument/2006/math">
                    <m:sSub>
                      <m:sSubPr>
                        <m:ctrlPr>
                          <a:rPr kumimoji="1" lang="en-US" altLang="zh-TW" i="1" smtClean="0">
                            <a:latin typeface="Cambria Math" panose="02040503050406030204" pitchFamily="18" charset="0"/>
                          </a:rPr>
                        </m:ctrlPr>
                      </m:sSubPr>
                      <m:e>
                        <m:r>
                          <a:rPr kumimoji="1" lang="en-US" altLang="zh-TW" i="1">
                            <a:latin typeface="Cambria Math" panose="02040503050406030204" pitchFamily="18" charset="0"/>
                          </a:rPr>
                          <m:t>𝜔</m:t>
                        </m:r>
                      </m:e>
                      <m:sub>
                        <m:r>
                          <a:rPr kumimoji="1" lang="en-US" altLang="zh-TW" i="1">
                            <a:latin typeface="Cambria Math" panose="02040503050406030204" pitchFamily="18" charset="0"/>
                          </a:rPr>
                          <m:t>𝑝𝑖</m:t>
                        </m:r>
                      </m:sub>
                    </m:sSub>
                    <m:r>
                      <a:rPr kumimoji="1" lang="en-US" altLang="zh-TW" i="1">
                        <a:latin typeface="Cambria Math" panose="02040503050406030204" pitchFamily="18" charset="0"/>
                      </a:rPr>
                      <m:t>=</m:t>
                    </m:r>
                    <m:rad>
                      <m:radPr>
                        <m:degHide m:val="on"/>
                        <m:ctrlPr>
                          <a:rPr kumimoji="1" lang="en-US" altLang="zh-TW" i="1">
                            <a:latin typeface="Cambria Math" panose="02040503050406030204" pitchFamily="18" charset="0"/>
                          </a:rPr>
                        </m:ctrlPr>
                      </m:radPr>
                      <m:deg/>
                      <m:e>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𝑍</m:t>
                            </m:r>
                          </m:e>
                          <m:sub>
                            <m:r>
                              <a:rPr kumimoji="1" lang="en-US" altLang="zh-TW" i="1">
                                <a:latin typeface="Cambria Math" panose="02040503050406030204" pitchFamily="18" charset="0"/>
                              </a:rPr>
                              <m:t>𝑖</m:t>
                            </m:r>
                          </m:sub>
                        </m:sSub>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𝑇</m:t>
                            </m:r>
                          </m:e>
                          <m:sub>
                            <m:r>
                              <a:rPr kumimoji="1" lang="en-US" altLang="zh-TW" i="1">
                                <a:latin typeface="Cambria Math" panose="02040503050406030204" pitchFamily="18" charset="0"/>
                              </a:rPr>
                              <m:t>𝑒</m:t>
                            </m:r>
                            <m:r>
                              <a:rPr kumimoji="1" lang="en-US" altLang="zh-TW" i="1">
                                <a:latin typeface="Cambria Math" panose="02040503050406030204" pitchFamily="18" charset="0"/>
                              </a:rPr>
                              <m:t>, 0</m:t>
                            </m:r>
                          </m:sub>
                        </m:sSub>
                        <m:sSup>
                          <m:sSupPr>
                            <m:ctrlPr>
                              <a:rPr kumimoji="1" lang="en-US" altLang="zh-TW" i="1">
                                <a:latin typeface="Cambria Math" panose="02040503050406030204" pitchFamily="18" charset="0"/>
                              </a:rPr>
                            </m:ctrlPr>
                          </m:sSupPr>
                          <m:e>
                            <m:r>
                              <a:rPr kumimoji="1" lang="en-US" altLang="zh-TW" i="1">
                                <a:latin typeface="Cambria Math" panose="02040503050406030204" pitchFamily="18" charset="0"/>
                              </a:rPr>
                              <m:t>𝑒</m:t>
                            </m:r>
                          </m:e>
                          <m:sup>
                            <m:r>
                              <a:rPr kumimoji="1" lang="en-US" altLang="zh-TW" i="1">
                                <a:latin typeface="Cambria Math" panose="02040503050406030204" pitchFamily="18" charset="0"/>
                              </a:rPr>
                              <m:t>2</m:t>
                            </m:r>
                          </m:sup>
                        </m:sSup>
                        <m:r>
                          <a:rPr kumimoji="1" lang="en-US" altLang="zh-TW" i="1">
                            <a:latin typeface="Cambria Math" panose="02040503050406030204" pitchFamily="18" charset="0"/>
                          </a:rPr>
                          <m:t>/</m:t>
                        </m:r>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𝑚</m:t>
                            </m:r>
                          </m:e>
                          <m:sub>
                            <m:r>
                              <a:rPr kumimoji="1" lang="en-US" altLang="zh-TW" i="1">
                                <a:latin typeface="Cambria Math" panose="02040503050406030204" pitchFamily="18" charset="0"/>
                              </a:rPr>
                              <m:t>𝑖</m:t>
                            </m:r>
                          </m:sub>
                        </m:sSub>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𝜖</m:t>
                            </m:r>
                          </m:e>
                          <m:sub>
                            <m:r>
                              <a:rPr kumimoji="1" lang="en-US" altLang="zh-TW" i="1">
                                <a:latin typeface="Cambria Math" panose="02040503050406030204" pitchFamily="18" charset="0"/>
                              </a:rPr>
                              <m:t>0</m:t>
                            </m:r>
                          </m:sub>
                        </m:sSub>
                      </m:e>
                    </m:rad>
                  </m:oMath>
                </a14:m>
                <a:r>
                  <a:rPr kumimoji="1" lang="en-US" altLang="zh-TW" dirty="0"/>
                  <a:t>.</a:t>
                </a:r>
                <a:endParaRPr kumimoji="1" lang="zh-TW" altLang="en-US" dirty="0"/>
              </a:p>
            </p:txBody>
          </p:sp>
        </mc:Choice>
        <mc:Fallback xmlns="">
          <p:sp>
            <p:nvSpPr>
              <p:cNvPr id="17" name="文字方塊 16">
                <a:extLst>
                  <a:ext uri="{FF2B5EF4-FFF2-40B4-BE49-F238E27FC236}">
                    <a16:creationId xmlns:a16="http://schemas.microsoft.com/office/drawing/2014/main" id="{E51DBE2B-1AB9-A96F-1860-6ED9EB605BE5}"/>
                  </a:ext>
                </a:extLst>
              </p:cNvPr>
              <p:cNvSpPr txBox="1">
                <a:spLocks noRot="1" noChangeAspect="1" noMove="1" noResize="1" noEditPoints="1" noAdjustHandles="1" noChangeArrowheads="1" noChangeShapeType="1" noTextEdit="1"/>
              </p:cNvSpPr>
              <p:nvPr/>
            </p:nvSpPr>
            <p:spPr>
              <a:xfrm>
                <a:off x="2785362" y="5744613"/>
                <a:ext cx="2449260" cy="431528"/>
              </a:xfrm>
              <a:prstGeom prst="rect">
                <a:avLst/>
              </a:prstGeom>
              <a:blipFill>
                <a:blip r:embed="rId10"/>
                <a:stretch>
                  <a:fillRect r="-1244" b="-1690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F17BDE2A-4720-20EF-7077-A9C81DBE3CB1}"/>
                  </a:ext>
                </a:extLst>
              </p:cNvPr>
              <p:cNvSpPr/>
              <p:nvPr/>
            </p:nvSpPr>
            <p:spPr>
              <a:xfrm>
                <a:off x="4308541" y="4889426"/>
                <a:ext cx="1291507" cy="6881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a:solidFill>
                                <a:srgbClr val="0012FF"/>
                              </a:solidFill>
                              <a:latin typeface="Cambria Math" panose="02040503050406030204" pitchFamily="18" charset="0"/>
                            </a:rPr>
                          </m:ctrlPr>
                        </m:sSubPr>
                        <m:e>
                          <m:r>
                            <a:rPr kumimoji="1" lang="en-US" altLang="zh-TW" i="1">
                              <a:solidFill>
                                <a:srgbClr val="0012FF"/>
                              </a:solidFill>
                              <a:latin typeface="Cambria Math" panose="02040503050406030204" pitchFamily="18" charset="0"/>
                            </a:rPr>
                            <m:t>𝐸</m:t>
                          </m:r>
                        </m:e>
                        <m:sub>
                          <m:r>
                            <a:rPr kumimoji="1" lang="en-US" altLang="zh-TW" i="1">
                              <a:solidFill>
                                <a:srgbClr val="0012FF"/>
                              </a:solidFill>
                              <a:latin typeface="Cambria Math" panose="02040503050406030204" pitchFamily="18" charset="0"/>
                            </a:rPr>
                            <m:t>𝑠𝑠</m:t>
                          </m:r>
                        </m:sub>
                      </m:sSub>
                      <m:r>
                        <a:rPr kumimoji="1" lang="en-US" altLang="zh-TW" b="0" i="1" smtClean="0">
                          <a:solidFill>
                            <a:srgbClr val="0012FF"/>
                          </a:solidFill>
                          <a:latin typeface="Cambria Math" panose="02040503050406030204" pitchFamily="18" charset="0"/>
                        </a:rPr>
                        <m:t>=</m:t>
                      </m:r>
                      <m:f>
                        <m:fPr>
                          <m:ctrlPr>
                            <a:rPr kumimoji="1" lang="en-US" altLang="zh-TW" b="0" i="1" smtClean="0">
                              <a:solidFill>
                                <a:srgbClr val="0012FF"/>
                              </a:solidFill>
                              <a:latin typeface="Cambria Math" panose="02040503050406030204" pitchFamily="18" charset="0"/>
                            </a:rPr>
                          </m:ctrlPr>
                        </m:fPr>
                        <m:num>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𝐸</m:t>
                              </m:r>
                            </m:e>
                            <m:sub>
                              <m:r>
                                <a:rPr kumimoji="1" lang="en-US" altLang="zh-TW" b="0" i="1" smtClean="0">
                                  <a:solidFill>
                                    <a:srgbClr val="0012FF"/>
                                  </a:solidFill>
                                  <a:latin typeface="Cambria Math" panose="02040503050406030204" pitchFamily="18" charset="0"/>
                                </a:rPr>
                                <m:t>0</m:t>
                              </m:r>
                            </m:sub>
                          </m:sSub>
                        </m:num>
                        <m:den>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𝜔</m:t>
                              </m:r>
                            </m:e>
                            <m:sub>
                              <m:r>
                                <a:rPr kumimoji="1" lang="en-US" altLang="zh-TW" b="0" i="1" smtClean="0">
                                  <a:solidFill>
                                    <a:srgbClr val="0012FF"/>
                                  </a:solidFill>
                                  <a:latin typeface="Cambria Math" panose="02040503050406030204" pitchFamily="18" charset="0"/>
                                </a:rPr>
                                <m:t>𝑝𝑖</m:t>
                              </m:r>
                            </m:sub>
                          </m:sSub>
                          <m:r>
                            <a:rPr kumimoji="1" lang="en-US" altLang="zh-TW" b="0" i="1" smtClean="0">
                              <a:solidFill>
                                <a:srgbClr val="0012FF"/>
                              </a:solidFill>
                              <a:latin typeface="Cambria Math" panose="02040503050406030204" pitchFamily="18" charset="0"/>
                            </a:rPr>
                            <m:t>𝑡</m:t>
                          </m:r>
                        </m:den>
                      </m:f>
                    </m:oMath>
                  </m:oMathPara>
                </a14:m>
                <a:endParaRPr lang="zh-TW" altLang="en-US" dirty="0">
                  <a:solidFill>
                    <a:srgbClr val="0012FF"/>
                  </a:solidFill>
                </a:endParaRPr>
              </a:p>
            </p:txBody>
          </p:sp>
        </mc:Choice>
        <mc:Fallback xmlns="">
          <p:sp>
            <p:nvSpPr>
              <p:cNvPr id="21" name="矩形 20">
                <a:extLst>
                  <a:ext uri="{FF2B5EF4-FFF2-40B4-BE49-F238E27FC236}">
                    <a16:creationId xmlns:a16="http://schemas.microsoft.com/office/drawing/2014/main" id="{F17BDE2A-4720-20EF-7077-A9C81DBE3CB1}"/>
                  </a:ext>
                </a:extLst>
              </p:cNvPr>
              <p:cNvSpPr>
                <a:spLocks noRot="1" noChangeAspect="1" noMove="1" noResize="1" noEditPoints="1" noAdjustHandles="1" noChangeArrowheads="1" noChangeShapeType="1" noTextEdit="1"/>
              </p:cNvSpPr>
              <p:nvPr/>
            </p:nvSpPr>
            <p:spPr>
              <a:xfrm>
                <a:off x="4308541" y="4889426"/>
                <a:ext cx="1291507" cy="688137"/>
              </a:xfrm>
              <a:prstGeom prst="rect">
                <a:avLst/>
              </a:prstGeom>
              <a:blipFill>
                <a:blip r:embed="rId11"/>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1756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P spid="10" grpId="0"/>
      <p:bldP spid="12" grpId="0"/>
      <p:bldP spid="13" grpId="0"/>
      <p:bldP spid="15" grpId="0" animBg="1"/>
      <p:bldP spid="16" grpId="0"/>
      <p:bldP spid="17" grpId="0"/>
      <p:bldP spid="17" grpId="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01235A7A-D09D-46D0-B96C-7A4D725E413C}"/>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Appendix</a:t>
            </a:r>
          </a:p>
        </p:txBody>
      </p:sp>
      <p:sp>
        <p:nvSpPr>
          <p:cNvPr id="258" name="文字方塊 257">
            <a:extLst>
              <a:ext uri="{FF2B5EF4-FFF2-40B4-BE49-F238E27FC236}">
                <a16:creationId xmlns:a16="http://schemas.microsoft.com/office/drawing/2014/main" id="{27969901-FA67-4307-AF45-9A1FD835B52D}"/>
              </a:ext>
            </a:extLst>
          </p:cNvPr>
          <p:cNvSpPr txBox="1"/>
          <p:nvPr/>
        </p:nvSpPr>
        <p:spPr>
          <a:xfrm>
            <a:off x="624815" y="1336643"/>
            <a:ext cx="3389389" cy="400110"/>
          </a:xfrm>
          <a:prstGeom prst="rect">
            <a:avLst/>
          </a:prstGeom>
          <a:noFill/>
        </p:spPr>
        <p:txBody>
          <a:bodyPr wrap="none" lIns="91440" tIns="45720" rIns="91440" bIns="45720" rtlCol="0" anchor="t">
            <a:spAutoFit/>
          </a:bodyPr>
          <a:lstStyle/>
          <a:p>
            <a:r>
              <a:rPr lang="en-US" altLang="zh-TW" sz="2000" dirty="0">
                <a:solidFill>
                  <a:srgbClr val="0012FF"/>
                </a:solidFill>
                <a:ea typeface="新細明體"/>
              </a:rPr>
              <a:t>1D Theoretical model for TNSA</a:t>
            </a:r>
          </a:p>
        </p:txBody>
      </p:sp>
      <p:sp>
        <p:nvSpPr>
          <p:cNvPr id="126" name="投影片編號版面配置區 2">
            <a:extLst>
              <a:ext uri="{FF2B5EF4-FFF2-40B4-BE49-F238E27FC236}">
                <a16:creationId xmlns:a16="http://schemas.microsoft.com/office/drawing/2014/main" id="{5226C3A3-3273-41FD-A72B-33557C8B866A}"/>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24</a:t>
            </a:fld>
            <a:endParaRPr lang="zh-TW" altLang="en-US" sz="1800" dirty="0">
              <a:solidFill>
                <a:schemeClr val="bg2">
                  <a:lumMod val="50000"/>
                </a:schemeClr>
              </a:solidFill>
            </a:endParaRP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3A66A542-7626-F541-4708-CF8559D51B72}"/>
                  </a:ext>
                </a:extLst>
              </p:cNvPr>
              <p:cNvSpPr/>
              <p:nvPr/>
            </p:nvSpPr>
            <p:spPr>
              <a:xfrm>
                <a:off x="776202" y="3161811"/>
                <a:ext cx="3086614" cy="534377"/>
              </a:xfrm>
              <a:prstGeom prst="rect">
                <a:avLst/>
              </a:prstGeom>
            </p:spPr>
            <p:txBody>
              <a:bodyPr wrap="none">
                <a:spAutoFit/>
              </a:bodyPr>
              <a:lstStyle/>
              <a:p>
                <a14:m>
                  <m:oMath xmlns:m="http://schemas.openxmlformats.org/officeDocument/2006/math">
                    <m:sSub>
                      <m:sSubPr>
                        <m:ctrlPr>
                          <a:rPr kumimoji="1" lang="en-US" altLang="zh-TW" i="1" smtClean="0">
                            <a:latin typeface="Cambria Math" panose="02040503050406030204" pitchFamily="18" charset="0"/>
                          </a:rPr>
                        </m:ctrlPr>
                      </m:sSubPr>
                      <m:e>
                        <m:r>
                          <a:rPr kumimoji="1" lang="en-US" altLang="zh-TW" i="1">
                            <a:latin typeface="Cambria Math" panose="02040503050406030204" pitchFamily="18" charset="0"/>
                          </a:rPr>
                          <m:t>𝑛</m:t>
                        </m:r>
                      </m:e>
                      <m:sub>
                        <m:r>
                          <a:rPr kumimoji="1" lang="en-US" altLang="zh-TW" b="0" i="1" smtClean="0">
                            <a:latin typeface="Cambria Math" panose="02040503050406030204" pitchFamily="18" charset="0"/>
                          </a:rPr>
                          <m:t>𝑒</m:t>
                        </m:r>
                      </m:sub>
                    </m:sSub>
                    <m:d>
                      <m:dPr>
                        <m:ctrlPr>
                          <a:rPr kumimoji="1" lang="en-US" altLang="zh-TW" b="0" i="1" smtClean="0">
                            <a:latin typeface="Cambria Math" panose="02040503050406030204" pitchFamily="18" charset="0"/>
                          </a:rPr>
                        </m:ctrlPr>
                      </m:dPr>
                      <m:e>
                        <m:r>
                          <a:rPr kumimoji="1" lang="en-US" altLang="zh-TW" b="0" i="1" smtClean="0">
                            <a:latin typeface="Cambria Math" panose="02040503050406030204" pitchFamily="18" charset="0"/>
                          </a:rPr>
                          <m:t>𝜙</m:t>
                        </m:r>
                      </m:e>
                    </m:d>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𝑛</m:t>
                        </m:r>
                      </m:e>
                      <m:sub>
                        <m:r>
                          <a:rPr kumimoji="1" lang="en-US" altLang="zh-TW" b="0" i="1" smtClean="0">
                            <a:latin typeface="Cambria Math" panose="02040503050406030204" pitchFamily="18" charset="0"/>
                          </a:rPr>
                          <m:t>𝑒</m:t>
                        </m:r>
                        <m:r>
                          <a:rPr kumimoji="1" lang="en-US" altLang="zh-TW" b="0" i="1" smtClean="0">
                            <a:latin typeface="Cambria Math" panose="02040503050406030204" pitchFamily="18" charset="0"/>
                          </a:rPr>
                          <m:t>0</m:t>
                        </m:r>
                      </m:sub>
                    </m:sSub>
                    <m:func>
                      <m:funcPr>
                        <m:ctrlPr>
                          <a:rPr kumimoji="1" lang="en-US" altLang="zh-TW" b="0" i="1" smtClean="0">
                            <a:latin typeface="Cambria Math" panose="02040503050406030204" pitchFamily="18" charset="0"/>
                          </a:rPr>
                        </m:ctrlPr>
                      </m:funcPr>
                      <m:fName>
                        <m:r>
                          <m:rPr>
                            <m:sty m:val="p"/>
                          </m:rPr>
                          <a:rPr kumimoji="1" lang="en-US" altLang="zh-TW" b="0" i="0" smtClean="0">
                            <a:latin typeface="Cambria Math" panose="02040503050406030204" pitchFamily="18" charset="0"/>
                          </a:rPr>
                          <m:t>exp</m:t>
                        </m:r>
                      </m:fName>
                      <m:e>
                        <m:d>
                          <m:dPr>
                            <m:ctrlPr>
                              <a:rPr kumimoji="1" lang="en-US" altLang="zh-TW" b="0" i="1" smtClean="0">
                                <a:latin typeface="Cambria Math" panose="02040503050406030204" pitchFamily="18" charset="0"/>
                              </a:rPr>
                            </m:ctrlPr>
                          </m:dPr>
                          <m:e>
                            <m:f>
                              <m:fPr>
                                <m:ctrlPr>
                                  <a:rPr kumimoji="1" lang="en-US" altLang="zh-TW" i="1">
                                    <a:latin typeface="Cambria Math" panose="02040503050406030204" pitchFamily="18" charset="0"/>
                                  </a:rPr>
                                </m:ctrlPr>
                              </m:fPr>
                              <m:num>
                                <m:r>
                                  <a:rPr kumimoji="1" lang="en-US" altLang="zh-TW" i="1">
                                    <a:latin typeface="Cambria Math" panose="02040503050406030204" pitchFamily="18" charset="0"/>
                                  </a:rPr>
                                  <m:t>𝑒</m:t>
                                </m:r>
                                <m:r>
                                  <a:rPr kumimoji="1" lang="en-US" altLang="zh-TW" i="1">
                                    <a:latin typeface="Cambria Math" panose="02040503050406030204" pitchFamily="18" charset="0"/>
                                  </a:rPr>
                                  <m:t>𝜙</m:t>
                                </m:r>
                              </m:num>
                              <m:den>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𝑇</m:t>
                                    </m:r>
                                  </m:e>
                                  <m:sub>
                                    <m:r>
                                      <a:rPr kumimoji="1" lang="en-US" altLang="zh-TW" b="0" i="1" smtClean="0">
                                        <a:latin typeface="Cambria Math" panose="02040503050406030204" pitchFamily="18" charset="0"/>
                                      </a:rPr>
                                      <m:t>𝑒</m:t>
                                    </m:r>
                                    <m:r>
                                      <a:rPr kumimoji="1" lang="en-US" altLang="zh-TW" b="0" i="1" smtClean="0">
                                        <a:latin typeface="Cambria Math" panose="02040503050406030204" pitchFamily="18" charset="0"/>
                                      </a:rPr>
                                      <m:t>0</m:t>
                                    </m:r>
                                  </m:sub>
                                </m:sSub>
                              </m:den>
                            </m:f>
                          </m:e>
                        </m:d>
                      </m:e>
                    </m:func>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𝑍</m:t>
                        </m:r>
                      </m:e>
                      <m:sub>
                        <m:r>
                          <a:rPr kumimoji="1" lang="en-US" altLang="zh-TW" b="0" i="1" smtClean="0">
                            <a:latin typeface="Cambria Math" panose="02040503050406030204" pitchFamily="18" charset="0"/>
                          </a:rPr>
                          <m:t>𝑖</m:t>
                        </m:r>
                      </m:sub>
                    </m:sSub>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𝑛</m:t>
                        </m:r>
                      </m:e>
                      <m:sub>
                        <m:r>
                          <a:rPr kumimoji="1" lang="en-US" altLang="zh-TW" b="0" i="1" smtClean="0">
                            <a:latin typeface="Cambria Math" panose="02040503050406030204" pitchFamily="18" charset="0"/>
                          </a:rPr>
                          <m:t>𝑖</m:t>
                        </m:r>
                      </m:sub>
                    </m:sSub>
                  </m:oMath>
                </a14:m>
                <a:r>
                  <a:rPr lang="en-US" altLang="zh-TW" dirty="0"/>
                  <a:t>,</a:t>
                </a:r>
                <a:endParaRPr lang="zh-TW" altLang="en-US" dirty="0"/>
              </a:p>
            </p:txBody>
          </p:sp>
        </mc:Choice>
        <mc:Fallback xmlns="">
          <p:sp>
            <p:nvSpPr>
              <p:cNvPr id="2" name="矩形 1">
                <a:extLst>
                  <a:ext uri="{FF2B5EF4-FFF2-40B4-BE49-F238E27FC236}">
                    <a16:creationId xmlns:a16="http://schemas.microsoft.com/office/drawing/2014/main" id="{3A66A542-7626-F541-4708-CF8559D51B72}"/>
                  </a:ext>
                </a:extLst>
              </p:cNvPr>
              <p:cNvSpPr>
                <a:spLocks noRot="1" noChangeAspect="1" noMove="1" noResize="1" noEditPoints="1" noAdjustHandles="1" noChangeArrowheads="1" noChangeShapeType="1" noTextEdit="1"/>
              </p:cNvSpPr>
              <p:nvPr/>
            </p:nvSpPr>
            <p:spPr>
              <a:xfrm>
                <a:off x="776202" y="3161811"/>
                <a:ext cx="3086614" cy="534377"/>
              </a:xfrm>
              <a:prstGeom prst="rect">
                <a:avLst/>
              </a:prstGeom>
              <a:blipFill>
                <a:blip r:embed="rId3"/>
                <a:stretch>
                  <a:fillRect r="-592" b="-114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46685C51-987F-1821-CFF2-131A372A25E2}"/>
                  </a:ext>
                </a:extLst>
              </p:cNvPr>
              <p:cNvSpPr txBox="1"/>
              <p:nvPr/>
            </p:nvSpPr>
            <p:spPr>
              <a:xfrm>
                <a:off x="776202" y="2548998"/>
                <a:ext cx="2799805" cy="521874"/>
              </a:xfrm>
              <a:prstGeom prst="rect">
                <a:avLst/>
              </a:prstGeom>
              <a:noFill/>
            </p:spPr>
            <p:txBody>
              <a:bodyPr wrap="none" rtlCol="0">
                <a:spAutoFit/>
              </a:bodyPr>
              <a:lstStyle/>
              <a:p>
                <a14:m>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m:t>
                        </m:r>
                      </m:e>
                      <m:sub>
                        <m:r>
                          <a:rPr kumimoji="1" lang="en-US" altLang="zh-TW" b="0" i="1" smtClean="0">
                            <a:latin typeface="Cambria Math" panose="02040503050406030204" pitchFamily="18" charset="0"/>
                          </a:rPr>
                          <m:t>𝑡</m:t>
                        </m:r>
                      </m:sub>
                    </m:sSub>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𝑣</m:t>
                        </m:r>
                      </m:e>
                      <m:sub>
                        <m:r>
                          <a:rPr kumimoji="1" lang="en-US" altLang="zh-TW" b="0" i="1" smtClean="0">
                            <a:latin typeface="Cambria Math" panose="02040503050406030204" pitchFamily="18" charset="0"/>
                          </a:rPr>
                          <m:t>𝑖</m:t>
                        </m:r>
                      </m:sub>
                    </m:sSub>
                    <m:r>
                      <a:rPr kumimoji="1" lang="en-US" altLang="zh-TW" b="0" i="1" smtClean="0">
                        <a:latin typeface="Cambria Math" panose="02040503050406030204" pitchFamily="18" charset="0"/>
                      </a:rPr>
                      <m:t>+</m:t>
                    </m:r>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𝑣</m:t>
                        </m:r>
                      </m:e>
                      <m:sub>
                        <m:r>
                          <a:rPr kumimoji="1" lang="en-US" altLang="zh-TW" i="1">
                            <a:latin typeface="Cambria Math" panose="02040503050406030204" pitchFamily="18" charset="0"/>
                          </a:rPr>
                          <m:t>𝑖</m:t>
                        </m:r>
                      </m:sub>
                    </m:sSub>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m:t>
                        </m:r>
                      </m:e>
                      <m:sub>
                        <m:r>
                          <a:rPr kumimoji="1" lang="en-US" altLang="zh-TW" i="1">
                            <a:latin typeface="Cambria Math" panose="02040503050406030204" pitchFamily="18" charset="0"/>
                          </a:rPr>
                          <m:t>𝑥</m:t>
                        </m:r>
                      </m:sub>
                    </m:sSub>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𝑣</m:t>
                        </m:r>
                      </m:e>
                      <m:sub>
                        <m:r>
                          <a:rPr kumimoji="1" lang="en-US" altLang="zh-TW" i="1">
                            <a:latin typeface="Cambria Math" panose="02040503050406030204" pitchFamily="18" charset="0"/>
                          </a:rPr>
                          <m:t>𝑖</m:t>
                        </m:r>
                      </m:sub>
                    </m:sSub>
                    <m:r>
                      <a:rPr kumimoji="1" lang="en-US" altLang="zh-TW" b="0" i="1" smtClean="0">
                        <a:latin typeface="Cambria Math" panose="02040503050406030204" pitchFamily="18" charset="0"/>
                      </a:rPr>
                      <m:t>=−</m:t>
                    </m:r>
                    <m:f>
                      <m:fPr>
                        <m:ctrlPr>
                          <a:rPr kumimoji="1" lang="en-US" altLang="zh-TW" b="0" i="1" smtClean="0">
                            <a:latin typeface="Cambria Math" panose="02040503050406030204" pitchFamily="18" charset="0"/>
                          </a:rPr>
                        </m:ctrlPr>
                      </m:fPr>
                      <m:num>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𝑍</m:t>
                            </m:r>
                          </m:e>
                          <m:sub>
                            <m:r>
                              <a:rPr kumimoji="1" lang="en-US" altLang="zh-TW" b="0" i="1" smtClean="0">
                                <a:latin typeface="Cambria Math" panose="02040503050406030204" pitchFamily="18" charset="0"/>
                              </a:rPr>
                              <m:t>𝑖</m:t>
                            </m:r>
                          </m:sub>
                        </m:sSub>
                        <m:r>
                          <a:rPr kumimoji="1" lang="en-US" altLang="zh-TW" b="0" i="1" smtClean="0">
                            <a:latin typeface="Cambria Math" panose="02040503050406030204" pitchFamily="18" charset="0"/>
                          </a:rPr>
                          <m:t>𝑒</m:t>
                        </m:r>
                      </m:num>
                      <m:den>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𝑚</m:t>
                            </m:r>
                          </m:e>
                          <m:sub>
                            <m:r>
                              <a:rPr kumimoji="1" lang="en-US" altLang="zh-TW" b="0" i="1" smtClean="0">
                                <a:latin typeface="Cambria Math" panose="02040503050406030204" pitchFamily="18" charset="0"/>
                              </a:rPr>
                              <m:t>𝑖</m:t>
                            </m:r>
                          </m:sub>
                        </m:sSub>
                      </m:den>
                    </m:f>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m:t>
                        </m:r>
                      </m:e>
                      <m:sub>
                        <m:r>
                          <a:rPr kumimoji="1" lang="en-US" altLang="zh-TW" b="0" i="1" smtClean="0">
                            <a:latin typeface="Cambria Math" panose="02040503050406030204" pitchFamily="18" charset="0"/>
                          </a:rPr>
                          <m:t>𝑥</m:t>
                        </m:r>
                      </m:sub>
                    </m:sSub>
                    <m:r>
                      <a:rPr kumimoji="1" lang="en-US" altLang="zh-TW" b="0" i="1" smtClean="0">
                        <a:latin typeface="Cambria Math" panose="02040503050406030204" pitchFamily="18" charset="0"/>
                      </a:rPr>
                      <m:t>𝜙</m:t>
                    </m:r>
                  </m:oMath>
                </a14:m>
                <a:r>
                  <a:rPr kumimoji="1" lang="en-US" altLang="zh-TW" dirty="0"/>
                  <a:t>, </a:t>
                </a:r>
                <a:endParaRPr kumimoji="1" lang="zh-TW" altLang="en-US" dirty="0"/>
              </a:p>
            </p:txBody>
          </p:sp>
        </mc:Choice>
        <mc:Fallback xmlns="">
          <p:sp>
            <p:nvSpPr>
              <p:cNvPr id="4" name="文字方塊 3">
                <a:extLst>
                  <a:ext uri="{FF2B5EF4-FFF2-40B4-BE49-F238E27FC236}">
                    <a16:creationId xmlns:a16="http://schemas.microsoft.com/office/drawing/2014/main" id="{46685C51-987F-1821-CFF2-131A372A25E2}"/>
                  </a:ext>
                </a:extLst>
              </p:cNvPr>
              <p:cNvSpPr txBox="1">
                <a:spLocks noRot="1" noChangeAspect="1" noMove="1" noResize="1" noEditPoints="1" noAdjustHandles="1" noChangeArrowheads="1" noChangeShapeType="1" noTextEdit="1"/>
              </p:cNvSpPr>
              <p:nvPr/>
            </p:nvSpPr>
            <p:spPr>
              <a:xfrm>
                <a:off x="776202" y="2548998"/>
                <a:ext cx="2799805" cy="521874"/>
              </a:xfrm>
              <a:prstGeom prst="rect">
                <a:avLst/>
              </a:prstGeom>
              <a:blipFill>
                <a:blip r:embed="rId4"/>
                <a:stretch>
                  <a:fillRect b="-116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FDAF471E-FF17-B135-DD86-EDDD07FD6410}"/>
                  </a:ext>
                </a:extLst>
              </p:cNvPr>
              <p:cNvSpPr txBox="1"/>
              <p:nvPr/>
            </p:nvSpPr>
            <p:spPr>
              <a:xfrm>
                <a:off x="776202" y="2088728"/>
                <a:ext cx="2184059" cy="369332"/>
              </a:xfrm>
              <a:prstGeom prst="rect">
                <a:avLst/>
              </a:prstGeom>
              <a:noFill/>
            </p:spPr>
            <p:txBody>
              <a:bodyPr wrap="none" rtlCol="0">
                <a:spAutoFit/>
              </a:bodyPr>
              <a:lstStyle/>
              <a:p>
                <a14:m>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m:t>
                        </m:r>
                      </m:e>
                      <m:sub>
                        <m:r>
                          <a:rPr kumimoji="1" lang="en-US" altLang="zh-TW" b="0" i="1" smtClean="0">
                            <a:latin typeface="Cambria Math" panose="02040503050406030204" pitchFamily="18" charset="0"/>
                          </a:rPr>
                          <m:t>𝑡</m:t>
                        </m:r>
                      </m:sub>
                    </m:sSub>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𝑛</m:t>
                        </m:r>
                      </m:e>
                      <m:sub>
                        <m:r>
                          <a:rPr kumimoji="1" lang="en-US" altLang="zh-TW" b="0" i="1" smtClean="0">
                            <a:latin typeface="Cambria Math" panose="02040503050406030204" pitchFamily="18" charset="0"/>
                          </a:rPr>
                          <m:t>𝑖</m:t>
                        </m:r>
                      </m:sub>
                    </m:sSub>
                    <m:r>
                      <a:rPr kumimoji="1" lang="en-US" altLang="zh-TW" b="0" i="1" smtClean="0">
                        <a:latin typeface="Cambria Math" panose="02040503050406030204" pitchFamily="18" charset="0"/>
                      </a:rPr>
                      <m:t>+</m:t>
                    </m:r>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m:t>
                        </m:r>
                      </m:e>
                      <m:sub>
                        <m:r>
                          <a:rPr kumimoji="1" lang="en-US" altLang="zh-TW" i="1">
                            <a:latin typeface="Cambria Math" panose="02040503050406030204" pitchFamily="18" charset="0"/>
                          </a:rPr>
                          <m:t>𝑥</m:t>
                        </m:r>
                      </m:sub>
                    </m:sSub>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𝑛</m:t>
                        </m:r>
                      </m:e>
                      <m:sub>
                        <m:r>
                          <a:rPr kumimoji="1" lang="en-US" altLang="zh-TW" b="0" i="1" smtClean="0">
                            <a:latin typeface="Cambria Math" panose="02040503050406030204" pitchFamily="18" charset="0"/>
                          </a:rPr>
                          <m:t>𝑖</m:t>
                        </m:r>
                      </m:sub>
                    </m:sSub>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𝑣</m:t>
                        </m:r>
                      </m:e>
                      <m:sub>
                        <m:r>
                          <a:rPr kumimoji="1" lang="en-US" altLang="zh-TW" i="1">
                            <a:latin typeface="Cambria Math" panose="02040503050406030204" pitchFamily="18" charset="0"/>
                          </a:rPr>
                          <m:t>𝑖</m:t>
                        </m:r>
                      </m:sub>
                    </m:sSub>
                    <m:r>
                      <a:rPr kumimoji="1" lang="en-US" altLang="zh-TW" b="0" i="1" smtClean="0">
                        <a:latin typeface="Cambria Math" panose="02040503050406030204" pitchFamily="18" charset="0"/>
                      </a:rPr>
                      <m:t>)=0</m:t>
                    </m:r>
                  </m:oMath>
                </a14:m>
                <a:r>
                  <a:rPr kumimoji="1" lang="en-US" altLang="zh-TW" dirty="0"/>
                  <a:t>,</a:t>
                </a:r>
                <a:endParaRPr kumimoji="1" lang="zh-TW" altLang="en-US" dirty="0"/>
              </a:p>
            </p:txBody>
          </p:sp>
        </mc:Choice>
        <mc:Fallback xmlns="">
          <p:sp>
            <p:nvSpPr>
              <p:cNvPr id="6" name="文字方塊 5">
                <a:extLst>
                  <a:ext uri="{FF2B5EF4-FFF2-40B4-BE49-F238E27FC236}">
                    <a16:creationId xmlns:a16="http://schemas.microsoft.com/office/drawing/2014/main" id="{FDAF471E-FF17-B135-DD86-EDDD07FD6410}"/>
                  </a:ext>
                </a:extLst>
              </p:cNvPr>
              <p:cNvSpPr txBox="1">
                <a:spLocks noRot="1" noChangeAspect="1" noMove="1" noResize="1" noEditPoints="1" noAdjustHandles="1" noChangeArrowheads="1" noChangeShapeType="1" noTextEdit="1"/>
              </p:cNvSpPr>
              <p:nvPr/>
            </p:nvSpPr>
            <p:spPr>
              <a:xfrm>
                <a:off x="776202" y="2088728"/>
                <a:ext cx="2184059" cy="369332"/>
              </a:xfrm>
              <a:prstGeom prst="rect">
                <a:avLst/>
              </a:prstGeom>
              <a:blipFill>
                <a:blip r:embed="rId5"/>
                <a:stretch>
                  <a:fillRect t="-10000" r="-1393" b="-26667"/>
                </a:stretch>
              </a:blipFill>
            </p:spPr>
            <p:txBody>
              <a:bodyPr/>
              <a:lstStyle/>
              <a:p>
                <a:r>
                  <a:rPr lang="zh-TW" altLang="en-US">
                    <a:noFill/>
                  </a:rPr>
                  <a:t> </a:t>
                </a:r>
              </a:p>
            </p:txBody>
          </p:sp>
        </mc:Fallback>
      </mc:AlternateContent>
      <p:sp>
        <p:nvSpPr>
          <p:cNvPr id="7" name="文字方塊 6">
            <a:extLst>
              <a:ext uri="{FF2B5EF4-FFF2-40B4-BE49-F238E27FC236}">
                <a16:creationId xmlns:a16="http://schemas.microsoft.com/office/drawing/2014/main" id="{438FDCB7-B049-BE8D-57B0-6F8201D186C4}"/>
              </a:ext>
            </a:extLst>
          </p:cNvPr>
          <p:cNvSpPr txBox="1"/>
          <p:nvPr/>
        </p:nvSpPr>
        <p:spPr>
          <a:xfrm>
            <a:off x="3956526" y="2088728"/>
            <a:ext cx="2565702" cy="369332"/>
          </a:xfrm>
          <a:prstGeom prst="rect">
            <a:avLst/>
          </a:prstGeom>
          <a:noFill/>
        </p:spPr>
        <p:txBody>
          <a:bodyPr wrap="none" rtlCol="0">
            <a:spAutoFit/>
          </a:bodyPr>
          <a:lstStyle/>
          <a:p>
            <a:r>
              <a:rPr kumimoji="1" lang="en-US" altLang="zh-TW" dirty="0">
                <a:solidFill>
                  <a:srgbClr val="457A6B"/>
                </a:solidFill>
              </a:rPr>
              <a:t>–––– Continuity equation</a:t>
            </a:r>
            <a:endParaRPr kumimoji="1" lang="zh-TW" altLang="en-US" dirty="0">
              <a:solidFill>
                <a:srgbClr val="457A6B"/>
              </a:solidFill>
            </a:endParaRPr>
          </a:p>
        </p:txBody>
      </p:sp>
      <p:sp>
        <p:nvSpPr>
          <p:cNvPr id="8" name="文字方塊 7">
            <a:extLst>
              <a:ext uri="{FF2B5EF4-FFF2-40B4-BE49-F238E27FC236}">
                <a16:creationId xmlns:a16="http://schemas.microsoft.com/office/drawing/2014/main" id="{08D4ABBA-5E7C-38D1-B8BF-14C32FA99ED3}"/>
              </a:ext>
            </a:extLst>
          </p:cNvPr>
          <p:cNvSpPr txBox="1"/>
          <p:nvPr/>
        </p:nvSpPr>
        <p:spPr>
          <a:xfrm>
            <a:off x="3956526" y="2625269"/>
            <a:ext cx="2511521" cy="369332"/>
          </a:xfrm>
          <a:prstGeom prst="rect">
            <a:avLst/>
          </a:prstGeom>
          <a:noFill/>
        </p:spPr>
        <p:txBody>
          <a:bodyPr wrap="none" rtlCol="0">
            <a:spAutoFit/>
          </a:bodyPr>
          <a:lstStyle/>
          <a:p>
            <a:r>
              <a:rPr kumimoji="1" lang="en-US" altLang="zh-TW" dirty="0">
                <a:solidFill>
                  <a:srgbClr val="457A6B"/>
                </a:solidFill>
              </a:rPr>
              <a:t>–––– Equation of motion</a:t>
            </a:r>
            <a:endParaRPr kumimoji="1" lang="zh-TW" altLang="en-US" dirty="0">
              <a:solidFill>
                <a:srgbClr val="457A6B"/>
              </a:solidFill>
            </a:endParaRPr>
          </a:p>
        </p:txBody>
      </p:sp>
      <p:sp>
        <p:nvSpPr>
          <p:cNvPr id="9" name="文字方塊 8">
            <a:extLst>
              <a:ext uri="{FF2B5EF4-FFF2-40B4-BE49-F238E27FC236}">
                <a16:creationId xmlns:a16="http://schemas.microsoft.com/office/drawing/2014/main" id="{58F69456-C4F5-7767-8ED0-C4C3E8DA959C}"/>
              </a:ext>
            </a:extLst>
          </p:cNvPr>
          <p:cNvSpPr txBox="1"/>
          <p:nvPr/>
        </p:nvSpPr>
        <p:spPr>
          <a:xfrm>
            <a:off x="3956526" y="3222065"/>
            <a:ext cx="4834785" cy="369332"/>
          </a:xfrm>
          <a:prstGeom prst="rect">
            <a:avLst/>
          </a:prstGeom>
          <a:noFill/>
        </p:spPr>
        <p:txBody>
          <a:bodyPr wrap="none" rtlCol="0">
            <a:spAutoFit/>
          </a:bodyPr>
          <a:lstStyle/>
          <a:p>
            <a:r>
              <a:rPr kumimoji="1" lang="en-US" altLang="zh-TW" dirty="0">
                <a:solidFill>
                  <a:srgbClr val="457A6B"/>
                </a:solidFill>
              </a:rPr>
              <a:t>–––– quasi-neutral Boltzmann-distributed density</a:t>
            </a:r>
            <a:endParaRPr kumimoji="1" lang="zh-TW" altLang="en-US" dirty="0">
              <a:solidFill>
                <a:srgbClr val="457A6B"/>
              </a:solidFill>
            </a:endParaRP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8CEA0F3C-99DD-10E1-858F-C7F1100F75BB}"/>
                  </a:ext>
                </a:extLst>
              </p:cNvPr>
              <p:cNvSpPr/>
              <p:nvPr/>
            </p:nvSpPr>
            <p:spPr>
              <a:xfrm>
                <a:off x="776202" y="4973554"/>
                <a:ext cx="2199000" cy="519886"/>
              </a:xfrm>
              <a:prstGeom prst="rect">
                <a:avLst/>
              </a:prstGeom>
            </p:spPr>
            <p:txBody>
              <a:bodyPr wrap="none">
                <a:spAutoFit/>
              </a:bodyPr>
              <a:lstStyle/>
              <a:p>
                <a14:m>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i="1" smtClean="0">
                            <a:latin typeface="Cambria Math" panose="02040503050406030204" pitchFamily="18" charset="0"/>
                          </a:rPr>
                          <m:t>𝜙</m:t>
                        </m:r>
                      </m:e>
                      <m:sub>
                        <m:r>
                          <a:rPr kumimoji="1" lang="en-US" altLang="zh-TW" b="0" i="1" smtClean="0">
                            <a:latin typeface="Cambria Math" panose="02040503050406030204" pitchFamily="18" charset="0"/>
                          </a:rPr>
                          <m:t>𝑠𝑠</m:t>
                        </m:r>
                      </m:sub>
                    </m:sSub>
                    <m:r>
                      <a:rPr kumimoji="1" lang="en-US" altLang="zh-TW" b="0" i="1" smtClean="0">
                        <a:latin typeface="Cambria Math" panose="02040503050406030204" pitchFamily="18" charset="0"/>
                      </a:rPr>
                      <m:t>=−</m:t>
                    </m:r>
                    <m:f>
                      <m:fPr>
                        <m:ctrlPr>
                          <a:rPr kumimoji="1" lang="en-US" altLang="zh-TW" b="0" i="1" smtClean="0">
                            <a:latin typeface="Cambria Math" panose="02040503050406030204" pitchFamily="18" charset="0"/>
                          </a:rPr>
                        </m:ctrlPr>
                      </m:fPr>
                      <m:num>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𝑇</m:t>
                            </m:r>
                          </m:e>
                          <m:sub>
                            <m:r>
                              <a:rPr kumimoji="1" lang="en-US" altLang="zh-TW" b="0" i="1" smtClean="0">
                                <a:latin typeface="Cambria Math" panose="02040503050406030204" pitchFamily="18" charset="0"/>
                              </a:rPr>
                              <m:t>𝑒</m:t>
                            </m:r>
                            <m:r>
                              <a:rPr kumimoji="1" lang="en-US" altLang="zh-TW" b="0" i="1" smtClean="0">
                                <a:latin typeface="Cambria Math" panose="02040503050406030204" pitchFamily="18" charset="0"/>
                              </a:rPr>
                              <m:t>0</m:t>
                            </m:r>
                          </m:sub>
                        </m:sSub>
                      </m:num>
                      <m:den>
                        <m:r>
                          <a:rPr kumimoji="1" lang="en-US" altLang="zh-TW" b="0" i="1" smtClean="0">
                            <a:latin typeface="Cambria Math" panose="02040503050406030204" pitchFamily="18" charset="0"/>
                          </a:rPr>
                          <m:t>𝑒</m:t>
                        </m:r>
                      </m:den>
                    </m:f>
                    <m:r>
                      <a:rPr kumimoji="1" lang="en-US" altLang="zh-TW" b="0" i="1" smtClean="0">
                        <a:latin typeface="Cambria Math" panose="02040503050406030204" pitchFamily="18" charset="0"/>
                      </a:rPr>
                      <m:t>(</m:t>
                    </m:r>
                    <m:f>
                      <m:fPr>
                        <m:ctrlPr>
                          <a:rPr kumimoji="1" lang="en-US" altLang="zh-TW" i="1">
                            <a:latin typeface="Cambria Math" panose="02040503050406030204" pitchFamily="18" charset="0"/>
                          </a:rPr>
                        </m:ctrlPr>
                      </m:fPr>
                      <m:num>
                        <m:r>
                          <a:rPr kumimoji="1" lang="en-US" altLang="zh-TW" i="1">
                            <a:latin typeface="Cambria Math" panose="02040503050406030204" pitchFamily="18" charset="0"/>
                          </a:rPr>
                          <m:t>𝑥</m:t>
                        </m:r>
                      </m:num>
                      <m:den>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𝑐</m:t>
                            </m:r>
                          </m:e>
                          <m:sub>
                            <m:r>
                              <a:rPr kumimoji="1" lang="en-US" altLang="zh-TW" i="1">
                                <a:latin typeface="Cambria Math" panose="02040503050406030204" pitchFamily="18" charset="0"/>
                              </a:rPr>
                              <m:t>𝑠</m:t>
                            </m:r>
                          </m:sub>
                        </m:sSub>
                        <m:r>
                          <a:rPr kumimoji="1" lang="en-US" altLang="zh-TW" i="1">
                            <a:latin typeface="Cambria Math" panose="02040503050406030204" pitchFamily="18" charset="0"/>
                          </a:rPr>
                          <m:t>𝑡</m:t>
                        </m:r>
                      </m:den>
                    </m:f>
                    <m:r>
                      <a:rPr kumimoji="1" lang="en-US" altLang="zh-TW" b="0" i="1" smtClean="0">
                        <a:latin typeface="Cambria Math" panose="02040503050406030204" pitchFamily="18" charset="0"/>
                      </a:rPr>
                      <m:t>+</m:t>
                    </m:r>
                    <m:r>
                      <a:rPr kumimoji="1" lang="en-US" altLang="zh-TW" i="1">
                        <a:latin typeface="Cambria Math" panose="02040503050406030204" pitchFamily="18" charset="0"/>
                      </a:rPr>
                      <m:t>1</m:t>
                    </m:r>
                    <m:r>
                      <a:rPr kumimoji="1" lang="en-US" altLang="zh-TW" b="0" i="1" smtClean="0">
                        <a:latin typeface="Cambria Math" panose="02040503050406030204" pitchFamily="18" charset="0"/>
                      </a:rPr>
                      <m:t>)</m:t>
                    </m:r>
                  </m:oMath>
                </a14:m>
                <a:r>
                  <a:rPr lang="en-US" altLang="zh-TW" dirty="0"/>
                  <a:t>,</a:t>
                </a:r>
                <a:endParaRPr lang="zh-TW" altLang="en-US" dirty="0"/>
              </a:p>
            </p:txBody>
          </p:sp>
        </mc:Choice>
        <mc:Fallback xmlns="">
          <p:sp>
            <p:nvSpPr>
              <p:cNvPr id="10" name="矩形 9">
                <a:extLst>
                  <a:ext uri="{FF2B5EF4-FFF2-40B4-BE49-F238E27FC236}">
                    <a16:creationId xmlns:a16="http://schemas.microsoft.com/office/drawing/2014/main" id="{8CEA0F3C-99DD-10E1-858F-C7F1100F75BB}"/>
                  </a:ext>
                </a:extLst>
              </p:cNvPr>
              <p:cNvSpPr>
                <a:spLocks noRot="1" noChangeAspect="1" noMove="1" noResize="1" noEditPoints="1" noAdjustHandles="1" noChangeArrowheads="1" noChangeShapeType="1" noTextEdit="1"/>
              </p:cNvSpPr>
              <p:nvPr/>
            </p:nvSpPr>
            <p:spPr>
              <a:xfrm>
                <a:off x="776202" y="4973554"/>
                <a:ext cx="2199000" cy="519886"/>
              </a:xfrm>
              <a:prstGeom prst="rect">
                <a:avLst/>
              </a:prstGeom>
              <a:blipFill>
                <a:blip r:embed="rId6"/>
                <a:stretch>
                  <a:fillRect l="-554" r="-1385" b="-1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E4DEC60B-8BB5-9215-EAA9-C03378BF36E9}"/>
                  </a:ext>
                </a:extLst>
              </p:cNvPr>
              <p:cNvSpPr txBox="1"/>
              <p:nvPr/>
            </p:nvSpPr>
            <p:spPr>
              <a:xfrm>
                <a:off x="776202" y="4454133"/>
                <a:ext cx="1570815" cy="462947"/>
              </a:xfrm>
              <a:prstGeom prst="rect">
                <a:avLst/>
              </a:prstGeom>
              <a:noFill/>
            </p:spPr>
            <p:txBody>
              <a:bodyPr wrap="none" rtlCol="0">
                <a:spAutoFit/>
              </a:bodyPr>
              <a:lstStyle/>
              <a:p>
                <a14:m>
                  <m:oMath xmlns:m="http://schemas.openxmlformats.org/officeDocument/2006/math">
                    <m:sSub>
                      <m:sSubPr>
                        <m:ctrlPr>
                          <a:rPr kumimoji="1" lang="en-US" altLang="zh-TW"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𝑣</m:t>
                        </m:r>
                      </m:e>
                      <m:sub>
                        <m:r>
                          <a:rPr kumimoji="1" lang="en-US" altLang="zh-TW" i="1">
                            <a:solidFill>
                              <a:srgbClr val="0012FF"/>
                            </a:solidFill>
                            <a:latin typeface="Cambria Math" panose="02040503050406030204" pitchFamily="18" charset="0"/>
                          </a:rPr>
                          <m:t>𝑖</m:t>
                        </m:r>
                        <m:r>
                          <a:rPr kumimoji="1" lang="en-US" altLang="zh-TW" i="1">
                            <a:solidFill>
                              <a:srgbClr val="0012FF"/>
                            </a:solidFill>
                            <a:latin typeface="Cambria Math" panose="02040503050406030204" pitchFamily="18" charset="0"/>
                          </a:rPr>
                          <m:t>, </m:t>
                        </m:r>
                        <m:r>
                          <a:rPr kumimoji="1" lang="en-US" altLang="zh-TW" i="1">
                            <a:solidFill>
                              <a:srgbClr val="0012FF"/>
                            </a:solidFill>
                            <a:latin typeface="Cambria Math" panose="02040503050406030204" pitchFamily="18" charset="0"/>
                          </a:rPr>
                          <m:t>𝑠𝑠</m:t>
                        </m:r>
                      </m:sub>
                    </m:sSub>
                    <m:r>
                      <a:rPr kumimoji="1" lang="en-US" altLang="zh-TW" b="0" i="1" smtClean="0">
                        <a:solidFill>
                          <a:srgbClr val="0012FF"/>
                        </a:solidFill>
                        <a:latin typeface="Cambria Math" panose="02040503050406030204" pitchFamily="18" charset="0"/>
                      </a:rPr>
                      <m:t>=</m:t>
                    </m:r>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𝑐</m:t>
                        </m:r>
                      </m:e>
                      <m:sub>
                        <m:r>
                          <a:rPr kumimoji="1" lang="en-US" altLang="zh-TW" b="0" i="1" smtClean="0">
                            <a:solidFill>
                              <a:srgbClr val="0012FF"/>
                            </a:solidFill>
                            <a:latin typeface="Cambria Math" panose="02040503050406030204" pitchFamily="18" charset="0"/>
                          </a:rPr>
                          <m:t>𝑠</m:t>
                        </m:r>
                      </m:sub>
                    </m:sSub>
                    <m:r>
                      <a:rPr kumimoji="1" lang="en-US" altLang="zh-TW" b="0" i="1" smtClean="0">
                        <a:solidFill>
                          <a:srgbClr val="0012FF"/>
                        </a:solidFill>
                        <a:latin typeface="Cambria Math" panose="02040503050406030204" pitchFamily="18" charset="0"/>
                      </a:rPr>
                      <m:t>+</m:t>
                    </m:r>
                    <m:f>
                      <m:fPr>
                        <m:ctrlPr>
                          <a:rPr kumimoji="1" lang="en-US" altLang="zh-TW" b="0" i="1" smtClean="0">
                            <a:solidFill>
                              <a:srgbClr val="0012FF"/>
                            </a:solidFill>
                            <a:latin typeface="Cambria Math" panose="02040503050406030204" pitchFamily="18" charset="0"/>
                          </a:rPr>
                        </m:ctrlPr>
                      </m:fPr>
                      <m:num>
                        <m:r>
                          <a:rPr kumimoji="1" lang="en-US" altLang="zh-TW" b="0" i="1" smtClean="0">
                            <a:solidFill>
                              <a:srgbClr val="0012FF"/>
                            </a:solidFill>
                            <a:latin typeface="Cambria Math" panose="02040503050406030204" pitchFamily="18" charset="0"/>
                          </a:rPr>
                          <m:t>𝑥</m:t>
                        </m:r>
                      </m:num>
                      <m:den>
                        <m:r>
                          <a:rPr kumimoji="1" lang="en-US" altLang="zh-TW" b="0" i="1" smtClean="0">
                            <a:solidFill>
                              <a:srgbClr val="0012FF"/>
                            </a:solidFill>
                            <a:latin typeface="Cambria Math" panose="02040503050406030204" pitchFamily="18" charset="0"/>
                          </a:rPr>
                          <m:t>𝑡</m:t>
                        </m:r>
                      </m:den>
                    </m:f>
                  </m:oMath>
                </a14:m>
                <a:r>
                  <a:rPr kumimoji="1" lang="en-US" altLang="zh-TW" dirty="0">
                    <a:solidFill>
                      <a:srgbClr val="0012FF"/>
                    </a:solidFill>
                  </a:rPr>
                  <a:t>, </a:t>
                </a:r>
                <a:endParaRPr kumimoji="1" lang="zh-TW" altLang="en-US" dirty="0">
                  <a:solidFill>
                    <a:srgbClr val="0012FF"/>
                  </a:solidFill>
                </a:endParaRPr>
              </a:p>
            </p:txBody>
          </p:sp>
        </mc:Choice>
        <mc:Fallback xmlns="">
          <p:sp>
            <p:nvSpPr>
              <p:cNvPr id="12" name="文字方塊 11">
                <a:extLst>
                  <a:ext uri="{FF2B5EF4-FFF2-40B4-BE49-F238E27FC236}">
                    <a16:creationId xmlns:a16="http://schemas.microsoft.com/office/drawing/2014/main" id="{E4DEC60B-8BB5-9215-EAA9-C03378BF36E9}"/>
                  </a:ext>
                </a:extLst>
              </p:cNvPr>
              <p:cNvSpPr txBox="1">
                <a:spLocks noRot="1" noChangeAspect="1" noMove="1" noResize="1" noEditPoints="1" noAdjustHandles="1" noChangeArrowheads="1" noChangeShapeType="1" noTextEdit="1"/>
              </p:cNvSpPr>
              <p:nvPr/>
            </p:nvSpPr>
            <p:spPr>
              <a:xfrm>
                <a:off x="776202" y="4454133"/>
                <a:ext cx="1570815" cy="462947"/>
              </a:xfrm>
              <a:prstGeom prst="rect">
                <a:avLst/>
              </a:prstGeom>
              <a:blipFill>
                <a:blip r:embed="rId7"/>
                <a:stretch>
                  <a:fillRect r="-2326" b="-789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EA8DCDCF-6AF6-1D1C-8143-E386C651BBC8}"/>
                  </a:ext>
                </a:extLst>
              </p:cNvPr>
              <p:cNvSpPr/>
              <p:nvPr/>
            </p:nvSpPr>
            <p:spPr>
              <a:xfrm>
                <a:off x="4308541" y="4889426"/>
                <a:ext cx="1291507" cy="6881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a:solidFill>
                                <a:srgbClr val="0012FF"/>
                              </a:solidFill>
                              <a:latin typeface="Cambria Math" panose="02040503050406030204" pitchFamily="18" charset="0"/>
                            </a:rPr>
                          </m:ctrlPr>
                        </m:sSubPr>
                        <m:e>
                          <m:r>
                            <a:rPr kumimoji="1" lang="en-US" altLang="zh-TW" i="1">
                              <a:solidFill>
                                <a:srgbClr val="0012FF"/>
                              </a:solidFill>
                              <a:latin typeface="Cambria Math" panose="02040503050406030204" pitchFamily="18" charset="0"/>
                            </a:rPr>
                            <m:t>𝐸</m:t>
                          </m:r>
                        </m:e>
                        <m:sub>
                          <m:r>
                            <a:rPr kumimoji="1" lang="en-US" altLang="zh-TW" i="1">
                              <a:solidFill>
                                <a:srgbClr val="0012FF"/>
                              </a:solidFill>
                              <a:latin typeface="Cambria Math" panose="02040503050406030204" pitchFamily="18" charset="0"/>
                            </a:rPr>
                            <m:t>𝑠𝑠</m:t>
                          </m:r>
                        </m:sub>
                      </m:sSub>
                      <m:r>
                        <a:rPr kumimoji="1" lang="en-US" altLang="zh-TW" b="0" i="1" smtClean="0">
                          <a:solidFill>
                            <a:srgbClr val="0012FF"/>
                          </a:solidFill>
                          <a:latin typeface="Cambria Math" panose="02040503050406030204" pitchFamily="18" charset="0"/>
                        </a:rPr>
                        <m:t>=</m:t>
                      </m:r>
                      <m:f>
                        <m:fPr>
                          <m:ctrlPr>
                            <a:rPr kumimoji="1" lang="en-US" altLang="zh-TW" b="0" i="1" smtClean="0">
                              <a:solidFill>
                                <a:srgbClr val="0012FF"/>
                              </a:solidFill>
                              <a:latin typeface="Cambria Math" panose="02040503050406030204" pitchFamily="18" charset="0"/>
                            </a:rPr>
                          </m:ctrlPr>
                        </m:fPr>
                        <m:num>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𝐸</m:t>
                              </m:r>
                            </m:e>
                            <m:sub>
                              <m:r>
                                <a:rPr kumimoji="1" lang="en-US" altLang="zh-TW" b="0" i="1" smtClean="0">
                                  <a:solidFill>
                                    <a:srgbClr val="0012FF"/>
                                  </a:solidFill>
                                  <a:latin typeface="Cambria Math" panose="02040503050406030204" pitchFamily="18" charset="0"/>
                                </a:rPr>
                                <m:t>0</m:t>
                              </m:r>
                            </m:sub>
                          </m:sSub>
                        </m:num>
                        <m:den>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𝜔</m:t>
                              </m:r>
                            </m:e>
                            <m:sub>
                              <m:r>
                                <a:rPr kumimoji="1" lang="en-US" altLang="zh-TW" b="0" i="1" smtClean="0">
                                  <a:solidFill>
                                    <a:srgbClr val="0012FF"/>
                                  </a:solidFill>
                                  <a:latin typeface="Cambria Math" panose="02040503050406030204" pitchFamily="18" charset="0"/>
                                </a:rPr>
                                <m:t>𝑝𝑖</m:t>
                              </m:r>
                            </m:sub>
                          </m:sSub>
                          <m:r>
                            <a:rPr kumimoji="1" lang="en-US" altLang="zh-TW" b="0" i="1" smtClean="0">
                              <a:solidFill>
                                <a:srgbClr val="0012FF"/>
                              </a:solidFill>
                              <a:latin typeface="Cambria Math" panose="02040503050406030204" pitchFamily="18" charset="0"/>
                            </a:rPr>
                            <m:t>𝑡</m:t>
                          </m:r>
                        </m:den>
                      </m:f>
                    </m:oMath>
                  </m:oMathPara>
                </a14:m>
                <a:endParaRPr lang="zh-TW" altLang="en-US" dirty="0">
                  <a:solidFill>
                    <a:srgbClr val="0012FF"/>
                  </a:solidFill>
                </a:endParaRPr>
              </a:p>
            </p:txBody>
          </p:sp>
        </mc:Choice>
        <mc:Fallback xmlns="">
          <p:sp>
            <p:nvSpPr>
              <p:cNvPr id="14" name="矩形 13">
                <a:extLst>
                  <a:ext uri="{FF2B5EF4-FFF2-40B4-BE49-F238E27FC236}">
                    <a16:creationId xmlns:a16="http://schemas.microsoft.com/office/drawing/2014/main" id="{EA8DCDCF-6AF6-1D1C-8143-E386C651BBC8}"/>
                  </a:ext>
                </a:extLst>
              </p:cNvPr>
              <p:cNvSpPr>
                <a:spLocks noRot="1" noChangeAspect="1" noMove="1" noResize="1" noEditPoints="1" noAdjustHandles="1" noChangeArrowheads="1" noChangeShapeType="1" noTextEdit="1"/>
              </p:cNvSpPr>
              <p:nvPr/>
            </p:nvSpPr>
            <p:spPr>
              <a:xfrm>
                <a:off x="4308541" y="4889426"/>
                <a:ext cx="1291507" cy="688137"/>
              </a:xfrm>
              <a:prstGeom prst="rect">
                <a:avLst/>
              </a:prstGeom>
              <a:blipFill>
                <a:blip r:embed="rId8"/>
                <a:stretch>
                  <a:fillRect/>
                </a:stretch>
              </a:blipFill>
            </p:spPr>
            <p:txBody>
              <a:bodyPr/>
              <a:lstStyle/>
              <a:p>
                <a:r>
                  <a:rPr lang="zh-TW" altLang="en-US">
                    <a:noFill/>
                  </a:rPr>
                  <a:t> </a:t>
                </a:r>
              </a:p>
            </p:txBody>
          </p:sp>
        </mc:Fallback>
      </mc:AlternateContent>
      <p:sp>
        <p:nvSpPr>
          <p:cNvPr id="15" name="向右箭號 26">
            <a:extLst>
              <a:ext uri="{FF2B5EF4-FFF2-40B4-BE49-F238E27FC236}">
                <a16:creationId xmlns:a16="http://schemas.microsoft.com/office/drawing/2014/main" id="{7DE42AB0-A336-9D18-FEB5-9F9EAB68033C}"/>
              </a:ext>
            </a:extLst>
          </p:cNvPr>
          <p:cNvSpPr/>
          <p:nvPr/>
        </p:nvSpPr>
        <p:spPr>
          <a:xfrm>
            <a:off x="3303688" y="5118498"/>
            <a:ext cx="652838" cy="229995"/>
          </a:xfrm>
          <a:prstGeom prst="rightArrow">
            <a:avLst>
              <a:gd name="adj1" fmla="val 42427"/>
              <a:gd name="adj2" fmla="val 50000"/>
            </a:avLst>
          </a:prstGeom>
          <a:solidFill>
            <a:srgbClr val="001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F7B0E18F-0002-60A6-D03B-E3D23608C2F3}"/>
                  </a:ext>
                </a:extLst>
              </p:cNvPr>
              <p:cNvSpPr txBox="1"/>
              <p:nvPr/>
            </p:nvSpPr>
            <p:spPr>
              <a:xfrm>
                <a:off x="776202" y="5744613"/>
                <a:ext cx="1906484" cy="427746"/>
              </a:xfrm>
              <a:prstGeom prst="rect">
                <a:avLst/>
              </a:prstGeom>
              <a:noFill/>
            </p:spPr>
            <p:txBody>
              <a:bodyPr wrap="none" rtlCol="0">
                <a:spAutoFit/>
              </a:bodyPr>
              <a:lstStyle/>
              <a:p>
                <a14:m>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𝑐</m:t>
                        </m:r>
                      </m:e>
                      <m:sub>
                        <m:r>
                          <a:rPr kumimoji="1" lang="en-US" altLang="zh-TW" b="0" i="1" smtClean="0">
                            <a:latin typeface="Cambria Math" panose="02040503050406030204" pitchFamily="18" charset="0"/>
                          </a:rPr>
                          <m:t>𝑠</m:t>
                        </m:r>
                      </m:sub>
                    </m:sSub>
                    <m:r>
                      <a:rPr kumimoji="1" lang="en-US" altLang="zh-TW" b="0" i="1" smtClean="0">
                        <a:latin typeface="Cambria Math" panose="02040503050406030204" pitchFamily="18" charset="0"/>
                      </a:rPr>
                      <m:t>=</m:t>
                    </m:r>
                    <m:rad>
                      <m:radPr>
                        <m:degHide m:val="on"/>
                        <m:ctrlPr>
                          <a:rPr kumimoji="1" lang="en-US" altLang="zh-TW" b="0" i="1" smtClean="0">
                            <a:latin typeface="Cambria Math" panose="02040503050406030204" pitchFamily="18" charset="0"/>
                          </a:rPr>
                        </m:ctrlPr>
                      </m:radPr>
                      <m:deg/>
                      <m:e>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𝑍</m:t>
                            </m:r>
                          </m:e>
                          <m:sub>
                            <m:r>
                              <a:rPr kumimoji="1" lang="en-US" altLang="zh-TW" b="0" i="1" smtClean="0">
                                <a:latin typeface="Cambria Math" panose="02040503050406030204" pitchFamily="18" charset="0"/>
                              </a:rPr>
                              <m:t>𝑖</m:t>
                            </m:r>
                          </m:sub>
                        </m:sSub>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𝑇</m:t>
                            </m:r>
                          </m:e>
                          <m:sub>
                            <m:r>
                              <a:rPr kumimoji="1" lang="en-US" altLang="zh-TW" b="0" i="1" smtClean="0">
                                <a:latin typeface="Cambria Math" panose="02040503050406030204" pitchFamily="18" charset="0"/>
                              </a:rPr>
                              <m:t>𝑒</m:t>
                            </m:r>
                            <m:r>
                              <a:rPr kumimoji="1" lang="en-US" altLang="zh-TW" b="0" i="1" smtClean="0">
                                <a:latin typeface="Cambria Math" panose="02040503050406030204" pitchFamily="18" charset="0"/>
                              </a:rPr>
                              <m:t>0</m:t>
                            </m:r>
                          </m:sub>
                        </m:sSub>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𝑚</m:t>
                            </m:r>
                          </m:e>
                          <m:sub>
                            <m:r>
                              <a:rPr kumimoji="1" lang="en-US" altLang="zh-TW" b="0" i="1" smtClean="0">
                                <a:latin typeface="Cambria Math" panose="02040503050406030204" pitchFamily="18" charset="0"/>
                              </a:rPr>
                              <m:t>𝑖</m:t>
                            </m:r>
                          </m:sub>
                        </m:sSub>
                      </m:e>
                    </m:rad>
                  </m:oMath>
                </a14:m>
                <a:r>
                  <a:rPr kumimoji="1" lang="en-US" altLang="zh-TW" dirty="0"/>
                  <a:t>; </a:t>
                </a:r>
                <a:endParaRPr kumimoji="1" lang="zh-TW" altLang="en-US" dirty="0"/>
              </a:p>
            </p:txBody>
          </p:sp>
        </mc:Choice>
        <mc:Fallback xmlns="">
          <p:sp>
            <p:nvSpPr>
              <p:cNvPr id="16" name="文字方塊 15">
                <a:extLst>
                  <a:ext uri="{FF2B5EF4-FFF2-40B4-BE49-F238E27FC236}">
                    <a16:creationId xmlns:a16="http://schemas.microsoft.com/office/drawing/2014/main" id="{F7B0E18F-0002-60A6-D03B-E3D23608C2F3}"/>
                  </a:ext>
                </a:extLst>
              </p:cNvPr>
              <p:cNvSpPr txBox="1">
                <a:spLocks noRot="1" noChangeAspect="1" noMove="1" noResize="1" noEditPoints="1" noAdjustHandles="1" noChangeArrowheads="1" noChangeShapeType="1" noTextEdit="1"/>
              </p:cNvSpPr>
              <p:nvPr/>
            </p:nvSpPr>
            <p:spPr>
              <a:xfrm>
                <a:off x="776202" y="5744613"/>
                <a:ext cx="1906484" cy="427746"/>
              </a:xfrm>
              <a:prstGeom prst="rect">
                <a:avLst/>
              </a:prstGeom>
              <a:blipFill>
                <a:blip r:embed="rId9"/>
                <a:stretch>
                  <a:fillRect b="-1831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E51DBE2B-1AB9-A96F-1860-6ED9EB605BE5}"/>
                  </a:ext>
                </a:extLst>
              </p:cNvPr>
              <p:cNvSpPr txBox="1"/>
              <p:nvPr/>
            </p:nvSpPr>
            <p:spPr>
              <a:xfrm>
                <a:off x="2784561" y="5744613"/>
                <a:ext cx="2512291" cy="443839"/>
              </a:xfrm>
              <a:prstGeom prst="rect">
                <a:avLst/>
              </a:prstGeom>
              <a:noFill/>
            </p:spPr>
            <p:txBody>
              <a:bodyPr wrap="none" rtlCol="0">
                <a:spAutoFit/>
              </a:bodyPr>
              <a:lstStyle/>
              <a:p>
                <a14:m>
                  <m:oMath xmlns:m="http://schemas.openxmlformats.org/officeDocument/2006/math">
                    <m:sSub>
                      <m:sSubPr>
                        <m:ctrlPr>
                          <a:rPr kumimoji="1" lang="en-US" altLang="zh-TW" i="1" smtClean="0">
                            <a:latin typeface="Cambria Math" panose="02040503050406030204" pitchFamily="18" charset="0"/>
                          </a:rPr>
                        </m:ctrlPr>
                      </m:sSubPr>
                      <m:e>
                        <m:r>
                          <a:rPr kumimoji="1" lang="en-US" altLang="zh-TW" i="1">
                            <a:latin typeface="Cambria Math" panose="02040503050406030204" pitchFamily="18" charset="0"/>
                          </a:rPr>
                          <m:t>𝜔</m:t>
                        </m:r>
                      </m:e>
                      <m:sub>
                        <m:r>
                          <a:rPr kumimoji="1" lang="en-US" altLang="zh-TW" i="1">
                            <a:latin typeface="Cambria Math" panose="02040503050406030204" pitchFamily="18" charset="0"/>
                          </a:rPr>
                          <m:t>𝑝𝑖</m:t>
                        </m:r>
                      </m:sub>
                    </m:sSub>
                    <m:r>
                      <a:rPr kumimoji="1" lang="en-US" altLang="zh-TW" i="1">
                        <a:latin typeface="Cambria Math" panose="02040503050406030204" pitchFamily="18" charset="0"/>
                      </a:rPr>
                      <m:t>=</m:t>
                    </m:r>
                    <m:rad>
                      <m:radPr>
                        <m:degHide m:val="on"/>
                        <m:ctrlPr>
                          <a:rPr kumimoji="1" lang="en-US" altLang="zh-TW" i="1">
                            <a:latin typeface="Cambria Math" panose="02040503050406030204" pitchFamily="18" charset="0"/>
                          </a:rPr>
                        </m:ctrlPr>
                      </m:radPr>
                      <m:deg/>
                      <m:e>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𝑍</m:t>
                            </m:r>
                          </m:e>
                          <m:sub>
                            <m:r>
                              <a:rPr kumimoji="1" lang="en-US" altLang="zh-TW" i="1">
                                <a:latin typeface="Cambria Math" panose="02040503050406030204" pitchFamily="18" charset="0"/>
                              </a:rPr>
                              <m:t>𝑖</m:t>
                            </m:r>
                          </m:sub>
                        </m:sSub>
                        <m:sSub>
                          <m:sSubPr>
                            <m:ctrlPr>
                              <a:rPr kumimoji="1" lang="en-US" altLang="zh-TW" i="1">
                                <a:latin typeface="Cambria Math" panose="02040503050406030204" pitchFamily="18" charset="0"/>
                              </a:rPr>
                            </m:ctrlPr>
                          </m:sSubPr>
                          <m:e>
                            <m:r>
                              <a:rPr kumimoji="1" lang="en-US" altLang="zh-TW" b="0" i="1" smtClean="0">
                                <a:latin typeface="Cambria Math" panose="02040503050406030204" pitchFamily="18" charset="0"/>
                              </a:rPr>
                              <m:t>𝑛</m:t>
                            </m:r>
                          </m:e>
                          <m:sub>
                            <m:r>
                              <a:rPr kumimoji="1" lang="en-US" altLang="zh-TW" i="1">
                                <a:latin typeface="Cambria Math" panose="02040503050406030204" pitchFamily="18" charset="0"/>
                              </a:rPr>
                              <m:t>𝑒</m:t>
                            </m:r>
                            <m:r>
                              <a:rPr kumimoji="1" lang="en-US" altLang="zh-TW" i="1">
                                <a:latin typeface="Cambria Math" panose="02040503050406030204" pitchFamily="18" charset="0"/>
                              </a:rPr>
                              <m:t>0</m:t>
                            </m:r>
                          </m:sub>
                        </m:sSub>
                        <m:sSup>
                          <m:sSupPr>
                            <m:ctrlPr>
                              <a:rPr kumimoji="1" lang="en-US" altLang="zh-TW" i="1">
                                <a:latin typeface="Cambria Math" panose="02040503050406030204" pitchFamily="18" charset="0"/>
                              </a:rPr>
                            </m:ctrlPr>
                          </m:sSupPr>
                          <m:e>
                            <m:r>
                              <a:rPr kumimoji="1" lang="en-US" altLang="zh-TW" i="1">
                                <a:latin typeface="Cambria Math" panose="02040503050406030204" pitchFamily="18" charset="0"/>
                              </a:rPr>
                              <m:t>𝑒</m:t>
                            </m:r>
                          </m:e>
                          <m:sup>
                            <m:r>
                              <a:rPr kumimoji="1" lang="en-US" altLang="zh-TW" i="1">
                                <a:latin typeface="Cambria Math" panose="02040503050406030204" pitchFamily="18" charset="0"/>
                              </a:rPr>
                              <m:t>2</m:t>
                            </m:r>
                          </m:sup>
                        </m:sSup>
                        <m:r>
                          <a:rPr kumimoji="1" lang="en-US" altLang="zh-TW" i="1">
                            <a:latin typeface="Cambria Math" panose="02040503050406030204" pitchFamily="18" charset="0"/>
                          </a:rPr>
                          <m:t>/</m:t>
                        </m:r>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𝑚</m:t>
                            </m:r>
                          </m:e>
                          <m:sub>
                            <m:r>
                              <a:rPr kumimoji="1" lang="en-US" altLang="zh-TW" i="1">
                                <a:latin typeface="Cambria Math" panose="02040503050406030204" pitchFamily="18" charset="0"/>
                              </a:rPr>
                              <m:t>𝑖</m:t>
                            </m:r>
                          </m:sub>
                        </m:sSub>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𝜖</m:t>
                            </m:r>
                          </m:e>
                          <m:sub>
                            <m:r>
                              <a:rPr kumimoji="1" lang="en-US" altLang="zh-TW" i="1">
                                <a:latin typeface="Cambria Math" panose="02040503050406030204" pitchFamily="18" charset="0"/>
                              </a:rPr>
                              <m:t>0</m:t>
                            </m:r>
                          </m:sub>
                        </m:sSub>
                      </m:e>
                    </m:rad>
                  </m:oMath>
                </a14:m>
                <a:r>
                  <a:rPr kumimoji="1" lang="en-US" altLang="zh-TW" dirty="0"/>
                  <a:t>;</a:t>
                </a:r>
                <a:endParaRPr kumimoji="1" lang="zh-TW" altLang="en-US" dirty="0"/>
              </a:p>
            </p:txBody>
          </p:sp>
        </mc:Choice>
        <mc:Fallback xmlns="">
          <p:sp>
            <p:nvSpPr>
              <p:cNvPr id="17" name="文字方塊 16">
                <a:extLst>
                  <a:ext uri="{FF2B5EF4-FFF2-40B4-BE49-F238E27FC236}">
                    <a16:creationId xmlns:a16="http://schemas.microsoft.com/office/drawing/2014/main" id="{E51DBE2B-1AB9-A96F-1860-6ED9EB605BE5}"/>
                  </a:ext>
                </a:extLst>
              </p:cNvPr>
              <p:cNvSpPr txBox="1">
                <a:spLocks noRot="1" noChangeAspect="1" noMove="1" noResize="1" noEditPoints="1" noAdjustHandles="1" noChangeArrowheads="1" noChangeShapeType="1" noTextEdit="1"/>
              </p:cNvSpPr>
              <p:nvPr/>
            </p:nvSpPr>
            <p:spPr>
              <a:xfrm>
                <a:off x="2784561" y="5744613"/>
                <a:ext cx="2512291" cy="443839"/>
              </a:xfrm>
              <a:prstGeom prst="rect">
                <a:avLst/>
              </a:prstGeom>
              <a:blipFill>
                <a:blip r:embed="rId10"/>
                <a:stretch>
                  <a:fillRect b="-16438"/>
                </a:stretch>
              </a:blipFill>
            </p:spPr>
            <p:txBody>
              <a:bodyPr/>
              <a:lstStyle/>
              <a:p>
                <a:r>
                  <a:rPr lang="zh-TW" altLang="en-US">
                    <a:noFill/>
                  </a:rPr>
                  <a:t> </a:t>
                </a:r>
              </a:p>
            </p:txBody>
          </p:sp>
        </mc:Fallback>
      </mc:AlternateContent>
      <p:pic>
        <p:nvPicPr>
          <p:cNvPr id="3" name="圖片 2">
            <a:extLst>
              <a:ext uri="{FF2B5EF4-FFF2-40B4-BE49-F238E27FC236}">
                <a16:creationId xmlns:a16="http://schemas.microsoft.com/office/drawing/2014/main" id="{217B4DEF-6716-4DE2-C985-4CDF1F5D740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34866"/>
          <a:stretch/>
        </p:blipFill>
        <p:spPr>
          <a:xfrm>
            <a:off x="3862816" y="1770384"/>
            <a:ext cx="4834785" cy="2387653"/>
          </a:xfrm>
          <a:prstGeom prst="rect">
            <a:avLst/>
          </a:prstGeom>
        </p:spPr>
      </p:pic>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6D8A3E2E-FCD8-CAAC-6851-5BE3F53E6448}"/>
                  </a:ext>
                </a:extLst>
              </p:cNvPr>
              <p:cNvSpPr txBox="1"/>
              <p:nvPr/>
            </p:nvSpPr>
            <p:spPr>
              <a:xfrm>
                <a:off x="5342108" y="5744613"/>
                <a:ext cx="1931298" cy="427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rPr>
                          </m:ctrlPr>
                        </m:sSubPr>
                        <m:e>
                          <m:r>
                            <a:rPr kumimoji="1" lang="en-US" altLang="zh-TW" b="0" i="1" smtClean="0">
                              <a:latin typeface="Cambria Math" panose="02040503050406030204" pitchFamily="18" charset="0"/>
                            </a:rPr>
                            <m:t>𝐸</m:t>
                          </m:r>
                        </m:e>
                        <m:sub>
                          <m:r>
                            <a:rPr kumimoji="1" lang="en-US" altLang="zh-TW" b="0" i="1" smtClean="0">
                              <a:latin typeface="Cambria Math" panose="02040503050406030204" pitchFamily="18" charset="0"/>
                            </a:rPr>
                            <m:t>0</m:t>
                          </m:r>
                        </m:sub>
                      </m:sSub>
                      <m:r>
                        <a:rPr kumimoji="1" lang="en-US" altLang="zh-TW" i="1">
                          <a:latin typeface="Cambria Math" panose="02040503050406030204" pitchFamily="18" charset="0"/>
                        </a:rPr>
                        <m:t>=</m:t>
                      </m:r>
                      <m:rad>
                        <m:radPr>
                          <m:degHide m:val="on"/>
                          <m:ctrlPr>
                            <a:rPr kumimoji="1" lang="en-US" altLang="zh-TW" i="1">
                              <a:latin typeface="Cambria Math" panose="02040503050406030204" pitchFamily="18" charset="0"/>
                            </a:rPr>
                          </m:ctrlPr>
                        </m:radPr>
                        <m:deg/>
                        <m:e>
                          <m:sSub>
                            <m:sSubPr>
                              <m:ctrlPr>
                                <a:rPr kumimoji="1" lang="en-US" altLang="zh-TW" i="1">
                                  <a:latin typeface="Cambria Math" panose="02040503050406030204" pitchFamily="18" charset="0"/>
                                </a:rPr>
                              </m:ctrlPr>
                            </m:sSubPr>
                            <m:e>
                              <m:r>
                                <a:rPr kumimoji="1" lang="en-US" altLang="zh-TW" b="0" i="1" smtClean="0">
                                  <a:latin typeface="Cambria Math" panose="02040503050406030204" pitchFamily="18" charset="0"/>
                                </a:rPr>
                                <m:t>𝑛</m:t>
                              </m:r>
                            </m:e>
                            <m:sub>
                              <m:r>
                                <a:rPr kumimoji="1" lang="en-US" altLang="zh-TW" b="0" i="1" smtClean="0">
                                  <a:latin typeface="Cambria Math" panose="02040503050406030204" pitchFamily="18" charset="0"/>
                                </a:rPr>
                                <m:t>𝑒</m:t>
                              </m:r>
                              <m:r>
                                <a:rPr kumimoji="1" lang="en-US" altLang="zh-TW" b="0" i="1" smtClean="0">
                                  <a:latin typeface="Cambria Math" panose="02040503050406030204" pitchFamily="18" charset="0"/>
                                </a:rPr>
                                <m:t>0</m:t>
                              </m:r>
                            </m:sub>
                          </m:sSub>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𝑇</m:t>
                              </m:r>
                            </m:e>
                            <m:sub>
                              <m:r>
                                <a:rPr kumimoji="1" lang="en-US" altLang="zh-TW" i="1">
                                  <a:latin typeface="Cambria Math" panose="02040503050406030204" pitchFamily="18" charset="0"/>
                                </a:rPr>
                                <m:t>𝑒</m:t>
                              </m:r>
                              <m:r>
                                <a:rPr kumimoji="1" lang="en-US" altLang="zh-TW" i="1">
                                  <a:latin typeface="Cambria Math" panose="02040503050406030204" pitchFamily="18" charset="0"/>
                                </a:rPr>
                                <m:t>0</m:t>
                              </m:r>
                            </m:sub>
                          </m:sSub>
                          <m:r>
                            <a:rPr kumimoji="1" lang="en-US" altLang="zh-TW" i="1">
                              <a:latin typeface="Cambria Math" panose="02040503050406030204" pitchFamily="18" charset="0"/>
                            </a:rPr>
                            <m:t>/</m:t>
                          </m:r>
                          <m:sSub>
                            <m:sSubPr>
                              <m:ctrlPr>
                                <a:rPr kumimoji="1" lang="en-US" altLang="zh-TW" i="1">
                                  <a:latin typeface="Cambria Math" panose="02040503050406030204" pitchFamily="18" charset="0"/>
                                </a:rPr>
                              </m:ctrlPr>
                            </m:sSubPr>
                            <m:e>
                              <m:r>
                                <a:rPr kumimoji="1" lang="en-US" altLang="zh-TW" i="1">
                                  <a:latin typeface="Cambria Math" panose="02040503050406030204" pitchFamily="18" charset="0"/>
                                </a:rPr>
                                <m:t>𝜖</m:t>
                              </m:r>
                            </m:e>
                            <m:sub>
                              <m:r>
                                <a:rPr kumimoji="1" lang="en-US" altLang="zh-TW" i="1">
                                  <a:latin typeface="Cambria Math" panose="02040503050406030204" pitchFamily="18" charset="0"/>
                                </a:rPr>
                                <m:t>0</m:t>
                              </m:r>
                            </m:sub>
                          </m:sSub>
                        </m:e>
                      </m:rad>
                    </m:oMath>
                  </m:oMathPara>
                </a14:m>
                <a:endParaRPr kumimoji="1" lang="zh-TW" altLang="en-US" dirty="0"/>
              </a:p>
            </p:txBody>
          </p:sp>
        </mc:Choice>
        <mc:Fallback xmlns="">
          <p:sp>
            <p:nvSpPr>
              <p:cNvPr id="5" name="文字方塊 4">
                <a:extLst>
                  <a:ext uri="{FF2B5EF4-FFF2-40B4-BE49-F238E27FC236}">
                    <a16:creationId xmlns:a16="http://schemas.microsoft.com/office/drawing/2014/main" id="{6D8A3E2E-FCD8-CAAC-6851-5BE3F53E6448}"/>
                  </a:ext>
                </a:extLst>
              </p:cNvPr>
              <p:cNvSpPr txBox="1">
                <a:spLocks noRot="1" noChangeAspect="1" noMove="1" noResize="1" noEditPoints="1" noAdjustHandles="1" noChangeArrowheads="1" noChangeShapeType="1" noTextEdit="1"/>
              </p:cNvSpPr>
              <p:nvPr/>
            </p:nvSpPr>
            <p:spPr>
              <a:xfrm>
                <a:off x="5342108" y="5744613"/>
                <a:ext cx="1931298" cy="427746"/>
              </a:xfrm>
              <a:prstGeom prst="rect">
                <a:avLst/>
              </a:prstGeom>
              <a:blipFill>
                <a:blip r:embed="rId12"/>
                <a:stretch>
                  <a:fillRect b="-84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AC7976AA-3A26-6E29-A731-F325B958BE20}"/>
                  </a:ext>
                </a:extLst>
              </p:cNvPr>
              <p:cNvSpPr txBox="1"/>
              <p:nvPr/>
            </p:nvSpPr>
            <p:spPr>
              <a:xfrm>
                <a:off x="776202" y="3900471"/>
                <a:ext cx="3655424" cy="497187"/>
              </a:xfrm>
              <a:prstGeom prst="rect">
                <a:avLst/>
              </a:prstGeom>
              <a:noFill/>
            </p:spPr>
            <p:txBody>
              <a:bodyPr wrap="none" rtlCol="0">
                <a:spAutoFit/>
              </a:bodyPr>
              <a:lstStyle/>
              <a:p>
                <a14:m>
                  <m:oMath xmlns:m="http://schemas.openxmlformats.org/officeDocument/2006/math">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𝑛</m:t>
                        </m:r>
                      </m:e>
                      <m:sub>
                        <m:r>
                          <a:rPr kumimoji="1" lang="en-US" altLang="zh-TW" b="0" i="1" smtClean="0">
                            <a:solidFill>
                              <a:srgbClr val="0012FF"/>
                            </a:solidFill>
                            <a:latin typeface="Cambria Math" panose="02040503050406030204" pitchFamily="18" charset="0"/>
                          </a:rPr>
                          <m:t>𝑖</m:t>
                        </m:r>
                        <m:r>
                          <a:rPr kumimoji="1" lang="en-US" altLang="zh-TW" b="0" i="1" smtClean="0">
                            <a:solidFill>
                              <a:srgbClr val="0012FF"/>
                            </a:solidFill>
                            <a:latin typeface="Cambria Math" panose="02040503050406030204" pitchFamily="18" charset="0"/>
                          </a:rPr>
                          <m:t>, </m:t>
                        </m:r>
                        <m:r>
                          <a:rPr kumimoji="1" lang="en-US" altLang="zh-TW" b="0" i="1" smtClean="0">
                            <a:solidFill>
                              <a:srgbClr val="0012FF"/>
                            </a:solidFill>
                            <a:latin typeface="Cambria Math" panose="02040503050406030204" pitchFamily="18" charset="0"/>
                          </a:rPr>
                          <m:t>𝑠𝑠</m:t>
                        </m:r>
                      </m:sub>
                    </m:sSub>
                    <m:r>
                      <a:rPr kumimoji="1" lang="en-US" altLang="zh-TW" b="0" i="1" smtClean="0">
                        <a:solidFill>
                          <a:srgbClr val="0012FF"/>
                        </a:solidFill>
                        <a:latin typeface="Cambria Math" panose="02040503050406030204" pitchFamily="18" charset="0"/>
                      </a:rPr>
                      <m:t>=</m:t>
                    </m:r>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𝑛</m:t>
                        </m:r>
                      </m:e>
                      <m:sub>
                        <m:r>
                          <a:rPr kumimoji="1" lang="en-US" altLang="zh-TW" b="0" i="1" smtClean="0">
                            <a:solidFill>
                              <a:srgbClr val="0012FF"/>
                            </a:solidFill>
                            <a:latin typeface="Cambria Math" panose="02040503050406030204" pitchFamily="18" charset="0"/>
                          </a:rPr>
                          <m:t>𝑖</m:t>
                        </m:r>
                        <m:r>
                          <a:rPr kumimoji="1" lang="en-US" altLang="zh-TW" b="0" i="1" smtClean="0">
                            <a:solidFill>
                              <a:srgbClr val="0012FF"/>
                            </a:solidFill>
                            <a:latin typeface="Cambria Math" panose="02040503050406030204" pitchFamily="18" charset="0"/>
                          </a:rPr>
                          <m:t>0</m:t>
                        </m:r>
                      </m:sub>
                    </m:sSub>
                    <m:func>
                      <m:funcPr>
                        <m:ctrlPr>
                          <a:rPr kumimoji="1" lang="en-US" altLang="zh-TW" b="0" i="1" smtClean="0">
                            <a:solidFill>
                              <a:srgbClr val="0012FF"/>
                            </a:solidFill>
                            <a:latin typeface="Cambria Math" panose="02040503050406030204" pitchFamily="18" charset="0"/>
                          </a:rPr>
                        </m:ctrlPr>
                      </m:funcPr>
                      <m:fName>
                        <m:r>
                          <m:rPr>
                            <m:sty m:val="p"/>
                          </m:rPr>
                          <a:rPr kumimoji="1" lang="en-US" altLang="zh-TW" b="0" i="0" smtClean="0">
                            <a:solidFill>
                              <a:srgbClr val="0012FF"/>
                            </a:solidFill>
                            <a:latin typeface="Cambria Math" panose="02040503050406030204" pitchFamily="18" charset="0"/>
                          </a:rPr>
                          <m:t>exp</m:t>
                        </m:r>
                      </m:fName>
                      <m:e>
                        <m:r>
                          <a:rPr kumimoji="1" lang="en-US" altLang="zh-TW" b="0" i="1" smtClean="0">
                            <a:solidFill>
                              <a:srgbClr val="0012FF"/>
                            </a:solidFill>
                            <a:latin typeface="Cambria Math" panose="02040503050406030204" pitchFamily="18" charset="0"/>
                          </a:rPr>
                          <m:t>(−</m:t>
                        </m:r>
                        <m:f>
                          <m:fPr>
                            <m:ctrlPr>
                              <a:rPr kumimoji="1" lang="en-US" altLang="zh-TW" b="0" i="1" smtClean="0">
                                <a:solidFill>
                                  <a:srgbClr val="0012FF"/>
                                </a:solidFill>
                                <a:latin typeface="Cambria Math" panose="02040503050406030204" pitchFamily="18" charset="0"/>
                              </a:rPr>
                            </m:ctrlPr>
                          </m:fPr>
                          <m:num>
                            <m:r>
                              <a:rPr kumimoji="1" lang="en-US" altLang="zh-TW" b="0" i="1" smtClean="0">
                                <a:solidFill>
                                  <a:srgbClr val="0012FF"/>
                                </a:solidFill>
                                <a:latin typeface="Cambria Math" panose="02040503050406030204" pitchFamily="18" charset="0"/>
                              </a:rPr>
                              <m:t>𝑥</m:t>
                            </m:r>
                          </m:num>
                          <m:den>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𝑐</m:t>
                                </m:r>
                              </m:e>
                              <m:sub>
                                <m:r>
                                  <a:rPr kumimoji="1" lang="en-US" altLang="zh-TW" b="0" i="1" smtClean="0">
                                    <a:solidFill>
                                      <a:srgbClr val="0012FF"/>
                                    </a:solidFill>
                                    <a:latin typeface="Cambria Math" panose="02040503050406030204" pitchFamily="18" charset="0"/>
                                  </a:rPr>
                                  <m:t>𝑠</m:t>
                                </m:r>
                              </m:sub>
                            </m:sSub>
                            <m:r>
                              <a:rPr kumimoji="1" lang="en-US" altLang="zh-TW" b="0" i="1" smtClean="0">
                                <a:solidFill>
                                  <a:srgbClr val="0012FF"/>
                                </a:solidFill>
                                <a:latin typeface="Cambria Math" panose="02040503050406030204" pitchFamily="18" charset="0"/>
                              </a:rPr>
                              <m:t>𝑡</m:t>
                            </m:r>
                          </m:den>
                        </m:f>
                        <m:r>
                          <a:rPr kumimoji="1" lang="en-US" altLang="zh-TW" b="0" i="1" smtClean="0">
                            <a:solidFill>
                              <a:srgbClr val="0012FF"/>
                            </a:solidFill>
                            <a:latin typeface="Cambria Math" panose="02040503050406030204" pitchFamily="18" charset="0"/>
                          </a:rPr>
                          <m:t>−1)</m:t>
                        </m:r>
                      </m:e>
                    </m:func>
                  </m:oMath>
                </a14:m>
                <a:r>
                  <a:rPr kumimoji="1" lang="en-US" altLang="zh-TW" dirty="0">
                    <a:solidFill>
                      <a:srgbClr val="0012FF"/>
                    </a:solidFill>
                  </a:rPr>
                  <a:t>, </a:t>
                </a:r>
                <a14:m>
                  <m:oMath xmlns:m="http://schemas.openxmlformats.org/officeDocument/2006/math">
                    <m:r>
                      <a:rPr kumimoji="1" lang="en-US" altLang="zh-TW" b="0" i="1" smtClean="0">
                        <a:solidFill>
                          <a:srgbClr val="0012FF"/>
                        </a:solidFill>
                        <a:latin typeface="Cambria Math" panose="02040503050406030204" pitchFamily="18" charset="0"/>
                      </a:rPr>
                      <m:t>𝑥</m:t>
                    </m:r>
                    <m:r>
                      <a:rPr kumimoji="1" lang="en-US" altLang="zh-TW" b="0" i="1" smtClean="0">
                        <a:solidFill>
                          <a:srgbClr val="0012FF"/>
                        </a:solidFill>
                        <a:latin typeface="Cambria Math" panose="02040503050406030204" pitchFamily="18" charset="0"/>
                      </a:rPr>
                      <m:t>&gt;−</m:t>
                    </m:r>
                    <m:sSub>
                      <m:sSubPr>
                        <m:ctrlPr>
                          <a:rPr kumimoji="1" lang="en-US" altLang="zh-TW" b="0" i="1" smtClean="0">
                            <a:solidFill>
                              <a:srgbClr val="0012FF"/>
                            </a:solidFill>
                            <a:latin typeface="Cambria Math" panose="02040503050406030204" pitchFamily="18" charset="0"/>
                          </a:rPr>
                        </m:ctrlPr>
                      </m:sSubPr>
                      <m:e>
                        <m:r>
                          <a:rPr kumimoji="1" lang="en-US" altLang="zh-TW" b="0" i="1" smtClean="0">
                            <a:solidFill>
                              <a:srgbClr val="0012FF"/>
                            </a:solidFill>
                            <a:latin typeface="Cambria Math" panose="02040503050406030204" pitchFamily="18" charset="0"/>
                          </a:rPr>
                          <m:t>𝑐</m:t>
                        </m:r>
                      </m:e>
                      <m:sub>
                        <m:r>
                          <a:rPr kumimoji="1" lang="en-US" altLang="zh-TW" b="0" i="1" smtClean="0">
                            <a:solidFill>
                              <a:srgbClr val="0012FF"/>
                            </a:solidFill>
                            <a:latin typeface="Cambria Math" panose="02040503050406030204" pitchFamily="18" charset="0"/>
                          </a:rPr>
                          <m:t>𝑠</m:t>
                        </m:r>
                      </m:sub>
                    </m:sSub>
                    <m:r>
                      <a:rPr kumimoji="1" lang="en-US" altLang="zh-TW" b="0" i="1" smtClean="0">
                        <a:solidFill>
                          <a:srgbClr val="0012FF"/>
                        </a:solidFill>
                        <a:latin typeface="Cambria Math" panose="02040503050406030204" pitchFamily="18" charset="0"/>
                      </a:rPr>
                      <m:t>𝑡</m:t>
                    </m:r>
                  </m:oMath>
                </a14:m>
                <a:endParaRPr kumimoji="1" lang="zh-TW" altLang="en-US" dirty="0">
                  <a:solidFill>
                    <a:srgbClr val="0012FF"/>
                  </a:solidFill>
                </a:endParaRPr>
              </a:p>
            </p:txBody>
          </p:sp>
        </mc:Choice>
        <mc:Fallback xmlns="">
          <p:sp>
            <p:nvSpPr>
              <p:cNvPr id="13" name="文字方塊 12">
                <a:extLst>
                  <a:ext uri="{FF2B5EF4-FFF2-40B4-BE49-F238E27FC236}">
                    <a16:creationId xmlns:a16="http://schemas.microsoft.com/office/drawing/2014/main" id="{AC7976AA-3A26-6E29-A731-F325B958BE20}"/>
                  </a:ext>
                </a:extLst>
              </p:cNvPr>
              <p:cNvSpPr txBox="1">
                <a:spLocks noRot="1" noChangeAspect="1" noMove="1" noResize="1" noEditPoints="1" noAdjustHandles="1" noChangeArrowheads="1" noChangeShapeType="1" noTextEdit="1"/>
              </p:cNvSpPr>
              <p:nvPr/>
            </p:nvSpPr>
            <p:spPr>
              <a:xfrm>
                <a:off x="776202" y="3900471"/>
                <a:ext cx="3655424" cy="497187"/>
              </a:xfrm>
              <a:prstGeom prst="rect">
                <a:avLst/>
              </a:prstGeom>
              <a:blipFill>
                <a:blip r:embed="rId13"/>
                <a:stretch>
                  <a:fillRect b="-1235"/>
                </a:stretch>
              </a:blipFill>
            </p:spPr>
            <p:txBody>
              <a:bodyPr/>
              <a:lstStyle/>
              <a:p>
                <a:r>
                  <a:rPr lang="zh-TW" altLang="en-US">
                    <a:noFill/>
                  </a:rPr>
                  <a:t> </a:t>
                </a:r>
              </a:p>
            </p:txBody>
          </p:sp>
        </mc:Fallback>
      </mc:AlternateContent>
      <p:grpSp>
        <p:nvGrpSpPr>
          <p:cNvPr id="25" name="群組 24">
            <a:extLst>
              <a:ext uri="{FF2B5EF4-FFF2-40B4-BE49-F238E27FC236}">
                <a16:creationId xmlns:a16="http://schemas.microsoft.com/office/drawing/2014/main" id="{5E2AFFF4-1DE4-CE8E-B9A9-372725669CC8}"/>
              </a:ext>
            </a:extLst>
          </p:cNvPr>
          <p:cNvGrpSpPr/>
          <p:nvPr/>
        </p:nvGrpSpPr>
        <p:grpSpPr>
          <a:xfrm>
            <a:off x="5600048" y="3002762"/>
            <a:ext cx="610488" cy="400110"/>
            <a:chOff x="5600048" y="3002762"/>
            <a:chExt cx="610488" cy="400110"/>
          </a:xfrm>
        </p:grpSpPr>
        <p:pic>
          <p:nvPicPr>
            <p:cNvPr id="24" name="圖片 23">
              <a:extLst>
                <a:ext uri="{FF2B5EF4-FFF2-40B4-BE49-F238E27FC236}">
                  <a16:creationId xmlns:a16="http://schemas.microsoft.com/office/drawing/2014/main" id="{029B76AD-F080-8861-0DF5-B7682C9055B2}"/>
                </a:ext>
              </a:extLst>
            </p:cNvPr>
            <p:cNvPicPr>
              <a:picLocks noChangeAspect="1"/>
            </p:cNvPicPr>
            <p:nvPr/>
          </p:nvPicPr>
          <p:blipFill>
            <a:blip r:embed="rId14"/>
            <a:stretch>
              <a:fillRect/>
            </a:stretch>
          </p:blipFill>
          <p:spPr>
            <a:xfrm>
              <a:off x="5838753" y="3096710"/>
              <a:ext cx="329553" cy="287302"/>
            </a:xfrm>
            <a:prstGeom prst="rect">
              <a:avLst/>
            </a:prstGeom>
          </p:spPr>
        </p:pic>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16E6293A-8291-8F51-90E8-818147FB2116}"/>
                    </a:ext>
                  </a:extLst>
                </p:cNvPr>
                <p:cNvSpPr/>
                <p:nvPr/>
              </p:nvSpPr>
              <p:spPr>
                <a:xfrm>
                  <a:off x="5600048" y="3002762"/>
                  <a:ext cx="61048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zh-TW" sz="2000" b="1" i="1" smtClean="0">
                                <a:solidFill>
                                  <a:schemeClr val="tx1"/>
                                </a:solidFill>
                                <a:latin typeface="Cambria Math" panose="02040503050406030204" pitchFamily="18" charset="0"/>
                              </a:rPr>
                            </m:ctrlPr>
                          </m:sSubPr>
                          <m:e>
                            <m:r>
                              <a:rPr kumimoji="1" lang="en-US" altLang="zh-TW" sz="2000" b="1" i="1">
                                <a:solidFill>
                                  <a:schemeClr val="tx1"/>
                                </a:solidFill>
                                <a:latin typeface="Cambria Math" panose="02040503050406030204" pitchFamily="18" charset="0"/>
                              </a:rPr>
                              <m:t>𝑬</m:t>
                            </m:r>
                          </m:e>
                          <m:sub>
                            <m:r>
                              <a:rPr kumimoji="1" lang="en-US" altLang="zh-TW" sz="2000" b="1" i="1">
                                <a:solidFill>
                                  <a:schemeClr val="tx1"/>
                                </a:solidFill>
                                <a:latin typeface="Cambria Math" panose="02040503050406030204" pitchFamily="18" charset="0"/>
                              </a:rPr>
                              <m:t>𝒔𝒔</m:t>
                            </m:r>
                          </m:sub>
                        </m:sSub>
                      </m:oMath>
                    </m:oMathPara>
                  </a14:m>
                  <a:endParaRPr lang="zh-TW" altLang="en-US" b="1" dirty="0">
                    <a:solidFill>
                      <a:srgbClr val="0012FF"/>
                    </a:solidFill>
                  </a:endParaRPr>
                </a:p>
              </p:txBody>
            </p:sp>
          </mc:Choice>
          <mc:Fallback xmlns="">
            <p:sp>
              <p:nvSpPr>
                <p:cNvPr id="20" name="矩形 19">
                  <a:extLst>
                    <a:ext uri="{FF2B5EF4-FFF2-40B4-BE49-F238E27FC236}">
                      <a16:creationId xmlns:a16="http://schemas.microsoft.com/office/drawing/2014/main" id="{16E6293A-8291-8F51-90E8-818147FB2116}"/>
                    </a:ext>
                  </a:extLst>
                </p:cNvPr>
                <p:cNvSpPr>
                  <a:spLocks noRot="1" noChangeAspect="1" noMove="1" noResize="1" noEditPoints="1" noAdjustHandles="1" noChangeArrowheads="1" noChangeShapeType="1" noTextEdit="1"/>
                </p:cNvSpPr>
                <p:nvPr/>
              </p:nvSpPr>
              <p:spPr>
                <a:xfrm>
                  <a:off x="5600048" y="3002762"/>
                  <a:ext cx="610488" cy="400110"/>
                </a:xfrm>
                <a:prstGeom prst="rect">
                  <a:avLst/>
                </a:prstGeom>
                <a:blipFill>
                  <a:blip r:embed="rId15"/>
                  <a:stretch>
                    <a:fillRect/>
                  </a:stretch>
                </a:blipFill>
              </p:spPr>
              <p:txBody>
                <a:bodyPr/>
                <a:lstStyle/>
                <a:p>
                  <a:r>
                    <a:rPr lang="zh-TW" altLang="en-US">
                      <a:noFill/>
                    </a:rPr>
                    <a:t> </a:t>
                  </a:r>
                </a:p>
              </p:txBody>
            </p:sp>
          </mc:Fallback>
        </mc:AlternateContent>
      </p:grpSp>
      <p:sp>
        <p:nvSpPr>
          <p:cNvPr id="26" name="矩形 25">
            <a:extLst>
              <a:ext uri="{FF2B5EF4-FFF2-40B4-BE49-F238E27FC236}">
                <a16:creationId xmlns:a16="http://schemas.microsoft.com/office/drawing/2014/main" id="{C5A38E09-D18A-522C-83A5-CFD1042502D1}"/>
              </a:ext>
            </a:extLst>
          </p:cNvPr>
          <p:cNvSpPr/>
          <p:nvPr/>
        </p:nvSpPr>
        <p:spPr>
          <a:xfrm>
            <a:off x="6931554" y="3189379"/>
            <a:ext cx="1045028" cy="96865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F8BEA9B6-E8FB-3D55-741F-8049DE4B5CF7}"/>
                  </a:ext>
                </a:extLst>
              </p:cNvPr>
              <p:cNvSpPr txBox="1"/>
              <p:nvPr/>
            </p:nvSpPr>
            <p:spPr>
              <a:xfrm>
                <a:off x="5934703" y="4221359"/>
                <a:ext cx="3064537" cy="1015663"/>
              </a:xfrm>
              <a:prstGeom prst="rect">
                <a:avLst/>
              </a:prstGeom>
              <a:noFill/>
            </p:spPr>
            <p:txBody>
              <a:bodyPr wrap="square" lIns="91440" tIns="45720" rIns="91440" bIns="45720" rtlCol="0" anchor="t">
                <a:spAutoFit/>
              </a:bodyPr>
              <a:lstStyle/>
              <a:p>
                <a:pPr algn="just"/>
                <a:r>
                  <a:rPr lang="en-US" altLang="zh-TW" sz="2000" dirty="0">
                    <a:solidFill>
                      <a:srgbClr val="FF0000"/>
                    </a:solidFill>
                    <a:ea typeface="新細明體"/>
                  </a:rPr>
                  <a:t>Simulation result shows the electric field reaches a peak with the value </a:t>
                </a:r>
                <a14:m>
                  <m:oMath xmlns:m="http://schemas.openxmlformats.org/officeDocument/2006/math">
                    <m:r>
                      <a:rPr lang="en-US" altLang="zh-TW" sz="2000" b="0" i="1" smtClean="0">
                        <a:solidFill>
                          <a:srgbClr val="FF0000"/>
                        </a:solidFill>
                        <a:latin typeface="Cambria Math" panose="02040503050406030204" pitchFamily="18" charset="0"/>
                        <a:ea typeface="新細明體"/>
                      </a:rPr>
                      <m:t>≈</m:t>
                    </m:r>
                    <m:sSub>
                      <m:sSubPr>
                        <m:ctrlPr>
                          <a:rPr kumimoji="1" lang="en-US" altLang="zh-TW" i="1">
                            <a:solidFill>
                              <a:srgbClr val="FF0000"/>
                            </a:solidFill>
                            <a:latin typeface="Cambria Math" panose="02040503050406030204" pitchFamily="18" charset="0"/>
                          </a:rPr>
                        </m:ctrlPr>
                      </m:sSubPr>
                      <m:e>
                        <m:r>
                          <a:rPr kumimoji="1" lang="en-US" altLang="zh-TW" b="0" i="1" smtClean="0">
                            <a:solidFill>
                              <a:srgbClr val="FF0000"/>
                            </a:solidFill>
                            <a:latin typeface="Cambria Math" panose="02040503050406030204" pitchFamily="18" charset="0"/>
                          </a:rPr>
                          <m:t>2</m:t>
                        </m:r>
                        <m:r>
                          <a:rPr kumimoji="1" lang="en-US" altLang="zh-TW" i="1">
                            <a:solidFill>
                              <a:srgbClr val="FF0000"/>
                            </a:solidFill>
                            <a:latin typeface="Cambria Math" panose="02040503050406030204" pitchFamily="18" charset="0"/>
                          </a:rPr>
                          <m:t>𝐸</m:t>
                        </m:r>
                      </m:e>
                      <m:sub>
                        <m:r>
                          <a:rPr kumimoji="1" lang="en-US" altLang="zh-TW" i="1">
                            <a:solidFill>
                              <a:srgbClr val="FF0000"/>
                            </a:solidFill>
                            <a:latin typeface="Cambria Math" panose="02040503050406030204" pitchFamily="18" charset="0"/>
                          </a:rPr>
                          <m:t>𝑠𝑠</m:t>
                        </m:r>
                      </m:sub>
                    </m:sSub>
                  </m:oMath>
                </a14:m>
                <a:endParaRPr lang="zh-TW" altLang="en-US" dirty="0">
                  <a:solidFill>
                    <a:srgbClr val="FF0000"/>
                  </a:solidFill>
                </a:endParaRPr>
              </a:p>
            </p:txBody>
          </p:sp>
        </mc:Choice>
        <mc:Fallback xmlns="">
          <p:sp>
            <p:nvSpPr>
              <p:cNvPr id="27" name="文字方塊 26">
                <a:extLst>
                  <a:ext uri="{FF2B5EF4-FFF2-40B4-BE49-F238E27FC236}">
                    <a16:creationId xmlns:a16="http://schemas.microsoft.com/office/drawing/2014/main" id="{F8BEA9B6-E8FB-3D55-741F-8049DE4B5CF7}"/>
                  </a:ext>
                </a:extLst>
              </p:cNvPr>
              <p:cNvSpPr txBox="1">
                <a:spLocks noRot="1" noChangeAspect="1" noMove="1" noResize="1" noEditPoints="1" noAdjustHandles="1" noChangeArrowheads="1" noChangeShapeType="1" noTextEdit="1"/>
              </p:cNvSpPr>
              <p:nvPr/>
            </p:nvSpPr>
            <p:spPr>
              <a:xfrm>
                <a:off x="5934703" y="4221359"/>
                <a:ext cx="3064537" cy="1015663"/>
              </a:xfrm>
              <a:prstGeom prst="rect">
                <a:avLst/>
              </a:prstGeom>
              <a:blipFill>
                <a:blip r:embed="rId16"/>
                <a:stretch>
                  <a:fillRect l="-2191" t="-2994" r="-2191" b="-958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1003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26" grpId="0" animBg="1"/>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6ED3D51-7BE9-480E-A36D-065DE3C06D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投影片編號版面配置區 4"/>
          <p:cNvSpPr>
            <a:spLocks noGrp="1"/>
          </p:cNvSpPr>
          <p:nvPr>
            <p:ph type="sldNum" sz="quarter" idx="12"/>
          </p:nvPr>
        </p:nvSpPr>
        <p:spPr/>
        <p:txBody>
          <a:bodyPr/>
          <a:lstStyle/>
          <a:p>
            <a:fld id="{222735F5-878B-441F-B379-B43024F8FD3A}" type="slidenum">
              <a:rPr lang="zh-TW" altLang="en-US" smtClean="0"/>
              <a:t>25</a:t>
            </a:fld>
            <a:endParaRPr lang="zh-TW" altLang="en-US" dirty="0"/>
          </a:p>
        </p:txBody>
      </p:sp>
    </p:spTree>
    <p:extLst>
      <p:ext uri="{BB962C8B-B14F-4D97-AF65-F5344CB8AC3E}">
        <p14:creationId xmlns:p14="http://schemas.microsoft.com/office/powerpoint/2010/main" val="176547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CC27C-C41F-6E8B-898B-ECDC026D4CBE}"/>
            </a:ext>
          </a:extLst>
        </p:cNvPr>
        <p:cNvGrpSpPr/>
        <p:nvPr/>
      </p:nvGrpSpPr>
      <p:grpSpPr>
        <a:xfrm>
          <a:off x="0" y="0"/>
          <a:ext cx="0" cy="0"/>
          <a:chOff x="0" y="0"/>
          <a:chExt cx="0" cy="0"/>
        </a:xfrm>
      </p:grpSpPr>
      <p:sp>
        <p:nvSpPr>
          <p:cNvPr id="7" name="標題 1">
            <a:extLst>
              <a:ext uri="{FF2B5EF4-FFF2-40B4-BE49-F238E27FC236}">
                <a16:creationId xmlns:a16="http://schemas.microsoft.com/office/drawing/2014/main" id="{AF1D44E8-C8F1-3BE7-2EFA-6A8EF8EE9473}"/>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latin typeface="Helvetica" pitchFamily="2" charset="0"/>
                <a:ea typeface="DengXian" panose="02010600030101010101" pitchFamily="2" charset="-122"/>
                <a:cs typeface="Times New Roman" panose="02020603050405020304" pitchFamily="18" charset="0"/>
              </a:rPr>
              <a:t>Appendix</a:t>
            </a:r>
          </a:p>
        </p:txBody>
      </p:sp>
      <p:sp>
        <p:nvSpPr>
          <p:cNvPr id="5" name="投影片編號版面配置區 4">
            <a:extLst>
              <a:ext uri="{FF2B5EF4-FFF2-40B4-BE49-F238E27FC236}">
                <a16:creationId xmlns:a16="http://schemas.microsoft.com/office/drawing/2014/main" id="{7DA93A6D-1C71-68E3-64B3-96A4D7088090}"/>
              </a:ext>
            </a:extLst>
          </p:cNvPr>
          <p:cNvSpPr>
            <a:spLocks noGrp="1"/>
          </p:cNvSpPr>
          <p:nvPr>
            <p:ph type="sldNum" sz="quarter" idx="12"/>
          </p:nvPr>
        </p:nvSpPr>
        <p:spPr/>
        <p:txBody>
          <a:bodyPr/>
          <a:lstStyle/>
          <a:p>
            <a:fld id="{222735F5-878B-441F-B379-B43024F8FD3A}" type="slidenum">
              <a:rPr lang="zh-TW" altLang="en-US" smtClean="0"/>
              <a:t>26</a:t>
            </a:fld>
            <a:endParaRPr lang="zh-TW" altLang="en-US" dirty="0"/>
          </a:p>
        </p:txBody>
      </p:sp>
      <p:sp>
        <p:nvSpPr>
          <p:cNvPr id="99" name="投影片編號版面配置區 4">
            <a:extLst>
              <a:ext uri="{FF2B5EF4-FFF2-40B4-BE49-F238E27FC236}">
                <a16:creationId xmlns:a16="http://schemas.microsoft.com/office/drawing/2014/main" id="{4A0343E6-D11A-5BD6-928C-54E3C6E10BDC}"/>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2735F5-878B-441F-B379-B43024F8FD3A}" type="slidenum">
              <a:rPr lang="zh-TW" altLang="en-US" smtClean="0"/>
              <a:pPr/>
              <a:t>26</a:t>
            </a:fld>
            <a:endParaRPr lang="zh-TW" altLang="en-US" dirty="0"/>
          </a:p>
        </p:txBody>
      </p:sp>
      <p:sp>
        <p:nvSpPr>
          <p:cNvPr id="2" name="文字方塊 1">
            <a:extLst>
              <a:ext uri="{FF2B5EF4-FFF2-40B4-BE49-F238E27FC236}">
                <a16:creationId xmlns:a16="http://schemas.microsoft.com/office/drawing/2014/main" id="{BBB5315D-F16E-B70C-2341-EF1EE7CED7D6}"/>
              </a:ext>
            </a:extLst>
          </p:cNvPr>
          <p:cNvSpPr txBox="1"/>
          <p:nvPr/>
        </p:nvSpPr>
        <p:spPr>
          <a:xfrm>
            <a:off x="553095" y="1489048"/>
            <a:ext cx="1572610" cy="400110"/>
          </a:xfrm>
          <a:prstGeom prst="rect">
            <a:avLst/>
          </a:prstGeom>
          <a:noFill/>
        </p:spPr>
        <p:txBody>
          <a:bodyPr wrap="none" rtlCol="0">
            <a:spAutoFit/>
          </a:bodyPr>
          <a:lstStyle/>
          <a:p>
            <a:r>
              <a:rPr lang="en-US" altLang="zh-TW" sz="2000" dirty="0">
                <a:solidFill>
                  <a:srgbClr val="0012FF"/>
                </a:solidFill>
              </a:rPr>
              <a:t>P43 vs. </a:t>
            </a:r>
            <a:r>
              <a:rPr lang="en-US" altLang="zh-TW" sz="2000" dirty="0" err="1">
                <a:solidFill>
                  <a:srgbClr val="0012FF"/>
                </a:solidFill>
              </a:rPr>
              <a:t>Lanex</a:t>
            </a:r>
            <a:endParaRPr lang="en-US" altLang="zh-TW" sz="2000" dirty="0">
              <a:solidFill>
                <a:srgbClr val="0012FF"/>
              </a:solidFill>
            </a:endParaRPr>
          </a:p>
        </p:txBody>
      </p:sp>
      <p:grpSp>
        <p:nvGrpSpPr>
          <p:cNvPr id="3" name="群組 2">
            <a:extLst>
              <a:ext uri="{FF2B5EF4-FFF2-40B4-BE49-F238E27FC236}">
                <a16:creationId xmlns:a16="http://schemas.microsoft.com/office/drawing/2014/main" id="{AB111FAD-6140-0A54-8A02-101E0CE9B549}"/>
              </a:ext>
            </a:extLst>
          </p:cNvPr>
          <p:cNvGrpSpPr/>
          <p:nvPr/>
        </p:nvGrpSpPr>
        <p:grpSpPr>
          <a:xfrm>
            <a:off x="4020179" y="2118968"/>
            <a:ext cx="4875542" cy="3130425"/>
            <a:chOff x="3546086" y="2578414"/>
            <a:chExt cx="4875542" cy="3130425"/>
          </a:xfrm>
        </p:grpSpPr>
        <p:pic>
          <p:nvPicPr>
            <p:cNvPr id="4" name="圖片 3">
              <a:extLst>
                <a:ext uri="{FF2B5EF4-FFF2-40B4-BE49-F238E27FC236}">
                  <a16:creationId xmlns:a16="http://schemas.microsoft.com/office/drawing/2014/main" id="{093E7B58-0F86-65D6-36A5-1BCF9BB28AFA}"/>
                </a:ext>
              </a:extLst>
            </p:cNvPr>
            <p:cNvPicPr>
              <a:picLocks noChangeAspect="1"/>
            </p:cNvPicPr>
            <p:nvPr/>
          </p:nvPicPr>
          <p:blipFill>
            <a:blip r:embed="rId3"/>
            <a:stretch>
              <a:fillRect/>
            </a:stretch>
          </p:blipFill>
          <p:spPr>
            <a:xfrm>
              <a:off x="3927585" y="2578414"/>
              <a:ext cx="4494043" cy="2822648"/>
            </a:xfrm>
            <a:prstGeom prst="rect">
              <a:avLst/>
            </a:prstGeom>
          </p:spPr>
        </p:pic>
        <p:sp>
          <p:nvSpPr>
            <p:cNvPr id="6" name="文字方塊 5">
              <a:extLst>
                <a:ext uri="{FF2B5EF4-FFF2-40B4-BE49-F238E27FC236}">
                  <a16:creationId xmlns:a16="http://schemas.microsoft.com/office/drawing/2014/main" id="{4ECBDC5C-2A8F-F8E7-702F-F335E68BD159}"/>
                </a:ext>
              </a:extLst>
            </p:cNvPr>
            <p:cNvSpPr txBox="1"/>
            <p:nvPr/>
          </p:nvSpPr>
          <p:spPr>
            <a:xfrm>
              <a:off x="3546086" y="5401062"/>
              <a:ext cx="4572000" cy="307777"/>
            </a:xfrm>
            <a:prstGeom prst="rect">
              <a:avLst/>
            </a:prstGeom>
            <a:noFill/>
          </p:spPr>
          <p:txBody>
            <a:bodyPr wrap="square">
              <a:spAutoFit/>
            </a:bodyPr>
            <a:lstStyle/>
            <a:p>
              <a:pPr algn="ctr"/>
              <a:r>
                <a:rPr lang="en-US" altLang="zh-TW" sz="1400" baseline="30000" dirty="0">
                  <a:solidFill>
                    <a:schemeClr val="bg2">
                      <a:lumMod val="50000"/>
                    </a:schemeClr>
                  </a:solidFill>
                  <a:latin typeface="Times New Roman" panose="02020603050405020304" pitchFamily="18" charset="0"/>
                  <a:cs typeface="Times New Roman" panose="02020603050405020304" pitchFamily="18" charset="0"/>
                </a:rPr>
                <a:t>©</a:t>
              </a:r>
              <a:r>
                <a:rPr lang="en-US" altLang="zh-TW" sz="1400" dirty="0">
                  <a:solidFill>
                    <a:schemeClr val="bg2">
                      <a:lumMod val="50000"/>
                    </a:schemeClr>
                  </a:solidFill>
                  <a:latin typeface="Times New Roman" panose="02020603050405020304" pitchFamily="18" charset="0"/>
                  <a:cs typeface="Times New Roman" panose="02020603050405020304" pitchFamily="18" charset="0"/>
                </a:rPr>
                <a:t>Eastman Kodak Company, 2005 </a:t>
              </a:r>
              <a:endParaRPr lang="zh-TW" altLang="en-US" sz="1400" dirty="0">
                <a:solidFill>
                  <a:schemeClr val="bg2">
                    <a:lumMod val="50000"/>
                  </a:schemeClr>
                </a:solidFill>
                <a:latin typeface="Times New Roman" panose="02020603050405020304" pitchFamily="18" charset="0"/>
                <a:cs typeface="Times New Roman" panose="02020603050405020304" pitchFamily="18" charset="0"/>
              </a:endParaRPr>
            </a:p>
          </p:txBody>
        </p:sp>
      </p:grpSp>
      <p:pic>
        <p:nvPicPr>
          <p:cNvPr id="8" name="圖片 7">
            <a:extLst>
              <a:ext uri="{FF2B5EF4-FFF2-40B4-BE49-F238E27FC236}">
                <a16:creationId xmlns:a16="http://schemas.microsoft.com/office/drawing/2014/main" id="{3ADD5B48-9411-B7F2-3BB0-C332D68CD28B}"/>
              </a:ext>
            </a:extLst>
          </p:cNvPr>
          <p:cNvPicPr>
            <a:picLocks noChangeAspect="1"/>
          </p:cNvPicPr>
          <p:nvPr/>
        </p:nvPicPr>
        <p:blipFill rotWithShape="1">
          <a:blip r:embed="rId4"/>
          <a:srcRect l="48955" b="12425"/>
          <a:stretch/>
        </p:blipFill>
        <p:spPr>
          <a:xfrm>
            <a:off x="398549" y="2236301"/>
            <a:ext cx="3812380" cy="2686351"/>
          </a:xfrm>
          <a:prstGeom prst="rect">
            <a:avLst/>
          </a:prstGeom>
        </p:spPr>
      </p:pic>
    </p:spTree>
    <p:extLst>
      <p:ext uri="{BB962C8B-B14F-4D97-AF65-F5344CB8AC3E}">
        <p14:creationId xmlns:p14="http://schemas.microsoft.com/office/powerpoint/2010/main" val="1348904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8F393-196B-0B12-F4DD-9099A3951E31}"/>
            </a:ext>
          </a:extLst>
        </p:cNvPr>
        <p:cNvGrpSpPr/>
        <p:nvPr/>
      </p:nvGrpSpPr>
      <p:grpSpPr>
        <a:xfrm>
          <a:off x="0" y="0"/>
          <a:ext cx="0" cy="0"/>
          <a:chOff x="0" y="0"/>
          <a:chExt cx="0" cy="0"/>
        </a:xfrm>
      </p:grpSpPr>
      <p:sp>
        <p:nvSpPr>
          <p:cNvPr id="7" name="標題 1">
            <a:extLst>
              <a:ext uri="{FF2B5EF4-FFF2-40B4-BE49-F238E27FC236}">
                <a16:creationId xmlns:a16="http://schemas.microsoft.com/office/drawing/2014/main" id="{C4BC7885-E87E-000A-E187-BA151BF3669A}"/>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latin typeface="Helvetica" pitchFamily="2" charset="0"/>
                <a:ea typeface="DengXian" panose="02010600030101010101" pitchFamily="2" charset="-122"/>
                <a:cs typeface="Times New Roman" panose="02020603050405020304" pitchFamily="18" charset="0"/>
              </a:rPr>
              <a:t>Appendix</a:t>
            </a:r>
          </a:p>
        </p:txBody>
      </p:sp>
      <p:sp>
        <p:nvSpPr>
          <p:cNvPr id="5" name="投影片編號版面配置區 4">
            <a:extLst>
              <a:ext uri="{FF2B5EF4-FFF2-40B4-BE49-F238E27FC236}">
                <a16:creationId xmlns:a16="http://schemas.microsoft.com/office/drawing/2014/main" id="{E1F643D5-1D0F-2392-176F-4468938BA8A1}"/>
              </a:ext>
            </a:extLst>
          </p:cNvPr>
          <p:cNvSpPr>
            <a:spLocks noGrp="1"/>
          </p:cNvSpPr>
          <p:nvPr>
            <p:ph type="sldNum" sz="quarter" idx="12"/>
          </p:nvPr>
        </p:nvSpPr>
        <p:spPr/>
        <p:txBody>
          <a:bodyPr/>
          <a:lstStyle/>
          <a:p>
            <a:fld id="{222735F5-878B-441F-B379-B43024F8FD3A}" type="slidenum">
              <a:rPr lang="zh-TW" altLang="en-US" smtClean="0"/>
              <a:t>27</a:t>
            </a:fld>
            <a:endParaRPr lang="zh-TW" altLang="en-US" dirty="0"/>
          </a:p>
        </p:txBody>
      </p:sp>
      <p:sp>
        <p:nvSpPr>
          <p:cNvPr id="99" name="投影片編號版面配置區 4">
            <a:extLst>
              <a:ext uri="{FF2B5EF4-FFF2-40B4-BE49-F238E27FC236}">
                <a16:creationId xmlns:a16="http://schemas.microsoft.com/office/drawing/2014/main" id="{32C8CDC3-1114-8A1C-5F9D-BE0B00CD9A1E}"/>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2735F5-878B-441F-B379-B43024F8FD3A}" type="slidenum">
              <a:rPr lang="zh-TW" altLang="en-US" smtClean="0"/>
              <a:pPr/>
              <a:t>27</a:t>
            </a:fld>
            <a:endParaRPr lang="zh-TW" altLang="en-US" dirty="0"/>
          </a:p>
        </p:txBody>
      </p:sp>
      <p:sp>
        <p:nvSpPr>
          <p:cNvPr id="2" name="文字方塊 1">
            <a:extLst>
              <a:ext uri="{FF2B5EF4-FFF2-40B4-BE49-F238E27FC236}">
                <a16:creationId xmlns:a16="http://schemas.microsoft.com/office/drawing/2014/main" id="{DA49CA1F-F49F-BD87-EF4E-3BE60997C7C1}"/>
              </a:ext>
            </a:extLst>
          </p:cNvPr>
          <p:cNvSpPr txBox="1"/>
          <p:nvPr/>
        </p:nvSpPr>
        <p:spPr>
          <a:xfrm>
            <a:off x="553095" y="1489048"/>
            <a:ext cx="577402" cy="400110"/>
          </a:xfrm>
          <a:prstGeom prst="rect">
            <a:avLst/>
          </a:prstGeom>
          <a:noFill/>
        </p:spPr>
        <p:txBody>
          <a:bodyPr wrap="none" rtlCol="0">
            <a:spAutoFit/>
          </a:bodyPr>
          <a:lstStyle/>
          <a:p>
            <a:r>
              <a:rPr lang="en-US" altLang="zh-TW" sz="2000" dirty="0">
                <a:solidFill>
                  <a:srgbClr val="0012FF"/>
                </a:solidFill>
              </a:rPr>
              <a:t>P43</a:t>
            </a:r>
          </a:p>
        </p:txBody>
      </p:sp>
      <p:grpSp>
        <p:nvGrpSpPr>
          <p:cNvPr id="9" name="群組 8">
            <a:extLst>
              <a:ext uri="{FF2B5EF4-FFF2-40B4-BE49-F238E27FC236}">
                <a16:creationId xmlns:a16="http://schemas.microsoft.com/office/drawing/2014/main" id="{7F465253-678C-E8E2-E9D6-8F929A2B0320}"/>
              </a:ext>
            </a:extLst>
          </p:cNvPr>
          <p:cNvGrpSpPr/>
          <p:nvPr/>
        </p:nvGrpSpPr>
        <p:grpSpPr>
          <a:xfrm>
            <a:off x="2053409" y="1736753"/>
            <a:ext cx="4488692" cy="3440763"/>
            <a:chOff x="2133600" y="1564443"/>
            <a:chExt cx="4488692" cy="3440763"/>
          </a:xfrm>
        </p:grpSpPr>
        <p:grpSp>
          <p:nvGrpSpPr>
            <p:cNvPr id="10" name="群組 9">
              <a:extLst>
                <a:ext uri="{FF2B5EF4-FFF2-40B4-BE49-F238E27FC236}">
                  <a16:creationId xmlns:a16="http://schemas.microsoft.com/office/drawing/2014/main" id="{25513EC6-D704-B84C-495F-6430647212CF}"/>
                </a:ext>
              </a:extLst>
            </p:cNvPr>
            <p:cNvGrpSpPr/>
            <p:nvPr/>
          </p:nvGrpSpPr>
          <p:grpSpPr>
            <a:xfrm>
              <a:off x="2133600" y="1564443"/>
              <a:ext cx="4488692" cy="3440763"/>
              <a:chOff x="2133600" y="1564443"/>
              <a:chExt cx="4488692" cy="3440763"/>
            </a:xfrm>
          </p:grpSpPr>
          <p:grpSp>
            <p:nvGrpSpPr>
              <p:cNvPr id="13" name="群組 12">
                <a:extLst>
                  <a:ext uri="{FF2B5EF4-FFF2-40B4-BE49-F238E27FC236}">
                    <a16:creationId xmlns:a16="http://schemas.microsoft.com/office/drawing/2014/main" id="{A0199C3C-C395-B137-4A5F-901D05056C0B}"/>
                  </a:ext>
                </a:extLst>
              </p:cNvPr>
              <p:cNvGrpSpPr/>
              <p:nvPr/>
            </p:nvGrpSpPr>
            <p:grpSpPr>
              <a:xfrm>
                <a:off x="2133600" y="1564443"/>
                <a:ext cx="4488692" cy="3440763"/>
                <a:chOff x="2133600" y="1564443"/>
                <a:chExt cx="4488692" cy="3440763"/>
              </a:xfrm>
            </p:grpSpPr>
            <p:pic>
              <p:nvPicPr>
                <p:cNvPr id="15" name="圖片 14">
                  <a:extLst>
                    <a:ext uri="{FF2B5EF4-FFF2-40B4-BE49-F238E27FC236}">
                      <a16:creationId xmlns:a16="http://schemas.microsoft.com/office/drawing/2014/main" id="{4B49749A-E6FA-F837-D256-283819D97DFA}"/>
                    </a:ext>
                  </a:extLst>
                </p:cNvPr>
                <p:cNvPicPr>
                  <a:picLocks noChangeAspect="1"/>
                </p:cNvPicPr>
                <p:nvPr/>
              </p:nvPicPr>
              <p:blipFill>
                <a:blip r:embed="rId3"/>
                <a:stretch>
                  <a:fillRect/>
                </a:stretch>
              </p:blipFill>
              <p:spPr>
                <a:xfrm>
                  <a:off x="2133600" y="1947681"/>
                  <a:ext cx="4324350" cy="3057525"/>
                </a:xfrm>
                <a:prstGeom prst="rect">
                  <a:avLst/>
                </a:prstGeom>
              </p:spPr>
            </p:pic>
            <p:sp>
              <p:nvSpPr>
                <p:cNvPr id="16" name="文字方塊 15">
                  <a:extLst>
                    <a:ext uri="{FF2B5EF4-FFF2-40B4-BE49-F238E27FC236}">
                      <a16:creationId xmlns:a16="http://schemas.microsoft.com/office/drawing/2014/main" id="{F49CC3C5-A84A-7828-92F9-69B642335BF9}"/>
                    </a:ext>
                  </a:extLst>
                </p:cNvPr>
                <p:cNvSpPr txBox="1"/>
                <p:nvPr/>
              </p:nvSpPr>
              <p:spPr>
                <a:xfrm>
                  <a:off x="2461770" y="1564443"/>
                  <a:ext cx="4160522" cy="369332"/>
                </a:xfrm>
                <a:prstGeom prst="rect">
                  <a:avLst/>
                </a:prstGeom>
                <a:noFill/>
              </p:spPr>
              <p:txBody>
                <a:bodyPr wrap="square" rtlCol="0">
                  <a:spAutoFit/>
                </a:bodyPr>
                <a:lstStyle/>
                <a:p>
                  <a:pPr algn="ctr"/>
                  <a:r>
                    <a:rPr lang="en-US" altLang="zh-TW" dirty="0"/>
                    <a:t>Photon number vs. proton energy by SRIM</a:t>
                  </a:r>
                  <a:endParaRPr lang="zh-TW" altLang="en-US" dirty="0"/>
                </a:p>
              </p:txBody>
            </p:sp>
          </p:grpSp>
          <p:sp>
            <p:nvSpPr>
              <p:cNvPr id="14" name="文字方塊 13">
                <a:extLst>
                  <a:ext uri="{FF2B5EF4-FFF2-40B4-BE49-F238E27FC236}">
                    <a16:creationId xmlns:a16="http://schemas.microsoft.com/office/drawing/2014/main" id="{A0EEEF9B-7B32-DDFC-D892-B4266516C8BE}"/>
                  </a:ext>
                </a:extLst>
              </p:cNvPr>
              <p:cNvSpPr txBox="1"/>
              <p:nvPr/>
            </p:nvSpPr>
            <p:spPr>
              <a:xfrm>
                <a:off x="2572929" y="1797191"/>
                <a:ext cx="399468" cy="261610"/>
              </a:xfrm>
              <a:prstGeom prst="rect">
                <a:avLst/>
              </a:prstGeom>
              <a:noFill/>
            </p:spPr>
            <p:txBody>
              <a:bodyPr wrap="none" rtlCol="0">
                <a:spAutoFit/>
              </a:bodyPr>
              <a:lstStyle/>
              <a:p>
                <a:r>
                  <a:rPr lang="en-US" altLang="zh-TW" sz="1100" dirty="0"/>
                  <a:t>1e3</a:t>
                </a:r>
                <a:endParaRPr lang="zh-TW" altLang="en-US" sz="1100" dirty="0">
                  <a:solidFill>
                    <a:srgbClr val="C00000"/>
                  </a:solidFill>
                </a:endParaRPr>
              </a:p>
            </p:txBody>
          </p:sp>
        </p:grpSp>
        <p:sp>
          <p:nvSpPr>
            <p:cNvPr id="11" name="文字方塊 10">
              <a:extLst>
                <a:ext uri="{FF2B5EF4-FFF2-40B4-BE49-F238E27FC236}">
                  <a16:creationId xmlns:a16="http://schemas.microsoft.com/office/drawing/2014/main" id="{7F1BF0C5-CEFC-C580-CDBE-5EFBF1B00F07}"/>
                </a:ext>
              </a:extLst>
            </p:cNvPr>
            <p:cNvSpPr txBox="1"/>
            <p:nvPr/>
          </p:nvSpPr>
          <p:spPr>
            <a:xfrm>
              <a:off x="2540233" y="4563885"/>
              <a:ext cx="256802" cy="261610"/>
            </a:xfrm>
            <a:prstGeom prst="rect">
              <a:avLst/>
            </a:prstGeom>
            <a:noFill/>
          </p:spPr>
          <p:txBody>
            <a:bodyPr wrap="none" rtlCol="0">
              <a:spAutoFit/>
            </a:bodyPr>
            <a:lstStyle/>
            <a:p>
              <a:r>
                <a:rPr lang="en-US" altLang="zh-TW" sz="1100" dirty="0"/>
                <a:t>0</a:t>
              </a:r>
              <a:endParaRPr lang="zh-TW" altLang="en-US" sz="1100" dirty="0">
                <a:solidFill>
                  <a:srgbClr val="C00000"/>
                </a:solidFill>
              </a:endParaRPr>
            </a:p>
          </p:txBody>
        </p:sp>
        <p:sp>
          <p:nvSpPr>
            <p:cNvPr id="12" name="文字方塊 11">
              <a:extLst>
                <a:ext uri="{FF2B5EF4-FFF2-40B4-BE49-F238E27FC236}">
                  <a16:creationId xmlns:a16="http://schemas.microsoft.com/office/drawing/2014/main" id="{6AB50039-EC5A-DA1C-8696-A0194CA1AAF3}"/>
                </a:ext>
              </a:extLst>
            </p:cNvPr>
            <p:cNvSpPr txBox="1"/>
            <p:nvPr/>
          </p:nvSpPr>
          <p:spPr>
            <a:xfrm>
              <a:off x="2467498" y="4458957"/>
              <a:ext cx="256802" cy="261610"/>
            </a:xfrm>
            <a:prstGeom prst="rect">
              <a:avLst/>
            </a:prstGeom>
            <a:noFill/>
          </p:spPr>
          <p:txBody>
            <a:bodyPr wrap="none" rtlCol="0">
              <a:spAutoFit/>
            </a:bodyPr>
            <a:lstStyle/>
            <a:p>
              <a:r>
                <a:rPr lang="en-US" altLang="zh-TW" sz="1100" dirty="0"/>
                <a:t>0</a:t>
              </a:r>
              <a:endParaRPr lang="zh-TW" altLang="en-US" sz="1100" dirty="0">
                <a:solidFill>
                  <a:srgbClr val="C00000"/>
                </a:solidFill>
              </a:endParaRPr>
            </a:p>
          </p:txBody>
        </p:sp>
      </p:grpSp>
    </p:spTree>
    <p:extLst>
      <p:ext uri="{BB962C8B-B14F-4D97-AF65-F5344CB8AC3E}">
        <p14:creationId xmlns:p14="http://schemas.microsoft.com/office/powerpoint/2010/main" val="352279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76CFC-BABC-C7DC-8449-721C7E6E7556}"/>
            </a:ext>
          </a:extLst>
        </p:cNvPr>
        <p:cNvGrpSpPr/>
        <p:nvPr/>
      </p:nvGrpSpPr>
      <p:grpSpPr>
        <a:xfrm>
          <a:off x="0" y="0"/>
          <a:ext cx="0" cy="0"/>
          <a:chOff x="0" y="0"/>
          <a:chExt cx="0" cy="0"/>
        </a:xfrm>
      </p:grpSpPr>
      <p:sp>
        <p:nvSpPr>
          <p:cNvPr id="7" name="標題 1">
            <a:extLst>
              <a:ext uri="{FF2B5EF4-FFF2-40B4-BE49-F238E27FC236}">
                <a16:creationId xmlns:a16="http://schemas.microsoft.com/office/drawing/2014/main" id="{DCCDA15C-AC93-997A-31CE-89B9092CA6A4}"/>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latin typeface="Helvetica" pitchFamily="2" charset="0"/>
                <a:ea typeface="DengXian" panose="02010600030101010101" pitchFamily="2" charset="-122"/>
                <a:cs typeface="Times New Roman" panose="02020603050405020304" pitchFamily="18" charset="0"/>
              </a:rPr>
              <a:t>Appendix</a:t>
            </a:r>
          </a:p>
        </p:txBody>
      </p:sp>
      <p:sp>
        <p:nvSpPr>
          <p:cNvPr id="5" name="投影片編號版面配置區 4">
            <a:extLst>
              <a:ext uri="{FF2B5EF4-FFF2-40B4-BE49-F238E27FC236}">
                <a16:creationId xmlns:a16="http://schemas.microsoft.com/office/drawing/2014/main" id="{FD20FF98-D40C-5728-128D-ADB28B4AC377}"/>
              </a:ext>
            </a:extLst>
          </p:cNvPr>
          <p:cNvSpPr>
            <a:spLocks noGrp="1"/>
          </p:cNvSpPr>
          <p:nvPr>
            <p:ph type="sldNum" sz="quarter" idx="12"/>
          </p:nvPr>
        </p:nvSpPr>
        <p:spPr/>
        <p:txBody>
          <a:bodyPr/>
          <a:lstStyle/>
          <a:p>
            <a:fld id="{222735F5-878B-441F-B379-B43024F8FD3A}" type="slidenum">
              <a:rPr lang="zh-TW" altLang="en-US" smtClean="0"/>
              <a:t>28</a:t>
            </a:fld>
            <a:endParaRPr lang="zh-TW" altLang="en-US" dirty="0"/>
          </a:p>
        </p:txBody>
      </p:sp>
      <p:sp>
        <p:nvSpPr>
          <p:cNvPr id="99" name="投影片編號版面配置區 4">
            <a:extLst>
              <a:ext uri="{FF2B5EF4-FFF2-40B4-BE49-F238E27FC236}">
                <a16:creationId xmlns:a16="http://schemas.microsoft.com/office/drawing/2014/main" id="{24763F75-F1B2-1661-5601-1DED7E2F4412}"/>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2735F5-878B-441F-B379-B43024F8FD3A}" type="slidenum">
              <a:rPr lang="zh-TW" altLang="en-US" smtClean="0"/>
              <a:pPr/>
              <a:t>28</a:t>
            </a:fld>
            <a:endParaRPr lang="zh-TW" altLang="en-US" dirty="0"/>
          </a:p>
        </p:txBody>
      </p:sp>
      <p:sp>
        <p:nvSpPr>
          <p:cNvPr id="2" name="文字方塊 1">
            <a:extLst>
              <a:ext uri="{FF2B5EF4-FFF2-40B4-BE49-F238E27FC236}">
                <a16:creationId xmlns:a16="http://schemas.microsoft.com/office/drawing/2014/main" id="{361CC4D3-3F2D-4C7D-F0DC-558D646C5CA4}"/>
              </a:ext>
            </a:extLst>
          </p:cNvPr>
          <p:cNvSpPr txBox="1"/>
          <p:nvPr/>
        </p:nvSpPr>
        <p:spPr>
          <a:xfrm>
            <a:off x="553095" y="1489048"/>
            <a:ext cx="3529428" cy="400110"/>
          </a:xfrm>
          <a:prstGeom prst="rect">
            <a:avLst/>
          </a:prstGeom>
          <a:noFill/>
        </p:spPr>
        <p:txBody>
          <a:bodyPr wrap="none" rtlCol="0">
            <a:spAutoFit/>
          </a:bodyPr>
          <a:lstStyle/>
          <a:p>
            <a:r>
              <a:rPr lang="en-US" altLang="zh-TW" sz="2000" dirty="0">
                <a:solidFill>
                  <a:srgbClr val="0012FF"/>
                </a:solidFill>
              </a:rPr>
              <a:t>Composition of </a:t>
            </a:r>
            <a:r>
              <a:rPr lang="en-US" altLang="zh-TW" sz="2000" dirty="0" err="1">
                <a:solidFill>
                  <a:srgbClr val="0012FF"/>
                </a:solidFill>
              </a:rPr>
              <a:t>Lanex</a:t>
            </a:r>
            <a:r>
              <a:rPr lang="en-US" altLang="zh-TW" sz="2000" dirty="0">
                <a:solidFill>
                  <a:srgbClr val="0012FF"/>
                </a:solidFill>
              </a:rPr>
              <a:t> and PI200</a:t>
            </a:r>
          </a:p>
        </p:txBody>
      </p:sp>
    </p:spTree>
    <p:extLst>
      <p:ext uri="{BB962C8B-B14F-4D97-AF65-F5344CB8AC3E}">
        <p14:creationId xmlns:p14="http://schemas.microsoft.com/office/powerpoint/2010/main" val="2701815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01235A7A-D09D-46D0-B96C-7A4D725E413C}"/>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Ultrafast Laser System</a:t>
            </a:r>
          </a:p>
        </p:txBody>
      </p:sp>
      <p:sp>
        <p:nvSpPr>
          <p:cNvPr id="2" name="手繪多邊形: 圖案 1">
            <a:extLst>
              <a:ext uri="{FF2B5EF4-FFF2-40B4-BE49-F238E27FC236}">
                <a16:creationId xmlns:a16="http://schemas.microsoft.com/office/drawing/2014/main" id="{6D2E8EBE-9089-47B5-A765-2CAC68756BB7}"/>
              </a:ext>
            </a:extLst>
          </p:cNvPr>
          <p:cNvSpPr/>
          <p:nvPr/>
        </p:nvSpPr>
        <p:spPr>
          <a:xfrm>
            <a:off x="655839" y="2369758"/>
            <a:ext cx="914400" cy="578741"/>
          </a:xfrm>
          <a:custGeom>
            <a:avLst/>
            <a:gdLst>
              <a:gd name="connsiteX0" fmla="*/ 0 w 914400"/>
              <a:gd name="connsiteY0" fmla="*/ 304800 h 578741"/>
              <a:gd name="connsiteX1" fmla="*/ 166688 w 914400"/>
              <a:gd name="connsiteY1" fmla="*/ 302419 h 578741"/>
              <a:gd name="connsiteX2" fmla="*/ 180975 w 914400"/>
              <a:gd name="connsiteY2" fmla="*/ 259556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6688 w 914400"/>
              <a:gd name="connsiteY1" fmla="*/ 302419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6688 w 914400"/>
              <a:gd name="connsiteY1" fmla="*/ 302419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6688 w 914400"/>
              <a:gd name="connsiteY1" fmla="*/ 302419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59545 w 914400"/>
              <a:gd name="connsiteY1" fmla="*/ 300038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59545 w 914400"/>
              <a:gd name="connsiteY1" fmla="*/ 309563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11944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11944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9562 h 57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4400" h="578741">
                <a:moveTo>
                  <a:pt x="0" y="304800"/>
                </a:moveTo>
                <a:lnTo>
                  <a:pt x="161926" y="304801"/>
                </a:lnTo>
                <a:cubicBezTo>
                  <a:pt x="176213" y="296467"/>
                  <a:pt x="177800" y="251222"/>
                  <a:pt x="185737" y="254794"/>
                </a:cubicBezTo>
                <a:cubicBezTo>
                  <a:pt x="193674" y="258366"/>
                  <a:pt x="201216" y="329803"/>
                  <a:pt x="209550" y="326231"/>
                </a:cubicBezTo>
                <a:cubicBezTo>
                  <a:pt x="217885" y="322659"/>
                  <a:pt x="227013" y="223044"/>
                  <a:pt x="235744" y="233363"/>
                </a:cubicBezTo>
                <a:cubicBezTo>
                  <a:pt x="244475" y="243682"/>
                  <a:pt x="253207" y="397669"/>
                  <a:pt x="261938" y="388144"/>
                </a:cubicBezTo>
                <a:cubicBezTo>
                  <a:pt x="270669" y="378619"/>
                  <a:pt x="280195" y="157560"/>
                  <a:pt x="288132" y="176213"/>
                </a:cubicBezTo>
                <a:cubicBezTo>
                  <a:pt x="296070" y="194866"/>
                  <a:pt x="301229" y="514748"/>
                  <a:pt x="309563" y="500063"/>
                </a:cubicBezTo>
                <a:cubicBezTo>
                  <a:pt x="317897" y="485379"/>
                  <a:pt x="328216" y="81359"/>
                  <a:pt x="338138" y="88106"/>
                </a:cubicBezTo>
                <a:cubicBezTo>
                  <a:pt x="348060" y="94853"/>
                  <a:pt x="359569" y="546894"/>
                  <a:pt x="369094" y="540544"/>
                </a:cubicBezTo>
                <a:cubicBezTo>
                  <a:pt x="378619" y="534194"/>
                  <a:pt x="386954" y="43656"/>
                  <a:pt x="395288" y="50006"/>
                </a:cubicBezTo>
                <a:cubicBezTo>
                  <a:pt x="403622" y="56356"/>
                  <a:pt x="409575" y="586978"/>
                  <a:pt x="419100" y="578644"/>
                </a:cubicBezTo>
                <a:cubicBezTo>
                  <a:pt x="428625" y="570310"/>
                  <a:pt x="441722" y="794"/>
                  <a:pt x="452438" y="0"/>
                </a:cubicBezTo>
                <a:cubicBezTo>
                  <a:pt x="463154" y="-794"/>
                  <a:pt x="474663" y="569515"/>
                  <a:pt x="483394" y="573881"/>
                </a:cubicBezTo>
                <a:cubicBezTo>
                  <a:pt x="492125" y="578247"/>
                  <a:pt x="497681" y="35322"/>
                  <a:pt x="504825" y="26194"/>
                </a:cubicBezTo>
                <a:cubicBezTo>
                  <a:pt x="511969" y="17066"/>
                  <a:pt x="517129" y="509588"/>
                  <a:pt x="526257" y="519113"/>
                </a:cubicBezTo>
                <a:cubicBezTo>
                  <a:pt x="535385" y="528638"/>
                  <a:pt x="548879" y="85328"/>
                  <a:pt x="559594" y="83344"/>
                </a:cubicBezTo>
                <a:cubicBezTo>
                  <a:pt x="570310" y="81359"/>
                  <a:pt x="582216" y="494109"/>
                  <a:pt x="590550" y="507206"/>
                </a:cubicBezTo>
                <a:cubicBezTo>
                  <a:pt x="598884" y="520303"/>
                  <a:pt x="602059" y="181372"/>
                  <a:pt x="609600" y="161925"/>
                </a:cubicBezTo>
                <a:cubicBezTo>
                  <a:pt x="617141" y="142478"/>
                  <a:pt x="627460" y="378222"/>
                  <a:pt x="635794" y="390525"/>
                </a:cubicBezTo>
                <a:cubicBezTo>
                  <a:pt x="644128" y="402828"/>
                  <a:pt x="650876" y="246856"/>
                  <a:pt x="659607" y="235744"/>
                </a:cubicBezTo>
                <a:cubicBezTo>
                  <a:pt x="668338" y="224632"/>
                  <a:pt x="679451" y="319088"/>
                  <a:pt x="688182" y="323850"/>
                </a:cubicBezTo>
                <a:cubicBezTo>
                  <a:pt x="696913" y="328612"/>
                  <a:pt x="703660" y="267097"/>
                  <a:pt x="711994" y="264319"/>
                </a:cubicBezTo>
                <a:cubicBezTo>
                  <a:pt x="720328" y="261541"/>
                  <a:pt x="721122" y="288528"/>
                  <a:pt x="738188" y="307181"/>
                </a:cubicBezTo>
                <a:cubicBezTo>
                  <a:pt x="771922" y="313928"/>
                  <a:pt x="838398" y="306982"/>
                  <a:pt x="914400" y="309562"/>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C00000"/>
              </a:solidFill>
            </a:endParaRPr>
          </a:p>
        </p:txBody>
      </p:sp>
      <p:sp>
        <p:nvSpPr>
          <p:cNvPr id="16" name="手繪多邊形: 圖案 15">
            <a:extLst>
              <a:ext uri="{FF2B5EF4-FFF2-40B4-BE49-F238E27FC236}">
                <a16:creationId xmlns:a16="http://schemas.microsoft.com/office/drawing/2014/main" id="{A507B9EC-A90A-4882-A8EA-D538FAD01F09}"/>
              </a:ext>
            </a:extLst>
          </p:cNvPr>
          <p:cNvSpPr/>
          <p:nvPr/>
        </p:nvSpPr>
        <p:spPr>
          <a:xfrm>
            <a:off x="7964430" y="88196"/>
            <a:ext cx="921543" cy="4894215"/>
          </a:xfrm>
          <a:custGeom>
            <a:avLst/>
            <a:gdLst>
              <a:gd name="connsiteX0" fmla="*/ 0 w 914400"/>
              <a:gd name="connsiteY0" fmla="*/ 304800 h 578741"/>
              <a:gd name="connsiteX1" fmla="*/ 166688 w 914400"/>
              <a:gd name="connsiteY1" fmla="*/ 302419 h 578741"/>
              <a:gd name="connsiteX2" fmla="*/ 180975 w 914400"/>
              <a:gd name="connsiteY2" fmla="*/ 259556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6688 w 914400"/>
              <a:gd name="connsiteY1" fmla="*/ 302419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6688 w 914400"/>
              <a:gd name="connsiteY1" fmla="*/ 302419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6688 w 914400"/>
              <a:gd name="connsiteY1" fmla="*/ 302419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59545 w 914400"/>
              <a:gd name="connsiteY1" fmla="*/ 300038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59545 w 914400"/>
              <a:gd name="connsiteY1" fmla="*/ 309563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4800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11944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11944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7181 h 578741"/>
              <a:gd name="connsiteX24" fmla="*/ 914400 w 914400"/>
              <a:gd name="connsiteY24" fmla="*/ 309562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8188 w 914400"/>
              <a:gd name="connsiteY23" fmla="*/ 302957 h 578741"/>
              <a:gd name="connsiteX24" fmla="*/ 914400 w 914400"/>
              <a:gd name="connsiteY24" fmla="*/ 309562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1045 w 914400"/>
              <a:gd name="connsiteY23" fmla="*/ 302957 h 578741"/>
              <a:gd name="connsiteX24" fmla="*/ 914400 w 914400"/>
              <a:gd name="connsiteY24" fmla="*/ 309562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5807 w 914400"/>
              <a:gd name="connsiteY23" fmla="*/ 302957 h 578741"/>
              <a:gd name="connsiteX24" fmla="*/ 914400 w 914400"/>
              <a:gd name="connsiteY24" fmla="*/ 309562 h 578741"/>
              <a:gd name="connsiteX0" fmla="*/ 0 w 914400"/>
              <a:gd name="connsiteY0" fmla="*/ 304800 h 578741"/>
              <a:gd name="connsiteX1" fmla="*/ 161926 w 914400"/>
              <a:gd name="connsiteY1" fmla="*/ 304801 h 578741"/>
              <a:gd name="connsiteX2" fmla="*/ 185737 w 914400"/>
              <a:gd name="connsiteY2" fmla="*/ 254794 h 578741"/>
              <a:gd name="connsiteX3" fmla="*/ 209550 w 914400"/>
              <a:gd name="connsiteY3" fmla="*/ 326231 h 578741"/>
              <a:gd name="connsiteX4" fmla="*/ 235744 w 914400"/>
              <a:gd name="connsiteY4" fmla="*/ 233363 h 578741"/>
              <a:gd name="connsiteX5" fmla="*/ 261938 w 914400"/>
              <a:gd name="connsiteY5" fmla="*/ 388144 h 578741"/>
              <a:gd name="connsiteX6" fmla="*/ 288132 w 914400"/>
              <a:gd name="connsiteY6" fmla="*/ 176213 h 578741"/>
              <a:gd name="connsiteX7" fmla="*/ 309563 w 914400"/>
              <a:gd name="connsiteY7" fmla="*/ 500063 h 578741"/>
              <a:gd name="connsiteX8" fmla="*/ 338138 w 914400"/>
              <a:gd name="connsiteY8" fmla="*/ 88106 h 578741"/>
              <a:gd name="connsiteX9" fmla="*/ 369094 w 914400"/>
              <a:gd name="connsiteY9" fmla="*/ 540544 h 578741"/>
              <a:gd name="connsiteX10" fmla="*/ 395288 w 914400"/>
              <a:gd name="connsiteY10" fmla="*/ 50006 h 578741"/>
              <a:gd name="connsiteX11" fmla="*/ 419100 w 914400"/>
              <a:gd name="connsiteY11" fmla="*/ 578644 h 578741"/>
              <a:gd name="connsiteX12" fmla="*/ 452438 w 914400"/>
              <a:gd name="connsiteY12" fmla="*/ 0 h 578741"/>
              <a:gd name="connsiteX13" fmla="*/ 483394 w 914400"/>
              <a:gd name="connsiteY13" fmla="*/ 573881 h 578741"/>
              <a:gd name="connsiteX14" fmla="*/ 504825 w 914400"/>
              <a:gd name="connsiteY14" fmla="*/ 26194 h 578741"/>
              <a:gd name="connsiteX15" fmla="*/ 526257 w 914400"/>
              <a:gd name="connsiteY15" fmla="*/ 519113 h 578741"/>
              <a:gd name="connsiteX16" fmla="*/ 559594 w 914400"/>
              <a:gd name="connsiteY16" fmla="*/ 83344 h 578741"/>
              <a:gd name="connsiteX17" fmla="*/ 590550 w 914400"/>
              <a:gd name="connsiteY17" fmla="*/ 507206 h 578741"/>
              <a:gd name="connsiteX18" fmla="*/ 609600 w 914400"/>
              <a:gd name="connsiteY18" fmla="*/ 161925 h 578741"/>
              <a:gd name="connsiteX19" fmla="*/ 635794 w 914400"/>
              <a:gd name="connsiteY19" fmla="*/ 390525 h 578741"/>
              <a:gd name="connsiteX20" fmla="*/ 659607 w 914400"/>
              <a:gd name="connsiteY20" fmla="*/ 235744 h 578741"/>
              <a:gd name="connsiteX21" fmla="*/ 688182 w 914400"/>
              <a:gd name="connsiteY21" fmla="*/ 323850 h 578741"/>
              <a:gd name="connsiteX22" fmla="*/ 711994 w 914400"/>
              <a:gd name="connsiteY22" fmla="*/ 264319 h 578741"/>
              <a:gd name="connsiteX23" fmla="*/ 735807 w 914400"/>
              <a:gd name="connsiteY23" fmla="*/ 302957 h 578741"/>
              <a:gd name="connsiteX24" fmla="*/ 914400 w 914400"/>
              <a:gd name="connsiteY24" fmla="*/ 309562 h 578741"/>
              <a:gd name="connsiteX0" fmla="*/ 0 w 923925"/>
              <a:gd name="connsiteY0" fmla="*/ 304800 h 578741"/>
              <a:gd name="connsiteX1" fmla="*/ 161926 w 923925"/>
              <a:gd name="connsiteY1" fmla="*/ 304801 h 578741"/>
              <a:gd name="connsiteX2" fmla="*/ 185737 w 923925"/>
              <a:gd name="connsiteY2" fmla="*/ 254794 h 578741"/>
              <a:gd name="connsiteX3" fmla="*/ 209550 w 923925"/>
              <a:gd name="connsiteY3" fmla="*/ 326231 h 578741"/>
              <a:gd name="connsiteX4" fmla="*/ 235744 w 923925"/>
              <a:gd name="connsiteY4" fmla="*/ 233363 h 578741"/>
              <a:gd name="connsiteX5" fmla="*/ 261938 w 923925"/>
              <a:gd name="connsiteY5" fmla="*/ 388144 h 578741"/>
              <a:gd name="connsiteX6" fmla="*/ 288132 w 923925"/>
              <a:gd name="connsiteY6" fmla="*/ 176213 h 578741"/>
              <a:gd name="connsiteX7" fmla="*/ 309563 w 923925"/>
              <a:gd name="connsiteY7" fmla="*/ 500063 h 578741"/>
              <a:gd name="connsiteX8" fmla="*/ 338138 w 923925"/>
              <a:gd name="connsiteY8" fmla="*/ 88106 h 578741"/>
              <a:gd name="connsiteX9" fmla="*/ 369094 w 923925"/>
              <a:gd name="connsiteY9" fmla="*/ 540544 h 578741"/>
              <a:gd name="connsiteX10" fmla="*/ 395288 w 923925"/>
              <a:gd name="connsiteY10" fmla="*/ 50006 h 578741"/>
              <a:gd name="connsiteX11" fmla="*/ 419100 w 923925"/>
              <a:gd name="connsiteY11" fmla="*/ 578644 h 578741"/>
              <a:gd name="connsiteX12" fmla="*/ 452438 w 923925"/>
              <a:gd name="connsiteY12" fmla="*/ 0 h 578741"/>
              <a:gd name="connsiteX13" fmla="*/ 483394 w 923925"/>
              <a:gd name="connsiteY13" fmla="*/ 573881 h 578741"/>
              <a:gd name="connsiteX14" fmla="*/ 504825 w 923925"/>
              <a:gd name="connsiteY14" fmla="*/ 26194 h 578741"/>
              <a:gd name="connsiteX15" fmla="*/ 526257 w 923925"/>
              <a:gd name="connsiteY15" fmla="*/ 519113 h 578741"/>
              <a:gd name="connsiteX16" fmla="*/ 559594 w 923925"/>
              <a:gd name="connsiteY16" fmla="*/ 83344 h 578741"/>
              <a:gd name="connsiteX17" fmla="*/ 590550 w 923925"/>
              <a:gd name="connsiteY17" fmla="*/ 507206 h 578741"/>
              <a:gd name="connsiteX18" fmla="*/ 609600 w 923925"/>
              <a:gd name="connsiteY18" fmla="*/ 161925 h 578741"/>
              <a:gd name="connsiteX19" fmla="*/ 635794 w 923925"/>
              <a:gd name="connsiteY19" fmla="*/ 390525 h 578741"/>
              <a:gd name="connsiteX20" fmla="*/ 659607 w 923925"/>
              <a:gd name="connsiteY20" fmla="*/ 235744 h 578741"/>
              <a:gd name="connsiteX21" fmla="*/ 688182 w 923925"/>
              <a:gd name="connsiteY21" fmla="*/ 323850 h 578741"/>
              <a:gd name="connsiteX22" fmla="*/ 711994 w 923925"/>
              <a:gd name="connsiteY22" fmla="*/ 264319 h 578741"/>
              <a:gd name="connsiteX23" fmla="*/ 735807 w 923925"/>
              <a:gd name="connsiteY23" fmla="*/ 302957 h 578741"/>
              <a:gd name="connsiteX24" fmla="*/ 923925 w 923925"/>
              <a:gd name="connsiteY24" fmla="*/ 302804 h 578741"/>
              <a:gd name="connsiteX0" fmla="*/ 0 w 923925"/>
              <a:gd name="connsiteY0" fmla="*/ 304800 h 578741"/>
              <a:gd name="connsiteX1" fmla="*/ 161926 w 923925"/>
              <a:gd name="connsiteY1" fmla="*/ 304801 h 578741"/>
              <a:gd name="connsiteX2" fmla="*/ 185737 w 923925"/>
              <a:gd name="connsiteY2" fmla="*/ 254794 h 578741"/>
              <a:gd name="connsiteX3" fmla="*/ 209550 w 923925"/>
              <a:gd name="connsiteY3" fmla="*/ 326231 h 578741"/>
              <a:gd name="connsiteX4" fmla="*/ 235744 w 923925"/>
              <a:gd name="connsiteY4" fmla="*/ 233363 h 578741"/>
              <a:gd name="connsiteX5" fmla="*/ 261938 w 923925"/>
              <a:gd name="connsiteY5" fmla="*/ 388144 h 578741"/>
              <a:gd name="connsiteX6" fmla="*/ 288132 w 923925"/>
              <a:gd name="connsiteY6" fmla="*/ 176213 h 578741"/>
              <a:gd name="connsiteX7" fmla="*/ 309563 w 923925"/>
              <a:gd name="connsiteY7" fmla="*/ 500063 h 578741"/>
              <a:gd name="connsiteX8" fmla="*/ 338138 w 923925"/>
              <a:gd name="connsiteY8" fmla="*/ 88106 h 578741"/>
              <a:gd name="connsiteX9" fmla="*/ 369094 w 923925"/>
              <a:gd name="connsiteY9" fmla="*/ 540544 h 578741"/>
              <a:gd name="connsiteX10" fmla="*/ 395288 w 923925"/>
              <a:gd name="connsiteY10" fmla="*/ 50006 h 578741"/>
              <a:gd name="connsiteX11" fmla="*/ 419100 w 923925"/>
              <a:gd name="connsiteY11" fmla="*/ 578644 h 578741"/>
              <a:gd name="connsiteX12" fmla="*/ 452438 w 923925"/>
              <a:gd name="connsiteY12" fmla="*/ 0 h 578741"/>
              <a:gd name="connsiteX13" fmla="*/ 483394 w 923925"/>
              <a:gd name="connsiteY13" fmla="*/ 573881 h 578741"/>
              <a:gd name="connsiteX14" fmla="*/ 504825 w 923925"/>
              <a:gd name="connsiteY14" fmla="*/ 26194 h 578741"/>
              <a:gd name="connsiteX15" fmla="*/ 526257 w 923925"/>
              <a:gd name="connsiteY15" fmla="*/ 519113 h 578741"/>
              <a:gd name="connsiteX16" fmla="*/ 559594 w 923925"/>
              <a:gd name="connsiteY16" fmla="*/ 83344 h 578741"/>
              <a:gd name="connsiteX17" fmla="*/ 590550 w 923925"/>
              <a:gd name="connsiteY17" fmla="*/ 507206 h 578741"/>
              <a:gd name="connsiteX18" fmla="*/ 609600 w 923925"/>
              <a:gd name="connsiteY18" fmla="*/ 161925 h 578741"/>
              <a:gd name="connsiteX19" fmla="*/ 635794 w 923925"/>
              <a:gd name="connsiteY19" fmla="*/ 390525 h 578741"/>
              <a:gd name="connsiteX20" fmla="*/ 659607 w 923925"/>
              <a:gd name="connsiteY20" fmla="*/ 235744 h 578741"/>
              <a:gd name="connsiteX21" fmla="*/ 688182 w 923925"/>
              <a:gd name="connsiteY21" fmla="*/ 323850 h 578741"/>
              <a:gd name="connsiteX22" fmla="*/ 711994 w 923925"/>
              <a:gd name="connsiteY22" fmla="*/ 264319 h 578741"/>
              <a:gd name="connsiteX23" fmla="*/ 735807 w 923925"/>
              <a:gd name="connsiteY23" fmla="*/ 302957 h 578741"/>
              <a:gd name="connsiteX24" fmla="*/ 923925 w 923925"/>
              <a:gd name="connsiteY24" fmla="*/ 302804 h 578741"/>
              <a:gd name="connsiteX0" fmla="*/ 0 w 921543"/>
              <a:gd name="connsiteY0" fmla="*/ 304800 h 578741"/>
              <a:gd name="connsiteX1" fmla="*/ 161926 w 921543"/>
              <a:gd name="connsiteY1" fmla="*/ 304801 h 578741"/>
              <a:gd name="connsiteX2" fmla="*/ 185737 w 921543"/>
              <a:gd name="connsiteY2" fmla="*/ 254794 h 578741"/>
              <a:gd name="connsiteX3" fmla="*/ 209550 w 921543"/>
              <a:gd name="connsiteY3" fmla="*/ 326231 h 578741"/>
              <a:gd name="connsiteX4" fmla="*/ 235744 w 921543"/>
              <a:gd name="connsiteY4" fmla="*/ 233363 h 578741"/>
              <a:gd name="connsiteX5" fmla="*/ 261938 w 921543"/>
              <a:gd name="connsiteY5" fmla="*/ 388144 h 578741"/>
              <a:gd name="connsiteX6" fmla="*/ 288132 w 921543"/>
              <a:gd name="connsiteY6" fmla="*/ 176213 h 578741"/>
              <a:gd name="connsiteX7" fmla="*/ 309563 w 921543"/>
              <a:gd name="connsiteY7" fmla="*/ 500063 h 578741"/>
              <a:gd name="connsiteX8" fmla="*/ 338138 w 921543"/>
              <a:gd name="connsiteY8" fmla="*/ 88106 h 578741"/>
              <a:gd name="connsiteX9" fmla="*/ 369094 w 921543"/>
              <a:gd name="connsiteY9" fmla="*/ 540544 h 578741"/>
              <a:gd name="connsiteX10" fmla="*/ 395288 w 921543"/>
              <a:gd name="connsiteY10" fmla="*/ 50006 h 578741"/>
              <a:gd name="connsiteX11" fmla="*/ 419100 w 921543"/>
              <a:gd name="connsiteY11" fmla="*/ 578644 h 578741"/>
              <a:gd name="connsiteX12" fmla="*/ 452438 w 921543"/>
              <a:gd name="connsiteY12" fmla="*/ 0 h 578741"/>
              <a:gd name="connsiteX13" fmla="*/ 483394 w 921543"/>
              <a:gd name="connsiteY13" fmla="*/ 573881 h 578741"/>
              <a:gd name="connsiteX14" fmla="*/ 504825 w 921543"/>
              <a:gd name="connsiteY14" fmla="*/ 26194 h 578741"/>
              <a:gd name="connsiteX15" fmla="*/ 526257 w 921543"/>
              <a:gd name="connsiteY15" fmla="*/ 519113 h 578741"/>
              <a:gd name="connsiteX16" fmla="*/ 559594 w 921543"/>
              <a:gd name="connsiteY16" fmla="*/ 83344 h 578741"/>
              <a:gd name="connsiteX17" fmla="*/ 590550 w 921543"/>
              <a:gd name="connsiteY17" fmla="*/ 507206 h 578741"/>
              <a:gd name="connsiteX18" fmla="*/ 609600 w 921543"/>
              <a:gd name="connsiteY18" fmla="*/ 161925 h 578741"/>
              <a:gd name="connsiteX19" fmla="*/ 635794 w 921543"/>
              <a:gd name="connsiteY19" fmla="*/ 390525 h 578741"/>
              <a:gd name="connsiteX20" fmla="*/ 659607 w 921543"/>
              <a:gd name="connsiteY20" fmla="*/ 235744 h 578741"/>
              <a:gd name="connsiteX21" fmla="*/ 688182 w 921543"/>
              <a:gd name="connsiteY21" fmla="*/ 323850 h 578741"/>
              <a:gd name="connsiteX22" fmla="*/ 711994 w 921543"/>
              <a:gd name="connsiteY22" fmla="*/ 264319 h 578741"/>
              <a:gd name="connsiteX23" fmla="*/ 735807 w 921543"/>
              <a:gd name="connsiteY23" fmla="*/ 302957 h 578741"/>
              <a:gd name="connsiteX24" fmla="*/ 921543 w 921543"/>
              <a:gd name="connsiteY24" fmla="*/ 303086 h 57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1543" h="578741">
                <a:moveTo>
                  <a:pt x="0" y="304800"/>
                </a:moveTo>
                <a:lnTo>
                  <a:pt x="161926" y="304801"/>
                </a:lnTo>
                <a:cubicBezTo>
                  <a:pt x="176213" y="296467"/>
                  <a:pt x="177800" y="251222"/>
                  <a:pt x="185737" y="254794"/>
                </a:cubicBezTo>
                <a:cubicBezTo>
                  <a:pt x="193674" y="258366"/>
                  <a:pt x="201216" y="329803"/>
                  <a:pt x="209550" y="326231"/>
                </a:cubicBezTo>
                <a:cubicBezTo>
                  <a:pt x="217885" y="322659"/>
                  <a:pt x="227013" y="223044"/>
                  <a:pt x="235744" y="233363"/>
                </a:cubicBezTo>
                <a:cubicBezTo>
                  <a:pt x="244475" y="243682"/>
                  <a:pt x="253207" y="397669"/>
                  <a:pt x="261938" y="388144"/>
                </a:cubicBezTo>
                <a:cubicBezTo>
                  <a:pt x="270669" y="378619"/>
                  <a:pt x="280195" y="157560"/>
                  <a:pt x="288132" y="176213"/>
                </a:cubicBezTo>
                <a:cubicBezTo>
                  <a:pt x="296070" y="194866"/>
                  <a:pt x="301229" y="514748"/>
                  <a:pt x="309563" y="500063"/>
                </a:cubicBezTo>
                <a:cubicBezTo>
                  <a:pt x="317897" y="485379"/>
                  <a:pt x="328216" y="81359"/>
                  <a:pt x="338138" y="88106"/>
                </a:cubicBezTo>
                <a:cubicBezTo>
                  <a:pt x="348060" y="94853"/>
                  <a:pt x="359569" y="546894"/>
                  <a:pt x="369094" y="540544"/>
                </a:cubicBezTo>
                <a:cubicBezTo>
                  <a:pt x="378619" y="534194"/>
                  <a:pt x="386954" y="43656"/>
                  <a:pt x="395288" y="50006"/>
                </a:cubicBezTo>
                <a:cubicBezTo>
                  <a:pt x="403622" y="56356"/>
                  <a:pt x="409575" y="586978"/>
                  <a:pt x="419100" y="578644"/>
                </a:cubicBezTo>
                <a:cubicBezTo>
                  <a:pt x="428625" y="570310"/>
                  <a:pt x="441722" y="794"/>
                  <a:pt x="452438" y="0"/>
                </a:cubicBezTo>
                <a:cubicBezTo>
                  <a:pt x="463154" y="-794"/>
                  <a:pt x="474663" y="569515"/>
                  <a:pt x="483394" y="573881"/>
                </a:cubicBezTo>
                <a:cubicBezTo>
                  <a:pt x="492125" y="578247"/>
                  <a:pt x="497681" y="35322"/>
                  <a:pt x="504825" y="26194"/>
                </a:cubicBezTo>
                <a:cubicBezTo>
                  <a:pt x="511969" y="17066"/>
                  <a:pt x="517129" y="509588"/>
                  <a:pt x="526257" y="519113"/>
                </a:cubicBezTo>
                <a:cubicBezTo>
                  <a:pt x="535385" y="528638"/>
                  <a:pt x="548879" y="85328"/>
                  <a:pt x="559594" y="83344"/>
                </a:cubicBezTo>
                <a:cubicBezTo>
                  <a:pt x="570310" y="81359"/>
                  <a:pt x="582216" y="494109"/>
                  <a:pt x="590550" y="507206"/>
                </a:cubicBezTo>
                <a:cubicBezTo>
                  <a:pt x="598884" y="520303"/>
                  <a:pt x="602059" y="181372"/>
                  <a:pt x="609600" y="161925"/>
                </a:cubicBezTo>
                <a:cubicBezTo>
                  <a:pt x="617141" y="142478"/>
                  <a:pt x="627460" y="378222"/>
                  <a:pt x="635794" y="390525"/>
                </a:cubicBezTo>
                <a:cubicBezTo>
                  <a:pt x="644128" y="402828"/>
                  <a:pt x="650876" y="246856"/>
                  <a:pt x="659607" y="235744"/>
                </a:cubicBezTo>
                <a:cubicBezTo>
                  <a:pt x="668338" y="224632"/>
                  <a:pt x="679451" y="319088"/>
                  <a:pt x="688182" y="323850"/>
                </a:cubicBezTo>
                <a:cubicBezTo>
                  <a:pt x="696913" y="328612"/>
                  <a:pt x="704057" y="267801"/>
                  <a:pt x="711994" y="264319"/>
                </a:cubicBezTo>
                <a:cubicBezTo>
                  <a:pt x="719931" y="260837"/>
                  <a:pt x="718741" y="284304"/>
                  <a:pt x="735807" y="302957"/>
                </a:cubicBezTo>
                <a:cubicBezTo>
                  <a:pt x="783829" y="303791"/>
                  <a:pt x="845541" y="302759"/>
                  <a:pt x="921543" y="303086"/>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C00000"/>
              </a:solidFill>
            </a:endParaRPr>
          </a:p>
        </p:txBody>
      </p:sp>
      <p:grpSp>
        <p:nvGrpSpPr>
          <p:cNvPr id="21" name="群組 20">
            <a:extLst>
              <a:ext uri="{FF2B5EF4-FFF2-40B4-BE49-F238E27FC236}">
                <a16:creationId xmlns:a16="http://schemas.microsoft.com/office/drawing/2014/main" id="{5FA2EF22-CDB0-4F6B-8EAB-844BBA8B56F0}"/>
              </a:ext>
            </a:extLst>
          </p:cNvPr>
          <p:cNvGrpSpPr/>
          <p:nvPr/>
        </p:nvGrpSpPr>
        <p:grpSpPr>
          <a:xfrm>
            <a:off x="2611023" y="2540848"/>
            <a:ext cx="1635919" cy="236560"/>
            <a:chOff x="-3572" y="4768252"/>
            <a:chExt cx="1635919" cy="236560"/>
          </a:xfrm>
        </p:grpSpPr>
        <p:sp>
          <p:nvSpPr>
            <p:cNvPr id="9" name="手繪多邊形: 圖案 8">
              <a:extLst>
                <a:ext uri="{FF2B5EF4-FFF2-40B4-BE49-F238E27FC236}">
                  <a16:creationId xmlns:a16="http://schemas.microsoft.com/office/drawing/2014/main" id="{AFD7E3CF-4A77-4782-A2CA-1FDAD7458363}"/>
                </a:ext>
              </a:extLst>
            </p:cNvPr>
            <p:cNvSpPr/>
            <p:nvPr/>
          </p:nvSpPr>
          <p:spPr>
            <a:xfrm>
              <a:off x="-3572" y="4892078"/>
              <a:ext cx="221457" cy="0"/>
            </a:xfrm>
            <a:custGeom>
              <a:avLst/>
              <a:gdLst>
                <a:gd name="connsiteX0" fmla="*/ 0 w 221457"/>
                <a:gd name="connsiteY0" fmla="*/ 0 h 0"/>
                <a:gd name="connsiteX1" fmla="*/ 221457 w 221457"/>
                <a:gd name="connsiteY1" fmla="*/ 0 h 0"/>
              </a:gdLst>
              <a:ahLst/>
              <a:cxnLst>
                <a:cxn ang="0">
                  <a:pos x="connsiteX0" y="connsiteY0"/>
                </a:cxn>
                <a:cxn ang="0">
                  <a:pos x="connsiteX1" y="connsiteY1"/>
                </a:cxn>
              </a:cxnLst>
              <a:rect l="l" t="t" r="r" b="b"/>
              <a:pathLst>
                <a:path w="221457">
                  <a:moveTo>
                    <a:pt x="0" y="0"/>
                  </a:moveTo>
                  <a:lnTo>
                    <a:pt x="221457" y="0"/>
                  </a:lnTo>
                </a:path>
              </a:pathLst>
            </a:custGeom>
            <a:noFill/>
            <a:ln w="190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手繪多邊形: 圖案 9">
              <a:extLst>
                <a:ext uri="{FF2B5EF4-FFF2-40B4-BE49-F238E27FC236}">
                  <a16:creationId xmlns:a16="http://schemas.microsoft.com/office/drawing/2014/main" id="{A13B4A2B-CBC0-4B3D-B5DF-031574A295BC}"/>
                </a:ext>
              </a:extLst>
            </p:cNvPr>
            <p:cNvSpPr/>
            <p:nvPr/>
          </p:nvSpPr>
          <p:spPr>
            <a:xfrm>
              <a:off x="217885" y="4777780"/>
              <a:ext cx="145256" cy="227032"/>
            </a:xfrm>
            <a:custGeom>
              <a:avLst/>
              <a:gdLst>
                <a:gd name="connsiteX0" fmla="*/ 0 w 246166"/>
                <a:gd name="connsiteY0" fmla="*/ 111920 h 241317"/>
                <a:gd name="connsiteX1" fmla="*/ 28575 w 246166"/>
                <a:gd name="connsiteY1" fmla="*/ 221458 h 241317"/>
                <a:gd name="connsiteX2" fmla="*/ 50006 w 246166"/>
                <a:gd name="connsiteY2" fmla="*/ 2 h 241317"/>
                <a:gd name="connsiteX3" fmla="*/ 83343 w 246166"/>
                <a:gd name="connsiteY3" fmla="*/ 216695 h 241317"/>
                <a:gd name="connsiteX4" fmla="*/ 114300 w 246166"/>
                <a:gd name="connsiteY4" fmla="*/ 9527 h 241317"/>
                <a:gd name="connsiteX5" fmla="*/ 145256 w 246166"/>
                <a:gd name="connsiteY5" fmla="*/ 207170 h 241317"/>
                <a:gd name="connsiteX6" fmla="*/ 190500 w 246166"/>
                <a:gd name="connsiteY6" fmla="*/ 7145 h 241317"/>
                <a:gd name="connsiteX7" fmla="*/ 240506 w 246166"/>
                <a:gd name="connsiteY7" fmla="*/ 221458 h 241317"/>
                <a:gd name="connsiteX8" fmla="*/ 242887 w 246166"/>
                <a:gd name="connsiteY8" fmla="*/ 219077 h 241317"/>
                <a:gd name="connsiteX0" fmla="*/ 0 w 240506"/>
                <a:gd name="connsiteY0" fmla="*/ 111920 h 224741"/>
                <a:gd name="connsiteX1" fmla="*/ 28575 w 240506"/>
                <a:gd name="connsiteY1" fmla="*/ 221458 h 224741"/>
                <a:gd name="connsiteX2" fmla="*/ 50006 w 240506"/>
                <a:gd name="connsiteY2" fmla="*/ 2 h 224741"/>
                <a:gd name="connsiteX3" fmla="*/ 83343 w 240506"/>
                <a:gd name="connsiteY3" fmla="*/ 216695 h 224741"/>
                <a:gd name="connsiteX4" fmla="*/ 114300 w 240506"/>
                <a:gd name="connsiteY4" fmla="*/ 9527 h 224741"/>
                <a:gd name="connsiteX5" fmla="*/ 145256 w 240506"/>
                <a:gd name="connsiteY5" fmla="*/ 207170 h 224741"/>
                <a:gd name="connsiteX6" fmla="*/ 190500 w 240506"/>
                <a:gd name="connsiteY6" fmla="*/ 7145 h 224741"/>
                <a:gd name="connsiteX7" fmla="*/ 240506 w 240506"/>
                <a:gd name="connsiteY7" fmla="*/ 221458 h 224741"/>
                <a:gd name="connsiteX0" fmla="*/ 0 w 240506"/>
                <a:gd name="connsiteY0" fmla="*/ 111920 h 226688"/>
                <a:gd name="connsiteX1" fmla="*/ 28575 w 240506"/>
                <a:gd name="connsiteY1" fmla="*/ 221458 h 226688"/>
                <a:gd name="connsiteX2" fmla="*/ 50006 w 240506"/>
                <a:gd name="connsiteY2" fmla="*/ 2 h 226688"/>
                <a:gd name="connsiteX3" fmla="*/ 83343 w 240506"/>
                <a:gd name="connsiteY3" fmla="*/ 216695 h 226688"/>
                <a:gd name="connsiteX4" fmla="*/ 114300 w 240506"/>
                <a:gd name="connsiteY4" fmla="*/ 9527 h 226688"/>
                <a:gd name="connsiteX5" fmla="*/ 145256 w 240506"/>
                <a:gd name="connsiteY5" fmla="*/ 207170 h 226688"/>
                <a:gd name="connsiteX6" fmla="*/ 240506 w 240506"/>
                <a:gd name="connsiteY6" fmla="*/ 221458 h 226688"/>
                <a:gd name="connsiteX0" fmla="*/ 0 w 145256"/>
                <a:gd name="connsiteY0" fmla="*/ 111920 h 224741"/>
                <a:gd name="connsiteX1" fmla="*/ 28575 w 145256"/>
                <a:gd name="connsiteY1" fmla="*/ 221458 h 224741"/>
                <a:gd name="connsiteX2" fmla="*/ 50006 w 145256"/>
                <a:gd name="connsiteY2" fmla="*/ 2 h 224741"/>
                <a:gd name="connsiteX3" fmla="*/ 83343 w 145256"/>
                <a:gd name="connsiteY3" fmla="*/ 216695 h 224741"/>
                <a:gd name="connsiteX4" fmla="*/ 114300 w 145256"/>
                <a:gd name="connsiteY4" fmla="*/ 9527 h 224741"/>
                <a:gd name="connsiteX5" fmla="*/ 145256 w 145256"/>
                <a:gd name="connsiteY5" fmla="*/ 207170 h 224741"/>
                <a:gd name="connsiteX0" fmla="*/ 0 w 145256"/>
                <a:gd name="connsiteY0" fmla="*/ 111920 h 224741"/>
                <a:gd name="connsiteX1" fmla="*/ 28575 w 145256"/>
                <a:gd name="connsiteY1" fmla="*/ 221458 h 224741"/>
                <a:gd name="connsiteX2" fmla="*/ 50006 w 145256"/>
                <a:gd name="connsiteY2" fmla="*/ 2 h 224741"/>
                <a:gd name="connsiteX3" fmla="*/ 83343 w 145256"/>
                <a:gd name="connsiteY3" fmla="*/ 216695 h 224741"/>
                <a:gd name="connsiteX4" fmla="*/ 114300 w 145256"/>
                <a:gd name="connsiteY4" fmla="*/ 9527 h 224741"/>
                <a:gd name="connsiteX5" fmla="*/ 145256 w 145256"/>
                <a:gd name="connsiteY5" fmla="*/ 214314 h 224741"/>
                <a:gd name="connsiteX0" fmla="*/ 0 w 145256"/>
                <a:gd name="connsiteY0" fmla="*/ 111919 h 224740"/>
                <a:gd name="connsiteX1" fmla="*/ 28575 w 145256"/>
                <a:gd name="connsiteY1" fmla="*/ 221457 h 224740"/>
                <a:gd name="connsiteX2" fmla="*/ 50006 w 145256"/>
                <a:gd name="connsiteY2" fmla="*/ 1 h 224740"/>
                <a:gd name="connsiteX3" fmla="*/ 85724 w 145256"/>
                <a:gd name="connsiteY3" fmla="*/ 219076 h 224740"/>
                <a:gd name="connsiteX4" fmla="*/ 114300 w 145256"/>
                <a:gd name="connsiteY4" fmla="*/ 9526 h 224740"/>
                <a:gd name="connsiteX5" fmla="*/ 145256 w 145256"/>
                <a:gd name="connsiteY5" fmla="*/ 214313 h 224740"/>
                <a:gd name="connsiteX0" fmla="*/ 0 w 145256"/>
                <a:gd name="connsiteY0" fmla="*/ 111919 h 224740"/>
                <a:gd name="connsiteX1" fmla="*/ 28575 w 145256"/>
                <a:gd name="connsiteY1" fmla="*/ 221457 h 224740"/>
                <a:gd name="connsiteX2" fmla="*/ 50006 w 145256"/>
                <a:gd name="connsiteY2" fmla="*/ 1 h 224740"/>
                <a:gd name="connsiteX3" fmla="*/ 85724 w 145256"/>
                <a:gd name="connsiteY3" fmla="*/ 219076 h 224740"/>
                <a:gd name="connsiteX4" fmla="*/ 114300 w 145256"/>
                <a:gd name="connsiteY4" fmla="*/ 9526 h 224740"/>
                <a:gd name="connsiteX5" fmla="*/ 145256 w 145256"/>
                <a:gd name="connsiteY5" fmla="*/ 223838 h 224740"/>
                <a:gd name="connsiteX0" fmla="*/ 0 w 145256"/>
                <a:gd name="connsiteY0" fmla="*/ 111919 h 224652"/>
                <a:gd name="connsiteX1" fmla="*/ 28575 w 145256"/>
                <a:gd name="connsiteY1" fmla="*/ 221457 h 224652"/>
                <a:gd name="connsiteX2" fmla="*/ 50006 w 145256"/>
                <a:gd name="connsiteY2" fmla="*/ 1 h 224652"/>
                <a:gd name="connsiteX3" fmla="*/ 85724 w 145256"/>
                <a:gd name="connsiteY3" fmla="*/ 219076 h 224652"/>
                <a:gd name="connsiteX4" fmla="*/ 114300 w 145256"/>
                <a:gd name="connsiteY4" fmla="*/ 9526 h 224652"/>
                <a:gd name="connsiteX5" fmla="*/ 145256 w 145256"/>
                <a:gd name="connsiteY5" fmla="*/ 223838 h 224652"/>
                <a:gd name="connsiteX0" fmla="*/ 0 w 145256"/>
                <a:gd name="connsiteY0" fmla="*/ 111919 h 223964"/>
                <a:gd name="connsiteX1" fmla="*/ 28575 w 145256"/>
                <a:gd name="connsiteY1" fmla="*/ 221457 h 223964"/>
                <a:gd name="connsiteX2" fmla="*/ 50006 w 145256"/>
                <a:gd name="connsiteY2" fmla="*/ 1 h 223964"/>
                <a:gd name="connsiteX3" fmla="*/ 85724 w 145256"/>
                <a:gd name="connsiteY3" fmla="*/ 219076 h 223964"/>
                <a:gd name="connsiteX4" fmla="*/ 114300 w 145256"/>
                <a:gd name="connsiteY4" fmla="*/ 9526 h 223964"/>
                <a:gd name="connsiteX5" fmla="*/ 145256 w 145256"/>
                <a:gd name="connsiteY5" fmla="*/ 223838 h 223964"/>
                <a:gd name="connsiteX0" fmla="*/ 0 w 145256"/>
                <a:gd name="connsiteY0" fmla="*/ 111919 h 224652"/>
                <a:gd name="connsiteX1" fmla="*/ 28575 w 145256"/>
                <a:gd name="connsiteY1" fmla="*/ 221457 h 224652"/>
                <a:gd name="connsiteX2" fmla="*/ 50006 w 145256"/>
                <a:gd name="connsiteY2" fmla="*/ 1 h 224652"/>
                <a:gd name="connsiteX3" fmla="*/ 85724 w 145256"/>
                <a:gd name="connsiteY3" fmla="*/ 219076 h 224652"/>
                <a:gd name="connsiteX4" fmla="*/ 114300 w 145256"/>
                <a:gd name="connsiteY4" fmla="*/ 9526 h 224652"/>
                <a:gd name="connsiteX5" fmla="*/ 145256 w 145256"/>
                <a:gd name="connsiteY5" fmla="*/ 223838 h 224652"/>
                <a:gd name="connsiteX0" fmla="*/ 0 w 145256"/>
                <a:gd name="connsiteY0" fmla="*/ 111919 h 223838"/>
                <a:gd name="connsiteX1" fmla="*/ 28575 w 145256"/>
                <a:gd name="connsiteY1" fmla="*/ 221457 h 223838"/>
                <a:gd name="connsiteX2" fmla="*/ 50006 w 145256"/>
                <a:gd name="connsiteY2" fmla="*/ 1 h 223838"/>
                <a:gd name="connsiteX3" fmla="*/ 85724 w 145256"/>
                <a:gd name="connsiteY3" fmla="*/ 219076 h 223838"/>
                <a:gd name="connsiteX4" fmla="*/ 114300 w 145256"/>
                <a:gd name="connsiteY4" fmla="*/ 9526 h 223838"/>
                <a:gd name="connsiteX5" fmla="*/ 145256 w 145256"/>
                <a:gd name="connsiteY5" fmla="*/ 223838 h 223838"/>
                <a:gd name="connsiteX0" fmla="*/ 0 w 145256"/>
                <a:gd name="connsiteY0" fmla="*/ 111918 h 223837"/>
                <a:gd name="connsiteX1" fmla="*/ 28575 w 145256"/>
                <a:gd name="connsiteY1" fmla="*/ 221456 h 223837"/>
                <a:gd name="connsiteX2" fmla="*/ 50006 w 145256"/>
                <a:gd name="connsiteY2" fmla="*/ 0 h 223837"/>
                <a:gd name="connsiteX3" fmla="*/ 85724 w 145256"/>
                <a:gd name="connsiteY3" fmla="*/ 221457 h 223837"/>
                <a:gd name="connsiteX4" fmla="*/ 114300 w 145256"/>
                <a:gd name="connsiteY4" fmla="*/ 9525 h 223837"/>
                <a:gd name="connsiteX5" fmla="*/ 145256 w 145256"/>
                <a:gd name="connsiteY5" fmla="*/ 223837 h 223837"/>
                <a:gd name="connsiteX0" fmla="*/ 0 w 145256"/>
                <a:gd name="connsiteY0" fmla="*/ 114299 h 226218"/>
                <a:gd name="connsiteX1" fmla="*/ 28575 w 145256"/>
                <a:gd name="connsiteY1" fmla="*/ 223837 h 226218"/>
                <a:gd name="connsiteX2" fmla="*/ 50006 w 145256"/>
                <a:gd name="connsiteY2" fmla="*/ 2381 h 226218"/>
                <a:gd name="connsiteX3" fmla="*/ 85724 w 145256"/>
                <a:gd name="connsiteY3" fmla="*/ 223838 h 226218"/>
                <a:gd name="connsiteX4" fmla="*/ 119062 w 145256"/>
                <a:gd name="connsiteY4" fmla="*/ 0 h 226218"/>
                <a:gd name="connsiteX5" fmla="*/ 145256 w 145256"/>
                <a:gd name="connsiteY5" fmla="*/ 226218 h 226218"/>
                <a:gd name="connsiteX0" fmla="*/ 0 w 145256"/>
                <a:gd name="connsiteY0" fmla="*/ 114299 h 226218"/>
                <a:gd name="connsiteX1" fmla="*/ 28575 w 145256"/>
                <a:gd name="connsiteY1" fmla="*/ 223837 h 226218"/>
                <a:gd name="connsiteX2" fmla="*/ 50006 w 145256"/>
                <a:gd name="connsiteY2" fmla="*/ 2381 h 226218"/>
                <a:gd name="connsiteX3" fmla="*/ 85724 w 145256"/>
                <a:gd name="connsiteY3" fmla="*/ 223838 h 226218"/>
                <a:gd name="connsiteX4" fmla="*/ 116681 w 145256"/>
                <a:gd name="connsiteY4" fmla="*/ 0 h 226218"/>
                <a:gd name="connsiteX5" fmla="*/ 145256 w 145256"/>
                <a:gd name="connsiteY5" fmla="*/ 226218 h 226218"/>
                <a:gd name="connsiteX0" fmla="*/ 0 w 145256"/>
                <a:gd name="connsiteY0" fmla="*/ 114299 h 227032"/>
                <a:gd name="connsiteX1" fmla="*/ 28575 w 145256"/>
                <a:gd name="connsiteY1" fmla="*/ 223837 h 227032"/>
                <a:gd name="connsiteX2" fmla="*/ 52387 w 145256"/>
                <a:gd name="connsiteY2" fmla="*/ 2381 h 227032"/>
                <a:gd name="connsiteX3" fmla="*/ 85724 w 145256"/>
                <a:gd name="connsiteY3" fmla="*/ 223838 h 227032"/>
                <a:gd name="connsiteX4" fmla="*/ 116681 w 145256"/>
                <a:gd name="connsiteY4" fmla="*/ 0 h 227032"/>
                <a:gd name="connsiteX5" fmla="*/ 145256 w 145256"/>
                <a:gd name="connsiteY5" fmla="*/ 226218 h 22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256" h="227032">
                  <a:moveTo>
                    <a:pt x="0" y="114299"/>
                  </a:moveTo>
                  <a:cubicBezTo>
                    <a:pt x="14882" y="176013"/>
                    <a:pt x="19844" y="242490"/>
                    <a:pt x="28575" y="223837"/>
                  </a:cubicBezTo>
                  <a:cubicBezTo>
                    <a:pt x="37306" y="205184"/>
                    <a:pt x="42862" y="2381"/>
                    <a:pt x="52387" y="2381"/>
                  </a:cubicBezTo>
                  <a:cubicBezTo>
                    <a:pt x="61912" y="2381"/>
                    <a:pt x="75008" y="224235"/>
                    <a:pt x="85724" y="223838"/>
                  </a:cubicBezTo>
                  <a:cubicBezTo>
                    <a:pt x="96440" y="223441"/>
                    <a:pt x="106759" y="-397"/>
                    <a:pt x="116681" y="0"/>
                  </a:cubicBezTo>
                  <a:cubicBezTo>
                    <a:pt x="126603" y="397"/>
                    <a:pt x="124222" y="190896"/>
                    <a:pt x="145256" y="226218"/>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手繪多邊形: 圖案 11">
              <a:extLst>
                <a:ext uri="{FF2B5EF4-FFF2-40B4-BE49-F238E27FC236}">
                  <a16:creationId xmlns:a16="http://schemas.microsoft.com/office/drawing/2014/main" id="{5B1522A1-A476-4B9E-9C27-63181A0F3EBD}"/>
                </a:ext>
              </a:extLst>
            </p:cNvPr>
            <p:cNvSpPr/>
            <p:nvPr/>
          </p:nvSpPr>
          <p:spPr>
            <a:xfrm>
              <a:off x="360760" y="4780156"/>
              <a:ext cx="161925" cy="221460"/>
            </a:xfrm>
            <a:custGeom>
              <a:avLst/>
              <a:gdLst>
                <a:gd name="connsiteX0" fmla="*/ 0 w 161925"/>
                <a:gd name="connsiteY0" fmla="*/ 219076 h 221457"/>
                <a:gd name="connsiteX1" fmla="*/ 42862 w 161925"/>
                <a:gd name="connsiteY1" fmla="*/ 1 h 221457"/>
                <a:gd name="connsiteX2" fmla="*/ 95250 w 161925"/>
                <a:gd name="connsiteY2" fmla="*/ 221457 h 221457"/>
                <a:gd name="connsiteX3" fmla="*/ 161925 w 161925"/>
                <a:gd name="connsiteY3" fmla="*/ 1 h 221457"/>
                <a:gd name="connsiteX0" fmla="*/ 0 w 161925"/>
                <a:gd name="connsiteY0" fmla="*/ 219076 h 221457"/>
                <a:gd name="connsiteX1" fmla="*/ 42862 w 161925"/>
                <a:gd name="connsiteY1" fmla="*/ 1 h 221457"/>
                <a:gd name="connsiteX2" fmla="*/ 95250 w 161925"/>
                <a:gd name="connsiteY2" fmla="*/ 221457 h 221457"/>
                <a:gd name="connsiteX3" fmla="*/ 161925 w 161925"/>
                <a:gd name="connsiteY3" fmla="*/ 1 h 221457"/>
                <a:gd name="connsiteX0" fmla="*/ 0 w 161925"/>
                <a:gd name="connsiteY0" fmla="*/ 219079 h 221460"/>
                <a:gd name="connsiteX1" fmla="*/ 42862 w 161925"/>
                <a:gd name="connsiteY1" fmla="*/ 4 h 221460"/>
                <a:gd name="connsiteX2" fmla="*/ 95250 w 161925"/>
                <a:gd name="connsiteY2" fmla="*/ 221460 h 221460"/>
                <a:gd name="connsiteX3" fmla="*/ 161925 w 161925"/>
                <a:gd name="connsiteY3" fmla="*/ 4 h 221460"/>
              </a:gdLst>
              <a:ahLst/>
              <a:cxnLst>
                <a:cxn ang="0">
                  <a:pos x="connsiteX0" y="connsiteY0"/>
                </a:cxn>
                <a:cxn ang="0">
                  <a:pos x="connsiteX1" y="connsiteY1"/>
                </a:cxn>
                <a:cxn ang="0">
                  <a:pos x="connsiteX2" y="connsiteY2"/>
                </a:cxn>
                <a:cxn ang="0">
                  <a:pos x="connsiteX3" y="connsiteY3"/>
                </a:cxn>
              </a:cxnLst>
              <a:rect l="l" t="t" r="r" b="b"/>
              <a:pathLst>
                <a:path w="161925" h="221460">
                  <a:moveTo>
                    <a:pt x="0" y="219079"/>
                  </a:moveTo>
                  <a:cubicBezTo>
                    <a:pt x="20636" y="230787"/>
                    <a:pt x="26987" y="-393"/>
                    <a:pt x="42862" y="4"/>
                  </a:cubicBezTo>
                  <a:cubicBezTo>
                    <a:pt x="58737" y="401"/>
                    <a:pt x="75406" y="221460"/>
                    <a:pt x="95250" y="221460"/>
                  </a:cubicBezTo>
                  <a:cubicBezTo>
                    <a:pt x="115094" y="221460"/>
                    <a:pt x="131365" y="-1186"/>
                    <a:pt x="161925" y="4"/>
                  </a:cubicBezTo>
                </a:path>
              </a:pathLst>
            </a:cu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手繪多邊形: 圖案 12">
              <a:extLst>
                <a:ext uri="{FF2B5EF4-FFF2-40B4-BE49-F238E27FC236}">
                  <a16:creationId xmlns:a16="http://schemas.microsoft.com/office/drawing/2014/main" id="{74D56F2C-FF98-4177-BB97-BF9C198BB51D}"/>
                </a:ext>
              </a:extLst>
            </p:cNvPr>
            <p:cNvSpPr/>
            <p:nvPr/>
          </p:nvSpPr>
          <p:spPr>
            <a:xfrm>
              <a:off x="520304" y="4777014"/>
              <a:ext cx="285750" cy="222223"/>
            </a:xfrm>
            <a:custGeom>
              <a:avLst/>
              <a:gdLst>
                <a:gd name="connsiteX0" fmla="*/ 0 w 283369"/>
                <a:gd name="connsiteY0" fmla="*/ 0 h 221461"/>
                <a:gd name="connsiteX1" fmla="*/ 107157 w 283369"/>
                <a:gd name="connsiteY1" fmla="*/ 221457 h 221461"/>
                <a:gd name="connsiteX2" fmla="*/ 283369 w 283369"/>
                <a:gd name="connsiteY2" fmla="*/ 4763 h 221461"/>
                <a:gd name="connsiteX0" fmla="*/ 0 w 283369"/>
                <a:gd name="connsiteY0" fmla="*/ 764 h 222225"/>
                <a:gd name="connsiteX1" fmla="*/ 107157 w 283369"/>
                <a:gd name="connsiteY1" fmla="*/ 222221 h 222225"/>
                <a:gd name="connsiteX2" fmla="*/ 283369 w 283369"/>
                <a:gd name="connsiteY2" fmla="*/ 5527 h 222225"/>
                <a:gd name="connsiteX0" fmla="*/ 0 w 290512"/>
                <a:gd name="connsiteY0" fmla="*/ 764 h 222225"/>
                <a:gd name="connsiteX1" fmla="*/ 107157 w 290512"/>
                <a:gd name="connsiteY1" fmla="*/ 222221 h 222225"/>
                <a:gd name="connsiteX2" fmla="*/ 290512 w 290512"/>
                <a:gd name="connsiteY2" fmla="*/ 7908 h 222225"/>
                <a:gd name="connsiteX0" fmla="*/ 0 w 285750"/>
                <a:gd name="connsiteY0" fmla="*/ 764 h 222225"/>
                <a:gd name="connsiteX1" fmla="*/ 107157 w 285750"/>
                <a:gd name="connsiteY1" fmla="*/ 222221 h 222225"/>
                <a:gd name="connsiteX2" fmla="*/ 285750 w 285750"/>
                <a:gd name="connsiteY2" fmla="*/ 5527 h 222225"/>
                <a:gd name="connsiteX0" fmla="*/ 0 w 285750"/>
                <a:gd name="connsiteY0" fmla="*/ 764 h 222223"/>
                <a:gd name="connsiteX1" fmla="*/ 107157 w 285750"/>
                <a:gd name="connsiteY1" fmla="*/ 222221 h 222223"/>
                <a:gd name="connsiteX2" fmla="*/ 285750 w 285750"/>
                <a:gd name="connsiteY2" fmla="*/ 5527 h 222223"/>
                <a:gd name="connsiteX0" fmla="*/ 0 w 285750"/>
                <a:gd name="connsiteY0" fmla="*/ 764 h 222223"/>
                <a:gd name="connsiteX1" fmla="*/ 107157 w 285750"/>
                <a:gd name="connsiteY1" fmla="*/ 222221 h 222223"/>
                <a:gd name="connsiteX2" fmla="*/ 285750 w 285750"/>
                <a:gd name="connsiteY2" fmla="*/ 5527 h 222223"/>
              </a:gdLst>
              <a:ahLst/>
              <a:cxnLst>
                <a:cxn ang="0">
                  <a:pos x="connsiteX0" y="connsiteY0"/>
                </a:cxn>
                <a:cxn ang="0">
                  <a:pos x="connsiteX1" y="connsiteY1"/>
                </a:cxn>
                <a:cxn ang="0">
                  <a:pos x="connsiteX2" y="connsiteY2"/>
                </a:cxn>
              </a:cxnLst>
              <a:rect l="l" t="t" r="r" b="b"/>
              <a:pathLst>
                <a:path w="285750" h="222223">
                  <a:moveTo>
                    <a:pt x="0" y="764"/>
                  </a:moveTo>
                  <a:cubicBezTo>
                    <a:pt x="39489" y="-15111"/>
                    <a:pt x="59929" y="221427"/>
                    <a:pt x="107157" y="222221"/>
                  </a:cubicBezTo>
                  <a:cubicBezTo>
                    <a:pt x="154385" y="223015"/>
                    <a:pt x="211733" y="2352"/>
                    <a:pt x="285750" y="5527"/>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手繪多邊形: 圖案 14">
              <a:extLst>
                <a:ext uri="{FF2B5EF4-FFF2-40B4-BE49-F238E27FC236}">
                  <a16:creationId xmlns:a16="http://schemas.microsoft.com/office/drawing/2014/main" id="{C511A0F1-F576-4142-8F1E-ECB7C3A67595}"/>
                </a:ext>
              </a:extLst>
            </p:cNvPr>
            <p:cNvSpPr/>
            <p:nvPr/>
          </p:nvSpPr>
          <p:spPr>
            <a:xfrm>
              <a:off x="806053" y="4768255"/>
              <a:ext cx="545306" cy="233240"/>
            </a:xfrm>
            <a:custGeom>
              <a:avLst/>
              <a:gdLst>
                <a:gd name="connsiteX0" fmla="*/ 0 w 521494"/>
                <a:gd name="connsiteY0" fmla="*/ 9525 h 221473"/>
                <a:gd name="connsiteX1" fmla="*/ 219075 w 521494"/>
                <a:gd name="connsiteY1" fmla="*/ 221456 h 221473"/>
                <a:gd name="connsiteX2" fmla="*/ 521494 w 521494"/>
                <a:gd name="connsiteY2" fmla="*/ 0 h 221473"/>
                <a:gd name="connsiteX3" fmla="*/ 521494 w 521494"/>
                <a:gd name="connsiteY3" fmla="*/ 0 h 221473"/>
                <a:gd name="connsiteX0" fmla="*/ 0 w 521494"/>
                <a:gd name="connsiteY0" fmla="*/ 9525 h 221464"/>
                <a:gd name="connsiteX1" fmla="*/ 219075 w 521494"/>
                <a:gd name="connsiteY1" fmla="*/ 221456 h 221464"/>
                <a:gd name="connsiteX2" fmla="*/ 521494 w 521494"/>
                <a:gd name="connsiteY2" fmla="*/ 0 h 221464"/>
                <a:gd name="connsiteX3" fmla="*/ 521494 w 521494"/>
                <a:gd name="connsiteY3" fmla="*/ 0 h 221464"/>
                <a:gd name="connsiteX0" fmla="*/ 0 w 521494"/>
                <a:gd name="connsiteY0" fmla="*/ 9525 h 221464"/>
                <a:gd name="connsiteX1" fmla="*/ 219075 w 521494"/>
                <a:gd name="connsiteY1" fmla="*/ 221456 h 221464"/>
                <a:gd name="connsiteX2" fmla="*/ 521494 w 521494"/>
                <a:gd name="connsiteY2" fmla="*/ 0 h 221464"/>
                <a:gd name="connsiteX3" fmla="*/ 395288 w 521494"/>
                <a:gd name="connsiteY3" fmla="*/ 30956 h 221464"/>
                <a:gd name="connsiteX0" fmla="*/ 0 w 521494"/>
                <a:gd name="connsiteY0" fmla="*/ 9525 h 221464"/>
                <a:gd name="connsiteX1" fmla="*/ 219075 w 521494"/>
                <a:gd name="connsiteY1" fmla="*/ 221456 h 221464"/>
                <a:gd name="connsiteX2" fmla="*/ 521494 w 521494"/>
                <a:gd name="connsiteY2" fmla="*/ 0 h 221464"/>
                <a:gd name="connsiteX0" fmla="*/ 0 w 357188"/>
                <a:gd name="connsiteY0" fmla="*/ 505 h 212673"/>
                <a:gd name="connsiteX1" fmla="*/ 219075 w 357188"/>
                <a:gd name="connsiteY1" fmla="*/ 212436 h 212673"/>
                <a:gd name="connsiteX2" fmla="*/ 357188 w 357188"/>
                <a:gd name="connsiteY2" fmla="*/ 45748 h 212673"/>
                <a:gd name="connsiteX0" fmla="*/ 0 w 533400"/>
                <a:gd name="connsiteY0" fmla="*/ 9526 h 221465"/>
                <a:gd name="connsiteX1" fmla="*/ 219075 w 533400"/>
                <a:gd name="connsiteY1" fmla="*/ 221457 h 221465"/>
                <a:gd name="connsiteX2" fmla="*/ 533400 w 533400"/>
                <a:gd name="connsiteY2" fmla="*/ 0 h 221465"/>
                <a:gd name="connsiteX0" fmla="*/ 0 w 556683"/>
                <a:gd name="connsiteY0" fmla="*/ 26629 h 238568"/>
                <a:gd name="connsiteX1" fmla="*/ 219075 w 556683"/>
                <a:gd name="connsiteY1" fmla="*/ 238560 h 238568"/>
                <a:gd name="connsiteX2" fmla="*/ 533400 w 556683"/>
                <a:gd name="connsiteY2" fmla="*/ 17103 h 238568"/>
                <a:gd name="connsiteX3" fmla="*/ 533400 w 556683"/>
                <a:gd name="connsiteY3" fmla="*/ 14724 h 238568"/>
                <a:gd name="connsiteX0" fmla="*/ 0 w 575043"/>
                <a:gd name="connsiteY0" fmla="*/ 66673 h 278612"/>
                <a:gd name="connsiteX1" fmla="*/ 219075 w 575043"/>
                <a:gd name="connsiteY1" fmla="*/ 278604 h 278612"/>
                <a:gd name="connsiteX2" fmla="*/ 533400 w 575043"/>
                <a:gd name="connsiteY2" fmla="*/ 57147 h 278612"/>
                <a:gd name="connsiteX3" fmla="*/ 573881 w 575043"/>
                <a:gd name="connsiteY3" fmla="*/ 0 h 278612"/>
                <a:gd name="connsiteX0" fmla="*/ 0 w 621506"/>
                <a:gd name="connsiteY0" fmla="*/ 19607 h 231546"/>
                <a:gd name="connsiteX1" fmla="*/ 219075 w 621506"/>
                <a:gd name="connsiteY1" fmla="*/ 231538 h 231546"/>
                <a:gd name="connsiteX2" fmla="*/ 533400 w 621506"/>
                <a:gd name="connsiteY2" fmla="*/ 10081 h 231546"/>
                <a:gd name="connsiteX3" fmla="*/ 621506 w 621506"/>
                <a:gd name="connsiteY3" fmla="*/ 50565 h 231546"/>
                <a:gd name="connsiteX0" fmla="*/ 0 w 621506"/>
                <a:gd name="connsiteY0" fmla="*/ 508 h 212767"/>
                <a:gd name="connsiteX1" fmla="*/ 219075 w 621506"/>
                <a:gd name="connsiteY1" fmla="*/ 212439 h 212767"/>
                <a:gd name="connsiteX2" fmla="*/ 426244 w 621506"/>
                <a:gd name="connsiteY2" fmla="*/ 52895 h 212767"/>
                <a:gd name="connsiteX3" fmla="*/ 621506 w 621506"/>
                <a:gd name="connsiteY3" fmla="*/ 31466 h 212767"/>
                <a:gd name="connsiteX0" fmla="*/ 0 w 621506"/>
                <a:gd name="connsiteY0" fmla="*/ 10421 h 222680"/>
                <a:gd name="connsiteX1" fmla="*/ 219075 w 621506"/>
                <a:gd name="connsiteY1" fmla="*/ 222352 h 222680"/>
                <a:gd name="connsiteX2" fmla="*/ 426244 w 621506"/>
                <a:gd name="connsiteY2" fmla="*/ 62808 h 222680"/>
                <a:gd name="connsiteX3" fmla="*/ 621506 w 621506"/>
                <a:gd name="connsiteY3" fmla="*/ 41379 h 222680"/>
                <a:gd name="connsiteX0" fmla="*/ 0 w 552471"/>
                <a:gd name="connsiteY0" fmla="*/ 28704 h 240963"/>
                <a:gd name="connsiteX1" fmla="*/ 219075 w 552471"/>
                <a:gd name="connsiteY1" fmla="*/ 240635 h 240963"/>
                <a:gd name="connsiteX2" fmla="*/ 426244 w 552471"/>
                <a:gd name="connsiteY2" fmla="*/ 81091 h 240963"/>
                <a:gd name="connsiteX3" fmla="*/ 552450 w 552471"/>
                <a:gd name="connsiteY3" fmla="*/ 14418 h 240963"/>
                <a:gd name="connsiteX0" fmla="*/ 0 w 552450"/>
                <a:gd name="connsiteY0" fmla="*/ 14286 h 226545"/>
                <a:gd name="connsiteX1" fmla="*/ 219075 w 552450"/>
                <a:gd name="connsiteY1" fmla="*/ 226217 h 226545"/>
                <a:gd name="connsiteX2" fmla="*/ 426244 w 552450"/>
                <a:gd name="connsiteY2" fmla="*/ 66673 h 226545"/>
                <a:gd name="connsiteX3" fmla="*/ 552450 w 552450"/>
                <a:gd name="connsiteY3" fmla="*/ 0 h 226545"/>
                <a:gd name="connsiteX0" fmla="*/ 0 w 521494"/>
                <a:gd name="connsiteY0" fmla="*/ 14286 h 226545"/>
                <a:gd name="connsiteX1" fmla="*/ 219075 w 521494"/>
                <a:gd name="connsiteY1" fmla="*/ 226217 h 226545"/>
                <a:gd name="connsiteX2" fmla="*/ 426244 w 521494"/>
                <a:gd name="connsiteY2" fmla="*/ 66673 h 226545"/>
                <a:gd name="connsiteX3" fmla="*/ 521494 w 521494"/>
                <a:gd name="connsiteY3" fmla="*/ 0 h 226545"/>
                <a:gd name="connsiteX0" fmla="*/ 0 w 521494"/>
                <a:gd name="connsiteY0" fmla="*/ 14286 h 228319"/>
                <a:gd name="connsiteX1" fmla="*/ 219075 w 521494"/>
                <a:gd name="connsiteY1" fmla="*/ 226217 h 228319"/>
                <a:gd name="connsiteX2" fmla="*/ 361951 w 521494"/>
                <a:gd name="connsiteY2" fmla="*/ 128585 h 228319"/>
                <a:gd name="connsiteX3" fmla="*/ 521494 w 521494"/>
                <a:gd name="connsiteY3" fmla="*/ 0 h 228319"/>
                <a:gd name="connsiteX0" fmla="*/ 0 w 521494"/>
                <a:gd name="connsiteY0" fmla="*/ 14286 h 227620"/>
                <a:gd name="connsiteX1" fmla="*/ 219075 w 521494"/>
                <a:gd name="connsiteY1" fmla="*/ 226217 h 227620"/>
                <a:gd name="connsiteX2" fmla="*/ 385764 w 521494"/>
                <a:gd name="connsiteY2" fmla="*/ 111916 h 227620"/>
                <a:gd name="connsiteX3" fmla="*/ 521494 w 521494"/>
                <a:gd name="connsiteY3" fmla="*/ 0 h 227620"/>
                <a:gd name="connsiteX0" fmla="*/ 0 w 521494"/>
                <a:gd name="connsiteY0" fmla="*/ 14286 h 227894"/>
                <a:gd name="connsiteX1" fmla="*/ 219075 w 521494"/>
                <a:gd name="connsiteY1" fmla="*/ 226217 h 227894"/>
                <a:gd name="connsiteX2" fmla="*/ 392907 w 521494"/>
                <a:gd name="connsiteY2" fmla="*/ 119060 h 227894"/>
                <a:gd name="connsiteX3" fmla="*/ 521494 w 521494"/>
                <a:gd name="connsiteY3" fmla="*/ 0 h 227894"/>
                <a:gd name="connsiteX0" fmla="*/ 0 w 521494"/>
                <a:gd name="connsiteY0" fmla="*/ 14286 h 226268"/>
                <a:gd name="connsiteX1" fmla="*/ 219075 w 521494"/>
                <a:gd name="connsiteY1" fmla="*/ 226217 h 226268"/>
                <a:gd name="connsiteX2" fmla="*/ 392907 w 521494"/>
                <a:gd name="connsiteY2" fmla="*/ 119060 h 226268"/>
                <a:gd name="connsiteX3" fmla="*/ 521494 w 521494"/>
                <a:gd name="connsiteY3" fmla="*/ 0 h 226268"/>
                <a:gd name="connsiteX0" fmla="*/ 0 w 521494"/>
                <a:gd name="connsiteY0" fmla="*/ 14286 h 227708"/>
                <a:gd name="connsiteX1" fmla="*/ 219075 w 521494"/>
                <a:gd name="connsiteY1" fmla="*/ 226217 h 227708"/>
                <a:gd name="connsiteX2" fmla="*/ 378619 w 521494"/>
                <a:gd name="connsiteY2" fmla="*/ 114298 h 227708"/>
                <a:gd name="connsiteX3" fmla="*/ 521494 w 521494"/>
                <a:gd name="connsiteY3" fmla="*/ 0 h 227708"/>
                <a:gd name="connsiteX0" fmla="*/ 0 w 378619"/>
                <a:gd name="connsiteY0" fmla="*/ 526 h 213948"/>
                <a:gd name="connsiteX1" fmla="*/ 219075 w 378619"/>
                <a:gd name="connsiteY1" fmla="*/ 212457 h 213948"/>
                <a:gd name="connsiteX2" fmla="*/ 378619 w 378619"/>
                <a:gd name="connsiteY2" fmla="*/ 100538 h 213948"/>
                <a:gd name="connsiteX0" fmla="*/ 0 w 385763"/>
                <a:gd name="connsiteY0" fmla="*/ 525 h 213859"/>
                <a:gd name="connsiteX1" fmla="*/ 219075 w 385763"/>
                <a:gd name="connsiteY1" fmla="*/ 212456 h 213859"/>
                <a:gd name="connsiteX2" fmla="*/ 385763 w 385763"/>
                <a:gd name="connsiteY2" fmla="*/ 98156 h 213859"/>
                <a:gd name="connsiteX0" fmla="*/ 0 w 390526"/>
                <a:gd name="connsiteY0" fmla="*/ 519 h 213339"/>
                <a:gd name="connsiteX1" fmla="*/ 219075 w 390526"/>
                <a:gd name="connsiteY1" fmla="*/ 212450 h 213339"/>
                <a:gd name="connsiteX2" fmla="*/ 390526 w 390526"/>
                <a:gd name="connsiteY2" fmla="*/ 81482 h 213339"/>
                <a:gd name="connsiteX0" fmla="*/ 0 w 261938"/>
                <a:gd name="connsiteY0" fmla="*/ 541 h 216010"/>
                <a:gd name="connsiteX1" fmla="*/ 219075 w 261938"/>
                <a:gd name="connsiteY1" fmla="*/ 212472 h 216010"/>
                <a:gd name="connsiteX2" fmla="*/ 261938 w 261938"/>
                <a:gd name="connsiteY2" fmla="*/ 138654 h 216010"/>
                <a:gd name="connsiteX0" fmla="*/ 0 w 366713"/>
                <a:gd name="connsiteY0" fmla="*/ 535 h 214937"/>
                <a:gd name="connsiteX1" fmla="*/ 219075 w 366713"/>
                <a:gd name="connsiteY1" fmla="*/ 212466 h 214937"/>
                <a:gd name="connsiteX2" fmla="*/ 366713 w 366713"/>
                <a:gd name="connsiteY2" fmla="*/ 121979 h 214937"/>
                <a:gd name="connsiteX0" fmla="*/ 0 w 366713"/>
                <a:gd name="connsiteY0" fmla="*/ 482 h 212454"/>
                <a:gd name="connsiteX1" fmla="*/ 219075 w 366713"/>
                <a:gd name="connsiteY1" fmla="*/ 212413 h 212454"/>
                <a:gd name="connsiteX2" fmla="*/ 366713 w 366713"/>
                <a:gd name="connsiteY2" fmla="*/ 121926 h 212454"/>
                <a:gd name="connsiteX0" fmla="*/ 0 w 366713"/>
                <a:gd name="connsiteY0" fmla="*/ 467 h 219582"/>
                <a:gd name="connsiteX1" fmla="*/ 219075 w 366713"/>
                <a:gd name="connsiteY1" fmla="*/ 219542 h 219582"/>
                <a:gd name="connsiteX2" fmla="*/ 366713 w 366713"/>
                <a:gd name="connsiteY2" fmla="*/ 121911 h 219582"/>
                <a:gd name="connsiteX0" fmla="*/ 0 w 366713"/>
                <a:gd name="connsiteY0" fmla="*/ 485 h 219807"/>
                <a:gd name="connsiteX1" fmla="*/ 219075 w 366713"/>
                <a:gd name="connsiteY1" fmla="*/ 219560 h 219807"/>
                <a:gd name="connsiteX2" fmla="*/ 366713 w 366713"/>
                <a:gd name="connsiteY2" fmla="*/ 121929 h 219807"/>
                <a:gd name="connsiteX0" fmla="*/ 0 w 366713"/>
                <a:gd name="connsiteY0" fmla="*/ 511 h 207956"/>
                <a:gd name="connsiteX1" fmla="*/ 197644 w 366713"/>
                <a:gd name="connsiteY1" fmla="*/ 207679 h 207956"/>
                <a:gd name="connsiteX2" fmla="*/ 366713 w 366713"/>
                <a:gd name="connsiteY2" fmla="*/ 121955 h 207956"/>
                <a:gd name="connsiteX0" fmla="*/ 0 w 366713"/>
                <a:gd name="connsiteY0" fmla="*/ 496 h 215066"/>
                <a:gd name="connsiteX1" fmla="*/ 202406 w 366713"/>
                <a:gd name="connsiteY1" fmla="*/ 214808 h 215066"/>
                <a:gd name="connsiteX2" fmla="*/ 366713 w 366713"/>
                <a:gd name="connsiteY2" fmla="*/ 121940 h 215066"/>
                <a:gd name="connsiteX0" fmla="*/ 0 w 366713"/>
                <a:gd name="connsiteY0" fmla="*/ 491 h 214899"/>
                <a:gd name="connsiteX1" fmla="*/ 202406 w 366713"/>
                <a:gd name="connsiteY1" fmla="*/ 214803 h 214899"/>
                <a:gd name="connsiteX2" fmla="*/ 366713 w 366713"/>
                <a:gd name="connsiteY2" fmla="*/ 121935 h 214899"/>
                <a:gd name="connsiteX0" fmla="*/ 0 w 366713"/>
                <a:gd name="connsiteY0" fmla="*/ 486 h 217273"/>
                <a:gd name="connsiteX1" fmla="*/ 221456 w 366713"/>
                <a:gd name="connsiteY1" fmla="*/ 217179 h 217273"/>
                <a:gd name="connsiteX2" fmla="*/ 366713 w 366713"/>
                <a:gd name="connsiteY2" fmla="*/ 121930 h 217273"/>
                <a:gd name="connsiteX0" fmla="*/ 0 w 526257"/>
                <a:gd name="connsiteY0" fmla="*/ 4762 h 221457"/>
                <a:gd name="connsiteX1" fmla="*/ 221456 w 526257"/>
                <a:gd name="connsiteY1" fmla="*/ 221455 h 221457"/>
                <a:gd name="connsiteX2" fmla="*/ 526257 w 526257"/>
                <a:gd name="connsiteY2" fmla="*/ 0 h 221457"/>
                <a:gd name="connsiteX0" fmla="*/ 0 w 550250"/>
                <a:gd name="connsiteY0" fmla="*/ 22601 h 239296"/>
                <a:gd name="connsiteX1" fmla="*/ 221456 w 550250"/>
                <a:gd name="connsiteY1" fmla="*/ 239294 h 239296"/>
                <a:gd name="connsiteX2" fmla="*/ 526257 w 550250"/>
                <a:gd name="connsiteY2" fmla="*/ 17839 h 239296"/>
                <a:gd name="connsiteX3" fmla="*/ 531019 w 550250"/>
                <a:gd name="connsiteY3" fmla="*/ 13074 h 239296"/>
                <a:gd name="connsiteX0" fmla="*/ 0 w 526257"/>
                <a:gd name="connsiteY0" fmla="*/ 4762 h 221457"/>
                <a:gd name="connsiteX1" fmla="*/ 221456 w 526257"/>
                <a:gd name="connsiteY1" fmla="*/ 221455 h 221457"/>
                <a:gd name="connsiteX2" fmla="*/ 526257 w 526257"/>
                <a:gd name="connsiteY2" fmla="*/ 0 h 221457"/>
                <a:gd name="connsiteX3" fmla="*/ 409575 w 526257"/>
                <a:gd name="connsiteY3" fmla="*/ 85723 h 221457"/>
                <a:gd name="connsiteX0" fmla="*/ 0 w 581025"/>
                <a:gd name="connsiteY0" fmla="*/ 52389 h 269084"/>
                <a:gd name="connsiteX1" fmla="*/ 221456 w 581025"/>
                <a:gd name="connsiteY1" fmla="*/ 269082 h 269084"/>
                <a:gd name="connsiteX2" fmla="*/ 526257 w 581025"/>
                <a:gd name="connsiteY2" fmla="*/ 47627 h 269084"/>
                <a:gd name="connsiteX3" fmla="*/ 581025 w 581025"/>
                <a:gd name="connsiteY3" fmla="*/ 0 h 269084"/>
                <a:gd name="connsiteX0" fmla="*/ 0 w 581025"/>
                <a:gd name="connsiteY0" fmla="*/ 52389 h 270798"/>
                <a:gd name="connsiteX1" fmla="*/ 221456 w 581025"/>
                <a:gd name="connsiteY1" fmla="*/ 269082 h 270798"/>
                <a:gd name="connsiteX2" fmla="*/ 388145 w 581025"/>
                <a:gd name="connsiteY2" fmla="*/ 159546 h 270798"/>
                <a:gd name="connsiteX3" fmla="*/ 581025 w 581025"/>
                <a:gd name="connsiteY3" fmla="*/ 0 h 270798"/>
                <a:gd name="connsiteX0" fmla="*/ 0 w 581025"/>
                <a:gd name="connsiteY0" fmla="*/ 52389 h 270798"/>
                <a:gd name="connsiteX1" fmla="*/ 214313 w 581025"/>
                <a:gd name="connsiteY1" fmla="*/ 269082 h 270798"/>
                <a:gd name="connsiteX2" fmla="*/ 388145 w 581025"/>
                <a:gd name="connsiteY2" fmla="*/ 159546 h 270798"/>
                <a:gd name="connsiteX3" fmla="*/ 581025 w 581025"/>
                <a:gd name="connsiteY3" fmla="*/ 0 h 270798"/>
                <a:gd name="connsiteX0" fmla="*/ 0 w 581025"/>
                <a:gd name="connsiteY0" fmla="*/ 52389 h 269086"/>
                <a:gd name="connsiteX1" fmla="*/ 214313 w 581025"/>
                <a:gd name="connsiteY1" fmla="*/ 269082 h 269086"/>
                <a:gd name="connsiteX2" fmla="*/ 388145 w 581025"/>
                <a:gd name="connsiteY2" fmla="*/ 159546 h 269086"/>
                <a:gd name="connsiteX3" fmla="*/ 581025 w 581025"/>
                <a:gd name="connsiteY3" fmla="*/ 0 h 269086"/>
                <a:gd name="connsiteX0" fmla="*/ 0 w 581025"/>
                <a:gd name="connsiteY0" fmla="*/ 52389 h 270439"/>
                <a:gd name="connsiteX1" fmla="*/ 214313 w 581025"/>
                <a:gd name="connsiteY1" fmla="*/ 269082 h 270439"/>
                <a:gd name="connsiteX2" fmla="*/ 381002 w 581025"/>
                <a:gd name="connsiteY2" fmla="*/ 150021 h 270439"/>
                <a:gd name="connsiteX3" fmla="*/ 581025 w 581025"/>
                <a:gd name="connsiteY3" fmla="*/ 0 h 270439"/>
                <a:gd name="connsiteX0" fmla="*/ 0 w 581025"/>
                <a:gd name="connsiteY0" fmla="*/ 52389 h 270439"/>
                <a:gd name="connsiteX1" fmla="*/ 214313 w 581025"/>
                <a:gd name="connsiteY1" fmla="*/ 269082 h 270439"/>
                <a:gd name="connsiteX2" fmla="*/ 381002 w 581025"/>
                <a:gd name="connsiteY2" fmla="*/ 150021 h 270439"/>
                <a:gd name="connsiteX3" fmla="*/ 581025 w 581025"/>
                <a:gd name="connsiteY3" fmla="*/ 0 h 270439"/>
                <a:gd name="connsiteX0" fmla="*/ 0 w 581025"/>
                <a:gd name="connsiteY0" fmla="*/ 52389 h 272312"/>
                <a:gd name="connsiteX1" fmla="*/ 214313 w 581025"/>
                <a:gd name="connsiteY1" fmla="*/ 269082 h 272312"/>
                <a:gd name="connsiteX2" fmla="*/ 347664 w 581025"/>
                <a:gd name="connsiteY2" fmla="*/ 188121 h 272312"/>
                <a:gd name="connsiteX3" fmla="*/ 581025 w 581025"/>
                <a:gd name="connsiteY3" fmla="*/ 0 h 272312"/>
                <a:gd name="connsiteX0" fmla="*/ 0 w 581025"/>
                <a:gd name="connsiteY0" fmla="*/ 52389 h 269374"/>
                <a:gd name="connsiteX1" fmla="*/ 214313 w 581025"/>
                <a:gd name="connsiteY1" fmla="*/ 269082 h 269374"/>
                <a:gd name="connsiteX2" fmla="*/ 347664 w 581025"/>
                <a:gd name="connsiteY2" fmla="*/ 188121 h 269374"/>
                <a:gd name="connsiteX3" fmla="*/ 581025 w 581025"/>
                <a:gd name="connsiteY3" fmla="*/ 0 h 269374"/>
                <a:gd name="connsiteX0" fmla="*/ 0 w 581025"/>
                <a:gd name="connsiteY0" fmla="*/ 52389 h 272312"/>
                <a:gd name="connsiteX1" fmla="*/ 214313 w 581025"/>
                <a:gd name="connsiteY1" fmla="*/ 269082 h 272312"/>
                <a:gd name="connsiteX2" fmla="*/ 340521 w 581025"/>
                <a:gd name="connsiteY2" fmla="*/ 188121 h 272312"/>
                <a:gd name="connsiteX3" fmla="*/ 581025 w 581025"/>
                <a:gd name="connsiteY3" fmla="*/ 0 h 272312"/>
                <a:gd name="connsiteX0" fmla="*/ 0 w 581025"/>
                <a:gd name="connsiteY0" fmla="*/ 52389 h 272312"/>
                <a:gd name="connsiteX1" fmla="*/ 214313 w 581025"/>
                <a:gd name="connsiteY1" fmla="*/ 269082 h 272312"/>
                <a:gd name="connsiteX2" fmla="*/ 340521 w 581025"/>
                <a:gd name="connsiteY2" fmla="*/ 188121 h 272312"/>
                <a:gd name="connsiteX3" fmla="*/ 581025 w 581025"/>
                <a:gd name="connsiteY3" fmla="*/ 0 h 272312"/>
                <a:gd name="connsiteX0" fmla="*/ 0 w 581025"/>
                <a:gd name="connsiteY0" fmla="*/ 52389 h 270359"/>
                <a:gd name="connsiteX1" fmla="*/ 214313 w 581025"/>
                <a:gd name="connsiteY1" fmla="*/ 269082 h 270359"/>
                <a:gd name="connsiteX2" fmla="*/ 383383 w 581025"/>
                <a:gd name="connsiteY2" fmla="*/ 147640 h 270359"/>
                <a:gd name="connsiteX3" fmla="*/ 581025 w 581025"/>
                <a:gd name="connsiteY3" fmla="*/ 0 h 270359"/>
                <a:gd name="connsiteX0" fmla="*/ 0 w 581025"/>
                <a:gd name="connsiteY0" fmla="*/ 52389 h 270359"/>
                <a:gd name="connsiteX1" fmla="*/ 214313 w 581025"/>
                <a:gd name="connsiteY1" fmla="*/ 269082 h 270359"/>
                <a:gd name="connsiteX2" fmla="*/ 383383 w 581025"/>
                <a:gd name="connsiteY2" fmla="*/ 147640 h 270359"/>
                <a:gd name="connsiteX3" fmla="*/ 581025 w 581025"/>
                <a:gd name="connsiteY3" fmla="*/ 0 h 270359"/>
                <a:gd name="connsiteX0" fmla="*/ 0 w 519112"/>
                <a:gd name="connsiteY0" fmla="*/ 11908 h 229878"/>
                <a:gd name="connsiteX1" fmla="*/ 214313 w 519112"/>
                <a:gd name="connsiteY1" fmla="*/ 228601 h 229878"/>
                <a:gd name="connsiteX2" fmla="*/ 383383 w 519112"/>
                <a:gd name="connsiteY2" fmla="*/ 107159 h 229878"/>
                <a:gd name="connsiteX3" fmla="*/ 519112 w 519112"/>
                <a:gd name="connsiteY3" fmla="*/ 0 h 229878"/>
                <a:gd name="connsiteX0" fmla="*/ 0 w 519112"/>
                <a:gd name="connsiteY0" fmla="*/ 11908 h 229878"/>
                <a:gd name="connsiteX1" fmla="*/ 214313 w 519112"/>
                <a:gd name="connsiteY1" fmla="*/ 228601 h 229878"/>
                <a:gd name="connsiteX2" fmla="*/ 383383 w 519112"/>
                <a:gd name="connsiteY2" fmla="*/ 107159 h 229878"/>
                <a:gd name="connsiteX3" fmla="*/ 519112 w 519112"/>
                <a:gd name="connsiteY3" fmla="*/ 0 h 229878"/>
                <a:gd name="connsiteX0" fmla="*/ 0 w 519112"/>
                <a:gd name="connsiteY0" fmla="*/ 11908 h 229878"/>
                <a:gd name="connsiteX1" fmla="*/ 214313 w 519112"/>
                <a:gd name="connsiteY1" fmla="*/ 228601 h 229878"/>
                <a:gd name="connsiteX2" fmla="*/ 383383 w 519112"/>
                <a:gd name="connsiteY2" fmla="*/ 107159 h 229878"/>
                <a:gd name="connsiteX3" fmla="*/ 519112 w 519112"/>
                <a:gd name="connsiteY3" fmla="*/ 0 h 229878"/>
                <a:gd name="connsiteX0" fmla="*/ 0 w 519112"/>
                <a:gd name="connsiteY0" fmla="*/ 11908 h 229878"/>
                <a:gd name="connsiteX1" fmla="*/ 214313 w 519112"/>
                <a:gd name="connsiteY1" fmla="*/ 228601 h 229878"/>
                <a:gd name="connsiteX2" fmla="*/ 383383 w 519112"/>
                <a:gd name="connsiteY2" fmla="*/ 107159 h 229878"/>
                <a:gd name="connsiteX3" fmla="*/ 519112 w 519112"/>
                <a:gd name="connsiteY3" fmla="*/ 0 h 229878"/>
                <a:gd name="connsiteX0" fmla="*/ 0 w 519112"/>
                <a:gd name="connsiteY0" fmla="*/ 11908 h 231241"/>
                <a:gd name="connsiteX1" fmla="*/ 214313 w 519112"/>
                <a:gd name="connsiteY1" fmla="*/ 228601 h 231241"/>
                <a:gd name="connsiteX2" fmla="*/ 342901 w 519112"/>
                <a:gd name="connsiteY2" fmla="*/ 138115 h 231241"/>
                <a:gd name="connsiteX3" fmla="*/ 519112 w 519112"/>
                <a:gd name="connsiteY3" fmla="*/ 0 h 231241"/>
                <a:gd name="connsiteX0" fmla="*/ 0 w 519112"/>
                <a:gd name="connsiteY0" fmla="*/ 11908 h 231241"/>
                <a:gd name="connsiteX1" fmla="*/ 214313 w 519112"/>
                <a:gd name="connsiteY1" fmla="*/ 228601 h 231241"/>
                <a:gd name="connsiteX2" fmla="*/ 342901 w 519112"/>
                <a:gd name="connsiteY2" fmla="*/ 138115 h 231241"/>
                <a:gd name="connsiteX3" fmla="*/ 519112 w 519112"/>
                <a:gd name="connsiteY3" fmla="*/ 0 h 231241"/>
                <a:gd name="connsiteX0" fmla="*/ 0 w 519112"/>
                <a:gd name="connsiteY0" fmla="*/ 11908 h 231380"/>
                <a:gd name="connsiteX1" fmla="*/ 214313 w 519112"/>
                <a:gd name="connsiteY1" fmla="*/ 228601 h 231380"/>
                <a:gd name="connsiteX2" fmla="*/ 352426 w 519112"/>
                <a:gd name="connsiteY2" fmla="*/ 140496 h 231380"/>
                <a:gd name="connsiteX3" fmla="*/ 519112 w 519112"/>
                <a:gd name="connsiteY3" fmla="*/ 0 h 231380"/>
                <a:gd name="connsiteX0" fmla="*/ 0 w 519112"/>
                <a:gd name="connsiteY0" fmla="*/ 11908 h 231380"/>
                <a:gd name="connsiteX1" fmla="*/ 214313 w 519112"/>
                <a:gd name="connsiteY1" fmla="*/ 228601 h 231380"/>
                <a:gd name="connsiteX2" fmla="*/ 352426 w 519112"/>
                <a:gd name="connsiteY2" fmla="*/ 140496 h 231380"/>
                <a:gd name="connsiteX3" fmla="*/ 519112 w 519112"/>
                <a:gd name="connsiteY3" fmla="*/ 0 h 231380"/>
                <a:gd name="connsiteX0" fmla="*/ 0 w 545306"/>
                <a:gd name="connsiteY0" fmla="*/ 14289 h 233761"/>
                <a:gd name="connsiteX1" fmla="*/ 214313 w 545306"/>
                <a:gd name="connsiteY1" fmla="*/ 230982 h 233761"/>
                <a:gd name="connsiteX2" fmla="*/ 352426 w 545306"/>
                <a:gd name="connsiteY2" fmla="*/ 142877 h 233761"/>
                <a:gd name="connsiteX3" fmla="*/ 545306 w 545306"/>
                <a:gd name="connsiteY3" fmla="*/ 0 h 233761"/>
                <a:gd name="connsiteX0" fmla="*/ 0 w 545306"/>
                <a:gd name="connsiteY0" fmla="*/ 14289 h 233761"/>
                <a:gd name="connsiteX1" fmla="*/ 214313 w 545306"/>
                <a:gd name="connsiteY1" fmla="*/ 230982 h 233761"/>
                <a:gd name="connsiteX2" fmla="*/ 357188 w 545306"/>
                <a:gd name="connsiteY2" fmla="*/ 142877 h 233761"/>
                <a:gd name="connsiteX3" fmla="*/ 545306 w 545306"/>
                <a:gd name="connsiteY3" fmla="*/ 0 h 233761"/>
                <a:gd name="connsiteX0" fmla="*/ 0 w 545306"/>
                <a:gd name="connsiteY0" fmla="*/ 14289 h 233761"/>
                <a:gd name="connsiteX1" fmla="*/ 214313 w 545306"/>
                <a:gd name="connsiteY1" fmla="*/ 230982 h 233761"/>
                <a:gd name="connsiteX2" fmla="*/ 357188 w 545306"/>
                <a:gd name="connsiteY2" fmla="*/ 142877 h 233761"/>
                <a:gd name="connsiteX3" fmla="*/ 545306 w 545306"/>
                <a:gd name="connsiteY3" fmla="*/ 0 h 233761"/>
                <a:gd name="connsiteX0" fmla="*/ 0 w 545306"/>
                <a:gd name="connsiteY0" fmla="*/ 14289 h 231966"/>
                <a:gd name="connsiteX1" fmla="*/ 214313 w 545306"/>
                <a:gd name="connsiteY1" fmla="*/ 230982 h 231966"/>
                <a:gd name="connsiteX2" fmla="*/ 357188 w 545306"/>
                <a:gd name="connsiteY2" fmla="*/ 142877 h 231966"/>
                <a:gd name="connsiteX3" fmla="*/ 545306 w 545306"/>
                <a:gd name="connsiteY3" fmla="*/ 0 h 231966"/>
                <a:gd name="connsiteX0" fmla="*/ 0 w 545306"/>
                <a:gd name="connsiteY0" fmla="*/ 14289 h 231140"/>
                <a:gd name="connsiteX1" fmla="*/ 214313 w 545306"/>
                <a:gd name="connsiteY1" fmla="*/ 230982 h 231140"/>
                <a:gd name="connsiteX2" fmla="*/ 357188 w 545306"/>
                <a:gd name="connsiteY2" fmla="*/ 142877 h 231140"/>
                <a:gd name="connsiteX3" fmla="*/ 545306 w 545306"/>
                <a:gd name="connsiteY3" fmla="*/ 0 h 231140"/>
                <a:gd name="connsiteX0" fmla="*/ 0 w 545306"/>
                <a:gd name="connsiteY0" fmla="*/ 14289 h 231000"/>
                <a:gd name="connsiteX1" fmla="*/ 214313 w 545306"/>
                <a:gd name="connsiteY1" fmla="*/ 230982 h 231000"/>
                <a:gd name="connsiteX2" fmla="*/ 357188 w 545306"/>
                <a:gd name="connsiteY2" fmla="*/ 142877 h 231000"/>
                <a:gd name="connsiteX3" fmla="*/ 545306 w 545306"/>
                <a:gd name="connsiteY3" fmla="*/ 0 h 231000"/>
                <a:gd name="connsiteX0" fmla="*/ 0 w 545306"/>
                <a:gd name="connsiteY0" fmla="*/ 14289 h 233362"/>
                <a:gd name="connsiteX1" fmla="*/ 214313 w 545306"/>
                <a:gd name="connsiteY1" fmla="*/ 230982 h 233362"/>
                <a:gd name="connsiteX2" fmla="*/ 352425 w 545306"/>
                <a:gd name="connsiteY2" fmla="*/ 135733 h 233362"/>
                <a:gd name="connsiteX3" fmla="*/ 545306 w 545306"/>
                <a:gd name="connsiteY3" fmla="*/ 0 h 233362"/>
                <a:gd name="connsiteX0" fmla="*/ 0 w 545306"/>
                <a:gd name="connsiteY0" fmla="*/ 14289 h 233240"/>
                <a:gd name="connsiteX1" fmla="*/ 214313 w 545306"/>
                <a:gd name="connsiteY1" fmla="*/ 230982 h 233240"/>
                <a:gd name="connsiteX2" fmla="*/ 361950 w 545306"/>
                <a:gd name="connsiteY2" fmla="*/ 133352 h 233240"/>
                <a:gd name="connsiteX3" fmla="*/ 545306 w 545306"/>
                <a:gd name="connsiteY3" fmla="*/ 0 h 233240"/>
              </a:gdLst>
              <a:ahLst/>
              <a:cxnLst>
                <a:cxn ang="0">
                  <a:pos x="connsiteX0" y="connsiteY0"/>
                </a:cxn>
                <a:cxn ang="0">
                  <a:pos x="connsiteX1" y="connsiteY1"/>
                </a:cxn>
                <a:cxn ang="0">
                  <a:pos x="connsiteX2" y="connsiteY2"/>
                </a:cxn>
                <a:cxn ang="0">
                  <a:pos x="connsiteX3" y="connsiteY3"/>
                </a:cxn>
              </a:cxnLst>
              <a:rect l="l" t="t" r="r" b="b"/>
              <a:pathLst>
                <a:path w="545306" h="233240">
                  <a:moveTo>
                    <a:pt x="0" y="14289"/>
                  </a:moveTo>
                  <a:cubicBezTo>
                    <a:pt x="75604" y="1985"/>
                    <a:pt x="153988" y="211138"/>
                    <a:pt x="214313" y="230982"/>
                  </a:cubicBezTo>
                  <a:cubicBezTo>
                    <a:pt x="274638" y="250826"/>
                    <a:pt x="361950" y="133352"/>
                    <a:pt x="361950" y="133352"/>
                  </a:cubicBezTo>
                  <a:cubicBezTo>
                    <a:pt x="390526" y="100014"/>
                    <a:pt x="476250" y="0"/>
                    <a:pt x="545306"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手繪多邊形: 圖案 16">
              <a:extLst>
                <a:ext uri="{FF2B5EF4-FFF2-40B4-BE49-F238E27FC236}">
                  <a16:creationId xmlns:a16="http://schemas.microsoft.com/office/drawing/2014/main" id="{ECB5D9FB-67FF-4920-BB80-95699AB1DDC6}"/>
                </a:ext>
              </a:extLst>
            </p:cNvPr>
            <p:cNvSpPr/>
            <p:nvPr/>
          </p:nvSpPr>
          <p:spPr>
            <a:xfrm>
              <a:off x="1353741" y="4768252"/>
              <a:ext cx="278606" cy="130175"/>
            </a:xfrm>
            <a:custGeom>
              <a:avLst/>
              <a:gdLst>
                <a:gd name="connsiteX0" fmla="*/ 0 w 278606"/>
                <a:gd name="connsiteY0" fmla="*/ 0 h 140961"/>
                <a:gd name="connsiteX1" fmla="*/ 166687 w 278606"/>
                <a:gd name="connsiteY1" fmla="*/ 128588 h 140961"/>
                <a:gd name="connsiteX2" fmla="*/ 278606 w 278606"/>
                <a:gd name="connsiteY2" fmla="*/ 128588 h 140961"/>
                <a:gd name="connsiteX0" fmla="*/ 0 w 278606"/>
                <a:gd name="connsiteY0" fmla="*/ 0 h 140961"/>
                <a:gd name="connsiteX1" fmla="*/ 166687 w 278606"/>
                <a:gd name="connsiteY1" fmla="*/ 128588 h 140961"/>
                <a:gd name="connsiteX2" fmla="*/ 278606 w 278606"/>
                <a:gd name="connsiteY2" fmla="*/ 128588 h 140961"/>
                <a:gd name="connsiteX0" fmla="*/ 0 w 278606"/>
                <a:gd name="connsiteY0" fmla="*/ 0 h 133350"/>
                <a:gd name="connsiteX1" fmla="*/ 166687 w 278606"/>
                <a:gd name="connsiteY1" fmla="*/ 128588 h 133350"/>
                <a:gd name="connsiteX2" fmla="*/ 278606 w 278606"/>
                <a:gd name="connsiteY2" fmla="*/ 128588 h 133350"/>
                <a:gd name="connsiteX0" fmla="*/ 0 w 278606"/>
                <a:gd name="connsiteY0" fmla="*/ 0 h 130175"/>
                <a:gd name="connsiteX1" fmla="*/ 166687 w 278606"/>
                <a:gd name="connsiteY1" fmla="*/ 128588 h 130175"/>
                <a:gd name="connsiteX2" fmla="*/ 278606 w 278606"/>
                <a:gd name="connsiteY2" fmla="*/ 128588 h 130175"/>
                <a:gd name="connsiteX0" fmla="*/ 0 w 278606"/>
                <a:gd name="connsiteY0" fmla="*/ 0 h 130175"/>
                <a:gd name="connsiteX1" fmla="*/ 166687 w 278606"/>
                <a:gd name="connsiteY1" fmla="*/ 128588 h 130175"/>
                <a:gd name="connsiteX2" fmla="*/ 278606 w 278606"/>
                <a:gd name="connsiteY2" fmla="*/ 128588 h 130175"/>
              </a:gdLst>
              <a:ahLst/>
              <a:cxnLst>
                <a:cxn ang="0">
                  <a:pos x="connsiteX0" y="connsiteY0"/>
                </a:cxn>
                <a:cxn ang="0">
                  <a:pos x="connsiteX1" y="connsiteY1"/>
                </a:cxn>
                <a:cxn ang="0">
                  <a:pos x="connsiteX2" y="connsiteY2"/>
                </a:cxn>
              </a:cxnLst>
              <a:rect l="l" t="t" r="r" b="b"/>
              <a:pathLst>
                <a:path w="278606" h="130175">
                  <a:moveTo>
                    <a:pt x="0" y="0"/>
                  </a:moveTo>
                  <a:cubicBezTo>
                    <a:pt x="74414" y="1190"/>
                    <a:pt x="120253" y="107157"/>
                    <a:pt x="166687" y="128588"/>
                  </a:cubicBezTo>
                  <a:cubicBezTo>
                    <a:pt x="215502" y="128587"/>
                    <a:pt x="245863" y="132160"/>
                    <a:pt x="278606" y="12858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a:extLst>
              <a:ext uri="{FF2B5EF4-FFF2-40B4-BE49-F238E27FC236}">
                <a16:creationId xmlns:a16="http://schemas.microsoft.com/office/drawing/2014/main" id="{CDF7067F-2D49-4644-B180-6B06726D4057}"/>
              </a:ext>
            </a:extLst>
          </p:cNvPr>
          <p:cNvGrpSpPr/>
          <p:nvPr/>
        </p:nvGrpSpPr>
        <p:grpSpPr>
          <a:xfrm>
            <a:off x="5287726" y="2074494"/>
            <a:ext cx="1635919" cy="1112118"/>
            <a:chOff x="-3173" y="5460258"/>
            <a:chExt cx="1635919" cy="236560"/>
          </a:xfrm>
        </p:grpSpPr>
        <p:sp>
          <p:nvSpPr>
            <p:cNvPr id="29" name="手繪多邊形: 圖案 28">
              <a:extLst>
                <a:ext uri="{FF2B5EF4-FFF2-40B4-BE49-F238E27FC236}">
                  <a16:creationId xmlns:a16="http://schemas.microsoft.com/office/drawing/2014/main" id="{22B83FCD-4A46-4F16-8C2D-E88944F27498}"/>
                </a:ext>
              </a:extLst>
            </p:cNvPr>
            <p:cNvSpPr/>
            <p:nvPr/>
          </p:nvSpPr>
          <p:spPr>
            <a:xfrm>
              <a:off x="-3173" y="5584084"/>
              <a:ext cx="221457" cy="0"/>
            </a:xfrm>
            <a:custGeom>
              <a:avLst/>
              <a:gdLst>
                <a:gd name="connsiteX0" fmla="*/ 0 w 221457"/>
                <a:gd name="connsiteY0" fmla="*/ 0 h 0"/>
                <a:gd name="connsiteX1" fmla="*/ 221457 w 221457"/>
                <a:gd name="connsiteY1" fmla="*/ 0 h 0"/>
              </a:gdLst>
              <a:ahLst/>
              <a:cxnLst>
                <a:cxn ang="0">
                  <a:pos x="connsiteX0" y="connsiteY0"/>
                </a:cxn>
                <a:cxn ang="0">
                  <a:pos x="connsiteX1" y="connsiteY1"/>
                </a:cxn>
              </a:cxnLst>
              <a:rect l="l" t="t" r="r" b="b"/>
              <a:pathLst>
                <a:path w="221457">
                  <a:moveTo>
                    <a:pt x="0" y="0"/>
                  </a:moveTo>
                  <a:lnTo>
                    <a:pt x="221457" y="0"/>
                  </a:lnTo>
                </a:path>
              </a:pathLst>
            </a:custGeom>
            <a:noFill/>
            <a:ln w="190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手繪多邊形: 圖案 29">
              <a:extLst>
                <a:ext uri="{FF2B5EF4-FFF2-40B4-BE49-F238E27FC236}">
                  <a16:creationId xmlns:a16="http://schemas.microsoft.com/office/drawing/2014/main" id="{AC092B80-BF51-473E-8637-81F4E04CFEEC}"/>
                </a:ext>
              </a:extLst>
            </p:cNvPr>
            <p:cNvSpPr/>
            <p:nvPr/>
          </p:nvSpPr>
          <p:spPr>
            <a:xfrm>
              <a:off x="218284" y="5469786"/>
              <a:ext cx="145256" cy="227032"/>
            </a:xfrm>
            <a:custGeom>
              <a:avLst/>
              <a:gdLst>
                <a:gd name="connsiteX0" fmla="*/ 0 w 246166"/>
                <a:gd name="connsiteY0" fmla="*/ 111920 h 241317"/>
                <a:gd name="connsiteX1" fmla="*/ 28575 w 246166"/>
                <a:gd name="connsiteY1" fmla="*/ 221458 h 241317"/>
                <a:gd name="connsiteX2" fmla="*/ 50006 w 246166"/>
                <a:gd name="connsiteY2" fmla="*/ 2 h 241317"/>
                <a:gd name="connsiteX3" fmla="*/ 83343 w 246166"/>
                <a:gd name="connsiteY3" fmla="*/ 216695 h 241317"/>
                <a:gd name="connsiteX4" fmla="*/ 114300 w 246166"/>
                <a:gd name="connsiteY4" fmla="*/ 9527 h 241317"/>
                <a:gd name="connsiteX5" fmla="*/ 145256 w 246166"/>
                <a:gd name="connsiteY5" fmla="*/ 207170 h 241317"/>
                <a:gd name="connsiteX6" fmla="*/ 190500 w 246166"/>
                <a:gd name="connsiteY6" fmla="*/ 7145 h 241317"/>
                <a:gd name="connsiteX7" fmla="*/ 240506 w 246166"/>
                <a:gd name="connsiteY7" fmla="*/ 221458 h 241317"/>
                <a:gd name="connsiteX8" fmla="*/ 242887 w 246166"/>
                <a:gd name="connsiteY8" fmla="*/ 219077 h 241317"/>
                <a:gd name="connsiteX0" fmla="*/ 0 w 240506"/>
                <a:gd name="connsiteY0" fmla="*/ 111920 h 224741"/>
                <a:gd name="connsiteX1" fmla="*/ 28575 w 240506"/>
                <a:gd name="connsiteY1" fmla="*/ 221458 h 224741"/>
                <a:gd name="connsiteX2" fmla="*/ 50006 w 240506"/>
                <a:gd name="connsiteY2" fmla="*/ 2 h 224741"/>
                <a:gd name="connsiteX3" fmla="*/ 83343 w 240506"/>
                <a:gd name="connsiteY3" fmla="*/ 216695 h 224741"/>
                <a:gd name="connsiteX4" fmla="*/ 114300 w 240506"/>
                <a:gd name="connsiteY4" fmla="*/ 9527 h 224741"/>
                <a:gd name="connsiteX5" fmla="*/ 145256 w 240506"/>
                <a:gd name="connsiteY5" fmla="*/ 207170 h 224741"/>
                <a:gd name="connsiteX6" fmla="*/ 190500 w 240506"/>
                <a:gd name="connsiteY6" fmla="*/ 7145 h 224741"/>
                <a:gd name="connsiteX7" fmla="*/ 240506 w 240506"/>
                <a:gd name="connsiteY7" fmla="*/ 221458 h 224741"/>
                <a:gd name="connsiteX0" fmla="*/ 0 w 240506"/>
                <a:gd name="connsiteY0" fmla="*/ 111920 h 226688"/>
                <a:gd name="connsiteX1" fmla="*/ 28575 w 240506"/>
                <a:gd name="connsiteY1" fmla="*/ 221458 h 226688"/>
                <a:gd name="connsiteX2" fmla="*/ 50006 w 240506"/>
                <a:gd name="connsiteY2" fmla="*/ 2 h 226688"/>
                <a:gd name="connsiteX3" fmla="*/ 83343 w 240506"/>
                <a:gd name="connsiteY3" fmla="*/ 216695 h 226688"/>
                <a:gd name="connsiteX4" fmla="*/ 114300 w 240506"/>
                <a:gd name="connsiteY4" fmla="*/ 9527 h 226688"/>
                <a:gd name="connsiteX5" fmla="*/ 145256 w 240506"/>
                <a:gd name="connsiteY5" fmla="*/ 207170 h 226688"/>
                <a:gd name="connsiteX6" fmla="*/ 240506 w 240506"/>
                <a:gd name="connsiteY6" fmla="*/ 221458 h 226688"/>
                <a:gd name="connsiteX0" fmla="*/ 0 w 145256"/>
                <a:gd name="connsiteY0" fmla="*/ 111920 h 224741"/>
                <a:gd name="connsiteX1" fmla="*/ 28575 w 145256"/>
                <a:gd name="connsiteY1" fmla="*/ 221458 h 224741"/>
                <a:gd name="connsiteX2" fmla="*/ 50006 w 145256"/>
                <a:gd name="connsiteY2" fmla="*/ 2 h 224741"/>
                <a:gd name="connsiteX3" fmla="*/ 83343 w 145256"/>
                <a:gd name="connsiteY3" fmla="*/ 216695 h 224741"/>
                <a:gd name="connsiteX4" fmla="*/ 114300 w 145256"/>
                <a:gd name="connsiteY4" fmla="*/ 9527 h 224741"/>
                <a:gd name="connsiteX5" fmla="*/ 145256 w 145256"/>
                <a:gd name="connsiteY5" fmla="*/ 207170 h 224741"/>
                <a:gd name="connsiteX0" fmla="*/ 0 w 145256"/>
                <a:gd name="connsiteY0" fmla="*/ 111920 h 224741"/>
                <a:gd name="connsiteX1" fmla="*/ 28575 w 145256"/>
                <a:gd name="connsiteY1" fmla="*/ 221458 h 224741"/>
                <a:gd name="connsiteX2" fmla="*/ 50006 w 145256"/>
                <a:gd name="connsiteY2" fmla="*/ 2 h 224741"/>
                <a:gd name="connsiteX3" fmla="*/ 83343 w 145256"/>
                <a:gd name="connsiteY3" fmla="*/ 216695 h 224741"/>
                <a:gd name="connsiteX4" fmla="*/ 114300 w 145256"/>
                <a:gd name="connsiteY4" fmla="*/ 9527 h 224741"/>
                <a:gd name="connsiteX5" fmla="*/ 145256 w 145256"/>
                <a:gd name="connsiteY5" fmla="*/ 214314 h 224741"/>
                <a:gd name="connsiteX0" fmla="*/ 0 w 145256"/>
                <a:gd name="connsiteY0" fmla="*/ 111919 h 224740"/>
                <a:gd name="connsiteX1" fmla="*/ 28575 w 145256"/>
                <a:gd name="connsiteY1" fmla="*/ 221457 h 224740"/>
                <a:gd name="connsiteX2" fmla="*/ 50006 w 145256"/>
                <a:gd name="connsiteY2" fmla="*/ 1 h 224740"/>
                <a:gd name="connsiteX3" fmla="*/ 85724 w 145256"/>
                <a:gd name="connsiteY3" fmla="*/ 219076 h 224740"/>
                <a:gd name="connsiteX4" fmla="*/ 114300 w 145256"/>
                <a:gd name="connsiteY4" fmla="*/ 9526 h 224740"/>
                <a:gd name="connsiteX5" fmla="*/ 145256 w 145256"/>
                <a:gd name="connsiteY5" fmla="*/ 214313 h 224740"/>
                <a:gd name="connsiteX0" fmla="*/ 0 w 145256"/>
                <a:gd name="connsiteY0" fmla="*/ 111919 h 224740"/>
                <a:gd name="connsiteX1" fmla="*/ 28575 w 145256"/>
                <a:gd name="connsiteY1" fmla="*/ 221457 h 224740"/>
                <a:gd name="connsiteX2" fmla="*/ 50006 w 145256"/>
                <a:gd name="connsiteY2" fmla="*/ 1 h 224740"/>
                <a:gd name="connsiteX3" fmla="*/ 85724 w 145256"/>
                <a:gd name="connsiteY3" fmla="*/ 219076 h 224740"/>
                <a:gd name="connsiteX4" fmla="*/ 114300 w 145256"/>
                <a:gd name="connsiteY4" fmla="*/ 9526 h 224740"/>
                <a:gd name="connsiteX5" fmla="*/ 145256 w 145256"/>
                <a:gd name="connsiteY5" fmla="*/ 223838 h 224740"/>
                <a:gd name="connsiteX0" fmla="*/ 0 w 145256"/>
                <a:gd name="connsiteY0" fmla="*/ 111919 h 224652"/>
                <a:gd name="connsiteX1" fmla="*/ 28575 w 145256"/>
                <a:gd name="connsiteY1" fmla="*/ 221457 h 224652"/>
                <a:gd name="connsiteX2" fmla="*/ 50006 w 145256"/>
                <a:gd name="connsiteY2" fmla="*/ 1 h 224652"/>
                <a:gd name="connsiteX3" fmla="*/ 85724 w 145256"/>
                <a:gd name="connsiteY3" fmla="*/ 219076 h 224652"/>
                <a:gd name="connsiteX4" fmla="*/ 114300 w 145256"/>
                <a:gd name="connsiteY4" fmla="*/ 9526 h 224652"/>
                <a:gd name="connsiteX5" fmla="*/ 145256 w 145256"/>
                <a:gd name="connsiteY5" fmla="*/ 223838 h 224652"/>
                <a:gd name="connsiteX0" fmla="*/ 0 w 145256"/>
                <a:gd name="connsiteY0" fmla="*/ 111919 h 223964"/>
                <a:gd name="connsiteX1" fmla="*/ 28575 w 145256"/>
                <a:gd name="connsiteY1" fmla="*/ 221457 h 223964"/>
                <a:gd name="connsiteX2" fmla="*/ 50006 w 145256"/>
                <a:gd name="connsiteY2" fmla="*/ 1 h 223964"/>
                <a:gd name="connsiteX3" fmla="*/ 85724 w 145256"/>
                <a:gd name="connsiteY3" fmla="*/ 219076 h 223964"/>
                <a:gd name="connsiteX4" fmla="*/ 114300 w 145256"/>
                <a:gd name="connsiteY4" fmla="*/ 9526 h 223964"/>
                <a:gd name="connsiteX5" fmla="*/ 145256 w 145256"/>
                <a:gd name="connsiteY5" fmla="*/ 223838 h 223964"/>
                <a:gd name="connsiteX0" fmla="*/ 0 w 145256"/>
                <a:gd name="connsiteY0" fmla="*/ 111919 h 224652"/>
                <a:gd name="connsiteX1" fmla="*/ 28575 w 145256"/>
                <a:gd name="connsiteY1" fmla="*/ 221457 h 224652"/>
                <a:gd name="connsiteX2" fmla="*/ 50006 w 145256"/>
                <a:gd name="connsiteY2" fmla="*/ 1 h 224652"/>
                <a:gd name="connsiteX3" fmla="*/ 85724 w 145256"/>
                <a:gd name="connsiteY3" fmla="*/ 219076 h 224652"/>
                <a:gd name="connsiteX4" fmla="*/ 114300 w 145256"/>
                <a:gd name="connsiteY4" fmla="*/ 9526 h 224652"/>
                <a:gd name="connsiteX5" fmla="*/ 145256 w 145256"/>
                <a:gd name="connsiteY5" fmla="*/ 223838 h 224652"/>
                <a:gd name="connsiteX0" fmla="*/ 0 w 145256"/>
                <a:gd name="connsiteY0" fmla="*/ 111919 h 223838"/>
                <a:gd name="connsiteX1" fmla="*/ 28575 w 145256"/>
                <a:gd name="connsiteY1" fmla="*/ 221457 h 223838"/>
                <a:gd name="connsiteX2" fmla="*/ 50006 w 145256"/>
                <a:gd name="connsiteY2" fmla="*/ 1 h 223838"/>
                <a:gd name="connsiteX3" fmla="*/ 85724 w 145256"/>
                <a:gd name="connsiteY3" fmla="*/ 219076 h 223838"/>
                <a:gd name="connsiteX4" fmla="*/ 114300 w 145256"/>
                <a:gd name="connsiteY4" fmla="*/ 9526 h 223838"/>
                <a:gd name="connsiteX5" fmla="*/ 145256 w 145256"/>
                <a:gd name="connsiteY5" fmla="*/ 223838 h 223838"/>
                <a:gd name="connsiteX0" fmla="*/ 0 w 145256"/>
                <a:gd name="connsiteY0" fmla="*/ 111918 h 223837"/>
                <a:gd name="connsiteX1" fmla="*/ 28575 w 145256"/>
                <a:gd name="connsiteY1" fmla="*/ 221456 h 223837"/>
                <a:gd name="connsiteX2" fmla="*/ 50006 w 145256"/>
                <a:gd name="connsiteY2" fmla="*/ 0 h 223837"/>
                <a:gd name="connsiteX3" fmla="*/ 85724 w 145256"/>
                <a:gd name="connsiteY3" fmla="*/ 221457 h 223837"/>
                <a:gd name="connsiteX4" fmla="*/ 114300 w 145256"/>
                <a:gd name="connsiteY4" fmla="*/ 9525 h 223837"/>
                <a:gd name="connsiteX5" fmla="*/ 145256 w 145256"/>
                <a:gd name="connsiteY5" fmla="*/ 223837 h 223837"/>
                <a:gd name="connsiteX0" fmla="*/ 0 w 145256"/>
                <a:gd name="connsiteY0" fmla="*/ 114299 h 226218"/>
                <a:gd name="connsiteX1" fmla="*/ 28575 w 145256"/>
                <a:gd name="connsiteY1" fmla="*/ 223837 h 226218"/>
                <a:gd name="connsiteX2" fmla="*/ 50006 w 145256"/>
                <a:gd name="connsiteY2" fmla="*/ 2381 h 226218"/>
                <a:gd name="connsiteX3" fmla="*/ 85724 w 145256"/>
                <a:gd name="connsiteY3" fmla="*/ 223838 h 226218"/>
                <a:gd name="connsiteX4" fmla="*/ 119062 w 145256"/>
                <a:gd name="connsiteY4" fmla="*/ 0 h 226218"/>
                <a:gd name="connsiteX5" fmla="*/ 145256 w 145256"/>
                <a:gd name="connsiteY5" fmla="*/ 226218 h 226218"/>
                <a:gd name="connsiteX0" fmla="*/ 0 w 145256"/>
                <a:gd name="connsiteY0" fmla="*/ 114299 h 226218"/>
                <a:gd name="connsiteX1" fmla="*/ 28575 w 145256"/>
                <a:gd name="connsiteY1" fmla="*/ 223837 h 226218"/>
                <a:gd name="connsiteX2" fmla="*/ 50006 w 145256"/>
                <a:gd name="connsiteY2" fmla="*/ 2381 h 226218"/>
                <a:gd name="connsiteX3" fmla="*/ 85724 w 145256"/>
                <a:gd name="connsiteY3" fmla="*/ 223838 h 226218"/>
                <a:gd name="connsiteX4" fmla="*/ 116681 w 145256"/>
                <a:gd name="connsiteY4" fmla="*/ 0 h 226218"/>
                <a:gd name="connsiteX5" fmla="*/ 145256 w 145256"/>
                <a:gd name="connsiteY5" fmla="*/ 226218 h 226218"/>
                <a:gd name="connsiteX0" fmla="*/ 0 w 145256"/>
                <a:gd name="connsiteY0" fmla="*/ 114299 h 227032"/>
                <a:gd name="connsiteX1" fmla="*/ 28575 w 145256"/>
                <a:gd name="connsiteY1" fmla="*/ 223837 h 227032"/>
                <a:gd name="connsiteX2" fmla="*/ 52387 w 145256"/>
                <a:gd name="connsiteY2" fmla="*/ 2381 h 227032"/>
                <a:gd name="connsiteX3" fmla="*/ 85724 w 145256"/>
                <a:gd name="connsiteY3" fmla="*/ 223838 h 227032"/>
                <a:gd name="connsiteX4" fmla="*/ 116681 w 145256"/>
                <a:gd name="connsiteY4" fmla="*/ 0 h 227032"/>
                <a:gd name="connsiteX5" fmla="*/ 145256 w 145256"/>
                <a:gd name="connsiteY5" fmla="*/ 226218 h 22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256" h="227032">
                  <a:moveTo>
                    <a:pt x="0" y="114299"/>
                  </a:moveTo>
                  <a:cubicBezTo>
                    <a:pt x="14882" y="176013"/>
                    <a:pt x="19844" y="242490"/>
                    <a:pt x="28575" y="223837"/>
                  </a:cubicBezTo>
                  <a:cubicBezTo>
                    <a:pt x="37306" y="205184"/>
                    <a:pt x="42862" y="2381"/>
                    <a:pt x="52387" y="2381"/>
                  </a:cubicBezTo>
                  <a:cubicBezTo>
                    <a:pt x="61912" y="2381"/>
                    <a:pt x="75008" y="224235"/>
                    <a:pt x="85724" y="223838"/>
                  </a:cubicBezTo>
                  <a:cubicBezTo>
                    <a:pt x="96440" y="223441"/>
                    <a:pt x="106759" y="-397"/>
                    <a:pt x="116681" y="0"/>
                  </a:cubicBezTo>
                  <a:cubicBezTo>
                    <a:pt x="126603" y="397"/>
                    <a:pt x="124222" y="190896"/>
                    <a:pt x="145256" y="226218"/>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手繪多邊形: 圖案 30">
              <a:extLst>
                <a:ext uri="{FF2B5EF4-FFF2-40B4-BE49-F238E27FC236}">
                  <a16:creationId xmlns:a16="http://schemas.microsoft.com/office/drawing/2014/main" id="{E2827409-F51E-4D3F-BEB9-D3A035C2C12A}"/>
                </a:ext>
              </a:extLst>
            </p:cNvPr>
            <p:cNvSpPr/>
            <p:nvPr/>
          </p:nvSpPr>
          <p:spPr>
            <a:xfrm>
              <a:off x="361159" y="5472162"/>
              <a:ext cx="161925" cy="221460"/>
            </a:xfrm>
            <a:custGeom>
              <a:avLst/>
              <a:gdLst>
                <a:gd name="connsiteX0" fmla="*/ 0 w 161925"/>
                <a:gd name="connsiteY0" fmla="*/ 219076 h 221457"/>
                <a:gd name="connsiteX1" fmla="*/ 42862 w 161925"/>
                <a:gd name="connsiteY1" fmla="*/ 1 h 221457"/>
                <a:gd name="connsiteX2" fmla="*/ 95250 w 161925"/>
                <a:gd name="connsiteY2" fmla="*/ 221457 h 221457"/>
                <a:gd name="connsiteX3" fmla="*/ 161925 w 161925"/>
                <a:gd name="connsiteY3" fmla="*/ 1 h 221457"/>
                <a:gd name="connsiteX0" fmla="*/ 0 w 161925"/>
                <a:gd name="connsiteY0" fmla="*/ 219076 h 221457"/>
                <a:gd name="connsiteX1" fmla="*/ 42862 w 161925"/>
                <a:gd name="connsiteY1" fmla="*/ 1 h 221457"/>
                <a:gd name="connsiteX2" fmla="*/ 95250 w 161925"/>
                <a:gd name="connsiteY2" fmla="*/ 221457 h 221457"/>
                <a:gd name="connsiteX3" fmla="*/ 161925 w 161925"/>
                <a:gd name="connsiteY3" fmla="*/ 1 h 221457"/>
                <a:gd name="connsiteX0" fmla="*/ 0 w 161925"/>
                <a:gd name="connsiteY0" fmla="*/ 219079 h 221460"/>
                <a:gd name="connsiteX1" fmla="*/ 42862 w 161925"/>
                <a:gd name="connsiteY1" fmla="*/ 4 h 221460"/>
                <a:gd name="connsiteX2" fmla="*/ 95250 w 161925"/>
                <a:gd name="connsiteY2" fmla="*/ 221460 h 221460"/>
                <a:gd name="connsiteX3" fmla="*/ 161925 w 161925"/>
                <a:gd name="connsiteY3" fmla="*/ 4 h 221460"/>
              </a:gdLst>
              <a:ahLst/>
              <a:cxnLst>
                <a:cxn ang="0">
                  <a:pos x="connsiteX0" y="connsiteY0"/>
                </a:cxn>
                <a:cxn ang="0">
                  <a:pos x="connsiteX1" y="connsiteY1"/>
                </a:cxn>
                <a:cxn ang="0">
                  <a:pos x="connsiteX2" y="connsiteY2"/>
                </a:cxn>
                <a:cxn ang="0">
                  <a:pos x="connsiteX3" y="connsiteY3"/>
                </a:cxn>
              </a:cxnLst>
              <a:rect l="l" t="t" r="r" b="b"/>
              <a:pathLst>
                <a:path w="161925" h="221460">
                  <a:moveTo>
                    <a:pt x="0" y="219079"/>
                  </a:moveTo>
                  <a:cubicBezTo>
                    <a:pt x="20636" y="230787"/>
                    <a:pt x="26987" y="-393"/>
                    <a:pt x="42862" y="4"/>
                  </a:cubicBezTo>
                  <a:cubicBezTo>
                    <a:pt x="58737" y="401"/>
                    <a:pt x="75406" y="221460"/>
                    <a:pt x="95250" y="221460"/>
                  </a:cubicBezTo>
                  <a:cubicBezTo>
                    <a:pt x="115094" y="221460"/>
                    <a:pt x="131365" y="-1186"/>
                    <a:pt x="161925" y="4"/>
                  </a:cubicBezTo>
                </a:path>
              </a:pathLst>
            </a:cu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手繪多邊形: 圖案 31">
              <a:extLst>
                <a:ext uri="{FF2B5EF4-FFF2-40B4-BE49-F238E27FC236}">
                  <a16:creationId xmlns:a16="http://schemas.microsoft.com/office/drawing/2014/main" id="{6D62DD8F-3FBF-4563-94C8-47619394339B}"/>
                </a:ext>
              </a:extLst>
            </p:cNvPr>
            <p:cNvSpPr/>
            <p:nvPr/>
          </p:nvSpPr>
          <p:spPr>
            <a:xfrm>
              <a:off x="520703" y="5469020"/>
              <a:ext cx="285750" cy="222223"/>
            </a:xfrm>
            <a:custGeom>
              <a:avLst/>
              <a:gdLst>
                <a:gd name="connsiteX0" fmla="*/ 0 w 283369"/>
                <a:gd name="connsiteY0" fmla="*/ 0 h 221461"/>
                <a:gd name="connsiteX1" fmla="*/ 107157 w 283369"/>
                <a:gd name="connsiteY1" fmla="*/ 221457 h 221461"/>
                <a:gd name="connsiteX2" fmla="*/ 283369 w 283369"/>
                <a:gd name="connsiteY2" fmla="*/ 4763 h 221461"/>
                <a:gd name="connsiteX0" fmla="*/ 0 w 283369"/>
                <a:gd name="connsiteY0" fmla="*/ 764 h 222225"/>
                <a:gd name="connsiteX1" fmla="*/ 107157 w 283369"/>
                <a:gd name="connsiteY1" fmla="*/ 222221 h 222225"/>
                <a:gd name="connsiteX2" fmla="*/ 283369 w 283369"/>
                <a:gd name="connsiteY2" fmla="*/ 5527 h 222225"/>
                <a:gd name="connsiteX0" fmla="*/ 0 w 290512"/>
                <a:gd name="connsiteY0" fmla="*/ 764 h 222225"/>
                <a:gd name="connsiteX1" fmla="*/ 107157 w 290512"/>
                <a:gd name="connsiteY1" fmla="*/ 222221 h 222225"/>
                <a:gd name="connsiteX2" fmla="*/ 290512 w 290512"/>
                <a:gd name="connsiteY2" fmla="*/ 7908 h 222225"/>
                <a:gd name="connsiteX0" fmla="*/ 0 w 285750"/>
                <a:gd name="connsiteY0" fmla="*/ 764 h 222225"/>
                <a:gd name="connsiteX1" fmla="*/ 107157 w 285750"/>
                <a:gd name="connsiteY1" fmla="*/ 222221 h 222225"/>
                <a:gd name="connsiteX2" fmla="*/ 285750 w 285750"/>
                <a:gd name="connsiteY2" fmla="*/ 5527 h 222225"/>
                <a:gd name="connsiteX0" fmla="*/ 0 w 285750"/>
                <a:gd name="connsiteY0" fmla="*/ 764 h 222223"/>
                <a:gd name="connsiteX1" fmla="*/ 107157 w 285750"/>
                <a:gd name="connsiteY1" fmla="*/ 222221 h 222223"/>
                <a:gd name="connsiteX2" fmla="*/ 285750 w 285750"/>
                <a:gd name="connsiteY2" fmla="*/ 5527 h 222223"/>
                <a:gd name="connsiteX0" fmla="*/ 0 w 285750"/>
                <a:gd name="connsiteY0" fmla="*/ 764 h 222223"/>
                <a:gd name="connsiteX1" fmla="*/ 107157 w 285750"/>
                <a:gd name="connsiteY1" fmla="*/ 222221 h 222223"/>
                <a:gd name="connsiteX2" fmla="*/ 285750 w 285750"/>
                <a:gd name="connsiteY2" fmla="*/ 5527 h 222223"/>
              </a:gdLst>
              <a:ahLst/>
              <a:cxnLst>
                <a:cxn ang="0">
                  <a:pos x="connsiteX0" y="connsiteY0"/>
                </a:cxn>
                <a:cxn ang="0">
                  <a:pos x="connsiteX1" y="connsiteY1"/>
                </a:cxn>
                <a:cxn ang="0">
                  <a:pos x="connsiteX2" y="connsiteY2"/>
                </a:cxn>
              </a:cxnLst>
              <a:rect l="l" t="t" r="r" b="b"/>
              <a:pathLst>
                <a:path w="285750" h="222223">
                  <a:moveTo>
                    <a:pt x="0" y="764"/>
                  </a:moveTo>
                  <a:cubicBezTo>
                    <a:pt x="39489" y="-15111"/>
                    <a:pt x="59929" y="221427"/>
                    <a:pt x="107157" y="222221"/>
                  </a:cubicBezTo>
                  <a:cubicBezTo>
                    <a:pt x="154385" y="223015"/>
                    <a:pt x="211733" y="2352"/>
                    <a:pt x="285750" y="5527"/>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手繪多邊形: 圖案 32">
              <a:extLst>
                <a:ext uri="{FF2B5EF4-FFF2-40B4-BE49-F238E27FC236}">
                  <a16:creationId xmlns:a16="http://schemas.microsoft.com/office/drawing/2014/main" id="{C18FA4B7-44B8-4D11-B828-F6ED30A80BE6}"/>
                </a:ext>
              </a:extLst>
            </p:cNvPr>
            <p:cNvSpPr/>
            <p:nvPr/>
          </p:nvSpPr>
          <p:spPr>
            <a:xfrm>
              <a:off x="806452" y="5460261"/>
              <a:ext cx="545306" cy="233240"/>
            </a:xfrm>
            <a:custGeom>
              <a:avLst/>
              <a:gdLst>
                <a:gd name="connsiteX0" fmla="*/ 0 w 521494"/>
                <a:gd name="connsiteY0" fmla="*/ 9525 h 221473"/>
                <a:gd name="connsiteX1" fmla="*/ 219075 w 521494"/>
                <a:gd name="connsiteY1" fmla="*/ 221456 h 221473"/>
                <a:gd name="connsiteX2" fmla="*/ 521494 w 521494"/>
                <a:gd name="connsiteY2" fmla="*/ 0 h 221473"/>
                <a:gd name="connsiteX3" fmla="*/ 521494 w 521494"/>
                <a:gd name="connsiteY3" fmla="*/ 0 h 221473"/>
                <a:gd name="connsiteX0" fmla="*/ 0 w 521494"/>
                <a:gd name="connsiteY0" fmla="*/ 9525 h 221464"/>
                <a:gd name="connsiteX1" fmla="*/ 219075 w 521494"/>
                <a:gd name="connsiteY1" fmla="*/ 221456 h 221464"/>
                <a:gd name="connsiteX2" fmla="*/ 521494 w 521494"/>
                <a:gd name="connsiteY2" fmla="*/ 0 h 221464"/>
                <a:gd name="connsiteX3" fmla="*/ 521494 w 521494"/>
                <a:gd name="connsiteY3" fmla="*/ 0 h 221464"/>
                <a:gd name="connsiteX0" fmla="*/ 0 w 521494"/>
                <a:gd name="connsiteY0" fmla="*/ 9525 h 221464"/>
                <a:gd name="connsiteX1" fmla="*/ 219075 w 521494"/>
                <a:gd name="connsiteY1" fmla="*/ 221456 h 221464"/>
                <a:gd name="connsiteX2" fmla="*/ 521494 w 521494"/>
                <a:gd name="connsiteY2" fmla="*/ 0 h 221464"/>
                <a:gd name="connsiteX3" fmla="*/ 395288 w 521494"/>
                <a:gd name="connsiteY3" fmla="*/ 30956 h 221464"/>
                <a:gd name="connsiteX0" fmla="*/ 0 w 521494"/>
                <a:gd name="connsiteY0" fmla="*/ 9525 h 221464"/>
                <a:gd name="connsiteX1" fmla="*/ 219075 w 521494"/>
                <a:gd name="connsiteY1" fmla="*/ 221456 h 221464"/>
                <a:gd name="connsiteX2" fmla="*/ 521494 w 521494"/>
                <a:gd name="connsiteY2" fmla="*/ 0 h 221464"/>
                <a:gd name="connsiteX0" fmla="*/ 0 w 357188"/>
                <a:gd name="connsiteY0" fmla="*/ 505 h 212673"/>
                <a:gd name="connsiteX1" fmla="*/ 219075 w 357188"/>
                <a:gd name="connsiteY1" fmla="*/ 212436 h 212673"/>
                <a:gd name="connsiteX2" fmla="*/ 357188 w 357188"/>
                <a:gd name="connsiteY2" fmla="*/ 45748 h 212673"/>
                <a:gd name="connsiteX0" fmla="*/ 0 w 533400"/>
                <a:gd name="connsiteY0" fmla="*/ 9526 h 221465"/>
                <a:gd name="connsiteX1" fmla="*/ 219075 w 533400"/>
                <a:gd name="connsiteY1" fmla="*/ 221457 h 221465"/>
                <a:gd name="connsiteX2" fmla="*/ 533400 w 533400"/>
                <a:gd name="connsiteY2" fmla="*/ 0 h 221465"/>
                <a:gd name="connsiteX0" fmla="*/ 0 w 556683"/>
                <a:gd name="connsiteY0" fmla="*/ 26629 h 238568"/>
                <a:gd name="connsiteX1" fmla="*/ 219075 w 556683"/>
                <a:gd name="connsiteY1" fmla="*/ 238560 h 238568"/>
                <a:gd name="connsiteX2" fmla="*/ 533400 w 556683"/>
                <a:gd name="connsiteY2" fmla="*/ 17103 h 238568"/>
                <a:gd name="connsiteX3" fmla="*/ 533400 w 556683"/>
                <a:gd name="connsiteY3" fmla="*/ 14724 h 238568"/>
                <a:gd name="connsiteX0" fmla="*/ 0 w 575043"/>
                <a:gd name="connsiteY0" fmla="*/ 66673 h 278612"/>
                <a:gd name="connsiteX1" fmla="*/ 219075 w 575043"/>
                <a:gd name="connsiteY1" fmla="*/ 278604 h 278612"/>
                <a:gd name="connsiteX2" fmla="*/ 533400 w 575043"/>
                <a:gd name="connsiteY2" fmla="*/ 57147 h 278612"/>
                <a:gd name="connsiteX3" fmla="*/ 573881 w 575043"/>
                <a:gd name="connsiteY3" fmla="*/ 0 h 278612"/>
                <a:gd name="connsiteX0" fmla="*/ 0 w 621506"/>
                <a:gd name="connsiteY0" fmla="*/ 19607 h 231546"/>
                <a:gd name="connsiteX1" fmla="*/ 219075 w 621506"/>
                <a:gd name="connsiteY1" fmla="*/ 231538 h 231546"/>
                <a:gd name="connsiteX2" fmla="*/ 533400 w 621506"/>
                <a:gd name="connsiteY2" fmla="*/ 10081 h 231546"/>
                <a:gd name="connsiteX3" fmla="*/ 621506 w 621506"/>
                <a:gd name="connsiteY3" fmla="*/ 50565 h 231546"/>
                <a:gd name="connsiteX0" fmla="*/ 0 w 621506"/>
                <a:gd name="connsiteY0" fmla="*/ 508 h 212767"/>
                <a:gd name="connsiteX1" fmla="*/ 219075 w 621506"/>
                <a:gd name="connsiteY1" fmla="*/ 212439 h 212767"/>
                <a:gd name="connsiteX2" fmla="*/ 426244 w 621506"/>
                <a:gd name="connsiteY2" fmla="*/ 52895 h 212767"/>
                <a:gd name="connsiteX3" fmla="*/ 621506 w 621506"/>
                <a:gd name="connsiteY3" fmla="*/ 31466 h 212767"/>
                <a:gd name="connsiteX0" fmla="*/ 0 w 621506"/>
                <a:gd name="connsiteY0" fmla="*/ 10421 h 222680"/>
                <a:gd name="connsiteX1" fmla="*/ 219075 w 621506"/>
                <a:gd name="connsiteY1" fmla="*/ 222352 h 222680"/>
                <a:gd name="connsiteX2" fmla="*/ 426244 w 621506"/>
                <a:gd name="connsiteY2" fmla="*/ 62808 h 222680"/>
                <a:gd name="connsiteX3" fmla="*/ 621506 w 621506"/>
                <a:gd name="connsiteY3" fmla="*/ 41379 h 222680"/>
                <a:gd name="connsiteX0" fmla="*/ 0 w 552471"/>
                <a:gd name="connsiteY0" fmla="*/ 28704 h 240963"/>
                <a:gd name="connsiteX1" fmla="*/ 219075 w 552471"/>
                <a:gd name="connsiteY1" fmla="*/ 240635 h 240963"/>
                <a:gd name="connsiteX2" fmla="*/ 426244 w 552471"/>
                <a:gd name="connsiteY2" fmla="*/ 81091 h 240963"/>
                <a:gd name="connsiteX3" fmla="*/ 552450 w 552471"/>
                <a:gd name="connsiteY3" fmla="*/ 14418 h 240963"/>
                <a:gd name="connsiteX0" fmla="*/ 0 w 552450"/>
                <a:gd name="connsiteY0" fmla="*/ 14286 h 226545"/>
                <a:gd name="connsiteX1" fmla="*/ 219075 w 552450"/>
                <a:gd name="connsiteY1" fmla="*/ 226217 h 226545"/>
                <a:gd name="connsiteX2" fmla="*/ 426244 w 552450"/>
                <a:gd name="connsiteY2" fmla="*/ 66673 h 226545"/>
                <a:gd name="connsiteX3" fmla="*/ 552450 w 552450"/>
                <a:gd name="connsiteY3" fmla="*/ 0 h 226545"/>
                <a:gd name="connsiteX0" fmla="*/ 0 w 521494"/>
                <a:gd name="connsiteY0" fmla="*/ 14286 h 226545"/>
                <a:gd name="connsiteX1" fmla="*/ 219075 w 521494"/>
                <a:gd name="connsiteY1" fmla="*/ 226217 h 226545"/>
                <a:gd name="connsiteX2" fmla="*/ 426244 w 521494"/>
                <a:gd name="connsiteY2" fmla="*/ 66673 h 226545"/>
                <a:gd name="connsiteX3" fmla="*/ 521494 w 521494"/>
                <a:gd name="connsiteY3" fmla="*/ 0 h 226545"/>
                <a:gd name="connsiteX0" fmla="*/ 0 w 521494"/>
                <a:gd name="connsiteY0" fmla="*/ 14286 h 228319"/>
                <a:gd name="connsiteX1" fmla="*/ 219075 w 521494"/>
                <a:gd name="connsiteY1" fmla="*/ 226217 h 228319"/>
                <a:gd name="connsiteX2" fmla="*/ 361951 w 521494"/>
                <a:gd name="connsiteY2" fmla="*/ 128585 h 228319"/>
                <a:gd name="connsiteX3" fmla="*/ 521494 w 521494"/>
                <a:gd name="connsiteY3" fmla="*/ 0 h 228319"/>
                <a:gd name="connsiteX0" fmla="*/ 0 w 521494"/>
                <a:gd name="connsiteY0" fmla="*/ 14286 h 227620"/>
                <a:gd name="connsiteX1" fmla="*/ 219075 w 521494"/>
                <a:gd name="connsiteY1" fmla="*/ 226217 h 227620"/>
                <a:gd name="connsiteX2" fmla="*/ 385764 w 521494"/>
                <a:gd name="connsiteY2" fmla="*/ 111916 h 227620"/>
                <a:gd name="connsiteX3" fmla="*/ 521494 w 521494"/>
                <a:gd name="connsiteY3" fmla="*/ 0 h 227620"/>
                <a:gd name="connsiteX0" fmla="*/ 0 w 521494"/>
                <a:gd name="connsiteY0" fmla="*/ 14286 h 227894"/>
                <a:gd name="connsiteX1" fmla="*/ 219075 w 521494"/>
                <a:gd name="connsiteY1" fmla="*/ 226217 h 227894"/>
                <a:gd name="connsiteX2" fmla="*/ 392907 w 521494"/>
                <a:gd name="connsiteY2" fmla="*/ 119060 h 227894"/>
                <a:gd name="connsiteX3" fmla="*/ 521494 w 521494"/>
                <a:gd name="connsiteY3" fmla="*/ 0 h 227894"/>
                <a:gd name="connsiteX0" fmla="*/ 0 w 521494"/>
                <a:gd name="connsiteY0" fmla="*/ 14286 h 226268"/>
                <a:gd name="connsiteX1" fmla="*/ 219075 w 521494"/>
                <a:gd name="connsiteY1" fmla="*/ 226217 h 226268"/>
                <a:gd name="connsiteX2" fmla="*/ 392907 w 521494"/>
                <a:gd name="connsiteY2" fmla="*/ 119060 h 226268"/>
                <a:gd name="connsiteX3" fmla="*/ 521494 w 521494"/>
                <a:gd name="connsiteY3" fmla="*/ 0 h 226268"/>
                <a:gd name="connsiteX0" fmla="*/ 0 w 521494"/>
                <a:gd name="connsiteY0" fmla="*/ 14286 h 227708"/>
                <a:gd name="connsiteX1" fmla="*/ 219075 w 521494"/>
                <a:gd name="connsiteY1" fmla="*/ 226217 h 227708"/>
                <a:gd name="connsiteX2" fmla="*/ 378619 w 521494"/>
                <a:gd name="connsiteY2" fmla="*/ 114298 h 227708"/>
                <a:gd name="connsiteX3" fmla="*/ 521494 w 521494"/>
                <a:gd name="connsiteY3" fmla="*/ 0 h 227708"/>
                <a:gd name="connsiteX0" fmla="*/ 0 w 378619"/>
                <a:gd name="connsiteY0" fmla="*/ 526 h 213948"/>
                <a:gd name="connsiteX1" fmla="*/ 219075 w 378619"/>
                <a:gd name="connsiteY1" fmla="*/ 212457 h 213948"/>
                <a:gd name="connsiteX2" fmla="*/ 378619 w 378619"/>
                <a:gd name="connsiteY2" fmla="*/ 100538 h 213948"/>
                <a:gd name="connsiteX0" fmla="*/ 0 w 385763"/>
                <a:gd name="connsiteY0" fmla="*/ 525 h 213859"/>
                <a:gd name="connsiteX1" fmla="*/ 219075 w 385763"/>
                <a:gd name="connsiteY1" fmla="*/ 212456 h 213859"/>
                <a:gd name="connsiteX2" fmla="*/ 385763 w 385763"/>
                <a:gd name="connsiteY2" fmla="*/ 98156 h 213859"/>
                <a:gd name="connsiteX0" fmla="*/ 0 w 390526"/>
                <a:gd name="connsiteY0" fmla="*/ 519 h 213339"/>
                <a:gd name="connsiteX1" fmla="*/ 219075 w 390526"/>
                <a:gd name="connsiteY1" fmla="*/ 212450 h 213339"/>
                <a:gd name="connsiteX2" fmla="*/ 390526 w 390526"/>
                <a:gd name="connsiteY2" fmla="*/ 81482 h 213339"/>
                <a:gd name="connsiteX0" fmla="*/ 0 w 261938"/>
                <a:gd name="connsiteY0" fmla="*/ 541 h 216010"/>
                <a:gd name="connsiteX1" fmla="*/ 219075 w 261938"/>
                <a:gd name="connsiteY1" fmla="*/ 212472 h 216010"/>
                <a:gd name="connsiteX2" fmla="*/ 261938 w 261938"/>
                <a:gd name="connsiteY2" fmla="*/ 138654 h 216010"/>
                <a:gd name="connsiteX0" fmla="*/ 0 w 366713"/>
                <a:gd name="connsiteY0" fmla="*/ 535 h 214937"/>
                <a:gd name="connsiteX1" fmla="*/ 219075 w 366713"/>
                <a:gd name="connsiteY1" fmla="*/ 212466 h 214937"/>
                <a:gd name="connsiteX2" fmla="*/ 366713 w 366713"/>
                <a:gd name="connsiteY2" fmla="*/ 121979 h 214937"/>
                <a:gd name="connsiteX0" fmla="*/ 0 w 366713"/>
                <a:gd name="connsiteY0" fmla="*/ 482 h 212454"/>
                <a:gd name="connsiteX1" fmla="*/ 219075 w 366713"/>
                <a:gd name="connsiteY1" fmla="*/ 212413 h 212454"/>
                <a:gd name="connsiteX2" fmla="*/ 366713 w 366713"/>
                <a:gd name="connsiteY2" fmla="*/ 121926 h 212454"/>
                <a:gd name="connsiteX0" fmla="*/ 0 w 366713"/>
                <a:gd name="connsiteY0" fmla="*/ 467 h 219582"/>
                <a:gd name="connsiteX1" fmla="*/ 219075 w 366713"/>
                <a:gd name="connsiteY1" fmla="*/ 219542 h 219582"/>
                <a:gd name="connsiteX2" fmla="*/ 366713 w 366713"/>
                <a:gd name="connsiteY2" fmla="*/ 121911 h 219582"/>
                <a:gd name="connsiteX0" fmla="*/ 0 w 366713"/>
                <a:gd name="connsiteY0" fmla="*/ 485 h 219807"/>
                <a:gd name="connsiteX1" fmla="*/ 219075 w 366713"/>
                <a:gd name="connsiteY1" fmla="*/ 219560 h 219807"/>
                <a:gd name="connsiteX2" fmla="*/ 366713 w 366713"/>
                <a:gd name="connsiteY2" fmla="*/ 121929 h 219807"/>
                <a:gd name="connsiteX0" fmla="*/ 0 w 366713"/>
                <a:gd name="connsiteY0" fmla="*/ 511 h 207956"/>
                <a:gd name="connsiteX1" fmla="*/ 197644 w 366713"/>
                <a:gd name="connsiteY1" fmla="*/ 207679 h 207956"/>
                <a:gd name="connsiteX2" fmla="*/ 366713 w 366713"/>
                <a:gd name="connsiteY2" fmla="*/ 121955 h 207956"/>
                <a:gd name="connsiteX0" fmla="*/ 0 w 366713"/>
                <a:gd name="connsiteY0" fmla="*/ 496 h 215066"/>
                <a:gd name="connsiteX1" fmla="*/ 202406 w 366713"/>
                <a:gd name="connsiteY1" fmla="*/ 214808 h 215066"/>
                <a:gd name="connsiteX2" fmla="*/ 366713 w 366713"/>
                <a:gd name="connsiteY2" fmla="*/ 121940 h 215066"/>
                <a:gd name="connsiteX0" fmla="*/ 0 w 366713"/>
                <a:gd name="connsiteY0" fmla="*/ 491 h 214899"/>
                <a:gd name="connsiteX1" fmla="*/ 202406 w 366713"/>
                <a:gd name="connsiteY1" fmla="*/ 214803 h 214899"/>
                <a:gd name="connsiteX2" fmla="*/ 366713 w 366713"/>
                <a:gd name="connsiteY2" fmla="*/ 121935 h 214899"/>
                <a:gd name="connsiteX0" fmla="*/ 0 w 366713"/>
                <a:gd name="connsiteY0" fmla="*/ 486 h 217273"/>
                <a:gd name="connsiteX1" fmla="*/ 221456 w 366713"/>
                <a:gd name="connsiteY1" fmla="*/ 217179 h 217273"/>
                <a:gd name="connsiteX2" fmla="*/ 366713 w 366713"/>
                <a:gd name="connsiteY2" fmla="*/ 121930 h 217273"/>
                <a:gd name="connsiteX0" fmla="*/ 0 w 526257"/>
                <a:gd name="connsiteY0" fmla="*/ 4762 h 221457"/>
                <a:gd name="connsiteX1" fmla="*/ 221456 w 526257"/>
                <a:gd name="connsiteY1" fmla="*/ 221455 h 221457"/>
                <a:gd name="connsiteX2" fmla="*/ 526257 w 526257"/>
                <a:gd name="connsiteY2" fmla="*/ 0 h 221457"/>
                <a:gd name="connsiteX0" fmla="*/ 0 w 550250"/>
                <a:gd name="connsiteY0" fmla="*/ 22601 h 239296"/>
                <a:gd name="connsiteX1" fmla="*/ 221456 w 550250"/>
                <a:gd name="connsiteY1" fmla="*/ 239294 h 239296"/>
                <a:gd name="connsiteX2" fmla="*/ 526257 w 550250"/>
                <a:gd name="connsiteY2" fmla="*/ 17839 h 239296"/>
                <a:gd name="connsiteX3" fmla="*/ 531019 w 550250"/>
                <a:gd name="connsiteY3" fmla="*/ 13074 h 239296"/>
                <a:gd name="connsiteX0" fmla="*/ 0 w 526257"/>
                <a:gd name="connsiteY0" fmla="*/ 4762 h 221457"/>
                <a:gd name="connsiteX1" fmla="*/ 221456 w 526257"/>
                <a:gd name="connsiteY1" fmla="*/ 221455 h 221457"/>
                <a:gd name="connsiteX2" fmla="*/ 526257 w 526257"/>
                <a:gd name="connsiteY2" fmla="*/ 0 h 221457"/>
                <a:gd name="connsiteX3" fmla="*/ 409575 w 526257"/>
                <a:gd name="connsiteY3" fmla="*/ 85723 h 221457"/>
                <a:gd name="connsiteX0" fmla="*/ 0 w 581025"/>
                <a:gd name="connsiteY0" fmla="*/ 52389 h 269084"/>
                <a:gd name="connsiteX1" fmla="*/ 221456 w 581025"/>
                <a:gd name="connsiteY1" fmla="*/ 269082 h 269084"/>
                <a:gd name="connsiteX2" fmla="*/ 526257 w 581025"/>
                <a:gd name="connsiteY2" fmla="*/ 47627 h 269084"/>
                <a:gd name="connsiteX3" fmla="*/ 581025 w 581025"/>
                <a:gd name="connsiteY3" fmla="*/ 0 h 269084"/>
                <a:gd name="connsiteX0" fmla="*/ 0 w 581025"/>
                <a:gd name="connsiteY0" fmla="*/ 52389 h 270798"/>
                <a:gd name="connsiteX1" fmla="*/ 221456 w 581025"/>
                <a:gd name="connsiteY1" fmla="*/ 269082 h 270798"/>
                <a:gd name="connsiteX2" fmla="*/ 388145 w 581025"/>
                <a:gd name="connsiteY2" fmla="*/ 159546 h 270798"/>
                <a:gd name="connsiteX3" fmla="*/ 581025 w 581025"/>
                <a:gd name="connsiteY3" fmla="*/ 0 h 270798"/>
                <a:gd name="connsiteX0" fmla="*/ 0 w 581025"/>
                <a:gd name="connsiteY0" fmla="*/ 52389 h 270798"/>
                <a:gd name="connsiteX1" fmla="*/ 214313 w 581025"/>
                <a:gd name="connsiteY1" fmla="*/ 269082 h 270798"/>
                <a:gd name="connsiteX2" fmla="*/ 388145 w 581025"/>
                <a:gd name="connsiteY2" fmla="*/ 159546 h 270798"/>
                <a:gd name="connsiteX3" fmla="*/ 581025 w 581025"/>
                <a:gd name="connsiteY3" fmla="*/ 0 h 270798"/>
                <a:gd name="connsiteX0" fmla="*/ 0 w 581025"/>
                <a:gd name="connsiteY0" fmla="*/ 52389 h 269086"/>
                <a:gd name="connsiteX1" fmla="*/ 214313 w 581025"/>
                <a:gd name="connsiteY1" fmla="*/ 269082 h 269086"/>
                <a:gd name="connsiteX2" fmla="*/ 388145 w 581025"/>
                <a:gd name="connsiteY2" fmla="*/ 159546 h 269086"/>
                <a:gd name="connsiteX3" fmla="*/ 581025 w 581025"/>
                <a:gd name="connsiteY3" fmla="*/ 0 h 269086"/>
                <a:gd name="connsiteX0" fmla="*/ 0 w 581025"/>
                <a:gd name="connsiteY0" fmla="*/ 52389 h 270439"/>
                <a:gd name="connsiteX1" fmla="*/ 214313 w 581025"/>
                <a:gd name="connsiteY1" fmla="*/ 269082 h 270439"/>
                <a:gd name="connsiteX2" fmla="*/ 381002 w 581025"/>
                <a:gd name="connsiteY2" fmla="*/ 150021 h 270439"/>
                <a:gd name="connsiteX3" fmla="*/ 581025 w 581025"/>
                <a:gd name="connsiteY3" fmla="*/ 0 h 270439"/>
                <a:gd name="connsiteX0" fmla="*/ 0 w 581025"/>
                <a:gd name="connsiteY0" fmla="*/ 52389 h 270439"/>
                <a:gd name="connsiteX1" fmla="*/ 214313 w 581025"/>
                <a:gd name="connsiteY1" fmla="*/ 269082 h 270439"/>
                <a:gd name="connsiteX2" fmla="*/ 381002 w 581025"/>
                <a:gd name="connsiteY2" fmla="*/ 150021 h 270439"/>
                <a:gd name="connsiteX3" fmla="*/ 581025 w 581025"/>
                <a:gd name="connsiteY3" fmla="*/ 0 h 270439"/>
                <a:gd name="connsiteX0" fmla="*/ 0 w 581025"/>
                <a:gd name="connsiteY0" fmla="*/ 52389 h 272312"/>
                <a:gd name="connsiteX1" fmla="*/ 214313 w 581025"/>
                <a:gd name="connsiteY1" fmla="*/ 269082 h 272312"/>
                <a:gd name="connsiteX2" fmla="*/ 347664 w 581025"/>
                <a:gd name="connsiteY2" fmla="*/ 188121 h 272312"/>
                <a:gd name="connsiteX3" fmla="*/ 581025 w 581025"/>
                <a:gd name="connsiteY3" fmla="*/ 0 h 272312"/>
                <a:gd name="connsiteX0" fmla="*/ 0 w 581025"/>
                <a:gd name="connsiteY0" fmla="*/ 52389 h 269374"/>
                <a:gd name="connsiteX1" fmla="*/ 214313 w 581025"/>
                <a:gd name="connsiteY1" fmla="*/ 269082 h 269374"/>
                <a:gd name="connsiteX2" fmla="*/ 347664 w 581025"/>
                <a:gd name="connsiteY2" fmla="*/ 188121 h 269374"/>
                <a:gd name="connsiteX3" fmla="*/ 581025 w 581025"/>
                <a:gd name="connsiteY3" fmla="*/ 0 h 269374"/>
                <a:gd name="connsiteX0" fmla="*/ 0 w 581025"/>
                <a:gd name="connsiteY0" fmla="*/ 52389 h 272312"/>
                <a:gd name="connsiteX1" fmla="*/ 214313 w 581025"/>
                <a:gd name="connsiteY1" fmla="*/ 269082 h 272312"/>
                <a:gd name="connsiteX2" fmla="*/ 340521 w 581025"/>
                <a:gd name="connsiteY2" fmla="*/ 188121 h 272312"/>
                <a:gd name="connsiteX3" fmla="*/ 581025 w 581025"/>
                <a:gd name="connsiteY3" fmla="*/ 0 h 272312"/>
                <a:gd name="connsiteX0" fmla="*/ 0 w 581025"/>
                <a:gd name="connsiteY0" fmla="*/ 52389 h 272312"/>
                <a:gd name="connsiteX1" fmla="*/ 214313 w 581025"/>
                <a:gd name="connsiteY1" fmla="*/ 269082 h 272312"/>
                <a:gd name="connsiteX2" fmla="*/ 340521 w 581025"/>
                <a:gd name="connsiteY2" fmla="*/ 188121 h 272312"/>
                <a:gd name="connsiteX3" fmla="*/ 581025 w 581025"/>
                <a:gd name="connsiteY3" fmla="*/ 0 h 272312"/>
                <a:gd name="connsiteX0" fmla="*/ 0 w 581025"/>
                <a:gd name="connsiteY0" fmla="*/ 52389 h 270359"/>
                <a:gd name="connsiteX1" fmla="*/ 214313 w 581025"/>
                <a:gd name="connsiteY1" fmla="*/ 269082 h 270359"/>
                <a:gd name="connsiteX2" fmla="*/ 383383 w 581025"/>
                <a:gd name="connsiteY2" fmla="*/ 147640 h 270359"/>
                <a:gd name="connsiteX3" fmla="*/ 581025 w 581025"/>
                <a:gd name="connsiteY3" fmla="*/ 0 h 270359"/>
                <a:gd name="connsiteX0" fmla="*/ 0 w 581025"/>
                <a:gd name="connsiteY0" fmla="*/ 52389 h 270359"/>
                <a:gd name="connsiteX1" fmla="*/ 214313 w 581025"/>
                <a:gd name="connsiteY1" fmla="*/ 269082 h 270359"/>
                <a:gd name="connsiteX2" fmla="*/ 383383 w 581025"/>
                <a:gd name="connsiteY2" fmla="*/ 147640 h 270359"/>
                <a:gd name="connsiteX3" fmla="*/ 581025 w 581025"/>
                <a:gd name="connsiteY3" fmla="*/ 0 h 270359"/>
                <a:gd name="connsiteX0" fmla="*/ 0 w 519112"/>
                <a:gd name="connsiteY0" fmla="*/ 11908 h 229878"/>
                <a:gd name="connsiteX1" fmla="*/ 214313 w 519112"/>
                <a:gd name="connsiteY1" fmla="*/ 228601 h 229878"/>
                <a:gd name="connsiteX2" fmla="*/ 383383 w 519112"/>
                <a:gd name="connsiteY2" fmla="*/ 107159 h 229878"/>
                <a:gd name="connsiteX3" fmla="*/ 519112 w 519112"/>
                <a:gd name="connsiteY3" fmla="*/ 0 h 229878"/>
                <a:gd name="connsiteX0" fmla="*/ 0 w 519112"/>
                <a:gd name="connsiteY0" fmla="*/ 11908 h 229878"/>
                <a:gd name="connsiteX1" fmla="*/ 214313 w 519112"/>
                <a:gd name="connsiteY1" fmla="*/ 228601 h 229878"/>
                <a:gd name="connsiteX2" fmla="*/ 383383 w 519112"/>
                <a:gd name="connsiteY2" fmla="*/ 107159 h 229878"/>
                <a:gd name="connsiteX3" fmla="*/ 519112 w 519112"/>
                <a:gd name="connsiteY3" fmla="*/ 0 h 229878"/>
                <a:gd name="connsiteX0" fmla="*/ 0 w 519112"/>
                <a:gd name="connsiteY0" fmla="*/ 11908 h 229878"/>
                <a:gd name="connsiteX1" fmla="*/ 214313 w 519112"/>
                <a:gd name="connsiteY1" fmla="*/ 228601 h 229878"/>
                <a:gd name="connsiteX2" fmla="*/ 383383 w 519112"/>
                <a:gd name="connsiteY2" fmla="*/ 107159 h 229878"/>
                <a:gd name="connsiteX3" fmla="*/ 519112 w 519112"/>
                <a:gd name="connsiteY3" fmla="*/ 0 h 229878"/>
                <a:gd name="connsiteX0" fmla="*/ 0 w 519112"/>
                <a:gd name="connsiteY0" fmla="*/ 11908 h 229878"/>
                <a:gd name="connsiteX1" fmla="*/ 214313 w 519112"/>
                <a:gd name="connsiteY1" fmla="*/ 228601 h 229878"/>
                <a:gd name="connsiteX2" fmla="*/ 383383 w 519112"/>
                <a:gd name="connsiteY2" fmla="*/ 107159 h 229878"/>
                <a:gd name="connsiteX3" fmla="*/ 519112 w 519112"/>
                <a:gd name="connsiteY3" fmla="*/ 0 h 229878"/>
                <a:gd name="connsiteX0" fmla="*/ 0 w 519112"/>
                <a:gd name="connsiteY0" fmla="*/ 11908 h 231241"/>
                <a:gd name="connsiteX1" fmla="*/ 214313 w 519112"/>
                <a:gd name="connsiteY1" fmla="*/ 228601 h 231241"/>
                <a:gd name="connsiteX2" fmla="*/ 342901 w 519112"/>
                <a:gd name="connsiteY2" fmla="*/ 138115 h 231241"/>
                <a:gd name="connsiteX3" fmla="*/ 519112 w 519112"/>
                <a:gd name="connsiteY3" fmla="*/ 0 h 231241"/>
                <a:gd name="connsiteX0" fmla="*/ 0 w 519112"/>
                <a:gd name="connsiteY0" fmla="*/ 11908 h 231241"/>
                <a:gd name="connsiteX1" fmla="*/ 214313 w 519112"/>
                <a:gd name="connsiteY1" fmla="*/ 228601 h 231241"/>
                <a:gd name="connsiteX2" fmla="*/ 342901 w 519112"/>
                <a:gd name="connsiteY2" fmla="*/ 138115 h 231241"/>
                <a:gd name="connsiteX3" fmla="*/ 519112 w 519112"/>
                <a:gd name="connsiteY3" fmla="*/ 0 h 231241"/>
                <a:gd name="connsiteX0" fmla="*/ 0 w 519112"/>
                <a:gd name="connsiteY0" fmla="*/ 11908 h 231380"/>
                <a:gd name="connsiteX1" fmla="*/ 214313 w 519112"/>
                <a:gd name="connsiteY1" fmla="*/ 228601 h 231380"/>
                <a:gd name="connsiteX2" fmla="*/ 352426 w 519112"/>
                <a:gd name="connsiteY2" fmla="*/ 140496 h 231380"/>
                <a:gd name="connsiteX3" fmla="*/ 519112 w 519112"/>
                <a:gd name="connsiteY3" fmla="*/ 0 h 231380"/>
                <a:gd name="connsiteX0" fmla="*/ 0 w 519112"/>
                <a:gd name="connsiteY0" fmla="*/ 11908 h 231380"/>
                <a:gd name="connsiteX1" fmla="*/ 214313 w 519112"/>
                <a:gd name="connsiteY1" fmla="*/ 228601 h 231380"/>
                <a:gd name="connsiteX2" fmla="*/ 352426 w 519112"/>
                <a:gd name="connsiteY2" fmla="*/ 140496 h 231380"/>
                <a:gd name="connsiteX3" fmla="*/ 519112 w 519112"/>
                <a:gd name="connsiteY3" fmla="*/ 0 h 231380"/>
                <a:gd name="connsiteX0" fmla="*/ 0 w 545306"/>
                <a:gd name="connsiteY0" fmla="*/ 14289 h 233761"/>
                <a:gd name="connsiteX1" fmla="*/ 214313 w 545306"/>
                <a:gd name="connsiteY1" fmla="*/ 230982 h 233761"/>
                <a:gd name="connsiteX2" fmla="*/ 352426 w 545306"/>
                <a:gd name="connsiteY2" fmla="*/ 142877 h 233761"/>
                <a:gd name="connsiteX3" fmla="*/ 545306 w 545306"/>
                <a:gd name="connsiteY3" fmla="*/ 0 h 233761"/>
                <a:gd name="connsiteX0" fmla="*/ 0 w 545306"/>
                <a:gd name="connsiteY0" fmla="*/ 14289 h 233761"/>
                <a:gd name="connsiteX1" fmla="*/ 214313 w 545306"/>
                <a:gd name="connsiteY1" fmla="*/ 230982 h 233761"/>
                <a:gd name="connsiteX2" fmla="*/ 357188 w 545306"/>
                <a:gd name="connsiteY2" fmla="*/ 142877 h 233761"/>
                <a:gd name="connsiteX3" fmla="*/ 545306 w 545306"/>
                <a:gd name="connsiteY3" fmla="*/ 0 h 233761"/>
                <a:gd name="connsiteX0" fmla="*/ 0 w 545306"/>
                <a:gd name="connsiteY0" fmla="*/ 14289 h 233761"/>
                <a:gd name="connsiteX1" fmla="*/ 214313 w 545306"/>
                <a:gd name="connsiteY1" fmla="*/ 230982 h 233761"/>
                <a:gd name="connsiteX2" fmla="*/ 357188 w 545306"/>
                <a:gd name="connsiteY2" fmla="*/ 142877 h 233761"/>
                <a:gd name="connsiteX3" fmla="*/ 545306 w 545306"/>
                <a:gd name="connsiteY3" fmla="*/ 0 h 233761"/>
                <a:gd name="connsiteX0" fmla="*/ 0 w 545306"/>
                <a:gd name="connsiteY0" fmla="*/ 14289 h 231966"/>
                <a:gd name="connsiteX1" fmla="*/ 214313 w 545306"/>
                <a:gd name="connsiteY1" fmla="*/ 230982 h 231966"/>
                <a:gd name="connsiteX2" fmla="*/ 357188 w 545306"/>
                <a:gd name="connsiteY2" fmla="*/ 142877 h 231966"/>
                <a:gd name="connsiteX3" fmla="*/ 545306 w 545306"/>
                <a:gd name="connsiteY3" fmla="*/ 0 h 231966"/>
                <a:gd name="connsiteX0" fmla="*/ 0 w 545306"/>
                <a:gd name="connsiteY0" fmla="*/ 14289 h 231140"/>
                <a:gd name="connsiteX1" fmla="*/ 214313 w 545306"/>
                <a:gd name="connsiteY1" fmla="*/ 230982 h 231140"/>
                <a:gd name="connsiteX2" fmla="*/ 357188 w 545306"/>
                <a:gd name="connsiteY2" fmla="*/ 142877 h 231140"/>
                <a:gd name="connsiteX3" fmla="*/ 545306 w 545306"/>
                <a:gd name="connsiteY3" fmla="*/ 0 h 231140"/>
                <a:gd name="connsiteX0" fmla="*/ 0 w 545306"/>
                <a:gd name="connsiteY0" fmla="*/ 14289 h 231000"/>
                <a:gd name="connsiteX1" fmla="*/ 214313 w 545306"/>
                <a:gd name="connsiteY1" fmla="*/ 230982 h 231000"/>
                <a:gd name="connsiteX2" fmla="*/ 357188 w 545306"/>
                <a:gd name="connsiteY2" fmla="*/ 142877 h 231000"/>
                <a:gd name="connsiteX3" fmla="*/ 545306 w 545306"/>
                <a:gd name="connsiteY3" fmla="*/ 0 h 231000"/>
                <a:gd name="connsiteX0" fmla="*/ 0 w 545306"/>
                <a:gd name="connsiteY0" fmla="*/ 14289 h 233362"/>
                <a:gd name="connsiteX1" fmla="*/ 214313 w 545306"/>
                <a:gd name="connsiteY1" fmla="*/ 230982 h 233362"/>
                <a:gd name="connsiteX2" fmla="*/ 352425 w 545306"/>
                <a:gd name="connsiteY2" fmla="*/ 135733 h 233362"/>
                <a:gd name="connsiteX3" fmla="*/ 545306 w 545306"/>
                <a:gd name="connsiteY3" fmla="*/ 0 h 233362"/>
                <a:gd name="connsiteX0" fmla="*/ 0 w 545306"/>
                <a:gd name="connsiteY0" fmla="*/ 14289 h 233240"/>
                <a:gd name="connsiteX1" fmla="*/ 214313 w 545306"/>
                <a:gd name="connsiteY1" fmla="*/ 230982 h 233240"/>
                <a:gd name="connsiteX2" fmla="*/ 361950 w 545306"/>
                <a:gd name="connsiteY2" fmla="*/ 133352 h 233240"/>
                <a:gd name="connsiteX3" fmla="*/ 545306 w 545306"/>
                <a:gd name="connsiteY3" fmla="*/ 0 h 233240"/>
              </a:gdLst>
              <a:ahLst/>
              <a:cxnLst>
                <a:cxn ang="0">
                  <a:pos x="connsiteX0" y="connsiteY0"/>
                </a:cxn>
                <a:cxn ang="0">
                  <a:pos x="connsiteX1" y="connsiteY1"/>
                </a:cxn>
                <a:cxn ang="0">
                  <a:pos x="connsiteX2" y="connsiteY2"/>
                </a:cxn>
                <a:cxn ang="0">
                  <a:pos x="connsiteX3" y="connsiteY3"/>
                </a:cxn>
              </a:cxnLst>
              <a:rect l="l" t="t" r="r" b="b"/>
              <a:pathLst>
                <a:path w="545306" h="233240">
                  <a:moveTo>
                    <a:pt x="0" y="14289"/>
                  </a:moveTo>
                  <a:cubicBezTo>
                    <a:pt x="75604" y="1985"/>
                    <a:pt x="153988" y="211138"/>
                    <a:pt x="214313" y="230982"/>
                  </a:cubicBezTo>
                  <a:cubicBezTo>
                    <a:pt x="274638" y="250826"/>
                    <a:pt x="361950" y="133352"/>
                    <a:pt x="361950" y="133352"/>
                  </a:cubicBezTo>
                  <a:cubicBezTo>
                    <a:pt x="390526" y="100014"/>
                    <a:pt x="476250" y="0"/>
                    <a:pt x="545306"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4" name="手繪多邊形: 圖案 33">
              <a:extLst>
                <a:ext uri="{FF2B5EF4-FFF2-40B4-BE49-F238E27FC236}">
                  <a16:creationId xmlns:a16="http://schemas.microsoft.com/office/drawing/2014/main" id="{8F174318-ACC8-4FCB-86F6-DF87C3845179}"/>
                </a:ext>
              </a:extLst>
            </p:cNvPr>
            <p:cNvSpPr/>
            <p:nvPr/>
          </p:nvSpPr>
          <p:spPr>
            <a:xfrm>
              <a:off x="1354140" y="5460258"/>
              <a:ext cx="278606" cy="130175"/>
            </a:xfrm>
            <a:custGeom>
              <a:avLst/>
              <a:gdLst>
                <a:gd name="connsiteX0" fmla="*/ 0 w 278606"/>
                <a:gd name="connsiteY0" fmla="*/ 0 h 140961"/>
                <a:gd name="connsiteX1" fmla="*/ 166687 w 278606"/>
                <a:gd name="connsiteY1" fmla="*/ 128588 h 140961"/>
                <a:gd name="connsiteX2" fmla="*/ 278606 w 278606"/>
                <a:gd name="connsiteY2" fmla="*/ 128588 h 140961"/>
                <a:gd name="connsiteX0" fmla="*/ 0 w 278606"/>
                <a:gd name="connsiteY0" fmla="*/ 0 h 140961"/>
                <a:gd name="connsiteX1" fmla="*/ 166687 w 278606"/>
                <a:gd name="connsiteY1" fmla="*/ 128588 h 140961"/>
                <a:gd name="connsiteX2" fmla="*/ 278606 w 278606"/>
                <a:gd name="connsiteY2" fmla="*/ 128588 h 140961"/>
                <a:gd name="connsiteX0" fmla="*/ 0 w 278606"/>
                <a:gd name="connsiteY0" fmla="*/ 0 h 133350"/>
                <a:gd name="connsiteX1" fmla="*/ 166687 w 278606"/>
                <a:gd name="connsiteY1" fmla="*/ 128588 h 133350"/>
                <a:gd name="connsiteX2" fmla="*/ 278606 w 278606"/>
                <a:gd name="connsiteY2" fmla="*/ 128588 h 133350"/>
                <a:gd name="connsiteX0" fmla="*/ 0 w 278606"/>
                <a:gd name="connsiteY0" fmla="*/ 0 h 130175"/>
                <a:gd name="connsiteX1" fmla="*/ 166687 w 278606"/>
                <a:gd name="connsiteY1" fmla="*/ 128588 h 130175"/>
                <a:gd name="connsiteX2" fmla="*/ 278606 w 278606"/>
                <a:gd name="connsiteY2" fmla="*/ 128588 h 130175"/>
                <a:gd name="connsiteX0" fmla="*/ 0 w 278606"/>
                <a:gd name="connsiteY0" fmla="*/ 0 h 130175"/>
                <a:gd name="connsiteX1" fmla="*/ 166687 w 278606"/>
                <a:gd name="connsiteY1" fmla="*/ 128588 h 130175"/>
                <a:gd name="connsiteX2" fmla="*/ 278606 w 278606"/>
                <a:gd name="connsiteY2" fmla="*/ 128588 h 130175"/>
              </a:gdLst>
              <a:ahLst/>
              <a:cxnLst>
                <a:cxn ang="0">
                  <a:pos x="connsiteX0" y="connsiteY0"/>
                </a:cxn>
                <a:cxn ang="0">
                  <a:pos x="connsiteX1" y="connsiteY1"/>
                </a:cxn>
                <a:cxn ang="0">
                  <a:pos x="connsiteX2" y="connsiteY2"/>
                </a:cxn>
              </a:cxnLst>
              <a:rect l="l" t="t" r="r" b="b"/>
              <a:pathLst>
                <a:path w="278606" h="130175">
                  <a:moveTo>
                    <a:pt x="0" y="0"/>
                  </a:moveTo>
                  <a:cubicBezTo>
                    <a:pt x="74414" y="1190"/>
                    <a:pt x="120253" y="107157"/>
                    <a:pt x="166687" y="128588"/>
                  </a:cubicBezTo>
                  <a:cubicBezTo>
                    <a:pt x="215502" y="128587"/>
                    <a:pt x="245863" y="132160"/>
                    <a:pt x="278606" y="12858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58" name="文字方塊 257">
            <a:extLst>
              <a:ext uri="{FF2B5EF4-FFF2-40B4-BE49-F238E27FC236}">
                <a16:creationId xmlns:a16="http://schemas.microsoft.com/office/drawing/2014/main" id="{27969901-FA67-4307-AF45-9A1FD835B52D}"/>
              </a:ext>
            </a:extLst>
          </p:cNvPr>
          <p:cNvSpPr txBox="1"/>
          <p:nvPr/>
        </p:nvSpPr>
        <p:spPr>
          <a:xfrm>
            <a:off x="624815" y="1336643"/>
            <a:ext cx="3697487" cy="400110"/>
          </a:xfrm>
          <a:prstGeom prst="rect">
            <a:avLst/>
          </a:prstGeom>
          <a:noFill/>
        </p:spPr>
        <p:txBody>
          <a:bodyPr wrap="none" rtlCol="0">
            <a:spAutoFit/>
          </a:bodyPr>
          <a:lstStyle/>
          <a:p>
            <a:r>
              <a:rPr lang="en-US" altLang="zh-TW" sz="2000" dirty="0">
                <a:solidFill>
                  <a:srgbClr val="0012FF"/>
                </a:solidFill>
              </a:rPr>
              <a:t>Chirped-Pulse Amplification (CPA)</a:t>
            </a:r>
          </a:p>
        </p:txBody>
      </p:sp>
      <p:grpSp>
        <p:nvGrpSpPr>
          <p:cNvPr id="115" name="群組 114">
            <a:extLst>
              <a:ext uri="{FF2B5EF4-FFF2-40B4-BE49-F238E27FC236}">
                <a16:creationId xmlns:a16="http://schemas.microsoft.com/office/drawing/2014/main" id="{5EBB3641-4BFF-462F-8B59-EA5AADC49A38}"/>
              </a:ext>
            </a:extLst>
          </p:cNvPr>
          <p:cNvGrpSpPr/>
          <p:nvPr/>
        </p:nvGrpSpPr>
        <p:grpSpPr>
          <a:xfrm>
            <a:off x="1899620" y="5088067"/>
            <a:ext cx="2207873" cy="1531752"/>
            <a:chOff x="1984684" y="5140607"/>
            <a:chExt cx="2207873" cy="1531752"/>
          </a:xfrm>
        </p:grpSpPr>
        <p:grpSp>
          <p:nvGrpSpPr>
            <p:cNvPr id="26" name="群組 25">
              <a:extLst>
                <a:ext uri="{FF2B5EF4-FFF2-40B4-BE49-F238E27FC236}">
                  <a16:creationId xmlns:a16="http://schemas.microsoft.com/office/drawing/2014/main" id="{7822C8A7-A902-4C26-9A3E-13ACBD9A3266}"/>
                </a:ext>
              </a:extLst>
            </p:cNvPr>
            <p:cNvGrpSpPr/>
            <p:nvPr/>
          </p:nvGrpSpPr>
          <p:grpSpPr>
            <a:xfrm>
              <a:off x="1984684" y="5140607"/>
              <a:ext cx="2207873" cy="1236943"/>
              <a:chOff x="1928515" y="1595468"/>
              <a:chExt cx="2347751" cy="1315308"/>
            </a:xfrm>
          </p:grpSpPr>
          <p:grpSp>
            <p:nvGrpSpPr>
              <p:cNvPr id="28" name="群組 27">
                <a:extLst>
                  <a:ext uri="{FF2B5EF4-FFF2-40B4-BE49-F238E27FC236}">
                    <a16:creationId xmlns:a16="http://schemas.microsoft.com/office/drawing/2014/main" id="{23304AC7-8402-4ADD-A0EC-56330F061D07}"/>
                  </a:ext>
                </a:extLst>
              </p:cNvPr>
              <p:cNvGrpSpPr/>
              <p:nvPr/>
            </p:nvGrpSpPr>
            <p:grpSpPr>
              <a:xfrm>
                <a:off x="1928515" y="1595468"/>
                <a:ext cx="2347751" cy="1315308"/>
                <a:chOff x="1254919" y="1562360"/>
                <a:chExt cx="1808566" cy="1013234"/>
              </a:xfrm>
            </p:grpSpPr>
            <p:cxnSp>
              <p:nvCxnSpPr>
                <p:cNvPr id="37" name="直線接點 36">
                  <a:extLst>
                    <a:ext uri="{FF2B5EF4-FFF2-40B4-BE49-F238E27FC236}">
                      <a16:creationId xmlns:a16="http://schemas.microsoft.com/office/drawing/2014/main" id="{B258BBFA-552A-4A06-A863-51F0973119FE}"/>
                    </a:ext>
                  </a:extLst>
                </p:cNvPr>
                <p:cNvCxnSpPr>
                  <a:cxnSpLocks/>
                </p:cNvCxnSpPr>
                <p:nvPr/>
              </p:nvCxnSpPr>
              <p:spPr>
                <a:xfrm>
                  <a:off x="1254919" y="1677263"/>
                  <a:ext cx="7837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7BE69935-A8A7-4D88-8D72-109DBCA69868}"/>
                    </a:ext>
                  </a:extLst>
                </p:cNvPr>
                <p:cNvCxnSpPr>
                  <a:cxnSpLocks/>
                </p:cNvCxnSpPr>
                <p:nvPr/>
              </p:nvCxnSpPr>
              <p:spPr>
                <a:xfrm flipV="1">
                  <a:off x="1452404" y="1677263"/>
                  <a:ext cx="586250" cy="421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DD8132F7-FD14-4199-A9F7-9561A7774D8B}"/>
                    </a:ext>
                  </a:extLst>
                </p:cNvPr>
                <p:cNvCxnSpPr>
                  <a:cxnSpLocks/>
                </p:cNvCxnSpPr>
                <p:nvPr/>
              </p:nvCxnSpPr>
              <p:spPr>
                <a:xfrm flipV="1">
                  <a:off x="1452404" y="1949126"/>
                  <a:ext cx="500021" cy="1496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A770CA89-7F67-4889-8C8D-103DCD7E5FCE}"/>
                    </a:ext>
                  </a:extLst>
                </p:cNvPr>
                <p:cNvCxnSpPr>
                  <a:cxnSpLocks/>
                </p:cNvCxnSpPr>
                <p:nvPr/>
              </p:nvCxnSpPr>
              <p:spPr>
                <a:xfrm>
                  <a:off x="1452404" y="2098735"/>
                  <a:ext cx="500021" cy="20043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5BCA0E06-27B6-4448-91FD-0E59AE838782}"/>
                    </a:ext>
                  </a:extLst>
                </p:cNvPr>
                <p:cNvCxnSpPr>
                  <a:cxnSpLocks/>
                </p:cNvCxnSpPr>
                <p:nvPr/>
              </p:nvCxnSpPr>
              <p:spPr>
                <a:xfrm>
                  <a:off x="1452404" y="2101716"/>
                  <a:ext cx="155313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733A73A3-1AC2-440F-A3D6-55C3CB8498DA}"/>
                    </a:ext>
                  </a:extLst>
                </p:cNvPr>
                <p:cNvCxnSpPr>
                  <a:cxnSpLocks/>
                </p:cNvCxnSpPr>
                <p:nvPr/>
              </p:nvCxnSpPr>
              <p:spPr>
                <a:xfrm>
                  <a:off x="2451048" y="1703448"/>
                  <a:ext cx="524472" cy="3307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F184B7F0-4A6F-47C9-9D5C-A5F5BEDCF42C}"/>
                    </a:ext>
                  </a:extLst>
                </p:cNvPr>
                <p:cNvCxnSpPr>
                  <a:cxnSpLocks/>
                </p:cNvCxnSpPr>
                <p:nvPr/>
              </p:nvCxnSpPr>
              <p:spPr>
                <a:xfrm rot="60000">
                  <a:off x="2422469" y="1756574"/>
                  <a:ext cx="585455" cy="34528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BEF7A825-FAEF-4ACC-B65D-BA355802BBB7}"/>
                    </a:ext>
                  </a:extLst>
                </p:cNvPr>
                <p:cNvCxnSpPr>
                  <a:cxnSpLocks/>
                </p:cNvCxnSpPr>
                <p:nvPr/>
              </p:nvCxnSpPr>
              <p:spPr>
                <a:xfrm>
                  <a:off x="2394565" y="1791266"/>
                  <a:ext cx="668128" cy="40868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1E43C70D-BC2F-4E85-8B3F-8B9BA5983975}"/>
                    </a:ext>
                  </a:extLst>
                </p:cNvPr>
                <p:cNvCxnSpPr>
                  <a:cxnSpLocks/>
                </p:cNvCxnSpPr>
                <p:nvPr/>
              </p:nvCxnSpPr>
              <p:spPr>
                <a:xfrm>
                  <a:off x="1948530" y="2296272"/>
                  <a:ext cx="523613"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252F32FD-F6F0-491B-9D9D-138A89E829F9}"/>
                    </a:ext>
                  </a:extLst>
                </p:cNvPr>
                <p:cNvCxnSpPr>
                  <a:cxnSpLocks/>
                </p:cNvCxnSpPr>
                <p:nvPr/>
              </p:nvCxnSpPr>
              <p:spPr>
                <a:xfrm>
                  <a:off x="1948530" y="1949126"/>
                  <a:ext cx="5236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3B94FEEA-3BB1-41EB-A2E7-9CBEFFEFE246}"/>
                    </a:ext>
                  </a:extLst>
                </p:cNvPr>
                <p:cNvCxnSpPr>
                  <a:cxnSpLocks/>
                </p:cNvCxnSpPr>
                <p:nvPr/>
              </p:nvCxnSpPr>
              <p:spPr>
                <a:xfrm flipV="1">
                  <a:off x="2472143" y="2198951"/>
                  <a:ext cx="590550" cy="9732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C9F44C68-8574-4F6B-A9E6-07A41316DC9D}"/>
                    </a:ext>
                  </a:extLst>
                </p:cNvPr>
                <p:cNvCxnSpPr>
                  <a:cxnSpLocks/>
                </p:cNvCxnSpPr>
                <p:nvPr/>
              </p:nvCxnSpPr>
              <p:spPr>
                <a:xfrm>
                  <a:off x="2467607" y="1949486"/>
                  <a:ext cx="500662" cy="847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9" name="圖片 48">
                  <a:extLst>
                    <a:ext uri="{FF2B5EF4-FFF2-40B4-BE49-F238E27FC236}">
                      <a16:creationId xmlns:a16="http://schemas.microsoft.com/office/drawing/2014/main" id="{CBEA4820-C7CD-4AE6-B8E9-642365BAF0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9" r="-8043" b="61873"/>
                <a:stretch/>
              </p:blipFill>
              <p:spPr>
                <a:xfrm rot="9197748">
                  <a:off x="2970755" y="1659722"/>
                  <a:ext cx="92730" cy="913828"/>
                </a:xfrm>
                <a:prstGeom prst="rect">
                  <a:avLst/>
                </a:prstGeom>
              </p:spPr>
            </p:pic>
            <p:pic>
              <p:nvPicPr>
                <p:cNvPr id="50" name="圖片 49">
                  <a:extLst>
                    <a:ext uri="{FF2B5EF4-FFF2-40B4-BE49-F238E27FC236}">
                      <a16:creationId xmlns:a16="http://schemas.microsoft.com/office/drawing/2014/main" id="{35E1B4AB-EE10-457B-B6AB-DC84A67D11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9" r="-8043" b="61873"/>
                <a:stretch/>
              </p:blipFill>
              <p:spPr>
                <a:xfrm rot="12402252" flipH="1">
                  <a:off x="1393185" y="1661766"/>
                  <a:ext cx="92730" cy="913828"/>
                </a:xfrm>
                <a:prstGeom prst="rect">
                  <a:avLst/>
                </a:prstGeom>
              </p:spPr>
            </p:pic>
            <p:sp>
              <p:nvSpPr>
                <p:cNvPr id="51" name="矩形 50">
                  <a:extLst>
                    <a:ext uri="{FF2B5EF4-FFF2-40B4-BE49-F238E27FC236}">
                      <a16:creationId xmlns:a16="http://schemas.microsoft.com/office/drawing/2014/main" id="{F2E1ADD5-1E12-47C0-B1BE-DE92ADC13E8E}"/>
                    </a:ext>
                  </a:extLst>
                </p:cNvPr>
                <p:cNvSpPr/>
                <p:nvPr/>
              </p:nvSpPr>
              <p:spPr>
                <a:xfrm rot="20222922">
                  <a:off x="2036319" y="1562360"/>
                  <a:ext cx="45719" cy="212528"/>
                </a:xfrm>
                <a:prstGeom prst="rect">
                  <a:avLst/>
                </a:prstGeom>
                <a:solidFill>
                  <a:schemeClr val="bg1">
                    <a:lumMod val="7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0CDBED09-6E7E-4F4F-9D16-513902BB20A3}"/>
                    </a:ext>
                  </a:extLst>
                </p:cNvPr>
                <p:cNvSpPr/>
                <p:nvPr/>
              </p:nvSpPr>
              <p:spPr>
                <a:xfrm rot="1871069">
                  <a:off x="2377282" y="1635436"/>
                  <a:ext cx="45719" cy="212528"/>
                </a:xfrm>
                <a:prstGeom prst="rect">
                  <a:avLst/>
                </a:prstGeom>
                <a:solidFill>
                  <a:schemeClr val="bg1">
                    <a:lumMod val="7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橢圓 34">
                <a:extLst>
                  <a:ext uri="{FF2B5EF4-FFF2-40B4-BE49-F238E27FC236}">
                    <a16:creationId xmlns:a16="http://schemas.microsoft.com/office/drawing/2014/main" id="{DD26B953-0004-4511-B172-24F38BFFAEF8}"/>
                  </a:ext>
                </a:extLst>
              </p:cNvPr>
              <p:cNvSpPr/>
              <p:nvPr/>
            </p:nvSpPr>
            <p:spPr>
              <a:xfrm>
                <a:off x="2779438" y="1998867"/>
                <a:ext cx="100103" cy="64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橢圓 35">
                <a:extLst>
                  <a:ext uri="{FF2B5EF4-FFF2-40B4-BE49-F238E27FC236}">
                    <a16:creationId xmlns:a16="http://schemas.microsoft.com/office/drawing/2014/main" id="{22C565CE-3E35-417C-A4FB-BC40A364CACF}"/>
                  </a:ext>
                </a:extLst>
              </p:cNvPr>
              <p:cNvSpPr/>
              <p:nvPr/>
            </p:nvSpPr>
            <p:spPr>
              <a:xfrm>
                <a:off x="3455759" y="1998867"/>
                <a:ext cx="100103" cy="64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7" name="矩形 13">
              <a:extLst>
                <a:ext uri="{FF2B5EF4-FFF2-40B4-BE49-F238E27FC236}">
                  <a16:creationId xmlns:a16="http://schemas.microsoft.com/office/drawing/2014/main" id="{CB511967-4D3C-4A58-926E-11A884D194DB}"/>
                </a:ext>
              </a:extLst>
            </p:cNvPr>
            <p:cNvSpPr>
              <a:spLocks noChangeArrowheads="1"/>
            </p:cNvSpPr>
            <p:nvPr/>
          </p:nvSpPr>
          <p:spPr bwMode="auto">
            <a:xfrm>
              <a:off x="2271177" y="6353976"/>
              <a:ext cx="1786093" cy="31838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latin typeface="Helvetica" panose="020B0604020202030204" pitchFamily="34" charset="0"/>
                  <a:ea typeface="等线" panose="02010600030101010101" pitchFamily="2" charset="-122"/>
                </a:rPr>
                <a:t>Pulse Stretcher</a:t>
              </a:r>
              <a:endParaRPr kumimoji="0" lang="zh-CN" altLang="en-US" sz="1600" b="0" i="0" u="none" strike="noStrike" kern="1200" cap="none" spc="0" normalizeH="0" baseline="0" noProof="0" dirty="0">
                <a:ln>
                  <a:noFill/>
                </a:ln>
                <a:effectLst/>
                <a:uLnTx/>
                <a:uFillTx/>
                <a:latin typeface="Helvetica" panose="020B0604020202030204" pitchFamily="34" charset="0"/>
                <a:ea typeface="等线" panose="02010600030101010101" pitchFamily="2" charset="-122"/>
                <a:cs typeface="+mn-cs"/>
              </a:endParaRPr>
            </a:p>
          </p:txBody>
        </p:sp>
      </p:grpSp>
      <p:grpSp>
        <p:nvGrpSpPr>
          <p:cNvPr id="116" name="群組 115">
            <a:extLst>
              <a:ext uri="{FF2B5EF4-FFF2-40B4-BE49-F238E27FC236}">
                <a16:creationId xmlns:a16="http://schemas.microsoft.com/office/drawing/2014/main" id="{B3259105-365A-402B-999E-3A5E13A717CB}"/>
              </a:ext>
            </a:extLst>
          </p:cNvPr>
          <p:cNvGrpSpPr/>
          <p:nvPr/>
        </p:nvGrpSpPr>
        <p:grpSpPr>
          <a:xfrm>
            <a:off x="5551898" y="5063786"/>
            <a:ext cx="2393961" cy="1546480"/>
            <a:chOff x="5636962" y="5116326"/>
            <a:chExt cx="2393961" cy="1546480"/>
          </a:xfrm>
        </p:grpSpPr>
        <p:grpSp>
          <p:nvGrpSpPr>
            <p:cNvPr id="54" name="群組 53">
              <a:extLst>
                <a:ext uri="{FF2B5EF4-FFF2-40B4-BE49-F238E27FC236}">
                  <a16:creationId xmlns:a16="http://schemas.microsoft.com/office/drawing/2014/main" id="{50F6DA6F-2647-4079-817E-EF9AB1352ABA}"/>
                </a:ext>
              </a:extLst>
            </p:cNvPr>
            <p:cNvGrpSpPr/>
            <p:nvPr/>
          </p:nvGrpSpPr>
          <p:grpSpPr>
            <a:xfrm>
              <a:off x="5636962" y="5116326"/>
              <a:ext cx="2393961" cy="1285505"/>
              <a:chOff x="2008247" y="3318663"/>
              <a:chExt cx="2213876" cy="1188804"/>
            </a:xfrm>
          </p:grpSpPr>
          <p:cxnSp>
            <p:nvCxnSpPr>
              <p:cNvPr id="56" name="直線接點 55">
                <a:extLst>
                  <a:ext uri="{FF2B5EF4-FFF2-40B4-BE49-F238E27FC236}">
                    <a16:creationId xmlns:a16="http://schemas.microsoft.com/office/drawing/2014/main" id="{38E04DB3-CCE4-49F0-8D43-67426A680A7A}"/>
                  </a:ext>
                </a:extLst>
              </p:cNvPr>
              <p:cNvCxnSpPr/>
              <p:nvPr/>
            </p:nvCxnSpPr>
            <p:spPr>
              <a:xfrm>
                <a:off x="2952808" y="3456815"/>
                <a:ext cx="822659" cy="3897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4DA7119D-F39E-48E4-970C-0FD749E14C54}"/>
                  </a:ext>
                </a:extLst>
              </p:cNvPr>
              <p:cNvCxnSpPr/>
              <p:nvPr/>
            </p:nvCxnSpPr>
            <p:spPr>
              <a:xfrm>
                <a:off x="2944806" y="3454496"/>
                <a:ext cx="12773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4EB64C79-2D1D-4B73-81D5-639219462482}"/>
                  </a:ext>
                </a:extLst>
              </p:cNvPr>
              <p:cNvCxnSpPr>
                <a:cxnSpLocks/>
              </p:cNvCxnSpPr>
              <p:nvPr/>
            </p:nvCxnSpPr>
            <p:spPr>
              <a:xfrm flipH="1" flipV="1">
                <a:off x="2009834" y="3639856"/>
                <a:ext cx="1765633" cy="2186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2DD79104-DF68-4D57-B475-CA944F850299}"/>
                  </a:ext>
                </a:extLst>
              </p:cNvPr>
              <p:cNvCxnSpPr>
                <a:cxnSpLocks/>
              </p:cNvCxnSpPr>
              <p:nvPr/>
            </p:nvCxnSpPr>
            <p:spPr>
              <a:xfrm flipH="1" flipV="1">
                <a:off x="2008247" y="3637538"/>
                <a:ext cx="1093393" cy="5714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434D5DB8-FB82-4C5B-B6F1-C919A6D148D2}"/>
                  </a:ext>
                </a:extLst>
              </p:cNvPr>
              <p:cNvCxnSpPr>
                <a:cxnSpLocks/>
              </p:cNvCxnSpPr>
              <p:nvPr/>
            </p:nvCxnSpPr>
            <p:spPr>
              <a:xfrm flipH="1" flipV="1">
                <a:off x="2211409" y="3856792"/>
                <a:ext cx="859670" cy="46150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DE6220DF-A4D4-491B-8E24-C685692C63FD}"/>
                  </a:ext>
                </a:extLst>
              </p:cNvPr>
              <p:cNvCxnSpPr>
                <a:cxnSpLocks/>
              </p:cNvCxnSpPr>
              <p:nvPr/>
            </p:nvCxnSpPr>
            <p:spPr>
              <a:xfrm flipH="1" flipV="1">
                <a:off x="2406674" y="4081113"/>
                <a:ext cx="600746" cy="32524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DC6346B8-782B-4AD0-A991-FEF6B77A1156}"/>
                  </a:ext>
                </a:extLst>
              </p:cNvPr>
              <p:cNvCxnSpPr>
                <a:cxnSpLocks/>
              </p:cNvCxnSpPr>
              <p:nvPr/>
            </p:nvCxnSpPr>
            <p:spPr>
              <a:xfrm flipH="1">
                <a:off x="2409055" y="3872698"/>
                <a:ext cx="1379574" cy="19739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372D7AD7-4A70-42BB-8C93-CF5CE323053B}"/>
                  </a:ext>
                </a:extLst>
              </p:cNvPr>
              <p:cNvCxnSpPr>
                <a:cxnSpLocks/>
              </p:cNvCxnSpPr>
              <p:nvPr/>
            </p:nvCxnSpPr>
            <p:spPr>
              <a:xfrm flipH="1">
                <a:off x="2209700" y="3858412"/>
                <a:ext cx="1588453"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64" name="圖片 63">
                <a:extLst>
                  <a:ext uri="{FF2B5EF4-FFF2-40B4-BE49-F238E27FC236}">
                    <a16:creationId xmlns:a16="http://schemas.microsoft.com/office/drawing/2014/main" id="{8020ED4F-5B7B-4E9A-920E-D8BE9A02B2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9" r="-8043" b="61873"/>
              <a:stretch/>
            </p:blipFill>
            <p:spPr>
              <a:xfrm rot="19048477">
                <a:off x="2194876" y="3429835"/>
                <a:ext cx="92730" cy="913828"/>
              </a:xfrm>
              <a:prstGeom prst="rect">
                <a:avLst/>
              </a:prstGeom>
            </p:spPr>
          </p:pic>
          <p:pic>
            <p:nvPicPr>
              <p:cNvPr id="65" name="圖片 64">
                <a:extLst>
                  <a:ext uri="{FF2B5EF4-FFF2-40B4-BE49-F238E27FC236}">
                    <a16:creationId xmlns:a16="http://schemas.microsoft.com/office/drawing/2014/main" id="{CDFBD10B-8BA8-4468-865B-CB19CBD365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9" r="-8043" b="61873"/>
              <a:stretch/>
            </p:blipFill>
            <p:spPr>
              <a:xfrm rot="19048477" flipH="1" flipV="1">
                <a:off x="3768984" y="3436155"/>
                <a:ext cx="92730" cy="913828"/>
              </a:xfrm>
              <a:prstGeom prst="rect">
                <a:avLst/>
              </a:prstGeom>
            </p:spPr>
          </p:pic>
          <p:sp>
            <p:nvSpPr>
              <p:cNvPr id="66" name="矩形 65">
                <a:extLst>
                  <a:ext uri="{FF2B5EF4-FFF2-40B4-BE49-F238E27FC236}">
                    <a16:creationId xmlns:a16="http://schemas.microsoft.com/office/drawing/2014/main" id="{829A8656-04ED-4ECB-89E6-069FCE1C81BC}"/>
                  </a:ext>
                </a:extLst>
              </p:cNvPr>
              <p:cNvSpPr/>
              <p:nvPr/>
            </p:nvSpPr>
            <p:spPr>
              <a:xfrm rot="1156373">
                <a:off x="2892167" y="3318663"/>
                <a:ext cx="59349" cy="275889"/>
              </a:xfrm>
              <a:prstGeom prst="rect">
                <a:avLst/>
              </a:prstGeom>
              <a:solidFill>
                <a:schemeClr val="bg1">
                  <a:lumMod val="7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a:extLst>
                  <a:ext uri="{FF2B5EF4-FFF2-40B4-BE49-F238E27FC236}">
                    <a16:creationId xmlns:a16="http://schemas.microsoft.com/office/drawing/2014/main" id="{4EC6F797-8A80-4287-9411-EFAEC13F2817}"/>
                  </a:ext>
                </a:extLst>
              </p:cNvPr>
              <p:cNvSpPr/>
              <p:nvPr/>
            </p:nvSpPr>
            <p:spPr>
              <a:xfrm rot="1658912">
                <a:off x="3050162" y="4136935"/>
                <a:ext cx="80056" cy="370532"/>
              </a:xfrm>
              <a:prstGeom prst="rect">
                <a:avLst/>
              </a:prstGeom>
              <a:solidFill>
                <a:schemeClr val="bg1">
                  <a:lumMod val="7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5" name="矩形 13">
              <a:extLst>
                <a:ext uri="{FF2B5EF4-FFF2-40B4-BE49-F238E27FC236}">
                  <a16:creationId xmlns:a16="http://schemas.microsoft.com/office/drawing/2014/main" id="{261CA3AD-9FC2-440D-86E1-7067FDEBA731}"/>
                </a:ext>
              </a:extLst>
            </p:cNvPr>
            <p:cNvSpPr>
              <a:spLocks noChangeArrowheads="1"/>
            </p:cNvSpPr>
            <p:nvPr/>
          </p:nvSpPr>
          <p:spPr bwMode="auto">
            <a:xfrm>
              <a:off x="5707135" y="6363529"/>
              <a:ext cx="2253616" cy="299277"/>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latin typeface="Helvetica" panose="020B0604020202030204" pitchFamily="34" charset="0"/>
                  <a:ea typeface="等线" panose="02010600030101010101" pitchFamily="2" charset="-122"/>
                </a:rPr>
                <a:t>Pulse Compressor</a:t>
              </a:r>
              <a:endParaRPr kumimoji="0" lang="zh-CN" altLang="en-US" sz="1600" b="0" i="0" u="none" strike="noStrike" kern="1200" cap="none" spc="0" normalizeH="0" baseline="0" noProof="0" dirty="0">
                <a:ln>
                  <a:noFill/>
                </a:ln>
                <a:effectLst/>
                <a:uLnTx/>
                <a:uFillTx/>
                <a:latin typeface="Helvetica" panose="020B0604020202030204" pitchFamily="34" charset="0"/>
                <a:ea typeface="等线" panose="02010600030101010101" pitchFamily="2" charset="-122"/>
                <a:cs typeface="+mn-cs"/>
              </a:endParaRPr>
            </a:p>
          </p:txBody>
        </p:sp>
      </p:grpSp>
      <p:grpSp>
        <p:nvGrpSpPr>
          <p:cNvPr id="24" name="群組 23">
            <a:extLst>
              <a:ext uri="{FF2B5EF4-FFF2-40B4-BE49-F238E27FC236}">
                <a16:creationId xmlns:a16="http://schemas.microsoft.com/office/drawing/2014/main" id="{B8EE1AF9-CFE1-4A47-9516-EED4EE54DEBC}"/>
              </a:ext>
            </a:extLst>
          </p:cNvPr>
          <p:cNvGrpSpPr/>
          <p:nvPr/>
        </p:nvGrpSpPr>
        <p:grpSpPr>
          <a:xfrm>
            <a:off x="3957573" y="3370511"/>
            <a:ext cx="3059952" cy="1398993"/>
            <a:chOff x="4042637" y="3261681"/>
            <a:chExt cx="3059952" cy="1398993"/>
          </a:xfrm>
        </p:grpSpPr>
        <p:grpSp>
          <p:nvGrpSpPr>
            <p:cNvPr id="69" name="群組 68">
              <a:extLst>
                <a:ext uri="{FF2B5EF4-FFF2-40B4-BE49-F238E27FC236}">
                  <a16:creationId xmlns:a16="http://schemas.microsoft.com/office/drawing/2014/main" id="{BC2265D5-34E3-4281-9B94-107B74189807}"/>
                </a:ext>
              </a:extLst>
            </p:cNvPr>
            <p:cNvGrpSpPr/>
            <p:nvPr/>
          </p:nvGrpSpPr>
          <p:grpSpPr>
            <a:xfrm rot="16200000">
              <a:off x="4957029" y="2347289"/>
              <a:ext cx="1231168" cy="3059952"/>
              <a:chOff x="4646001" y="850987"/>
              <a:chExt cx="1290119" cy="3206470"/>
            </a:xfrm>
          </p:grpSpPr>
          <p:grpSp>
            <p:nvGrpSpPr>
              <p:cNvPr id="71" name="群組 70">
                <a:extLst>
                  <a:ext uri="{FF2B5EF4-FFF2-40B4-BE49-F238E27FC236}">
                    <a16:creationId xmlns:a16="http://schemas.microsoft.com/office/drawing/2014/main" id="{5DC2A0E9-A98C-40D5-B934-AF31CBF18581}"/>
                  </a:ext>
                </a:extLst>
              </p:cNvPr>
              <p:cNvGrpSpPr/>
              <p:nvPr/>
            </p:nvGrpSpPr>
            <p:grpSpPr>
              <a:xfrm>
                <a:off x="4646001" y="850987"/>
                <a:ext cx="1173529" cy="3206470"/>
                <a:chOff x="4646001" y="850987"/>
                <a:chExt cx="1173529" cy="3206470"/>
              </a:xfrm>
            </p:grpSpPr>
            <p:grpSp>
              <p:nvGrpSpPr>
                <p:cNvPr id="73" name="群組 72">
                  <a:extLst>
                    <a:ext uri="{FF2B5EF4-FFF2-40B4-BE49-F238E27FC236}">
                      <a16:creationId xmlns:a16="http://schemas.microsoft.com/office/drawing/2014/main" id="{1D86D476-1806-43D1-98BB-DE144E4BBBDF}"/>
                    </a:ext>
                  </a:extLst>
                </p:cNvPr>
                <p:cNvGrpSpPr/>
                <p:nvPr/>
              </p:nvGrpSpPr>
              <p:grpSpPr>
                <a:xfrm>
                  <a:off x="4807825" y="1617257"/>
                  <a:ext cx="1011705" cy="2440200"/>
                  <a:chOff x="1591010" y="3880418"/>
                  <a:chExt cx="1011705" cy="2440200"/>
                </a:xfrm>
              </p:grpSpPr>
              <p:cxnSp>
                <p:nvCxnSpPr>
                  <p:cNvPr id="77" name="直線接點 76">
                    <a:extLst>
                      <a:ext uri="{FF2B5EF4-FFF2-40B4-BE49-F238E27FC236}">
                        <a16:creationId xmlns:a16="http://schemas.microsoft.com/office/drawing/2014/main" id="{F500755A-2AEC-4BEA-B5CE-355FE1156F2B}"/>
                      </a:ext>
                    </a:extLst>
                  </p:cNvPr>
                  <p:cNvCxnSpPr>
                    <a:cxnSpLocks/>
                  </p:cNvCxnSpPr>
                  <p:nvPr/>
                </p:nvCxnSpPr>
                <p:spPr>
                  <a:xfrm>
                    <a:off x="1599068" y="4133754"/>
                    <a:ext cx="976496" cy="21074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F176698F-A40B-4ACE-B986-9A1502551997}"/>
                      </a:ext>
                    </a:extLst>
                  </p:cNvPr>
                  <p:cNvCxnSpPr>
                    <a:cxnSpLocks/>
                  </p:cNvCxnSpPr>
                  <p:nvPr/>
                </p:nvCxnSpPr>
                <p:spPr>
                  <a:xfrm>
                    <a:off x="1619795" y="6241159"/>
                    <a:ext cx="9550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21DACA91-43C1-4BEA-B340-389F3437C33B}"/>
                      </a:ext>
                    </a:extLst>
                  </p:cNvPr>
                  <p:cNvCxnSpPr>
                    <a:cxnSpLocks/>
                  </p:cNvCxnSpPr>
                  <p:nvPr/>
                </p:nvCxnSpPr>
                <p:spPr>
                  <a:xfrm flipV="1">
                    <a:off x="1624557" y="4404893"/>
                    <a:ext cx="907632" cy="18386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C31B3C87-AE74-4728-9085-8B7421A7D4BD}"/>
                      </a:ext>
                    </a:extLst>
                  </p:cNvPr>
                  <p:cNvCxnSpPr/>
                  <p:nvPr/>
                </p:nvCxnSpPr>
                <p:spPr>
                  <a:xfrm flipH="1">
                    <a:off x="1828151" y="4404893"/>
                    <a:ext cx="7122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BB7CD544-585F-455F-BB1F-483B9E17D093}"/>
                      </a:ext>
                    </a:extLst>
                  </p:cNvPr>
                  <p:cNvCxnSpPr/>
                  <p:nvPr/>
                </p:nvCxnSpPr>
                <p:spPr>
                  <a:xfrm>
                    <a:off x="1836488" y="4401799"/>
                    <a:ext cx="550068" cy="16720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4AC64A56-E674-4FF0-91F3-02D516A25650}"/>
                      </a:ext>
                    </a:extLst>
                  </p:cNvPr>
                  <p:cNvCxnSpPr/>
                  <p:nvPr/>
                </p:nvCxnSpPr>
                <p:spPr>
                  <a:xfrm flipH="1">
                    <a:off x="1828150" y="6070378"/>
                    <a:ext cx="5664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8689967C-D7BA-484A-877F-C86925966ECF}"/>
                      </a:ext>
                    </a:extLst>
                  </p:cNvPr>
                  <p:cNvCxnSpPr/>
                  <p:nvPr/>
                </p:nvCxnSpPr>
                <p:spPr>
                  <a:xfrm flipV="1">
                    <a:off x="1836488" y="4102275"/>
                    <a:ext cx="661988" cy="1968103"/>
                  </a:xfrm>
                  <a:prstGeom prst="line">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4" name="矩形 83">
                    <a:extLst>
                      <a:ext uri="{FF2B5EF4-FFF2-40B4-BE49-F238E27FC236}">
                        <a16:creationId xmlns:a16="http://schemas.microsoft.com/office/drawing/2014/main" id="{C9FCDC7F-39D5-493A-A7D5-D8D1B33D6512}"/>
                      </a:ext>
                    </a:extLst>
                  </p:cNvPr>
                  <p:cNvSpPr/>
                  <p:nvPr/>
                </p:nvSpPr>
                <p:spPr>
                  <a:xfrm rot="3077809">
                    <a:off x="1807384" y="4317620"/>
                    <a:ext cx="45719" cy="145908"/>
                  </a:xfrm>
                  <a:prstGeom prst="rect">
                    <a:avLst/>
                  </a:prstGeom>
                  <a:solidFill>
                    <a:schemeClr val="bg1">
                      <a:lumMod val="7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23E75311-3715-4B08-8700-F856D9415CDD}"/>
                      </a:ext>
                    </a:extLst>
                  </p:cNvPr>
                  <p:cNvSpPr/>
                  <p:nvPr/>
                </p:nvSpPr>
                <p:spPr>
                  <a:xfrm rot="8268235">
                    <a:off x="2519241" y="4326686"/>
                    <a:ext cx="45719" cy="145908"/>
                  </a:xfrm>
                  <a:prstGeom prst="rect">
                    <a:avLst/>
                  </a:prstGeom>
                  <a:solidFill>
                    <a:schemeClr val="bg1">
                      <a:lumMod val="7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a:extLst>
                      <a:ext uri="{FF2B5EF4-FFF2-40B4-BE49-F238E27FC236}">
                        <a16:creationId xmlns:a16="http://schemas.microsoft.com/office/drawing/2014/main" id="{72AEAC92-1B51-4B89-9F46-FD01B1A894EE}"/>
                      </a:ext>
                    </a:extLst>
                  </p:cNvPr>
                  <p:cNvSpPr/>
                  <p:nvPr/>
                </p:nvSpPr>
                <p:spPr>
                  <a:xfrm rot="19723096" flipH="1">
                    <a:off x="1807385" y="5999805"/>
                    <a:ext cx="45719" cy="145908"/>
                  </a:xfrm>
                  <a:prstGeom prst="rect">
                    <a:avLst/>
                  </a:prstGeom>
                  <a:solidFill>
                    <a:schemeClr val="bg1">
                      <a:lumMod val="7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a:extLst>
                      <a:ext uri="{FF2B5EF4-FFF2-40B4-BE49-F238E27FC236}">
                        <a16:creationId xmlns:a16="http://schemas.microsoft.com/office/drawing/2014/main" id="{A36697FB-6B6A-4A93-9EBD-778EEA089989}"/>
                      </a:ext>
                    </a:extLst>
                  </p:cNvPr>
                  <p:cNvSpPr/>
                  <p:nvPr/>
                </p:nvSpPr>
                <p:spPr>
                  <a:xfrm rot="12907568" flipH="1">
                    <a:off x="2373759" y="6005640"/>
                    <a:ext cx="45719" cy="145908"/>
                  </a:xfrm>
                  <a:prstGeom prst="rect">
                    <a:avLst/>
                  </a:prstGeom>
                  <a:solidFill>
                    <a:schemeClr val="bg1">
                      <a:lumMod val="7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a:extLst>
                      <a:ext uri="{FF2B5EF4-FFF2-40B4-BE49-F238E27FC236}">
                        <a16:creationId xmlns:a16="http://schemas.microsoft.com/office/drawing/2014/main" id="{4268C547-A7A5-4FC8-90C1-5009857ECF5F}"/>
                      </a:ext>
                    </a:extLst>
                  </p:cNvPr>
                  <p:cNvSpPr/>
                  <p:nvPr/>
                </p:nvSpPr>
                <p:spPr>
                  <a:xfrm rot="13155372" flipH="1">
                    <a:off x="2556996" y="6174710"/>
                    <a:ext cx="45719" cy="145908"/>
                  </a:xfrm>
                  <a:prstGeom prst="rect">
                    <a:avLst/>
                  </a:prstGeom>
                  <a:solidFill>
                    <a:schemeClr val="bg1">
                      <a:lumMod val="7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a:extLst>
                      <a:ext uri="{FF2B5EF4-FFF2-40B4-BE49-F238E27FC236}">
                        <a16:creationId xmlns:a16="http://schemas.microsoft.com/office/drawing/2014/main" id="{6E025A63-0023-4825-999D-DE510AB834A2}"/>
                      </a:ext>
                    </a:extLst>
                  </p:cNvPr>
                  <p:cNvSpPr/>
                  <p:nvPr/>
                </p:nvSpPr>
                <p:spPr>
                  <a:xfrm rot="19716525" flipH="1">
                    <a:off x="1591010" y="6174709"/>
                    <a:ext cx="45719" cy="145908"/>
                  </a:xfrm>
                  <a:prstGeom prst="rect">
                    <a:avLst/>
                  </a:prstGeom>
                  <a:solidFill>
                    <a:schemeClr val="bg1">
                      <a:lumMod val="7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a:extLst>
                      <a:ext uri="{FF2B5EF4-FFF2-40B4-BE49-F238E27FC236}">
                        <a16:creationId xmlns:a16="http://schemas.microsoft.com/office/drawing/2014/main" id="{9E654441-7AB4-4908-8428-1FB06E254DC4}"/>
                      </a:ext>
                    </a:extLst>
                  </p:cNvPr>
                  <p:cNvSpPr/>
                  <p:nvPr/>
                </p:nvSpPr>
                <p:spPr>
                  <a:xfrm>
                    <a:off x="2048832" y="3880418"/>
                    <a:ext cx="133140" cy="916965"/>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等腰三角形 90">
                    <a:extLst>
                      <a:ext uri="{FF2B5EF4-FFF2-40B4-BE49-F238E27FC236}">
                        <a16:creationId xmlns:a16="http://schemas.microsoft.com/office/drawing/2014/main" id="{D1DFAEE7-1084-4BE0-AF52-3CB1D57247A5}"/>
                      </a:ext>
                    </a:extLst>
                  </p:cNvPr>
                  <p:cNvSpPr/>
                  <p:nvPr/>
                </p:nvSpPr>
                <p:spPr>
                  <a:xfrm rot="10800000">
                    <a:off x="2049278" y="4797329"/>
                    <a:ext cx="132249" cy="456067"/>
                  </a:xfrm>
                  <a:prstGeom prst="triangl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圓角 91">
                    <a:extLst>
                      <a:ext uri="{FF2B5EF4-FFF2-40B4-BE49-F238E27FC236}">
                        <a16:creationId xmlns:a16="http://schemas.microsoft.com/office/drawing/2014/main" id="{84F8A668-CD13-4A3F-B5C7-35BCCDA7F860}"/>
                      </a:ext>
                    </a:extLst>
                  </p:cNvPr>
                  <p:cNvSpPr/>
                  <p:nvPr/>
                </p:nvSpPr>
                <p:spPr>
                  <a:xfrm>
                    <a:off x="1979082" y="5179533"/>
                    <a:ext cx="252553" cy="118689"/>
                  </a:xfrm>
                  <a:prstGeom prst="roundRect">
                    <a:avLst/>
                  </a:prstGeom>
                  <a:solidFill>
                    <a:srgbClr val="FF66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4" name="矩形 13">
                  <a:extLst>
                    <a:ext uri="{FF2B5EF4-FFF2-40B4-BE49-F238E27FC236}">
                      <a16:creationId xmlns:a16="http://schemas.microsoft.com/office/drawing/2014/main" id="{9314CB13-1F9C-441D-A140-7373C99057EF}"/>
                    </a:ext>
                  </a:extLst>
                </p:cNvPr>
                <p:cNvSpPr>
                  <a:spLocks noChangeArrowheads="1"/>
                </p:cNvSpPr>
                <p:nvPr/>
              </p:nvSpPr>
              <p:spPr bwMode="auto">
                <a:xfrm rot="5400000">
                  <a:off x="4857338" y="1131320"/>
                  <a:ext cx="924866" cy="36420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400" dirty="0">
                      <a:solidFill>
                        <a:srgbClr val="00B050"/>
                      </a:solidFill>
                      <a:latin typeface="Helvetica" panose="020B0604020202030204" pitchFamily="34" charset="0"/>
                      <a:ea typeface="等线" panose="02010600030101010101" pitchFamily="2" charset="-122"/>
                    </a:rPr>
                    <a:t>P</a:t>
                  </a:r>
                  <a:r>
                    <a:rPr kumimoji="0" lang="en-US" altLang="zh-CN" sz="1400" b="0" i="0" u="none" strike="noStrike" kern="1200" cap="none" spc="0" normalizeH="0" baseline="0" noProof="0" dirty="0">
                      <a:ln>
                        <a:noFill/>
                      </a:ln>
                      <a:solidFill>
                        <a:srgbClr val="00B050"/>
                      </a:solidFill>
                      <a:effectLst/>
                      <a:uLnTx/>
                      <a:uFillTx/>
                      <a:latin typeface="Helvetica" panose="020B0604020202030204" pitchFamily="34" charset="0"/>
                      <a:ea typeface="等线" panose="02010600030101010101" pitchFamily="2" charset="-122"/>
                      <a:cs typeface="+mn-cs"/>
                    </a:rPr>
                    <a:t>ump</a:t>
                  </a:r>
                  <a:endParaRPr kumimoji="0" lang="zh-CN" altLang="en-US" sz="1600" b="0" i="0" u="none" strike="noStrike" kern="1200" cap="none" spc="0" normalizeH="0" baseline="0" noProof="0" dirty="0">
                    <a:ln>
                      <a:noFill/>
                    </a:ln>
                    <a:solidFill>
                      <a:srgbClr val="00B050"/>
                    </a:solidFill>
                    <a:effectLst/>
                    <a:uLnTx/>
                    <a:uFillTx/>
                    <a:latin typeface="Helvetica" panose="020B0604020202030204" pitchFamily="34" charset="0"/>
                    <a:ea typeface="等线" panose="02010600030101010101" pitchFamily="2" charset="-122"/>
                    <a:cs typeface="+mn-cs"/>
                  </a:endParaRPr>
                </a:p>
              </p:txBody>
            </p:sp>
            <p:sp>
              <p:nvSpPr>
                <p:cNvPr id="75" name="矩形 13">
                  <a:extLst>
                    <a:ext uri="{FF2B5EF4-FFF2-40B4-BE49-F238E27FC236}">
                      <a16:creationId xmlns:a16="http://schemas.microsoft.com/office/drawing/2014/main" id="{80349D5C-F31F-4704-B7CF-70009071410C}"/>
                    </a:ext>
                  </a:extLst>
                </p:cNvPr>
                <p:cNvSpPr>
                  <a:spLocks noChangeArrowheads="1"/>
                </p:cNvSpPr>
                <p:nvPr/>
              </p:nvSpPr>
              <p:spPr bwMode="auto">
                <a:xfrm rot="5400000">
                  <a:off x="5106532" y="2799597"/>
                  <a:ext cx="924866" cy="36420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400" dirty="0">
                      <a:solidFill>
                        <a:srgbClr val="CC0099"/>
                      </a:solidFill>
                      <a:latin typeface="Helvetica" panose="020B0604020202030204" pitchFamily="34" charset="0"/>
                      <a:ea typeface="等线" panose="02010600030101010101" pitchFamily="2" charset="-122"/>
                    </a:rPr>
                    <a:t>Gain</a:t>
                  </a:r>
                  <a:endParaRPr kumimoji="0" lang="zh-CN" altLang="en-US" sz="1600" b="0" i="0" u="none" strike="noStrike" kern="1200" cap="none" spc="0" normalizeH="0" baseline="0" noProof="0" dirty="0">
                    <a:ln>
                      <a:noFill/>
                    </a:ln>
                    <a:solidFill>
                      <a:srgbClr val="CC0099"/>
                    </a:solidFill>
                    <a:effectLst/>
                    <a:uLnTx/>
                    <a:uFillTx/>
                    <a:latin typeface="Helvetica" panose="020B0604020202030204" pitchFamily="34" charset="0"/>
                    <a:ea typeface="等线" panose="02010600030101010101" pitchFamily="2" charset="-122"/>
                    <a:cs typeface="+mn-cs"/>
                  </a:endParaRPr>
                </a:p>
              </p:txBody>
            </p:sp>
            <p:sp>
              <p:nvSpPr>
                <p:cNvPr id="76" name="矩形 13">
                  <a:extLst>
                    <a:ext uri="{FF2B5EF4-FFF2-40B4-BE49-F238E27FC236}">
                      <a16:creationId xmlns:a16="http://schemas.microsoft.com/office/drawing/2014/main" id="{07C4ECD0-6A64-4804-9CE0-A6EC94C6BB82}"/>
                    </a:ext>
                  </a:extLst>
                </p:cNvPr>
                <p:cNvSpPr>
                  <a:spLocks noChangeArrowheads="1"/>
                </p:cNvSpPr>
                <p:nvPr/>
              </p:nvSpPr>
              <p:spPr bwMode="auto">
                <a:xfrm rot="5400000">
                  <a:off x="4365668" y="1363296"/>
                  <a:ext cx="924866" cy="36420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400" dirty="0">
                      <a:solidFill>
                        <a:srgbClr val="C00000"/>
                      </a:solidFill>
                      <a:latin typeface="Helvetica" panose="020B0604020202030204" pitchFamily="34" charset="0"/>
                      <a:ea typeface="等线" panose="02010600030101010101" pitchFamily="2" charset="-122"/>
                    </a:rPr>
                    <a:t>Input</a:t>
                  </a:r>
                  <a:endParaRPr kumimoji="0" lang="zh-CN" altLang="en-US" sz="1600" b="0" i="0" u="none" strike="noStrike" kern="1200" cap="none" spc="0" normalizeH="0" baseline="0" noProof="0" dirty="0">
                    <a:ln>
                      <a:noFill/>
                    </a:ln>
                    <a:solidFill>
                      <a:srgbClr val="C00000"/>
                    </a:solidFill>
                    <a:effectLst/>
                    <a:uLnTx/>
                    <a:uFillTx/>
                    <a:latin typeface="Helvetica" panose="020B0604020202030204" pitchFamily="34" charset="0"/>
                    <a:ea typeface="等线" panose="02010600030101010101" pitchFamily="2" charset="-122"/>
                    <a:cs typeface="+mn-cs"/>
                  </a:endParaRPr>
                </a:p>
              </p:txBody>
            </p:sp>
          </p:grpSp>
          <p:sp>
            <p:nvSpPr>
              <p:cNvPr id="72" name="矩形 13">
                <a:extLst>
                  <a:ext uri="{FF2B5EF4-FFF2-40B4-BE49-F238E27FC236}">
                    <a16:creationId xmlns:a16="http://schemas.microsoft.com/office/drawing/2014/main" id="{6C5E680A-EE1A-470F-84E8-A09D1CC5C77E}"/>
                  </a:ext>
                </a:extLst>
              </p:cNvPr>
              <p:cNvSpPr>
                <a:spLocks noChangeArrowheads="1"/>
              </p:cNvSpPr>
              <p:nvPr/>
            </p:nvSpPr>
            <p:spPr bwMode="auto">
              <a:xfrm rot="5400000">
                <a:off x="5246412" y="1326523"/>
                <a:ext cx="1015216" cy="36420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400" dirty="0">
                    <a:solidFill>
                      <a:srgbClr val="C00000"/>
                    </a:solidFill>
                    <a:latin typeface="Helvetica" panose="020B0604020202030204" pitchFamily="34" charset="0"/>
                    <a:ea typeface="等线" panose="02010600030101010101" pitchFamily="2" charset="-122"/>
                  </a:rPr>
                  <a:t>Output</a:t>
                </a:r>
                <a:endParaRPr kumimoji="0" lang="zh-CN" altLang="en-US" sz="1600" b="0" i="0" u="none" strike="noStrike" kern="1200" cap="none" spc="0" normalizeH="0" baseline="0" noProof="0" dirty="0">
                  <a:ln>
                    <a:noFill/>
                  </a:ln>
                  <a:solidFill>
                    <a:srgbClr val="C00000"/>
                  </a:solidFill>
                  <a:effectLst/>
                  <a:uLnTx/>
                  <a:uFillTx/>
                  <a:latin typeface="Helvetica" panose="020B0604020202030204" pitchFamily="34" charset="0"/>
                  <a:ea typeface="等线" panose="02010600030101010101" pitchFamily="2" charset="-122"/>
                  <a:cs typeface="+mn-cs"/>
                </a:endParaRPr>
              </a:p>
            </p:txBody>
          </p:sp>
        </p:grpSp>
        <p:sp>
          <p:nvSpPr>
            <p:cNvPr id="70" name="矩形 13">
              <a:extLst>
                <a:ext uri="{FF2B5EF4-FFF2-40B4-BE49-F238E27FC236}">
                  <a16:creationId xmlns:a16="http://schemas.microsoft.com/office/drawing/2014/main" id="{97BC2F21-E328-431E-8E1C-7C86E34B5610}"/>
                </a:ext>
              </a:extLst>
            </p:cNvPr>
            <p:cNvSpPr>
              <a:spLocks noChangeArrowheads="1"/>
            </p:cNvSpPr>
            <p:nvPr/>
          </p:nvSpPr>
          <p:spPr bwMode="auto">
            <a:xfrm>
              <a:off x="4960588" y="4322120"/>
              <a:ext cx="2141411" cy="338554"/>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latin typeface="Helvetica" panose="020B0604020202030204" pitchFamily="34" charset="0"/>
                  <a:ea typeface="等线" panose="02010600030101010101" pitchFamily="2" charset="-122"/>
                </a:rPr>
                <a:t>Series of Amplifier</a:t>
              </a:r>
              <a:endParaRPr kumimoji="0" lang="zh-CN" altLang="en-US" sz="1800" b="0" i="0" u="none" strike="noStrike" kern="1200" cap="none" spc="0" normalizeH="0" baseline="0" noProof="0" dirty="0">
                <a:ln>
                  <a:noFill/>
                </a:ln>
                <a:effectLst/>
                <a:uLnTx/>
                <a:uFillTx/>
                <a:latin typeface="Helvetica" panose="020B0604020202030204" pitchFamily="34" charset="0"/>
                <a:ea typeface="等线" panose="02010600030101010101" pitchFamily="2" charset="-122"/>
                <a:cs typeface="+mn-cs"/>
              </a:endParaRPr>
            </a:p>
          </p:txBody>
        </p:sp>
      </p:grpSp>
      <p:grpSp>
        <p:nvGrpSpPr>
          <p:cNvPr id="23" name="群組 22">
            <a:extLst>
              <a:ext uri="{FF2B5EF4-FFF2-40B4-BE49-F238E27FC236}">
                <a16:creationId xmlns:a16="http://schemas.microsoft.com/office/drawing/2014/main" id="{57382C21-92B7-45D4-95FB-304D497E21F2}"/>
              </a:ext>
            </a:extLst>
          </p:cNvPr>
          <p:cNvGrpSpPr/>
          <p:nvPr/>
        </p:nvGrpSpPr>
        <p:grpSpPr>
          <a:xfrm>
            <a:off x="438783" y="3462094"/>
            <a:ext cx="3238341" cy="1300497"/>
            <a:chOff x="523847" y="3353264"/>
            <a:chExt cx="3238341" cy="1300497"/>
          </a:xfrm>
        </p:grpSpPr>
        <p:grpSp>
          <p:nvGrpSpPr>
            <p:cNvPr id="94" name="群組 93">
              <a:extLst>
                <a:ext uri="{FF2B5EF4-FFF2-40B4-BE49-F238E27FC236}">
                  <a16:creationId xmlns:a16="http://schemas.microsoft.com/office/drawing/2014/main" id="{12DE3C60-DD52-49BF-914D-1A1251EDF3E5}"/>
                </a:ext>
              </a:extLst>
            </p:cNvPr>
            <p:cNvGrpSpPr/>
            <p:nvPr/>
          </p:nvGrpSpPr>
          <p:grpSpPr>
            <a:xfrm>
              <a:off x="523847" y="3353264"/>
              <a:ext cx="3238341" cy="660726"/>
              <a:chOff x="681091" y="4948318"/>
              <a:chExt cx="4938563" cy="1007626"/>
            </a:xfrm>
          </p:grpSpPr>
          <p:sp>
            <p:nvSpPr>
              <p:cNvPr id="96" name="手繪多邊形: 圖案 95">
                <a:extLst>
                  <a:ext uri="{FF2B5EF4-FFF2-40B4-BE49-F238E27FC236}">
                    <a16:creationId xmlns:a16="http://schemas.microsoft.com/office/drawing/2014/main" id="{1597E78F-9EED-4085-B252-6CA5F4DADE1B}"/>
                  </a:ext>
                </a:extLst>
              </p:cNvPr>
              <p:cNvSpPr/>
              <p:nvPr/>
            </p:nvSpPr>
            <p:spPr>
              <a:xfrm>
                <a:off x="4555975" y="5602614"/>
                <a:ext cx="1063679" cy="144753"/>
              </a:xfrm>
              <a:custGeom>
                <a:avLst/>
                <a:gdLst>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100014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621855"/>
                  <a:gd name="connsiteY0" fmla="*/ 126208 h 214316"/>
                  <a:gd name="connsiteX1" fmla="*/ 64295 w 1621855"/>
                  <a:gd name="connsiteY1" fmla="*/ 4764 h 214316"/>
                  <a:gd name="connsiteX2" fmla="*/ 202407 w 1621855"/>
                  <a:gd name="connsiteY2" fmla="*/ 211933 h 214316"/>
                  <a:gd name="connsiteX3" fmla="*/ 328614 w 1621855"/>
                  <a:gd name="connsiteY3" fmla="*/ 4764 h 214316"/>
                  <a:gd name="connsiteX4" fmla="*/ 461964 w 1621855"/>
                  <a:gd name="connsiteY4" fmla="*/ 214314 h 214316"/>
                  <a:gd name="connsiteX5" fmla="*/ 597695 w 1621855"/>
                  <a:gd name="connsiteY5" fmla="*/ 2 h 214316"/>
                  <a:gd name="connsiteX6" fmla="*/ 731045 w 1621855"/>
                  <a:gd name="connsiteY6" fmla="*/ 209552 h 214316"/>
                  <a:gd name="connsiteX7" fmla="*/ 857251 w 1621855"/>
                  <a:gd name="connsiteY7" fmla="*/ 2383 h 214316"/>
                  <a:gd name="connsiteX8" fmla="*/ 992982 w 1621855"/>
                  <a:gd name="connsiteY8" fmla="*/ 207171 h 214316"/>
                  <a:gd name="connsiteX9" fmla="*/ 1123951 w 1621855"/>
                  <a:gd name="connsiteY9" fmla="*/ 2 h 214316"/>
                  <a:gd name="connsiteX10" fmla="*/ 1269207 w 1621855"/>
                  <a:gd name="connsiteY10" fmla="*/ 209552 h 214316"/>
                  <a:gd name="connsiteX11" fmla="*/ 1338264 w 1621855"/>
                  <a:gd name="connsiteY11" fmla="*/ 95252 h 214316"/>
                  <a:gd name="connsiteX12" fmla="*/ 1621855 w 1621855"/>
                  <a:gd name="connsiteY12" fmla="*/ 95251 h 214316"/>
                  <a:gd name="connsiteX0" fmla="*/ 0 w 1574847"/>
                  <a:gd name="connsiteY0" fmla="*/ 126208 h 214316"/>
                  <a:gd name="connsiteX1" fmla="*/ 64295 w 1574847"/>
                  <a:gd name="connsiteY1" fmla="*/ 4764 h 214316"/>
                  <a:gd name="connsiteX2" fmla="*/ 202407 w 1574847"/>
                  <a:gd name="connsiteY2" fmla="*/ 211933 h 214316"/>
                  <a:gd name="connsiteX3" fmla="*/ 328614 w 1574847"/>
                  <a:gd name="connsiteY3" fmla="*/ 4764 h 214316"/>
                  <a:gd name="connsiteX4" fmla="*/ 461964 w 1574847"/>
                  <a:gd name="connsiteY4" fmla="*/ 214314 h 214316"/>
                  <a:gd name="connsiteX5" fmla="*/ 597695 w 1574847"/>
                  <a:gd name="connsiteY5" fmla="*/ 2 h 214316"/>
                  <a:gd name="connsiteX6" fmla="*/ 731045 w 1574847"/>
                  <a:gd name="connsiteY6" fmla="*/ 209552 h 214316"/>
                  <a:gd name="connsiteX7" fmla="*/ 857251 w 1574847"/>
                  <a:gd name="connsiteY7" fmla="*/ 2383 h 214316"/>
                  <a:gd name="connsiteX8" fmla="*/ 992982 w 1574847"/>
                  <a:gd name="connsiteY8" fmla="*/ 207171 h 214316"/>
                  <a:gd name="connsiteX9" fmla="*/ 1123951 w 1574847"/>
                  <a:gd name="connsiteY9" fmla="*/ 2 h 214316"/>
                  <a:gd name="connsiteX10" fmla="*/ 1269207 w 1574847"/>
                  <a:gd name="connsiteY10" fmla="*/ 209552 h 214316"/>
                  <a:gd name="connsiteX11" fmla="*/ 1338264 w 1574847"/>
                  <a:gd name="connsiteY11" fmla="*/ 95252 h 214316"/>
                  <a:gd name="connsiteX12" fmla="*/ 1574847 w 1574847"/>
                  <a:gd name="connsiteY12" fmla="*/ 95251 h 21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4847" h="214316">
                    <a:moveTo>
                      <a:pt x="0" y="126208"/>
                    </a:moveTo>
                    <a:cubicBezTo>
                      <a:pt x="14684" y="66477"/>
                      <a:pt x="30561" y="-9523"/>
                      <a:pt x="64295" y="4764"/>
                    </a:cubicBezTo>
                    <a:cubicBezTo>
                      <a:pt x="98029" y="19051"/>
                      <a:pt x="158354" y="211933"/>
                      <a:pt x="202407" y="211933"/>
                    </a:cubicBezTo>
                    <a:cubicBezTo>
                      <a:pt x="246460" y="211933"/>
                      <a:pt x="285355" y="4367"/>
                      <a:pt x="328614" y="4764"/>
                    </a:cubicBezTo>
                    <a:cubicBezTo>
                      <a:pt x="371873" y="5161"/>
                      <a:pt x="417117" y="215108"/>
                      <a:pt x="461964" y="214314"/>
                    </a:cubicBezTo>
                    <a:cubicBezTo>
                      <a:pt x="506811" y="213520"/>
                      <a:pt x="552848" y="796"/>
                      <a:pt x="597695" y="2"/>
                    </a:cubicBezTo>
                    <a:cubicBezTo>
                      <a:pt x="642542" y="-792"/>
                      <a:pt x="687786" y="209155"/>
                      <a:pt x="731045" y="209552"/>
                    </a:cubicBezTo>
                    <a:cubicBezTo>
                      <a:pt x="774304" y="209949"/>
                      <a:pt x="813595" y="2780"/>
                      <a:pt x="857251" y="2383"/>
                    </a:cubicBezTo>
                    <a:cubicBezTo>
                      <a:pt x="900907" y="1986"/>
                      <a:pt x="948532" y="207568"/>
                      <a:pt x="992982" y="207171"/>
                    </a:cubicBezTo>
                    <a:cubicBezTo>
                      <a:pt x="1037432" y="206774"/>
                      <a:pt x="1077914" y="-395"/>
                      <a:pt x="1123951" y="2"/>
                    </a:cubicBezTo>
                    <a:cubicBezTo>
                      <a:pt x="1169988" y="399"/>
                      <a:pt x="1233488" y="193677"/>
                      <a:pt x="1269207" y="209552"/>
                    </a:cubicBezTo>
                    <a:cubicBezTo>
                      <a:pt x="1304926" y="225427"/>
                      <a:pt x="1307308" y="114302"/>
                      <a:pt x="1338264" y="95252"/>
                    </a:cubicBezTo>
                    <a:cubicBezTo>
                      <a:pt x="1369220" y="92870"/>
                      <a:pt x="1548653" y="92870"/>
                      <a:pt x="1574847" y="95251"/>
                    </a:cubicBezTo>
                  </a:path>
                </a:pathLst>
              </a:custGeom>
              <a:ln w="190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TW" altLang="en-US"/>
              </a:p>
            </p:txBody>
          </p:sp>
          <p:sp>
            <p:nvSpPr>
              <p:cNvPr id="97" name="手繪多邊形: 圖案 96">
                <a:extLst>
                  <a:ext uri="{FF2B5EF4-FFF2-40B4-BE49-F238E27FC236}">
                    <a16:creationId xmlns:a16="http://schemas.microsoft.com/office/drawing/2014/main" id="{58C03852-B556-49F5-AFBC-B10158970DF7}"/>
                  </a:ext>
                </a:extLst>
              </p:cNvPr>
              <p:cNvSpPr/>
              <p:nvPr/>
            </p:nvSpPr>
            <p:spPr>
              <a:xfrm>
                <a:off x="3214347" y="5485179"/>
                <a:ext cx="1063679" cy="144753"/>
              </a:xfrm>
              <a:custGeom>
                <a:avLst/>
                <a:gdLst>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100014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621855"/>
                  <a:gd name="connsiteY0" fmla="*/ 126208 h 214316"/>
                  <a:gd name="connsiteX1" fmla="*/ 64295 w 1621855"/>
                  <a:gd name="connsiteY1" fmla="*/ 4764 h 214316"/>
                  <a:gd name="connsiteX2" fmla="*/ 202407 w 1621855"/>
                  <a:gd name="connsiteY2" fmla="*/ 211933 h 214316"/>
                  <a:gd name="connsiteX3" fmla="*/ 328614 w 1621855"/>
                  <a:gd name="connsiteY3" fmla="*/ 4764 h 214316"/>
                  <a:gd name="connsiteX4" fmla="*/ 461964 w 1621855"/>
                  <a:gd name="connsiteY4" fmla="*/ 214314 h 214316"/>
                  <a:gd name="connsiteX5" fmla="*/ 597695 w 1621855"/>
                  <a:gd name="connsiteY5" fmla="*/ 2 h 214316"/>
                  <a:gd name="connsiteX6" fmla="*/ 731045 w 1621855"/>
                  <a:gd name="connsiteY6" fmla="*/ 209552 h 214316"/>
                  <a:gd name="connsiteX7" fmla="*/ 857251 w 1621855"/>
                  <a:gd name="connsiteY7" fmla="*/ 2383 h 214316"/>
                  <a:gd name="connsiteX8" fmla="*/ 992982 w 1621855"/>
                  <a:gd name="connsiteY8" fmla="*/ 207171 h 214316"/>
                  <a:gd name="connsiteX9" fmla="*/ 1123951 w 1621855"/>
                  <a:gd name="connsiteY9" fmla="*/ 2 h 214316"/>
                  <a:gd name="connsiteX10" fmla="*/ 1269207 w 1621855"/>
                  <a:gd name="connsiteY10" fmla="*/ 209552 h 214316"/>
                  <a:gd name="connsiteX11" fmla="*/ 1338264 w 1621855"/>
                  <a:gd name="connsiteY11" fmla="*/ 95252 h 214316"/>
                  <a:gd name="connsiteX12" fmla="*/ 1621855 w 1621855"/>
                  <a:gd name="connsiteY12" fmla="*/ 95251 h 214316"/>
                  <a:gd name="connsiteX0" fmla="*/ 0 w 1574847"/>
                  <a:gd name="connsiteY0" fmla="*/ 126208 h 214316"/>
                  <a:gd name="connsiteX1" fmla="*/ 64295 w 1574847"/>
                  <a:gd name="connsiteY1" fmla="*/ 4764 h 214316"/>
                  <a:gd name="connsiteX2" fmla="*/ 202407 w 1574847"/>
                  <a:gd name="connsiteY2" fmla="*/ 211933 h 214316"/>
                  <a:gd name="connsiteX3" fmla="*/ 328614 w 1574847"/>
                  <a:gd name="connsiteY3" fmla="*/ 4764 h 214316"/>
                  <a:gd name="connsiteX4" fmla="*/ 461964 w 1574847"/>
                  <a:gd name="connsiteY4" fmla="*/ 214314 h 214316"/>
                  <a:gd name="connsiteX5" fmla="*/ 597695 w 1574847"/>
                  <a:gd name="connsiteY5" fmla="*/ 2 h 214316"/>
                  <a:gd name="connsiteX6" fmla="*/ 731045 w 1574847"/>
                  <a:gd name="connsiteY6" fmla="*/ 209552 h 214316"/>
                  <a:gd name="connsiteX7" fmla="*/ 857251 w 1574847"/>
                  <a:gd name="connsiteY7" fmla="*/ 2383 h 214316"/>
                  <a:gd name="connsiteX8" fmla="*/ 992982 w 1574847"/>
                  <a:gd name="connsiteY8" fmla="*/ 207171 h 214316"/>
                  <a:gd name="connsiteX9" fmla="*/ 1123951 w 1574847"/>
                  <a:gd name="connsiteY9" fmla="*/ 2 h 214316"/>
                  <a:gd name="connsiteX10" fmla="*/ 1269207 w 1574847"/>
                  <a:gd name="connsiteY10" fmla="*/ 209552 h 214316"/>
                  <a:gd name="connsiteX11" fmla="*/ 1338264 w 1574847"/>
                  <a:gd name="connsiteY11" fmla="*/ 95252 h 214316"/>
                  <a:gd name="connsiteX12" fmla="*/ 1574847 w 1574847"/>
                  <a:gd name="connsiteY12" fmla="*/ 95251 h 21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4847" h="214316">
                    <a:moveTo>
                      <a:pt x="0" y="126208"/>
                    </a:moveTo>
                    <a:cubicBezTo>
                      <a:pt x="14684" y="66477"/>
                      <a:pt x="30561" y="-9523"/>
                      <a:pt x="64295" y="4764"/>
                    </a:cubicBezTo>
                    <a:cubicBezTo>
                      <a:pt x="98029" y="19051"/>
                      <a:pt x="158354" y="211933"/>
                      <a:pt x="202407" y="211933"/>
                    </a:cubicBezTo>
                    <a:cubicBezTo>
                      <a:pt x="246460" y="211933"/>
                      <a:pt x="285355" y="4367"/>
                      <a:pt x="328614" y="4764"/>
                    </a:cubicBezTo>
                    <a:cubicBezTo>
                      <a:pt x="371873" y="5161"/>
                      <a:pt x="417117" y="215108"/>
                      <a:pt x="461964" y="214314"/>
                    </a:cubicBezTo>
                    <a:cubicBezTo>
                      <a:pt x="506811" y="213520"/>
                      <a:pt x="552848" y="796"/>
                      <a:pt x="597695" y="2"/>
                    </a:cubicBezTo>
                    <a:cubicBezTo>
                      <a:pt x="642542" y="-792"/>
                      <a:pt x="687786" y="209155"/>
                      <a:pt x="731045" y="209552"/>
                    </a:cubicBezTo>
                    <a:cubicBezTo>
                      <a:pt x="774304" y="209949"/>
                      <a:pt x="813595" y="2780"/>
                      <a:pt x="857251" y="2383"/>
                    </a:cubicBezTo>
                    <a:cubicBezTo>
                      <a:pt x="900907" y="1986"/>
                      <a:pt x="948532" y="207568"/>
                      <a:pt x="992982" y="207171"/>
                    </a:cubicBezTo>
                    <a:cubicBezTo>
                      <a:pt x="1037432" y="206774"/>
                      <a:pt x="1077914" y="-395"/>
                      <a:pt x="1123951" y="2"/>
                    </a:cubicBezTo>
                    <a:cubicBezTo>
                      <a:pt x="1169988" y="399"/>
                      <a:pt x="1233488" y="193677"/>
                      <a:pt x="1269207" y="209552"/>
                    </a:cubicBezTo>
                    <a:cubicBezTo>
                      <a:pt x="1304926" y="225427"/>
                      <a:pt x="1307308" y="114302"/>
                      <a:pt x="1338264" y="95252"/>
                    </a:cubicBezTo>
                    <a:cubicBezTo>
                      <a:pt x="1369220" y="92870"/>
                      <a:pt x="1548653" y="92870"/>
                      <a:pt x="1574847" y="95251"/>
                    </a:cubicBezTo>
                  </a:path>
                </a:pathLst>
              </a:custGeom>
              <a:ln w="190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TW" altLang="en-US"/>
              </a:p>
            </p:txBody>
          </p:sp>
          <p:sp>
            <p:nvSpPr>
              <p:cNvPr id="98" name="手繪多邊形: 圖案 97">
                <a:extLst>
                  <a:ext uri="{FF2B5EF4-FFF2-40B4-BE49-F238E27FC236}">
                    <a16:creationId xmlns:a16="http://schemas.microsoft.com/office/drawing/2014/main" id="{031572D2-8FDF-440B-A2F9-5E35AA36DADC}"/>
                  </a:ext>
                </a:extLst>
              </p:cNvPr>
              <p:cNvSpPr/>
              <p:nvPr/>
            </p:nvSpPr>
            <p:spPr>
              <a:xfrm>
                <a:off x="3211090" y="5602149"/>
                <a:ext cx="1063679" cy="144753"/>
              </a:xfrm>
              <a:custGeom>
                <a:avLst/>
                <a:gdLst>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100014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621855"/>
                  <a:gd name="connsiteY0" fmla="*/ 126208 h 214316"/>
                  <a:gd name="connsiteX1" fmla="*/ 64295 w 1621855"/>
                  <a:gd name="connsiteY1" fmla="*/ 4764 h 214316"/>
                  <a:gd name="connsiteX2" fmla="*/ 202407 w 1621855"/>
                  <a:gd name="connsiteY2" fmla="*/ 211933 h 214316"/>
                  <a:gd name="connsiteX3" fmla="*/ 328614 w 1621855"/>
                  <a:gd name="connsiteY3" fmla="*/ 4764 h 214316"/>
                  <a:gd name="connsiteX4" fmla="*/ 461964 w 1621855"/>
                  <a:gd name="connsiteY4" fmla="*/ 214314 h 214316"/>
                  <a:gd name="connsiteX5" fmla="*/ 597695 w 1621855"/>
                  <a:gd name="connsiteY5" fmla="*/ 2 h 214316"/>
                  <a:gd name="connsiteX6" fmla="*/ 731045 w 1621855"/>
                  <a:gd name="connsiteY6" fmla="*/ 209552 h 214316"/>
                  <a:gd name="connsiteX7" fmla="*/ 857251 w 1621855"/>
                  <a:gd name="connsiteY7" fmla="*/ 2383 h 214316"/>
                  <a:gd name="connsiteX8" fmla="*/ 992982 w 1621855"/>
                  <a:gd name="connsiteY8" fmla="*/ 207171 h 214316"/>
                  <a:gd name="connsiteX9" fmla="*/ 1123951 w 1621855"/>
                  <a:gd name="connsiteY9" fmla="*/ 2 h 214316"/>
                  <a:gd name="connsiteX10" fmla="*/ 1269207 w 1621855"/>
                  <a:gd name="connsiteY10" fmla="*/ 209552 h 214316"/>
                  <a:gd name="connsiteX11" fmla="*/ 1338264 w 1621855"/>
                  <a:gd name="connsiteY11" fmla="*/ 95252 h 214316"/>
                  <a:gd name="connsiteX12" fmla="*/ 1621855 w 1621855"/>
                  <a:gd name="connsiteY12" fmla="*/ 95251 h 214316"/>
                  <a:gd name="connsiteX0" fmla="*/ 0 w 1574847"/>
                  <a:gd name="connsiteY0" fmla="*/ 126208 h 214316"/>
                  <a:gd name="connsiteX1" fmla="*/ 64295 w 1574847"/>
                  <a:gd name="connsiteY1" fmla="*/ 4764 h 214316"/>
                  <a:gd name="connsiteX2" fmla="*/ 202407 w 1574847"/>
                  <a:gd name="connsiteY2" fmla="*/ 211933 h 214316"/>
                  <a:gd name="connsiteX3" fmla="*/ 328614 w 1574847"/>
                  <a:gd name="connsiteY3" fmla="*/ 4764 h 214316"/>
                  <a:gd name="connsiteX4" fmla="*/ 461964 w 1574847"/>
                  <a:gd name="connsiteY4" fmla="*/ 214314 h 214316"/>
                  <a:gd name="connsiteX5" fmla="*/ 597695 w 1574847"/>
                  <a:gd name="connsiteY5" fmla="*/ 2 h 214316"/>
                  <a:gd name="connsiteX6" fmla="*/ 731045 w 1574847"/>
                  <a:gd name="connsiteY6" fmla="*/ 209552 h 214316"/>
                  <a:gd name="connsiteX7" fmla="*/ 857251 w 1574847"/>
                  <a:gd name="connsiteY7" fmla="*/ 2383 h 214316"/>
                  <a:gd name="connsiteX8" fmla="*/ 992982 w 1574847"/>
                  <a:gd name="connsiteY8" fmla="*/ 207171 h 214316"/>
                  <a:gd name="connsiteX9" fmla="*/ 1123951 w 1574847"/>
                  <a:gd name="connsiteY9" fmla="*/ 2 h 214316"/>
                  <a:gd name="connsiteX10" fmla="*/ 1269207 w 1574847"/>
                  <a:gd name="connsiteY10" fmla="*/ 209552 h 214316"/>
                  <a:gd name="connsiteX11" fmla="*/ 1338264 w 1574847"/>
                  <a:gd name="connsiteY11" fmla="*/ 95252 h 214316"/>
                  <a:gd name="connsiteX12" fmla="*/ 1574847 w 1574847"/>
                  <a:gd name="connsiteY12" fmla="*/ 95251 h 21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4847" h="214316">
                    <a:moveTo>
                      <a:pt x="0" y="126208"/>
                    </a:moveTo>
                    <a:cubicBezTo>
                      <a:pt x="14684" y="66477"/>
                      <a:pt x="30561" y="-9523"/>
                      <a:pt x="64295" y="4764"/>
                    </a:cubicBezTo>
                    <a:cubicBezTo>
                      <a:pt x="98029" y="19051"/>
                      <a:pt x="158354" y="211933"/>
                      <a:pt x="202407" y="211933"/>
                    </a:cubicBezTo>
                    <a:cubicBezTo>
                      <a:pt x="246460" y="211933"/>
                      <a:pt x="285355" y="4367"/>
                      <a:pt x="328614" y="4764"/>
                    </a:cubicBezTo>
                    <a:cubicBezTo>
                      <a:pt x="371873" y="5161"/>
                      <a:pt x="417117" y="215108"/>
                      <a:pt x="461964" y="214314"/>
                    </a:cubicBezTo>
                    <a:cubicBezTo>
                      <a:pt x="506811" y="213520"/>
                      <a:pt x="552848" y="796"/>
                      <a:pt x="597695" y="2"/>
                    </a:cubicBezTo>
                    <a:cubicBezTo>
                      <a:pt x="642542" y="-792"/>
                      <a:pt x="687786" y="209155"/>
                      <a:pt x="731045" y="209552"/>
                    </a:cubicBezTo>
                    <a:cubicBezTo>
                      <a:pt x="774304" y="209949"/>
                      <a:pt x="813595" y="2780"/>
                      <a:pt x="857251" y="2383"/>
                    </a:cubicBezTo>
                    <a:cubicBezTo>
                      <a:pt x="900907" y="1986"/>
                      <a:pt x="948532" y="207568"/>
                      <a:pt x="992982" y="207171"/>
                    </a:cubicBezTo>
                    <a:cubicBezTo>
                      <a:pt x="1037432" y="206774"/>
                      <a:pt x="1077914" y="-395"/>
                      <a:pt x="1123951" y="2"/>
                    </a:cubicBezTo>
                    <a:cubicBezTo>
                      <a:pt x="1169988" y="399"/>
                      <a:pt x="1233488" y="193677"/>
                      <a:pt x="1269207" y="209552"/>
                    </a:cubicBezTo>
                    <a:cubicBezTo>
                      <a:pt x="1304926" y="225427"/>
                      <a:pt x="1307308" y="114302"/>
                      <a:pt x="1338264" y="95252"/>
                    </a:cubicBezTo>
                    <a:cubicBezTo>
                      <a:pt x="1369220" y="92870"/>
                      <a:pt x="1548653" y="92870"/>
                      <a:pt x="1574847" y="95251"/>
                    </a:cubicBezTo>
                  </a:path>
                </a:pathLst>
              </a:custGeom>
              <a:ln w="190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TW" altLang="en-US"/>
              </a:p>
            </p:txBody>
          </p:sp>
          <p:sp>
            <p:nvSpPr>
              <p:cNvPr id="99" name="手繪多邊形: 圖案 98">
                <a:extLst>
                  <a:ext uri="{FF2B5EF4-FFF2-40B4-BE49-F238E27FC236}">
                    <a16:creationId xmlns:a16="http://schemas.microsoft.com/office/drawing/2014/main" id="{82707C45-6019-46D1-821C-C0865E0F8920}"/>
                  </a:ext>
                </a:extLst>
              </p:cNvPr>
              <p:cNvSpPr/>
              <p:nvPr/>
            </p:nvSpPr>
            <p:spPr>
              <a:xfrm>
                <a:off x="3209360" y="5724575"/>
                <a:ext cx="1063679" cy="144753"/>
              </a:xfrm>
              <a:custGeom>
                <a:avLst/>
                <a:gdLst>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100014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621855"/>
                  <a:gd name="connsiteY0" fmla="*/ 126208 h 214316"/>
                  <a:gd name="connsiteX1" fmla="*/ 64295 w 1621855"/>
                  <a:gd name="connsiteY1" fmla="*/ 4764 h 214316"/>
                  <a:gd name="connsiteX2" fmla="*/ 202407 w 1621855"/>
                  <a:gd name="connsiteY2" fmla="*/ 211933 h 214316"/>
                  <a:gd name="connsiteX3" fmla="*/ 328614 w 1621855"/>
                  <a:gd name="connsiteY3" fmla="*/ 4764 h 214316"/>
                  <a:gd name="connsiteX4" fmla="*/ 461964 w 1621855"/>
                  <a:gd name="connsiteY4" fmla="*/ 214314 h 214316"/>
                  <a:gd name="connsiteX5" fmla="*/ 597695 w 1621855"/>
                  <a:gd name="connsiteY5" fmla="*/ 2 h 214316"/>
                  <a:gd name="connsiteX6" fmla="*/ 731045 w 1621855"/>
                  <a:gd name="connsiteY6" fmla="*/ 209552 h 214316"/>
                  <a:gd name="connsiteX7" fmla="*/ 857251 w 1621855"/>
                  <a:gd name="connsiteY7" fmla="*/ 2383 h 214316"/>
                  <a:gd name="connsiteX8" fmla="*/ 992982 w 1621855"/>
                  <a:gd name="connsiteY8" fmla="*/ 207171 h 214316"/>
                  <a:gd name="connsiteX9" fmla="*/ 1123951 w 1621855"/>
                  <a:gd name="connsiteY9" fmla="*/ 2 h 214316"/>
                  <a:gd name="connsiteX10" fmla="*/ 1269207 w 1621855"/>
                  <a:gd name="connsiteY10" fmla="*/ 209552 h 214316"/>
                  <a:gd name="connsiteX11" fmla="*/ 1338264 w 1621855"/>
                  <a:gd name="connsiteY11" fmla="*/ 95252 h 214316"/>
                  <a:gd name="connsiteX12" fmla="*/ 1621855 w 1621855"/>
                  <a:gd name="connsiteY12" fmla="*/ 95251 h 214316"/>
                  <a:gd name="connsiteX0" fmla="*/ 0 w 1574847"/>
                  <a:gd name="connsiteY0" fmla="*/ 126208 h 214316"/>
                  <a:gd name="connsiteX1" fmla="*/ 64295 w 1574847"/>
                  <a:gd name="connsiteY1" fmla="*/ 4764 h 214316"/>
                  <a:gd name="connsiteX2" fmla="*/ 202407 w 1574847"/>
                  <a:gd name="connsiteY2" fmla="*/ 211933 h 214316"/>
                  <a:gd name="connsiteX3" fmla="*/ 328614 w 1574847"/>
                  <a:gd name="connsiteY3" fmla="*/ 4764 h 214316"/>
                  <a:gd name="connsiteX4" fmla="*/ 461964 w 1574847"/>
                  <a:gd name="connsiteY4" fmla="*/ 214314 h 214316"/>
                  <a:gd name="connsiteX5" fmla="*/ 597695 w 1574847"/>
                  <a:gd name="connsiteY5" fmla="*/ 2 h 214316"/>
                  <a:gd name="connsiteX6" fmla="*/ 731045 w 1574847"/>
                  <a:gd name="connsiteY6" fmla="*/ 209552 h 214316"/>
                  <a:gd name="connsiteX7" fmla="*/ 857251 w 1574847"/>
                  <a:gd name="connsiteY7" fmla="*/ 2383 h 214316"/>
                  <a:gd name="connsiteX8" fmla="*/ 992982 w 1574847"/>
                  <a:gd name="connsiteY8" fmla="*/ 207171 h 214316"/>
                  <a:gd name="connsiteX9" fmla="*/ 1123951 w 1574847"/>
                  <a:gd name="connsiteY9" fmla="*/ 2 h 214316"/>
                  <a:gd name="connsiteX10" fmla="*/ 1269207 w 1574847"/>
                  <a:gd name="connsiteY10" fmla="*/ 209552 h 214316"/>
                  <a:gd name="connsiteX11" fmla="*/ 1338264 w 1574847"/>
                  <a:gd name="connsiteY11" fmla="*/ 95252 h 214316"/>
                  <a:gd name="connsiteX12" fmla="*/ 1574847 w 1574847"/>
                  <a:gd name="connsiteY12" fmla="*/ 95251 h 21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4847" h="214316">
                    <a:moveTo>
                      <a:pt x="0" y="126208"/>
                    </a:moveTo>
                    <a:cubicBezTo>
                      <a:pt x="14684" y="66477"/>
                      <a:pt x="30561" y="-9523"/>
                      <a:pt x="64295" y="4764"/>
                    </a:cubicBezTo>
                    <a:cubicBezTo>
                      <a:pt x="98029" y="19051"/>
                      <a:pt x="158354" y="211933"/>
                      <a:pt x="202407" y="211933"/>
                    </a:cubicBezTo>
                    <a:cubicBezTo>
                      <a:pt x="246460" y="211933"/>
                      <a:pt x="285355" y="4367"/>
                      <a:pt x="328614" y="4764"/>
                    </a:cubicBezTo>
                    <a:cubicBezTo>
                      <a:pt x="371873" y="5161"/>
                      <a:pt x="417117" y="215108"/>
                      <a:pt x="461964" y="214314"/>
                    </a:cubicBezTo>
                    <a:cubicBezTo>
                      <a:pt x="506811" y="213520"/>
                      <a:pt x="552848" y="796"/>
                      <a:pt x="597695" y="2"/>
                    </a:cubicBezTo>
                    <a:cubicBezTo>
                      <a:pt x="642542" y="-792"/>
                      <a:pt x="687786" y="209155"/>
                      <a:pt x="731045" y="209552"/>
                    </a:cubicBezTo>
                    <a:cubicBezTo>
                      <a:pt x="774304" y="209949"/>
                      <a:pt x="813595" y="2780"/>
                      <a:pt x="857251" y="2383"/>
                    </a:cubicBezTo>
                    <a:cubicBezTo>
                      <a:pt x="900907" y="1986"/>
                      <a:pt x="948532" y="207568"/>
                      <a:pt x="992982" y="207171"/>
                    </a:cubicBezTo>
                    <a:cubicBezTo>
                      <a:pt x="1037432" y="206774"/>
                      <a:pt x="1077914" y="-395"/>
                      <a:pt x="1123951" y="2"/>
                    </a:cubicBezTo>
                    <a:cubicBezTo>
                      <a:pt x="1169988" y="399"/>
                      <a:pt x="1233488" y="193677"/>
                      <a:pt x="1269207" y="209552"/>
                    </a:cubicBezTo>
                    <a:cubicBezTo>
                      <a:pt x="1304926" y="225427"/>
                      <a:pt x="1307308" y="114302"/>
                      <a:pt x="1338264" y="95252"/>
                    </a:cubicBezTo>
                    <a:cubicBezTo>
                      <a:pt x="1369220" y="92870"/>
                      <a:pt x="1548653" y="92870"/>
                      <a:pt x="1574847" y="95251"/>
                    </a:cubicBezTo>
                  </a:path>
                </a:pathLst>
              </a:custGeom>
              <a:ln w="190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TW" altLang="en-US"/>
              </a:p>
            </p:txBody>
          </p:sp>
          <p:sp>
            <p:nvSpPr>
              <p:cNvPr id="100" name="手繪多邊形: 圖案 99">
                <a:extLst>
                  <a:ext uri="{FF2B5EF4-FFF2-40B4-BE49-F238E27FC236}">
                    <a16:creationId xmlns:a16="http://schemas.microsoft.com/office/drawing/2014/main" id="{E465C1B2-0DBE-4F39-8506-27E9A67AA02A}"/>
                  </a:ext>
                </a:extLst>
              </p:cNvPr>
              <p:cNvSpPr/>
              <p:nvPr/>
            </p:nvSpPr>
            <p:spPr>
              <a:xfrm>
                <a:off x="736502" y="5671502"/>
                <a:ext cx="1063679" cy="144753"/>
              </a:xfrm>
              <a:custGeom>
                <a:avLst/>
                <a:gdLst>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100014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621855"/>
                  <a:gd name="connsiteY0" fmla="*/ 126208 h 214316"/>
                  <a:gd name="connsiteX1" fmla="*/ 64295 w 1621855"/>
                  <a:gd name="connsiteY1" fmla="*/ 4764 h 214316"/>
                  <a:gd name="connsiteX2" fmla="*/ 202407 w 1621855"/>
                  <a:gd name="connsiteY2" fmla="*/ 211933 h 214316"/>
                  <a:gd name="connsiteX3" fmla="*/ 328614 w 1621855"/>
                  <a:gd name="connsiteY3" fmla="*/ 4764 h 214316"/>
                  <a:gd name="connsiteX4" fmla="*/ 461964 w 1621855"/>
                  <a:gd name="connsiteY4" fmla="*/ 214314 h 214316"/>
                  <a:gd name="connsiteX5" fmla="*/ 597695 w 1621855"/>
                  <a:gd name="connsiteY5" fmla="*/ 2 h 214316"/>
                  <a:gd name="connsiteX6" fmla="*/ 731045 w 1621855"/>
                  <a:gd name="connsiteY6" fmla="*/ 209552 h 214316"/>
                  <a:gd name="connsiteX7" fmla="*/ 857251 w 1621855"/>
                  <a:gd name="connsiteY7" fmla="*/ 2383 h 214316"/>
                  <a:gd name="connsiteX8" fmla="*/ 992982 w 1621855"/>
                  <a:gd name="connsiteY8" fmla="*/ 207171 h 214316"/>
                  <a:gd name="connsiteX9" fmla="*/ 1123951 w 1621855"/>
                  <a:gd name="connsiteY9" fmla="*/ 2 h 214316"/>
                  <a:gd name="connsiteX10" fmla="*/ 1269207 w 1621855"/>
                  <a:gd name="connsiteY10" fmla="*/ 209552 h 214316"/>
                  <a:gd name="connsiteX11" fmla="*/ 1338264 w 1621855"/>
                  <a:gd name="connsiteY11" fmla="*/ 95252 h 214316"/>
                  <a:gd name="connsiteX12" fmla="*/ 1621855 w 1621855"/>
                  <a:gd name="connsiteY12" fmla="*/ 95251 h 214316"/>
                  <a:gd name="connsiteX0" fmla="*/ 0 w 1574847"/>
                  <a:gd name="connsiteY0" fmla="*/ 126208 h 214316"/>
                  <a:gd name="connsiteX1" fmla="*/ 64295 w 1574847"/>
                  <a:gd name="connsiteY1" fmla="*/ 4764 h 214316"/>
                  <a:gd name="connsiteX2" fmla="*/ 202407 w 1574847"/>
                  <a:gd name="connsiteY2" fmla="*/ 211933 h 214316"/>
                  <a:gd name="connsiteX3" fmla="*/ 328614 w 1574847"/>
                  <a:gd name="connsiteY3" fmla="*/ 4764 h 214316"/>
                  <a:gd name="connsiteX4" fmla="*/ 461964 w 1574847"/>
                  <a:gd name="connsiteY4" fmla="*/ 214314 h 214316"/>
                  <a:gd name="connsiteX5" fmla="*/ 597695 w 1574847"/>
                  <a:gd name="connsiteY5" fmla="*/ 2 h 214316"/>
                  <a:gd name="connsiteX6" fmla="*/ 731045 w 1574847"/>
                  <a:gd name="connsiteY6" fmla="*/ 209552 h 214316"/>
                  <a:gd name="connsiteX7" fmla="*/ 857251 w 1574847"/>
                  <a:gd name="connsiteY7" fmla="*/ 2383 h 214316"/>
                  <a:gd name="connsiteX8" fmla="*/ 992982 w 1574847"/>
                  <a:gd name="connsiteY8" fmla="*/ 207171 h 214316"/>
                  <a:gd name="connsiteX9" fmla="*/ 1123951 w 1574847"/>
                  <a:gd name="connsiteY9" fmla="*/ 2 h 214316"/>
                  <a:gd name="connsiteX10" fmla="*/ 1269207 w 1574847"/>
                  <a:gd name="connsiteY10" fmla="*/ 209552 h 214316"/>
                  <a:gd name="connsiteX11" fmla="*/ 1338264 w 1574847"/>
                  <a:gd name="connsiteY11" fmla="*/ 95252 h 214316"/>
                  <a:gd name="connsiteX12" fmla="*/ 1574847 w 1574847"/>
                  <a:gd name="connsiteY12" fmla="*/ 95251 h 21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4847" h="214316">
                    <a:moveTo>
                      <a:pt x="0" y="126208"/>
                    </a:moveTo>
                    <a:cubicBezTo>
                      <a:pt x="14684" y="66477"/>
                      <a:pt x="30561" y="-9523"/>
                      <a:pt x="64295" y="4764"/>
                    </a:cubicBezTo>
                    <a:cubicBezTo>
                      <a:pt x="98029" y="19051"/>
                      <a:pt x="158354" y="211933"/>
                      <a:pt x="202407" y="211933"/>
                    </a:cubicBezTo>
                    <a:cubicBezTo>
                      <a:pt x="246460" y="211933"/>
                      <a:pt x="285355" y="4367"/>
                      <a:pt x="328614" y="4764"/>
                    </a:cubicBezTo>
                    <a:cubicBezTo>
                      <a:pt x="371873" y="5161"/>
                      <a:pt x="417117" y="215108"/>
                      <a:pt x="461964" y="214314"/>
                    </a:cubicBezTo>
                    <a:cubicBezTo>
                      <a:pt x="506811" y="213520"/>
                      <a:pt x="552848" y="796"/>
                      <a:pt x="597695" y="2"/>
                    </a:cubicBezTo>
                    <a:cubicBezTo>
                      <a:pt x="642542" y="-792"/>
                      <a:pt x="687786" y="209155"/>
                      <a:pt x="731045" y="209552"/>
                    </a:cubicBezTo>
                    <a:cubicBezTo>
                      <a:pt x="774304" y="209949"/>
                      <a:pt x="813595" y="2780"/>
                      <a:pt x="857251" y="2383"/>
                    </a:cubicBezTo>
                    <a:cubicBezTo>
                      <a:pt x="900907" y="1986"/>
                      <a:pt x="948532" y="207568"/>
                      <a:pt x="992982" y="207171"/>
                    </a:cubicBezTo>
                    <a:cubicBezTo>
                      <a:pt x="1037432" y="206774"/>
                      <a:pt x="1077914" y="-395"/>
                      <a:pt x="1123951" y="2"/>
                    </a:cubicBezTo>
                    <a:cubicBezTo>
                      <a:pt x="1169988" y="399"/>
                      <a:pt x="1233488" y="193677"/>
                      <a:pt x="1269207" y="209552"/>
                    </a:cubicBezTo>
                    <a:cubicBezTo>
                      <a:pt x="1304926" y="225427"/>
                      <a:pt x="1307308" y="114302"/>
                      <a:pt x="1338264" y="95252"/>
                    </a:cubicBezTo>
                    <a:cubicBezTo>
                      <a:pt x="1369220" y="92870"/>
                      <a:pt x="1548653" y="92870"/>
                      <a:pt x="1574847" y="95251"/>
                    </a:cubicBezTo>
                  </a:path>
                </a:pathLst>
              </a:custGeom>
              <a:ln w="190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TW" altLang="en-US"/>
              </a:p>
            </p:txBody>
          </p:sp>
          <p:grpSp>
            <p:nvGrpSpPr>
              <p:cNvPr id="101" name="群組 100">
                <a:extLst>
                  <a:ext uri="{FF2B5EF4-FFF2-40B4-BE49-F238E27FC236}">
                    <a16:creationId xmlns:a16="http://schemas.microsoft.com/office/drawing/2014/main" id="{FFEE80CC-7057-4830-8F75-0C4938BCC477}"/>
                  </a:ext>
                </a:extLst>
              </p:cNvPr>
              <p:cNvGrpSpPr/>
              <p:nvPr/>
            </p:nvGrpSpPr>
            <p:grpSpPr>
              <a:xfrm>
                <a:off x="681091" y="4948318"/>
                <a:ext cx="3755622" cy="1007626"/>
                <a:chOff x="455451" y="6113535"/>
                <a:chExt cx="5560443" cy="1491856"/>
              </a:xfrm>
            </p:grpSpPr>
            <p:sp>
              <p:nvSpPr>
                <p:cNvPr id="102" name="下箭头 13">
                  <a:extLst>
                    <a:ext uri="{FF2B5EF4-FFF2-40B4-BE49-F238E27FC236}">
                      <a16:creationId xmlns:a16="http://schemas.microsoft.com/office/drawing/2014/main" id="{0DA7AF77-1764-4673-A234-E5D58FADDB20}"/>
                    </a:ext>
                  </a:extLst>
                </p:cNvPr>
                <p:cNvSpPr/>
                <p:nvPr/>
              </p:nvSpPr>
              <p:spPr>
                <a:xfrm rot="10800000" flipV="1">
                  <a:off x="2653997" y="6250946"/>
                  <a:ext cx="827088" cy="555625"/>
                </a:xfrm>
                <a:prstGeom prst="downArrow">
                  <a:avLst/>
                </a:prstGeom>
                <a:solidFill>
                  <a:srgbClr val="00FF0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mn-cs"/>
                  </a:endParaRPr>
                </a:p>
              </p:txBody>
            </p:sp>
            <p:sp>
              <p:nvSpPr>
                <p:cNvPr id="103" name="矩形 13">
                  <a:extLst>
                    <a:ext uri="{FF2B5EF4-FFF2-40B4-BE49-F238E27FC236}">
                      <a16:creationId xmlns:a16="http://schemas.microsoft.com/office/drawing/2014/main" id="{FBCC7894-53CA-4D34-A09D-38B3EB65C642}"/>
                    </a:ext>
                  </a:extLst>
                </p:cNvPr>
                <p:cNvSpPr>
                  <a:spLocks noChangeArrowheads="1"/>
                </p:cNvSpPr>
                <p:nvPr/>
              </p:nvSpPr>
              <p:spPr bwMode="auto">
                <a:xfrm>
                  <a:off x="3259207" y="6113535"/>
                  <a:ext cx="2042460" cy="666551"/>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400" dirty="0">
                      <a:solidFill>
                        <a:srgbClr val="00B050"/>
                      </a:solidFill>
                      <a:latin typeface="Helvetica" panose="020B0604020202030204" pitchFamily="34" charset="0"/>
                      <a:ea typeface="等线" panose="02010600030101010101" pitchFamily="2" charset="-122"/>
                    </a:rPr>
                    <a:t>P</a:t>
                  </a:r>
                  <a:r>
                    <a:rPr kumimoji="0" lang="en-US" altLang="zh-CN" sz="1400" b="0" i="0" u="none" strike="noStrike" kern="1200" cap="none" spc="0" normalizeH="0" baseline="0" noProof="0" dirty="0">
                      <a:ln>
                        <a:noFill/>
                      </a:ln>
                      <a:solidFill>
                        <a:srgbClr val="00B050"/>
                      </a:solidFill>
                      <a:effectLst/>
                      <a:uLnTx/>
                      <a:uFillTx/>
                      <a:latin typeface="Helvetica" panose="020B0604020202030204" pitchFamily="34" charset="0"/>
                      <a:ea typeface="等线" panose="02010600030101010101" pitchFamily="2" charset="-122"/>
                      <a:cs typeface="+mn-cs"/>
                    </a:rPr>
                    <a:t>ump</a:t>
                  </a:r>
                  <a:endParaRPr kumimoji="0" lang="zh-CN" altLang="en-US" sz="1800" b="0" i="0" u="none" strike="noStrike" kern="1200" cap="none" spc="0" normalizeH="0" baseline="0" noProof="0" dirty="0">
                    <a:ln>
                      <a:noFill/>
                    </a:ln>
                    <a:solidFill>
                      <a:srgbClr val="00B050"/>
                    </a:solidFill>
                    <a:effectLst/>
                    <a:uLnTx/>
                    <a:uFillTx/>
                    <a:latin typeface="Helvetica" panose="020B0604020202030204" pitchFamily="34" charset="0"/>
                    <a:ea typeface="等线" panose="02010600030101010101" pitchFamily="2" charset="-122"/>
                    <a:cs typeface="+mn-cs"/>
                  </a:endParaRPr>
                </a:p>
              </p:txBody>
            </p:sp>
            <p:sp>
              <p:nvSpPr>
                <p:cNvPr id="104" name="手繪多邊形: 圖案 103">
                  <a:extLst>
                    <a:ext uri="{FF2B5EF4-FFF2-40B4-BE49-F238E27FC236}">
                      <a16:creationId xmlns:a16="http://schemas.microsoft.com/office/drawing/2014/main" id="{0FF7DB25-EC5C-4A7B-ABC5-71E535452731}"/>
                    </a:ext>
                  </a:extLst>
                </p:cNvPr>
                <p:cNvSpPr/>
                <p:nvPr/>
              </p:nvSpPr>
              <p:spPr>
                <a:xfrm>
                  <a:off x="544711" y="6991136"/>
                  <a:ext cx="1574846" cy="214316"/>
                </a:xfrm>
                <a:custGeom>
                  <a:avLst/>
                  <a:gdLst>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7800"/>
                    <a:gd name="connsiteY0" fmla="*/ 95252 h 214316"/>
                    <a:gd name="connsiteX1" fmla="*/ 57150 w 1447800"/>
                    <a:gd name="connsiteY1" fmla="*/ 4764 h 214316"/>
                    <a:gd name="connsiteX2" fmla="*/ 195262 w 1447800"/>
                    <a:gd name="connsiteY2" fmla="*/ 211933 h 214316"/>
                    <a:gd name="connsiteX3" fmla="*/ 321469 w 1447800"/>
                    <a:gd name="connsiteY3" fmla="*/ 4764 h 214316"/>
                    <a:gd name="connsiteX4" fmla="*/ 454819 w 1447800"/>
                    <a:gd name="connsiteY4" fmla="*/ 214314 h 214316"/>
                    <a:gd name="connsiteX5" fmla="*/ 590550 w 1447800"/>
                    <a:gd name="connsiteY5" fmla="*/ 2 h 214316"/>
                    <a:gd name="connsiteX6" fmla="*/ 723900 w 1447800"/>
                    <a:gd name="connsiteY6" fmla="*/ 209552 h 214316"/>
                    <a:gd name="connsiteX7" fmla="*/ 850106 w 1447800"/>
                    <a:gd name="connsiteY7" fmla="*/ 2383 h 214316"/>
                    <a:gd name="connsiteX8" fmla="*/ 985837 w 1447800"/>
                    <a:gd name="connsiteY8" fmla="*/ 207171 h 214316"/>
                    <a:gd name="connsiteX9" fmla="*/ 1116806 w 1447800"/>
                    <a:gd name="connsiteY9" fmla="*/ 2 h 214316"/>
                    <a:gd name="connsiteX10" fmla="*/ 1262062 w 1447800"/>
                    <a:gd name="connsiteY10" fmla="*/ 209552 h 214316"/>
                    <a:gd name="connsiteX11" fmla="*/ 1331119 w 1447800"/>
                    <a:gd name="connsiteY11" fmla="*/ 95252 h 214316"/>
                    <a:gd name="connsiteX12" fmla="*/ 1447800 w 1447800"/>
                    <a:gd name="connsiteY12" fmla="*/ 95252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92870 h 214316"/>
                    <a:gd name="connsiteX0" fmla="*/ 0 w 1445419"/>
                    <a:gd name="connsiteY0" fmla="*/ 95252 h 214316"/>
                    <a:gd name="connsiteX1" fmla="*/ 57150 w 1445419"/>
                    <a:gd name="connsiteY1" fmla="*/ 4764 h 214316"/>
                    <a:gd name="connsiteX2" fmla="*/ 195262 w 1445419"/>
                    <a:gd name="connsiteY2" fmla="*/ 211933 h 214316"/>
                    <a:gd name="connsiteX3" fmla="*/ 321469 w 1445419"/>
                    <a:gd name="connsiteY3" fmla="*/ 4764 h 214316"/>
                    <a:gd name="connsiteX4" fmla="*/ 454819 w 1445419"/>
                    <a:gd name="connsiteY4" fmla="*/ 214314 h 214316"/>
                    <a:gd name="connsiteX5" fmla="*/ 590550 w 1445419"/>
                    <a:gd name="connsiteY5" fmla="*/ 2 h 214316"/>
                    <a:gd name="connsiteX6" fmla="*/ 723900 w 1445419"/>
                    <a:gd name="connsiteY6" fmla="*/ 209552 h 214316"/>
                    <a:gd name="connsiteX7" fmla="*/ 850106 w 1445419"/>
                    <a:gd name="connsiteY7" fmla="*/ 2383 h 214316"/>
                    <a:gd name="connsiteX8" fmla="*/ 985837 w 1445419"/>
                    <a:gd name="connsiteY8" fmla="*/ 207171 h 214316"/>
                    <a:gd name="connsiteX9" fmla="*/ 1116806 w 1445419"/>
                    <a:gd name="connsiteY9" fmla="*/ 2 h 214316"/>
                    <a:gd name="connsiteX10" fmla="*/ 1262062 w 1445419"/>
                    <a:gd name="connsiteY10" fmla="*/ 209552 h 214316"/>
                    <a:gd name="connsiteX11" fmla="*/ 1331119 w 1445419"/>
                    <a:gd name="connsiteY11" fmla="*/ 95252 h 214316"/>
                    <a:gd name="connsiteX12" fmla="*/ 1445419 w 1445419"/>
                    <a:gd name="connsiteY12" fmla="*/ 100014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50182"/>
                    <a:gd name="connsiteY0" fmla="*/ 95252 h 214316"/>
                    <a:gd name="connsiteX1" fmla="*/ 57150 w 1450182"/>
                    <a:gd name="connsiteY1" fmla="*/ 4764 h 214316"/>
                    <a:gd name="connsiteX2" fmla="*/ 195262 w 1450182"/>
                    <a:gd name="connsiteY2" fmla="*/ 211933 h 214316"/>
                    <a:gd name="connsiteX3" fmla="*/ 321469 w 1450182"/>
                    <a:gd name="connsiteY3" fmla="*/ 4764 h 214316"/>
                    <a:gd name="connsiteX4" fmla="*/ 454819 w 1450182"/>
                    <a:gd name="connsiteY4" fmla="*/ 214314 h 214316"/>
                    <a:gd name="connsiteX5" fmla="*/ 590550 w 1450182"/>
                    <a:gd name="connsiteY5" fmla="*/ 2 h 214316"/>
                    <a:gd name="connsiteX6" fmla="*/ 723900 w 1450182"/>
                    <a:gd name="connsiteY6" fmla="*/ 209552 h 214316"/>
                    <a:gd name="connsiteX7" fmla="*/ 850106 w 1450182"/>
                    <a:gd name="connsiteY7" fmla="*/ 2383 h 214316"/>
                    <a:gd name="connsiteX8" fmla="*/ 985837 w 1450182"/>
                    <a:gd name="connsiteY8" fmla="*/ 207171 h 214316"/>
                    <a:gd name="connsiteX9" fmla="*/ 1116806 w 1450182"/>
                    <a:gd name="connsiteY9" fmla="*/ 2 h 214316"/>
                    <a:gd name="connsiteX10" fmla="*/ 1262062 w 1450182"/>
                    <a:gd name="connsiteY10" fmla="*/ 209552 h 214316"/>
                    <a:gd name="connsiteX11" fmla="*/ 1331119 w 1450182"/>
                    <a:gd name="connsiteY11" fmla="*/ 95252 h 214316"/>
                    <a:gd name="connsiteX12" fmla="*/ 1450182 w 1450182"/>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64470"/>
                    <a:gd name="connsiteY0" fmla="*/ 126208 h 214316"/>
                    <a:gd name="connsiteX1" fmla="*/ 71438 w 1464470"/>
                    <a:gd name="connsiteY1" fmla="*/ 4764 h 214316"/>
                    <a:gd name="connsiteX2" fmla="*/ 209550 w 1464470"/>
                    <a:gd name="connsiteY2" fmla="*/ 211933 h 214316"/>
                    <a:gd name="connsiteX3" fmla="*/ 335757 w 1464470"/>
                    <a:gd name="connsiteY3" fmla="*/ 4764 h 214316"/>
                    <a:gd name="connsiteX4" fmla="*/ 469107 w 1464470"/>
                    <a:gd name="connsiteY4" fmla="*/ 214314 h 214316"/>
                    <a:gd name="connsiteX5" fmla="*/ 604838 w 1464470"/>
                    <a:gd name="connsiteY5" fmla="*/ 2 h 214316"/>
                    <a:gd name="connsiteX6" fmla="*/ 738188 w 1464470"/>
                    <a:gd name="connsiteY6" fmla="*/ 209552 h 214316"/>
                    <a:gd name="connsiteX7" fmla="*/ 864394 w 1464470"/>
                    <a:gd name="connsiteY7" fmla="*/ 2383 h 214316"/>
                    <a:gd name="connsiteX8" fmla="*/ 1000125 w 1464470"/>
                    <a:gd name="connsiteY8" fmla="*/ 207171 h 214316"/>
                    <a:gd name="connsiteX9" fmla="*/ 1131094 w 1464470"/>
                    <a:gd name="connsiteY9" fmla="*/ 2 h 214316"/>
                    <a:gd name="connsiteX10" fmla="*/ 1276350 w 1464470"/>
                    <a:gd name="connsiteY10" fmla="*/ 209552 h 214316"/>
                    <a:gd name="connsiteX11" fmla="*/ 1345407 w 1464470"/>
                    <a:gd name="connsiteY11" fmla="*/ 95252 h 214316"/>
                    <a:gd name="connsiteX12" fmla="*/ 1464470 w 1464470"/>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457327"/>
                    <a:gd name="connsiteY0" fmla="*/ 126208 h 214316"/>
                    <a:gd name="connsiteX1" fmla="*/ 64295 w 1457327"/>
                    <a:gd name="connsiteY1" fmla="*/ 4764 h 214316"/>
                    <a:gd name="connsiteX2" fmla="*/ 202407 w 1457327"/>
                    <a:gd name="connsiteY2" fmla="*/ 211933 h 214316"/>
                    <a:gd name="connsiteX3" fmla="*/ 328614 w 1457327"/>
                    <a:gd name="connsiteY3" fmla="*/ 4764 h 214316"/>
                    <a:gd name="connsiteX4" fmla="*/ 461964 w 1457327"/>
                    <a:gd name="connsiteY4" fmla="*/ 214314 h 214316"/>
                    <a:gd name="connsiteX5" fmla="*/ 597695 w 1457327"/>
                    <a:gd name="connsiteY5" fmla="*/ 2 h 214316"/>
                    <a:gd name="connsiteX6" fmla="*/ 731045 w 1457327"/>
                    <a:gd name="connsiteY6" fmla="*/ 209552 h 214316"/>
                    <a:gd name="connsiteX7" fmla="*/ 857251 w 1457327"/>
                    <a:gd name="connsiteY7" fmla="*/ 2383 h 214316"/>
                    <a:gd name="connsiteX8" fmla="*/ 992982 w 1457327"/>
                    <a:gd name="connsiteY8" fmla="*/ 207171 h 214316"/>
                    <a:gd name="connsiteX9" fmla="*/ 1123951 w 1457327"/>
                    <a:gd name="connsiteY9" fmla="*/ 2 h 214316"/>
                    <a:gd name="connsiteX10" fmla="*/ 1269207 w 1457327"/>
                    <a:gd name="connsiteY10" fmla="*/ 209552 h 214316"/>
                    <a:gd name="connsiteX11" fmla="*/ 1338264 w 1457327"/>
                    <a:gd name="connsiteY11" fmla="*/ 95252 h 214316"/>
                    <a:gd name="connsiteX12" fmla="*/ 1457327 w 1457327"/>
                    <a:gd name="connsiteY12" fmla="*/ 95251 h 214316"/>
                    <a:gd name="connsiteX0" fmla="*/ 0 w 1621855"/>
                    <a:gd name="connsiteY0" fmla="*/ 126208 h 214316"/>
                    <a:gd name="connsiteX1" fmla="*/ 64295 w 1621855"/>
                    <a:gd name="connsiteY1" fmla="*/ 4764 h 214316"/>
                    <a:gd name="connsiteX2" fmla="*/ 202407 w 1621855"/>
                    <a:gd name="connsiteY2" fmla="*/ 211933 h 214316"/>
                    <a:gd name="connsiteX3" fmla="*/ 328614 w 1621855"/>
                    <a:gd name="connsiteY3" fmla="*/ 4764 h 214316"/>
                    <a:gd name="connsiteX4" fmla="*/ 461964 w 1621855"/>
                    <a:gd name="connsiteY4" fmla="*/ 214314 h 214316"/>
                    <a:gd name="connsiteX5" fmla="*/ 597695 w 1621855"/>
                    <a:gd name="connsiteY5" fmla="*/ 2 h 214316"/>
                    <a:gd name="connsiteX6" fmla="*/ 731045 w 1621855"/>
                    <a:gd name="connsiteY6" fmla="*/ 209552 h 214316"/>
                    <a:gd name="connsiteX7" fmla="*/ 857251 w 1621855"/>
                    <a:gd name="connsiteY7" fmla="*/ 2383 h 214316"/>
                    <a:gd name="connsiteX8" fmla="*/ 992982 w 1621855"/>
                    <a:gd name="connsiteY8" fmla="*/ 207171 h 214316"/>
                    <a:gd name="connsiteX9" fmla="*/ 1123951 w 1621855"/>
                    <a:gd name="connsiteY9" fmla="*/ 2 h 214316"/>
                    <a:gd name="connsiteX10" fmla="*/ 1269207 w 1621855"/>
                    <a:gd name="connsiteY10" fmla="*/ 209552 h 214316"/>
                    <a:gd name="connsiteX11" fmla="*/ 1338264 w 1621855"/>
                    <a:gd name="connsiteY11" fmla="*/ 95252 h 214316"/>
                    <a:gd name="connsiteX12" fmla="*/ 1621855 w 1621855"/>
                    <a:gd name="connsiteY12" fmla="*/ 95251 h 214316"/>
                    <a:gd name="connsiteX0" fmla="*/ 0 w 1574847"/>
                    <a:gd name="connsiteY0" fmla="*/ 126208 h 214316"/>
                    <a:gd name="connsiteX1" fmla="*/ 64295 w 1574847"/>
                    <a:gd name="connsiteY1" fmla="*/ 4764 h 214316"/>
                    <a:gd name="connsiteX2" fmla="*/ 202407 w 1574847"/>
                    <a:gd name="connsiteY2" fmla="*/ 211933 h 214316"/>
                    <a:gd name="connsiteX3" fmla="*/ 328614 w 1574847"/>
                    <a:gd name="connsiteY3" fmla="*/ 4764 h 214316"/>
                    <a:gd name="connsiteX4" fmla="*/ 461964 w 1574847"/>
                    <a:gd name="connsiteY4" fmla="*/ 214314 h 214316"/>
                    <a:gd name="connsiteX5" fmla="*/ 597695 w 1574847"/>
                    <a:gd name="connsiteY5" fmla="*/ 2 h 214316"/>
                    <a:gd name="connsiteX6" fmla="*/ 731045 w 1574847"/>
                    <a:gd name="connsiteY6" fmla="*/ 209552 h 214316"/>
                    <a:gd name="connsiteX7" fmla="*/ 857251 w 1574847"/>
                    <a:gd name="connsiteY7" fmla="*/ 2383 h 214316"/>
                    <a:gd name="connsiteX8" fmla="*/ 992982 w 1574847"/>
                    <a:gd name="connsiteY8" fmla="*/ 207171 h 214316"/>
                    <a:gd name="connsiteX9" fmla="*/ 1123951 w 1574847"/>
                    <a:gd name="connsiteY9" fmla="*/ 2 h 214316"/>
                    <a:gd name="connsiteX10" fmla="*/ 1269207 w 1574847"/>
                    <a:gd name="connsiteY10" fmla="*/ 209552 h 214316"/>
                    <a:gd name="connsiteX11" fmla="*/ 1338264 w 1574847"/>
                    <a:gd name="connsiteY11" fmla="*/ 95252 h 214316"/>
                    <a:gd name="connsiteX12" fmla="*/ 1574847 w 1574847"/>
                    <a:gd name="connsiteY12" fmla="*/ 95251 h 21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4847" h="214316">
                      <a:moveTo>
                        <a:pt x="0" y="126208"/>
                      </a:moveTo>
                      <a:cubicBezTo>
                        <a:pt x="14684" y="66477"/>
                        <a:pt x="30561" y="-9523"/>
                        <a:pt x="64295" y="4764"/>
                      </a:cubicBezTo>
                      <a:cubicBezTo>
                        <a:pt x="98029" y="19051"/>
                        <a:pt x="158354" y="211933"/>
                        <a:pt x="202407" y="211933"/>
                      </a:cubicBezTo>
                      <a:cubicBezTo>
                        <a:pt x="246460" y="211933"/>
                        <a:pt x="285355" y="4367"/>
                        <a:pt x="328614" y="4764"/>
                      </a:cubicBezTo>
                      <a:cubicBezTo>
                        <a:pt x="371873" y="5161"/>
                        <a:pt x="417117" y="215108"/>
                        <a:pt x="461964" y="214314"/>
                      </a:cubicBezTo>
                      <a:cubicBezTo>
                        <a:pt x="506811" y="213520"/>
                        <a:pt x="552848" y="796"/>
                        <a:pt x="597695" y="2"/>
                      </a:cubicBezTo>
                      <a:cubicBezTo>
                        <a:pt x="642542" y="-792"/>
                        <a:pt x="687786" y="209155"/>
                        <a:pt x="731045" y="209552"/>
                      </a:cubicBezTo>
                      <a:cubicBezTo>
                        <a:pt x="774304" y="209949"/>
                        <a:pt x="813595" y="2780"/>
                        <a:pt x="857251" y="2383"/>
                      </a:cubicBezTo>
                      <a:cubicBezTo>
                        <a:pt x="900907" y="1986"/>
                        <a:pt x="948532" y="207568"/>
                        <a:pt x="992982" y="207171"/>
                      </a:cubicBezTo>
                      <a:cubicBezTo>
                        <a:pt x="1037432" y="206774"/>
                        <a:pt x="1077914" y="-395"/>
                        <a:pt x="1123951" y="2"/>
                      </a:cubicBezTo>
                      <a:cubicBezTo>
                        <a:pt x="1169988" y="399"/>
                        <a:pt x="1233488" y="193677"/>
                        <a:pt x="1269207" y="209552"/>
                      </a:cubicBezTo>
                      <a:cubicBezTo>
                        <a:pt x="1304926" y="225427"/>
                        <a:pt x="1307308" y="114302"/>
                        <a:pt x="1338264" y="95252"/>
                      </a:cubicBezTo>
                      <a:cubicBezTo>
                        <a:pt x="1369220" y="92870"/>
                        <a:pt x="1548653" y="92870"/>
                        <a:pt x="1574847" y="95251"/>
                      </a:cubicBezTo>
                    </a:path>
                  </a:pathLst>
                </a:custGeom>
                <a:ln w="190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TW" altLang="en-US"/>
                </a:p>
              </p:txBody>
            </p:sp>
            <p:sp>
              <p:nvSpPr>
                <p:cNvPr id="105" name="矩形: 圓角 104">
                  <a:extLst>
                    <a:ext uri="{FF2B5EF4-FFF2-40B4-BE49-F238E27FC236}">
                      <a16:creationId xmlns:a16="http://schemas.microsoft.com/office/drawing/2014/main" id="{4790E1D8-9CB1-4F90-A2C6-BFADFEE59302}"/>
                    </a:ext>
                  </a:extLst>
                </p:cNvPr>
                <p:cNvSpPr/>
                <p:nvPr/>
              </p:nvSpPr>
              <p:spPr>
                <a:xfrm>
                  <a:off x="2295842" y="6919241"/>
                  <a:ext cx="1543397" cy="576966"/>
                </a:xfrm>
                <a:prstGeom prst="roundRect">
                  <a:avLst/>
                </a:prstGeom>
                <a:solidFill>
                  <a:srgbClr val="FF99FF"/>
                </a:solid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CC0099"/>
                      </a:solidFill>
                    </a:rPr>
                    <a:t>Gain</a:t>
                  </a:r>
                  <a:endParaRPr lang="zh-TW" altLang="en-US" sz="2000" dirty="0">
                    <a:solidFill>
                      <a:srgbClr val="CC0099"/>
                    </a:solidFill>
                  </a:endParaRPr>
                </a:p>
              </p:txBody>
            </p:sp>
            <p:sp>
              <p:nvSpPr>
                <p:cNvPr id="106" name="矩形 105">
                  <a:extLst>
                    <a:ext uri="{FF2B5EF4-FFF2-40B4-BE49-F238E27FC236}">
                      <a16:creationId xmlns:a16="http://schemas.microsoft.com/office/drawing/2014/main" id="{26A105DD-1D85-43C3-BCA9-5A2543208E2F}"/>
                    </a:ext>
                  </a:extLst>
                </p:cNvPr>
                <p:cNvSpPr/>
                <p:nvPr/>
              </p:nvSpPr>
              <p:spPr>
                <a:xfrm>
                  <a:off x="455451" y="6808024"/>
                  <a:ext cx="86879" cy="795337"/>
                </a:xfrm>
                <a:prstGeom prst="rect">
                  <a:avLst/>
                </a:prstGeom>
                <a:solidFill>
                  <a:schemeClr val="bg1">
                    <a:lumMod val="7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106">
                  <a:extLst>
                    <a:ext uri="{FF2B5EF4-FFF2-40B4-BE49-F238E27FC236}">
                      <a16:creationId xmlns:a16="http://schemas.microsoft.com/office/drawing/2014/main" id="{238137E6-64FA-4B24-B54C-DB7965399BBD}"/>
                    </a:ext>
                  </a:extLst>
                </p:cNvPr>
                <p:cNvSpPr/>
                <p:nvPr/>
              </p:nvSpPr>
              <p:spPr>
                <a:xfrm>
                  <a:off x="5929015" y="6810054"/>
                  <a:ext cx="86879" cy="795337"/>
                </a:xfrm>
                <a:prstGeom prst="rect">
                  <a:avLst/>
                </a:prstGeom>
                <a:solidFill>
                  <a:schemeClr val="bg1">
                    <a:lumMod val="7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95" name="矩形 13">
              <a:extLst>
                <a:ext uri="{FF2B5EF4-FFF2-40B4-BE49-F238E27FC236}">
                  <a16:creationId xmlns:a16="http://schemas.microsoft.com/office/drawing/2014/main" id="{4F7BA7EE-A456-463E-9491-048A4B070341}"/>
                </a:ext>
              </a:extLst>
            </p:cNvPr>
            <p:cNvSpPr>
              <a:spLocks noChangeArrowheads="1"/>
            </p:cNvSpPr>
            <p:nvPr/>
          </p:nvSpPr>
          <p:spPr bwMode="auto">
            <a:xfrm>
              <a:off x="578453" y="4329033"/>
              <a:ext cx="3137671" cy="324728"/>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latin typeface="Helvetica" panose="020B0604020202030204" pitchFamily="34" charset="0"/>
                  <a:ea typeface="等线" panose="02010600030101010101" pitchFamily="2" charset="-122"/>
                </a:rPr>
                <a:t>Ultrashort Laser Oscillator</a:t>
              </a:r>
              <a:endParaRPr kumimoji="0" lang="zh-CN" altLang="en-US" sz="1600" b="0" i="0" u="none" strike="noStrike" kern="1200" cap="none" spc="0" normalizeH="0" baseline="0" noProof="0" dirty="0">
                <a:ln>
                  <a:noFill/>
                </a:ln>
                <a:effectLst/>
                <a:uLnTx/>
                <a:uFillTx/>
                <a:latin typeface="Helvetica" panose="020B0604020202030204" pitchFamily="34" charset="0"/>
                <a:ea typeface="等线" panose="02010600030101010101" pitchFamily="2" charset="-122"/>
                <a:cs typeface="+mn-cs"/>
              </a:endParaRPr>
            </a:p>
          </p:txBody>
        </p:sp>
      </p:grpSp>
      <p:sp>
        <p:nvSpPr>
          <p:cNvPr id="108" name="下箭头 13">
            <a:extLst>
              <a:ext uri="{FF2B5EF4-FFF2-40B4-BE49-F238E27FC236}">
                <a16:creationId xmlns:a16="http://schemas.microsoft.com/office/drawing/2014/main" id="{D460E7AD-7140-478C-BA09-3BBCFCD31AF5}"/>
              </a:ext>
            </a:extLst>
          </p:cNvPr>
          <p:cNvSpPr/>
          <p:nvPr/>
        </p:nvSpPr>
        <p:spPr>
          <a:xfrm rot="5400000" flipV="1">
            <a:off x="2000631" y="2551128"/>
            <a:ext cx="180000" cy="216000"/>
          </a:xfrm>
          <a:prstGeom prst="downArrow">
            <a:avLst/>
          </a:prstGeom>
          <a:solidFill>
            <a:schemeClr val="bg2">
              <a:lumMod val="7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mn-cs"/>
            </a:endParaRPr>
          </a:p>
        </p:txBody>
      </p:sp>
      <p:sp>
        <p:nvSpPr>
          <p:cNvPr id="109" name="下箭头 13">
            <a:extLst>
              <a:ext uri="{FF2B5EF4-FFF2-40B4-BE49-F238E27FC236}">
                <a16:creationId xmlns:a16="http://schemas.microsoft.com/office/drawing/2014/main" id="{96A385A2-685C-4871-94F7-18BD42F80A34}"/>
              </a:ext>
            </a:extLst>
          </p:cNvPr>
          <p:cNvSpPr/>
          <p:nvPr/>
        </p:nvSpPr>
        <p:spPr>
          <a:xfrm rot="5400000" flipV="1">
            <a:off x="4677334" y="2551128"/>
            <a:ext cx="180000" cy="216000"/>
          </a:xfrm>
          <a:prstGeom prst="downArrow">
            <a:avLst/>
          </a:prstGeom>
          <a:solidFill>
            <a:schemeClr val="bg2">
              <a:lumMod val="7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mn-cs"/>
            </a:endParaRPr>
          </a:p>
        </p:txBody>
      </p:sp>
      <p:sp>
        <p:nvSpPr>
          <p:cNvPr id="110" name="下箭头 13">
            <a:extLst>
              <a:ext uri="{FF2B5EF4-FFF2-40B4-BE49-F238E27FC236}">
                <a16:creationId xmlns:a16="http://schemas.microsoft.com/office/drawing/2014/main" id="{B51531DF-7ACD-4EA6-B35C-22ADAC71A260}"/>
              </a:ext>
            </a:extLst>
          </p:cNvPr>
          <p:cNvSpPr/>
          <p:nvPr/>
        </p:nvSpPr>
        <p:spPr>
          <a:xfrm rot="5400000" flipV="1">
            <a:off x="7354037" y="2551128"/>
            <a:ext cx="180000" cy="216000"/>
          </a:xfrm>
          <a:prstGeom prst="downArrow">
            <a:avLst/>
          </a:prstGeom>
          <a:solidFill>
            <a:schemeClr val="bg2">
              <a:lumMod val="7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mn-cs"/>
            </a:endParaRPr>
          </a:p>
        </p:txBody>
      </p:sp>
      <p:sp>
        <p:nvSpPr>
          <p:cNvPr id="111" name="下箭头 13">
            <a:extLst>
              <a:ext uri="{FF2B5EF4-FFF2-40B4-BE49-F238E27FC236}">
                <a16:creationId xmlns:a16="http://schemas.microsoft.com/office/drawing/2014/main" id="{ED76DEDC-C3AC-4447-AF47-04E157F93BF5}"/>
              </a:ext>
            </a:extLst>
          </p:cNvPr>
          <p:cNvSpPr/>
          <p:nvPr/>
        </p:nvSpPr>
        <p:spPr>
          <a:xfrm rot="8468853" flipV="1">
            <a:off x="2245980" y="4842634"/>
            <a:ext cx="180000" cy="216000"/>
          </a:xfrm>
          <a:prstGeom prst="downArrow">
            <a:avLst/>
          </a:prstGeom>
          <a:solidFill>
            <a:schemeClr val="bg2">
              <a:lumMod val="7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mn-cs"/>
            </a:endParaRPr>
          </a:p>
        </p:txBody>
      </p:sp>
      <p:sp>
        <p:nvSpPr>
          <p:cNvPr id="112" name="下箭头 13">
            <a:extLst>
              <a:ext uri="{FF2B5EF4-FFF2-40B4-BE49-F238E27FC236}">
                <a16:creationId xmlns:a16="http://schemas.microsoft.com/office/drawing/2014/main" id="{377FD742-170D-400D-A3CC-B2FE12E30516}"/>
              </a:ext>
            </a:extLst>
          </p:cNvPr>
          <p:cNvSpPr/>
          <p:nvPr/>
        </p:nvSpPr>
        <p:spPr>
          <a:xfrm rot="8468853" flipV="1">
            <a:off x="5836572" y="4842401"/>
            <a:ext cx="180000" cy="216000"/>
          </a:xfrm>
          <a:prstGeom prst="downArrow">
            <a:avLst/>
          </a:prstGeom>
          <a:solidFill>
            <a:schemeClr val="bg2">
              <a:lumMod val="7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mn-cs"/>
            </a:endParaRPr>
          </a:p>
        </p:txBody>
      </p:sp>
      <p:sp>
        <p:nvSpPr>
          <p:cNvPr id="113" name="下箭头 13">
            <a:extLst>
              <a:ext uri="{FF2B5EF4-FFF2-40B4-BE49-F238E27FC236}">
                <a16:creationId xmlns:a16="http://schemas.microsoft.com/office/drawing/2014/main" id="{E8D81D50-E2EE-4E9D-87DD-708D68CCB745}"/>
              </a:ext>
            </a:extLst>
          </p:cNvPr>
          <p:cNvSpPr/>
          <p:nvPr/>
        </p:nvSpPr>
        <p:spPr>
          <a:xfrm rot="2528122" flipV="1">
            <a:off x="4041276" y="4842401"/>
            <a:ext cx="180000" cy="216000"/>
          </a:xfrm>
          <a:prstGeom prst="downArrow">
            <a:avLst/>
          </a:prstGeom>
          <a:solidFill>
            <a:schemeClr val="bg2">
              <a:lumMod val="7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mn-cs"/>
            </a:endParaRPr>
          </a:p>
        </p:txBody>
      </p:sp>
      <p:sp>
        <p:nvSpPr>
          <p:cNvPr id="126" name="投影片編號版面配置區 2">
            <a:extLst>
              <a:ext uri="{FF2B5EF4-FFF2-40B4-BE49-F238E27FC236}">
                <a16:creationId xmlns:a16="http://schemas.microsoft.com/office/drawing/2014/main" id="{5226C3A3-3273-41FD-A72B-33557C8B866A}"/>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2</a:t>
            </a:fld>
            <a:endParaRPr lang="zh-TW" altLang="en-US" sz="1800" dirty="0">
              <a:solidFill>
                <a:schemeClr val="bg2">
                  <a:lumMod val="50000"/>
                </a:schemeClr>
              </a:solidFill>
            </a:endParaRPr>
          </a:p>
        </p:txBody>
      </p:sp>
    </p:spTree>
    <p:extLst>
      <p:ext uri="{BB962C8B-B14F-4D97-AF65-F5344CB8AC3E}">
        <p14:creationId xmlns:p14="http://schemas.microsoft.com/office/powerpoint/2010/main" val="200868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500"/>
                                        <p:tgtEl>
                                          <p:spTgt spid="111"/>
                                        </p:tgtEl>
                                      </p:cBhvr>
                                    </p:animEffect>
                                  </p:childTnLst>
                                </p:cTn>
                              </p:par>
                              <p:par>
                                <p:cTn id="16" presetID="10" presetClass="entr" presetSubtype="0" fill="hold" nodeType="with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500"/>
                                        <p:tgtEl>
                                          <p:spTgt spid="113"/>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9"/>
                                        </p:tgtEl>
                                        <p:attrNameLst>
                                          <p:attrName>style.visibility</p:attrName>
                                        </p:attrNameLst>
                                      </p:cBhvr>
                                      <p:to>
                                        <p:strVal val="visible"/>
                                      </p:to>
                                    </p:set>
                                    <p:animEffect transition="in" filter="fade">
                                      <p:cBhvr>
                                        <p:cTn id="35" dur="500"/>
                                        <p:tgtEl>
                                          <p:spTgt spid="109"/>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fade">
                                      <p:cBhvr>
                                        <p:cTn id="43" dur="500"/>
                                        <p:tgtEl>
                                          <p:spTgt spid="112"/>
                                        </p:tgtEl>
                                      </p:cBhvr>
                                    </p:animEffect>
                                  </p:childTnLst>
                                </p:cTn>
                              </p:par>
                              <p:par>
                                <p:cTn id="44" presetID="10" presetClass="entr" presetSubtype="0" fill="hold" nodeType="withEffect">
                                  <p:stCondLst>
                                    <p:cond delay="0"/>
                                  </p:stCondLst>
                                  <p:childTnLst>
                                    <p:set>
                                      <p:cBhvr>
                                        <p:cTn id="45" dur="1" fill="hold">
                                          <p:stCondLst>
                                            <p:cond delay="0"/>
                                          </p:stCondLst>
                                        </p:cTn>
                                        <p:tgtEl>
                                          <p:spTgt spid="116"/>
                                        </p:tgtEl>
                                        <p:attrNameLst>
                                          <p:attrName>style.visibility</p:attrName>
                                        </p:attrNameLst>
                                      </p:cBhvr>
                                      <p:to>
                                        <p:strVal val="visible"/>
                                      </p:to>
                                    </p:set>
                                    <p:animEffect transition="in" filter="fade">
                                      <p:cBhvr>
                                        <p:cTn id="46" dur="500"/>
                                        <p:tgtEl>
                                          <p:spTgt spid="1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fade">
                                      <p:cBhvr>
                                        <p:cTn id="49" dur="500"/>
                                        <p:tgtEl>
                                          <p:spTgt spid="1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08" grpId="0" animBg="1"/>
      <p:bldP spid="109" grpId="0" animBg="1"/>
      <p:bldP spid="110" grpId="0" animBg="1"/>
      <p:bldP spid="111" grpId="0" animBg="1"/>
      <p:bldP spid="112" grpId="0" animBg="1"/>
      <p:bldP spid="1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C5CCC-5165-BACC-5DDD-AD9AE2E59BD8}"/>
            </a:ext>
          </a:extLst>
        </p:cNvPr>
        <p:cNvGrpSpPr/>
        <p:nvPr/>
      </p:nvGrpSpPr>
      <p:grpSpPr>
        <a:xfrm>
          <a:off x="0" y="0"/>
          <a:ext cx="0" cy="0"/>
          <a:chOff x="0" y="0"/>
          <a:chExt cx="0" cy="0"/>
        </a:xfrm>
      </p:grpSpPr>
      <p:pic>
        <p:nvPicPr>
          <p:cNvPr id="115" name="圖片 114">
            <a:extLst>
              <a:ext uri="{FF2B5EF4-FFF2-40B4-BE49-F238E27FC236}">
                <a16:creationId xmlns:a16="http://schemas.microsoft.com/office/drawing/2014/main" id="{ABC80EDA-37CF-1713-75D2-607136FB90D6}"/>
              </a:ext>
            </a:extLst>
          </p:cNvPr>
          <p:cNvPicPr>
            <a:picLocks noChangeAspect="1"/>
          </p:cNvPicPr>
          <p:nvPr/>
        </p:nvPicPr>
        <p:blipFill>
          <a:blip r:embed="rId3">
            <a:alphaModFix/>
          </a:blip>
          <a:srcRect l="21996" t="20895" r="12214" b="18009"/>
          <a:stretch/>
        </p:blipFill>
        <p:spPr>
          <a:xfrm>
            <a:off x="8965" y="1200861"/>
            <a:ext cx="9144000" cy="4774703"/>
          </a:xfrm>
          <a:prstGeom prst="rect">
            <a:avLst/>
          </a:prstGeom>
        </p:spPr>
      </p:pic>
      <p:sp>
        <p:nvSpPr>
          <p:cNvPr id="5" name="投影片編號版面配置區 4">
            <a:extLst>
              <a:ext uri="{FF2B5EF4-FFF2-40B4-BE49-F238E27FC236}">
                <a16:creationId xmlns:a16="http://schemas.microsoft.com/office/drawing/2014/main" id="{A149642F-68CB-B821-CD81-7444A3A93F6F}"/>
              </a:ext>
            </a:extLst>
          </p:cNvPr>
          <p:cNvSpPr>
            <a:spLocks noGrp="1"/>
          </p:cNvSpPr>
          <p:nvPr>
            <p:ph type="sldNum" sz="quarter" idx="12"/>
          </p:nvPr>
        </p:nvSpPr>
        <p:spPr/>
        <p:txBody>
          <a:bodyPr/>
          <a:lstStyle/>
          <a:p>
            <a:fld id="{222735F5-878B-441F-B379-B43024F8FD3A}" type="slidenum">
              <a:rPr lang="zh-TW" altLang="en-US" smtClean="0"/>
              <a:t>29</a:t>
            </a:fld>
            <a:endParaRPr lang="zh-TW" altLang="en-US" dirty="0"/>
          </a:p>
        </p:txBody>
      </p:sp>
      <p:sp>
        <p:nvSpPr>
          <p:cNvPr id="99" name="投影片編號版面配置區 4">
            <a:extLst>
              <a:ext uri="{FF2B5EF4-FFF2-40B4-BE49-F238E27FC236}">
                <a16:creationId xmlns:a16="http://schemas.microsoft.com/office/drawing/2014/main" id="{B38E28D8-4C1B-6F92-4CD8-F70A15A67BFD}"/>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2735F5-878B-441F-B379-B43024F8FD3A}" type="slidenum">
              <a:rPr lang="zh-TW" altLang="en-US" smtClean="0"/>
              <a:pPr/>
              <a:t>29</a:t>
            </a:fld>
            <a:endParaRPr lang="zh-TW" altLang="en-US" dirty="0"/>
          </a:p>
        </p:txBody>
      </p:sp>
      <p:sp>
        <p:nvSpPr>
          <p:cNvPr id="6" name="標題 1">
            <a:extLst>
              <a:ext uri="{FF2B5EF4-FFF2-40B4-BE49-F238E27FC236}">
                <a16:creationId xmlns:a16="http://schemas.microsoft.com/office/drawing/2014/main" id="{9D9EF359-8FF0-564D-3731-DE6A125953C8}"/>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latin typeface="Helvetica" pitchFamily="2" charset="0"/>
                <a:ea typeface="DengXian" panose="02010600030101010101" pitchFamily="2" charset="-122"/>
                <a:cs typeface="Times New Roman" panose="02020603050405020304" pitchFamily="18" charset="0"/>
              </a:rPr>
              <a:t>Appendix</a:t>
            </a:r>
          </a:p>
        </p:txBody>
      </p:sp>
      <p:grpSp>
        <p:nvGrpSpPr>
          <p:cNvPr id="9" name="群組 8">
            <a:extLst>
              <a:ext uri="{FF2B5EF4-FFF2-40B4-BE49-F238E27FC236}">
                <a16:creationId xmlns:a16="http://schemas.microsoft.com/office/drawing/2014/main" id="{A6CBD671-8198-C487-6DA4-8EBF62D9F809}"/>
              </a:ext>
            </a:extLst>
          </p:cNvPr>
          <p:cNvGrpSpPr/>
          <p:nvPr/>
        </p:nvGrpSpPr>
        <p:grpSpPr>
          <a:xfrm>
            <a:off x="7121525" y="172196"/>
            <a:ext cx="1487546" cy="686295"/>
            <a:chOff x="2990733" y="3972692"/>
            <a:chExt cx="1487546" cy="686295"/>
          </a:xfrm>
        </p:grpSpPr>
        <p:grpSp>
          <p:nvGrpSpPr>
            <p:cNvPr id="10" name="群組 9">
              <a:extLst>
                <a:ext uri="{FF2B5EF4-FFF2-40B4-BE49-F238E27FC236}">
                  <a16:creationId xmlns:a16="http://schemas.microsoft.com/office/drawing/2014/main" id="{224DA300-CBC0-D32B-CC6F-810158D2A95E}"/>
                </a:ext>
              </a:extLst>
            </p:cNvPr>
            <p:cNvGrpSpPr/>
            <p:nvPr/>
          </p:nvGrpSpPr>
          <p:grpSpPr>
            <a:xfrm>
              <a:off x="2990733" y="4173916"/>
              <a:ext cx="1487546" cy="485071"/>
              <a:chOff x="5200864" y="3672125"/>
              <a:chExt cx="1487546" cy="485071"/>
            </a:xfrm>
          </p:grpSpPr>
          <p:cxnSp>
            <p:nvCxnSpPr>
              <p:cNvPr id="13" name="直線箭頭接點 16">
                <a:extLst>
                  <a:ext uri="{FF2B5EF4-FFF2-40B4-BE49-F238E27FC236}">
                    <a16:creationId xmlns:a16="http://schemas.microsoft.com/office/drawing/2014/main" id="{13AD3A2A-D6E2-175C-25D4-95DD2003A10B}"/>
                  </a:ext>
                </a:extLst>
              </p:cNvPr>
              <p:cNvCxnSpPr>
                <a:cxnSpLocks/>
              </p:cNvCxnSpPr>
              <p:nvPr/>
            </p:nvCxnSpPr>
            <p:spPr>
              <a:xfrm flipV="1">
                <a:off x="5783580" y="3977340"/>
                <a:ext cx="350851" cy="1798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B85F628F-C11F-800F-3BFB-8C9E22DB0611}"/>
                      </a:ext>
                    </a:extLst>
                  </p:cNvPr>
                  <p:cNvSpPr txBox="1"/>
                  <p:nvPr/>
                </p:nvSpPr>
                <p:spPr>
                  <a:xfrm>
                    <a:off x="6077024" y="3672125"/>
                    <a:ext cx="611386" cy="410305"/>
                  </a:xfrm>
                  <a:prstGeom prst="rect">
                    <a:avLst/>
                  </a:prstGeom>
                  <a:noFill/>
                </p:spPr>
                <p:txBody>
                  <a:bodyPr wrap="none" rtlCol="0">
                    <a:spAutoFit/>
                  </a:bodyPr>
                  <a:lstStyle/>
                  <a:p>
                    <a:r>
                      <a:rPr kumimoji="1" lang="en-US" altLang="zh-TW" dirty="0"/>
                      <a:t>x (</a:t>
                    </a:r>
                    <a14:m>
                      <m:oMath xmlns:m="http://schemas.openxmlformats.org/officeDocument/2006/math">
                        <m:acc>
                          <m:accPr>
                            <m:chr m:val="⃗"/>
                            <m:ctrlPr>
                              <a:rPr kumimoji="1" lang="en-US" altLang="zh-TW" b="0" i="1" smtClean="0">
                                <a:latin typeface="Cambria Math" panose="02040503050406030204" pitchFamily="18" charset="0"/>
                              </a:rPr>
                            </m:ctrlPr>
                          </m:accPr>
                          <m:e>
                            <m:r>
                              <a:rPr kumimoji="1" lang="en-US" altLang="zh-TW" b="0" i="1" smtClean="0">
                                <a:latin typeface="Cambria Math" panose="02040503050406030204" pitchFamily="18" charset="0"/>
                              </a:rPr>
                              <m:t>𝑘</m:t>
                            </m:r>
                          </m:e>
                        </m:acc>
                      </m:oMath>
                    </a14:m>
                    <a:r>
                      <a:rPr kumimoji="1" lang="en-US" altLang="zh-TW" dirty="0"/>
                      <a:t>)</a:t>
                    </a:r>
                    <a:endParaRPr kumimoji="1" lang="zh-TW" altLang="en-US" dirty="0"/>
                  </a:p>
                </p:txBody>
              </p:sp>
            </mc:Choice>
            <mc:Fallback xmlns="">
              <p:sp>
                <p:nvSpPr>
                  <p:cNvPr id="8" name="文字方塊 7">
                    <a:extLst>
                      <a:ext uri="{FF2B5EF4-FFF2-40B4-BE49-F238E27FC236}">
                        <a16:creationId xmlns:a16="http://schemas.microsoft.com/office/drawing/2014/main" id="{ED1CE1C4-9110-4536-96A6-EE1867CF48AD}"/>
                      </a:ext>
                    </a:extLst>
                  </p:cNvPr>
                  <p:cNvSpPr txBox="1">
                    <a:spLocks noRot="1" noChangeAspect="1" noMove="1" noResize="1" noEditPoints="1" noAdjustHandles="1" noChangeArrowheads="1" noChangeShapeType="1" noTextEdit="1"/>
                  </p:cNvSpPr>
                  <p:nvPr/>
                </p:nvSpPr>
                <p:spPr>
                  <a:xfrm>
                    <a:off x="6077024" y="3672125"/>
                    <a:ext cx="611386" cy="410305"/>
                  </a:xfrm>
                  <a:prstGeom prst="rect">
                    <a:avLst/>
                  </a:prstGeom>
                  <a:blipFill>
                    <a:blip r:embed="rId4"/>
                    <a:stretch>
                      <a:fillRect l="-9000" r="-9000" b="-22059"/>
                    </a:stretch>
                  </a:blipFill>
                </p:spPr>
                <p:txBody>
                  <a:bodyPr/>
                  <a:lstStyle/>
                  <a:p>
                    <a:r>
                      <a:rPr lang="zh-TW" altLang="en-US">
                        <a:noFill/>
                      </a:rPr>
                      <a:t> </a:t>
                    </a:r>
                  </a:p>
                </p:txBody>
              </p:sp>
            </mc:Fallback>
          </mc:AlternateContent>
          <p:cxnSp>
            <p:nvCxnSpPr>
              <p:cNvPr id="15" name="直線箭頭接點 16">
                <a:extLst>
                  <a:ext uri="{FF2B5EF4-FFF2-40B4-BE49-F238E27FC236}">
                    <a16:creationId xmlns:a16="http://schemas.microsoft.com/office/drawing/2014/main" id="{52E3CB01-D9B9-8422-E098-B1023132212B}"/>
                  </a:ext>
                </a:extLst>
              </p:cNvPr>
              <p:cNvCxnSpPr>
                <a:cxnSpLocks/>
              </p:cNvCxnSpPr>
              <p:nvPr/>
            </p:nvCxnSpPr>
            <p:spPr>
              <a:xfrm flipH="1" flipV="1">
                <a:off x="5783375" y="3794005"/>
                <a:ext cx="1386" cy="3631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5250FADA-3B5C-97D6-CA04-F8B9B882C1A7}"/>
                  </a:ext>
                </a:extLst>
              </p:cNvPr>
              <p:cNvSpPr txBox="1"/>
              <p:nvPr/>
            </p:nvSpPr>
            <p:spPr>
              <a:xfrm>
                <a:off x="5200864" y="3692612"/>
                <a:ext cx="288862" cy="369332"/>
              </a:xfrm>
              <a:prstGeom prst="rect">
                <a:avLst/>
              </a:prstGeom>
              <a:noFill/>
            </p:spPr>
            <p:txBody>
              <a:bodyPr wrap="none" rtlCol="0">
                <a:spAutoFit/>
              </a:bodyPr>
              <a:lstStyle/>
              <a:p>
                <a:r>
                  <a:rPr kumimoji="1" lang="en-US" altLang="zh-TW" dirty="0"/>
                  <a:t>y</a:t>
                </a:r>
                <a:endParaRPr kumimoji="1" lang="zh-TW" altLang="en-US" dirty="0"/>
              </a:p>
            </p:txBody>
          </p:sp>
        </p:grpSp>
        <p:cxnSp>
          <p:nvCxnSpPr>
            <p:cNvPr id="11" name="直線箭頭接點 16">
              <a:extLst>
                <a:ext uri="{FF2B5EF4-FFF2-40B4-BE49-F238E27FC236}">
                  <a16:creationId xmlns:a16="http://schemas.microsoft.com/office/drawing/2014/main" id="{4A4803C7-7EA1-5C59-E6A4-14D830B339B1}"/>
                </a:ext>
              </a:extLst>
            </p:cNvPr>
            <p:cNvCxnSpPr>
              <a:cxnSpLocks/>
            </p:cNvCxnSpPr>
            <p:nvPr/>
          </p:nvCxnSpPr>
          <p:spPr>
            <a:xfrm flipH="1" flipV="1">
              <a:off x="3217069" y="4479131"/>
              <a:ext cx="356379" cy="1798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6C21C7ED-FC57-DFCB-4E83-4F2D9ADD623E}"/>
                </a:ext>
              </a:extLst>
            </p:cNvPr>
            <p:cNvSpPr txBox="1"/>
            <p:nvPr/>
          </p:nvSpPr>
          <p:spPr>
            <a:xfrm>
              <a:off x="3432056" y="3972692"/>
              <a:ext cx="276038" cy="369332"/>
            </a:xfrm>
            <a:prstGeom prst="rect">
              <a:avLst/>
            </a:prstGeom>
            <a:noFill/>
          </p:spPr>
          <p:txBody>
            <a:bodyPr wrap="none" rtlCol="0">
              <a:spAutoFit/>
            </a:bodyPr>
            <a:lstStyle/>
            <a:p>
              <a:r>
                <a:rPr kumimoji="1" lang="en-US" altLang="zh-TW" dirty="0"/>
                <a:t>z</a:t>
              </a:r>
              <a:endParaRPr kumimoji="1" lang="zh-TW" altLang="en-US" dirty="0"/>
            </a:p>
          </p:txBody>
        </p:sp>
      </p:grpSp>
      <p:sp>
        <p:nvSpPr>
          <p:cNvPr id="59" name="文字方塊 58">
            <a:extLst>
              <a:ext uri="{FF2B5EF4-FFF2-40B4-BE49-F238E27FC236}">
                <a16:creationId xmlns:a16="http://schemas.microsoft.com/office/drawing/2014/main" id="{5C3673F4-176A-9DD1-82D9-164435EC20B7}"/>
              </a:ext>
            </a:extLst>
          </p:cNvPr>
          <p:cNvSpPr txBox="1"/>
          <p:nvPr/>
        </p:nvSpPr>
        <p:spPr>
          <a:xfrm>
            <a:off x="4143151" y="2064197"/>
            <a:ext cx="2166555" cy="707886"/>
          </a:xfrm>
          <a:prstGeom prst="rect">
            <a:avLst/>
          </a:prstGeom>
          <a:noFill/>
        </p:spPr>
        <p:txBody>
          <a:bodyPr wrap="none" rtlCol="0">
            <a:spAutoFit/>
          </a:bodyPr>
          <a:lstStyle/>
          <a:p>
            <a:r>
              <a:rPr lang="en-US" altLang="zh-TW" sz="2000" b="1" dirty="0">
                <a:solidFill>
                  <a:srgbClr val="0000FF"/>
                </a:solidFill>
              </a:rPr>
              <a:t>Thomson Parabola</a:t>
            </a:r>
          </a:p>
          <a:p>
            <a:pPr algn="ctr"/>
            <a:r>
              <a:rPr lang="en-US" altLang="zh-TW" sz="2000" b="1" dirty="0">
                <a:solidFill>
                  <a:srgbClr val="0000FF"/>
                </a:solidFill>
              </a:rPr>
              <a:t>Spectrometer</a:t>
            </a:r>
          </a:p>
        </p:txBody>
      </p:sp>
      <p:sp>
        <p:nvSpPr>
          <p:cNvPr id="61" name="文字方塊 60">
            <a:extLst>
              <a:ext uri="{FF2B5EF4-FFF2-40B4-BE49-F238E27FC236}">
                <a16:creationId xmlns:a16="http://schemas.microsoft.com/office/drawing/2014/main" id="{AB873400-BF42-290A-BCE3-5E460F40170E}"/>
              </a:ext>
            </a:extLst>
          </p:cNvPr>
          <p:cNvSpPr txBox="1"/>
          <p:nvPr/>
        </p:nvSpPr>
        <p:spPr>
          <a:xfrm>
            <a:off x="148201" y="4644510"/>
            <a:ext cx="2020105" cy="400110"/>
          </a:xfrm>
          <a:prstGeom prst="rect">
            <a:avLst/>
          </a:prstGeom>
          <a:noFill/>
        </p:spPr>
        <p:txBody>
          <a:bodyPr wrap="none" rtlCol="0">
            <a:spAutoFit/>
          </a:bodyPr>
          <a:lstStyle/>
          <a:p>
            <a:r>
              <a:rPr lang="en-US" altLang="zh-TW" sz="2000" b="1" dirty="0">
                <a:solidFill>
                  <a:srgbClr val="C00000"/>
                </a:solidFill>
              </a:rPr>
              <a:t>Main Laser Beam</a:t>
            </a:r>
          </a:p>
        </p:txBody>
      </p:sp>
      <p:sp>
        <p:nvSpPr>
          <p:cNvPr id="63" name="文字方塊 62">
            <a:extLst>
              <a:ext uri="{FF2B5EF4-FFF2-40B4-BE49-F238E27FC236}">
                <a16:creationId xmlns:a16="http://schemas.microsoft.com/office/drawing/2014/main" id="{4B68494B-5BB8-60C5-B30E-94C2B4BEF3EE}"/>
              </a:ext>
            </a:extLst>
          </p:cNvPr>
          <p:cNvSpPr txBox="1"/>
          <p:nvPr/>
        </p:nvSpPr>
        <p:spPr>
          <a:xfrm>
            <a:off x="3407999" y="5288068"/>
            <a:ext cx="1687578" cy="400110"/>
          </a:xfrm>
          <a:prstGeom prst="rect">
            <a:avLst/>
          </a:prstGeom>
          <a:noFill/>
        </p:spPr>
        <p:txBody>
          <a:bodyPr wrap="none" rtlCol="0">
            <a:spAutoFit/>
          </a:bodyPr>
          <a:lstStyle/>
          <a:p>
            <a:r>
              <a:rPr lang="en-US" altLang="zh-TW" sz="2000" b="1" dirty="0">
                <a:solidFill>
                  <a:schemeClr val="bg2">
                    <a:lumMod val="50000"/>
                  </a:schemeClr>
                </a:solidFill>
              </a:rPr>
              <a:t>20 </a:t>
            </a:r>
            <a:r>
              <a:rPr lang="en-US" altLang="zh-TW" sz="2000" b="1" dirty="0" err="1">
                <a:solidFill>
                  <a:schemeClr val="bg2">
                    <a:lumMod val="50000"/>
                  </a:schemeClr>
                </a:solidFill>
              </a:rPr>
              <a:t>μm</a:t>
            </a:r>
            <a:r>
              <a:rPr lang="en-US" altLang="zh-TW" sz="2000" b="1" dirty="0">
                <a:solidFill>
                  <a:schemeClr val="bg2">
                    <a:lumMod val="50000"/>
                  </a:schemeClr>
                </a:solidFill>
              </a:rPr>
              <a:t> C-H foil</a:t>
            </a:r>
          </a:p>
        </p:txBody>
      </p:sp>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FB7A5BFD-0C50-CE03-1F44-1A3CBA409A91}"/>
                  </a:ext>
                </a:extLst>
              </p:cNvPr>
              <p:cNvSpPr txBox="1"/>
              <p:nvPr/>
            </p:nvSpPr>
            <p:spPr>
              <a:xfrm>
                <a:off x="202768" y="5078926"/>
                <a:ext cx="835422" cy="400110"/>
              </a:xfrm>
              <a:prstGeom prst="rect">
                <a:avLst/>
              </a:prstGeom>
              <a:noFill/>
            </p:spPr>
            <p:txBody>
              <a:bodyPr wrap="none" rtlCol="0">
                <a:spAutoFit/>
              </a:bodyPr>
              <a:lstStyle/>
              <a:p>
                <a14:m>
                  <m:oMath xmlns:m="http://schemas.openxmlformats.org/officeDocument/2006/math">
                    <m:sSub>
                      <m:sSubPr>
                        <m:ctrlPr>
                          <a:rPr lang="en-US" altLang="zh-TW" b="1" i="1" smtClean="0">
                            <a:solidFill>
                              <a:srgbClr val="C00000"/>
                            </a:solidFill>
                            <a:latin typeface="Cambria Math" panose="02040503050406030204" pitchFamily="18" charset="0"/>
                          </a:rPr>
                        </m:ctrlPr>
                      </m:sSubPr>
                      <m:e>
                        <m:r>
                          <a:rPr lang="en-US" altLang="zh-TW" b="1" i="1" smtClean="0">
                            <a:solidFill>
                              <a:srgbClr val="C00000"/>
                            </a:solidFill>
                            <a:latin typeface="Cambria Math" panose="02040503050406030204" pitchFamily="18" charset="0"/>
                          </a:rPr>
                          <m:t>𝒂</m:t>
                        </m:r>
                      </m:e>
                      <m:sub>
                        <m:r>
                          <a:rPr lang="en-US" altLang="zh-TW" b="1" i="1" smtClean="0">
                            <a:solidFill>
                              <a:srgbClr val="C00000"/>
                            </a:solidFill>
                            <a:latin typeface="Cambria Math" panose="02040503050406030204" pitchFamily="18" charset="0"/>
                          </a:rPr>
                          <m:t>𝟎</m:t>
                        </m:r>
                      </m:sub>
                    </m:sSub>
                    <m:r>
                      <a:rPr lang="en-US" altLang="zh-TW" b="1" i="1" smtClean="0">
                        <a:solidFill>
                          <a:srgbClr val="C00000"/>
                        </a:solidFill>
                        <a:latin typeface="Cambria Math" panose="02040503050406030204" pitchFamily="18" charset="0"/>
                      </a:rPr>
                      <m:t> ~ </m:t>
                    </m:r>
                  </m:oMath>
                </a14:m>
                <a:r>
                  <a:rPr lang="en-US" altLang="zh-TW" sz="2000" b="1" dirty="0">
                    <a:solidFill>
                      <a:srgbClr val="C00000"/>
                    </a:solidFill>
                  </a:rPr>
                  <a:t>5</a:t>
                </a:r>
              </a:p>
            </p:txBody>
          </p:sp>
        </mc:Choice>
        <mc:Fallback xmlns="">
          <p:sp>
            <p:nvSpPr>
              <p:cNvPr id="64" name="文字方塊 63">
                <a:extLst>
                  <a:ext uri="{FF2B5EF4-FFF2-40B4-BE49-F238E27FC236}">
                    <a16:creationId xmlns:a16="http://schemas.microsoft.com/office/drawing/2014/main" id="{9645A6B7-EB3C-F7FB-1F8F-B844CCCE6903}"/>
                  </a:ext>
                </a:extLst>
              </p:cNvPr>
              <p:cNvSpPr txBox="1">
                <a:spLocks noRot="1" noChangeAspect="1" noMove="1" noResize="1" noEditPoints="1" noAdjustHandles="1" noChangeArrowheads="1" noChangeShapeType="1" noTextEdit="1"/>
              </p:cNvSpPr>
              <p:nvPr/>
            </p:nvSpPr>
            <p:spPr>
              <a:xfrm>
                <a:off x="202768" y="5078926"/>
                <a:ext cx="835422" cy="400110"/>
              </a:xfrm>
              <a:prstGeom prst="rect">
                <a:avLst/>
              </a:prstGeom>
              <a:blipFill>
                <a:blip r:embed="rId5"/>
                <a:stretch>
                  <a:fillRect t="-7576" r="-7299" b="-2575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5" name="文字方塊 64">
                <a:extLst>
                  <a:ext uri="{FF2B5EF4-FFF2-40B4-BE49-F238E27FC236}">
                    <a16:creationId xmlns:a16="http://schemas.microsoft.com/office/drawing/2014/main" id="{E0340EE6-FAEF-ED2A-D5EC-38DD68A47643}"/>
                  </a:ext>
                </a:extLst>
              </p:cNvPr>
              <p:cNvSpPr txBox="1"/>
              <p:nvPr/>
            </p:nvSpPr>
            <p:spPr>
              <a:xfrm>
                <a:off x="202768" y="5733404"/>
                <a:ext cx="1965538" cy="400110"/>
              </a:xfrm>
              <a:prstGeom prst="rect">
                <a:avLst/>
              </a:prstGeom>
              <a:noFill/>
            </p:spPr>
            <p:txBody>
              <a:bodyPr wrap="none" rtlCol="0">
                <a:spAutoFit/>
              </a:bodyPr>
              <a:lstStyle/>
              <a:p>
                <a14:m>
                  <m:oMath xmlns:m="http://schemas.openxmlformats.org/officeDocument/2006/math">
                    <m:sSub>
                      <m:sSubPr>
                        <m:ctrlPr>
                          <a:rPr lang="en-US" altLang="zh-TW" b="1" i="1" smtClean="0">
                            <a:solidFill>
                              <a:srgbClr val="C00000"/>
                            </a:solidFill>
                            <a:latin typeface="Cambria Math" panose="02040503050406030204" pitchFamily="18" charset="0"/>
                          </a:rPr>
                        </m:ctrlPr>
                      </m:sSubPr>
                      <m:e>
                        <m:r>
                          <a:rPr lang="en-US" altLang="zh-TW" b="1" i="1" smtClean="0">
                            <a:solidFill>
                              <a:srgbClr val="C00000"/>
                            </a:solidFill>
                            <a:latin typeface="Cambria Math" panose="02040503050406030204" pitchFamily="18" charset="0"/>
                          </a:rPr>
                          <m:t>𝒘</m:t>
                        </m:r>
                      </m:e>
                      <m:sub>
                        <m:r>
                          <a:rPr lang="en-US" altLang="zh-TW" b="1" i="0" smtClean="0">
                            <a:solidFill>
                              <a:srgbClr val="C00000"/>
                            </a:solidFill>
                            <a:latin typeface="Cambria Math" panose="02040503050406030204" pitchFamily="18" charset="0"/>
                          </a:rPr>
                          <m:t>𝐅𝐖𝐇𝐌</m:t>
                        </m:r>
                      </m:sub>
                    </m:sSub>
                    <m:r>
                      <a:rPr lang="en-US" altLang="zh-TW" b="1" i="1" smtClean="0">
                        <a:solidFill>
                          <a:srgbClr val="C00000"/>
                        </a:solidFill>
                        <a:latin typeface="Cambria Math" panose="02040503050406030204" pitchFamily="18" charset="0"/>
                      </a:rPr>
                      <m:t> ~ </m:t>
                    </m:r>
                  </m:oMath>
                </a14:m>
                <a:r>
                  <a:rPr lang="en-US" altLang="zh-TW" sz="2000" b="1" dirty="0">
                    <a:solidFill>
                      <a:srgbClr val="C00000"/>
                    </a:solidFill>
                  </a:rPr>
                  <a:t>7.1</a:t>
                </a:r>
                <a:r>
                  <a:rPr lang="el-GR" altLang="zh-TW" sz="2000" b="1" dirty="0">
                    <a:solidFill>
                      <a:srgbClr val="C00000"/>
                    </a:solidFill>
                  </a:rPr>
                  <a:t> μ</a:t>
                </a:r>
                <a:r>
                  <a:rPr lang="en-US" altLang="zh-TW" sz="2000" b="1" dirty="0">
                    <a:solidFill>
                      <a:srgbClr val="C00000"/>
                    </a:solidFill>
                  </a:rPr>
                  <a:t>m </a:t>
                </a:r>
              </a:p>
            </p:txBody>
          </p:sp>
        </mc:Choice>
        <mc:Fallback xmlns="">
          <p:sp>
            <p:nvSpPr>
              <p:cNvPr id="65" name="文字方塊 64">
                <a:extLst>
                  <a:ext uri="{FF2B5EF4-FFF2-40B4-BE49-F238E27FC236}">
                    <a16:creationId xmlns:a16="http://schemas.microsoft.com/office/drawing/2014/main" id="{B95BE4B2-60BA-7CEC-0E62-7E4285E81358}"/>
                  </a:ext>
                </a:extLst>
              </p:cNvPr>
              <p:cNvSpPr txBox="1">
                <a:spLocks noRot="1" noChangeAspect="1" noMove="1" noResize="1" noEditPoints="1" noAdjustHandles="1" noChangeArrowheads="1" noChangeShapeType="1" noTextEdit="1"/>
              </p:cNvSpPr>
              <p:nvPr/>
            </p:nvSpPr>
            <p:spPr>
              <a:xfrm>
                <a:off x="202768" y="5733404"/>
                <a:ext cx="1965538" cy="400110"/>
              </a:xfrm>
              <a:prstGeom prst="rect">
                <a:avLst/>
              </a:prstGeom>
              <a:blipFill>
                <a:blip r:embed="rId6"/>
                <a:stretch>
                  <a:fillRect t="-9231" r="-2167" b="-2769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7EC82AB2-E02E-0AC8-F886-B8E0D969DF05}"/>
                  </a:ext>
                </a:extLst>
              </p:cNvPr>
              <p:cNvSpPr txBox="1"/>
              <p:nvPr/>
            </p:nvSpPr>
            <p:spPr>
              <a:xfrm>
                <a:off x="6345744" y="3843922"/>
                <a:ext cx="1778436" cy="402931"/>
              </a:xfrm>
              <a:prstGeom prst="rect">
                <a:avLst/>
              </a:prstGeom>
              <a:noFill/>
            </p:spPr>
            <p:txBody>
              <a:bodyPr wrap="none" rtlCol="0">
                <a:spAutoFit/>
              </a:bodyPr>
              <a:lstStyle/>
              <a:p>
                <a14:m>
                  <m:oMath xmlns:m="http://schemas.openxmlformats.org/officeDocument/2006/math">
                    <m:acc>
                      <m:accPr>
                        <m:chr m:val="⃑"/>
                        <m:ctrlPr>
                          <a:rPr lang="en-US" altLang="zh-TW" b="1" i="1" dirty="0" smtClean="0">
                            <a:solidFill>
                              <a:srgbClr val="0000FF"/>
                            </a:solidFill>
                            <a:latin typeface="Cambria Math" panose="02040503050406030204" pitchFamily="18" charset="0"/>
                          </a:rPr>
                        </m:ctrlPr>
                      </m:accPr>
                      <m:e>
                        <m:r>
                          <a:rPr lang="en-US" altLang="zh-TW" b="1" i="1" dirty="0" smtClean="0">
                            <a:solidFill>
                              <a:srgbClr val="0000FF"/>
                            </a:solidFill>
                            <a:latin typeface="Cambria Math" panose="02040503050406030204" pitchFamily="18" charset="0"/>
                          </a:rPr>
                          <m:t>𝑬</m:t>
                        </m:r>
                      </m:e>
                    </m:acc>
                    <m:r>
                      <a:rPr lang="en-US" altLang="zh-TW" b="1" i="1" dirty="0" smtClean="0">
                        <a:solidFill>
                          <a:srgbClr val="0000FF"/>
                        </a:solidFill>
                        <a:latin typeface="Cambria Math" panose="02040503050406030204" pitchFamily="18" charset="0"/>
                      </a:rPr>
                      <m:t>:</m:t>
                    </m:r>
                    <m:r>
                      <a:rPr lang="zh-TW" altLang="en-US" b="1" dirty="0">
                        <a:solidFill>
                          <a:srgbClr val="0000FF"/>
                        </a:solidFill>
                        <a:latin typeface="Cambria Math" panose="02040503050406030204" pitchFamily="18" charset="0"/>
                      </a:rPr>
                      <m:t> </m:t>
                    </m:r>
                  </m:oMath>
                </a14:m>
                <a:r>
                  <a:rPr lang="en-US" altLang="zh-TW" b="1" dirty="0">
                    <a:solidFill>
                      <a:srgbClr val="0000FF"/>
                    </a:solidFill>
                  </a:rPr>
                  <a:t>250 kV/m </a:t>
                </a:r>
                <a14:m>
                  <m:oMath xmlns:m="http://schemas.openxmlformats.org/officeDocument/2006/math">
                    <m:r>
                      <m:rPr>
                        <m:nor/>
                      </m:rPr>
                      <a:rPr lang="en-US" altLang="zh-TW" b="1" i="0" dirty="0">
                        <a:solidFill>
                          <a:srgbClr val="0000FF"/>
                        </a:solidFill>
                        <a:latin typeface="Calibri" panose="020F0502020204030204" pitchFamily="34" charset="0"/>
                        <a:ea typeface="Calibri" panose="020F0502020204030204" pitchFamily="34" charset="0"/>
                        <a:cs typeface="Calibri" panose="020F0502020204030204" pitchFamily="34" charset="0"/>
                      </a:rPr>
                      <m:t>(</m:t>
                    </m:r>
                    <m:r>
                      <m:rPr>
                        <m:nor/>
                      </m:rPr>
                      <a:rPr lang="en-US" altLang="zh-TW" b="1" i="0" dirty="0" smtClean="0">
                        <a:solidFill>
                          <a:srgbClr val="0000FF"/>
                        </a:solidFill>
                        <a:latin typeface="Calibri" panose="020F0502020204030204" pitchFamily="34" charset="0"/>
                        <a:ea typeface="Calibri" panose="020F0502020204030204" pitchFamily="34" charset="0"/>
                        <a:cs typeface="Calibri" panose="020F0502020204030204" pitchFamily="34" charset="0"/>
                      </a:rPr>
                      <m:t>+</m:t>
                    </m:r>
                    <m:acc>
                      <m:accPr>
                        <m:chr m:val="̂"/>
                        <m:ctrlPr>
                          <a:rPr lang="en-US" altLang="zh-TW" b="1" i="1" dirty="0">
                            <a:solidFill>
                              <a:srgbClr val="0000FF"/>
                            </a:solidFill>
                            <a:latin typeface="Cambria Math" panose="02040503050406030204" pitchFamily="18" charset="0"/>
                          </a:rPr>
                        </m:ctrlPr>
                      </m:accPr>
                      <m:e>
                        <m:r>
                          <m:rPr>
                            <m:nor/>
                          </m:rPr>
                          <a:rPr lang="en-US" altLang="zh-TW" b="1" i="0" dirty="0">
                            <a:solidFill>
                              <a:srgbClr val="0000FF"/>
                            </a:solidFill>
                            <a:latin typeface="Calibri" panose="020F0502020204030204" pitchFamily="34" charset="0"/>
                            <a:ea typeface="Calibri" panose="020F0502020204030204" pitchFamily="34" charset="0"/>
                            <a:cs typeface="Calibri" panose="020F0502020204030204" pitchFamily="34" charset="0"/>
                          </a:rPr>
                          <m:t>z</m:t>
                        </m:r>
                      </m:e>
                    </m:acc>
                    <m:r>
                      <m:rPr>
                        <m:nor/>
                      </m:rPr>
                      <a:rPr lang="en-US" altLang="zh-TW" b="1" i="0" dirty="0">
                        <a:solidFill>
                          <a:srgbClr val="0000FF"/>
                        </a:solidFill>
                        <a:latin typeface="Calibri" panose="020F0502020204030204" pitchFamily="34" charset="0"/>
                        <a:ea typeface="Calibri" panose="020F0502020204030204" pitchFamily="34" charset="0"/>
                        <a:cs typeface="Calibri" panose="020F0502020204030204" pitchFamily="34" charset="0"/>
                      </a:rPr>
                      <m:t>)</m:t>
                    </m:r>
                  </m:oMath>
                </a14:m>
                <a:endParaRPr lang="zh-TW" altLang="en-US" b="1" dirty="0">
                  <a:solidFill>
                    <a:srgbClr val="0000FF"/>
                  </a:solidFill>
                  <a:latin typeface="Calibri" panose="020F0502020204030204" pitchFamily="34" charset="0"/>
                  <a:cs typeface="Calibri" panose="020F0502020204030204" pitchFamily="34" charset="0"/>
                </a:endParaRPr>
              </a:p>
            </p:txBody>
          </p:sp>
        </mc:Choice>
        <mc:Fallback xmlns="">
          <p:sp>
            <p:nvSpPr>
              <p:cNvPr id="69" name="文字方塊 68">
                <a:extLst>
                  <a:ext uri="{FF2B5EF4-FFF2-40B4-BE49-F238E27FC236}">
                    <a16:creationId xmlns:a16="http://schemas.microsoft.com/office/drawing/2014/main" id="{DE7F5BD6-D560-7DFE-514E-6E0AFCE8FB45}"/>
                  </a:ext>
                </a:extLst>
              </p:cNvPr>
              <p:cNvSpPr txBox="1">
                <a:spLocks noRot="1" noChangeAspect="1" noMove="1" noResize="1" noEditPoints="1" noAdjustHandles="1" noChangeArrowheads="1" noChangeShapeType="1" noTextEdit="1"/>
              </p:cNvSpPr>
              <p:nvPr/>
            </p:nvSpPr>
            <p:spPr>
              <a:xfrm>
                <a:off x="6345744" y="3843922"/>
                <a:ext cx="1778436" cy="402931"/>
              </a:xfrm>
              <a:prstGeom prst="rect">
                <a:avLst/>
              </a:prstGeom>
              <a:blipFill>
                <a:blip r:embed="rId7"/>
                <a:stretch>
                  <a:fillRect r="-8904" b="-2424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0" name="文字方塊 69">
                <a:extLst>
                  <a:ext uri="{FF2B5EF4-FFF2-40B4-BE49-F238E27FC236}">
                    <a16:creationId xmlns:a16="http://schemas.microsoft.com/office/drawing/2014/main" id="{65C3F1EB-817E-E4C5-B337-FCB59288289B}"/>
                  </a:ext>
                </a:extLst>
              </p:cNvPr>
              <p:cNvSpPr txBox="1"/>
              <p:nvPr/>
            </p:nvSpPr>
            <p:spPr>
              <a:xfrm>
                <a:off x="6345744" y="4200460"/>
                <a:ext cx="1284326" cy="402931"/>
              </a:xfrm>
              <a:prstGeom prst="rect">
                <a:avLst/>
              </a:prstGeom>
              <a:noFill/>
            </p:spPr>
            <p:txBody>
              <a:bodyPr wrap="none" rtlCol="0">
                <a:spAutoFit/>
              </a:bodyPr>
              <a:lstStyle/>
              <a:p>
                <a14:m>
                  <m:oMath xmlns:m="http://schemas.openxmlformats.org/officeDocument/2006/math">
                    <m:acc>
                      <m:accPr>
                        <m:chr m:val="⃑"/>
                        <m:ctrlPr>
                          <a:rPr lang="en-US" altLang="zh-TW" b="1" i="1" dirty="0" smtClean="0">
                            <a:solidFill>
                              <a:srgbClr val="0000FF"/>
                            </a:solidFill>
                            <a:latin typeface="Cambria Math" panose="02040503050406030204" pitchFamily="18" charset="0"/>
                          </a:rPr>
                        </m:ctrlPr>
                      </m:accPr>
                      <m:e>
                        <m:r>
                          <a:rPr lang="en-US" altLang="zh-TW" b="1" i="1" dirty="0" smtClean="0">
                            <a:solidFill>
                              <a:srgbClr val="0000FF"/>
                            </a:solidFill>
                            <a:latin typeface="Cambria Math" panose="02040503050406030204" pitchFamily="18" charset="0"/>
                          </a:rPr>
                          <m:t>𝑩</m:t>
                        </m:r>
                      </m:e>
                    </m:acc>
                    <m:r>
                      <a:rPr lang="en-US" altLang="zh-TW" b="1" i="1" dirty="0">
                        <a:solidFill>
                          <a:srgbClr val="0000FF"/>
                        </a:solidFill>
                        <a:latin typeface="Cambria Math" panose="02040503050406030204" pitchFamily="18" charset="0"/>
                      </a:rPr>
                      <m:t>:</m:t>
                    </m:r>
                    <m:r>
                      <a:rPr lang="zh-TW" altLang="en-US" b="1" dirty="0">
                        <a:solidFill>
                          <a:srgbClr val="0000FF"/>
                        </a:solidFill>
                        <a:latin typeface="Cambria Math" panose="02040503050406030204" pitchFamily="18" charset="0"/>
                      </a:rPr>
                      <m:t> </m:t>
                    </m:r>
                  </m:oMath>
                </a14:m>
                <a:r>
                  <a:rPr lang="en-US" altLang="zh-TW" b="1" dirty="0">
                    <a:solidFill>
                      <a:srgbClr val="0000FF"/>
                    </a:solidFill>
                  </a:rPr>
                  <a:t>0.4 T </a:t>
                </a:r>
                <a14:m>
                  <m:oMath xmlns:m="http://schemas.openxmlformats.org/officeDocument/2006/math">
                    <m:r>
                      <m:rPr>
                        <m:nor/>
                      </m:rPr>
                      <a:rPr lang="en-US" altLang="zh-TW" b="1" i="0" dirty="0">
                        <a:solidFill>
                          <a:srgbClr val="0000FF"/>
                        </a:solidFill>
                        <a:latin typeface="Calibri" panose="020F0502020204030204" pitchFamily="34" charset="0"/>
                        <a:ea typeface="Calibri" panose="020F0502020204030204" pitchFamily="34" charset="0"/>
                        <a:cs typeface="Calibri" panose="020F0502020204030204" pitchFamily="34" charset="0"/>
                      </a:rPr>
                      <m:t>(</m:t>
                    </m:r>
                    <m:r>
                      <m:rPr>
                        <m:nor/>
                      </m:rPr>
                      <a:rPr lang="en-US" altLang="zh-TW" b="1" i="0" dirty="0" smtClean="0">
                        <a:solidFill>
                          <a:srgbClr val="0000FF"/>
                        </a:solidFill>
                        <a:latin typeface="Calibri" panose="020F0502020204030204" pitchFamily="34" charset="0"/>
                        <a:ea typeface="Calibri" panose="020F0502020204030204" pitchFamily="34" charset="0"/>
                        <a:cs typeface="Calibri" panose="020F0502020204030204" pitchFamily="34" charset="0"/>
                      </a:rPr>
                      <m:t>−</m:t>
                    </m:r>
                    <m:acc>
                      <m:accPr>
                        <m:chr m:val="̂"/>
                        <m:ctrlPr>
                          <a:rPr lang="en-US" altLang="zh-TW" b="1" i="1" dirty="0">
                            <a:solidFill>
                              <a:srgbClr val="0000FF"/>
                            </a:solidFill>
                            <a:latin typeface="Cambria Math" panose="02040503050406030204" pitchFamily="18" charset="0"/>
                          </a:rPr>
                        </m:ctrlPr>
                      </m:accPr>
                      <m:e>
                        <m:r>
                          <m:rPr>
                            <m:nor/>
                          </m:rPr>
                          <a:rPr lang="en-US" altLang="zh-TW" b="1" i="0" dirty="0" smtClean="0">
                            <a:solidFill>
                              <a:srgbClr val="0000FF"/>
                            </a:solidFill>
                            <a:latin typeface="Calibri" panose="020F0502020204030204" pitchFamily="34" charset="0"/>
                            <a:ea typeface="Calibri" panose="020F0502020204030204" pitchFamily="34" charset="0"/>
                            <a:cs typeface="Calibri" panose="020F0502020204030204" pitchFamily="34" charset="0"/>
                          </a:rPr>
                          <m:t>z</m:t>
                        </m:r>
                      </m:e>
                    </m:acc>
                    <m:r>
                      <m:rPr>
                        <m:nor/>
                      </m:rPr>
                      <a:rPr lang="en-US" altLang="zh-TW" b="1" i="0" dirty="0">
                        <a:solidFill>
                          <a:srgbClr val="0000FF"/>
                        </a:solidFill>
                        <a:latin typeface="Calibri" panose="020F0502020204030204" pitchFamily="34" charset="0"/>
                        <a:ea typeface="Calibri" panose="020F0502020204030204" pitchFamily="34" charset="0"/>
                        <a:cs typeface="Calibri" panose="020F0502020204030204" pitchFamily="34" charset="0"/>
                      </a:rPr>
                      <m:t>)</m:t>
                    </m:r>
                  </m:oMath>
                </a14:m>
                <a:endParaRPr lang="zh-TW" altLang="en-US" b="1" dirty="0">
                  <a:solidFill>
                    <a:srgbClr val="0000FF"/>
                  </a:solidFill>
                  <a:latin typeface="Calibri" panose="020F0502020204030204" pitchFamily="34" charset="0"/>
                  <a:cs typeface="Calibri" panose="020F0502020204030204" pitchFamily="34" charset="0"/>
                </a:endParaRPr>
              </a:p>
            </p:txBody>
          </p:sp>
        </mc:Choice>
        <mc:Fallback xmlns="">
          <p:sp>
            <p:nvSpPr>
              <p:cNvPr id="70" name="文字方塊 69">
                <a:extLst>
                  <a:ext uri="{FF2B5EF4-FFF2-40B4-BE49-F238E27FC236}">
                    <a16:creationId xmlns:a16="http://schemas.microsoft.com/office/drawing/2014/main" id="{FDB05717-4BE6-52A6-FBA3-02B29503B18D}"/>
                  </a:ext>
                </a:extLst>
              </p:cNvPr>
              <p:cNvSpPr txBox="1">
                <a:spLocks noRot="1" noChangeAspect="1" noMove="1" noResize="1" noEditPoints="1" noAdjustHandles="1" noChangeArrowheads="1" noChangeShapeType="1" noTextEdit="1"/>
              </p:cNvSpPr>
              <p:nvPr/>
            </p:nvSpPr>
            <p:spPr>
              <a:xfrm>
                <a:off x="6345744" y="4200460"/>
                <a:ext cx="1284326" cy="402931"/>
              </a:xfrm>
              <a:prstGeom prst="rect">
                <a:avLst/>
              </a:prstGeom>
              <a:blipFill>
                <a:blip r:embed="rId8"/>
                <a:stretch>
                  <a:fillRect r="-12796" b="-24242"/>
                </a:stretch>
              </a:blipFill>
            </p:spPr>
            <p:txBody>
              <a:bodyPr/>
              <a:lstStyle/>
              <a:p>
                <a:r>
                  <a:rPr lang="zh-TW" altLang="en-US">
                    <a:noFill/>
                  </a:rPr>
                  <a:t> </a:t>
                </a:r>
              </a:p>
            </p:txBody>
          </p:sp>
        </mc:Fallback>
      </mc:AlternateContent>
      <p:grpSp>
        <p:nvGrpSpPr>
          <p:cNvPr id="71" name="群組 70">
            <a:extLst>
              <a:ext uri="{FF2B5EF4-FFF2-40B4-BE49-F238E27FC236}">
                <a16:creationId xmlns:a16="http://schemas.microsoft.com/office/drawing/2014/main" id="{4220F8B6-0BC9-DC93-AA4F-5CDA61D445F9}"/>
              </a:ext>
            </a:extLst>
          </p:cNvPr>
          <p:cNvGrpSpPr/>
          <p:nvPr/>
        </p:nvGrpSpPr>
        <p:grpSpPr>
          <a:xfrm>
            <a:off x="7733547" y="2063843"/>
            <a:ext cx="1114489" cy="1886141"/>
            <a:chOff x="4858438" y="3784643"/>
            <a:chExt cx="1114489" cy="1886141"/>
          </a:xfrm>
        </p:grpSpPr>
        <p:grpSp>
          <p:nvGrpSpPr>
            <p:cNvPr id="72" name="群組 71">
              <a:extLst>
                <a:ext uri="{FF2B5EF4-FFF2-40B4-BE49-F238E27FC236}">
                  <a16:creationId xmlns:a16="http://schemas.microsoft.com/office/drawing/2014/main" id="{9AFD4743-A7B5-F562-2952-C51894B1E410}"/>
                </a:ext>
              </a:extLst>
            </p:cNvPr>
            <p:cNvGrpSpPr/>
            <p:nvPr/>
          </p:nvGrpSpPr>
          <p:grpSpPr>
            <a:xfrm>
              <a:off x="4858438" y="3784643"/>
              <a:ext cx="1114489" cy="1886141"/>
              <a:chOff x="4858438" y="3784643"/>
              <a:chExt cx="1114489" cy="1886141"/>
            </a:xfrm>
          </p:grpSpPr>
          <p:sp>
            <p:nvSpPr>
              <p:cNvPr id="77" name="矩形 76">
                <a:extLst>
                  <a:ext uri="{FF2B5EF4-FFF2-40B4-BE49-F238E27FC236}">
                    <a16:creationId xmlns:a16="http://schemas.microsoft.com/office/drawing/2014/main" id="{5C8EFEE4-1D53-081B-8C53-FDEEF06E6320}"/>
                  </a:ext>
                </a:extLst>
              </p:cNvPr>
              <p:cNvSpPr/>
              <p:nvPr/>
            </p:nvSpPr>
            <p:spPr>
              <a:xfrm>
                <a:off x="4858438" y="3784643"/>
                <a:ext cx="1114489" cy="650322"/>
              </a:xfrm>
              <a:prstGeom prst="rect">
                <a:avLst/>
              </a:prstGeom>
              <a:noFill/>
              <a:ln w="28575" cap="flat" cmpd="sng">
                <a:solidFill>
                  <a:schemeClr val="tx1"/>
                </a:solidFill>
                <a:prstDash val="sysDash"/>
                <a:miter lim="800000"/>
                <a:extLst>
                  <a:ext uri="{C807C97D-BFC1-408E-A445-0C87EB9F89A2}">
                    <ask:lineSketchStyleProps xmlns:ask="http://schemas.microsoft.com/office/drawing/2018/sketchyshapes" sd="1219033472">
                      <a:custGeom>
                        <a:avLst/>
                        <a:gdLst>
                          <a:gd name="connsiteX0" fmla="*/ 0 w 432000"/>
                          <a:gd name="connsiteY0" fmla="*/ 0 h 432000"/>
                          <a:gd name="connsiteX1" fmla="*/ 432000 w 432000"/>
                          <a:gd name="connsiteY1" fmla="*/ 0 h 432000"/>
                          <a:gd name="connsiteX2" fmla="*/ 432000 w 432000"/>
                          <a:gd name="connsiteY2" fmla="*/ 432000 h 432000"/>
                          <a:gd name="connsiteX3" fmla="*/ 0 w 432000"/>
                          <a:gd name="connsiteY3" fmla="*/ 432000 h 432000"/>
                          <a:gd name="connsiteX4" fmla="*/ 0 w 432000"/>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 h="432000" extrusionOk="0">
                            <a:moveTo>
                              <a:pt x="0" y="0"/>
                            </a:moveTo>
                            <a:cubicBezTo>
                              <a:pt x="155806" y="-27195"/>
                              <a:pt x="254229" y="-33988"/>
                              <a:pt x="432000" y="0"/>
                            </a:cubicBezTo>
                            <a:cubicBezTo>
                              <a:pt x="462078" y="78874"/>
                              <a:pt x="452551" y="286620"/>
                              <a:pt x="432000" y="432000"/>
                            </a:cubicBezTo>
                            <a:cubicBezTo>
                              <a:pt x="222699" y="461080"/>
                              <a:pt x="104025" y="434884"/>
                              <a:pt x="0" y="432000"/>
                            </a:cubicBezTo>
                            <a:cubicBezTo>
                              <a:pt x="-2187" y="336507"/>
                              <a:pt x="38800" y="96382"/>
                              <a:pt x="0" y="0"/>
                            </a:cubicBezTo>
                            <a:close/>
                          </a:path>
                        </a:pathLst>
                      </a:custGeom>
                      <ask:type>
                        <ask:lineSketchNone/>
                      </ask:type>
                    </ask:lineSketchStyleProps>
                  </a:ext>
                </a:extLst>
              </a:ln>
              <a:scene3d>
                <a:camera prst="orthographicFront">
                  <a:rot lat="20999996" lon="17999983"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文字方塊 75">
                <a:extLst>
                  <a:ext uri="{FF2B5EF4-FFF2-40B4-BE49-F238E27FC236}">
                    <a16:creationId xmlns:a16="http://schemas.microsoft.com/office/drawing/2014/main" id="{7D753ECE-8B05-A5D6-4C04-F93E7C43CAFA}"/>
                  </a:ext>
                </a:extLst>
              </p:cNvPr>
              <p:cNvSpPr txBox="1"/>
              <p:nvPr/>
            </p:nvSpPr>
            <p:spPr>
              <a:xfrm>
                <a:off x="5108496" y="5270674"/>
                <a:ext cx="724878" cy="400110"/>
              </a:xfrm>
              <a:prstGeom prst="rect">
                <a:avLst/>
              </a:prstGeom>
              <a:noFill/>
            </p:spPr>
            <p:txBody>
              <a:bodyPr wrap="none" rtlCol="0">
                <a:spAutoFit/>
              </a:bodyPr>
              <a:lstStyle/>
              <a:p>
                <a:r>
                  <a:rPr lang="en-US" altLang="zh-TW" sz="2000" b="1" dirty="0"/>
                  <a:t>CR39</a:t>
                </a:r>
              </a:p>
            </p:txBody>
          </p:sp>
        </p:grpSp>
        <p:cxnSp>
          <p:nvCxnSpPr>
            <p:cNvPr id="73" name="直線單箭頭接點 72">
              <a:extLst>
                <a:ext uri="{FF2B5EF4-FFF2-40B4-BE49-F238E27FC236}">
                  <a16:creationId xmlns:a16="http://schemas.microsoft.com/office/drawing/2014/main" id="{65D3BDAF-1D76-45E2-DC26-701DC164CA3F}"/>
                </a:ext>
              </a:extLst>
            </p:cNvPr>
            <p:cNvCxnSpPr>
              <a:cxnSpLocks/>
            </p:cNvCxnSpPr>
            <p:nvPr/>
          </p:nvCxnSpPr>
          <p:spPr>
            <a:xfrm flipH="1" flipV="1">
              <a:off x="5348343" y="4500180"/>
              <a:ext cx="79384" cy="7564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群組 79">
            <a:extLst>
              <a:ext uri="{FF2B5EF4-FFF2-40B4-BE49-F238E27FC236}">
                <a16:creationId xmlns:a16="http://schemas.microsoft.com/office/drawing/2014/main" id="{6B21FC57-F914-7E29-FE06-9FF4146C8BDF}"/>
              </a:ext>
            </a:extLst>
          </p:cNvPr>
          <p:cNvGrpSpPr/>
          <p:nvPr/>
        </p:nvGrpSpPr>
        <p:grpSpPr>
          <a:xfrm>
            <a:off x="8021708" y="1725488"/>
            <a:ext cx="792957" cy="862012"/>
            <a:chOff x="8021708" y="1725488"/>
            <a:chExt cx="792957" cy="862012"/>
          </a:xfrm>
        </p:grpSpPr>
        <p:sp>
          <p:nvSpPr>
            <p:cNvPr id="81" name="手繪多邊形: 圖案 80">
              <a:extLst>
                <a:ext uri="{FF2B5EF4-FFF2-40B4-BE49-F238E27FC236}">
                  <a16:creationId xmlns:a16="http://schemas.microsoft.com/office/drawing/2014/main" id="{F6D1524C-4E81-B89A-4955-0F108E7D5DB6}"/>
                </a:ext>
              </a:extLst>
            </p:cNvPr>
            <p:cNvSpPr/>
            <p:nvPr/>
          </p:nvSpPr>
          <p:spPr>
            <a:xfrm>
              <a:off x="8021708" y="1725488"/>
              <a:ext cx="371475" cy="862012"/>
            </a:xfrm>
            <a:custGeom>
              <a:avLst/>
              <a:gdLst>
                <a:gd name="connsiteX0" fmla="*/ 0 w 371475"/>
                <a:gd name="connsiteY0" fmla="*/ 862012 h 862012"/>
                <a:gd name="connsiteX1" fmla="*/ 102394 w 371475"/>
                <a:gd name="connsiteY1" fmla="*/ 821531 h 862012"/>
                <a:gd name="connsiteX2" fmla="*/ 183357 w 371475"/>
                <a:gd name="connsiteY2" fmla="*/ 731043 h 862012"/>
                <a:gd name="connsiteX3" fmla="*/ 257175 w 371475"/>
                <a:gd name="connsiteY3" fmla="*/ 573881 h 862012"/>
                <a:gd name="connsiteX4" fmla="*/ 304800 w 371475"/>
                <a:gd name="connsiteY4" fmla="*/ 376237 h 862012"/>
                <a:gd name="connsiteX5" fmla="*/ 345282 w 371475"/>
                <a:gd name="connsiteY5" fmla="*/ 176212 h 862012"/>
                <a:gd name="connsiteX6" fmla="*/ 371475 w 371475"/>
                <a:gd name="connsiteY6" fmla="*/ 0 h 86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862012">
                  <a:moveTo>
                    <a:pt x="0" y="862012"/>
                  </a:moveTo>
                  <a:cubicBezTo>
                    <a:pt x="35917" y="852685"/>
                    <a:pt x="71834" y="843359"/>
                    <a:pt x="102394" y="821531"/>
                  </a:cubicBezTo>
                  <a:cubicBezTo>
                    <a:pt x="132954" y="799703"/>
                    <a:pt x="157560" y="772318"/>
                    <a:pt x="183357" y="731043"/>
                  </a:cubicBezTo>
                  <a:cubicBezTo>
                    <a:pt x="209154" y="689768"/>
                    <a:pt x="236935" y="633015"/>
                    <a:pt x="257175" y="573881"/>
                  </a:cubicBezTo>
                  <a:cubicBezTo>
                    <a:pt x="277416" y="514747"/>
                    <a:pt x="290116" y="442515"/>
                    <a:pt x="304800" y="376237"/>
                  </a:cubicBezTo>
                  <a:cubicBezTo>
                    <a:pt x="319485" y="309959"/>
                    <a:pt x="334170" y="238918"/>
                    <a:pt x="345282" y="176212"/>
                  </a:cubicBezTo>
                  <a:cubicBezTo>
                    <a:pt x="356394" y="113506"/>
                    <a:pt x="363934" y="56753"/>
                    <a:pt x="371475"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手繪多邊形: 圖案 81">
              <a:extLst>
                <a:ext uri="{FF2B5EF4-FFF2-40B4-BE49-F238E27FC236}">
                  <a16:creationId xmlns:a16="http://schemas.microsoft.com/office/drawing/2014/main" id="{DF7DF065-F270-15D1-BCAF-E05BBE921F53}"/>
                </a:ext>
              </a:extLst>
            </p:cNvPr>
            <p:cNvSpPr/>
            <p:nvPr/>
          </p:nvSpPr>
          <p:spPr>
            <a:xfrm>
              <a:off x="8097908" y="1865983"/>
              <a:ext cx="438150" cy="714375"/>
            </a:xfrm>
            <a:custGeom>
              <a:avLst/>
              <a:gdLst>
                <a:gd name="connsiteX0" fmla="*/ 0 w 438150"/>
                <a:gd name="connsiteY0" fmla="*/ 714375 h 714375"/>
                <a:gd name="connsiteX1" fmla="*/ 121444 w 438150"/>
                <a:gd name="connsiteY1" fmla="*/ 666750 h 714375"/>
                <a:gd name="connsiteX2" fmla="*/ 226219 w 438150"/>
                <a:gd name="connsiteY2" fmla="*/ 564356 h 714375"/>
                <a:gd name="connsiteX3" fmla="*/ 316707 w 438150"/>
                <a:gd name="connsiteY3" fmla="*/ 426243 h 714375"/>
                <a:gd name="connsiteX4" fmla="*/ 392907 w 438150"/>
                <a:gd name="connsiteY4" fmla="*/ 197643 h 714375"/>
                <a:gd name="connsiteX5" fmla="*/ 438150 w 438150"/>
                <a:gd name="connsiteY5"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714375">
                  <a:moveTo>
                    <a:pt x="0" y="714375"/>
                  </a:moveTo>
                  <a:cubicBezTo>
                    <a:pt x="41870" y="703064"/>
                    <a:pt x="83741" y="691753"/>
                    <a:pt x="121444" y="666750"/>
                  </a:cubicBezTo>
                  <a:cubicBezTo>
                    <a:pt x="159147" y="641747"/>
                    <a:pt x="193675" y="604440"/>
                    <a:pt x="226219" y="564356"/>
                  </a:cubicBezTo>
                  <a:cubicBezTo>
                    <a:pt x="258763" y="524272"/>
                    <a:pt x="288926" y="487362"/>
                    <a:pt x="316707" y="426243"/>
                  </a:cubicBezTo>
                  <a:cubicBezTo>
                    <a:pt x="344488" y="365124"/>
                    <a:pt x="372667" y="268683"/>
                    <a:pt x="392907" y="197643"/>
                  </a:cubicBezTo>
                  <a:cubicBezTo>
                    <a:pt x="413147" y="126603"/>
                    <a:pt x="425648" y="63301"/>
                    <a:pt x="438150" y="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手繪多邊形: 圖案 82">
              <a:extLst>
                <a:ext uri="{FF2B5EF4-FFF2-40B4-BE49-F238E27FC236}">
                  <a16:creationId xmlns:a16="http://schemas.microsoft.com/office/drawing/2014/main" id="{56E981B5-3DEE-2B66-73E7-51B37C87FE98}"/>
                </a:ext>
              </a:extLst>
            </p:cNvPr>
            <p:cNvSpPr/>
            <p:nvPr/>
          </p:nvSpPr>
          <p:spPr>
            <a:xfrm>
              <a:off x="8152680" y="2123159"/>
              <a:ext cx="481012" cy="457199"/>
            </a:xfrm>
            <a:custGeom>
              <a:avLst/>
              <a:gdLst>
                <a:gd name="connsiteX0" fmla="*/ 0 w 481012"/>
                <a:gd name="connsiteY0" fmla="*/ 450056 h 450056"/>
                <a:gd name="connsiteX1" fmla="*/ 135731 w 481012"/>
                <a:gd name="connsiteY1" fmla="*/ 426244 h 450056"/>
                <a:gd name="connsiteX2" fmla="*/ 280987 w 481012"/>
                <a:gd name="connsiteY2" fmla="*/ 314325 h 450056"/>
                <a:gd name="connsiteX3" fmla="*/ 407194 w 481012"/>
                <a:gd name="connsiteY3" fmla="*/ 152400 h 450056"/>
                <a:gd name="connsiteX4" fmla="*/ 481012 w 481012"/>
                <a:gd name="connsiteY4" fmla="*/ 0 h 450056"/>
                <a:gd name="connsiteX0" fmla="*/ 0 w 481012"/>
                <a:gd name="connsiteY0" fmla="*/ 457199 h 457199"/>
                <a:gd name="connsiteX1" fmla="*/ 135731 w 481012"/>
                <a:gd name="connsiteY1" fmla="*/ 426244 h 457199"/>
                <a:gd name="connsiteX2" fmla="*/ 280987 w 481012"/>
                <a:gd name="connsiteY2" fmla="*/ 314325 h 457199"/>
                <a:gd name="connsiteX3" fmla="*/ 407194 w 481012"/>
                <a:gd name="connsiteY3" fmla="*/ 152400 h 457199"/>
                <a:gd name="connsiteX4" fmla="*/ 481012 w 481012"/>
                <a:gd name="connsiteY4" fmla="*/ 0 h 45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012" h="457199">
                  <a:moveTo>
                    <a:pt x="0" y="457199"/>
                  </a:moveTo>
                  <a:cubicBezTo>
                    <a:pt x="44450" y="456604"/>
                    <a:pt x="88900" y="450056"/>
                    <a:pt x="135731" y="426244"/>
                  </a:cubicBezTo>
                  <a:cubicBezTo>
                    <a:pt x="182562" y="402432"/>
                    <a:pt x="235743" y="359966"/>
                    <a:pt x="280987" y="314325"/>
                  </a:cubicBezTo>
                  <a:cubicBezTo>
                    <a:pt x="326231" y="268684"/>
                    <a:pt x="373856" y="204788"/>
                    <a:pt x="407194" y="152400"/>
                  </a:cubicBezTo>
                  <a:cubicBezTo>
                    <a:pt x="440532" y="100012"/>
                    <a:pt x="460772" y="50006"/>
                    <a:pt x="481012"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手繪多邊形: 圖案 83">
              <a:extLst>
                <a:ext uri="{FF2B5EF4-FFF2-40B4-BE49-F238E27FC236}">
                  <a16:creationId xmlns:a16="http://schemas.microsoft.com/office/drawing/2014/main" id="{EDC9CE17-6B10-9438-98DF-ECB85D92543E}"/>
                </a:ext>
              </a:extLst>
            </p:cNvPr>
            <p:cNvSpPr/>
            <p:nvPr/>
          </p:nvSpPr>
          <p:spPr>
            <a:xfrm>
              <a:off x="8290792" y="2330325"/>
              <a:ext cx="481012" cy="242891"/>
            </a:xfrm>
            <a:custGeom>
              <a:avLst/>
              <a:gdLst>
                <a:gd name="connsiteX0" fmla="*/ 0 w 445294"/>
                <a:gd name="connsiteY0" fmla="*/ 200025 h 200025"/>
                <a:gd name="connsiteX1" fmla="*/ 207169 w 445294"/>
                <a:gd name="connsiteY1" fmla="*/ 152400 h 200025"/>
                <a:gd name="connsiteX2" fmla="*/ 354807 w 445294"/>
                <a:gd name="connsiteY2" fmla="*/ 76200 h 200025"/>
                <a:gd name="connsiteX3" fmla="*/ 445294 w 445294"/>
                <a:gd name="connsiteY3" fmla="*/ 0 h 200025"/>
              </a:gdLst>
              <a:ahLst/>
              <a:cxnLst>
                <a:cxn ang="0">
                  <a:pos x="connsiteX0" y="connsiteY0"/>
                </a:cxn>
                <a:cxn ang="0">
                  <a:pos x="connsiteX1" y="connsiteY1"/>
                </a:cxn>
                <a:cxn ang="0">
                  <a:pos x="connsiteX2" y="connsiteY2"/>
                </a:cxn>
                <a:cxn ang="0">
                  <a:pos x="connsiteX3" y="connsiteY3"/>
                </a:cxn>
              </a:cxnLst>
              <a:rect l="l" t="t" r="r" b="b"/>
              <a:pathLst>
                <a:path w="445294" h="200025">
                  <a:moveTo>
                    <a:pt x="0" y="200025"/>
                  </a:moveTo>
                  <a:cubicBezTo>
                    <a:pt x="74017" y="186531"/>
                    <a:pt x="148035" y="173037"/>
                    <a:pt x="207169" y="152400"/>
                  </a:cubicBezTo>
                  <a:cubicBezTo>
                    <a:pt x="266303" y="131763"/>
                    <a:pt x="315120" y="101600"/>
                    <a:pt x="354807" y="76200"/>
                  </a:cubicBezTo>
                  <a:cubicBezTo>
                    <a:pt x="394495" y="50800"/>
                    <a:pt x="419894" y="25400"/>
                    <a:pt x="445294" y="0"/>
                  </a:cubicBezTo>
                </a:path>
              </a:pathLst>
            </a:custGeom>
            <a:noFill/>
            <a:ln w="38100">
              <a:solidFill>
                <a:srgbClr val="004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手繪多邊形: 圖案 84">
              <a:extLst>
                <a:ext uri="{FF2B5EF4-FFF2-40B4-BE49-F238E27FC236}">
                  <a16:creationId xmlns:a16="http://schemas.microsoft.com/office/drawing/2014/main" id="{E59FC47D-43B0-6EAF-54A0-6134307AC802}"/>
                </a:ext>
              </a:extLst>
            </p:cNvPr>
            <p:cNvSpPr/>
            <p:nvPr/>
          </p:nvSpPr>
          <p:spPr>
            <a:xfrm>
              <a:off x="8393183" y="2511302"/>
              <a:ext cx="421482" cy="64294"/>
            </a:xfrm>
            <a:custGeom>
              <a:avLst/>
              <a:gdLst>
                <a:gd name="connsiteX0" fmla="*/ 0 w 409575"/>
                <a:gd name="connsiteY0" fmla="*/ 64294 h 64294"/>
                <a:gd name="connsiteX1" fmla="*/ 252412 w 409575"/>
                <a:gd name="connsiteY1" fmla="*/ 35719 h 64294"/>
                <a:gd name="connsiteX2" fmla="*/ 409575 w 409575"/>
                <a:gd name="connsiteY2" fmla="*/ 0 h 64294"/>
              </a:gdLst>
              <a:ahLst/>
              <a:cxnLst>
                <a:cxn ang="0">
                  <a:pos x="connsiteX0" y="connsiteY0"/>
                </a:cxn>
                <a:cxn ang="0">
                  <a:pos x="connsiteX1" y="connsiteY1"/>
                </a:cxn>
                <a:cxn ang="0">
                  <a:pos x="connsiteX2" y="connsiteY2"/>
                </a:cxn>
              </a:cxnLst>
              <a:rect l="l" t="t" r="r" b="b"/>
              <a:pathLst>
                <a:path w="409575" h="64294">
                  <a:moveTo>
                    <a:pt x="0" y="64294"/>
                  </a:moveTo>
                  <a:cubicBezTo>
                    <a:pt x="92075" y="55364"/>
                    <a:pt x="184150" y="46435"/>
                    <a:pt x="252412" y="35719"/>
                  </a:cubicBezTo>
                  <a:cubicBezTo>
                    <a:pt x="320674" y="25003"/>
                    <a:pt x="365124" y="12501"/>
                    <a:pt x="409575" y="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89" name="圖片 88">
            <a:extLst>
              <a:ext uri="{FF2B5EF4-FFF2-40B4-BE49-F238E27FC236}">
                <a16:creationId xmlns:a16="http://schemas.microsoft.com/office/drawing/2014/main" id="{6DEC5B10-A164-30C7-B1F6-34A733AE1E7C}"/>
              </a:ext>
            </a:extLst>
          </p:cNvPr>
          <p:cNvPicPr>
            <a:picLocks noChangeAspect="1"/>
          </p:cNvPicPr>
          <p:nvPr/>
        </p:nvPicPr>
        <p:blipFill>
          <a:blip r:embed="rId9"/>
          <a:stretch>
            <a:fillRect/>
          </a:stretch>
        </p:blipFill>
        <p:spPr>
          <a:xfrm>
            <a:off x="773378" y="1612687"/>
            <a:ext cx="2785917" cy="2220658"/>
          </a:xfrm>
          <a:prstGeom prst="rect">
            <a:avLst/>
          </a:prstGeom>
        </p:spPr>
      </p:pic>
      <p:sp>
        <p:nvSpPr>
          <p:cNvPr id="90" name="橢圓 89">
            <a:extLst>
              <a:ext uri="{FF2B5EF4-FFF2-40B4-BE49-F238E27FC236}">
                <a16:creationId xmlns:a16="http://schemas.microsoft.com/office/drawing/2014/main" id="{885F6800-DDBC-5103-6401-F3B62B825295}"/>
              </a:ext>
            </a:extLst>
          </p:cNvPr>
          <p:cNvSpPr/>
          <p:nvPr/>
        </p:nvSpPr>
        <p:spPr>
          <a:xfrm>
            <a:off x="534929" y="1327553"/>
            <a:ext cx="3262817" cy="277664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2" name="直線接點 91">
            <a:extLst>
              <a:ext uri="{FF2B5EF4-FFF2-40B4-BE49-F238E27FC236}">
                <a16:creationId xmlns:a16="http://schemas.microsoft.com/office/drawing/2014/main" id="{3D3578FC-F655-86A8-0B5A-4AFD4C38CBF7}"/>
              </a:ext>
            </a:extLst>
          </p:cNvPr>
          <p:cNvCxnSpPr>
            <a:cxnSpLocks/>
          </p:cNvCxnSpPr>
          <p:nvPr/>
        </p:nvCxnSpPr>
        <p:spPr>
          <a:xfrm>
            <a:off x="2733994" y="4024095"/>
            <a:ext cx="485215" cy="2072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23E90F98-9AEF-8E2A-F670-4AC3E7E7F7C1}"/>
              </a:ext>
            </a:extLst>
          </p:cNvPr>
          <p:cNvCxnSpPr>
            <a:cxnSpLocks/>
          </p:cNvCxnSpPr>
          <p:nvPr/>
        </p:nvCxnSpPr>
        <p:spPr>
          <a:xfrm flipV="1">
            <a:off x="3209683" y="3785971"/>
            <a:ext cx="0" cy="4501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8" name="圖片 107">
            <a:extLst>
              <a:ext uri="{FF2B5EF4-FFF2-40B4-BE49-F238E27FC236}">
                <a16:creationId xmlns:a16="http://schemas.microsoft.com/office/drawing/2014/main" id="{088B5410-1EE0-50F5-E75C-54F809372422}"/>
              </a:ext>
            </a:extLst>
          </p:cNvPr>
          <p:cNvPicPr>
            <a:picLocks noChangeAspect="1"/>
          </p:cNvPicPr>
          <p:nvPr/>
        </p:nvPicPr>
        <p:blipFill>
          <a:blip r:embed="rId10"/>
          <a:srcRect l="60957" t="20199" b="-1"/>
          <a:stretch/>
        </p:blipFill>
        <p:spPr>
          <a:xfrm>
            <a:off x="2877664" y="3776447"/>
            <a:ext cx="316143" cy="235666"/>
          </a:xfrm>
          <a:prstGeom prst="rect">
            <a:avLst/>
          </a:prstGeom>
        </p:spPr>
      </p:pic>
      <p:pic>
        <p:nvPicPr>
          <p:cNvPr id="110" name="圖片 109">
            <a:extLst>
              <a:ext uri="{FF2B5EF4-FFF2-40B4-BE49-F238E27FC236}">
                <a16:creationId xmlns:a16="http://schemas.microsoft.com/office/drawing/2014/main" id="{F0AB0F2A-BB6D-F64F-AF07-961FCAF79AC5}"/>
              </a:ext>
            </a:extLst>
          </p:cNvPr>
          <p:cNvPicPr>
            <a:picLocks noChangeAspect="1"/>
          </p:cNvPicPr>
          <p:nvPr/>
        </p:nvPicPr>
        <p:blipFill>
          <a:blip r:embed="rId11"/>
          <a:srcRect t="19958"/>
          <a:stretch/>
        </p:blipFill>
        <p:spPr>
          <a:xfrm rot="1039093">
            <a:off x="2635674" y="3829676"/>
            <a:ext cx="333422" cy="198253"/>
          </a:xfrm>
          <a:prstGeom prst="rect">
            <a:avLst/>
          </a:prstGeom>
        </p:spPr>
      </p:pic>
      <mc:AlternateContent xmlns:mc="http://schemas.openxmlformats.org/markup-compatibility/2006" xmlns:a14="http://schemas.microsoft.com/office/drawing/2010/main">
        <mc:Choice Requires="a14">
          <p:sp>
            <p:nvSpPr>
              <p:cNvPr id="116" name="文字方塊 115">
                <a:extLst>
                  <a:ext uri="{FF2B5EF4-FFF2-40B4-BE49-F238E27FC236}">
                    <a16:creationId xmlns:a16="http://schemas.microsoft.com/office/drawing/2014/main" id="{28979DE5-0B97-2264-84C8-875B475EE10C}"/>
                  </a:ext>
                </a:extLst>
              </p:cNvPr>
              <p:cNvSpPr txBox="1"/>
              <p:nvPr/>
            </p:nvSpPr>
            <p:spPr>
              <a:xfrm>
                <a:off x="202768" y="5406165"/>
                <a:ext cx="1500667" cy="400110"/>
              </a:xfrm>
              <a:prstGeom prst="rect">
                <a:avLst/>
              </a:prstGeom>
              <a:noFill/>
            </p:spPr>
            <p:txBody>
              <a:bodyPr wrap="none" rtlCol="0">
                <a:spAutoFit/>
              </a:bodyPr>
              <a:lstStyle/>
              <a:p>
                <a14:m>
                  <m:oMath xmlns:m="http://schemas.openxmlformats.org/officeDocument/2006/math">
                    <m:sSub>
                      <m:sSubPr>
                        <m:ctrlPr>
                          <a:rPr lang="en-US" altLang="zh-TW" b="1" i="1" smtClean="0">
                            <a:solidFill>
                              <a:srgbClr val="C00000"/>
                            </a:solidFill>
                            <a:latin typeface="Cambria Math" panose="02040503050406030204" pitchFamily="18" charset="0"/>
                          </a:rPr>
                        </m:ctrlPr>
                      </m:sSubPr>
                      <m:e>
                        <m:r>
                          <a:rPr lang="en-US" altLang="zh-TW" b="1" i="1" smtClean="0">
                            <a:solidFill>
                              <a:srgbClr val="C00000"/>
                            </a:solidFill>
                            <a:latin typeface="Cambria Math" panose="02040503050406030204" pitchFamily="18" charset="0"/>
                          </a:rPr>
                          <m:t>𝝀</m:t>
                        </m:r>
                      </m:e>
                      <m:sub>
                        <m:r>
                          <a:rPr lang="en-US" altLang="zh-TW" b="1" i="1" smtClean="0">
                            <a:solidFill>
                              <a:srgbClr val="C00000"/>
                            </a:solidFill>
                            <a:latin typeface="Cambria Math" panose="02040503050406030204" pitchFamily="18" charset="0"/>
                          </a:rPr>
                          <m:t>𝑳</m:t>
                        </m:r>
                      </m:sub>
                    </m:sSub>
                    <m:r>
                      <a:rPr lang="en-US" altLang="zh-TW" b="1" i="1" smtClean="0">
                        <a:solidFill>
                          <a:srgbClr val="C00000"/>
                        </a:solidFill>
                        <a:latin typeface="Cambria Math" panose="02040503050406030204" pitchFamily="18" charset="0"/>
                      </a:rPr>
                      <m:t>= </m:t>
                    </m:r>
                  </m:oMath>
                </a14:m>
                <a:r>
                  <a:rPr lang="en-US" altLang="zh-TW" sz="2000" b="1" dirty="0">
                    <a:solidFill>
                      <a:srgbClr val="C00000"/>
                    </a:solidFill>
                  </a:rPr>
                  <a:t>800 nm</a:t>
                </a:r>
              </a:p>
            </p:txBody>
          </p:sp>
        </mc:Choice>
        <mc:Fallback xmlns="">
          <p:sp>
            <p:nvSpPr>
              <p:cNvPr id="116" name="文字方塊 115">
                <a:extLst>
                  <a:ext uri="{FF2B5EF4-FFF2-40B4-BE49-F238E27FC236}">
                    <a16:creationId xmlns:a16="http://schemas.microsoft.com/office/drawing/2014/main" id="{EB83C5A2-E9DE-3F20-B557-F047AEE81EC0}"/>
                  </a:ext>
                </a:extLst>
              </p:cNvPr>
              <p:cNvSpPr txBox="1">
                <a:spLocks noRot="1" noChangeAspect="1" noMove="1" noResize="1" noEditPoints="1" noAdjustHandles="1" noChangeArrowheads="1" noChangeShapeType="1" noTextEdit="1"/>
              </p:cNvSpPr>
              <p:nvPr/>
            </p:nvSpPr>
            <p:spPr>
              <a:xfrm>
                <a:off x="202768" y="5406165"/>
                <a:ext cx="1500667" cy="400110"/>
              </a:xfrm>
              <a:prstGeom prst="rect">
                <a:avLst/>
              </a:prstGeom>
              <a:blipFill>
                <a:blip r:embed="rId12"/>
                <a:stretch>
                  <a:fillRect t="-9231" r="-4065" b="-2769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FB075E0B-DF58-D94E-41E7-53341F1B609F}"/>
                  </a:ext>
                </a:extLst>
              </p:cNvPr>
              <p:cNvSpPr txBox="1"/>
              <p:nvPr/>
            </p:nvSpPr>
            <p:spPr>
              <a:xfrm>
                <a:off x="202768" y="6060643"/>
                <a:ext cx="1661673" cy="400110"/>
              </a:xfrm>
              <a:prstGeom prst="rect">
                <a:avLst/>
              </a:prstGeom>
              <a:noFill/>
            </p:spPr>
            <p:txBody>
              <a:bodyPr wrap="none" rtlCol="0">
                <a:spAutoFit/>
              </a:bodyPr>
              <a:lstStyle/>
              <a:p>
                <a14:m>
                  <m:oMath xmlns:m="http://schemas.openxmlformats.org/officeDocument/2006/math">
                    <m:sSub>
                      <m:sSubPr>
                        <m:ctrlPr>
                          <a:rPr lang="en-US" altLang="zh-TW" b="1" i="1" smtClean="0">
                            <a:solidFill>
                              <a:srgbClr val="C00000"/>
                            </a:solidFill>
                            <a:latin typeface="Cambria Math" panose="02040503050406030204" pitchFamily="18" charset="0"/>
                          </a:rPr>
                        </m:ctrlPr>
                      </m:sSubPr>
                      <m:e>
                        <m:r>
                          <a:rPr lang="en-US" altLang="zh-TW" b="1" i="1" smtClean="0">
                            <a:solidFill>
                              <a:srgbClr val="C00000"/>
                            </a:solidFill>
                            <a:latin typeface="Cambria Math" panose="02040503050406030204" pitchFamily="18" charset="0"/>
                          </a:rPr>
                          <m:t>𝝉</m:t>
                        </m:r>
                      </m:e>
                      <m:sub>
                        <m:r>
                          <a:rPr lang="en-US" altLang="zh-TW" b="1" i="0" smtClean="0">
                            <a:solidFill>
                              <a:srgbClr val="C00000"/>
                            </a:solidFill>
                            <a:latin typeface="Cambria Math" panose="02040503050406030204" pitchFamily="18" charset="0"/>
                          </a:rPr>
                          <m:t>𝐅𝐖𝐇𝐌</m:t>
                        </m:r>
                      </m:sub>
                    </m:sSub>
                    <m:r>
                      <a:rPr lang="en-US" altLang="zh-TW" b="1" i="1" smtClean="0">
                        <a:solidFill>
                          <a:srgbClr val="C00000"/>
                        </a:solidFill>
                        <a:latin typeface="Cambria Math" panose="02040503050406030204" pitchFamily="18" charset="0"/>
                      </a:rPr>
                      <m:t> ~ </m:t>
                    </m:r>
                  </m:oMath>
                </a14:m>
                <a:r>
                  <a:rPr lang="en-US" altLang="zh-TW" sz="2000" b="1" dirty="0">
                    <a:solidFill>
                      <a:srgbClr val="C00000"/>
                    </a:solidFill>
                  </a:rPr>
                  <a:t>42</a:t>
                </a:r>
                <a:r>
                  <a:rPr lang="el-GR" altLang="zh-TW" sz="2000" b="1" dirty="0">
                    <a:solidFill>
                      <a:srgbClr val="C00000"/>
                    </a:solidFill>
                  </a:rPr>
                  <a:t> </a:t>
                </a:r>
                <a:r>
                  <a:rPr lang="en-US" altLang="zh-TW" sz="2000" b="1" dirty="0">
                    <a:solidFill>
                      <a:srgbClr val="C00000"/>
                    </a:solidFill>
                  </a:rPr>
                  <a:t>fs </a:t>
                </a:r>
              </a:p>
            </p:txBody>
          </p:sp>
        </mc:Choice>
        <mc:Fallback xmlns="">
          <p:sp>
            <p:nvSpPr>
              <p:cNvPr id="117" name="文字方塊 116">
                <a:extLst>
                  <a:ext uri="{FF2B5EF4-FFF2-40B4-BE49-F238E27FC236}">
                    <a16:creationId xmlns:a16="http://schemas.microsoft.com/office/drawing/2014/main" id="{836EE03F-50C1-F832-A5DE-8C5F993F6D35}"/>
                  </a:ext>
                </a:extLst>
              </p:cNvPr>
              <p:cNvSpPr txBox="1">
                <a:spLocks noRot="1" noChangeAspect="1" noMove="1" noResize="1" noEditPoints="1" noAdjustHandles="1" noChangeArrowheads="1" noChangeShapeType="1" noTextEdit="1"/>
              </p:cNvSpPr>
              <p:nvPr/>
            </p:nvSpPr>
            <p:spPr>
              <a:xfrm>
                <a:off x="202768" y="6060643"/>
                <a:ext cx="1661673" cy="400110"/>
              </a:xfrm>
              <a:prstGeom prst="rect">
                <a:avLst/>
              </a:prstGeom>
              <a:blipFill>
                <a:blip r:embed="rId13"/>
                <a:stretch>
                  <a:fillRect t="-7576" r="-2564" b="-25758"/>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4803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1D745-E6E3-0608-8728-ED7F441343A9}"/>
            </a:ext>
          </a:extLst>
        </p:cNvPr>
        <p:cNvGrpSpPr/>
        <p:nvPr/>
      </p:nvGrpSpPr>
      <p:grpSpPr>
        <a:xfrm>
          <a:off x="0" y="0"/>
          <a:ext cx="0" cy="0"/>
          <a:chOff x="0" y="0"/>
          <a:chExt cx="0" cy="0"/>
        </a:xfrm>
      </p:grpSpPr>
      <p:sp>
        <p:nvSpPr>
          <p:cNvPr id="7" name="標題 1">
            <a:extLst>
              <a:ext uri="{FF2B5EF4-FFF2-40B4-BE49-F238E27FC236}">
                <a16:creationId xmlns:a16="http://schemas.microsoft.com/office/drawing/2014/main" id="{84F00EC8-5CDF-D016-2B98-E814109F8CB7}"/>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latin typeface="Helvetica" pitchFamily="2" charset="0"/>
                <a:ea typeface="DengXian" panose="02010600030101010101" pitchFamily="2" charset="-122"/>
                <a:cs typeface="Times New Roman" panose="02020603050405020304" pitchFamily="18" charset="0"/>
              </a:rPr>
              <a:t>Appendix</a:t>
            </a:r>
          </a:p>
        </p:txBody>
      </p:sp>
      <p:sp>
        <p:nvSpPr>
          <p:cNvPr id="5" name="投影片編號版面配置區 4">
            <a:extLst>
              <a:ext uri="{FF2B5EF4-FFF2-40B4-BE49-F238E27FC236}">
                <a16:creationId xmlns:a16="http://schemas.microsoft.com/office/drawing/2014/main" id="{77852860-D6EF-F29F-2999-392BC224299E}"/>
              </a:ext>
            </a:extLst>
          </p:cNvPr>
          <p:cNvSpPr>
            <a:spLocks noGrp="1"/>
          </p:cNvSpPr>
          <p:nvPr>
            <p:ph type="sldNum" sz="quarter" idx="12"/>
          </p:nvPr>
        </p:nvSpPr>
        <p:spPr/>
        <p:txBody>
          <a:bodyPr/>
          <a:lstStyle/>
          <a:p>
            <a:fld id="{222735F5-878B-441F-B379-B43024F8FD3A}" type="slidenum">
              <a:rPr lang="zh-TW" altLang="en-US" smtClean="0"/>
              <a:t>30</a:t>
            </a:fld>
            <a:endParaRPr lang="zh-TW" altLang="en-US" dirty="0"/>
          </a:p>
        </p:txBody>
      </p:sp>
      <p:sp>
        <p:nvSpPr>
          <p:cNvPr id="99" name="投影片編號版面配置區 4">
            <a:extLst>
              <a:ext uri="{FF2B5EF4-FFF2-40B4-BE49-F238E27FC236}">
                <a16:creationId xmlns:a16="http://schemas.microsoft.com/office/drawing/2014/main" id="{DE76512C-1B3D-227D-6259-5B92834CD2B1}"/>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2735F5-878B-441F-B379-B43024F8FD3A}" type="slidenum">
              <a:rPr lang="zh-TW" altLang="en-US" smtClean="0"/>
              <a:pPr/>
              <a:t>30</a:t>
            </a:fld>
            <a:endParaRPr lang="zh-TW" altLang="en-US" dirty="0"/>
          </a:p>
        </p:txBody>
      </p:sp>
      <p:sp>
        <p:nvSpPr>
          <p:cNvPr id="2" name="文字方塊 1">
            <a:extLst>
              <a:ext uri="{FF2B5EF4-FFF2-40B4-BE49-F238E27FC236}">
                <a16:creationId xmlns:a16="http://schemas.microsoft.com/office/drawing/2014/main" id="{7558A15B-C5BD-6A6A-DBAA-2C5EED3369FA}"/>
              </a:ext>
            </a:extLst>
          </p:cNvPr>
          <p:cNvSpPr txBox="1"/>
          <p:nvPr/>
        </p:nvSpPr>
        <p:spPr>
          <a:xfrm>
            <a:off x="553095" y="1489048"/>
            <a:ext cx="2792624" cy="400110"/>
          </a:xfrm>
          <a:prstGeom prst="rect">
            <a:avLst/>
          </a:prstGeom>
          <a:noFill/>
        </p:spPr>
        <p:txBody>
          <a:bodyPr wrap="none" rtlCol="0">
            <a:spAutoFit/>
          </a:bodyPr>
          <a:lstStyle/>
          <a:p>
            <a:r>
              <a:rPr lang="en-US" altLang="zh-TW" sz="2000" dirty="0">
                <a:solidFill>
                  <a:srgbClr val="0012FF"/>
                </a:solidFill>
              </a:rPr>
              <a:t>The way of analyzing P43</a:t>
            </a:r>
          </a:p>
        </p:txBody>
      </p:sp>
      <p:sp>
        <p:nvSpPr>
          <p:cNvPr id="3" name="文字方塊 2">
            <a:extLst>
              <a:ext uri="{FF2B5EF4-FFF2-40B4-BE49-F238E27FC236}">
                <a16:creationId xmlns:a16="http://schemas.microsoft.com/office/drawing/2014/main" id="{1F329E24-244A-C5FA-D009-A50D1EB0CA15}"/>
              </a:ext>
            </a:extLst>
          </p:cNvPr>
          <p:cNvSpPr txBox="1"/>
          <p:nvPr/>
        </p:nvSpPr>
        <p:spPr>
          <a:xfrm>
            <a:off x="258743" y="5431705"/>
            <a:ext cx="5054141" cy="707886"/>
          </a:xfrm>
          <a:prstGeom prst="rect">
            <a:avLst/>
          </a:prstGeom>
          <a:noFill/>
        </p:spPr>
        <p:txBody>
          <a:bodyPr wrap="none" rtlCol="0">
            <a:spAutoFit/>
          </a:bodyPr>
          <a:lstStyle/>
          <a:p>
            <a:r>
              <a:rPr lang="en-US" altLang="zh-TW" sz="2000" dirty="0">
                <a:solidFill>
                  <a:srgbClr val="0012FF"/>
                </a:solidFill>
              </a:rPr>
              <a:t>Subs. The </a:t>
            </a:r>
            <a:r>
              <a:rPr lang="en-US" altLang="zh-TW" sz="2000" dirty="0" err="1">
                <a:solidFill>
                  <a:srgbClr val="0012FF"/>
                </a:solidFill>
              </a:rPr>
              <a:t>bg</a:t>
            </a:r>
            <a:r>
              <a:rPr lang="en-US" altLang="zh-TW" sz="2000" dirty="0">
                <a:solidFill>
                  <a:srgbClr val="0012FF"/>
                </a:solidFill>
              </a:rPr>
              <a:t>: 612 counts and integrate: 2017.1</a:t>
            </a:r>
          </a:p>
          <a:p>
            <a:r>
              <a:rPr lang="en-US" altLang="zh-TW" sz="2000" dirty="0">
                <a:solidFill>
                  <a:srgbClr val="0012FF"/>
                </a:solidFill>
              </a:rPr>
              <a:t>Divided by (100) </a:t>
            </a:r>
            <a:r>
              <a:rPr lang="en-US" altLang="zh-TW" sz="2000" dirty="0" err="1">
                <a:solidFill>
                  <a:srgbClr val="0012FF"/>
                </a:solidFill>
              </a:rPr>
              <a:t>μm</a:t>
            </a:r>
            <a:r>
              <a:rPr lang="en-US" altLang="zh-TW" sz="2000" dirty="0">
                <a:solidFill>
                  <a:srgbClr val="0012FF"/>
                </a:solidFill>
              </a:rPr>
              <a:t> = 20171 counts / mm</a:t>
            </a:r>
          </a:p>
        </p:txBody>
      </p:sp>
      <p:pic>
        <p:nvPicPr>
          <p:cNvPr id="8" name="圖片 7">
            <a:extLst>
              <a:ext uri="{FF2B5EF4-FFF2-40B4-BE49-F238E27FC236}">
                <a16:creationId xmlns:a16="http://schemas.microsoft.com/office/drawing/2014/main" id="{F74BFEE5-1B56-44DD-0215-85F4605E9D48}"/>
              </a:ext>
            </a:extLst>
          </p:cNvPr>
          <p:cNvPicPr>
            <a:picLocks noChangeAspect="1"/>
          </p:cNvPicPr>
          <p:nvPr/>
        </p:nvPicPr>
        <p:blipFill>
          <a:blip r:embed="rId3"/>
          <a:stretch>
            <a:fillRect/>
          </a:stretch>
        </p:blipFill>
        <p:spPr>
          <a:xfrm>
            <a:off x="4198003" y="660304"/>
            <a:ext cx="3288647" cy="2457708"/>
          </a:xfrm>
          <a:prstGeom prst="rect">
            <a:avLst/>
          </a:prstGeom>
        </p:spPr>
      </p:pic>
      <p:sp>
        <p:nvSpPr>
          <p:cNvPr id="9" name="文字方塊 8">
            <a:extLst>
              <a:ext uri="{FF2B5EF4-FFF2-40B4-BE49-F238E27FC236}">
                <a16:creationId xmlns:a16="http://schemas.microsoft.com/office/drawing/2014/main" id="{3E673185-37EB-0519-5F19-DEBA44C87A4C}"/>
              </a:ext>
            </a:extLst>
          </p:cNvPr>
          <p:cNvSpPr txBox="1"/>
          <p:nvPr/>
        </p:nvSpPr>
        <p:spPr>
          <a:xfrm>
            <a:off x="3575684" y="3213029"/>
            <a:ext cx="4436664" cy="707886"/>
          </a:xfrm>
          <a:prstGeom prst="rect">
            <a:avLst/>
          </a:prstGeom>
          <a:noFill/>
        </p:spPr>
        <p:txBody>
          <a:bodyPr wrap="none" rtlCol="0">
            <a:spAutoFit/>
          </a:bodyPr>
          <a:lstStyle/>
          <a:p>
            <a:r>
              <a:rPr lang="en-US" altLang="zh-TW" sz="2000" dirty="0">
                <a:solidFill>
                  <a:srgbClr val="0012FF"/>
                </a:solidFill>
              </a:rPr>
              <a:t>integrate: 1204 pits Divided by (56.4) </a:t>
            </a:r>
            <a:r>
              <a:rPr lang="en-US" altLang="zh-TW" sz="2000" dirty="0" err="1">
                <a:solidFill>
                  <a:srgbClr val="0012FF"/>
                </a:solidFill>
              </a:rPr>
              <a:t>μm</a:t>
            </a:r>
            <a:endParaRPr lang="en-US" altLang="zh-TW" sz="2000" dirty="0">
              <a:solidFill>
                <a:srgbClr val="0012FF"/>
              </a:solidFill>
            </a:endParaRPr>
          </a:p>
          <a:p>
            <a:r>
              <a:rPr lang="en-US" altLang="zh-TW" sz="2000" dirty="0">
                <a:solidFill>
                  <a:srgbClr val="0012FF"/>
                </a:solidFill>
              </a:rPr>
              <a:t> = 26836.3 pits / mm</a:t>
            </a:r>
          </a:p>
        </p:txBody>
      </p:sp>
      <p:pic>
        <p:nvPicPr>
          <p:cNvPr id="11" name="圖片 10">
            <a:extLst>
              <a:ext uri="{FF2B5EF4-FFF2-40B4-BE49-F238E27FC236}">
                <a16:creationId xmlns:a16="http://schemas.microsoft.com/office/drawing/2014/main" id="{24961445-149A-EF71-5E12-CB9582FD6394}"/>
              </a:ext>
            </a:extLst>
          </p:cNvPr>
          <p:cNvPicPr>
            <a:picLocks noChangeAspect="1"/>
          </p:cNvPicPr>
          <p:nvPr/>
        </p:nvPicPr>
        <p:blipFill>
          <a:blip r:embed="rId4"/>
          <a:stretch>
            <a:fillRect/>
          </a:stretch>
        </p:blipFill>
        <p:spPr>
          <a:xfrm>
            <a:off x="559076" y="2599556"/>
            <a:ext cx="2703948" cy="2262153"/>
          </a:xfrm>
          <a:prstGeom prst="rect">
            <a:avLst/>
          </a:prstGeom>
        </p:spPr>
      </p:pic>
      <p:pic>
        <p:nvPicPr>
          <p:cNvPr id="14" name="圖片 13">
            <a:extLst>
              <a:ext uri="{FF2B5EF4-FFF2-40B4-BE49-F238E27FC236}">
                <a16:creationId xmlns:a16="http://schemas.microsoft.com/office/drawing/2014/main" id="{442E26EB-C551-2AFB-3040-9B7E7017DD53}"/>
              </a:ext>
            </a:extLst>
          </p:cNvPr>
          <p:cNvPicPr>
            <a:picLocks noChangeAspect="1"/>
          </p:cNvPicPr>
          <p:nvPr/>
        </p:nvPicPr>
        <p:blipFill>
          <a:blip r:embed="rId5"/>
          <a:stretch>
            <a:fillRect/>
          </a:stretch>
        </p:blipFill>
        <p:spPr>
          <a:xfrm>
            <a:off x="534929" y="3626588"/>
            <a:ext cx="3114936" cy="1825519"/>
          </a:xfrm>
          <a:prstGeom prst="rect">
            <a:avLst/>
          </a:prstGeom>
        </p:spPr>
      </p:pic>
      <p:pic>
        <p:nvPicPr>
          <p:cNvPr id="16" name="圖片 15">
            <a:extLst>
              <a:ext uri="{FF2B5EF4-FFF2-40B4-BE49-F238E27FC236}">
                <a16:creationId xmlns:a16="http://schemas.microsoft.com/office/drawing/2014/main" id="{8096EC47-B580-73EA-7FFF-27857E781DB1}"/>
              </a:ext>
            </a:extLst>
          </p:cNvPr>
          <p:cNvPicPr>
            <a:picLocks noChangeAspect="1"/>
          </p:cNvPicPr>
          <p:nvPr/>
        </p:nvPicPr>
        <p:blipFill>
          <a:blip r:embed="rId6"/>
          <a:stretch>
            <a:fillRect/>
          </a:stretch>
        </p:blipFill>
        <p:spPr>
          <a:xfrm>
            <a:off x="615578" y="2096795"/>
            <a:ext cx="3114936" cy="1522071"/>
          </a:xfrm>
          <a:prstGeom prst="rect">
            <a:avLst/>
          </a:prstGeom>
        </p:spPr>
      </p:pic>
    </p:spTree>
    <p:extLst>
      <p:ext uri="{BB962C8B-B14F-4D97-AF65-F5344CB8AC3E}">
        <p14:creationId xmlns:p14="http://schemas.microsoft.com/office/powerpoint/2010/main" val="1549809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FF252-540C-0AA9-9803-310448AB21CF}"/>
            </a:ext>
          </a:extLst>
        </p:cNvPr>
        <p:cNvGrpSpPr/>
        <p:nvPr/>
      </p:nvGrpSpPr>
      <p:grpSpPr>
        <a:xfrm>
          <a:off x="0" y="0"/>
          <a:ext cx="0" cy="0"/>
          <a:chOff x="0" y="0"/>
          <a:chExt cx="0" cy="0"/>
        </a:xfrm>
      </p:grpSpPr>
      <p:sp>
        <p:nvSpPr>
          <p:cNvPr id="7" name="標題 1">
            <a:extLst>
              <a:ext uri="{FF2B5EF4-FFF2-40B4-BE49-F238E27FC236}">
                <a16:creationId xmlns:a16="http://schemas.microsoft.com/office/drawing/2014/main" id="{7E8DF979-B5A0-7C67-040C-33278431E4FF}"/>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latin typeface="Helvetica" pitchFamily="2" charset="0"/>
                <a:ea typeface="DengXian" panose="02010600030101010101" pitchFamily="2" charset="-122"/>
                <a:cs typeface="Times New Roman" panose="02020603050405020304" pitchFamily="18" charset="0"/>
              </a:rPr>
              <a:t>Appendix</a:t>
            </a:r>
          </a:p>
        </p:txBody>
      </p:sp>
      <p:sp>
        <p:nvSpPr>
          <p:cNvPr id="5" name="投影片編號版面配置區 4">
            <a:extLst>
              <a:ext uri="{FF2B5EF4-FFF2-40B4-BE49-F238E27FC236}">
                <a16:creationId xmlns:a16="http://schemas.microsoft.com/office/drawing/2014/main" id="{D0E00E79-3F4D-9145-1EC0-F20F3132FD67}"/>
              </a:ext>
            </a:extLst>
          </p:cNvPr>
          <p:cNvSpPr>
            <a:spLocks noGrp="1"/>
          </p:cNvSpPr>
          <p:nvPr>
            <p:ph type="sldNum" sz="quarter" idx="12"/>
          </p:nvPr>
        </p:nvSpPr>
        <p:spPr/>
        <p:txBody>
          <a:bodyPr/>
          <a:lstStyle/>
          <a:p>
            <a:fld id="{222735F5-878B-441F-B379-B43024F8FD3A}" type="slidenum">
              <a:rPr lang="zh-TW" altLang="en-US" smtClean="0"/>
              <a:t>31</a:t>
            </a:fld>
            <a:endParaRPr lang="zh-TW" altLang="en-US" dirty="0"/>
          </a:p>
        </p:txBody>
      </p:sp>
      <p:sp>
        <p:nvSpPr>
          <p:cNvPr id="99" name="投影片編號版面配置區 4">
            <a:extLst>
              <a:ext uri="{FF2B5EF4-FFF2-40B4-BE49-F238E27FC236}">
                <a16:creationId xmlns:a16="http://schemas.microsoft.com/office/drawing/2014/main" id="{0A7EB2BF-2862-8623-6C76-54733BA09B63}"/>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2735F5-878B-441F-B379-B43024F8FD3A}" type="slidenum">
              <a:rPr lang="zh-TW" altLang="en-US" smtClean="0"/>
              <a:pPr/>
              <a:t>31</a:t>
            </a:fld>
            <a:endParaRPr lang="zh-TW" altLang="en-US" dirty="0"/>
          </a:p>
        </p:txBody>
      </p:sp>
      <p:sp>
        <p:nvSpPr>
          <p:cNvPr id="2" name="文字方塊 1">
            <a:extLst>
              <a:ext uri="{FF2B5EF4-FFF2-40B4-BE49-F238E27FC236}">
                <a16:creationId xmlns:a16="http://schemas.microsoft.com/office/drawing/2014/main" id="{24CCB7D1-BC71-3FE3-194D-841669D8DC78}"/>
              </a:ext>
            </a:extLst>
          </p:cNvPr>
          <p:cNvSpPr txBox="1"/>
          <p:nvPr/>
        </p:nvSpPr>
        <p:spPr>
          <a:xfrm>
            <a:off x="553095" y="1489048"/>
            <a:ext cx="3000309" cy="400110"/>
          </a:xfrm>
          <a:prstGeom prst="rect">
            <a:avLst/>
          </a:prstGeom>
          <a:noFill/>
        </p:spPr>
        <p:txBody>
          <a:bodyPr wrap="none" rtlCol="0">
            <a:spAutoFit/>
          </a:bodyPr>
          <a:lstStyle/>
          <a:p>
            <a:r>
              <a:rPr lang="en-US" altLang="zh-TW" sz="2000" dirty="0">
                <a:solidFill>
                  <a:srgbClr val="0012FF"/>
                </a:solidFill>
              </a:rPr>
              <a:t>The way of analyzing </a:t>
            </a:r>
            <a:r>
              <a:rPr lang="en-US" altLang="zh-TW" sz="2000" dirty="0" err="1">
                <a:solidFill>
                  <a:srgbClr val="0012FF"/>
                </a:solidFill>
              </a:rPr>
              <a:t>Lanex</a:t>
            </a:r>
            <a:endParaRPr lang="en-US" altLang="zh-TW" sz="2000" dirty="0">
              <a:solidFill>
                <a:srgbClr val="0012FF"/>
              </a:solidFill>
            </a:endParaRPr>
          </a:p>
        </p:txBody>
      </p:sp>
      <p:pic>
        <p:nvPicPr>
          <p:cNvPr id="4" name="圖片 3">
            <a:extLst>
              <a:ext uri="{FF2B5EF4-FFF2-40B4-BE49-F238E27FC236}">
                <a16:creationId xmlns:a16="http://schemas.microsoft.com/office/drawing/2014/main" id="{033E5633-7A90-DB89-8A31-921B4CA7E8D0}"/>
              </a:ext>
            </a:extLst>
          </p:cNvPr>
          <p:cNvPicPr>
            <a:picLocks noChangeAspect="1"/>
          </p:cNvPicPr>
          <p:nvPr/>
        </p:nvPicPr>
        <p:blipFill>
          <a:blip r:embed="rId3"/>
          <a:stretch>
            <a:fillRect/>
          </a:stretch>
        </p:blipFill>
        <p:spPr>
          <a:xfrm>
            <a:off x="732960" y="2530106"/>
            <a:ext cx="2657846" cy="2838846"/>
          </a:xfrm>
          <a:prstGeom prst="rect">
            <a:avLst/>
          </a:prstGeom>
        </p:spPr>
      </p:pic>
      <p:sp>
        <p:nvSpPr>
          <p:cNvPr id="3" name="文字方塊 2">
            <a:extLst>
              <a:ext uri="{FF2B5EF4-FFF2-40B4-BE49-F238E27FC236}">
                <a16:creationId xmlns:a16="http://schemas.microsoft.com/office/drawing/2014/main" id="{8FF63103-04CA-1143-4254-E3A91898D9DE}"/>
              </a:ext>
            </a:extLst>
          </p:cNvPr>
          <p:cNvSpPr txBox="1"/>
          <p:nvPr/>
        </p:nvSpPr>
        <p:spPr>
          <a:xfrm>
            <a:off x="258743" y="5431705"/>
            <a:ext cx="5170646" cy="707886"/>
          </a:xfrm>
          <a:prstGeom prst="rect">
            <a:avLst/>
          </a:prstGeom>
          <a:noFill/>
        </p:spPr>
        <p:txBody>
          <a:bodyPr wrap="none" rtlCol="0">
            <a:spAutoFit/>
          </a:bodyPr>
          <a:lstStyle/>
          <a:p>
            <a:r>
              <a:rPr lang="en-US" altLang="zh-TW" sz="2000" dirty="0">
                <a:solidFill>
                  <a:srgbClr val="0012FF"/>
                </a:solidFill>
              </a:rPr>
              <a:t>Subs. The </a:t>
            </a:r>
            <a:r>
              <a:rPr lang="en-US" altLang="zh-TW" sz="2000" dirty="0" err="1">
                <a:solidFill>
                  <a:srgbClr val="0012FF"/>
                </a:solidFill>
              </a:rPr>
              <a:t>bg</a:t>
            </a:r>
            <a:r>
              <a:rPr lang="en-US" altLang="zh-TW" sz="2000" dirty="0">
                <a:solidFill>
                  <a:srgbClr val="0012FF"/>
                </a:solidFill>
              </a:rPr>
              <a:t>: 639 counts and integrate: 3236.1</a:t>
            </a:r>
          </a:p>
          <a:p>
            <a:r>
              <a:rPr lang="en-US" altLang="zh-TW" sz="2000" dirty="0">
                <a:solidFill>
                  <a:srgbClr val="0012FF"/>
                </a:solidFill>
              </a:rPr>
              <a:t>Divided by (300) </a:t>
            </a:r>
            <a:r>
              <a:rPr lang="en-US" altLang="zh-TW" sz="2000" dirty="0" err="1">
                <a:solidFill>
                  <a:srgbClr val="0012FF"/>
                </a:solidFill>
              </a:rPr>
              <a:t>μm</a:t>
            </a:r>
            <a:r>
              <a:rPr lang="en-US" altLang="zh-TW" sz="2000" dirty="0">
                <a:solidFill>
                  <a:srgbClr val="0012FF"/>
                </a:solidFill>
              </a:rPr>
              <a:t> = 10786 counts / mm</a:t>
            </a:r>
          </a:p>
        </p:txBody>
      </p:sp>
      <p:sp>
        <p:nvSpPr>
          <p:cNvPr id="9" name="文字方塊 8">
            <a:extLst>
              <a:ext uri="{FF2B5EF4-FFF2-40B4-BE49-F238E27FC236}">
                <a16:creationId xmlns:a16="http://schemas.microsoft.com/office/drawing/2014/main" id="{6C74DB91-A84C-2042-BBD7-84B6EAF1071F}"/>
              </a:ext>
            </a:extLst>
          </p:cNvPr>
          <p:cNvSpPr txBox="1"/>
          <p:nvPr/>
        </p:nvSpPr>
        <p:spPr>
          <a:xfrm>
            <a:off x="3575684" y="3213029"/>
            <a:ext cx="4436664" cy="707886"/>
          </a:xfrm>
          <a:prstGeom prst="rect">
            <a:avLst/>
          </a:prstGeom>
          <a:noFill/>
        </p:spPr>
        <p:txBody>
          <a:bodyPr wrap="none" rtlCol="0">
            <a:spAutoFit/>
          </a:bodyPr>
          <a:lstStyle/>
          <a:p>
            <a:r>
              <a:rPr lang="en-US" altLang="zh-TW" sz="2000" dirty="0">
                <a:solidFill>
                  <a:srgbClr val="0012FF"/>
                </a:solidFill>
              </a:rPr>
              <a:t>integrate: 569 pits Divided by (28.29) </a:t>
            </a:r>
            <a:r>
              <a:rPr lang="en-US" altLang="zh-TW" sz="2000" dirty="0" err="1">
                <a:solidFill>
                  <a:srgbClr val="0012FF"/>
                </a:solidFill>
              </a:rPr>
              <a:t>μm</a:t>
            </a:r>
            <a:endParaRPr lang="en-US" altLang="zh-TW" sz="2000" dirty="0">
              <a:solidFill>
                <a:srgbClr val="0012FF"/>
              </a:solidFill>
            </a:endParaRPr>
          </a:p>
          <a:p>
            <a:r>
              <a:rPr lang="en-US" altLang="zh-TW" sz="2000" dirty="0">
                <a:solidFill>
                  <a:srgbClr val="0012FF"/>
                </a:solidFill>
              </a:rPr>
              <a:t> = 20113 pits / mm</a:t>
            </a:r>
          </a:p>
        </p:txBody>
      </p:sp>
      <p:pic>
        <p:nvPicPr>
          <p:cNvPr id="10" name="圖片 9">
            <a:extLst>
              <a:ext uri="{FF2B5EF4-FFF2-40B4-BE49-F238E27FC236}">
                <a16:creationId xmlns:a16="http://schemas.microsoft.com/office/drawing/2014/main" id="{7C92F879-E6F8-8565-48CE-A48D5536AFB3}"/>
              </a:ext>
            </a:extLst>
          </p:cNvPr>
          <p:cNvPicPr>
            <a:picLocks noChangeAspect="1"/>
          </p:cNvPicPr>
          <p:nvPr/>
        </p:nvPicPr>
        <p:blipFill>
          <a:blip r:embed="rId4"/>
          <a:stretch>
            <a:fillRect/>
          </a:stretch>
        </p:blipFill>
        <p:spPr>
          <a:xfrm>
            <a:off x="4240513" y="570473"/>
            <a:ext cx="3494006" cy="2611179"/>
          </a:xfrm>
          <a:prstGeom prst="rect">
            <a:avLst/>
          </a:prstGeom>
        </p:spPr>
      </p:pic>
    </p:spTree>
    <p:extLst>
      <p:ext uri="{BB962C8B-B14F-4D97-AF65-F5344CB8AC3E}">
        <p14:creationId xmlns:p14="http://schemas.microsoft.com/office/powerpoint/2010/main" val="2211429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3E8DA03D-1522-E900-3668-373CE65C1A29}"/>
              </a:ext>
            </a:extLst>
          </p:cNvPr>
          <p:cNvGrpSpPr/>
          <p:nvPr/>
        </p:nvGrpSpPr>
        <p:grpSpPr>
          <a:xfrm>
            <a:off x="3453169" y="3260467"/>
            <a:ext cx="1659970" cy="806887"/>
            <a:chOff x="3705591" y="3260467"/>
            <a:chExt cx="1659970" cy="806887"/>
          </a:xfrm>
        </p:grpSpPr>
        <p:sp>
          <p:nvSpPr>
            <p:cNvPr id="4" name="圓形: 空心 3">
              <a:extLst>
                <a:ext uri="{FF2B5EF4-FFF2-40B4-BE49-F238E27FC236}">
                  <a16:creationId xmlns:a16="http://schemas.microsoft.com/office/drawing/2014/main" id="{5486C65E-3D07-AC88-4AD9-73A9E8EF9970}"/>
                </a:ext>
              </a:extLst>
            </p:cNvPr>
            <p:cNvSpPr/>
            <p:nvPr/>
          </p:nvSpPr>
          <p:spPr>
            <a:xfrm>
              <a:off x="5044736" y="3265214"/>
              <a:ext cx="320825" cy="795399"/>
            </a:xfrm>
            <a:prstGeom prst="donut">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 name="矩形 5">
              <a:extLst>
                <a:ext uri="{FF2B5EF4-FFF2-40B4-BE49-F238E27FC236}">
                  <a16:creationId xmlns:a16="http://schemas.microsoft.com/office/drawing/2014/main" id="{AC4BE11F-9CB5-BD48-06C4-0A4D9B2E177C}"/>
                </a:ext>
              </a:extLst>
            </p:cNvPr>
            <p:cNvSpPr/>
            <p:nvPr/>
          </p:nvSpPr>
          <p:spPr>
            <a:xfrm>
              <a:off x="3862387" y="3260467"/>
              <a:ext cx="1490663" cy="806887"/>
            </a:xfrm>
            <a:custGeom>
              <a:avLst/>
              <a:gdLst>
                <a:gd name="connsiteX0" fmla="*/ 0 w 1346376"/>
                <a:gd name="connsiteY0" fmla="*/ 0 h 811636"/>
                <a:gd name="connsiteX1" fmla="*/ 1346376 w 1346376"/>
                <a:gd name="connsiteY1" fmla="*/ 0 h 811636"/>
                <a:gd name="connsiteX2" fmla="*/ 1346376 w 1346376"/>
                <a:gd name="connsiteY2" fmla="*/ 811636 h 811636"/>
                <a:gd name="connsiteX3" fmla="*/ 0 w 1346376"/>
                <a:gd name="connsiteY3" fmla="*/ 811636 h 811636"/>
                <a:gd name="connsiteX4" fmla="*/ 0 w 1346376"/>
                <a:gd name="connsiteY4" fmla="*/ 0 h 811636"/>
                <a:gd name="connsiteX0" fmla="*/ 0 w 1346376"/>
                <a:gd name="connsiteY0" fmla="*/ 0 h 811636"/>
                <a:gd name="connsiteX1" fmla="*/ 1346376 w 1346376"/>
                <a:gd name="connsiteY1" fmla="*/ 0 h 811636"/>
                <a:gd name="connsiteX2" fmla="*/ 1346376 w 1346376"/>
                <a:gd name="connsiteY2" fmla="*/ 811636 h 811636"/>
                <a:gd name="connsiteX3" fmla="*/ 0 w 1346376"/>
                <a:gd name="connsiteY3" fmla="*/ 811636 h 811636"/>
                <a:gd name="connsiteX4" fmla="*/ 0 w 1346376"/>
                <a:gd name="connsiteY4" fmla="*/ 420946 h 811636"/>
                <a:gd name="connsiteX5" fmla="*/ 0 w 1346376"/>
                <a:gd name="connsiteY5" fmla="*/ 0 h 811636"/>
                <a:gd name="connsiteX0" fmla="*/ 0 w 1346376"/>
                <a:gd name="connsiteY0" fmla="*/ 0 h 811636"/>
                <a:gd name="connsiteX1" fmla="*/ 1346376 w 1346376"/>
                <a:gd name="connsiteY1" fmla="*/ 0 h 811636"/>
                <a:gd name="connsiteX2" fmla="*/ 1346376 w 1346376"/>
                <a:gd name="connsiteY2" fmla="*/ 811636 h 811636"/>
                <a:gd name="connsiteX3" fmla="*/ 0 w 1346376"/>
                <a:gd name="connsiteY3" fmla="*/ 811636 h 811636"/>
                <a:gd name="connsiteX4" fmla="*/ 295275 w 1346376"/>
                <a:gd name="connsiteY4" fmla="*/ 430471 h 811636"/>
                <a:gd name="connsiteX5" fmla="*/ 0 w 1346376"/>
                <a:gd name="connsiteY5" fmla="*/ 0 h 811636"/>
                <a:gd name="connsiteX0" fmla="*/ 0 w 1346376"/>
                <a:gd name="connsiteY0" fmla="*/ 0 h 811636"/>
                <a:gd name="connsiteX1" fmla="*/ 1346376 w 1346376"/>
                <a:gd name="connsiteY1" fmla="*/ 0 h 811636"/>
                <a:gd name="connsiteX2" fmla="*/ 1346376 w 1346376"/>
                <a:gd name="connsiteY2" fmla="*/ 811636 h 811636"/>
                <a:gd name="connsiteX3" fmla="*/ 0 w 1346376"/>
                <a:gd name="connsiteY3" fmla="*/ 811636 h 811636"/>
                <a:gd name="connsiteX4" fmla="*/ 142875 w 1346376"/>
                <a:gd name="connsiteY4" fmla="*/ 437615 h 811636"/>
                <a:gd name="connsiteX5" fmla="*/ 0 w 1346376"/>
                <a:gd name="connsiteY5" fmla="*/ 0 h 811636"/>
                <a:gd name="connsiteX0" fmla="*/ 0 w 1346376"/>
                <a:gd name="connsiteY0" fmla="*/ 0 h 811636"/>
                <a:gd name="connsiteX1" fmla="*/ 1346376 w 1346376"/>
                <a:gd name="connsiteY1" fmla="*/ 0 h 811636"/>
                <a:gd name="connsiteX2" fmla="*/ 1346376 w 1346376"/>
                <a:gd name="connsiteY2" fmla="*/ 811636 h 811636"/>
                <a:gd name="connsiteX3" fmla="*/ 0 w 1346376"/>
                <a:gd name="connsiteY3" fmla="*/ 811636 h 811636"/>
                <a:gd name="connsiteX4" fmla="*/ 142875 w 1346376"/>
                <a:gd name="connsiteY4" fmla="*/ 437615 h 811636"/>
                <a:gd name="connsiteX5" fmla="*/ 0 w 1346376"/>
                <a:gd name="connsiteY5" fmla="*/ 0 h 811636"/>
                <a:gd name="connsiteX0" fmla="*/ 0 w 1346376"/>
                <a:gd name="connsiteY0" fmla="*/ 0 h 811636"/>
                <a:gd name="connsiteX1" fmla="*/ 1346376 w 1346376"/>
                <a:gd name="connsiteY1" fmla="*/ 0 h 811636"/>
                <a:gd name="connsiteX2" fmla="*/ 1346376 w 1346376"/>
                <a:gd name="connsiteY2" fmla="*/ 811636 h 811636"/>
                <a:gd name="connsiteX3" fmla="*/ 0 w 1346376"/>
                <a:gd name="connsiteY3" fmla="*/ 811636 h 811636"/>
                <a:gd name="connsiteX4" fmla="*/ 142875 w 1346376"/>
                <a:gd name="connsiteY4" fmla="*/ 437615 h 811636"/>
                <a:gd name="connsiteX5" fmla="*/ 0 w 1346376"/>
                <a:gd name="connsiteY5" fmla="*/ 0 h 811636"/>
                <a:gd name="connsiteX0" fmla="*/ 0 w 1346376"/>
                <a:gd name="connsiteY0" fmla="*/ 0 h 811636"/>
                <a:gd name="connsiteX1" fmla="*/ 1346376 w 1346376"/>
                <a:gd name="connsiteY1" fmla="*/ 0 h 811636"/>
                <a:gd name="connsiteX2" fmla="*/ 1343025 w 1346376"/>
                <a:gd name="connsiteY2" fmla="*/ 380308 h 811636"/>
                <a:gd name="connsiteX3" fmla="*/ 1346376 w 1346376"/>
                <a:gd name="connsiteY3" fmla="*/ 811636 h 811636"/>
                <a:gd name="connsiteX4" fmla="*/ 0 w 1346376"/>
                <a:gd name="connsiteY4" fmla="*/ 811636 h 811636"/>
                <a:gd name="connsiteX5" fmla="*/ 142875 w 1346376"/>
                <a:gd name="connsiteY5" fmla="*/ 437615 h 811636"/>
                <a:gd name="connsiteX6" fmla="*/ 0 w 1346376"/>
                <a:gd name="connsiteY6" fmla="*/ 0 h 811636"/>
                <a:gd name="connsiteX0" fmla="*/ 0 w 1504950"/>
                <a:gd name="connsiteY0" fmla="*/ 0 h 811636"/>
                <a:gd name="connsiteX1" fmla="*/ 1346376 w 1504950"/>
                <a:gd name="connsiteY1" fmla="*/ 0 h 811636"/>
                <a:gd name="connsiteX2" fmla="*/ 1504950 w 1504950"/>
                <a:gd name="connsiteY2" fmla="*/ 382703 h 811636"/>
                <a:gd name="connsiteX3" fmla="*/ 1346376 w 1504950"/>
                <a:gd name="connsiteY3" fmla="*/ 811636 h 811636"/>
                <a:gd name="connsiteX4" fmla="*/ 0 w 1504950"/>
                <a:gd name="connsiteY4" fmla="*/ 811636 h 811636"/>
                <a:gd name="connsiteX5" fmla="*/ 142875 w 1504950"/>
                <a:gd name="connsiteY5" fmla="*/ 437615 h 811636"/>
                <a:gd name="connsiteX6" fmla="*/ 0 w 1504950"/>
                <a:gd name="connsiteY6" fmla="*/ 0 h 811636"/>
                <a:gd name="connsiteX0" fmla="*/ 0 w 1490663"/>
                <a:gd name="connsiteY0" fmla="*/ 0 h 811636"/>
                <a:gd name="connsiteX1" fmla="*/ 1346376 w 1490663"/>
                <a:gd name="connsiteY1" fmla="*/ 0 h 811636"/>
                <a:gd name="connsiteX2" fmla="*/ 1490663 w 1490663"/>
                <a:gd name="connsiteY2" fmla="*/ 385099 h 811636"/>
                <a:gd name="connsiteX3" fmla="*/ 1346376 w 1490663"/>
                <a:gd name="connsiteY3" fmla="*/ 811636 h 811636"/>
                <a:gd name="connsiteX4" fmla="*/ 0 w 1490663"/>
                <a:gd name="connsiteY4" fmla="*/ 811636 h 811636"/>
                <a:gd name="connsiteX5" fmla="*/ 142875 w 1490663"/>
                <a:gd name="connsiteY5" fmla="*/ 437615 h 811636"/>
                <a:gd name="connsiteX6" fmla="*/ 0 w 1490663"/>
                <a:gd name="connsiteY6" fmla="*/ 0 h 811636"/>
                <a:gd name="connsiteX0" fmla="*/ 0 w 1490663"/>
                <a:gd name="connsiteY0" fmla="*/ 0 h 811636"/>
                <a:gd name="connsiteX1" fmla="*/ 1346376 w 1490663"/>
                <a:gd name="connsiteY1" fmla="*/ 0 h 811636"/>
                <a:gd name="connsiteX2" fmla="*/ 1490663 w 1490663"/>
                <a:gd name="connsiteY2" fmla="*/ 385099 h 811636"/>
                <a:gd name="connsiteX3" fmla="*/ 1346376 w 1490663"/>
                <a:gd name="connsiteY3" fmla="*/ 811636 h 811636"/>
                <a:gd name="connsiteX4" fmla="*/ 0 w 1490663"/>
                <a:gd name="connsiteY4" fmla="*/ 811636 h 811636"/>
                <a:gd name="connsiteX5" fmla="*/ 142875 w 1490663"/>
                <a:gd name="connsiteY5" fmla="*/ 437615 h 811636"/>
                <a:gd name="connsiteX6" fmla="*/ 0 w 1490663"/>
                <a:gd name="connsiteY6" fmla="*/ 0 h 811636"/>
                <a:gd name="connsiteX0" fmla="*/ 0 w 1490663"/>
                <a:gd name="connsiteY0" fmla="*/ 0 h 811636"/>
                <a:gd name="connsiteX1" fmla="*/ 1346376 w 1490663"/>
                <a:gd name="connsiteY1" fmla="*/ 0 h 811636"/>
                <a:gd name="connsiteX2" fmla="*/ 1490663 w 1490663"/>
                <a:gd name="connsiteY2" fmla="*/ 385099 h 811636"/>
                <a:gd name="connsiteX3" fmla="*/ 1346376 w 1490663"/>
                <a:gd name="connsiteY3" fmla="*/ 811636 h 811636"/>
                <a:gd name="connsiteX4" fmla="*/ 0 w 1490663"/>
                <a:gd name="connsiteY4" fmla="*/ 811636 h 811636"/>
                <a:gd name="connsiteX5" fmla="*/ 142875 w 1490663"/>
                <a:gd name="connsiteY5" fmla="*/ 437615 h 811636"/>
                <a:gd name="connsiteX6" fmla="*/ 0 w 1490663"/>
                <a:gd name="connsiteY6" fmla="*/ 0 h 81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0663" h="811636">
                  <a:moveTo>
                    <a:pt x="0" y="0"/>
                  </a:moveTo>
                  <a:lnTo>
                    <a:pt x="1346376" y="0"/>
                  </a:lnTo>
                  <a:cubicBezTo>
                    <a:pt x="1394472" y="128366"/>
                    <a:pt x="1466379" y="244757"/>
                    <a:pt x="1490663" y="385099"/>
                  </a:cubicBezTo>
                  <a:cubicBezTo>
                    <a:pt x="1447330" y="570392"/>
                    <a:pt x="1394472" y="669457"/>
                    <a:pt x="1346376" y="811636"/>
                  </a:cubicBezTo>
                  <a:lnTo>
                    <a:pt x="0" y="811636"/>
                  </a:lnTo>
                  <a:cubicBezTo>
                    <a:pt x="47625" y="686962"/>
                    <a:pt x="95250" y="676589"/>
                    <a:pt x="142875" y="437615"/>
                  </a:cubicBezTo>
                  <a:cubicBezTo>
                    <a:pt x="121444" y="172680"/>
                    <a:pt x="47625" y="145872"/>
                    <a:pt x="0" y="0"/>
                  </a:cubicBez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圓形: 空心 2">
              <a:extLst>
                <a:ext uri="{FF2B5EF4-FFF2-40B4-BE49-F238E27FC236}">
                  <a16:creationId xmlns:a16="http://schemas.microsoft.com/office/drawing/2014/main" id="{141D353A-40F8-7191-DD69-DA8F566CC600}"/>
                </a:ext>
              </a:extLst>
            </p:cNvPr>
            <p:cNvSpPr/>
            <p:nvPr/>
          </p:nvSpPr>
          <p:spPr>
            <a:xfrm>
              <a:off x="3705591" y="3265214"/>
              <a:ext cx="320825" cy="795399"/>
            </a:xfrm>
            <a:prstGeom prst="donut">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12" name="直線接點 11">
              <a:extLst>
                <a:ext uri="{FF2B5EF4-FFF2-40B4-BE49-F238E27FC236}">
                  <a16:creationId xmlns:a16="http://schemas.microsoft.com/office/drawing/2014/main" id="{A68BD381-DB8D-396A-CC31-2D0C8137FA93}"/>
                </a:ext>
              </a:extLst>
            </p:cNvPr>
            <p:cNvCxnSpPr>
              <a:cxnSpLocks/>
            </p:cNvCxnSpPr>
            <p:nvPr/>
          </p:nvCxnSpPr>
          <p:spPr>
            <a:xfrm>
              <a:off x="3870766" y="3265214"/>
              <a:ext cx="13391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4077E10D-531A-3027-7E5E-4772A0936A28}"/>
                </a:ext>
              </a:extLst>
            </p:cNvPr>
            <p:cNvCxnSpPr/>
            <p:nvPr/>
          </p:nvCxnSpPr>
          <p:spPr>
            <a:xfrm>
              <a:off x="3875274" y="4060613"/>
              <a:ext cx="13391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文字方塊 51">
            <a:extLst>
              <a:ext uri="{FF2B5EF4-FFF2-40B4-BE49-F238E27FC236}">
                <a16:creationId xmlns:a16="http://schemas.microsoft.com/office/drawing/2014/main" id="{117C463C-78BA-4F2B-9FDC-07E2E520DD94}"/>
              </a:ext>
            </a:extLst>
          </p:cNvPr>
          <p:cNvSpPr txBox="1"/>
          <p:nvPr/>
        </p:nvSpPr>
        <p:spPr>
          <a:xfrm>
            <a:off x="5982161" y="4425341"/>
            <a:ext cx="921342" cy="307777"/>
          </a:xfrm>
          <a:prstGeom prst="rect">
            <a:avLst/>
          </a:prstGeom>
          <a:noFill/>
          <a:ln>
            <a:noFill/>
          </a:ln>
        </p:spPr>
        <p:txBody>
          <a:bodyPr wrap="none" rtlCol="0">
            <a:spAutoFit/>
          </a:bodyPr>
          <a:lstStyle/>
          <a:p>
            <a:r>
              <a:rPr kumimoji="1" lang="en-US" altLang="zh-TW" sz="1400" dirty="0"/>
              <a:t>Focal spot</a:t>
            </a:r>
            <a:endParaRPr kumimoji="1" lang="zh-TW" altLang="en-US" sz="1400" dirty="0"/>
          </a:p>
        </p:txBody>
      </p:sp>
      <p:sp>
        <p:nvSpPr>
          <p:cNvPr id="7" name="標題 1">
            <a:extLst>
              <a:ext uri="{FF2B5EF4-FFF2-40B4-BE49-F238E27FC236}">
                <a16:creationId xmlns:a16="http://schemas.microsoft.com/office/drawing/2014/main" id="{7477036F-5423-4749-8139-596E2BC2FD89}"/>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latin typeface="Helvetica" pitchFamily="2" charset="0"/>
                <a:ea typeface="DengXian" panose="02010600030101010101" pitchFamily="2" charset="-122"/>
                <a:cs typeface="Times New Roman" panose="02020603050405020304" pitchFamily="18" charset="0"/>
              </a:rPr>
              <a:t>Appendix</a:t>
            </a:r>
          </a:p>
        </p:txBody>
      </p:sp>
      <p:sp>
        <p:nvSpPr>
          <p:cNvPr id="5" name="投影片編號版面配置區 4"/>
          <p:cNvSpPr>
            <a:spLocks noGrp="1"/>
          </p:cNvSpPr>
          <p:nvPr>
            <p:ph type="sldNum" sz="quarter" idx="12"/>
          </p:nvPr>
        </p:nvSpPr>
        <p:spPr/>
        <p:txBody>
          <a:bodyPr/>
          <a:lstStyle/>
          <a:p>
            <a:fld id="{222735F5-878B-441F-B379-B43024F8FD3A}" type="slidenum">
              <a:rPr lang="zh-TW" altLang="en-US" smtClean="0"/>
              <a:t>32</a:t>
            </a:fld>
            <a:endParaRPr lang="zh-TW" altLang="en-US" dirty="0"/>
          </a:p>
        </p:txBody>
      </p:sp>
      <p:sp>
        <p:nvSpPr>
          <p:cNvPr id="73" name="文字方塊 72">
            <a:extLst>
              <a:ext uri="{FF2B5EF4-FFF2-40B4-BE49-F238E27FC236}">
                <a16:creationId xmlns:a16="http://schemas.microsoft.com/office/drawing/2014/main" id="{954E481C-70E1-B640-BF81-2504E1568E89}"/>
              </a:ext>
            </a:extLst>
          </p:cNvPr>
          <p:cNvSpPr txBox="1"/>
          <p:nvPr/>
        </p:nvSpPr>
        <p:spPr>
          <a:xfrm>
            <a:off x="689175" y="1563177"/>
            <a:ext cx="4131131"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TW" dirty="0"/>
              <a:t>2D </a:t>
            </a:r>
            <a:r>
              <a:rPr lang="en-US" altLang="zh-TW" dirty="0"/>
              <a:t>relativistic </a:t>
            </a:r>
            <a:r>
              <a:rPr kumimoji="1" lang="en-US" altLang="zh-TW" dirty="0"/>
              <a:t>Particle-in-cell (PIC) code</a:t>
            </a:r>
            <a:endParaRPr kumimoji="1" lang="zh-TW" altLang="en-US" dirty="0"/>
          </a:p>
        </p:txBody>
      </p:sp>
      <mc:AlternateContent xmlns:mc="http://schemas.openxmlformats.org/markup-compatibility/2006" xmlns:a14="http://schemas.microsoft.com/office/drawing/2010/main">
        <mc:Choice Requires="a14">
          <p:sp>
            <p:nvSpPr>
              <p:cNvPr id="78" name="文字方塊 77">
                <a:extLst>
                  <a:ext uri="{FF2B5EF4-FFF2-40B4-BE49-F238E27FC236}">
                    <a16:creationId xmlns:a16="http://schemas.microsoft.com/office/drawing/2014/main" id="{E406F2A8-8127-304B-A744-B02C2B1DC7E4}"/>
                  </a:ext>
                </a:extLst>
              </p:cNvPr>
              <p:cNvSpPr txBox="1"/>
              <p:nvPr/>
            </p:nvSpPr>
            <p:spPr>
              <a:xfrm>
                <a:off x="913233" y="1936392"/>
                <a:ext cx="2005485" cy="3761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kumimoji="1" lang="en-US" altLang="zh-TW" b="0" i="0" smtClean="0"/>
                        <m:t>|</m:t>
                      </m:r>
                      <m:r>
                        <m:rPr>
                          <m:nor/>
                        </m:rPr>
                        <a:rPr kumimoji="1" lang="en-US" altLang="zh-TW" i="0" smtClean="0"/>
                        <m:t>E</m:t>
                      </m:r>
                      <m:r>
                        <m:rPr>
                          <m:nor/>
                        </m:rPr>
                        <a:rPr kumimoji="1" lang="en-US" altLang="zh-TW" b="0" i="0" smtClean="0"/>
                        <m:t>|</m:t>
                      </m:r>
                      <m:r>
                        <m:rPr>
                          <m:nor/>
                        </m:rPr>
                        <a:rPr kumimoji="1" lang="en-US" altLang="zh-TW" i="0" smtClean="0"/>
                        <m:t> = </m:t>
                      </m:r>
                      <m:sSub>
                        <m:sSubPr>
                          <m:ctrlPr>
                            <a:rPr kumimoji="1" lang="en-US" altLang="zh-TW" b="0" i="1" smtClean="0">
                              <a:latin typeface="Cambria Math" panose="02040503050406030204" pitchFamily="18" charset="0"/>
                            </a:rPr>
                          </m:ctrlPr>
                        </m:sSubPr>
                        <m:e>
                          <m:r>
                            <m:rPr>
                              <m:nor/>
                            </m:rPr>
                            <a:rPr kumimoji="1" lang="en-US" altLang="zh-TW" b="0" i="0" smtClean="0"/>
                            <m:t>a</m:t>
                          </m:r>
                        </m:e>
                        <m:sub>
                          <m:r>
                            <m:rPr>
                              <m:nor/>
                            </m:rPr>
                            <a:rPr kumimoji="1" lang="en-US" altLang="zh-TW" b="0" i="0" smtClean="0"/>
                            <m:t>0</m:t>
                          </m:r>
                        </m:sub>
                      </m:sSub>
                      <m:sSub>
                        <m:sSubPr>
                          <m:ctrlPr>
                            <a:rPr kumimoji="1" lang="en-US" altLang="zh-TW" b="0" i="1" smtClean="0">
                              <a:latin typeface="Cambria Math" panose="02040503050406030204" pitchFamily="18" charset="0"/>
                            </a:rPr>
                          </m:ctrlPr>
                        </m:sSubPr>
                        <m:e>
                          <m:r>
                            <m:rPr>
                              <m:nor/>
                            </m:rPr>
                            <a:rPr kumimoji="1" lang="en-US" altLang="zh-TW" b="0" i="0" smtClean="0"/>
                            <m:t>m</m:t>
                          </m:r>
                        </m:e>
                        <m:sub>
                          <m:r>
                            <m:rPr>
                              <m:nor/>
                            </m:rPr>
                            <a:rPr kumimoji="1" lang="en-US" altLang="zh-TW" b="0" i="0" smtClean="0"/>
                            <m:t>e</m:t>
                          </m:r>
                        </m:sub>
                      </m:sSub>
                      <m:sSub>
                        <m:sSubPr>
                          <m:ctrlPr>
                            <a:rPr kumimoji="1" lang="en-US" altLang="zh-TW" b="0" i="1" smtClean="0">
                              <a:latin typeface="Cambria Math" panose="02040503050406030204" pitchFamily="18" charset="0"/>
                            </a:rPr>
                          </m:ctrlPr>
                        </m:sSubPr>
                        <m:e>
                          <m:r>
                            <m:rPr>
                              <m:nor/>
                            </m:rPr>
                            <a:rPr kumimoji="1" lang="en-US" altLang="zh-TW" b="0" i="0" smtClean="0"/>
                            <m:t>ω</m:t>
                          </m:r>
                        </m:e>
                        <m:sub>
                          <m:r>
                            <m:rPr>
                              <m:nor/>
                            </m:rPr>
                            <a:rPr kumimoji="1" lang="en-US" altLang="zh-TW" b="0" i="0" smtClean="0"/>
                            <m:t>L</m:t>
                          </m:r>
                        </m:sub>
                      </m:sSub>
                      <m:r>
                        <m:rPr>
                          <m:nor/>
                        </m:rPr>
                        <a:rPr kumimoji="1" lang="en-US" altLang="zh-TW" b="0" i="0" smtClean="0"/>
                        <m:t>c</m:t>
                      </m:r>
                      <m:r>
                        <m:rPr>
                          <m:nor/>
                        </m:rPr>
                        <a:rPr kumimoji="1" lang="en-US" altLang="zh-TW" b="0" i="0" smtClean="0"/>
                        <m:t> / </m:t>
                      </m:r>
                      <m:r>
                        <m:rPr>
                          <m:nor/>
                        </m:rPr>
                        <a:rPr kumimoji="1" lang="en-US" altLang="zh-TW" b="0" i="0" smtClean="0"/>
                        <m:t>e</m:t>
                      </m:r>
                    </m:oMath>
                  </m:oMathPara>
                </a14:m>
                <a:endParaRPr kumimoji="1" lang="zh-TW" altLang="en-US" dirty="0"/>
              </a:p>
            </p:txBody>
          </p:sp>
        </mc:Choice>
        <mc:Fallback xmlns="">
          <p:sp>
            <p:nvSpPr>
              <p:cNvPr id="78" name="文字方塊 77">
                <a:extLst>
                  <a:ext uri="{FF2B5EF4-FFF2-40B4-BE49-F238E27FC236}">
                    <a16:creationId xmlns:a16="http://schemas.microsoft.com/office/drawing/2014/main" id="{E406F2A8-8127-304B-A744-B02C2B1DC7E4}"/>
                  </a:ext>
                </a:extLst>
              </p:cNvPr>
              <p:cNvSpPr txBox="1">
                <a:spLocks noRot="1" noChangeAspect="1" noMove="1" noResize="1" noEditPoints="1" noAdjustHandles="1" noChangeArrowheads="1" noChangeShapeType="1" noTextEdit="1"/>
              </p:cNvSpPr>
              <p:nvPr/>
            </p:nvSpPr>
            <p:spPr>
              <a:xfrm>
                <a:off x="913233" y="1936392"/>
                <a:ext cx="2005485" cy="376129"/>
              </a:xfrm>
              <a:prstGeom prst="rect">
                <a:avLst/>
              </a:prstGeom>
              <a:blipFill>
                <a:blip r:embed="rId3"/>
                <a:stretch>
                  <a:fillRect b="-1147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01757EA3-BCEC-FC4D-AED3-97F3C950864A}"/>
                  </a:ext>
                </a:extLst>
              </p:cNvPr>
              <p:cNvSpPr txBox="1"/>
              <p:nvPr/>
            </p:nvSpPr>
            <p:spPr>
              <a:xfrm>
                <a:off x="2882214" y="1886291"/>
                <a:ext cx="1986120" cy="4230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0" i="1" smtClean="0">
                              <a:latin typeface="Cambria Math" panose="02040503050406030204" pitchFamily="18" charset="0"/>
                            </a:rPr>
                          </m:ctrlPr>
                        </m:sSubPr>
                        <m:e>
                          <m:r>
                            <m:rPr>
                              <m:nor/>
                            </m:rPr>
                            <a:rPr kumimoji="1" lang="en-US" altLang="zh-TW" i="0" smtClean="0"/>
                            <m:t>n</m:t>
                          </m:r>
                        </m:e>
                        <m:sub>
                          <m:r>
                            <m:rPr>
                              <m:nor/>
                            </m:rPr>
                            <a:rPr kumimoji="1" lang="en-US" altLang="zh-TW" b="0" i="0" smtClean="0"/>
                            <m:t>c</m:t>
                          </m:r>
                        </m:sub>
                      </m:sSub>
                      <m:r>
                        <m:rPr>
                          <m:nor/>
                        </m:rPr>
                        <a:rPr kumimoji="1" lang="en-US" altLang="zh-TW" b="0" i="0" smtClean="0"/>
                        <m:t> </m:t>
                      </m:r>
                      <m:r>
                        <m:rPr>
                          <m:nor/>
                        </m:rPr>
                        <a:rPr kumimoji="1" lang="en-US" altLang="zh-TW" i="0"/>
                        <m:t>=</m:t>
                      </m:r>
                      <m:r>
                        <m:rPr>
                          <m:nor/>
                        </m:rPr>
                        <a:rPr kumimoji="1" lang="en-US" altLang="zh-TW" b="0" i="0" smtClean="0"/>
                        <m:t> </m:t>
                      </m:r>
                      <m:sSub>
                        <m:sSubPr>
                          <m:ctrlPr>
                            <a:rPr kumimoji="1" lang="en-US" altLang="zh-TW" i="1">
                              <a:latin typeface="Cambria Math" panose="02040503050406030204" pitchFamily="18" charset="0"/>
                            </a:rPr>
                          </m:ctrlPr>
                        </m:sSubPr>
                        <m:e>
                          <m:r>
                            <m:rPr>
                              <m:nor/>
                            </m:rPr>
                            <a:rPr kumimoji="1" lang="en-US" altLang="zh-TW"/>
                            <m:t>ω</m:t>
                          </m:r>
                        </m:e>
                        <m:sub>
                          <m:r>
                            <m:rPr>
                              <m:nor/>
                            </m:rPr>
                            <a:rPr kumimoji="1" lang="en-US" altLang="zh-TW" b="0" i="0" smtClean="0"/>
                            <m:t>L</m:t>
                          </m:r>
                        </m:sub>
                      </m:sSub>
                      <m:sSub>
                        <m:sSubPr>
                          <m:ctrlPr>
                            <a:rPr kumimoji="1" lang="en-US" altLang="zh-TW" b="0" i="1" smtClean="0">
                              <a:latin typeface="Cambria Math" panose="02040503050406030204" pitchFamily="18" charset="0"/>
                            </a:rPr>
                          </m:ctrlPr>
                        </m:sSubPr>
                        <m:e>
                          <m:r>
                            <m:rPr>
                              <m:nor/>
                            </m:rPr>
                            <a:rPr kumimoji="1" lang="en-US" altLang="zh-TW" b="0" i="0" smtClean="0"/>
                            <m:t>m</m:t>
                          </m:r>
                        </m:e>
                        <m:sub>
                          <m:r>
                            <m:rPr>
                              <m:nor/>
                            </m:rPr>
                            <a:rPr kumimoji="1" lang="en-US" altLang="zh-TW" b="0" i="0" smtClean="0"/>
                            <m:t>e</m:t>
                          </m:r>
                        </m:sub>
                      </m:sSub>
                      <m:sSub>
                        <m:sSubPr>
                          <m:ctrlPr>
                            <a:rPr kumimoji="1" lang="en-US" altLang="zh-TW" b="0" i="1" smtClean="0">
                              <a:latin typeface="Cambria Math" panose="02040503050406030204" pitchFamily="18" charset="0"/>
                            </a:rPr>
                          </m:ctrlPr>
                        </m:sSubPr>
                        <m:e>
                          <m:r>
                            <m:rPr>
                              <m:nor/>
                            </m:rPr>
                            <a:rPr kumimoji="1" lang="en-US" altLang="zh-TW" b="0" i="0" smtClean="0"/>
                            <m:t>ε</m:t>
                          </m:r>
                        </m:e>
                        <m:sub>
                          <m:r>
                            <m:rPr>
                              <m:nor/>
                            </m:rPr>
                            <a:rPr kumimoji="1" lang="en-US" altLang="zh-TW" b="0" i="0" smtClean="0"/>
                            <m:t>0</m:t>
                          </m:r>
                        </m:sub>
                      </m:sSub>
                      <m:r>
                        <m:rPr>
                          <m:nor/>
                        </m:rPr>
                        <a:rPr kumimoji="1" lang="en-US" altLang="zh-TW" b="0" i="0" smtClean="0"/>
                        <m:t> /</m:t>
                      </m:r>
                      <m:r>
                        <a:rPr kumimoji="1" lang="en-US" altLang="zh-TW" b="0" i="1" smtClean="0">
                          <a:latin typeface="Cambria Math" panose="02040503050406030204" pitchFamily="18" charset="0"/>
                        </a:rPr>
                        <m:t> </m:t>
                      </m:r>
                      <m:sSup>
                        <m:sSupPr>
                          <m:ctrlPr>
                            <a:rPr kumimoji="1" lang="en-US" altLang="zh-TW" b="0" i="1" smtClean="0">
                              <a:latin typeface="Cambria Math" panose="02040503050406030204" pitchFamily="18" charset="0"/>
                            </a:rPr>
                          </m:ctrlPr>
                        </m:sSupPr>
                        <m:e>
                          <m:r>
                            <m:rPr>
                              <m:nor/>
                            </m:rPr>
                            <a:rPr kumimoji="1" lang="en-US" altLang="zh-TW" b="0" i="0" smtClean="0"/>
                            <m:t>e</m:t>
                          </m:r>
                        </m:e>
                        <m:sup>
                          <m:r>
                            <m:rPr>
                              <m:nor/>
                            </m:rPr>
                            <a:rPr kumimoji="1" lang="en-US" altLang="zh-TW" b="0" i="0" smtClean="0"/>
                            <m:t>2</m:t>
                          </m:r>
                        </m:sup>
                      </m:sSup>
                      <m:r>
                        <m:rPr>
                          <m:nor/>
                        </m:rPr>
                        <a:rPr kumimoji="1" lang="en-US" altLang="zh-TW" b="0" i="0" smtClean="0"/>
                        <m:t> </m:t>
                      </m:r>
                    </m:oMath>
                  </m:oMathPara>
                </a14:m>
                <a:endParaRPr kumimoji="1" lang="zh-TW" altLang="en-US" dirty="0"/>
              </a:p>
            </p:txBody>
          </p:sp>
        </mc:Choice>
        <mc:Fallback xmlns="">
          <p:sp>
            <p:nvSpPr>
              <p:cNvPr id="79" name="文字方塊 78">
                <a:extLst>
                  <a:ext uri="{FF2B5EF4-FFF2-40B4-BE49-F238E27FC236}">
                    <a16:creationId xmlns:a16="http://schemas.microsoft.com/office/drawing/2014/main" id="{01757EA3-BCEC-FC4D-AED3-97F3C950864A}"/>
                  </a:ext>
                </a:extLst>
              </p:cNvPr>
              <p:cNvSpPr txBox="1">
                <a:spLocks noRot="1" noChangeAspect="1" noMove="1" noResize="1" noEditPoints="1" noAdjustHandles="1" noChangeArrowheads="1" noChangeShapeType="1" noTextEdit="1"/>
              </p:cNvSpPr>
              <p:nvPr/>
            </p:nvSpPr>
            <p:spPr>
              <a:xfrm>
                <a:off x="2882214" y="1886291"/>
                <a:ext cx="1986120" cy="423065"/>
              </a:xfrm>
              <a:prstGeom prst="rect">
                <a:avLst/>
              </a:prstGeom>
              <a:blipFill>
                <a:blip r:embed="rId4"/>
                <a:stretch>
                  <a:fillRect b="-7143"/>
                </a:stretch>
              </a:blipFill>
            </p:spPr>
            <p:txBody>
              <a:bodyPr/>
              <a:lstStyle/>
              <a:p>
                <a:r>
                  <a:rPr lang="zh-TW" altLang="en-US">
                    <a:noFill/>
                  </a:rPr>
                  <a:t> </a:t>
                </a:r>
              </a:p>
            </p:txBody>
          </p:sp>
        </mc:Fallback>
      </mc:AlternateContent>
      <p:sp>
        <p:nvSpPr>
          <p:cNvPr id="99" name="投影片編號版面配置區 4">
            <a:extLst>
              <a:ext uri="{FF2B5EF4-FFF2-40B4-BE49-F238E27FC236}">
                <a16:creationId xmlns:a16="http://schemas.microsoft.com/office/drawing/2014/main" id="{FEA18A53-459B-974C-B89E-B510FC1CEB63}"/>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2735F5-878B-441F-B379-B43024F8FD3A}" type="slidenum">
              <a:rPr lang="zh-TW" altLang="en-US" smtClean="0"/>
              <a:pPr/>
              <a:t>32</a:t>
            </a:fld>
            <a:endParaRPr lang="zh-TW" altLang="en-US" dirty="0"/>
          </a:p>
        </p:txBody>
      </p:sp>
      <p:sp>
        <p:nvSpPr>
          <p:cNvPr id="100" name="手繪多邊形 99">
            <a:extLst>
              <a:ext uri="{FF2B5EF4-FFF2-40B4-BE49-F238E27FC236}">
                <a16:creationId xmlns:a16="http://schemas.microsoft.com/office/drawing/2014/main" id="{B11E61DF-AF0D-E64B-924E-FC59B6FCFED6}"/>
              </a:ext>
            </a:extLst>
          </p:cNvPr>
          <p:cNvSpPr/>
          <p:nvPr/>
        </p:nvSpPr>
        <p:spPr>
          <a:xfrm>
            <a:off x="4611073" y="2308930"/>
            <a:ext cx="1030587" cy="549628"/>
          </a:xfrm>
          <a:custGeom>
            <a:avLst/>
            <a:gdLst>
              <a:gd name="connsiteX0" fmla="*/ 0 w 358815"/>
              <a:gd name="connsiteY0" fmla="*/ 381965 h 381965"/>
              <a:gd name="connsiteX1" fmla="*/ 81023 w 358815"/>
              <a:gd name="connsiteY1" fmla="*/ 127322 h 381965"/>
              <a:gd name="connsiteX2" fmla="*/ 358815 w 358815"/>
              <a:gd name="connsiteY2" fmla="*/ 0 h 381965"/>
              <a:gd name="connsiteX0" fmla="*/ 0 w 358815"/>
              <a:gd name="connsiteY0" fmla="*/ 381965 h 381965"/>
              <a:gd name="connsiteX1" fmla="*/ 156063 w 358815"/>
              <a:gd name="connsiteY1" fmla="*/ 69071 h 381965"/>
              <a:gd name="connsiteX2" fmla="*/ 358815 w 358815"/>
              <a:gd name="connsiteY2" fmla="*/ 0 h 381965"/>
              <a:gd name="connsiteX0" fmla="*/ 0 w 358815"/>
              <a:gd name="connsiteY0" fmla="*/ 381965 h 381965"/>
              <a:gd name="connsiteX1" fmla="*/ 156063 w 358815"/>
              <a:gd name="connsiteY1" fmla="*/ 69071 h 381965"/>
              <a:gd name="connsiteX2" fmla="*/ 358815 w 358815"/>
              <a:gd name="connsiteY2" fmla="*/ 0 h 381965"/>
              <a:gd name="connsiteX0" fmla="*/ 0 w 358815"/>
              <a:gd name="connsiteY0" fmla="*/ 381965 h 381965"/>
              <a:gd name="connsiteX1" fmla="*/ 154109 w 358815"/>
              <a:gd name="connsiteY1" fmla="*/ 75691 h 381965"/>
              <a:gd name="connsiteX2" fmla="*/ 358815 w 358815"/>
              <a:gd name="connsiteY2" fmla="*/ 0 h 381965"/>
              <a:gd name="connsiteX0" fmla="*/ 0 w 358815"/>
              <a:gd name="connsiteY0" fmla="*/ 381965 h 381965"/>
              <a:gd name="connsiteX1" fmla="*/ 154109 w 358815"/>
              <a:gd name="connsiteY1" fmla="*/ 75691 h 381965"/>
              <a:gd name="connsiteX2" fmla="*/ 358815 w 358815"/>
              <a:gd name="connsiteY2" fmla="*/ 0 h 381965"/>
              <a:gd name="connsiteX0" fmla="*/ 0 w 358815"/>
              <a:gd name="connsiteY0" fmla="*/ 381965 h 381965"/>
              <a:gd name="connsiteX1" fmla="*/ 154109 w 358815"/>
              <a:gd name="connsiteY1" fmla="*/ 75691 h 381965"/>
              <a:gd name="connsiteX2" fmla="*/ 358815 w 358815"/>
              <a:gd name="connsiteY2" fmla="*/ 0 h 381965"/>
              <a:gd name="connsiteX0" fmla="*/ 0 w 358815"/>
              <a:gd name="connsiteY0" fmla="*/ 381965 h 381965"/>
              <a:gd name="connsiteX1" fmla="*/ 154109 w 358815"/>
              <a:gd name="connsiteY1" fmla="*/ 75691 h 381965"/>
              <a:gd name="connsiteX2" fmla="*/ 358815 w 358815"/>
              <a:gd name="connsiteY2" fmla="*/ 0 h 381965"/>
              <a:gd name="connsiteX0" fmla="*/ 0 w 358815"/>
              <a:gd name="connsiteY0" fmla="*/ 381965 h 381965"/>
              <a:gd name="connsiteX1" fmla="*/ 154109 w 358815"/>
              <a:gd name="connsiteY1" fmla="*/ 75691 h 381965"/>
              <a:gd name="connsiteX2" fmla="*/ 358815 w 358815"/>
              <a:gd name="connsiteY2" fmla="*/ 0 h 381965"/>
              <a:gd name="connsiteX0" fmla="*/ 0 w 358815"/>
              <a:gd name="connsiteY0" fmla="*/ 381965 h 381965"/>
              <a:gd name="connsiteX1" fmla="*/ 154109 w 358815"/>
              <a:gd name="connsiteY1" fmla="*/ 75691 h 381965"/>
              <a:gd name="connsiteX2" fmla="*/ 358815 w 358815"/>
              <a:gd name="connsiteY2" fmla="*/ 0 h 381965"/>
            </a:gdLst>
            <a:ahLst/>
            <a:cxnLst>
              <a:cxn ang="0">
                <a:pos x="connsiteX0" y="connsiteY0"/>
              </a:cxn>
              <a:cxn ang="0">
                <a:pos x="connsiteX1" y="connsiteY1"/>
              </a:cxn>
              <a:cxn ang="0">
                <a:pos x="connsiteX2" y="connsiteY2"/>
              </a:cxn>
            </a:cxnLst>
            <a:rect l="l" t="t" r="r" b="b"/>
            <a:pathLst>
              <a:path w="358815" h="381965">
                <a:moveTo>
                  <a:pt x="0" y="381965"/>
                </a:moveTo>
                <a:cubicBezTo>
                  <a:pt x="36991" y="224693"/>
                  <a:pt x="89421" y="137146"/>
                  <a:pt x="154109" y="75691"/>
                </a:cubicBezTo>
                <a:cubicBezTo>
                  <a:pt x="229545" y="23504"/>
                  <a:pt x="257637" y="14178"/>
                  <a:pt x="358815" y="0"/>
                </a:cubicBezTo>
              </a:path>
            </a:pathLst>
          </a:custGeom>
          <a:ln w="254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zh-TW" altLang="en-US">
              <a:solidFill>
                <a:schemeClr val="accent2">
                  <a:lumMod val="75000"/>
                </a:schemeClr>
              </a:solidFill>
            </a:endParaRPr>
          </a:p>
        </p:txBody>
      </p:sp>
      <p:grpSp>
        <p:nvGrpSpPr>
          <p:cNvPr id="19" name="群組 18">
            <a:extLst>
              <a:ext uri="{FF2B5EF4-FFF2-40B4-BE49-F238E27FC236}">
                <a16:creationId xmlns:a16="http://schemas.microsoft.com/office/drawing/2014/main" id="{4BBF6BE7-28EA-4CC2-BB55-9A6BBBA0307E}"/>
              </a:ext>
            </a:extLst>
          </p:cNvPr>
          <p:cNvGrpSpPr/>
          <p:nvPr/>
        </p:nvGrpSpPr>
        <p:grpSpPr>
          <a:xfrm>
            <a:off x="1376693" y="3098852"/>
            <a:ext cx="2262814" cy="1109658"/>
            <a:chOff x="2037430" y="3580885"/>
            <a:chExt cx="1321277" cy="783408"/>
          </a:xfrm>
        </p:grpSpPr>
        <p:sp>
          <p:nvSpPr>
            <p:cNvPr id="16" name="梯形 15">
              <a:extLst>
                <a:ext uri="{FF2B5EF4-FFF2-40B4-BE49-F238E27FC236}">
                  <a16:creationId xmlns:a16="http://schemas.microsoft.com/office/drawing/2014/main" id="{094B81FF-03FE-4460-8EEE-4183EE3D02BD}"/>
                </a:ext>
              </a:extLst>
            </p:cNvPr>
            <p:cNvSpPr/>
            <p:nvPr/>
          </p:nvSpPr>
          <p:spPr>
            <a:xfrm rot="5400000">
              <a:off x="2306365" y="3311950"/>
              <a:ext cx="783408" cy="1321277"/>
            </a:xfrm>
            <a:custGeom>
              <a:avLst/>
              <a:gdLst>
                <a:gd name="connsiteX0" fmla="*/ 0 w 1181100"/>
                <a:gd name="connsiteY0" fmla="*/ 1289050 h 1289050"/>
                <a:gd name="connsiteX1" fmla="*/ 295275 w 1181100"/>
                <a:gd name="connsiteY1" fmla="*/ 0 h 1289050"/>
                <a:gd name="connsiteX2" fmla="*/ 885825 w 1181100"/>
                <a:gd name="connsiteY2" fmla="*/ 0 h 1289050"/>
                <a:gd name="connsiteX3" fmla="*/ 1181100 w 1181100"/>
                <a:gd name="connsiteY3" fmla="*/ 1289050 h 1289050"/>
                <a:gd name="connsiteX4" fmla="*/ 0 w 1181100"/>
                <a:gd name="connsiteY4" fmla="*/ 1289050 h 1289050"/>
                <a:gd name="connsiteX0" fmla="*/ 0 w 1181100"/>
                <a:gd name="connsiteY0" fmla="*/ 1289050 h 1289050"/>
                <a:gd name="connsiteX1" fmla="*/ 158750 w 1181100"/>
                <a:gd name="connsiteY1" fmla="*/ 577850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2725 w 1181100"/>
                <a:gd name="connsiteY1" fmla="*/ 590550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2725 w 1181100"/>
                <a:gd name="connsiteY1" fmla="*/ 590550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2725 w 1181100"/>
                <a:gd name="connsiteY1" fmla="*/ 590550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2725 w 1181100"/>
                <a:gd name="connsiteY1" fmla="*/ 590550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63525 w 1181100"/>
                <a:gd name="connsiteY1" fmla="*/ 60007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63525 w 1181100"/>
                <a:gd name="connsiteY1" fmla="*/ 60007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63525 w 1181100"/>
                <a:gd name="connsiteY1" fmla="*/ 60007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50825 w 1181100"/>
                <a:gd name="connsiteY1" fmla="*/ 60007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444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444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25425 w 1181100"/>
                <a:gd name="connsiteY1" fmla="*/ 654050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25425 w 1181100"/>
                <a:gd name="connsiteY1" fmla="*/ 654050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00025 w 1181100"/>
                <a:gd name="connsiteY1" fmla="*/ 6572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00025 w 1181100"/>
                <a:gd name="connsiteY1" fmla="*/ 6572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00025 w 1181100"/>
                <a:gd name="connsiteY1" fmla="*/ 6572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00025 w 1181100"/>
                <a:gd name="connsiteY1" fmla="*/ 6572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317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317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317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181100 w 1181100"/>
                <a:gd name="connsiteY4" fmla="*/ 1289050 h 1289050"/>
                <a:gd name="connsiteX5" fmla="*/ 0 w 1181100"/>
                <a:gd name="connsiteY5"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037807 w 1181100"/>
                <a:gd name="connsiteY4" fmla="*/ 650875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037807 w 1181100"/>
                <a:gd name="connsiteY4" fmla="*/ 650875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037807 w 1181100"/>
                <a:gd name="connsiteY4" fmla="*/ 650875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009232 w 1181100"/>
                <a:gd name="connsiteY4" fmla="*/ 66040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009232 w 1181100"/>
                <a:gd name="connsiteY4" fmla="*/ 66040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009232 w 1181100"/>
                <a:gd name="connsiteY4" fmla="*/ 66040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1009232 w 1181100"/>
                <a:gd name="connsiteY4" fmla="*/ 66040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96532 w 1181100"/>
                <a:gd name="connsiteY4" fmla="*/ 66040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96532 w 1181100"/>
                <a:gd name="connsiteY4" fmla="*/ 66040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96532 w 1181100"/>
                <a:gd name="connsiteY4" fmla="*/ 66040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83832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83832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83832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83832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36207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36207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36207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67957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67957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67957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967957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219075 w 1181100"/>
                <a:gd name="connsiteY1" fmla="*/ 669925 h 1289050"/>
                <a:gd name="connsiteX2" fmla="*/ 295275 w 1181100"/>
                <a:gd name="connsiteY2" fmla="*/ 0 h 1289050"/>
                <a:gd name="connsiteX3" fmla="*/ 885825 w 1181100"/>
                <a:gd name="connsiteY3" fmla="*/ 0 h 1289050"/>
                <a:gd name="connsiteX4" fmla="*/ 871703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340669 w 1181100"/>
                <a:gd name="connsiteY1" fmla="*/ 663575 h 1289050"/>
                <a:gd name="connsiteX2" fmla="*/ 295275 w 1181100"/>
                <a:gd name="connsiteY2" fmla="*/ 0 h 1289050"/>
                <a:gd name="connsiteX3" fmla="*/ 885825 w 1181100"/>
                <a:gd name="connsiteY3" fmla="*/ 0 h 1289050"/>
                <a:gd name="connsiteX4" fmla="*/ 871703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340669 w 1181100"/>
                <a:gd name="connsiteY1" fmla="*/ 663575 h 1289050"/>
                <a:gd name="connsiteX2" fmla="*/ 295275 w 1181100"/>
                <a:gd name="connsiteY2" fmla="*/ 0 h 1289050"/>
                <a:gd name="connsiteX3" fmla="*/ 885825 w 1181100"/>
                <a:gd name="connsiteY3" fmla="*/ 0 h 1289050"/>
                <a:gd name="connsiteX4" fmla="*/ 871703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340669 w 1181100"/>
                <a:gd name="connsiteY1" fmla="*/ 663575 h 1289050"/>
                <a:gd name="connsiteX2" fmla="*/ 295275 w 1181100"/>
                <a:gd name="connsiteY2" fmla="*/ 0 h 1289050"/>
                <a:gd name="connsiteX3" fmla="*/ 885825 w 1181100"/>
                <a:gd name="connsiteY3" fmla="*/ 0 h 1289050"/>
                <a:gd name="connsiteX4" fmla="*/ 871703 w 1181100"/>
                <a:gd name="connsiteY4" fmla="*/ 666750 h 1289050"/>
                <a:gd name="connsiteX5" fmla="*/ 1181100 w 1181100"/>
                <a:gd name="connsiteY5" fmla="*/ 1289050 h 1289050"/>
                <a:gd name="connsiteX6" fmla="*/ 0 w 1181100"/>
                <a:gd name="connsiteY6" fmla="*/ 1289050 h 1289050"/>
                <a:gd name="connsiteX0" fmla="*/ 0 w 1181100"/>
                <a:gd name="connsiteY0" fmla="*/ 1289050 h 1289050"/>
                <a:gd name="connsiteX1" fmla="*/ 340669 w 1181100"/>
                <a:gd name="connsiteY1" fmla="*/ 663575 h 1289050"/>
                <a:gd name="connsiteX2" fmla="*/ 295275 w 1181100"/>
                <a:gd name="connsiteY2" fmla="*/ 0 h 1289050"/>
                <a:gd name="connsiteX3" fmla="*/ 809836 w 1181100"/>
                <a:gd name="connsiteY3" fmla="*/ 0 h 1289050"/>
                <a:gd name="connsiteX4" fmla="*/ 871703 w 1181100"/>
                <a:gd name="connsiteY4" fmla="*/ 666750 h 1289050"/>
                <a:gd name="connsiteX5" fmla="*/ 1181100 w 1181100"/>
                <a:gd name="connsiteY5" fmla="*/ 1289050 h 1289050"/>
                <a:gd name="connsiteX6" fmla="*/ 0 w 1181100"/>
                <a:gd name="connsiteY6" fmla="*/ 1289050 h 1289050"/>
                <a:gd name="connsiteX0" fmla="*/ 0 w 1181100"/>
                <a:gd name="connsiteY0" fmla="*/ 1292225 h 1292225"/>
                <a:gd name="connsiteX1" fmla="*/ 340669 w 1181100"/>
                <a:gd name="connsiteY1" fmla="*/ 666750 h 1292225"/>
                <a:gd name="connsiteX2" fmla="*/ 391537 w 1181100"/>
                <a:gd name="connsiteY2" fmla="*/ 0 h 1292225"/>
                <a:gd name="connsiteX3" fmla="*/ 809836 w 1181100"/>
                <a:gd name="connsiteY3" fmla="*/ 3175 h 1292225"/>
                <a:gd name="connsiteX4" fmla="*/ 871703 w 1181100"/>
                <a:gd name="connsiteY4" fmla="*/ 669925 h 1292225"/>
                <a:gd name="connsiteX5" fmla="*/ 1181100 w 1181100"/>
                <a:gd name="connsiteY5" fmla="*/ 1292225 h 1292225"/>
                <a:gd name="connsiteX6" fmla="*/ 0 w 1181100"/>
                <a:gd name="connsiteY6" fmla="*/ 1292225 h 1292225"/>
                <a:gd name="connsiteX0" fmla="*/ 0 w 1181100"/>
                <a:gd name="connsiteY0" fmla="*/ 1292225 h 1292225"/>
                <a:gd name="connsiteX1" fmla="*/ 340669 w 1181100"/>
                <a:gd name="connsiteY1" fmla="*/ 666750 h 1292225"/>
                <a:gd name="connsiteX2" fmla="*/ 432066 w 1181100"/>
                <a:gd name="connsiteY2" fmla="*/ 0 h 1292225"/>
                <a:gd name="connsiteX3" fmla="*/ 809836 w 1181100"/>
                <a:gd name="connsiteY3" fmla="*/ 3175 h 1292225"/>
                <a:gd name="connsiteX4" fmla="*/ 871703 w 1181100"/>
                <a:gd name="connsiteY4" fmla="*/ 669925 h 1292225"/>
                <a:gd name="connsiteX5" fmla="*/ 1181100 w 1181100"/>
                <a:gd name="connsiteY5" fmla="*/ 1292225 h 1292225"/>
                <a:gd name="connsiteX6" fmla="*/ 0 w 1181100"/>
                <a:gd name="connsiteY6" fmla="*/ 1292225 h 1292225"/>
                <a:gd name="connsiteX0" fmla="*/ 0 w 1181100"/>
                <a:gd name="connsiteY0" fmla="*/ 1292225 h 1292225"/>
                <a:gd name="connsiteX1" fmla="*/ 340669 w 1181100"/>
                <a:gd name="connsiteY1" fmla="*/ 666750 h 1292225"/>
                <a:gd name="connsiteX2" fmla="*/ 432066 w 1181100"/>
                <a:gd name="connsiteY2" fmla="*/ 0 h 1292225"/>
                <a:gd name="connsiteX3" fmla="*/ 764241 w 1181100"/>
                <a:gd name="connsiteY3" fmla="*/ 0 h 1292225"/>
                <a:gd name="connsiteX4" fmla="*/ 871703 w 1181100"/>
                <a:gd name="connsiteY4" fmla="*/ 669925 h 1292225"/>
                <a:gd name="connsiteX5" fmla="*/ 1181100 w 1181100"/>
                <a:gd name="connsiteY5" fmla="*/ 1292225 h 1292225"/>
                <a:gd name="connsiteX6" fmla="*/ 0 w 1181100"/>
                <a:gd name="connsiteY6" fmla="*/ 1292225 h 1292225"/>
                <a:gd name="connsiteX0" fmla="*/ 0 w 1181100"/>
                <a:gd name="connsiteY0" fmla="*/ 1292225 h 1292225"/>
                <a:gd name="connsiteX1" fmla="*/ 340669 w 1181100"/>
                <a:gd name="connsiteY1" fmla="*/ 666750 h 1292225"/>
                <a:gd name="connsiteX2" fmla="*/ 432066 w 1181100"/>
                <a:gd name="connsiteY2" fmla="*/ 0 h 1292225"/>
                <a:gd name="connsiteX3" fmla="*/ 764241 w 1181100"/>
                <a:gd name="connsiteY3" fmla="*/ 0 h 1292225"/>
                <a:gd name="connsiteX4" fmla="*/ 871703 w 1181100"/>
                <a:gd name="connsiteY4" fmla="*/ 669925 h 1292225"/>
                <a:gd name="connsiteX5" fmla="*/ 1181100 w 1181100"/>
                <a:gd name="connsiteY5" fmla="*/ 1292225 h 1292225"/>
                <a:gd name="connsiteX6" fmla="*/ 0 w 1181100"/>
                <a:gd name="connsiteY6" fmla="*/ 1292225 h 1292225"/>
                <a:gd name="connsiteX0" fmla="*/ 0 w 1181100"/>
                <a:gd name="connsiteY0" fmla="*/ 1292225 h 1292225"/>
                <a:gd name="connsiteX1" fmla="*/ 340669 w 1181100"/>
                <a:gd name="connsiteY1" fmla="*/ 666750 h 1292225"/>
                <a:gd name="connsiteX2" fmla="*/ 432066 w 1181100"/>
                <a:gd name="connsiteY2" fmla="*/ 0 h 1292225"/>
                <a:gd name="connsiteX3" fmla="*/ 764241 w 1181100"/>
                <a:gd name="connsiteY3" fmla="*/ 0 h 1292225"/>
                <a:gd name="connsiteX4" fmla="*/ 871703 w 1181100"/>
                <a:gd name="connsiteY4" fmla="*/ 669925 h 1292225"/>
                <a:gd name="connsiteX5" fmla="*/ 1181100 w 1181100"/>
                <a:gd name="connsiteY5" fmla="*/ 1292225 h 1292225"/>
                <a:gd name="connsiteX6" fmla="*/ 0 w 1181100"/>
                <a:gd name="connsiteY6" fmla="*/ 1292225 h 1292225"/>
                <a:gd name="connsiteX0" fmla="*/ 0 w 1181100"/>
                <a:gd name="connsiteY0" fmla="*/ 1303513 h 1303513"/>
                <a:gd name="connsiteX1" fmla="*/ 340669 w 1181100"/>
                <a:gd name="connsiteY1" fmla="*/ 678038 h 1303513"/>
                <a:gd name="connsiteX2" fmla="*/ 432066 w 1181100"/>
                <a:gd name="connsiteY2" fmla="*/ 11288 h 1303513"/>
                <a:gd name="connsiteX3" fmla="*/ 764241 w 1181100"/>
                <a:gd name="connsiteY3" fmla="*/ 11288 h 1303513"/>
                <a:gd name="connsiteX4" fmla="*/ 871703 w 1181100"/>
                <a:gd name="connsiteY4" fmla="*/ 681213 h 1303513"/>
                <a:gd name="connsiteX5" fmla="*/ 1181100 w 1181100"/>
                <a:gd name="connsiteY5" fmla="*/ 1303513 h 1303513"/>
                <a:gd name="connsiteX6" fmla="*/ 0 w 1181100"/>
                <a:gd name="connsiteY6" fmla="*/ 1303513 h 1303513"/>
                <a:gd name="connsiteX0" fmla="*/ 0 w 1181100"/>
                <a:gd name="connsiteY0" fmla="*/ 1311275 h 1311275"/>
                <a:gd name="connsiteX1" fmla="*/ 340669 w 1181100"/>
                <a:gd name="connsiteY1" fmla="*/ 685800 h 1311275"/>
                <a:gd name="connsiteX2" fmla="*/ 432066 w 1181100"/>
                <a:gd name="connsiteY2" fmla="*/ 19050 h 1311275"/>
                <a:gd name="connsiteX3" fmla="*/ 764241 w 1181100"/>
                <a:gd name="connsiteY3" fmla="*/ 19050 h 1311275"/>
                <a:gd name="connsiteX4" fmla="*/ 871703 w 1181100"/>
                <a:gd name="connsiteY4" fmla="*/ 688975 h 1311275"/>
                <a:gd name="connsiteX5" fmla="*/ 1181100 w 1181100"/>
                <a:gd name="connsiteY5" fmla="*/ 1311275 h 1311275"/>
                <a:gd name="connsiteX6" fmla="*/ 0 w 1181100"/>
                <a:gd name="connsiteY6" fmla="*/ 1311275 h 1311275"/>
                <a:gd name="connsiteX0" fmla="*/ 0 w 1181100"/>
                <a:gd name="connsiteY0" fmla="*/ 1311275 h 1311275"/>
                <a:gd name="connsiteX1" fmla="*/ 340669 w 1181100"/>
                <a:gd name="connsiteY1" fmla="*/ 685800 h 1311275"/>
                <a:gd name="connsiteX2" fmla="*/ 432066 w 1181100"/>
                <a:gd name="connsiteY2" fmla="*/ 19050 h 1311275"/>
                <a:gd name="connsiteX3" fmla="*/ 764241 w 1181100"/>
                <a:gd name="connsiteY3" fmla="*/ 19050 h 1311275"/>
                <a:gd name="connsiteX4" fmla="*/ 836240 w 1181100"/>
                <a:gd name="connsiteY4" fmla="*/ 682625 h 1311275"/>
                <a:gd name="connsiteX5" fmla="*/ 1181100 w 1181100"/>
                <a:gd name="connsiteY5" fmla="*/ 1311275 h 1311275"/>
                <a:gd name="connsiteX6" fmla="*/ 0 w 1181100"/>
                <a:gd name="connsiteY6" fmla="*/ 1311275 h 1311275"/>
                <a:gd name="connsiteX0" fmla="*/ 0 w 1181100"/>
                <a:gd name="connsiteY0" fmla="*/ 1312936 h 1312936"/>
                <a:gd name="connsiteX1" fmla="*/ 340669 w 1181100"/>
                <a:gd name="connsiteY1" fmla="*/ 687461 h 1312936"/>
                <a:gd name="connsiteX2" fmla="*/ 432066 w 1181100"/>
                <a:gd name="connsiteY2" fmla="*/ 20711 h 1312936"/>
                <a:gd name="connsiteX3" fmla="*/ 743976 w 1181100"/>
                <a:gd name="connsiteY3" fmla="*/ 17536 h 1312936"/>
                <a:gd name="connsiteX4" fmla="*/ 836240 w 1181100"/>
                <a:gd name="connsiteY4" fmla="*/ 684286 h 1312936"/>
                <a:gd name="connsiteX5" fmla="*/ 1181100 w 1181100"/>
                <a:gd name="connsiteY5" fmla="*/ 1312936 h 1312936"/>
                <a:gd name="connsiteX6" fmla="*/ 0 w 1181100"/>
                <a:gd name="connsiteY6" fmla="*/ 1312936 h 1312936"/>
                <a:gd name="connsiteX0" fmla="*/ 0 w 1181100"/>
                <a:gd name="connsiteY0" fmla="*/ 1312936 h 1312936"/>
                <a:gd name="connsiteX1" fmla="*/ 340669 w 1181100"/>
                <a:gd name="connsiteY1" fmla="*/ 687461 h 1312936"/>
                <a:gd name="connsiteX2" fmla="*/ 432066 w 1181100"/>
                <a:gd name="connsiteY2" fmla="*/ 20711 h 1312936"/>
                <a:gd name="connsiteX3" fmla="*/ 743976 w 1181100"/>
                <a:gd name="connsiteY3" fmla="*/ 17536 h 1312936"/>
                <a:gd name="connsiteX4" fmla="*/ 851443 w 1181100"/>
                <a:gd name="connsiteY4" fmla="*/ 684286 h 1312936"/>
                <a:gd name="connsiteX5" fmla="*/ 1181100 w 1181100"/>
                <a:gd name="connsiteY5" fmla="*/ 1312936 h 1312936"/>
                <a:gd name="connsiteX6" fmla="*/ 0 w 1181100"/>
                <a:gd name="connsiteY6" fmla="*/ 1312936 h 1312936"/>
                <a:gd name="connsiteX0" fmla="*/ 0 w 1196303"/>
                <a:gd name="connsiteY0" fmla="*/ 1312936 h 1312936"/>
                <a:gd name="connsiteX1" fmla="*/ 340669 w 1196303"/>
                <a:gd name="connsiteY1" fmla="*/ 687461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0669 w 1196303"/>
                <a:gd name="connsiteY1" fmla="*/ 687461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0669 w 1196303"/>
                <a:gd name="connsiteY1" fmla="*/ 687461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0669 w 1196303"/>
                <a:gd name="connsiteY1" fmla="*/ 687461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0669 w 1196303"/>
                <a:gd name="connsiteY1" fmla="*/ 687461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0669 w 1196303"/>
                <a:gd name="connsiteY1" fmla="*/ 687461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0669 w 1196303"/>
                <a:gd name="connsiteY1" fmla="*/ 687461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0669 w 1196303"/>
                <a:gd name="connsiteY1" fmla="*/ 687461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8719 w 1196303"/>
                <a:gd name="connsiteY1" fmla="*/ 688851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8719 w 1196303"/>
                <a:gd name="connsiteY1" fmla="*/ 688851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8719 w 1196303"/>
                <a:gd name="connsiteY1" fmla="*/ 688851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33318 w 1196303"/>
                <a:gd name="connsiteY1" fmla="*/ 686070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1023 w 1196303"/>
                <a:gd name="connsiteY1" fmla="*/ 686070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1023 w 1196303"/>
                <a:gd name="connsiteY1" fmla="*/ 686070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1023 w 1196303"/>
                <a:gd name="connsiteY1" fmla="*/ 686070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2936 h 1312936"/>
                <a:gd name="connsiteX1" fmla="*/ 341023 w 1196303"/>
                <a:gd name="connsiteY1" fmla="*/ 686070 h 1312936"/>
                <a:gd name="connsiteX2" fmla="*/ 432066 w 1196303"/>
                <a:gd name="connsiteY2" fmla="*/ 20711 h 1312936"/>
                <a:gd name="connsiteX3" fmla="*/ 743976 w 1196303"/>
                <a:gd name="connsiteY3" fmla="*/ 17536 h 1312936"/>
                <a:gd name="connsiteX4" fmla="*/ 851443 w 1196303"/>
                <a:gd name="connsiteY4" fmla="*/ 684286 h 1312936"/>
                <a:gd name="connsiteX5" fmla="*/ 1196303 w 1196303"/>
                <a:gd name="connsiteY5" fmla="*/ 1312936 h 1312936"/>
                <a:gd name="connsiteX6" fmla="*/ 0 w 1196303"/>
                <a:gd name="connsiteY6" fmla="*/ 1312936 h 1312936"/>
                <a:gd name="connsiteX0" fmla="*/ 0 w 1196303"/>
                <a:gd name="connsiteY0" fmla="*/ 1313581 h 1313581"/>
                <a:gd name="connsiteX1" fmla="*/ 341023 w 1196303"/>
                <a:gd name="connsiteY1" fmla="*/ 686715 h 1313581"/>
                <a:gd name="connsiteX2" fmla="*/ 419233 w 1196303"/>
                <a:gd name="connsiteY2" fmla="*/ 19966 h 1313581"/>
                <a:gd name="connsiteX3" fmla="*/ 743976 w 1196303"/>
                <a:gd name="connsiteY3" fmla="*/ 18181 h 1313581"/>
                <a:gd name="connsiteX4" fmla="*/ 851443 w 1196303"/>
                <a:gd name="connsiteY4" fmla="*/ 684931 h 1313581"/>
                <a:gd name="connsiteX5" fmla="*/ 1196303 w 1196303"/>
                <a:gd name="connsiteY5" fmla="*/ 1313581 h 1313581"/>
                <a:gd name="connsiteX6" fmla="*/ 0 w 1196303"/>
                <a:gd name="connsiteY6" fmla="*/ 1313581 h 1313581"/>
                <a:gd name="connsiteX0" fmla="*/ 0 w 1196303"/>
                <a:gd name="connsiteY0" fmla="*/ 1313581 h 1313581"/>
                <a:gd name="connsiteX1" fmla="*/ 341023 w 1196303"/>
                <a:gd name="connsiteY1" fmla="*/ 686715 h 1313581"/>
                <a:gd name="connsiteX2" fmla="*/ 419233 w 1196303"/>
                <a:gd name="connsiteY2" fmla="*/ 19966 h 1313581"/>
                <a:gd name="connsiteX3" fmla="*/ 743976 w 1196303"/>
                <a:gd name="connsiteY3" fmla="*/ 18181 h 1313581"/>
                <a:gd name="connsiteX4" fmla="*/ 851443 w 1196303"/>
                <a:gd name="connsiteY4" fmla="*/ 684931 h 1313581"/>
                <a:gd name="connsiteX5" fmla="*/ 1196303 w 1196303"/>
                <a:gd name="connsiteY5" fmla="*/ 1313581 h 1313581"/>
                <a:gd name="connsiteX6" fmla="*/ 0 w 1196303"/>
                <a:gd name="connsiteY6" fmla="*/ 1313581 h 1313581"/>
                <a:gd name="connsiteX0" fmla="*/ 0 w 1196303"/>
                <a:gd name="connsiteY0" fmla="*/ 1313581 h 1313581"/>
                <a:gd name="connsiteX1" fmla="*/ 341023 w 1196303"/>
                <a:gd name="connsiteY1" fmla="*/ 686715 h 1313581"/>
                <a:gd name="connsiteX2" fmla="*/ 419233 w 1196303"/>
                <a:gd name="connsiteY2" fmla="*/ 19966 h 1313581"/>
                <a:gd name="connsiteX3" fmla="*/ 743976 w 1196303"/>
                <a:gd name="connsiteY3" fmla="*/ 18181 h 1313581"/>
                <a:gd name="connsiteX4" fmla="*/ 851443 w 1196303"/>
                <a:gd name="connsiteY4" fmla="*/ 684931 h 1313581"/>
                <a:gd name="connsiteX5" fmla="*/ 1196303 w 1196303"/>
                <a:gd name="connsiteY5" fmla="*/ 1313581 h 1313581"/>
                <a:gd name="connsiteX6" fmla="*/ 0 w 1196303"/>
                <a:gd name="connsiteY6" fmla="*/ 1313581 h 1313581"/>
                <a:gd name="connsiteX0" fmla="*/ 0 w 1196303"/>
                <a:gd name="connsiteY0" fmla="*/ 1313581 h 1313581"/>
                <a:gd name="connsiteX1" fmla="*/ 341023 w 1196303"/>
                <a:gd name="connsiteY1" fmla="*/ 686715 h 1313581"/>
                <a:gd name="connsiteX2" fmla="*/ 419233 w 1196303"/>
                <a:gd name="connsiteY2" fmla="*/ 19966 h 1313581"/>
                <a:gd name="connsiteX3" fmla="*/ 743976 w 1196303"/>
                <a:gd name="connsiteY3" fmla="*/ 18181 h 1313581"/>
                <a:gd name="connsiteX4" fmla="*/ 851443 w 1196303"/>
                <a:gd name="connsiteY4" fmla="*/ 684931 h 1313581"/>
                <a:gd name="connsiteX5" fmla="*/ 1196303 w 1196303"/>
                <a:gd name="connsiteY5" fmla="*/ 1313581 h 1313581"/>
                <a:gd name="connsiteX6" fmla="*/ 0 w 1196303"/>
                <a:gd name="connsiteY6" fmla="*/ 1313581 h 1313581"/>
                <a:gd name="connsiteX0" fmla="*/ 0 w 1196303"/>
                <a:gd name="connsiteY0" fmla="*/ 1313581 h 1313581"/>
                <a:gd name="connsiteX1" fmla="*/ 341023 w 1196303"/>
                <a:gd name="connsiteY1" fmla="*/ 686715 h 1313581"/>
                <a:gd name="connsiteX2" fmla="*/ 419233 w 1196303"/>
                <a:gd name="connsiteY2" fmla="*/ 19966 h 1313581"/>
                <a:gd name="connsiteX3" fmla="*/ 743976 w 1196303"/>
                <a:gd name="connsiteY3" fmla="*/ 18181 h 1313581"/>
                <a:gd name="connsiteX4" fmla="*/ 866846 w 1196303"/>
                <a:gd name="connsiteY4" fmla="*/ 683541 h 1313581"/>
                <a:gd name="connsiteX5" fmla="*/ 1196303 w 1196303"/>
                <a:gd name="connsiteY5" fmla="*/ 1313581 h 1313581"/>
                <a:gd name="connsiteX6" fmla="*/ 0 w 1196303"/>
                <a:gd name="connsiteY6" fmla="*/ 1313581 h 1313581"/>
                <a:gd name="connsiteX0" fmla="*/ 0 w 1196303"/>
                <a:gd name="connsiteY0" fmla="*/ 1313581 h 1313581"/>
                <a:gd name="connsiteX1" fmla="*/ 341023 w 1196303"/>
                <a:gd name="connsiteY1" fmla="*/ 686715 h 1313581"/>
                <a:gd name="connsiteX2" fmla="*/ 419233 w 1196303"/>
                <a:gd name="connsiteY2" fmla="*/ 19966 h 1313581"/>
                <a:gd name="connsiteX3" fmla="*/ 743976 w 1196303"/>
                <a:gd name="connsiteY3" fmla="*/ 18181 h 1313581"/>
                <a:gd name="connsiteX4" fmla="*/ 866846 w 1196303"/>
                <a:gd name="connsiteY4" fmla="*/ 683541 h 1313581"/>
                <a:gd name="connsiteX5" fmla="*/ 1196303 w 1196303"/>
                <a:gd name="connsiteY5" fmla="*/ 1313581 h 1313581"/>
                <a:gd name="connsiteX6" fmla="*/ 0 w 1196303"/>
                <a:gd name="connsiteY6" fmla="*/ 1313581 h 1313581"/>
                <a:gd name="connsiteX0" fmla="*/ 0 w 1196303"/>
                <a:gd name="connsiteY0" fmla="*/ 1313581 h 1313581"/>
                <a:gd name="connsiteX1" fmla="*/ 341023 w 1196303"/>
                <a:gd name="connsiteY1" fmla="*/ 686715 h 1313581"/>
                <a:gd name="connsiteX2" fmla="*/ 419233 w 1196303"/>
                <a:gd name="connsiteY2" fmla="*/ 19966 h 1313581"/>
                <a:gd name="connsiteX3" fmla="*/ 743976 w 1196303"/>
                <a:gd name="connsiteY3" fmla="*/ 18181 h 1313581"/>
                <a:gd name="connsiteX4" fmla="*/ 866846 w 1196303"/>
                <a:gd name="connsiteY4" fmla="*/ 683541 h 1313581"/>
                <a:gd name="connsiteX5" fmla="*/ 1196303 w 1196303"/>
                <a:gd name="connsiteY5" fmla="*/ 1313581 h 1313581"/>
                <a:gd name="connsiteX6" fmla="*/ 0 w 1196303"/>
                <a:gd name="connsiteY6" fmla="*/ 1313581 h 1313581"/>
                <a:gd name="connsiteX0" fmla="*/ 0 w 1196303"/>
                <a:gd name="connsiteY0" fmla="*/ 1313581 h 1313581"/>
                <a:gd name="connsiteX1" fmla="*/ 341023 w 1196303"/>
                <a:gd name="connsiteY1" fmla="*/ 686715 h 1313581"/>
                <a:gd name="connsiteX2" fmla="*/ 419233 w 1196303"/>
                <a:gd name="connsiteY2" fmla="*/ 19966 h 1313581"/>
                <a:gd name="connsiteX3" fmla="*/ 743976 w 1196303"/>
                <a:gd name="connsiteY3" fmla="*/ 18181 h 1313581"/>
                <a:gd name="connsiteX4" fmla="*/ 854011 w 1196303"/>
                <a:gd name="connsiteY4" fmla="*/ 683541 h 1313581"/>
                <a:gd name="connsiteX5" fmla="*/ 1196303 w 1196303"/>
                <a:gd name="connsiteY5" fmla="*/ 1313581 h 1313581"/>
                <a:gd name="connsiteX6" fmla="*/ 0 w 1196303"/>
                <a:gd name="connsiteY6" fmla="*/ 1313581 h 1313581"/>
                <a:gd name="connsiteX0" fmla="*/ 0 w 1196303"/>
                <a:gd name="connsiteY0" fmla="*/ 1313581 h 1313581"/>
                <a:gd name="connsiteX1" fmla="*/ 341023 w 1196303"/>
                <a:gd name="connsiteY1" fmla="*/ 686715 h 1313581"/>
                <a:gd name="connsiteX2" fmla="*/ 419233 w 1196303"/>
                <a:gd name="connsiteY2" fmla="*/ 19966 h 1313581"/>
                <a:gd name="connsiteX3" fmla="*/ 743976 w 1196303"/>
                <a:gd name="connsiteY3" fmla="*/ 18181 h 1313581"/>
                <a:gd name="connsiteX4" fmla="*/ 854011 w 1196303"/>
                <a:gd name="connsiteY4" fmla="*/ 683541 h 1313581"/>
                <a:gd name="connsiteX5" fmla="*/ 1196303 w 1196303"/>
                <a:gd name="connsiteY5" fmla="*/ 1313581 h 1313581"/>
                <a:gd name="connsiteX6" fmla="*/ 0 w 1196303"/>
                <a:gd name="connsiteY6" fmla="*/ 1313581 h 1313581"/>
                <a:gd name="connsiteX0" fmla="*/ 0 w 1196303"/>
                <a:gd name="connsiteY0" fmla="*/ 1314326 h 1314326"/>
                <a:gd name="connsiteX1" fmla="*/ 341023 w 1196303"/>
                <a:gd name="connsiteY1" fmla="*/ 687460 h 1314326"/>
                <a:gd name="connsiteX2" fmla="*/ 419233 w 1196303"/>
                <a:gd name="connsiteY2" fmla="*/ 20711 h 1314326"/>
                <a:gd name="connsiteX3" fmla="*/ 743976 w 1196303"/>
                <a:gd name="connsiteY3" fmla="*/ 17536 h 1314326"/>
                <a:gd name="connsiteX4" fmla="*/ 854011 w 1196303"/>
                <a:gd name="connsiteY4" fmla="*/ 684286 h 1314326"/>
                <a:gd name="connsiteX5" fmla="*/ 1196303 w 1196303"/>
                <a:gd name="connsiteY5" fmla="*/ 1314326 h 1314326"/>
                <a:gd name="connsiteX6" fmla="*/ 0 w 1196303"/>
                <a:gd name="connsiteY6" fmla="*/ 1314326 h 1314326"/>
                <a:gd name="connsiteX0" fmla="*/ 0 w 1196303"/>
                <a:gd name="connsiteY0" fmla="*/ 1316730 h 1316730"/>
                <a:gd name="connsiteX1" fmla="*/ 341023 w 1196303"/>
                <a:gd name="connsiteY1" fmla="*/ 689864 h 1316730"/>
                <a:gd name="connsiteX2" fmla="*/ 419233 w 1196303"/>
                <a:gd name="connsiteY2" fmla="*/ 23115 h 1316730"/>
                <a:gd name="connsiteX3" fmla="*/ 743976 w 1196303"/>
                <a:gd name="connsiteY3" fmla="*/ 15769 h 1316730"/>
                <a:gd name="connsiteX4" fmla="*/ 854011 w 1196303"/>
                <a:gd name="connsiteY4" fmla="*/ 686690 h 1316730"/>
                <a:gd name="connsiteX5" fmla="*/ 1196303 w 1196303"/>
                <a:gd name="connsiteY5" fmla="*/ 1316730 h 1316730"/>
                <a:gd name="connsiteX6" fmla="*/ 0 w 1196303"/>
                <a:gd name="connsiteY6" fmla="*/ 1316730 h 1316730"/>
                <a:gd name="connsiteX0" fmla="*/ 0 w 1196303"/>
                <a:gd name="connsiteY0" fmla="*/ 1319815 h 1319815"/>
                <a:gd name="connsiteX1" fmla="*/ 341023 w 1196303"/>
                <a:gd name="connsiteY1" fmla="*/ 692949 h 1319815"/>
                <a:gd name="connsiteX2" fmla="*/ 419236 w 1196303"/>
                <a:gd name="connsiteY2" fmla="*/ 19248 h 1319815"/>
                <a:gd name="connsiteX3" fmla="*/ 743976 w 1196303"/>
                <a:gd name="connsiteY3" fmla="*/ 18854 h 1319815"/>
                <a:gd name="connsiteX4" fmla="*/ 854011 w 1196303"/>
                <a:gd name="connsiteY4" fmla="*/ 689775 h 1319815"/>
                <a:gd name="connsiteX5" fmla="*/ 1196303 w 1196303"/>
                <a:gd name="connsiteY5" fmla="*/ 1319815 h 1319815"/>
                <a:gd name="connsiteX6" fmla="*/ 0 w 1196303"/>
                <a:gd name="connsiteY6" fmla="*/ 1319815 h 1319815"/>
                <a:gd name="connsiteX0" fmla="*/ 0 w 1196303"/>
                <a:gd name="connsiteY0" fmla="*/ 1321278 h 1321278"/>
                <a:gd name="connsiteX1" fmla="*/ 341023 w 1196303"/>
                <a:gd name="connsiteY1" fmla="*/ 694412 h 1321278"/>
                <a:gd name="connsiteX2" fmla="*/ 419236 w 1196303"/>
                <a:gd name="connsiteY2" fmla="*/ 20711 h 1321278"/>
                <a:gd name="connsiteX3" fmla="*/ 743976 w 1196303"/>
                <a:gd name="connsiteY3" fmla="*/ 17536 h 1321278"/>
                <a:gd name="connsiteX4" fmla="*/ 854011 w 1196303"/>
                <a:gd name="connsiteY4" fmla="*/ 691238 h 1321278"/>
                <a:gd name="connsiteX5" fmla="*/ 1196303 w 1196303"/>
                <a:gd name="connsiteY5" fmla="*/ 1321278 h 1321278"/>
                <a:gd name="connsiteX6" fmla="*/ 0 w 1196303"/>
                <a:gd name="connsiteY6" fmla="*/ 1321278 h 1321278"/>
                <a:gd name="connsiteX0" fmla="*/ 0 w 1196303"/>
                <a:gd name="connsiteY0" fmla="*/ 1321278 h 1321278"/>
                <a:gd name="connsiteX1" fmla="*/ 341023 w 1196303"/>
                <a:gd name="connsiteY1" fmla="*/ 694412 h 1321278"/>
                <a:gd name="connsiteX2" fmla="*/ 419236 w 1196303"/>
                <a:gd name="connsiteY2" fmla="*/ 20711 h 1321278"/>
                <a:gd name="connsiteX3" fmla="*/ 743976 w 1196303"/>
                <a:gd name="connsiteY3" fmla="*/ 17536 h 1321278"/>
                <a:gd name="connsiteX4" fmla="*/ 869413 w 1196303"/>
                <a:gd name="connsiteY4" fmla="*/ 691238 h 1321278"/>
                <a:gd name="connsiteX5" fmla="*/ 1196303 w 1196303"/>
                <a:gd name="connsiteY5" fmla="*/ 1321278 h 1321278"/>
                <a:gd name="connsiteX6" fmla="*/ 0 w 1196303"/>
                <a:gd name="connsiteY6" fmla="*/ 1321278 h 1321278"/>
                <a:gd name="connsiteX0" fmla="*/ 0 w 1196303"/>
                <a:gd name="connsiteY0" fmla="*/ 1321278 h 1321278"/>
                <a:gd name="connsiteX1" fmla="*/ 341023 w 1196303"/>
                <a:gd name="connsiteY1" fmla="*/ 694412 h 1321278"/>
                <a:gd name="connsiteX2" fmla="*/ 419236 w 1196303"/>
                <a:gd name="connsiteY2" fmla="*/ 20711 h 1321278"/>
                <a:gd name="connsiteX3" fmla="*/ 743976 w 1196303"/>
                <a:gd name="connsiteY3" fmla="*/ 17536 h 1321278"/>
                <a:gd name="connsiteX4" fmla="*/ 864278 w 1196303"/>
                <a:gd name="connsiteY4" fmla="*/ 691238 h 1321278"/>
                <a:gd name="connsiteX5" fmla="*/ 1196303 w 1196303"/>
                <a:gd name="connsiteY5" fmla="*/ 1321278 h 1321278"/>
                <a:gd name="connsiteX6" fmla="*/ 0 w 1196303"/>
                <a:gd name="connsiteY6" fmla="*/ 1321278 h 1321278"/>
                <a:gd name="connsiteX0" fmla="*/ 0 w 1196303"/>
                <a:gd name="connsiteY0" fmla="*/ 1321278 h 1321278"/>
                <a:gd name="connsiteX1" fmla="*/ 333322 w 1196303"/>
                <a:gd name="connsiteY1" fmla="*/ 694412 h 1321278"/>
                <a:gd name="connsiteX2" fmla="*/ 419236 w 1196303"/>
                <a:gd name="connsiteY2" fmla="*/ 20711 h 1321278"/>
                <a:gd name="connsiteX3" fmla="*/ 743976 w 1196303"/>
                <a:gd name="connsiteY3" fmla="*/ 17536 h 1321278"/>
                <a:gd name="connsiteX4" fmla="*/ 864278 w 1196303"/>
                <a:gd name="connsiteY4" fmla="*/ 691238 h 1321278"/>
                <a:gd name="connsiteX5" fmla="*/ 1196303 w 1196303"/>
                <a:gd name="connsiteY5" fmla="*/ 1321278 h 1321278"/>
                <a:gd name="connsiteX6" fmla="*/ 0 w 1196303"/>
                <a:gd name="connsiteY6" fmla="*/ 1321278 h 132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303" h="1321278">
                  <a:moveTo>
                    <a:pt x="0" y="1321278"/>
                  </a:moveTo>
                  <a:cubicBezTo>
                    <a:pt x="160890" y="1148770"/>
                    <a:pt x="233146" y="980224"/>
                    <a:pt x="333322" y="694412"/>
                  </a:cubicBezTo>
                  <a:cubicBezTo>
                    <a:pt x="417969" y="413621"/>
                    <a:pt x="420294" y="220736"/>
                    <a:pt x="419236" y="20711"/>
                  </a:cubicBezTo>
                  <a:cubicBezTo>
                    <a:pt x="438769" y="-4689"/>
                    <a:pt x="739642" y="-7864"/>
                    <a:pt x="743976" y="17536"/>
                  </a:cubicBezTo>
                  <a:cubicBezTo>
                    <a:pt x="756537" y="244019"/>
                    <a:pt x="794104" y="442530"/>
                    <a:pt x="864278" y="691238"/>
                  </a:cubicBezTo>
                  <a:cubicBezTo>
                    <a:pt x="914475" y="902180"/>
                    <a:pt x="1057288" y="1146653"/>
                    <a:pt x="1196303" y="1321278"/>
                  </a:cubicBezTo>
                  <a:lnTo>
                    <a:pt x="0" y="1321278"/>
                  </a:lnTo>
                  <a:close/>
                </a:path>
              </a:pathLst>
            </a:custGeom>
            <a:solidFill>
              <a:schemeClr val="accent4">
                <a:lumMod val="60000"/>
                <a:lumOff val="40000"/>
              </a:schemeClr>
            </a:solidFill>
            <a:ln cap="flat" cmpd="sng">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8" name="手繪多邊形: 圖案 17">
              <a:extLst>
                <a:ext uri="{FF2B5EF4-FFF2-40B4-BE49-F238E27FC236}">
                  <a16:creationId xmlns:a16="http://schemas.microsoft.com/office/drawing/2014/main" id="{474DC3B0-434D-4C3A-862B-54D2C645030F}"/>
                </a:ext>
              </a:extLst>
            </p:cNvPr>
            <p:cNvSpPr/>
            <p:nvPr/>
          </p:nvSpPr>
          <p:spPr>
            <a:xfrm>
              <a:off x="2045094" y="3595783"/>
              <a:ext cx="1290233" cy="272485"/>
            </a:xfrm>
            <a:custGeom>
              <a:avLst/>
              <a:gdLst>
                <a:gd name="connsiteX0" fmla="*/ 0 w 1282700"/>
                <a:gd name="connsiteY0" fmla="*/ 0 h 276225"/>
                <a:gd name="connsiteX1" fmla="*/ 641350 w 1282700"/>
                <a:gd name="connsiteY1" fmla="*/ 222250 h 276225"/>
                <a:gd name="connsiteX2" fmla="*/ 1282700 w 1282700"/>
                <a:gd name="connsiteY2" fmla="*/ 276225 h 276225"/>
                <a:gd name="connsiteX0" fmla="*/ 0 w 1282700"/>
                <a:gd name="connsiteY0" fmla="*/ 0 h 276225"/>
                <a:gd name="connsiteX1" fmla="*/ 641350 w 1282700"/>
                <a:gd name="connsiteY1" fmla="*/ 222250 h 276225"/>
                <a:gd name="connsiteX2" fmla="*/ 1282700 w 1282700"/>
                <a:gd name="connsiteY2" fmla="*/ 276225 h 276225"/>
                <a:gd name="connsiteX0" fmla="*/ 0 w 1282700"/>
                <a:gd name="connsiteY0" fmla="*/ 0 h 276225"/>
                <a:gd name="connsiteX1" fmla="*/ 641350 w 1282700"/>
                <a:gd name="connsiteY1" fmla="*/ 222250 h 276225"/>
                <a:gd name="connsiteX2" fmla="*/ 1282700 w 1282700"/>
                <a:gd name="connsiteY2" fmla="*/ 276225 h 276225"/>
                <a:gd name="connsiteX0" fmla="*/ 0 w 1282700"/>
                <a:gd name="connsiteY0" fmla="*/ 0 h 276225"/>
                <a:gd name="connsiteX1" fmla="*/ 641350 w 1282700"/>
                <a:gd name="connsiteY1" fmla="*/ 222250 h 276225"/>
                <a:gd name="connsiteX2" fmla="*/ 1282700 w 1282700"/>
                <a:gd name="connsiteY2" fmla="*/ 276225 h 276225"/>
                <a:gd name="connsiteX0" fmla="*/ 0 w 1298575"/>
                <a:gd name="connsiteY0" fmla="*/ 0 h 282575"/>
                <a:gd name="connsiteX1" fmla="*/ 641350 w 1298575"/>
                <a:gd name="connsiteY1" fmla="*/ 222250 h 282575"/>
                <a:gd name="connsiteX2" fmla="*/ 1298575 w 1298575"/>
                <a:gd name="connsiteY2" fmla="*/ 282575 h 282575"/>
                <a:gd name="connsiteX0" fmla="*/ 0 w 1298575"/>
                <a:gd name="connsiteY0" fmla="*/ 0 h 282575"/>
                <a:gd name="connsiteX1" fmla="*/ 641350 w 1298575"/>
                <a:gd name="connsiteY1" fmla="*/ 222250 h 282575"/>
                <a:gd name="connsiteX2" fmla="*/ 1298575 w 1298575"/>
                <a:gd name="connsiteY2" fmla="*/ 282575 h 282575"/>
                <a:gd name="connsiteX0" fmla="*/ 0 w 1287452"/>
                <a:gd name="connsiteY0" fmla="*/ 0 h 274169"/>
                <a:gd name="connsiteX1" fmla="*/ 641350 w 1287452"/>
                <a:gd name="connsiteY1" fmla="*/ 222250 h 274169"/>
                <a:gd name="connsiteX2" fmla="*/ 1287452 w 1287452"/>
                <a:gd name="connsiteY2" fmla="*/ 274169 h 274169"/>
                <a:gd name="connsiteX0" fmla="*/ 0 w 1290233"/>
                <a:gd name="connsiteY0" fmla="*/ 0 h 277531"/>
                <a:gd name="connsiteX1" fmla="*/ 644131 w 1290233"/>
                <a:gd name="connsiteY1" fmla="*/ 225612 h 277531"/>
                <a:gd name="connsiteX2" fmla="*/ 1290233 w 1290233"/>
                <a:gd name="connsiteY2" fmla="*/ 277531 h 277531"/>
                <a:gd name="connsiteX0" fmla="*/ 0 w 1290233"/>
                <a:gd name="connsiteY0" fmla="*/ 0 h 272487"/>
                <a:gd name="connsiteX1" fmla="*/ 644131 w 1290233"/>
                <a:gd name="connsiteY1" fmla="*/ 220568 h 272487"/>
                <a:gd name="connsiteX2" fmla="*/ 1290233 w 1290233"/>
                <a:gd name="connsiteY2" fmla="*/ 272487 h 272487"/>
              </a:gdLst>
              <a:ahLst/>
              <a:cxnLst>
                <a:cxn ang="0">
                  <a:pos x="connsiteX0" y="connsiteY0"/>
                </a:cxn>
                <a:cxn ang="0">
                  <a:pos x="connsiteX1" y="connsiteY1"/>
                </a:cxn>
                <a:cxn ang="0">
                  <a:pos x="connsiteX2" y="connsiteY2"/>
                </a:cxn>
              </a:cxnLst>
              <a:rect l="l" t="t" r="r" b="b"/>
              <a:pathLst>
                <a:path w="1290233" h="272487">
                  <a:moveTo>
                    <a:pt x="0" y="0"/>
                  </a:moveTo>
                  <a:cubicBezTo>
                    <a:pt x="236008" y="135731"/>
                    <a:pt x="436698" y="177706"/>
                    <a:pt x="644131" y="220568"/>
                  </a:cubicBezTo>
                  <a:cubicBezTo>
                    <a:pt x="857914" y="266606"/>
                    <a:pt x="1076449" y="268518"/>
                    <a:pt x="1290233" y="272487"/>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手繪多邊形: 圖案 69">
              <a:extLst>
                <a:ext uri="{FF2B5EF4-FFF2-40B4-BE49-F238E27FC236}">
                  <a16:creationId xmlns:a16="http://schemas.microsoft.com/office/drawing/2014/main" id="{8CBBFF75-9646-436A-800A-C332ECFE02AE}"/>
                </a:ext>
              </a:extLst>
            </p:cNvPr>
            <p:cNvSpPr/>
            <p:nvPr/>
          </p:nvSpPr>
          <p:spPr>
            <a:xfrm flipV="1">
              <a:off x="2044381" y="4060985"/>
              <a:ext cx="1297184" cy="289299"/>
            </a:xfrm>
            <a:custGeom>
              <a:avLst/>
              <a:gdLst>
                <a:gd name="connsiteX0" fmla="*/ 0 w 1282700"/>
                <a:gd name="connsiteY0" fmla="*/ 0 h 276225"/>
                <a:gd name="connsiteX1" fmla="*/ 641350 w 1282700"/>
                <a:gd name="connsiteY1" fmla="*/ 222250 h 276225"/>
                <a:gd name="connsiteX2" fmla="*/ 1282700 w 1282700"/>
                <a:gd name="connsiteY2" fmla="*/ 276225 h 276225"/>
                <a:gd name="connsiteX0" fmla="*/ 0 w 1282700"/>
                <a:gd name="connsiteY0" fmla="*/ 0 h 276225"/>
                <a:gd name="connsiteX1" fmla="*/ 641350 w 1282700"/>
                <a:gd name="connsiteY1" fmla="*/ 222250 h 276225"/>
                <a:gd name="connsiteX2" fmla="*/ 1282700 w 1282700"/>
                <a:gd name="connsiteY2" fmla="*/ 276225 h 276225"/>
                <a:gd name="connsiteX0" fmla="*/ 0 w 1282700"/>
                <a:gd name="connsiteY0" fmla="*/ 0 h 276225"/>
                <a:gd name="connsiteX1" fmla="*/ 641350 w 1282700"/>
                <a:gd name="connsiteY1" fmla="*/ 222250 h 276225"/>
                <a:gd name="connsiteX2" fmla="*/ 1282700 w 1282700"/>
                <a:gd name="connsiteY2" fmla="*/ 276225 h 276225"/>
                <a:gd name="connsiteX0" fmla="*/ 0 w 1282700"/>
                <a:gd name="connsiteY0" fmla="*/ 0 h 276225"/>
                <a:gd name="connsiteX1" fmla="*/ 641350 w 1282700"/>
                <a:gd name="connsiteY1" fmla="*/ 222250 h 276225"/>
                <a:gd name="connsiteX2" fmla="*/ 1282700 w 1282700"/>
                <a:gd name="connsiteY2" fmla="*/ 276225 h 276225"/>
                <a:gd name="connsiteX0" fmla="*/ 0 w 1298575"/>
                <a:gd name="connsiteY0" fmla="*/ 0 h 282575"/>
                <a:gd name="connsiteX1" fmla="*/ 641350 w 1298575"/>
                <a:gd name="connsiteY1" fmla="*/ 222250 h 282575"/>
                <a:gd name="connsiteX2" fmla="*/ 1298575 w 1298575"/>
                <a:gd name="connsiteY2" fmla="*/ 282575 h 282575"/>
                <a:gd name="connsiteX0" fmla="*/ 0 w 1298575"/>
                <a:gd name="connsiteY0" fmla="*/ 0 h 282575"/>
                <a:gd name="connsiteX1" fmla="*/ 641350 w 1298575"/>
                <a:gd name="connsiteY1" fmla="*/ 222250 h 282575"/>
                <a:gd name="connsiteX2" fmla="*/ 1298575 w 1298575"/>
                <a:gd name="connsiteY2" fmla="*/ 282575 h 282575"/>
                <a:gd name="connsiteX0" fmla="*/ 0 w 1284670"/>
                <a:gd name="connsiteY0" fmla="*/ 0 h 248949"/>
                <a:gd name="connsiteX1" fmla="*/ 641350 w 1284670"/>
                <a:gd name="connsiteY1" fmla="*/ 222250 h 248949"/>
                <a:gd name="connsiteX2" fmla="*/ 1284670 w 1284670"/>
                <a:gd name="connsiteY2" fmla="*/ 243909 h 248949"/>
                <a:gd name="connsiteX0" fmla="*/ 0 w 1297184"/>
                <a:gd name="connsiteY0" fmla="*/ 0 h 290981"/>
                <a:gd name="connsiteX1" fmla="*/ 641350 w 1297184"/>
                <a:gd name="connsiteY1" fmla="*/ 222250 h 290981"/>
                <a:gd name="connsiteX2" fmla="*/ 1297184 w 1297184"/>
                <a:gd name="connsiteY2" fmla="*/ 290981 h 290981"/>
                <a:gd name="connsiteX0" fmla="*/ 0 w 1297184"/>
                <a:gd name="connsiteY0" fmla="*/ 0 h 289299"/>
                <a:gd name="connsiteX1" fmla="*/ 641350 w 1297184"/>
                <a:gd name="connsiteY1" fmla="*/ 222250 h 289299"/>
                <a:gd name="connsiteX2" fmla="*/ 1297184 w 1297184"/>
                <a:gd name="connsiteY2" fmla="*/ 289299 h 289299"/>
              </a:gdLst>
              <a:ahLst/>
              <a:cxnLst>
                <a:cxn ang="0">
                  <a:pos x="connsiteX0" y="connsiteY0"/>
                </a:cxn>
                <a:cxn ang="0">
                  <a:pos x="connsiteX1" y="connsiteY1"/>
                </a:cxn>
                <a:cxn ang="0">
                  <a:pos x="connsiteX2" y="connsiteY2"/>
                </a:cxn>
              </a:cxnLst>
              <a:rect l="l" t="t" r="r" b="b"/>
              <a:pathLst>
                <a:path w="1297184" h="289299">
                  <a:moveTo>
                    <a:pt x="0" y="0"/>
                  </a:moveTo>
                  <a:cubicBezTo>
                    <a:pt x="236008" y="135731"/>
                    <a:pt x="433917" y="179388"/>
                    <a:pt x="641350" y="222250"/>
                  </a:cubicBezTo>
                  <a:cubicBezTo>
                    <a:pt x="855133" y="268288"/>
                    <a:pt x="1083400" y="285330"/>
                    <a:pt x="1297184" y="289299"/>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6" name="群組 75">
            <a:extLst>
              <a:ext uri="{FF2B5EF4-FFF2-40B4-BE49-F238E27FC236}">
                <a16:creationId xmlns:a16="http://schemas.microsoft.com/office/drawing/2014/main" id="{C16DD7BE-2F79-4878-BF9B-C3AD695850DA}"/>
              </a:ext>
            </a:extLst>
          </p:cNvPr>
          <p:cNvGrpSpPr/>
          <p:nvPr/>
        </p:nvGrpSpPr>
        <p:grpSpPr>
          <a:xfrm>
            <a:off x="5307085" y="1997517"/>
            <a:ext cx="2829340" cy="2735640"/>
            <a:chOff x="5824183" y="1230443"/>
            <a:chExt cx="2829340" cy="2735640"/>
          </a:xfrm>
        </p:grpSpPr>
        <p:grpSp>
          <p:nvGrpSpPr>
            <p:cNvPr id="46" name="群組 45">
              <a:extLst>
                <a:ext uri="{FF2B5EF4-FFF2-40B4-BE49-F238E27FC236}">
                  <a16:creationId xmlns:a16="http://schemas.microsoft.com/office/drawing/2014/main" id="{C094EB2C-8BA4-445B-A472-97D02507FDB9}"/>
                </a:ext>
              </a:extLst>
            </p:cNvPr>
            <p:cNvGrpSpPr/>
            <p:nvPr/>
          </p:nvGrpSpPr>
          <p:grpSpPr>
            <a:xfrm>
              <a:off x="5824183" y="1230443"/>
              <a:ext cx="2829340" cy="2735640"/>
              <a:chOff x="5824183" y="1230443"/>
              <a:chExt cx="2829340" cy="2735640"/>
            </a:xfrm>
          </p:grpSpPr>
          <p:sp>
            <p:nvSpPr>
              <p:cNvPr id="102" name="文字方塊 101">
                <a:extLst>
                  <a:ext uri="{FF2B5EF4-FFF2-40B4-BE49-F238E27FC236}">
                    <a16:creationId xmlns:a16="http://schemas.microsoft.com/office/drawing/2014/main" id="{4AD267B4-6F51-2C43-9844-A9308420871C}"/>
                  </a:ext>
                </a:extLst>
              </p:cNvPr>
              <p:cNvSpPr txBox="1"/>
              <p:nvPr/>
            </p:nvSpPr>
            <p:spPr>
              <a:xfrm>
                <a:off x="6188296" y="1230443"/>
                <a:ext cx="2465227" cy="662233"/>
              </a:xfrm>
              <a:prstGeom prst="rect">
                <a:avLst/>
              </a:prstGeom>
              <a:noFill/>
            </p:spPr>
            <p:txBody>
              <a:bodyPr wrap="none" rtlCol="0">
                <a:spAutoFit/>
              </a:bodyPr>
              <a:lstStyle/>
              <a:p>
                <a:pPr algn="ctr">
                  <a:lnSpc>
                    <a:spcPct val="105000"/>
                  </a:lnSpc>
                </a:pPr>
                <a:r>
                  <a:rPr kumimoji="1" lang="en-US" altLang="zh-TW" dirty="0"/>
                  <a:t>Hydrogen + BN Fiber</a:t>
                </a:r>
              </a:p>
              <a:p>
                <a:pPr algn="ctr">
                  <a:lnSpc>
                    <a:spcPct val="105000"/>
                  </a:lnSpc>
                </a:pPr>
                <a:r>
                  <a:rPr kumimoji="1" lang="en-US" altLang="zh-TW" dirty="0"/>
                  <a:t>Pre-ionized, cold plasma</a:t>
                </a:r>
                <a:endParaRPr kumimoji="1" lang="zh-TW" altLang="en-US" dirty="0"/>
              </a:p>
            </p:txBody>
          </p:sp>
          <p:grpSp>
            <p:nvGrpSpPr>
              <p:cNvPr id="13" name="群組 12">
                <a:extLst>
                  <a:ext uri="{FF2B5EF4-FFF2-40B4-BE49-F238E27FC236}">
                    <a16:creationId xmlns:a16="http://schemas.microsoft.com/office/drawing/2014/main" id="{E53A974A-C456-432E-A33D-3666070451B7}"/>
                  </a:ext>
                </a:extLst>
              </p:cNvPr>
              <p:cNvGrpSpPr/>
              <p:nvPr/>
            </p:nvGrpSpPr>
            <p:grpSpPr>
              <a:xfrm>
                <a:off x="5824183" y="1822733"/>
                <a:ext cx="2671392" cy="2143350"/>
                <a:chOff x="5824183" y="1822733"/>
                <a:chExt cx="2671392" cy="2143350"/>
              </a:xfrm>
            </p:grpSpPr>
            <p:grpSp>
              <p:nvGrpSpPr>
                <p:cNvPr id="108" name="群組 107">
                  <a:extLst>
                    <a:ext uri="{FF2B5EF4-FFF2-40B4-BE49-F238E27FC236}">
                      <a16:creationId xmlns:a16="http://schemas.microsoft.com/office/drawing/2014/main" id="{57DC85B7-A584-B34F-A3FD-79C57D25E764}"/>
                    </a:ext>
                  </a:extLst>
                </p:cNvPr>
                <p:cNvGrpSpPr/>
                <p:nvPr/>
              </p:nvGrpSpPr>
              <p:grpSpPr>
                <a:xfrm>
                  <a:off x="5824183" y="2079547"/>
                  <a:ext cx="701214" cy="1886536"/>
                  <a:chOff x="6196452" y="1800582"/>
                  <a:chExt cx="701214" cy="1886536"/>
                </a:xfrm>
              </p:grpSpPr>
              <p:sp>
                <p:nvSpPr>
                  <p:cNvPr id="111" name="文字方塊 110">
                    <a:extLst>
                      <a:ext uri="{FF2B5EF4-FFF2-40B4-BE49-F238E27FC236}">
                        <a16:creationId xmlns:a16="http://schemas.microsoft.com/office/drawing/2014/main" id="{A11E5587-686D-9943-AA27-6251D9B32BF7}"/>
                      </a:ext>
                    </a:extLst>
                  </p:cNvPr>
                  <p:cNvSpPr txBox="1"/>
                  <p:nvPr/>
                </p:nvSpPr>
                <p:spPr>
                  <a:xfrm>
                    <a:off x="6196452" y="3170525"/>
                    <a:ext cx="537327" cy="276999"/>
                  </a:xfrm>
                  <a:prstGeom prst="rect">
                    <a:avLst/>
                  </a:prstGeom>
                  <a:noFill/>
                </p:spPr>
                <p:txBody>
                  <a:bodyPr wrap="none" rtlCol="0">
                    <a:spAutoFit/>
                  </a:bodyPr>
                  <a:lstStyle/>
                  <a:p>
                    <a:r>
                      <a:rPr kumimoji="1" lang="en-US" altLang="zh-TW" sz="1200" dirty="0"/>
                      <a:t>0.001</a:t>
                    </a:r>
                    <a:endParaRPr kumimoji="1" lang="zh-TW" altLang="en-US" sz="1200" dirty="0"/>
                  </a:p>
                </p:txBody>
              </p:sp>
              <p:sp>
                <p:nvSpPr>
                  <p:cNvPr id="113" name="文字方塊 112">
                    <a:extLst>
                      <a:ext uri="{FF2B5EF4-FFF2-40B4-BE49-F238E27FC236}">
                        <a16:creationId xmlns:a16="http://schemas.microsoft.com/office/drawing/2014/main" id="{EA45F847-DA08-3A4E-8DBC-11CFEF0F062B}"/>
                      </a:ext>
                    </a:extLst>
                  </p:cNvPr>
                  <p:cNvSpPr txBox="1"/>
                  <p:nvPr/>
                </p:nvSpPr>
                <p:spPr>
                  <a:xfrm>
                    <a:off x="6199778" y="1800582"/>
                    <a:ext cx="380232" cy="276999"/>
                  </a:xfrm>
                  <a:prstGeom prst="rect">
                    <a:avLst/>
                  </a:prstGeom>
                  <a:noFill/>
                </p:spPr>
                <p:txBody>
                  <a:bodyPr wrap="none" rtlCol="0">
                    <a:spAutoFit/>
                  </a:bodyPr>
                  <a:lstStyle/>
                  <a:p>
                    <a:r>
                      <a:rPr kumimoji="1" lang="en-US" altLang="zh-TW" sz="1200" dirty="0"/>
                      <a:t>0.1</a:t>
                    </a:r>
                    <a:endParaRPr kumimoji="1" lang="zh-TW" altLang="en-US" sz="1200" dirty="0"/>
                  </a:p>
                </p:txBody>
              </p:sp>
              <p:sp>
                <p:nvSpPr>
                  <p:cNvPr id="114" name="文字方塊 113">
                    <a:extLst>
                      <a:ext uri="{FF2B5EF4-FFF2-40B4-BE49-F238E27FC236}">
                        <a16:creationId xmlns:a16="http://schemas.microsoft.com/office/drawing/2014/main" id="{2CC2CC52-9EC1-D940-9C74-72974098F481}"/>
                      </a:ext>
                    </a:extLst>
                  </p:cNvPr>
                  <p:cNvSpPr txBox="1"/>
                  <p:nvPr/>
                </p:nvSpPr>
                <p:spPr>
                  <a:xfrm>
                    <a:off x="6634452" y="3410119"/>
                    <a:ext cx="263214" cy="276999"/>
                  </a:xfrm>
                  <a:prstGeom prst="rect">
                    <a:avLst/>
                  </a:prstGeom>
                  <a:noFill/>
                </p:spPr>
                <p:txBody>
                  <a:bodyPr wrap="none" rtlCol="0">
                    <a:spAutoFit/>
                  </a:bodyPr>
                  <a:lstStyle/>
                  <a:p>
                    <a:r>
                      <a:rPr kumimoji="1" lang="en-US" altLang="zh-TW" sz="1200" dirty="0"/>
                      <a:t>0</a:t>
                    </a:r>
                    <a:endParaRPr kumimoji="1" lang="zh-TW" altLang="en-US" sz="1200" dirty="0"/>
                  </a:p>
                </p:txBody>
              </p:sp>
            </p:grpSp>
            <mc:AlternateContent xmlns:mc="http://schemas.openxmlformats.org/markup-compatibility/2006" xmlns:a14="http://schemas.microsoft.com/office/drawing/2010/main">
              <mc:Choice Requires="a14">
                <p:sp>
                  <p:nvSpPr>
                    <p:cNvPr id="51" name="矩形 50">
                      <a:extLst>
                        <a:ext uri="{FF2B5EF4-FFF2-40B4-BE49-F238E27FC236}">
                          <a16:creationId xmlns:a16="http://schemas.microsoft.com/office/drawing/2014/main" id="{2FC68D9D-48A0-DE45-B576-EB859CAE9641}"/>
                        </a:ext>
                      </a:extLst>
                    </p:cNvPr>
                    <p:cNvSpPr/>
                    <p:nvPr/>
                  </p:nvSpPr>
                  <p:spPr>
                    <a:xfrm>
                      <a:off x="6345627" y="1822733"/>
                      <a:ext cx="2149948" cy="307777"/>
                    </a:xfrm>
                    <a:prstGeom prst="rect">
                      <a:avLst/>
                    </a:prstGeom>
                  </p:spPr>
                  <p:txBody>
                    <a:bodyPr wrap="none">
                      <a:spAutoFit/>
                    </a:bodyPr>
                    <a:lstStyle/>
                    <a:p>
                      <a14:m>
                        <m:oMath xmlns:m="http://schemas.openxmlformats.org/officeDocument/2006/math">
                          <m:sSub>
                            <m:sSubPr>
                              <m:ctrlPr>
                                <a:rPr kumimoji="1" lang="en-US" altLang="zh-TW" sz="1400" b="1" i="1" smtClean="0">
                                  <a:latin typeface="Cambria Math" panose="02040503050406030204" pitchFamily="18" charset="0"/>
                                </a:rPr>
                              </m:ctrlPr>
                            </m:sSubPr>
                            <m:e>
                              <m:r>
                                <m:rPr>
                                  <m:nor/>
                                </m:rPr>
                                <a:rPr kumimoji="1" lang="en-US" altLang="zh-TW" sz="1400" b="1" i="0" smtClean="0"/>
                                <m:t>n</m:t>
                              </m:r>
                            </m:e>
                            <m:sub>
                              <m:r>
                                <m:rPr>
                                  <m:nor/>
                                </m:rPr>
                                <a:rPr kumimoji="1" lang="en-US" altLang="zh-TW" sz="1400" b="1" i="0" smtClean="0"/>
                                <m:t>e</m:t>
                              </m:r>
                            </m:sub>
                          </m:sSub>
                          <m:r>
                            <m:rPr>
                              <m:nor/>
                            </m:rPr>
                            <a:rPr kumimoji="1" lang="en-US" altLang="zh-TW" sz="1400" b="1" i="0" smtClean="0">
                              <a:latin typeface="Cambria Math" panose="02040503050406030204" pitchFamily="18" charset="0"/>
                            </a:rPr>
                            <m:t>/</m:t>
                          </m:r>
                          <m:sSub>
                            <m:sSubPr>
                              <m:ctrlPr>
                                <a:rPr kumimoji="1" lang="en-US" altLang="zh-TW" sz="1400" b="1" i="1" smtClean="0">
                                  <a:latin typeface="Cambria Math" panose="02040503050406030204" pitchFamily="18" charset="0"/>
                                </a:rPr>
                              </m:ctrlPr>
                            </m:sSubPr>
                            <m:e>
                              <m:r>
                                <m:rPr>
                                  <m:nor/>
                                </m:rPr>
                                <a:rPr kumimoji="1" lang="en-US" altLang="zh-TW" sz="1400" b="1" i="0" smtClean="0"/>
                                <m:t>n</m:t>
                              </m:r>
                            </m:e>
                            <m:sub>
                              <m:r>
                                <m:rPr>
                                  <m:nor/>
                                </m:rPr>
                                <a:rPr kumimoji="1" lang="en-US" altLang="zh-TW" sz="1400" b="1" i="0" smtClean="0"/>
                                <m:t>c</m:t>
                              </m:r>
                            </m:sub>
                          </m:sSub>
                        </m:oMath>
                      </a14:m>
                      <a:r>
                        <a:rPr lang="en-US" altLang="zh-TW" sz="1400" b="1" dirty="0"/>
                        <a:t> profile (x direction)</a:t>
                      </a:r>
                      <a:endParaRPr lang="zh-TW" altLang="en-US" sz="1400" b="1" dirty="0"/>
                    </a:p>
                  </p:txBody>
                </p:sp>
              </mc:Choice>
              <mc:Fallback xmlns="">
                <p:sp>
                  <p:nvSpPr>
                    <p:cNvPr id="51" name="矩形 50">
                      <a:extLst>
                        <a:ext uri="{FF2B5EF4-FFF2-40B4-BE49-F238E27FC236}">
                          <a16:creationId xmlns:a16="http://schemas.microsoft.com/office/drawing/2014/main" id="{2FC68D9D-48A0-DE45-B576-EB859CAE9641}"/>
                        </a:ext>
                      </a:extLst>
                    </p:cNvPr>
                    <p:cNvSpPr>
                      <a:spLocks noRot="1" noChangeAspect="1" noMove="1" noResize="1" noEditPoints="1" noAdjustHandles="1" noChangeArrowheads="1" noChangeShapeType="1" noTextEdit="1"/>
                    </p:cNvSpPr>
                    <p:nvPr/>
                  </p:nvSpPr>
                  <p:spPr>
                    <a:xfrm>
                      <a:off x="6345627" y="1822733"/>
                      <a:ext cx="2149948" cy="307777"/>
                    </a:xfrm>
                    <a:prstGeom prst="rect">
                      <a:avLst/>
                    </a:prstGeom>
                    <a:blipFill>
                      <a:blip r:embed="rId11"/>
                      <a:stretch>
                        <a:fillRect t="-4000" b="-20000"/>
                      </a:stretch>
                    </a:blipFill>
                  </p:spPr>
                  <p:txBody>
                    <a:bodyPr/>
                    <a:lstStyle/>
                    <a:p>
                      <a:r>
                        <a:rPr lang="zh-TW" altLang="en-US">
                          <a:noFill/>
                        </a:rPr>
                        <a:t> </a:t>
                      </a:r>
                    </a:p>
                  </p:txBody>
                </p:sp>
              </mc:Fallback>
            </mc:AlternateContent>
          </p:grpSp>
        </p:grpSp>
        <p:grpSp>
          <p:nvGrpSpPr>
            <p:cNvPr id="37" name="群組 36">
              <a:extLst>
                <a:ext uri="{FF2B5EF4-FFF2-40B4-BE49-F238E27FC236}">
                  <a16:creationId xmlns:a16="http://schemas.microsoft.com/office/drawing/2014/main" id="{7CBCEBD2-7A58-4ACB-A544-FCFDBC0BAB3C}"/>
                </a:ext>
              </a:extLst>
            </p:cNvPr>
            <p:cNvGrpSpPr/>
            <p:nvPr/>
          </p:nvGrpSpPr>
          <p:grpSpPr>
            <a:xfrm>
              <a:off x="6316708" y="2110027"/>
              <a:ext cx="2208405" cy="1543050"/>
              <a:chOff x="6610349" y="2132627"/>
              <a:chExt cx="2208405" cy="1543050"/>
            </a:xfrm>
          </p:grpSpPr>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9A97424F-BA18-4D74-B2C6-BAC88BC2554B}"/>
                      </a:ext>
                    </a:extLst>
                  </p:cNvPr>
                  <p:cNvSpPr txBox="1"/>
                  <p:nvPr/>
                </p:nvSpPr>
                <p:spPr>
                  <a:xfrm>
                    <a:off x="7472680" y="2234746"/>
                    <a:ext cx="663964" cy="276999"/>
                  </a:xfrm>
                  <a:prstGeom prst="rect">
                    <a:avLst/>
                  </a:prstGeom>
                  <a:noFill/>
                </p:spPr>
                <p:txBody>
                  <a:bodyPr wrap="none" rtlCol="0">
                    <a:spAutoFit/>
                  </a:bodyPr>
                  <a:lstStyle/>
                  <a:p>
                    <a:r>
                      <a:rPr kumimoji="1" lang="en-US" altLang="zh-TW" sz="1200" dirty="0">
                        <a:solidFill>
                          <a:schemeClr val="accent2">
                            <a:lumMod val="75000"/>
                          </a:schemeClr>
                        </a:solidFill>
                      </a:rPr>
                      <a:t>200 </a:t>
                    </a:r>
                    <a14:m>
                      <m:oMath xmlns:m="http://schemas.openxmlformats.org/officeDocument/2006/math">
                        <m:r>
                          <m:rPr>
                            <m:nor/>
                          </m:rPr>
                          <a:rPr kumimoji="1" lang="en-US" altLang="zh-TW" sz="1200" i="0">
                            <a:solidFill>
                              <a:schemeClr val="accent2">
                                <a:lumMod val="75000"/>
                              </a:schemeClr>
                            </a:solidFill>
                          </a:rPr>
                          <m:t>μm</m:t>
                        </m:r>
                      </m:oMath>
                    </a14:m>
                    <a:endParaRPr kumimoji="1" lang="zh-TW" altLang="en-US" sz="1200" dirty="0">
                      <a:solidFill>
                        <a:schemeClr val="accent2">
                          <a:lumMod val="75000"/>
                        </a:schemeClr>
                      </a:solidFill>
                    </a:endParaRPr>
                  </a:p>
                </p:txBody>
              </p:sp>
            </mc:Choice>
            <mc:Fallback xmlns="">
              <p:sp>
                <p:nvSpPr>
                  <p:cNvPr id="57" name="文字方塊 56">
                    <a:extLst>
                      <a:ext uri="{FF2B5EF4-FFF2-40B4-BE49-F238E27FC236}">
                        <a16:creationId xmlns:a16="http://schemas.microsoft.com/office/drawing/2014/main" id="{9A97424F-BA18-4D74-B2C6-BAC88BC2554B}"/>
                      </a:ext>
                    </a:extLst>
                  </p:cNvPr>
                  <p:cNvSpPr txBox="1">
                    <a:spLocks noRot="1" noChangeAspect="1" noMove="1" noResize="1" noEditPoints="1" noAdjustHandles="1" noChangeArrowheads="1" noChangeShapeType="1" noTextEdit="1"/>
                  </p:cNvSpPr>
                  <p:nvPr/>
                </p:nvSpPr>
                <p:spPr>
                  <a:xfrm>
                    <a:off x="7472680" y="2234746"/>
                    <a:ext cx="663964" cy="276999"/>
                  </a:xfrm>
                  <a:prstGeom prst="rect">
                    <a:avLst/>
                  </a:prstGeom>
                  <a:blipFill>
                    <a:blip r:embed="rId12"/>
                    <a:stretch>
                      <a:fillRect l="-917" t="-2222" b="-17778"/>
                    </a:stretch>
                  </a:blipFill>
                </p:spPr>
                <p:txBody>
                  <a:bodyPr/>
                  <a:lstStyle/>
                  <a:p>
                    <a:r>
                      <a:rPr lang="zh-TW" altLang="en-US">
                        <a:noFill/>
                      </a:rPr>
                      <a:t> </a:t>
                    </a:r>
                  </a:p>
                </p:txBody>
              </p:sp>
            </mc:Fallback>
          </mc:AlternateContent>
          <p:cxnSp>
            <p:nvCxnSpPr>
              <p:cNvPr id="21" name="直線接點 20">
                <a:extLst>
                  <a:ext uri="{FF2B5EF4-FFF2-40B4-BE49-F238E27FC236}">
                    <a16:creationId xmlns:a16="http://schemas.microsoft.com/office/drawing/2014/main" id="{CCDEFC22-0F13-4AF1-9063-AA46BA3F78D3}"/>
                  </a:ext>
                </a:extLst>
              </p:cNvPr>
              <p:cNvCxnSpPr>
                <a:cxnSpLocks/>
              </p:cNvCxnSpPr>
              <p:nvPr/>
            </p:nvCxnSpPr>
            <p:spPr>
              <a:xfrm>
                <a:off x="6687431" y="3615709"/>
                <a:ext cx="576969" cy="6271"/>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C0133B42-0437-49C7-8432-5ADFBF560629}"/>
                  </a:ext>
                </a:extLst>
              </p:cNvPr>
              <p:cNvCxnSpPr>
                <a:cxnSpLocks/>
              </p:cNvCxnSpPr>
              <p:nvPr/>
            </p:nvCxnSpPr>
            <p:spPr>
              <a:xfrm flipH="1" flipV="1">
                <a:off x="7251407" y="2210299"/>
                <a:ext cx="8493" cy="1411682"/>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11A009FF-29CF-4D2B-9239-6A1F7C4EEB79}"/>
                  </a:ext>
                </a:extLst>
              </p:cNvPr>
              <p:cNvCxnSpPr>
                <a:cxnSpLocks/>
              </p:cNvCxnSpPr>
              <p:nvPr/>
            </p:nvCxnSpPr>
            <p:spPr>
              <a:xfrm flipH="1" flipV="1">
                <a:off x="7246907" y="2221667"/>
                <a:ext cx="1048842" cy="1711"/>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8D6A3364-D233-401B-A071-55955EC709C1}"/>
                  </a:ext>
                </a:extLst>
              </p:cNvPr>
              <p:cNvCxnSpPr>
                <a:cxnSpLocks/>
              </p:cNvCxnSpPr>
              <p:nvPr/>
            </p:nvCxnSpPr>
            <p:spPr>
              <a:xfrm>
                <a:off x="8295749" y="3618844"/>
                <a:ext cx="465078" cy="97"/>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64A1BB6A-408D-4D74-BCE7-877E31C28A20}"/>
                  </a:ext>
                </a:extLst>
              </p:cNvPr>
              <p:cNvCxnSpPr>
                <a:cxnSpLocks/>
              </p:cNvCxnSpPr>
              <p:nvPr/>
            </p:nvCxnSpPr>
            <p:spPr>
              <a:xfrm flipH="1" flipV="1">
                <a:off x="8295749" y="2210299"/>
                <a:ext cx="5828" cy="1408642"/>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0" name="矩形 79">
                <a:extLst>
                  <a:ext uri="{FF2B5EF4-FFF2-40B4-BE49-F238E27FC236}">
                    <a16:creationId xmlns:a16="http://schemas.microsoft.com/office/drawing/2014/main" id="{8178FB32-B6AA-4C3F-9A12-8BBC6E8B4AB1}"/>
                  </a:ext>
                </a:extLst>
              </p:cNvPr>
              <p:cNvSpPr/>
              <p:nvPr/>
            </p:nvSpPr>
            <p:spPr>
              <a:xfrm>
                <a:off x="6610349" y="2132627"/>
                <a:ext cx="2208405" cy="15430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44" name="群組 43">
            <a:extLst>
              <a:ext uri="{FF2B5EF4-FFF2-40B4-BE49-F238E27FC236}">
                <a16:creationId xmlns:a16="http://schemas.microsoft.com/office/drawing/2014/main" id="{5DA23614-7153-468A-981F-A2361B9FC903}"/>
              </a:ext>
            </a:extLst>
          </p:cNvPr>
          <p:cNvGrpSpPr/>
          <p:nvPr/>
        </p:nvGrpSpPr>
        <p:grpSpPr>
          <a:xfrm>
            <a:off x="714240" y="2191297"/>
            <a:ext cx="986683" cy="782525"/>
            <a:chOff x="5660064" y="3538344"/>
            <a:chExt cx="986683" cy="782525"/>
          </a:xfrm>
        </p:grpSpPr>
        <p:cxnSp>
          <p:nvCxnSpPr>
            <p:cNvPr id="86" name="直線箭頭接點 16">
              <a:extLst>
                <a:ext uri="{FF2B5EF4-FFF2-40B4-BE49-F238E27FC236}">
                  <a16:creationId xmlns:a16="http://schemas.microsoft.com/office/drawing/2014/main" id="{0AF27BE3-131E-4C51-A60B-74F3E06BF79A}"/>
                </a:ext>
              </a:extLst>
            </p:cNvPr>
            <p:cNvCxnSpPr>
              <a:cxnSpLocks/>
            </p:cNvCxnSpPr>
            <p:nvPr/>
          </p:nvCxnSpPr>
          <p:spPr>
            <a:xfrm>
              <a:off x="5783580" y="4157194"/>
              <a:ext cx="270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文字方塊 86">
                  <a:extLst>
                    <a:ext uri="{FF2B5EF4-FFF2-40B4-BE49-F238E27FC236}">
                      <a16:creationId xmlns:a16="http://schemas.microsoft.com/office/drawing/2014/main" id="{7E492EB7-6087-4E8C-A285-3337E35D836E}"/>
                    </a:ext>
                  </a:extLst>
                </p:cNvPr>
                <p:cNvSpPr txBox="1"/>
                <p:nvPr/>
              </p:nvSpPr>
              <p:spPr>
                <a:xfrm>
                  <a:off x="6035361" y="3910564"/>
                  <a:ext cx="611386" cy="410305"/>
                </a:xfrm>
                <a:prstGeom prst="rect">
                  <a:avLst/>
                </a:prstGeom>
                <a:noFill/>
              </p:spPr>
              <p:txBody>
                <a:bodyPr wrap="none" rtlCol="0">
                  <a:spAutoFit/>
                </a:bodyPr>
                <a:lstStyle/>
                <a:p>
                  <a:r>
                    <a:rPr kumimoji="1" lang="en-US" altLang="zh-TW" dirty="0"/>
                    <a:t>x (</a:t>
                  </a:r>
                  <a14:m>
                    <m:oMath xmlns:m="http://schemas.openxmlformats.org/officeDocument/2006/math">
                      <m:acc>
                        <m:accPr>
                          <m:chr m:val="⃗"/>
                          <m:ctrlPr>
                            <a:rPr kumimoji="1" lang="en-US" altLang="zh-TW" b="0" i="1" smtClean="0">
                              <a:latin typeface="Cambria Math" panose="02040503050406030204" pitchFamily="18" charset="0"/>
                            </a:rPr>
                          </m:ctrlPr>
                        </m:accPr>
                        <m:e>
                          <m:r>
                            <a:rPr kumimoji="1" lang="en-US" altLang="zh-TW" b="0" i="1" smtClean="0">
                              <a:latin typeface="Cambria Math" panose="02040503050406030204" pitchFamily="18" charset="0"/>
                            </a:rPr>
                            <m:t>𝑘</m:t>
                          </m:r>
                        </m:e>
                      </m:acc>
                    </m:oMath>
                  </a14:m>
                  <a:r>
                    <a:rPr kumimoji="1" lang="en-US" altLang="zh-TW" dirty="0"/>
                    <a:t>)</a:t>
                  </a:r>
                  <a:endParaRPr kumimoji="1" lang="zh-TW" altLang="en-US" dirty="0"/>
                </a:p>
              </p:txBody>
            </p:sp>
          </mc:Choice>
          <mc:Fallback xmlns="">
            <p:sp>
              <p:nvSpPr>
                <p:cNvPr id="87" name="文字方塊 86">
                  <a:extLst>
                    <a:ext uri="{FF2B5EF4-FFF2-40B4-BE49-F238E27FC236}">
                      <a16:creationId xmlns:a16="http://schemas.microsoft.com/office/drawing/2014/main" id="{7E492EB7-6087-4E8C-A285-3337E35D836E}"/>
                    </a:ext>
                  </a:extLst>
                </p:cNvPr>
                <p:cNvSpPr txBox="1">
                  <a:spLocks noRot="1" noChangeAspect="1" noMove="1" noResize="1" noEditPoints="1" noAdjustHandles="1" noChangeArrowheads="1" noChangeShapeType="1" noTextEdit="1"/>
                </p:cNvSpPr>
                <p:nvPr/>
              </p:nvSpPr>
              <p:spPr>
                <a:xfrm>
                  <a:off x="6035361" y="3910564"/>
                  <a:ext cx="611386" cy="410305"/>
                </a:xfrm>
                <a:prstGeom prst="rect">
                  <a:avLst/>
                </a:prstGeom>
                <a:blipFill>
                  <a:blip r:embed="rId15"/>
                  <a:stretch>
                    <a:fillRect l="-9000" r="-9000" b="-23881"/>
                  </a:stretch>
                </a:blipFill>
              </p:spPr>
              <p:txBody>
                <a:bodyPr/>
                <a:lstStyle/>
                <a:p>
                  <a:r>
                    <a:rPr lang="zh-TW" altLang="en-US">
                      <a:noFill/>
                    </a:rPr>
                    <a:t> </a:t>
                  </a:r>
                </a:p>
              </p:txBody>
            </p:sp>
          </mc:Fallback>
        </mc:AlternateContent>
        <p:cxnSp>
          <p:nvCxnSpPr>
            <p:cNvPr id="89" name="直線箭頭接點 16">
              <a:extLst>
                <a:ext uri="{FF2B5EF4-FFF2-40B4-BE49-F238E27FC236}">
                  <a16:creationId xmlns:a16="http://schemas.microsoft.com/office/drawing/2014/main" id="{482533F8-3BB7-4424-B482-CBB5D865421F}"/>
                </a:ext>
              </a:extLst>
            </p:cNvPr>
            <p:cNvCxnSpPr>
              <a:cxnSpLocks/>
            </p:cNvCxnSpPr>
            <p:nvPr/>
          </p:nvCxnSpPr>
          <p:spPr>
            <a:xfrm flipV="1">
              <a:off x="5784761" y="3886200"/>
              <a:ext cx="0" cy="2709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文字方塊 93">
              <a:extLst>
                <a:ext uri="{FF2B5EF4-FFF2-40B4-BE49-F238E27FC236}">
                  <a16:creationId xmlns:a16="http://schemas.microsoft.com/office/drawing/2014/main" id="{E3196808-DDF1-42FE-AA06-FAAE9C34ED84}"/>
                </a:ext>
              </a:extLst>
            </p:cNvPr>
            <p:cNvSpPr txBox="1"/>
            <p:nvPr/>
          </p:nvSpPr>
          <p:spPr>
            <a:xfrm>
              <a:off x="5660064" y="3538344"/>
              <a:ext cx="276038" cy="369332"/>
            </a:xfrm>
            <a:prstGeom prst="rect">
              <a:avLst/>
            </a:prstGeom>
            <a:noFill/>
          </p:spPr>
          <p:txBody>
            <a:bodyPr wrap="none" rtlCol="0">
              <a:spAutoFit/>
            </a:bodyPr>
            <a:lstStyle/>
            <a:p>
              <a:r>
                <a:rPr kumimoji="1" lang="en-US" altLang="zh-TW" dirty="0"/>
                <a:t>z</a:t>
              </a:r>
              <a:endParaRPr kumimoji="1" lang="zh-TW" altLang="en-US" dirty="0"/>
            </a:p>
          </p:txBody>
        </p:sp>
      </p:grpSp>
      <p:sp>
        <p:nvSpPr>
          <p:cNvPr id="107" name="文字方塊 106">
            <a:extLst>
              <a:ext uri="{FF2B5EF4-FFF2-40B4-BE49-F238E27FC236}">
                <a16:creationId xmlns:a16="http://schemas.microsoft.com/office/drawing/2014/main" id="{897F46C5-0BC7-4037-9A3B-C3C506003CAB}"/>
              </a:ext>
            </a:extLst>
          </p:cNvPr>
          <p:cNvSpPr txBox="1"/>
          <p:nvPr/>
        </p:nvSpPr>
        <p:spPr>
          <a:xfrm>
            <a:off x="1385714" y="3475875"/>
            <a:ext cx="2102435" cy="338554"/>
          </a:xfrm>
          <a:prstGeom prst="rect">
            <a:avLst/>
          </a:prstGeom>
          <a:noFill/>
        </p:spPr>
        <p:txBody>
          <a:bodyPr wrap="none" rtlCol="0">
            <a:spAutoFit/>
          </a:bodyPr>
          <a:lstStyle/>
          <a:p>
            <a:r>
              <a:rPr kumimoji="1" lang="en-US" altLang="zh-TW" sz="1600" b="0" dirty="0">
                <a:solidFill>
                  <a:schemeClr val="accent4">
                    <a:lumMod val="50000"/>
                  </a:schemeClr>
                </a:solidFill>
              </a:rPr>
              <a:t>Laser profile (intensity)</a:t>
            </a:r>
            <a:endParaRPr kumimoji="1" lang="zh-TW" altLang="en-US" sz="1600" dirty="0">
              <a:solidFill>
                <a:schemeClr val="accent4">
                  <a:lumMod val="50000"/>
                </a:schemeClr>
              </a:solidFill>
            </a:endParaRPr>
          </a:p>
        </p:txBody>
      </p:sp>
      <p:grpSp>
        <p:nvGrpSpPr>
          <p:cNvPr id="93" name="群組 92">
            <a:extLst>
              <a:ext uri="{FF2B5EF4-FFF2-40B4-BE49-F238E27FC236}">
                <a16:creationId xmlns:a16="http://schemas.microsoft.com/office/drawing/2014/main" id="{9DBFBB92-7E86-491A-B672-A68ABC1C398F}"/>
              </a:ext>
            </a:extLst>
          </p:cNvPr>
          <p:cNvGrpSpPr/>
          <p:nvPr/>
        </p:nvGrpSpPr>
        <p:grpSpPr>
          <a:xfrm>
            <a:off x="1044402" y="4140530"/>
            <a:ext cx="2948243" cy="2169095"/>
            <a:chOff x="744083" y="4341668"/>
            <a:chExt cx="2948243" cy="2169095"/>
          </a:xfrm>
        </p:grpSpPr>
        <mc:AlternateContent xmlns:mc="http://schemas.openxmlformats.org/markup-compatibility/2006" xmlns:a14="http://schemas.microsoft.com/office/drawing/2010/main">
          <mc:Choice Requires="a14">
            <p:sp>
              <p:nvSpPr>
                <p:cNvPr id="82" name="文字方塊 81">
                  <a:extLst>
                    <a:ext uri="{FF2B5EF4-FFF2-40B4-BE49-F238E27FC236}">
                      <a16:creationId xmlns:a16="http://schemas.microsoft.com/office/drawing/2014/main" id="{577AA2EF-C1B9-4226-833E-2828DE671996}"/>
                    </a:ext>
                  </a:extLst>
                </p:cNvPr>
                <p:cNvSpPr txBox="1"/>
                <p:nvPr/>
              </p:nvSpPr>
              <p:spPr>
                <a:xfrm>
                  <a:off x="1317990" y="4341668"/>
                  <a:ext cx="1925976" cy="1555298"/>
                </a:xfrm>
                <a:prstGeom prst="rect">
                  <a:avLst/>
                </a:prstGeom>
                <a:noFill/>
              </p:spPr>
              <p:txBody>
                <a:bodyPr wrap="none" rtlCol="0">
                  <a:spAutoFit/>
                </a:bodyPr>
                <a:lstStyle/>
                <a:p>
                  <a:pPr>
                    <a:lnSpc>
                      <a:spcPct val="105000"/>
                    </a:lnSpc>
                  </a:pPr>
                  <a:r>
                    <a:rPr lang="en-US" altLang="zh-TW" dirty="0">
                      <a:solidFill>
                        <a:schemeClr val="accent4">
                          <a:lumMod val="50000"/>
                        </a:schemeClr>
                      </a:solidFill>
                    </a:rPr>
                    <a:t>Linear </a:t>
                  </a:r>
                  <a:r>
                    <a:rPr lang="en-US" altLang="zh-TW" dirty="0"/>
                    <a:t>polarization</a:t>
                  </a:r>
                  <a:endParaRPr kumimoji="1" lang="en-US" altLang="zh-TW" b="0" i="1" dirty="0">
                    <a:latin typeface="Cambria Math" panose="02040503050406030204" pitchFamily="18" charset="0"/>
                  </a:endParaRPr>
                </a:p>
                <a:p>
                  <a:pPr>
                    <a:lnSpc>
                      <a:spcPct val="105000"/>
                    </a:lnSpc>
                  </a:pPr>
                  <a14:m>
                    <m:oMath xmlns:m="http://schemas.openxmlformats.org/officeDocument/2006/math">
                      <m:sSub>
                        <m:sSubPr>
                          <m:ctrlPr>
                            <a:rPr kumimoji="1" lang="en-US" altLang="zh-TW" i="1" smtClean="0">
                              <a:solidFill>
                                <a:schemeClr val="accent4">
                                  <a:lumMod val="50000"/>
                                </a:schemeClr>
                              </a:solidFill>
                              <a:latin typeface="Cambria Math" panose="02040503050406030204" pitchFamily="18" charset="0"/>
                            </a:rPr>
                          </m:ctrlPr>
                        </m:sSubPr>
                        <m:e>
                          <m:r>
                            <m:rPr>
                              <m:nor/>
                            </m:rPr>
                            <a:rPr kumimoji="1" lang="en-US" altLang="zh-TW" b="0" i="0" smtClean="0">
                              <a:solidFill>
                                <a:schemeClr val="accent4">
                                  <a:lumMod val="50000"/>
                                </a:schemeClr>
                              </a:solidFill>
                            </a:rPr>
                            <m:t>λ</m:t>
                          </m:r>
                        </m:e>
                        <m:sub>
                          <m:r>
                            <m:rPr>
                              <m:nor/>
                            </m:rPr>
                            <a:rPr kumimoji="1" lang="en-US" altLang="zh-TW">
                              <a:solidFill>
                                <a:schemeClr val="accent4">
                                  <a:lumMod val="50000"/>
                                </a:schemeClr>
                              </a:solidFill>
                            </a:rPr>
                            <m:t>L</m:t>
                          </m:r>
                        </m:sub>
                      </m:sSub>
                    </m:oMath>
                  </a14:m>
                  <a:r>
                    <a:rPr kumimoji="1" lang="en-US" altLang="zh-TW" b="0" i="1" dirty="0">
                      <a:solidFill>
                        <a:schemeClr val="accent4">
                          <a:lumMod val="50000"/>
                        </a:schemeClr>
                      </a:solidFill>
                      <a:latin typeface="Cambria Math" panose="02040503050406030204" pitchFamily="18" charset="0"/>
                    </a:rPr>
                    <a:t>            </a:t>
                  </a:r>
                  <a14:m>
                    <m:oMath xmlns:m="http://schemas.openxmlformats.org/officeDocument/2006/math">
                      <m:r>
                        <m:rPr>
                          <m:nor/>
                        </m:rPr>
                        <a:rPr kumimoji="1" lang="en-US" altLang="zh-TW">
                          <a:solidFill>
                            <a:schemeClr val="accent4">
                              <a:lumMod val="50000"/>
                            </a:schemeClr>
                          </a:solidFill>
                        </a:rPr>
                        <m:t>: 800 </m:t>
                      </m:r>
                      <m:r>
                        <m:rPr>
                          <m:nor/>
                        </m:rPr>
                        <a:rPr kumimoji="1" lang="en-US" altLang="zh-TW">
                          <a:solidFill>
                            <a:schemeClr val="accent4">
                              <a:lumMod val="50000"/>
                            </a:schemeClr>
                          </a:solidFill>
                        </a:rPr>
                        <m:t>nm</m:t>
                      </m:r>
                    </m:oMath>
                  </a14:m>
                  <a:endParaRPr kumimoji="1" lang="en-US" altLang="zh-TW" b="0" i="1" dirty="0">
                    <a:solidFill>
                      <a:schemeClr val="accent4">
                        <a:lumMod val="50000"/>
                      </a:schemeClr>
                    </a:solidFill>
                    <a:latin typeface="Cambria Math" panose="02040503050406030204" pitchFamily="18" charset="0"/>
                  </a:endParaRPr>
                </a:p>
                <a:p>
                  <a:pPr>
                    <a:lnSpc>
                      <a:spcPct val="105000"/>
                    </a:lnSpc>
                  </a:pPr>
                  <a14:m>
                    <m:oMath xmlns:m="http://schemas.openxmlformats.org/officeDocument/2006/math">
                      <m:sSub>
                        <m:sSubPr>
                          <m:ctrlPr>
                            <a:rPr kumimoji="1" lang="en-US" altLang="zh-TW" b="0" i="1" smtClean="0">
                              <a:solidFill>
                                <a:schemeClr val="accent4">
                                  <a:lumMod val="50000"/>
                                </a:schemeClr>
                              </a:solidFill>
                              <a:latin typeface="Cambria Math" panose="02040503050406030204" pitchFamily="18" charset="0"/>
                            </a:rPr>
                          </m:ctrlPr>
                        </m:sSubPr>
                        <m:e>
                          <m:r>
                            <m:rPr>
                              <m:nor/>
                            </m:rPr>
                            <a:rPr kumimoji="1" lang="el-GR" altLang="zh-TW">
                              <a:solidFill>
                                <a:schemeClr val="accent4">
                                  <a:lumMod val="50000"/>
                                </a:schemeClr>
                              </a:solidFill>
                            </a:rPr>
                            <m:t>τ</m:t>
                          </m:r>
                        </m:e>
                        <m:sub>
                          <m:r>
                            <m:rPr>
                              <m:nor/>
                            </m:rPr>
                            <a:rPr kumimoji="1" lang="en-US" altLang="zh-TW" b="0" i="0" smtClean="0">
                              <a:solidFill>
                                <a:schemeClr val="accent4">
                                  <a:lumMod val="50000"/>
                                </a:schemeClr>
                              </a:solidFill>
                            </a:rPr>
                            <m:t>FWHM</m:t>
                          </m:r>
                        </m:sub>
                      </m:sSub>
                    </m:oMath>
                  </a14:m>
                  <a:r>
                    <a:rPr kumimoji="1" lang="en-US" altLang="zh-TW" dirty="0">
                      <a:solidFill>
                        <a:schemeClr val="accent4">
                          <a:lumMod val="50000"/>
                        </a:schemeClr>
                      </a:solidFill>
                    </a:rPr>
                    <a:t> </a:t>
                  </a:r>
                  <a:r>
                    <a:rPr kumimoji="1" lang="en-US" altLang="zh-TW" sz="900" dirty="0">
                      <a:solidFill>
                        <a:schemeClr val="accent4">
                          <a:lumMod val="50000"/>
                        </a:schemeClr>
                      </a:solidFill>
                    </a:rPr>
                    <a:t> </a:t>
                  </a:r>
                  <a14:m>
                    <m:oMath xmlns:m="http://schemas.openxmlformats.org/officeDocument/2006/math">
                      <m:r>
                        <m:rPr>
                          <m:nor/>
                        </m:rPr>
                        <a:rPr kumimoji="1" lang="en-US" altLang="zh-TW">
                          <a:solidFill>
                            <a:schemeClr val="accent4">
                              <a:lumMod val="50000"/>
                            </a:schemeClr>
                          </a:solidFill>
                        </a:rPr>
                        <m:t>: 40</m:t>
                      </m:r>
                      <m:r>
                        <m:rPr>
                          <m:nor/>
                        </m:rPr>
                        <a:rPr kumimoji="1" lang="en-US" altLang="zh-TW" dirty="0">
                          <a:solidFill>
                            <a:schemeClr val="accent4">
                              <a:lumMod val="50000"/>
                            </a:schemeClr>
                          </a:solidFill>
                        </a:rPr>
                        <m:t> </m:t>
                      </m:r>
                      <m:r>
                        <m:rPr>
                          <m:nor/>
                        </m:rPr>
                        <a:rPr kumimoji="1" lang="en-US" altLang="zh-TW" dirty="0">
                          <a:solidFill>
                            <a:schemeClr val="accent4">
                              <a:lumMod val="50000"/>
                            </a:schemeClr>
                          </a:solidFill>
                        </a:rPr>
                        <m:t>fs</m:t>
                      </m:r>
                    </m:oMath>
                  </a14:m>
                  <a:endParaRPr kumimoji="1" lang="en-US" altLang="zh-TW" b="0" i="1" dirty="0">
                    <a:solidFill>
                      <a:schemeClr val="accent4">
                        <a:lumMod val="50000"/>
                      </a:schemeClr>
                    </a:solidFill>
                    <a:latin typeface="Cambria Math" panose="02040503050406030204" pitchFamily="18" charset="0"/>
                  </a:endParaRPr>
                </a:p>
                <a:p>
                  <a:pPr>
                    <a:lnSpc>
                      <a:spcPct val="105000"/>
                    </a:lnSpc>
                  </a:pPr>
                  <a14:m>
                    <m:oMathPara xmlns:m="http://schemas.openxmlformats.org/officeDocument/2006/math">
                      <m:oMathParaPr>
                        <m:jc m:val="left"/>
                      </m:oMathParaPr>
                      <m:oMath xmlns:m="http://schemas.openxmlformats.org/officeDocument/2006/math">
                        <m:sSub>
                          <m:sSubPr>
                            <m:ctrlPr>
                              <a:rPr kumimoji="1" lang="en-US" altLang="zh-TW" b="0" i="1" smtClean="0">
                                <a:solidFill>
                                  <a:schemeClr val="accent4">
                                    <a:lumMod val="50000"/>
                                  </a:schemeClr>
                                </a:solidFill>
                                <a:latin typeface="Cambria Math" panose="02040503050406030204" pitchFamily="18" charset="0"/>
                              </a:rPr>
                            </m:ctrlPr>
                          </m:sSubPr>
                          <m:e>
                            <m:r>
                              <m:rPr>
                                <m:nor/>
                              </m:rPr>
                              <a:rPr kumimoji="1" lang="en-US" altLang="zh-TW" b="0" i="0" smtClean="0">
                                <a:solidFill>
                                  <a:schemeClr val="accent4">
                                    <a:lumMod val="50000"/>
                                  </a:schemeClr>
                                </a:solidFill>
                              </a:rPr>
                              <m:t>w</m:t>
                            </m:r>
                          </m:e>
                          <m:sub>
                            <m:r>
                              <m:rPr>
                                <m:nor/>
                              </m:rPr>
                              <a:rPr kumimoji="1" lang="en-US" altLang="zh-TW" b="0" i="0" smtClean="0">
                                <a:solidFill>
                                  <a:schemeClr val="accent4">
                                    <a:lumMod val="50000"/>
                                  </a:schemeClr>
                                </a:solidFill>
                              </a:rPr>
                              <m:t>FWHM</m:t>
                            </m:r>
                          </m:sub>
                        </m:sSub>
                        <m:r>
                          <a:rPr kumimoji="1" lang="en-US" altLang="zh-TW" b="0" i="1" smtClean="0">
                            <a:solidFill>
                              <a:schemeClr val="accent4">
                                <a:lumMod val="50000"/>
                              </a:schemeClr>
                            </a:solidFill>
                            <a:latin typeface="Cambria Math" panose="02040503050406030204" pitchFamily="18" charset="0"/>
                          </a:rPr>
                          <m:t> </m:t>
                        </m:r>
                        <m:r>
                          <m:rPr>
                            <m:nor/>
                          </m:rPr>
                          <a:rPr kumimoji="1" lang="en-US" altLang="zh-TW" b="0" i="0" smtClean="0">
                            <a:solidFill>
                              <a:schemeClr val="accent4">
                                <a:lumMod val="50000"/>
                              </a:schemeClr>
                            </a:solidFill>
                          </a:rPr>
                          <m:t>: 7 </m:t>
                        </m:r>
                        <m:r>
                          <m:rPr>
                            <m:nor/>
                          </m:rPr>
                          <a:rPr kumimoji="1" lang="en-US" altLang="zh-TW">
                            <a:solidFill>
                              <a:schemeClr val="accent4">
                                <a:lumMod val="50000"/>
                              </a:schemeClr>
                            </a:solidFill>
                          </a:rPr>
                          <m:t>μm</m:t>
                        </m:r>
                      </m:oMath>
                    </m:oMathPara>
                  </a14:m>
                  <a:endParaRPr kumimoji="1" lang="en-US" altLang="zh-TW" dirty="0">
                    <a:solidFill>
                      <a:schemeClr val="accent4">
                        <a:lumMod val="50000"/>
                      </a:schemeClr>
                    </a:solidFill>
                  </a:endParaRPr>
                </a:p>
                <a:p>
                  <a:pPr>
                    <a:lnSpc>
                      <a:spcPct val="105000"/>
                    </a:lnSpc>
                  </a:pPr>
                  <a14:m>
                    <m:oMath xmlns:m="http://schemas.openxmlformats.org/officeDocument/2006/math">
                      <m:sSub>
                        <m:sSubPr>
                          <m:ctrlPr>
                            <a:rPr kumimoji="1" lang="en-US" altLang="zh-TW" i="1" smtClean="0">
                              <a:solidFill>
                                <a:schemeClr val="accent4">
                                  <a:lumMod val="50000"/>
                                </a:schemeClr>
                              </a:solidFill>
                              <a:latin typeface="Cambria Math" panose="02040503050406030204" pitchFamily="18" charset="0"/>
                            </a:rPr>
                          </m:ctrlPr>
                        </m:sSubPr>
                        <m:e>
                          <m:r>
                            <m:rPr>
                              <m:nor/>
                            </m:rPr>
                            <a:rPr kumimoji="1" lang="en-US" altLang="zh-TW" b="0" i="0" smtClean="0">
                              <a:solidFill>
                                <a:schemeClr val="accent4">
                                  <a:lumMod val="50000"/>
                                </a:schemeClr>
                              </a:solidFill>
                            </a:rPr>
                            <m:t>a</m:t>
                          </m:r>
                        </m:e>
                        <m:sub>
                          <m:r>
                            <m:rPr>
                              <m:nor/>
                            </m:rPr>
                            <a:rPr kumimoji="1" lang="en-US" altLang="zh-TW" i="0" smtClean="0">
                              <a:solidFill>
                                <a:schemeClr val="accent4">
                                  <a:lumMod val="50000"/>
                                </a:schemeClr>
                              </a:solidFill>
                            </a:rPr>
                            <m:t>0</m:t>
                          </m:r>
                        </m:sub>
                      </m:sSub>
                    </m:oMath>
                  </a14:m>
                  <a:r>
                    <a:rPr kumimoji="1" lang="en-US" altLang="zh-TW" b="0" i="1" dirty="0">
                      <a:solidFill>
                        <a:schemeClr val="accent4">
                          <a:lumMod val="50000"/>
                        </a:schemeClr>
                      </a:solidFill>
                    </a:rPr>
                    <a:t>         </a:t>
                  </a:r>
                  <a:r>
                    <a:rPr kumimoji="1" lang="en-US" altLang="zh-TW" sz="1000" b="0" i="1" dirty="0">
                      <a:solidFill>
                        <a:schemeClr val="accent4">
                          <a:lumMod val="50000"/>
                        </a:schemeClr>
                      </a:solidFill>
                    </a:rPr>
                    <a:t> </a:t>
                  </a:r>
                  <a:r>
                    <a:rPr kumimoji="1" lang="en-US" altLang="zh-TW" b="0" i="1" dirty="0">
                      <a:solidFill>
                        <a:schemeClr val="accent4">
                          <a:lumMod val="50000"/>
                        </a:schemeClr>
                      </a:solidFill>
                    </a:rPr>
                    <a:t> </a:t>
                  </a:r>
                  <a:r>
                    <a:rPr kumimoji="1" lang="en-US" altLang="zh-TW" sz="1200" b="0" i="1" dirty="0">
                      <a:solidFill>
                        <a:schemeClr val="accent4">
                          <a:lumMod val="50000"/>
                        </a:schemeClr>
                      </a:solidFill>
                    </a:rPr>
                    <a:t> </a:t>
                  </a:r>
                  <a14:m>
                    <m:oMath xmlns:m="http://schemas.openxmlformats.org/officeDocument/2006/math">
                      <m:r>
                        <m:rPr>
                          <m:nor/>
                        </m:rPr>
                        <a:rPr kumimoji="1" lang="en-US" altLang="zh-TW">
                          <a:solidFill>
                            <a:schemeClr val="accent4">
                              <a:lumMod val="50000"/>
                            </a:schemeClr>
                          </a:solidFill>
                        </a:rPr>
                        <m:t>:</m:t>
                      </m:r>
                      <m:r>
                        <m:rPr>
                          <m:nor/>
                        </m:rPr>
                        <a:rPr kumimoji="1" lang="en-US" altLang="zh-TW" b="0" i="0" smtClean="0">
                          <a:solidFill>
                            <a:schemeClr val="accent4">
                              <a:lumMod val="50000"/>
                            </a:schemeClr>
                          </a:solidFill>
                        </a:rPr>
                        <m:t> 5</m:t>
                      </m:r>
                    </m:oMath>
                  </a14:m>
                  <a:endParaRPr kumimoji="1" lang="en-US" altLang="zh-TW" b="0" i="1" dirty="0">
                    <a:solidFill>
                      <a:schemeClr val="accent4">
                        <a:lumMod val="50000"/>
                      </a:schemeClr>
                    </a:solidFill>
                  </a:endParaRPr>
                </a:p>
              </p:txBody>
            </p:sp>
          </mc:Choice>
          <mc:Fallback xmlns="">
            <p:sp>
              <p:nvSpPr>
                <p:cNvPr id="82" name="文字方塊 81">
                  <a:extLst>
                    <a:ext uri="{FF2B5EF4-FFF2-40B4-BE49-F238E27FC236}">
                      <a16:creationId xmlns:a16="http://schemas.microsoft.com/office/drawing/2014/main" id="{577AA2EF-C1B9-4226-833E-2828DE671996}"/>
                    </a:ext>
                  </a:extLst>
                </p:cNvPr>
                <p:cNvSpPr txBox="1">
                  <a:spLocks noRot="1" noChangeAspect="1" noMove="1" noResize="1" noEditPoints="1" noAdjustHandles="1" noChangeArrowheads="1" noChangeShapeType="1" noTextEdit="1"/>
                </p:cNvSpPr>
                <p:nvPr/>
              </p:nvSpPr>
              <p:spPr>
                <a:xfrm>
                  <a:off x="1317990" y="4341668"/>
                  <a:ext cx="1925976" cy="1555298"/>
                </a:xfrm>
                <a:prstGeom prst="rect">
                  <a:avLst/>
                </a:prstGeom>
                <a:blipFill>
                  <a:blip r:embed="rId16"/>
                  <a:stretch>
                    <a:fillRect l="-2532" t="-1961" r="-2848" b="-156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2" name="文字方塊 91">
                  <a:extLst>
                    <a:ext uri="{FF2B5EF4-FFF2-40B4-BE49-F238E27FC236}">
                      <a16:creationId xmlns:a16="http://schemas.microsoft.com/office/drawing/2014/main" id="{8B1FB4C3-23AB-4DAA-850B-7589921BBBC1}"/>
                    </a:ext>
                  </a:extLst>
                </p:cNvPr>
                <p:cNvSpPr txBox="1"/>
                <p:nvPr/>
              </p:nvSpPr>
              <p:spPr>
                <a:xfrm>
                  <a:off x="744083" y="5836732"/>
                  <a:ext cx="2948243" cy="674031"/>
                </a:xfrm>
                <a:prstGeom prst="rect">
                  <a:avLst/>
                </a:prstGeom>
                <a:noFill/>
              </p:spPr>
              <p:txBody>
                <a:bodyPr wrap="none" rtlCol="0">
                  <a:spAutoFit/>
                </a:bodyPr>
                <a:lstStyle/>
                <a:p>
                  <a:pPr>
                    <a:lnSpc>
                      <a:spcPct val="105000"/>
                    </a:lnSpc>
                  </a:pPr>
                  <a14:m>
                    <m:oMathPara xmlns:m="http://schemas.openxmlformats.org/officeDocument/2006/math">
                      <m:oMathParaPr>
                        <m:jc m:val="center"/>
                      </m:oMathParaPr>
                      <m:oMath xmlns:m="http://schemas.openxmlformats.org/officeDocument/2006/math">
                        <m:r>
                          <m:rPr>
                            <m:nor/>
                          </m:rPr>
                          <a:rPr kumimoji="1" lang="en-US" altLang="zh-TW" sz="1800" b="0" i="0" smtClean="0">
                            <a:solidFill>
                              <a:schemeClr val="tx1"/>
                            </a:solidFill>
                          </a:rPr>
                          <m:t>(</m:t>
                        </m:r>
                        <m:r>
                          <m:rPr>
                            <m:nor/>
                          </m:rPr>
                          <a:rPr kumimoji="1" lang="en-US" altLang="zh-TW" sz="1800" b="0" i="0" smtClean="0">
                            <a:solidFill>
                              <a:schemeClr val="tx1"/>
                            </a:solidFill>
                          </a:rPr>
                          <m:t>Laser</m:t>
                        </m:r>
                        <m:r>
                          <m:rPr>
                            <m:nor/>
                          </m:rPr>
                          <a:rPr kumimoji="1" lang="en-US" altLang="zh-TW" sz="1800" b="0" i="0" smtClean="0">
                            <a:solidFill>
                              <a:schemeClr val="tx1"/>
                            </a:solidFill>
                          </a:rPr>
                          <m:t> </m:t>
                        </m:r>
                        <m:r>
                          <m:rPr>
                            <m:nor/>
                          </m:rPr>
                          <a:rPr kumimoji="1" lang="en-US" altLang="zh-TW" sz="1800" b="0" i="0" smtClean="0">
                            <a:solidFill>
                              <a:schemeClr val="tx1"/>
                            </a:solidFill>
                          </a:rPr>
                          <m:t>Energy</m:t>
                        </m:r>
                        <m:r>
                          <m:rPr>
                            <m:nor/>
                          </m:rPr>
                          <a:rPr kumimoji="1" lang="en-US" altLang="zh-TW" sz="1800" b="0" i="0" smtClean="0">
                            <a:solidFill>
                              <a:schemeClr val="tx1"/>
                            </a:solidFill>
                          </a:rPr>
                          <m:t> 1.358 </m:t>
                        </m:r>
                        <m:r>
                          <m:rPr>
                            <m:nor/>
                          </m:rPr>
                          <a:rPr kumimoji="1" lang="en-US" altLang="zh-TW" sz="1800" b="0" i="0" smtClean="0">
                            <a:solidFill>
                              <a:schemeClr val="tx1"/>
                            </a:solidFill>
                          </a:rPr>
                          <m:t>J</m:t>
                        </m:r>
                        <m:r>
                          <m:rPr>
                            <m:nor/>
                          </m:rPr>
                          <a:rPr kumimoji="1" lang="en-US" altLang="zh-TW" sz="1800" b="0" i="0" smtClean="0">
                            <a:solidFill>
                              <a:schemeClr val="tx1"/>
                            </a:solidFill>
                          </a:rPr>
                          <m:t>)</m:t>
                        </m:r>
                      </m:oMath>
                    </m:oMathPara>
                  </a14:m>
                  <a:endParaRPr lang="zh-TW" altLang="en-US" sz="1800" dirty="0">
                    <a:solidFill>
                      <a:schemeClr val="tx1"/>
                    </a:solidFill>
                  </a:endParaRPr>
                </a:p>
                <a:p>
                  <a:pPr>
                    <a:lnSpc>
                      <a:spcPct val="105000"/>
                    </a:lnSpc>
                  </a:pPr>
                  <a14:m>
                    <m:oMathPara xmlns:m="http://schemas.openxmlformats.org/officeDocument/2006/math">
                      <m:oMathParaPr>
                        <m:jc m:val="center"/>
                      </m:oMathParaPr>
                      <m:oMath xmlns:m="http://schemas.openxmlformats.org/officeDocument/2006/math">
                        <m:r>
                          <m:rPr>
                            <m:nor/>
                          </m:rPr>
                          <a:rPr kumimoji="1" lang="en-US" altLang="zh-TW" sz="1800" b="0" i="0" smtClean="0">
                            <a:solidFill>
                              <a:schemeClr val="tx1"/>
                            </a:solidFill>
                          </a:rPr>
                          <m:t>(</m:t>
                        </m:r>
                        <m:r>
                          <m:rPr>
                            <m:nor/>
                          </m:rPr>
                          <a:rPr kumimoji="1" lang="en-US" altLang="zh-TW" sz="1800" b="0" i="0" smtClean="0">
                            <a:solidFill>
                              <a:schemeClr val="tx1"/>
                            </a:solidFill>
                          </a:rPr>
                          <m:t>Enlosed</m:t>
                        </m:r>
                        <m:r>
                          <m:rPr>
                            <m:nor/>
                          </m:rPr>
                          <a:rPr kumimoji="1" lang="en-US" altLang="zh-TW" sz="1800" b="0" i="0" smtClean="0">
                            <a:solidFill>
                              <a:schemeClr val="tx1"/>
                            </a:solidFill>
                          </a:rPr>
                          <m:t> </m:t>
                        </m:r>
                        <m:r>
                          <m:rPr>
                            <m:nor/>
                          </m:rPr>
                          <a:rPr kumimoji="1" lang="en-US" altLang="zh-TW" sz="1800" b="0" i="0" smtClean="0">
                            <a:solidFill>
                              <a:schemeClr val="tx1"/>
                            </a:solidFill>
                          </a:rPr>
                          <m:t>energy</m:t>
                        </m:r>
                        <m:r>
                          <m:rPr>
                            <m:nor/>
                          </m:rPr>
                          <a:rPr kumimoji="1" lang="en-US" altLang="zh-TW" sz="1800" b="0" i="0" smtClean="0">
                            <a:solidFill>
                              <a:schemeClr val="tx1"/>
                            </a:solidFill>
                          </a:rPr>
                          <m:t> </m:t>
                        </m:r>
                        <m:r>
                          <m:rPr>
                            <m:nor/>
                          </m:rPr>
                          <a:rPr kumimoji="1" lang="en-US" altLang="zh-TW" sz="1800" b="0" i="0" smtClean="0">
                            <a:solidFill>
                              <a:schemeClr val="tx1"/>
                            </a:solidFill>
                          </a:rPr>
                          <m:t>factor</m:t>
                        </m:r>
                        <m:r>
                          <m:rPr>
                            <m:nor/>
                          </m:rPr>
                          <a:rPr kumimoji="1" lang="en-US" altLang="zh-TW" sz="1800" b="0" i="0" smtClean="0">
                            <a:solidFill>
                              <a:schemeClr val="tx1"/>
                            </a:solidFill>
                          </a:rPr>
                          <m:t>: 0.65)</m:t>
                        </m:r>
                      </m:oMath>
                    </m:oMathPara>
                  </a14:m>
                  <a:endParaRPr lang="zh-TW" altLang="en-US" sz="1800" dirty="0">
                    <a:solidFill>
                      <a:schemeClr val="tx1"/>
                    </a:solidFill>
                  </a:endParaRPr>
                </a:p>
              </p:txBody>
            </p:sp>
          </mc:Choice>
          <mc:Fallback xmlns="">
            <p:sp>
              <p:nvSpPr>
                <p:cNvPr id="92" name="文字方塊 91">
                  <a:extLst>
                    <a:ext uri="{FF2B5EF4-FFF2-40B4-BE49-F238E27FC236}">
                      <a16:creationId xmlns:a16="http://schemas.microsoft.com/office/drawing/2014/main" id="{8B1FB4C3-23AB-4DAA-850B-7589921BBBC1}"/>
                    </a:ext>
                  </a:extLst>
                </p:cNvPr>
                <p:cNvSpPr txBox="1">
                  <a:spLocks noRot="1" noChangeAspect="1" noMove="1" noResize="1" noEditPoints="1" noAdjustHandles="1" noChangeArrowheads="1" noChangeShapeType="1" noTextEdit="1"/>
                </p:cNvSpPr>
                <p:nvPr/>
              </p:nvSpPr>
              <p:spPr>
                <a:xfrm>
                  <a:off x="744083" y="5836732"/>
                  <a:ext cx="2948243" cy="674031"/>
                </a:xfrm>
                <a:prstGeom prst="rect">
                  <a:avLst/>
                </a:prstGeom>
                <a:blipFill>
                  <a:blip r:embed="rId17"/>
                  <a:stretch>
                    <a:fillRect b="-3604"/>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120" name="矩形 119">
                <a:extLst>
                  <a:ext uri="{FF2B5EF4-FFF2-40B4-BE49-F238E27FC236}">
                    <a16:creationId xmlns:a16="http://schemas.microsoft.com/office/drawing/2014/main" id="{3502A1DA-51C7-4432-926D-B1E22CEF7BC7}"/>
                  </a:ext>
                </a:extLst>
              </p:cNvPr>
              <p:cNvSpPr/>
              <p:nvPr/>
            </p:nvSpPr>
            <p:spPr>
              <a:xfrm>
                <a:off x="5706968" y="4803425"/>
                <a:ext cx="2064989" cy="964880"/>
              </a:xfrm>
              <a:prstGeom prst="rect">
                <a:avLst/>
              </a:prstGeom>
            </p:spPr>
            <p:txBody>
              <a:bodyPr wrap="none">
                <a:spAutoFit/>
              </a:bodyPr>
              <a:lstStyle/>
              <a:p>
                <a:pPr>
                  <a:lnSpc>
                    <a:spcPct val="105000"/>
                  </a:lnSpc>
                </a:pPr>
                <a14:m>
                  <m:oMathPara xmlns:m="http://schemas.openxmlformats.org/officeDocument/2006/math">
                    <m:oMathParaPr>
                      <m:jc m:val="left"/>
                    </m:oMathParaPr>
                    <m:oMath xmlns:m="http://schemas.openxmlformats.org/officeDocument/2006/math">
                      <m:r>
                        <m:rPr>
                          <m:nor/>
                        </m:rPr>
                        <a:rPr kumimoji="1" lang="en-US" altLang="zh-TW" b="0" i="0" smtClean="0"/>
                        <m:t>Δx</m:t>
                      </m:r>
                      <m:r>
                        <m:rPr>
                          <m:nor/>
                        </m:rPr>
                        <a:rPr kumimoji="1" lang="en-US" altLang="zh-TW" b="0" i="0" smtClean="0"/>
                        <m:t> : 20 </m:t>
                      </m:r>
                      <m:r>
                        <m:rPr>
                          <m:nor/>
                        </m:rPr>
                        <a:rPr kumimoji="1" lang="en-US" altLang="zh-TW" b="0" i="0" smtClean="0"/>
                        <m:t>nm</m:t>
                      </m:r>
                    </m:oMath>
                  </m:oMathPara>
                </a14:m>
                <a:endParaRPr kumimoji="1" lang="en-US" altLang="zh-TW" b="0" dirty="0"/>
              </a:p>
              <a:p>
                <a:pPr>
                  <a:lnSpc>
                    <a:spcPct val="105000"/>
                  </a:lnSpc>
                </a:pPr>
                <a14:m>
                  <m:oMathPara xmlns:m="http://schemas.openxmlformats.org/officeDocument/2006/math">
                    <m:oMathParaPr>
                      <m:jc m:val="left"/>
                    </m:oMathParaPr>
                    <m:oMath xmlns:m="http://schemas.openxmlformats.org/officeDocument/2006/math">
                      <m:r>
                        <m:rPr>
                          <m:nor/>
                        </m:rPr>
                        <a:rPr kumimoji="1" lang="en-US" altLang="zh-TW" smtClean="0"/>
                        <m:t>Δ</m:t>
                      </m:r>
                      <m:r>
                        <m:rPr>
                          <m:nor/>
                        </m:rPr>
                        <a:rPr kumimoji="1" lang="en-US" altLang="zh-TW" b="0" i="0" smtClean="0"/>
                        <m:t>y</m:t>
                      </m:r>
                      <m:r>
                        <m:rPr>
                          <m:nor/>
                        </m:rPr>
                        <a:rPr kumimoji="1" lang="en-US" altLang="zh-TW" b="0" i="0" smtClean="0"/>
                        <m:t> : 20 </m:t>
                      </m:r>
                      <m:r>
                        <m:rPr>
                          <m:nor/>
                        </m:rPr>
                        <a:rPr kumimoji="1" lang="en-US" altLang="zh-TW" b="0" i="0" smtClean="0"/>
                        <m:t>nm</m:t>
                      </m:r>
                    </m:oMath>
                  </m:oMathPara>
                </a14:m>
                <a:endParaRPr lang="en-US" altLang="zh-TW" dirty="0"/>
              </a:p>
              <a:p>
                <a:pPr>
                  <a:lnSpc>
                    <a:spcPct val="105000"/>
                  </a:lnSpc>
                </a:pPr>
                <a14:m>
                  <m:oMathPara xmlns:m="http://schemas.openxmlformats.org/officeDocument/2006/math">
                    <m:oMathParaPr>
                      <m:jc m:val="left"/>
                    </m:oMathParaPr>
                    <m:oMath xmlns:m="http://schemas.openxmlformats.org/officeDocument/2006/math">
                      <m:r>
                        <m:rPr>
                          <m:nor/>
                        </m:rPr>
                        <a:rPr lang="en-US" altLang="zh-TW" b="0" i="0" smtClean="0"/>
                        <m:t>24 </m:t>
                      </m:r>
                      <m:r>
                        <m:rPr>
                          <m:nor/>
                        </m:rPr>
                        <a:rPr lang="en-US" altLang="zh-TW" b="0" i="0" smtClean="0"/>
                        <m:t>particles</m:t>
                      </m:r>
                      <m:r>
                        <m:rPr>
                          <m:nor/>
                        </m:rPr>
                        <a:rPr lang="en-US" altLang="zh-TW"/>
                        <m:t> </m:t>
                      </m:r>
                      <m:r>
                        <m:rPr>
                          <m:nor/>
                        </m:rPr>
                        <a:rPr lang="en-US" altLang="zh-TW"/>
                        <m:t>per</m:t>
                      </m:r>
                      <m:r>
                        <m:rPr>
                          <m:nor/>
                        </m:rPr>
                        <a:rPr lang="en-US" altLang="zh-TW"/>
                        <m:t> </m:t>
                      </m:r>
                      <m:r>
                        <m:rPr>
                          <m:nor/>
                        </m:rPr>
                        <a:rPr lang="en-US" altLang="zh-TW"/>
                        <m:t>cell</m:t>
                      </m:r>
                    </m:oMath>
                  </m:oMathPara>
                </a14:m>
                <a:endParaRPr lang="zh-TW" altLang="en-US" dirty="0"/>
              </a:p>
            </p:txBody>
          </p:sp>
        </mc:Choice>
        <mc:Fallback xmlns="">
          <p:sp>
            <p:nvSpPr>
              <p:cNvPr id="120" name="矩形 119">
                <a:extLst>
                  <a:ext uri="{FF2B5EF4-FFF2-40B4-BE49-F238E27FC236}">
                    <a16:creationId xmlns:a16="http://schemas.microsoft.com/office/drawing/2014/main" id="{3502A1DA-51C7-4432-926D-B1E22CEF7BC7}"/>
                  </a:ext>
                </a:extLst>
              </p:cNvPr>
              <p:cNvSpPr>
                <a:spLocks noRot="1" noChangeAspect="1" noMove="1" noResize="1" noEditPoints="1" noAdjustHandles="1" noChangeArrowheads="1" noChangeShapeType="1" noTextEdit="1"/>
              </p:cNvSpPr>
              <p:nvPr/>
            </p:nvSpPr>
            <p:spPr>
              <a:xfrm>
                <a:off x="5706968" y="4803425"/>
                <a:ext cx="2064989" cy="964880"/>
              </a:xfrm>
              <a:prstGeom prst="rect">
                <a:avLst/>
              </a:prstGeom>
              <a:blipFill>
                <a:blip r:embed="rId18"/>
                <a:stretch>
                  <a:fillRect b="-1899"/>
                </a:stretch>
              </a:blipFill>
            </p:spPr>
            <p:txBody>
              <a:bodyPr/>
              <a:lstStyle/>
              <a:p>
                <a:r>
                  <a:rPr lang="zh-TW" altLang="en-US">
                    <a:noFill/>
                  </a:rPr>
                  <a:t> </a:t>
                </a:r>
              </a:p>
            </p:txBody>
          </p:sp>
        </mc:Fallback>
      </mc:AlternateContent>
      <p:cxnSp>
        <p:nvCxnSpPr>
          <p:cNvPr id="8" name="直線接點 7">
            <a:extLst>
              <a:ext uri="{FF2B5EF4-FFF2-40B4-BE49-F238E27FC236}">
                <a16:creationId xmlns:a16="http://schemas.microsoft.com/office/drawing/2014/main" id="{4666A4F6-3DC1-4DBD-9BAB-3BBBF7306839}"/>
              </a:ext>
            </a:extLst>
          </p:cNvPr>
          <p:cNvCxnSpPr/>
          <p:nvPr/>
        </p:nvCxnSpPr>
        <p:spPr>
          <a:xfrm>
            <a:off x="6440905" y="2897583"/>
            <a:ext cx="0" cy="1512000"/>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直線單箭頭接點 26">
            <a:extLst>
              <a:ext uri="{FF2B5EF4-FFF2-40B4-BE49-F238E27FC236}">
                <a16:creationId xmlns:a16="http://schemas.microsoft.com/office/drawing/2014/main" id="{0AD3C5F7-93B7-57B2-169F-C04196A3CC2D}"/>
              </a:ext>
            </a:extLst>
          </p:cNvPr>
          <p:cNvCxnSpPr/>
          <p:nvPr/>
        </p:nvCxnSpPr>
        <p:spPr>
          <a:xfrm>
            <a:off x="3992645" y="3265214"/>
            <a:ext cx="0" cy="795399"/>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D4568EF5-996C-3A88-5262-39256E0ACF3E}"/>
                  </a:ext>
                </a:extLst>
              </p:cNvPr>
              <p:cNvSpPr txBox="1"/>
              <p:nvPr/>
            </p:nvSpPr>
            <p:spPr>
              <a:xfrm>
                <a:off x="4001082" y="3515083"/>
                <a:ext cx="585417" cy="276999"/>
              </a:xfrm>
              <a:prstGeom prst="rect">
                <a:avLst/>
              </a:prstGeom>
              <a:noFill/>
            </p:spPr>
            <p:txBody>
              <a:bodyPr wrap="none" rtlCol="0">
                <a:spAutoFit/>
              </a:bodyPr>
              <a:lstStyle/>
              <a:p>
                <a:r>
                  <a:rPr kumimoji="1" lang="en-US" altLang="zh-TW" sz="1200" dirty="0">
                    <a:solidFill>
                      <a:schemeClr val="tx1"/>
                    </a:solidFill>
                  </a:rPr>
                  <a:t>20 </a:t>
                </a:r>
                <a14:m>
                  <m:oMath xmlns:m="http://schemas.openxmlformats.org/officeDocument/2006/math">
                    <m:r>
                      <m:rPr>
                        <m:nor/>
                      </m:rPr>
                      <a:rPr kumimoji="1" lang="en-US" altLang="zh-TW" sz="1200" i="0">
                        <a:solidFill>
                          <a:schemeClr val="tx1"/>
                        </a:solidFill>
                      </a:rPr>
                      <m:t>μm</m:t>
                    </m:r>
                  </m:oMath>
                </a14:m>
                <a:endParaRPr kumimoji="1" lang="zh-TW" altLang="en-US" sz="1200" dirty="0">
                  <a:solidFill>
                    <a:schemeClr val="tx1"/>
                  </a:solidFill>
                </a:endParaRPr>
              </a:p>
            </p:txBody>
          </p:sp>
        </mc:Choice>
        <mc:Fallback xmlns="">
          <p:sp>
            <p:nvSpPr>
              <p:cNvPr id="28" name="文字方塊 27">
                <a:extLst>
                  <a:ext uri="{FF2B5EF4-FFF2-40B4-BE49-F238E27FC236}">
                    <a16:creationId xmlns:a16="http://schemas.microsoft.com/office/drawing/2014/main" id="{D4568EF5-996C-3A88-5262-39256E0ACF3E}"/>
                  </a:ext>
                </a:extLst>
              </p:cNvPr>
              <p:cNvSpPr txBox="1">
                <a:spLocks noRot="1" noChangeAspect="1" noMove="1" noResize="1" noEditPoints="1" noAdjustHandles="1" noChangeArrowheads="1" noChangeShapeType="1" noTextEdit="1"/>
              </p:cNvSpPr>
              <p:nvPr/>
            </p:nvSpPr>
            <p:spPr>
              <a:xfrm>
                <a:off x="4001082" y="3515083"/>
                <a:ext cx="585417" cy="276999"/>
              </a:xfrm>
              <a:prstGeom prst="rect">
                <a:avLst/>
              </a:prstGeom>
              <a:blipFill>
                <a:blip r:embed="rId19"/>
                <a:stretch>
                  <a:fillRect t="-2222" b="-17778"/>
                </a:stretch>
              </a:blipFill>
            </p:spPr>
            <p:txBody>
              <a:bodyPr/>
              <a:lstStyle/>
              <a:p>
                <a:r>
                  <a:rPr lang="zh-TW" altLang="en-US">
                    <a:noFill/>
                  </a:rPr>
                  <a:t> </a:t>
                </a:r>
              </a:p>
            </p:txBody>
          </p:sp>
        </mc:Fallback>
      </mc:AlternateContent>
      <p:cxnSp>
        <p:nvCxnSpPr>
          <p:cNvPr id="30" name="直線單箭頭接點 29">
            <a:extLst>
              <a:ext uri="{FF2B5EF4-FFF2-40B4-BE49-F238E27FC236}">
                <a16:creationId xmlns:a16="http://schemas.microsoft.com/office/drawing/2014/main" id="{83B71991-635C-7B05-CF0F-4C9A94A32D29}"/>
              </a:ext>
            </a:extLst>
          </p:cNvPr>
          <p:cNvCxnSpPr/>
          <p:nvPr/>
        </p:nvCxnSpPr>
        <p:spPr>
          <a:xfrm>
            <a:off x="3348042" y="3027982"/>
            <a:ext cx="259174" cy="2800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C90B2CF7-E5A3-D72B-752C-76DAA8009F46}"/>
                  </a:ext>
                </a:extLst>
              </p:cNvPr>
              <p:cNvSpPr txBox="1"/>
              <p:nvPr/>
            </p:nvSpPr>
            <p:spPr>
              <a:xfrm>
                <a:off x="3054091" y="2781893"/>
                <a:ext cx="506870" cy="276999"/>
              </a:xfrm>
              <a:prstGeom prst="rect">
                <a:avLst/>
              </a:prstGeom>
              <a:noFill/>
            </p:spPr>
            <p:txBody>
              <a:bodyPr wrap="none" rtlCol="0">
                <a:spAutoFit/>
              </a:bodyPr>
              <a:lstStyle/>
              <a:p>
                <a:r>
                  <a:rPr kumimoji="1" lang="en-US" altLang="zh-TW" sz="1200" dirty="0"/>
                  <a:t>5</a:t>
                </a:r>
                <a:r>
                  <a:rPr kumimoji="1" lang="en-US" altLang="zh-TW" sz="1200" dirty="0">
                    <a:solidFill>
                      <a:schemeClr val="tx1"/>
                    </a:solidFill>
                  </a:rPr>
                  <a:t> </a:t>
                </a:r>
                <a14:m>
                  <m:oMath xmlns:m="http://schemas.openxmlformats.org/officeDocument/2006/math">
                    <m:r>
                      <m:rPr>
                        <m:nor/>
                      </m:rPr>
                      <a:rPr kumimoji="1" lang="en-US" altLang="zh-TW" sz="1200" i="0">
                        <a:solidFill>
                          <a:schemeClr val="tx1"/>
                        </a:solidFill>
                      </a:rPr>
                      <m:t>μm</m:t>
                    </m:r>
                  </m:oMath>
                </a14:m>
                <a:endParaRPr kumimoji="1" lang="zh-TW" altLang="en-US" sz="1200" dirty="0">
                  <a:solidFill>
                    <a:schemeClr val="tx1"/>
                  </a:solidFill>
                </a:endParaRPr>
              </a:p>
            </p:txBody>
          </p:sp>
        </mc:Choice>
        <mc:Fallback xmlns="">
          <p:sp>
            <p:nvSpPr>
              <p:cNvPr id="31" name="文字方塊 30">
                <a:extLst>
                  <a:ext uri="{FF2B5EF4-FFF2-40B4-BE49-F238E27FC236}">
                    <a16:creationId xmlns:a16="http://schemas.microsoft.com/office/drawing/2014/main" id="{C90B2CF7-E5A3-D72B-752C-76DAA8009F46}"/>
                  </a:ext>
                </a:extLst>
              </p:cNvPr>
              <p:cNvSpPr txBox="1">
                <a:spLocks noRot="1" noChangeAspect="1" noMove="1" noResize="1" noEditPoints="1" noAdjustHandles="1" noChangeArrowheads="1" noChangeShapeType="1" noTextEdit="1"/>
              </p:cNvSpPr>
              <p:nvPr/>
            </p:nvSpPr>
            <p:spPr>
              <a:xfrm>
                <a:off x="3054091" y="2781893"/>
                <a:ext cx="506870" cy="276999"/>
              </a:xfrm>
              <a:prstGeom prst="rect">
                <a:avLst/>
              </a:prstGeom>
              <a:blipFill>
                <a:blip r:embed="rId20"/>
                <a:stretch>
                  <a:fillRect b="-1521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5259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fade">
                                      <p:cBhvr>
                                        <p:cTn id="20" dur="500"/>
                                        <p:tgtEl>
                                          <p:spTgt spid="12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00" grpId="0" animBg="1"/>
      <p:bldP spid="1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標題 1">
            <a:extLst>
              <a:ext uri="{FF2B5EF4-FFF2-40B4-BE49-F238E27FC236}">
                <a16:creationId xmlns:a16="http://schemas.microsoft.com/office/drawing/2014/main" id="{EF0EFA42-4DD4-C766-B935-DA13479A5FA9}"/>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b="1" dirty="0">
                <a:latin typeface="Helvetica" pitchFamily="2" charset="0"/>
                <a:ea typeface="DengXian" panose="02010600030101010101" pitchFamily="2" charset="-122"/>
                <a:cs typeface="Times New Roman" panose="02020603050405020304" pitchFamily="18" charset="0"/>
              </a:rPr>
              <a:t>Appendix</a:t>
            </a:r>
          </a:p>
        </p:txBody>
      </p:sp>
      <p:sp>
        <p:nvSpPr>
          <p:cNvPr id="5" name="投影片編號版面配置區 2">
            <a:extLst>
              <a:ext uri="{FF2B5EF4-FFF2-40B4-BE49-F238E27FC236}">
                <a16:creationId xmlns:a16="http://schemas.microsoft.com/office/drawing/2014/main" id="{CBDCFF62-75D8-4925-BEDE-BDA74BEC811B}"/>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33</a:t>
            </a:fld>
            <a:endParaRPr lang="zh-TW" altLang="en-US" sz="1800" dirty="0">
              <a:solidFill>
                <a:schemeClr val="bg2">
                  <a:lumMod val="50000"/>
                </a:schemeClr>
              </a:solidFill>
            </a:endParaRPr>
          </a:p>
        </p:txBody>
      </p:sp>
      <p:pic>
        <p:nvPicPr>
          <p:cNvPr id="4" name="圖片 3" descr="一張含有 文字, 螢幕擷取畫面, 行, 數字 的圖片&#10;&#10;自動產生的描述">
            <a:extLst>
              <a:ext uri="{FF2B5EF4-FFF2-40B4-BE49-F238E27FC236}">
                <a16:creationId xmlns:a16="http://schemas.microsoft.com/office/drawing/2014/main" id="{92D6E49B-CAEB-D64F-0509-4DB4F2F76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409" y="1138626"/>
            <a:ext cx="3840480" cy="2743200"/>
          </a:xfrm>
          <a:prstGeom prst="rect">
            <a:avLst/>
          </a:prstGeom>
        </p:spPr>
      </p:pic>
      <p:pic>
        <p:nvPicPr>
          <p:cNvPr id="8" name="圖片 7" descr="一張含有 文字, 螢幕擷取畫面, 行, 繪圖 的圖片&#10;&#10;自動產生的描述">
            <a:extLst>
              <a:ext uri="{FF2B5EF4-FFF2-40B4-BE49-F238E27FC236}">
                <a16:creationId xmlns:a16="http://schemas.microsoft.com/office/drawing/2014/main" id="{1EFB6F66-D0C0-E4CA-C369-29AB851B3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6051" y="3881826"/>
            <a:ext cx="3840480" cy="2743200"/>
          </a:xfrm>
          <a:prstGeom prst="rect">
            <a:avLst/>
          </a:prstGeom>
        </p:spPr>
      </p:pic>
      <p:pic>
        <p:nvPicPr>
          <p:cNvPr id="11" name="圖片 10" descr="一張含有 文字, 螢幕擷取畫面, 行, 數字 的圖片&#10;&#10;自動產生的描述">
            <a:extLst>
              <a:ext uri="{FF2B5EF4-FFF2-40B4-BE49-F238E27FC236}">
                <a16:creationId xmlns:a16="http://schemas.microsoft.com/office/drawing/2014/main" id="{8D284717-7B36-9DDA-3DAF-EEFC7318E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701" y="1315188"/>
            <a:ext cx="3840480" cy="2743200"/>
          </a:xfrm>
          <a:prstGeom prst="rect">
            <a:avLst/>
          </a:prstGeom>
        </p:spPr>
      </p:pic>
    </p:spTree>
    <p:extLst>
      <p:ext uri="{BB962C8B-B14F-4D97-AF65-F5344CB8AC3E}">
        <p14:creationId xmlns:p14="http://schemas.microsoft.com/office/powerpoint/2010/main" val="1057394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標題 1">
            <a:extLst>
              <a:ext uri="{FF2B5EF4-FFF2-40B4-BE49-F238E27FC236}">
                <a16:creationId xmlns:a16="http://schemas.microsoft.com/office/drawing/2014/main" id="{EF0EFA42-4DD4-C766-B935-DA13479A5FA9}"/>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Introduction to Laser-Plasma Ion Acceleration</a:t>
            </a:r>
          </a:p>
        </p:txBody>
      </p:sp>
      <p:grpSp>
        <p:nvGrpSpPr>
          <p:cNvPr id="8" name="群組 7">
            <a:extLst>
              <a:ext uri="{FF2B5EF4-FFF2-40B4-BE49-F238E27FC236}">
                <a16:creationId xmlns:a16="http://schemas.microsoft.com/office/drawing/2014/main" id="{1C61F6A8-4E92-47AA-A96A-A6707621E1BE}"/>
              </a:ext>
            </a:extLst>
          </p:cNvPr>
          <p:cNvGrpSpPr/>
          <p:nvPr/>
        </p:nvGrpSpPr>
        <p:grpSpPr>
          <a:xfrm>
            <a:off x="4572000" y="2488523"/>
            <a:ext cx="4095680" cy="509124"/>
            <a:chOff x="4572000" y="2488523"/>
            <a:chExt cx="4095680" cy="509124"/>
          </a:xfrm>
        </p:grpSpPr>
        <p:grpSp>
          <p:nvGrpSpPr>
            <p:cNvPr id="4" name="群組 3">
              <a:extLst>
                <a:ext uri="{FF2B5EF4-FFF2-40B4-BE49-F238E27FC236}">
                  <a16:creationId xmlns:a16="http://schemas.microsoft.com/office/drawing/2014/main" id="{D7D06082-0653-4964-AE5E-9880862E5F17}"/>
                </a:ext>
              </a:extLst>
            </p:cNvPr>
            <p:cNvGrpSpPr/>
            <p:nvPr/>
          </p:nvGrpSpPr>
          <p:grpSpPr>
            <a:xfrm>
              <a:off x="4572000" y="2488523"/>
              <a:ext cx="1248507" cy="502843"/>
              <a:chOff x="868452" y="2776351"/>
              <a:chExt cx="1248507" cy="502843"/>
            </a:xfrm>
          </p:grpSpPr>
          <p:sp>
            <p:nvSpPr>
              <p:cNvPr id="27" name="矩形: 圓角 26">
                <a:extLst>
                  <a:ext uri="{FF2B5EF4-FFF2-40B4-BE49-F238E27FC236}">
                    <a16:creationId xmlns:a16="http://schemas.microsoft.com/office/drawing/2014/main" id="{B5669402-B322-44D0-AF5F-DC585E00EDEA}"/>
                  </a:ext>
                </a:extLst>
              </p:cNvPr>
              <p:cNvSpPr/>
              <p:nvPr/>
            </p:nvSpPr>
            <p:spPr>
              <a:xfrm>
                <a:off x="868452" y="2776351"/>
                <a:ext cx="1248507" cy="502843"/>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2AEF15E0-9DEA-4609-9796-872756C4480D}"/>
                  </a:ext>
                </a:extLst>
              </p:cNvPr>
              <p:cNvSpPr txBox="1"/>
              <p:nvPr/>
            </p:nvSpPr>
            <p:spPr>
              <a:xfrm>
                <a:off x="1125458" y="2827718"/>
                <a:ext cx="744114" cy="400110"/>
              </a:xfrm>
              <a:prstGeom prst="rect">
                <a:avLst/>
              </a:prstGeom>
              <a:noFill/>
              <a:ln>
                <a:noFill/>
              </a:ln>
            </p:spPr>
            <p:txBody>
              <a:bodyPr wrap="none" rtlCol="0">
                <a:spAutoFit/>
              </a:bodyPr>
              <a:lstStyle/>
              <a:p>
                <a:r>
                  <a:rPr lang="en-US" altLang="zh-TW" sz="2000" b="1" dirty="0">
                    <a:solidFill>
                      <a:srgbClr val="CC9B00"/>
                    </a:solidFill>
                  </a:rPr>
                  <a:t>Laser</a:t>
                </a:r>
                <a:endParaRPr lang="zh-TW" altLang="en-US" sz="2000" b="1" dirty="0">
                  <a:solidFill>
                    <a:srgbClr val="CC9B00"/>
                  </a:solidFill>
                </a:endParaRPr>
              </a:p>
            </p:txBody>
          </p:sp>
        </p:grpSp>
        <p:grpSp>
          <p:nvGrpSpPr>
            <p:cNvPr id="5" name="群組 4">
              <a:extLst>
                <a:ext uri="{FF2B5EF4-FFF2-40B4-BE49-F238E27FC236}">
                  <a16:creationId xmlns:a16="http://schemas.microsoft.com/office/drawing/2014/main" id="{05F0E28D-6A6A-459C-B06F-0BF49E619DEA}"/>
                </a:ext>
              </a:extLst>
            </p:cNvPr>
            <p:cNvGrpSpPr/>
            <p:nvPr/>
          </p:nvGrpSpPr>
          <p:grpSpPr>
            <a:xfrm>
              <a:off x="7419173" y="2488523"/>
              <a:ext cx="1248507" cy="502843"/>
              <a:chOff x="1777855" y="3762596"/>
              <a:chExt cx="1248507" cy="502843"/>
            </a:xfrm>
          </p:grpSpPr>
          <p:sp>
            <p:nvSpPr>
              <p:cNvPr id="28" name="矩形: 圓角 27">
                <a:extLst>
                  <a:ext uri="{FF2B5EF4-FFF2-40B4-BE49-F238E27FC236}">
                    <a16:creationId xmlns:a16="http://schemas.microsoft.com/office/drawing/2014/main" id="{65944C5A-83D5-44CD-A911-3E3BD23C9C0E}"/>
                  </a:ext>
                </a:extLst>
              </p:cNvPr>
              <p:cNvSpPr/>
              <p:nvPr/>
            </p:nvSpPr>
            <p:spPr>
              <a:xfrm>
                <a:off x="1777855" y="3762596"/>
                <a:ext cx="1248507" cy="502843"/>
              </a:xfrm>
              <a:prstGeom prst="roundRect">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lumMod val="50000"/>
                      <a:lumOff val="50000"/>
                    </a:schemeClr>
                  </a:solidFill>
                </a:endParaRPr>
              </a:p>
            </p:txBody>
          </p:sp>
          <p:sp>
            <p:nvSpPr>
              <p:cNvPr id="25" name="文字方塊 24">
                <a:extLst>
                  <a:ext uri="{FF2B5EF4-FFF2-40B4-BE49-F238E27FC236}">
                    <a16:creationId xmlns:a16="http://schemas.microsoft.com/office/drawing/2014/main" id="{CB5ED851-0382-4BEB-8AAE-8C3545AC0E48}"/>
                  </a:ext>
                </a:extLst>
              </p:cNvPr>
              <p:cNvSpPr txBox="1"/>
              <p:nvPr/>
            </p:nvSpPr>
            <p:spPr>
              <a:xfrm>
                <a:off x="2086156" y="3813798"/>
                <a:ext cx="631904" cy="400110"/>
              </a:xfrm>
              <a:prstGeom prst="rect">
                <a:avLst/>
              </a:prstGeom>
              <a:noFill/>
              <a:ln>
                <a:noFill/>
              </a:ln>
            </p:spPr>
            <p:txBody>
              <a:bodyPr wrap="square" rtlCol="0">
                <a:spAutoFit/>
              </a:bodyPr>
              <a:lstStyle/>
              <a:p>
                <a:r>
                  <a:rPr lang="en-US" altLang="zh-TW" sz="2000" b="1" dirty="0">
                    <a:solidFill>
                      <a:schemeClr val="tx1">
                        <a:lumMod val="50000"/>
                        <a:lumOff val="50000"/>
                      </a:schemeClr>
                    </a:solidFill>
                  </a:rPr>
                  <a:t>Ions</a:t>
                </a:r>
                <a:endParaRPr lang="zh-TW" altLang="en-US" sz="2000" b="1" dirty="0">
                  <a:solidFill>
                    <a:schemeClr val="tx1">
                      <a:lumMod val="50000"/>
                      <a:lumOff val="50000"/>
                    </a:schemeClr>
                  </a:solidFill>
                </a:endParaRPr>
              </a:p>
            </p:txBody>
          </p:sp>
        </p:grpSp>
        <p:sp>
          <p:nvSpPr>
            <p:cNvPr id="32" name="下箭头 25">
              <a:extLst>
                <a:ext uri="{FF2B5EF4-FFF2-40B4-BE49-F238E27FC236}">
                  <a16:creationId xmlns:a16="http://schemas.microsoft.com/office/drawing/2014/main" id="{621A7457-4A7F-4A65-A371-65DFBE597BF6}"/>
                </a:ext>
              </a:extLst>
            </p:cNvPr>
            <p:cNvSpPr/>
            <p:nvPr/>
          </p:nvSpPr>
          <p:spPr bwMode="auto">
            <a:xfrm rot="16200000">
              <a:off x="6365687" y="2116470"/>
              <a:ext cx="502843" cy="1259512"/>
            </a:xfrm>
            <a:prstGeom prst="downArrow">
              <a:avLst>
                <a:gd name="adj1" fmla="val 54553"/>
                <a:gd name="adj2" fmla="val 62860"/>
              </a:avLst>
            </a:prstGeom>
            <a:noFill/>
            <a:ln w="25400" cap="sq" cmpd="sng" algn="ctr">
              <a:solidFill>
                <a:schemeClr val="bg2">
                  <a:lumMod val="75000"/>
                </a:schemeClr>
              </a:solidFill>
              <a:prstDash val="sysDash"/>
              <a:round/>
              <a:headEnd type="none" w="med" len="med"/>
              <a:tailEnd type="none" w="med" len="med"/>
              <a:extLst>
                <a:ext uri="{C807C97D-BFC1-408E-A445-0C87EB9F89A2}">
                  <ask:lineSketchStyleProps xmlns:ask="http://schemas.microsoft.com/office/drawing/2018/sketchyshapes" sd="1219033472">
                    <a:custGeom>
                      <a:avLst/>
                      <a:gdLst>
                        <a:gd name="connsiteX0" fmla="*/ 0 w 502843"/>
                        <a:gd name="connsiteY0" fmla="*/ 943425 h 1259512"/>
                        <a:gd name="connsiteX1" fmla="*/ 95213 w 502843"/>
                        <a:gd name="connsiteY1" fmla="*/ 943425 h 1259512"/>
                        <a:gd name="connsiteX2" fmla="*/ 95213 w 502843"/>
                        <a:gd name="connsiteY2" fmla="*/ 500015 h 1259512"/>
                        <a:gd name="connsiteX3" fmla="*/ 95213 w 502843"/>
                        <a:gd name="connsiteY3" fmla="*/ 0 h 1259512"/>
                        <a:gd name="connsiteX4" fmla="*/ 407630 w 502843"/>
                        <a:gd name="connsiteY4" fmla="*/ 0 h 1259512"/>
                        <a:gd name="connsiteX5" fmla="*/ 407630 w 502843"/>
                        <a:gd name="connsiteY5" fmla="*/ 462278 h 1259512"/>
                        <a:gd name="connsiteX6" fmla="*/ 407630 w 502843"/>
                        <a:gd name="connsiteY6" fmla="*/ 943425 h 1259512"/>
                        <a:gd name="connsiteX7" fmla="*/ 502843 w 502843"/>
                        <a:gd name="connsiteY7" fmla="*/ 943425 h 1259512"/>
                        <a:gd name="connsiteX8" fmla="*/ 251422 w 502843"/>
                        <a:gd name="connsiteY8" fmla="*/ 1259512 h 1259512"/>
                        <a:gd name="connsiteX9" fmla="*/ 0 w 502843"/>
                        <a:gd name="connsiteY9" fmla="*/ 943425 h 125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843" h="1259512" extrusionOk="0">
                          <a:moveTo>
                            <a:pt x="0" y="943425"/>
                          </a:moveTo>
                          <a:cubicBezTo>
                            <a:pt x="24291" y="940493"/>
                            <a:pt x="49209" y="943648"/>
                            <a:pt x="95213" y="943425"/>
                          </a:cubicBezTo>
                          <a:cubicBezTo>
                            <a:pt x="73293" y="814688"/>
                            <a:pt x="92782" y="633835"/>
                            <a:pt x="95213" y="500015"/>
                          </a:cubicBezTo>
                          <a:cubicBezTo>
                            <a:pt x="97645" y="366195"/>
                            <a:pt x="110145" y="249150"/>
                            <a:pt x="95213" y="0"/>
                          </a:cubicBezTo>
                          <a:cubicBezTo>
                            <a:pt x="227199" y="8243"/>
                            <a:pt x="269211" y="-10066"/>
                            <a:pt x="407630" y="0"/>
                          </a:cubicBezTo>
                          <a:cubicBezTo>
                            <a:pt x="392266" y="158647"/>
                            <a:pt x="395439" y="288960"/>
                            <a:pt x="407630" y="462278"/>
                          </a:cubicBezTo>
                          <a:cubicBezTo>
                            <a:pt x="419821" y="635596"/>
                            <a:pt x="394234" y="718037"/>
                            <a:pt x="407630" y="943425"/>
                          </a:cubicBezTo>
                          <a:cubicBezTo>
                            <a:pt x="444313" y="940545"/>
                            <a:pt x="463681" y="943835"/>
                            <a:pt x="502843" y="943425"/>
                          </a:cubicBezTo>
                          <a:cubicBezTo>
                            <a:pt x="407437" y="1064626"/>
                            <a:pt x="349423" y="1152345"/>
                            <a:pt x="251422" y="1259512"/>
                          </a:cubicBezTo>
                          <a:cubicBezTo>
                            <a:pt x="190214" y="1188621"/>
                            <a:pt x="107178" y="1094156"/>
                            <a:pt x="0" y="943425"/>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srgbClr val="000000"/>
                </a:solidFill>
                <a:effectLst/>
                <a:uLnTx/>
                <a:uFillTx/>
                <a:latin typeface="Helvetica Neue Light" pitchFamily="-109" charset="0"/>
                <a:ea typeface="华文细黑" pitchFamily="-109" charset="-122"/>
                <a:cs typeface="华文细黑" pitchFamily="-109" charset="-122"/>
                <a:sym typeface="Helvetica Neue Light" pitchFamily="-109" charset="0"/>
              </a:endParaRPr>
            </a:p>
          </p:txBody>
        </p:sp>
        <p:sp>
          <p:nvSpPr>
            <p:cNvPr id="33" name="文字方塊 32">
              <a:extLst>
                <a:ext uri="{FF2B5EF4-FFF2-40B4-BE49-F238E27FC236}">
                  <a16:creationId xmlns:a16="http://schemas.microsoft.com/office/drawing/2014/main" id="{BBFB2743-8D32-424D-9B2D-9F861D7F54E4}"/>
                </a:ext>
              </a:extLst>
            </p:cNvPr>
            <p:cNvSpPr txBox="1"/>
            <p:nvPr/>
          </p:nvSpPr>
          <p:spPr>
            <a:xfrm>
              <a:off x="6046850" y="2570667"/>
              <a:ext cx="1052596" cy="338554"/>
            </a:xfrm>
            <a:prstGeom prst="rect">
              <a:avLst/>
            </a:prstGeom>
            <a:noFill/>
            <a:ln>
              <a:noFill/>
            </a:ln>
          </p:spPr>
          <p:txBody>
            <a:bodyPr wrap="none" rtlCol="0">
              <a:spAutoFit/>
            </a:bodyPr>
            <a:lstStyle/>
            <a:p>
              <a:r>
                <a:rPr lang="en-US" altLang="zh-TW" sz="1600" b="1" dirty="0">
                  <a:solidFill>
                    <a:schemeClr val="tx1">
                      <a:lumMod val="50000"/>
                      <a:lumOff val="50000"/>
                    </a:schemeClr>
                  </a:solidFill>
                </a:rPr>
                <a:t>accelerate</a:t>
              </a:r>
              <a:endParaRPr lang="zh-TW" altLang="en-US" b="1" dirty="0">
                <a:solidFill>
                  <a:schemeClr val="tx1">
                    <a:lumMod val="50000"/>
                    <a:lumOff val="50000"/>
                  </a:schemeClr>
                </a:solidFill>
              </a:endParaRPr>
            </a:p>
          </p:txBody>
        </p:sp>
      </p:grpSp>
      <p:grpSp>
        <p:nvGrpSpPr>
          <p:cNvPr id="6" name="群組 5">
            <a:extLst>
              <a:ext uri="{FF2B5EF4-FFF2-40B4-BE49-F238E27FC236}">
                <a16:creationId xmlns:a16="http://schemas.microsoft.com/office/drawing/2014/main" id="{CEE27F5A-3B12-4F42-8B80-730669A81CE9}"/>
              </a:ext>
            </a:extLst>
          </p:cNvPr>
          <p:cNvGrpSpPr/>
          <p:nvPr/>
        </p:nvGrpSpPr>
        <p:grpSpPr>
          <a:xfrm>
            <a:off x="5995212" y="4530678"/>
            <a:ext cx="1248507" cy="502843"/>
            <a:chOff x="995206" y="4338190"/>
            <a:chExt cx="1248507" cy="502843"/>
          </a:xfrm>
        </p:grpSpPr>
        <p:sp>
          <p:nvSpPr>
            <p:cNvPr id="3" name="矩形: 圓角 2">
              <a:extLst>
                <a:ext uri="{FF2B5EF4-FFF2-40B4-BE49-F238E27FC236}">
                  <a16:creationId xmlns:a16="http://schemas.microsoft.com/office/drawing/2014/main" id="{6D7BF0E1-2F44-4A9C-9A3C-5491D2111414}"/>
                </a:ext>
              </a:extLst>
            </p:cNvPr>
            <p:cNvSpPr/>
            <p:nvPr/>
          </p:nvSpPr>
          <p:spPr>
            <a:xfrm>
              <a:off x="995206" y="4338190"/>
              <a:ext cx="1248507" cy="502843"/>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CDC1DA01-909C-4CCA-B9F2-4F8CBCE34273}"/>
                </a:ext>
              </a:extLst>
            </p:cNvPr>
            <p:cNvSpPr txBox="1"/>
            <p:nvPr/>
          </p:nvSpPr>
          <p:spPr>
            <a:xfrm>
              <a:off x="1045072" y="4389557"/>
              <a:ext cx="1164165" cy="400110"/>
            </a:xfrm>
            <a:prstGeom prst="rect">
              <a:avLst/>
            </a:prstGeom>
            <a:noFill/>
            <a:ln>
              <a:noFill/>
            </a:ln>
          </p:spPr>
          <p:txBody>
            <a:bodyPr wrap="none" rtlCol="0">
              <a:spAutoFit/>
            </a:bodyPr>
            <a:lstStyle/>
            <a:p>
              <a:r>
                <a:rPr lang="en-US" altLang="zh-TW" sz="2000" b="1" dirty="0">
                  <a:solidFill>
                    <a:srgbClr val="2A6CA8"/>
                  </a:solidFill>
                </a:rPr>
                <a:t>Electrons</a:t>
              </a:r>
              <a:endParaRPr lang="zh-TW" altLang="en-US" sz="2000" b="1" dirty="0">
                <a:solidFill>
                  <a:srgbClr val="2A6CA8"/>
                </a:solidFill>
              </a:endParaRPr>
            </a:p>
          </p:txBody>
        </p:sp>
      </p:grpSp>
      <p:grpSp>
        <p:nvGrpSpPr>
          <p:cNvPr id="11" name="群組 10">
            <a:extLst>
              <a:ext uri="{FF2B5EF4-FFF2-40B4-BE49-F238E27FC236}">
                <a16:creationId xmlns:a16="http://schemas.microsoft.com/office/drawing/2014/main" id="{26C5CA8C-F7FD-4927-BEB1-2335B11F98F7}"/>
              </a:ext>
            </a:extLst>
          </p:cNvPr>
          <p:cNvGrpSpPr/>
          <p:nvPr/>
        </p:nvGrpSpPr>
        <p:grpSpPr>
          <a:xfrm>
            <a:off x="4572000" y="3175567"/>
            <a:ext cx="1732776" cy="1725981"/>
            <a:chOff x="4572000" y="3175567"/>
            <a:chExt cx="1732776" cy="1725981"/>
          </a:xfrm>
        </p:grpSpPr>
        <p:sp>
          <p:nvSpPr>
            <p:cNvPr id="7" name="箭號: 彎曲 6">
              <a:extLst>
                <a:ext uri="{FF2B5EF4-FFF2-40B4-BE49-F238E27FC236}">
                  <a16:creationId xmlns:a16="http://schemas.microsoft.com/office/drawing/2014/main" id="{31F121BC-8F28-42E9-B2E5-99658E14B4FF}"/>
                </a:ext>
              </a:extLst>
            </p:cNvPr>
            <p:cNvSpPr/>
            <p:nvPr/>
          </p:nvSpPr>
          <p:spPr>
            <a:xfrm flipV="1">
              <a:off x="5141696" y="3175567"/>
              <a:ext cx="453118" cy="1725981"/>
            </a:xfrm>
            <a:prstGeom prst="bentArrow">
              <a:avLst>
                <a:gd name="adj1" fmla="val 27102"/>
                <a:gd name="adj2" fmla="val 26051"/>
                <a:gd name="adj3" fmla="val 25000"/>
                <a:gd name="adj4" fmla="val 26933"/>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0" name="文字方塊 29">
              <a:extLst>
                <a:ext uri="{FF2B5EF4-FFF2-40B4-BE49-F238E27FC236}">
                  <a16:creationId xmlns:a16="http://schemas.microsoft.com/office/drawing/2014/main" id="{B9D2CD38-7470-4F48-A29C-D5816D1EAA73}"/>
                </a:ext>
              </a:extLst>
            </p:cNvPr>
            <p:cNvSpPr txBox="1"/>
            <p:nvPr/>
          </p:nvSpPr>
          <p:spPr>
            <a:xfrm>
              <a:off x="4572000" y="3587300"/>
              <a:ext cx="1732776" cy="646331"/>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Helvetica" panose="020B0604020202020204" pitchFamily="34" charset="0"/>
                </a:rPr>
                <a:t>Optical pressure or heating</a:t>
              </a:r>
              <a:endParaRPr kumimoji="0" lang="zh-CN" altLang="en-US"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Helvetica" panose="020B0604020202020204" pitchFamily="34" charset="0"/>
              </a:endParaRPr>
            </a:p>
          </p:txBody>
        </p:sp>
      </p:grpSp>
      <p:pic>
        <p:nvPicPr>
          <p:cNvPr id="40" name="圖片 39">
            <a:extLst>
              <a:ext uri="{FF2B5EF4-FFF2-40B4-BE49-F238E27FC236}">
                <a16:creationId xmlns:a16="http://schemas.microsoft.com/office/drawing/2014/main" id="{9854A8D1-8EC4-4438-8CBC-82086DD8CF31}"/>
              </a:ext>
            </a:extLst>
          </p:cNvPr>
          <p:cNvPicPr>
            <a:picLocks noChangeAspect="1"/>
          </p:cNvPicPr>
          <p:nvPr/>
        </p:nvPicPr>
        <p:blipFill rotWithShape="1">
          <a:blip r:embed="rId3"/>
          <a:srcRect l="29703" t="25753" r="22673" b="11056"/>
          <a:stretch/>
        </p:blipFill>
        <p:spPr>
          <a:xfrm>
            <a:off x="11837" y="2422680"/>
            <a:ext cx="3446600" cy="2572411"/>
          </a:xfrm>
          <a:prstGeom prst="rect">
            <a:avLst/>
          </a:prstGeom>
          <a:ln>
            <a:noFill/>
          </a:ln>
        </p:spPr>
      </p:pic>
      <p:grpSp>
        <p:nvGrpSpPr>
          <p:cNvPr id="13" name="群組 12">
            <a:extLst>
              <a:ext uri="{FF2B5EF4-FFF2-40B4-BE49-F238E27FC236}">
                <a16:creationId xmlns:a16="http://schemas.microsoft.com/office/drawing/2014/main" id="{CD62E35C-D1FE-466C-8C5B-B0697775DE35}"/>
              </a:ext>
            </a:extLst>
          </p:cNvPr>
          <p:cNvGrpSpPr/>
          <p:nvPr/>
        </p:nvGrpSpPr>
        <p:grpSpPr>
          <a:xfrm>
            <a:off x="3204918" y="2539725"/>
            <a:ext cx="1313771" cy="2391727"/>
            <a:chOff x="3204918" y="2539725"/>
            <a:chExt cx="1313771" cy="2391727"/>
          </a:xfrm>
        </p:grpSpPr>
        <p:cxnSp>
          <p:nvCxnSpPr>
            <p:cNvPr id="10" name="直線單箭頭接點 9">
              <a:extLst>
                <a:ext uri="{FF2B5EF4-FFF2-40B4-BE49-F238E27FC236}">
                  <a16:creationId xmlns:a16="http://schemas.microsoft.com/office/drawing/2014/main" id="{91F8996E-0201-494B-A011-A519A0B518E5}"/>
                </a:ext>
              </a:extLst>
            </p:cNvPr>
            <p:cNvCxnSpPr>
              <a:cxnSpLocks/>
            </p:cNvCxnSpPr>
            <p:nvPr/>
          </p:nvCxnSpPr>
          <p:spPr>
            <a:xfrm flipV="1">
              <a:off x="3204918" y="2539725"/>
              <a:ext cx="604739" cy="309424"/>
            </a:xfrm>
            <a:prstGeom prst="straightConnector1">
              <a:avLst/>
            </a:prstGeom>
            <a:ln w="19050">
              <a:solidFill>
                <a:srgbClr val="29B3CE"/>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B1E491D8-A9DE-4DF9-9489-541AAEFBAE62}"/>
                </a:ext>
              </a:extLst>
            </p:cNvPr>
            <p:cNvCxnSpPr>
              <a:cxnSpLocks/>
            </p:cNvCxnSpPr>
            <p:nvPr/>
          </p:nvCxnSpPr>
          <p:spPr>
            <a:xfrm flipV="1">
              <a:off x="3418131" y="3295650"/>
              <a:ext cx="707170" cy="135060"/>
            </a:xfrm>
            <a:prstGeom prst="straightConnector1">
              <a:avLst/>
            </a:prstGeom>
            <a:ln w="19050">
              <a:solidFill>
                <a:srgbClr val="29B3CE"/>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A6F67A2C-A41C-43AC-9C15-940AB11319FD}"/>
                </a:ext>
              </a:extLst>
            </p:cNvPr>
            <p:cNvCxnSpPr>
              <a:cxnSpLocks/>
            </p:cNvCxnSpPr>
            <p:nvPr/>
          </p:nvCxnSpPr>
          <p:spPr>
            <a:xfrm>
              <a:off x="3207092" y="4622028"/>
              <a:ext cx="604739" cy="309424"/>
            </a:xfrm>
            <a:prstGeom prst="straightConnector1">
              <a:avLst/>
            </a:prstGeom>
            <a:ln w="19050">
              <a:solidFill>
                <a:srgbClr val="29B3CE"/>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F9EDC924-0733-4393-8CAE-825977D3796D}"/>
                </a:ext>
              </a:extLst>
            </p:cNvPr>
            <p:cNvCxnSpPr>
              <a:cxnSpLocks/>
            </p:cNvCxnSpPr>
            <p:nvPr/>
          </p:nvCxnSpPr>
          <p:spPr>
            <a:xfrm>
              <a:off x="3418131" y="3988512"/>
              <a:ext cx="707170" cy="135060"/>
            </a:xfrm>
            <a:prstGeom prst="straightConnector1">
              <a:avLst/>
            </a:prstGeom>
            <a:ln w="19050">
              <a:solidFill>
                <a:srgbClr val="29B3CE"/>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文字方塊 50">
                  <a:extLst>
                    <a:ext uri="{FF2B5EF4-FFF2-40B4-BE49-F238E27FC236}">
                      <a16:creationId xmlns:a16="http://schemas.microsoft.com/office/drawing/2014/main" id="{6D463B71-00EC-49FB-A2A1-2B9EB38DA2C8}"/>
                    </a:ext>
                  </a:extLst>
                </p:cNvPr>
                <p:cNvSpPr txBox="1"/>
                <p:nvPr/>
              </p:nvSpPr>
              <p:spPr>
                <a:xfrm>
                  <a:off x="4040738" y="3335701"/>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b="1" i="1" dirty="0" smtClean="0">
                                <a:solidFill>
                                  <a:srgbClr val="2293AA"/>
                                </a:solidFill>
                                <a:latin typeface="Cambria Math" panose="02040503050406030204" pitchFamily="18" charset="0"/>
                              </a:rPr>
                            </m:ctrlPr>
                          </m:sSupPr>
                          <m:e>
                            <m:r>
                              <m:rPr>
                                <m:nor/>
                              </m:rPr>
                              <a:rPr lang="en-US" altLang="zh-TW" b="1" i="0" dirty="0" smtClean="0">
                                <a:solidFill>
                                  <a:srgbClr val="2293AA"/>
                                </a:solidFill>
                                <a:latin typeface="Calibri" panose="020F0502020204030204" pitchFamily="34" charset="0"/>
                                <a:ea typeface="Calibri" panose="020F0502020204030204" pitchFamily="34" charset="0"/>
                                <a:cs typeface="Calibri" panose="020F0502020204030204" pitchFamily="34" charset="0"/>
                              </a:rPr>
                              <m:t>e</m:t>
                            </m:r>
                          </m:e>
                          <m:sup>
                            <m:r>
                              <m:rPr>
                                <m:nor/>
                              </m:rPr>
                              <a:rPr lang="en-US" altLang="zh-TW" b="1" i="0" dirty="0" smtClean="0">
                                <a:solidFill>
                                  <a:srgbClr val="2293AA"/>
                                </a:solidFill>
                                <a:latin typeface="Calibri" panose="020F0502020204030204" pitchFamily="34" charset="0"/>
                                <a:ea typeface="Calibri" panose="020F0502020204030204" pitchFamily="34" charset="0"/>
                                <a:cs typeface="Calibri" panose="020F0502020204030204" pitchFamily="34" charset="0"/>
                              </a:rPr>
                              <m:t>−</m:t>
                            </m:r>
                          </m:sup>
                        </m:sSup>
                      </m:oMath>
                    </m:oMathPara>
                  </a14:m>
                  <a:endParaRPr lang="zh-TW" altLang="en-US" sz="2000" b="1" dirty="0">
                    <a:solidFill>
                      <a:srgbClr val="2293AA"/>
                    </a:solidFill>
                    <a:latin typeface="Calibri" panose="020F0502020204030204" pitchFamily="34" charset="0"/>
                    <a:cs typeface="Calibri" panose="020F0502020204030204" pitchFamily="34" charset="0"/>
                  </a:endParaRPr>
                </a:p>
              </p:txBody>
            </p:sp>
          </mc:Choice>
          <mc:Fallback xmlns="">
            <p:sp>
              <p:nvSpPr>
                <p:cNvPr id="51" name="文字方塊 50">
                  <a:extLst>
                    <a:ext uri="{FF2B5EF4-FFF2-40B4-BE49-F238E27FC236}">
                      <a16:creationId xmlns:a16="http://schemas.microsoft.com/office/drawing/2014/main" id="{6D463B71-00EC-49FB-A2A1-2B9EB38DA2C8}"/>
                    </a:ext>
                  </a:extLst>
                </p:cNvPr>
                <p:cNvSpPr txBox="1">
                  <a:spLocks noRot="1" noChangeAspect="1" noMove="1" noResize="1" noEditPoints="1" noAdjustHandles="1" noChangeArrowheads="1" noChangeShapeType="1" noTextEdit="1"/>
                </p:cNvSpPr>
                <p:nvPr/>
              </p:nvSpPr>
              <p:spPr>
                <a:xfrm>
                  <a:off x="4040738" y="3335701"/>
                  <a:ext cx="477951" cy="369332"/>
                </a:xfrm>
                <a:prstGeom prst="rect">
                  <a:avLst/>
                </a:prstGeom>
                <a:blipFill>
                  <a:blip r:embed="rId4"/>
                  <a:stretch>
                    <a:fillRect/>
                  </a:stretch>
                </a:blipFill>
              </p:spPr>
              <p:txBody>
                <a:bodyPr/>
                <a:lstStyle/>
                <a:p>
                  <a:r>
                    <a:rPr lang="zh-TW" altLang="en-US">
                      <a:noFill/>
                    </a:rPr>
                    <a:t> </a:t>
                  </a:r>
                </a:p>
              </p:txBody>
            </p:sp>
          </mc:Fallback>
        </mc:AlternateContent>
      </p:grpSp>
      <p:grpSp>
        <p:nvGrpSpPr>
          <p:cNvPr id="9" name="群組 8">
            <a:extLst>
              <a:ext uri="{FF2B5EF4-FFF2-40B4-BE49-F238E27FC236}">
                <a16:creationId xmlns:a16="http://schemas.microsoft.com/office/drawing/2014/main" id="{AFEE3CFD-2803-4907-9F83-28AC00D5B606}"/>
              </a:ext>
            </a:extLst>
          </p:cNvPr>
          <p:cNvGrpSpPr/>
          <p:nvPr/>
        </p:nvGrpSpPr>
        <p:grpSpPr>
          <a:xfrm>
            <a:off x="3197068" y="2917330"/>
            <a:ext cx="1304566" cy="1614106"/>
            <a:chOff x="3197068" y="2917330"/>
            <a:chExt cx="1304566" cy="1614106"/>
          </a:xfrm>
        </p:grpSpPr>
        <p:cxnSp>
          <p:nvCxnSpPr>
            <p:cNvPr id="48" name="直線單箭頭接點 47">
              <a:extLst>
                <a:ext uri="{FF2B5EF4-FFF2-40B4-BE49-F238E27FC236}">
                  <a16:creationId xmlns:a16="http://schemas.microsoft.com/office/drawing/2014/main" id="{BC1DA844-9C34-487A-AF3F-069BE3BB979D}"/>
                </a:ext>
              </a:extLst>
            </p:cNvPr>
            <p:cNvCxnSpPr>
              <a:cxnSpLocks/>
            </p:cNvCxnSpPr>
            <p:nvPr/>
          </p:nvCxnSpPr>
          <p:spPr>
            <a:xfrm flipV="1">
              <a:off x="3198499" y="2917330"/>
              <a:ext cx="634442" cy="251154"/>
            </a:xfrm>
            <a:prstGeom prst="straightConnector1">
              <a:avLst/>
            </a:prstGeom>
            <a:ln w="19050">
              <a:solidFill>
                <a:srgbClr val="D53E55"/>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a:extLst>
                <a:ext uri="{FF2B5EF4-FFF2-40B4-BE49-F238E27FC236}">
                  <a16:creationId xmlns:a16="http://schemas.microsoft.com/office/drawing/2014/main" id="{D41DD2F2-E2FD-4A68-9CDF-6811C7187F53}"/>
                </a:ext>
              </a:extLst>
            </p:cNvPr>
            <p:cNvCxnSpPr>
              <a:cxnSpLocks/>
            </p:cNvCxnSpPr>
            <p:nvPr/>
          </p:nvCxnSpPr>
          <p:spPr>
            <a:xfrm>
              <a:off x="3197068" y="4280282"/>
              <a:ext cx="634442" cy="251154"/>
            </a:xfrm>
            <a:prstGeom prst="straightConnector1">
              <a:avLst/>
            </a:prstGeom>
            <a:ln w="19050">
              <a:solidFill>
                <a:srgbClr val="D53E55"/>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a:extLst>
                <a:ext uri="{FF2B5EF4-FFF2-40B4-BE49-F238E27FC236}">
                  <a16:creationId xmlns:a16="http://schemas.microsoft.com/office/drawing/2014/main" id="{1ADD665D-33AF-426D-B84B-25CA39A9E2FB}"/>
                </a:ext>
              </a:extLst>
            </p:cNvPr>
            <p:cNvCxnSpPr>
              <a:cxnSpLocks/>
            </p:cNvCxnSpPr>
            <p:nvPr/>
          </p:nvCxnSpPr>
          <p:spPr>
            <a:xfrm>
              <a:off x="3281849" y="3702703"/>
              <a:ext cx="723441" cy="0"/>
            </a:xfrm>
            <a:prstGeom prst="straightConnector1">
              <a:avLst/>
            </a:prstGeom>
            <a:ln w="19050">
              <a:solidFill>
                <a:srgbClr val="D53E55"/>
              </a:solidFill>
              <a:tailEnd type="triangle"/>
            </a:ln>
          </p:spPr>
          <p:style>
            <a:lnRef idx="1">
              <a:schemeClr val="accent1"/>
            </a:lnRef>
            <a:fillRef idx="0">
              <a:schemeClr val="accent1"/>
            </a:fillRef>
            <a:effectRef idx="0">
              <a:schemeClr val="accent1"/>
            </a:effectRef>
            <a:fontRef idx="minor">
              <a:schemeClr val="tx1"/>
            </a:fontRef>
          </p:style>
        </p:cxnSp>
        <p:sp>
          <p:nvSpPr>
            <p:cNvPr id="52" name="文字方塊 51">
              <a:extLst>
                <a:ext uri="{FF2B5EF4-FFF2-40B4-BE49-F238E27FC236}">
                  <a16:creationId xmlns:a16="http://schemas.microsoft.com/office/drawing/2014/main" id="{E1FC552B-6B7F-47CE-9501-1A28DA416709}"/>
                </a:ext>
              </a:extLst>
            </p:cNvPr>
            <p:cNvSpPr txBox="1"/>
            <p:nvPr/>
          </p:nvSpPr>
          <p:spPr>
            <a:xfrm>
              <a:off x="4014000" y="3639404"/>
              <a:ext cx="487634" cy="369332"/>
            </a:xfrm>
            <a:prstGeom prst="rect">
              <a:avLst/>
            </a:prstGeom>
            <a:noFill/>
          </p:spPr>
          <p:txBody>
            <a:bodyPr wrap="none" rtlCol="0">
              <a:spAutoFit/>
            </a:bodyPr>
            <a:lstStyle/>
            <a:p>
              <a:r>
                <a:rPr lang="en-US" altLang="zh-TW" b="1" dirty="0">
                  <a:solidFill>
                    <a:srgbClr val="C00000"/>
                  </a:solidFill>
                  <a:latin typeface="Calibri" panose="020F0502020204030204" pitchFamily="34" charset="0"/>
                  <a:cs typeface="Calibri" panose="020F0502020204030204" pitchFamily="34" charset="0"/>
                </a:rPr>
                <a:t>ion</a:t>
              </a:r>
              <a:endParaRPr lang="zh-TW" altLang="en-US" sz="2000" b="1" dirty="0">
                <a:solidFill>
                  <a:srgbClr val="C00000"/>
                </a:solidFill>
                <a:latin typeface="Calibri" panose="020F0502020204030204" pitchFamily="34" charset="0"/>
                <a:cs typeface="Calibri" panose="020F0502020204030204" pitchFamily="34" charset="0"/>
              </a:endParaRPr>
            </a:p>
          </p:txBody>
        </p:sp>
      </p:grpSp>
      <p:grpSp>
        <p:nvGrpSpPr>
          <p:cNvPr id="17" name="群組 16">
            <a:extLst>
              <a:ext uri="{FF2B5EF4-FFF2-40B4-BE49-F238E27FC236}">
                <a16:creationId xmlns:a16="http://schemas.microsoft.com/office/drawing/2014/main" id="{A1AC9CE7-8844-494F-A4B2-E97B40424203}"/>
              </a:ext>
            </a:extLst>
          </p:cNvPr>
          <p:cNvGrpSpPr/>
          <p:nvPr/>
        </p:nvGrpSpPr>
        <p:grpSpPr>
          <a:xfrm>
            <a:off x="1295300" y="2674595"/>
            <a:ext cx="1328312" cy="1605687"/>
            <a:chOff x="1295300" y="2674595"/>
            <a:chExt cx="1328312" cy="1605687"/>
          </a:xfrm>
        </p:grpSpPr>
        <p:cxnSp>
          <p:nvCxnSpPr>
            <p:cNvPr id="16" name="直線單箭頭接點 15">
              <a:extLst>
                <a:ext uri="{FF2B5EF4-FFF2-40B4-BE49-F238E27FC236}">
                  <a16:creationId xmlns:a16="http://schemas.microsoft.com/office/drawing/2014/main" id="{C66B83C6-DEFE-4BA5-A432-680FD275C461}"/>
                </a:ext>
              </a:extLst>
            </p:cNvPr>
            <p:cNvCxnSpPr>
              <a:cxnSpLocks/>
            </p:cNvCxnSpPr>
            <p:nvPr/>
          </p:nvCxnSpPr>
          <p:spPr>
            <a:xfrm>
              <a:off x="1661205" y="3141463"/>
              <a:ext cx="684000" cy="0"/>
            </a:xfrm>
            <a:prstGeom prst="straightConnector1">
              <a:avLst/>
            </a:prstGeom>
            <a:ln w="19050">
              <a:solidFill>
                <a:srgbClr val="2A6CA8"/>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412BCF48-F092-4827-B204-72C854961A77}"/>
                </a:ext>
              </a:extLst>
            </p:cNvPr>
            <p:cNvCxnSpPr>
              <a:cxnSpLocks/>
            </p:cNvCxnSpPr>
            <p:nvPr/>
          </p:nvCxnSpPr>
          <p:spPr>
            <a:xfrm>
              <a:off x="1797000" y="3521069"/>
              <a:ext cx="684000" cy="0"/>
            </a:xfrm>
            <a:prstGeom prst="straightConnector1">
              <a:avLst/>
            </a:prstGeom>
            <a:ln w="19050">
              <a:solidFill>
                <a:srgbClr val="2A6CA8"/>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2E2B5143-653F-4874-8D0E-06529748FD34}"/>
                </a:ext>
              </a:extLst>
            </p:cNvPr>
            <p:cNvCxnSpPr>
              <a:cxnSpLocks/>
            </p:cNvCxnSpPr>
            <p:nvPr/>
          </p:nvCxnSpPr>
          <p:spPr>
            <a:xfrm>
              <a:off x="1797000" y="3900675"/>
              <a:ext cx="684000" cy="0"/>
            </a:xfrm>
            <a:prstGeom prst="straightConnector1">
              <a:avLst/>
            </a:prstGeom>
            <a:ln w="19050">
              <a:solidFill>
                <a:srgbClr val="2A6CA8"/>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4FEB018-5D75-4C06-AB49-C3633022D71D}"/>
                </a:ext>
              </a:extLst>
            </p:cNvPr>
            <p:cNvCxnSpPr>
              <a:cxnSpLocks/>
            </p:cNvCxnSpPr>
            <p:nvPr/>
          </p:nvCxnSpPr>
          <p:spPr>
            <a:xfrm>
              <a:off x="1661205" y="4280282"/>
              <a:ext cx="684000" cy="0"/>
            </a:xfrm>
            <a:prstGeom prst="straightConnector1">
              <a:avLst/>
            </a:prstGeom>
            <a:ln w="19050">
              <a:solidFill>
                <a:srgbClr val="2A6CA8"/>
              </a:solidFill>
              <a:tailEnd type="triangle"/>
            </a:ln>
          </p:spPr>
          <p:style>
            <a:lnRef idx="1">
              <a:schemeClr val="accent1"/>
            </a:lnRef>
            <a:fillRef idx="0">
              <a:schemeClr val="accent1"/>
            </a:fillRef>
            <a:effectRef idx="0">
              <a:schemeClr val="accent1"/>
            </a:effectRef>
            <a:fontRef idx="minor">
              <a:schemeClr val="tx1"/>
            </a:fontRef>
          </p:style>
        </p:cxnSp>
        <p:sp>
          <p:nvSpPr>
            <p:cNvPr id="45" name="文字方塊 44">
              <a:extLst>
                <a:ext uri="{FF2B5EF4-FFF2-40B4-BE49-F238E27FC236}">
                  <a16:creationId xmlns:a16="http://schemas.microsoft.com/office/drawing/2014/main" id="{1570AA20-5C1C-43A8-94A0-07802BF25074}"/>
                </a:ext>
              </a:extLst>
            </p:cNvPr>
            <p:cNvSpPr txBox="1"/>
            <p:nvPr/>
          </p:nvSpPr>
          <p:spPr>
            <a:xfrm>
              <a:off x="1295300" y="2674595"/>
              <a:ext cx="1328312" cy="338554"/>
            </a:xfrm>
            <a:prstGeom prst="rect">
              <a:avLst/>
            </a:prstGeom>
            <a:noFill/>
          </p:spPr>
          <p:txBody>
            <a:bodyPr wrap="none" rtlCol="0">
              <a:spAutoFit/>
            </a:bodyPr>
            <a:lstStyle/>
            <a:p>
              <a:r>
                <a:rPr lang="en-US" altLang="zh-TW" sz="1600" b="1" dirty="0">
                  <a:solidFill>
                    <a:srgbClr val="2A6CA8"/>
                  </a:solidFill>
                </a:rPr>
                <a:t>Hot electrons</a:t>
              </a:r>
              <a:endParaRPr lang="zh-TW" altLang="en-US" sz="2000" b="1" dirty="0">
                <a:solidFill>
                  <a:srgbClr val="2293AA"/>
                </a:solidFill>
                <a:latin typeface="Calibri" panose="020F0502020204030204" pitchFamily="34" charset="0"/>
                <a:cs typeface="Calibri" panose="020F0502020204030204" pitchFamily="34" charset="0"/>
              </a:endParaRPr>
            </a:p>
          </p:txBody>
        </p:sp>
      </p:grpSp>
      <p:grpSp>
        <p:nvGrpSpPr>
          <p:cNvPr id="14" name="群組 13">
            <a:extLst>
              <a:ext uri="{FF2B5EF4-FFF2-40B4-BE49-F238E27FC236}">
                <a16:creationId xmlns:a16="http://schemas.microsoft.com/office/drawing/2014/main" id="{80F19D22-ABE7-44E6-96D1-32C3A19925B6}"/>
              </a:ext>
            </a:extLst>
          </p:cNvPr>
          <p:cNvGrpSpPr/>
          <p:nvPr/>
        </p:nvGrpSpPr>
        <p:grpSpPr>
          <a:xfrm>
            <a:off x="7413710" y="2488523"/>
            <a:ext cx="1248507" cy="502843"/>
            <a:chOff x="7413710" y="2488523"/>
            <a:chExt cx="1248507" cy="502843"/>
          </a:xfrm>
        </p:grpSpPr>
        <p:sp>
          <p:nvSpPr>
            <p:cNvPr id="47" name="矩形: 圓角 46">
              <a:extLst>
                <a:ext uri="{FF2B5EF4-FFF2-40B4-BE49-F238E27FC236}">
                  <a16:creationId xmlns:a16="http://schemas.microsoft.com/office/drawing/2014/main" id="{D78BFA65-FD9A-4823-927E-632415B09AA8}"/>
                </a:ext>
              </a:extLst>
            </p:cNvPr>
            <p:cNvSpPr/>
            <p:nvPr/>
          </p:nvSpPr>
          <p:spPr>
            <a:xfrm>
              <a:off x="7413710" y="2488523"/>
              <a:ext cx="1248507" cy="502843"/>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文字方塊 52">
              <a:extLst>
                <a:ext uri="{FF2B5EF4-FFF2-40B4-BE49-F238E27FC236}">
                  <a16:creationId xmlns:a16="http://schemas.microsoft.com/office/drawing/2014/main" id="{A03217F2-75AE-420A-A5BC-DCA13414088A}"/>
                </a:ext>
              </a:extLst>
            </p:cNvPr>
            <p:cNvSpPr txBox="1"/>
            <p:nvPr/>
          </p:nvSpPr>
          <p:spPr>
            <a:xfrm>
              <a:off x="7722011" y="2539725"/>
              <a:ext cx="631904" cy="400110"/>
            </a:xfrm>
            <a:prstGeom prst="rect">
              <a:avLst/>
            </a:prstGeom>
            <a:noFill/>
            <a:ln>
              <a:noFill/>
            </a:ln>
          </p:spPr>
          <p:txBody>
            <a:bodyPr wrap="square" rtlCol="0">
              <a:spAutoFit/>
            </a:bodyPr>
            <a:lstStyle/>
            <a:p>
              <a:r>
                <a:rPr lang="en-US" altLang="zh-TW" sz="2000" b="1" dirty="0">
                  <a:solidFill>
                    <a:srgbClr val="D60000"/>
                  </a:solidFill>
                </a:rPr>
                <a:t>Ions</a:t>
              </a:r>
              <a:endParaRPr lang="zh-TW" altLang="en-US" sz="2000" b="1" dirty="0">
                <a:solidFill>
                  <a:srgbClr val="D60000"/>
                </a:solidFill>
              </a:endParaRPr>
            </a:p>
          </p:txBody>
        </p:sp>
      </p:grpSp>
      <p:sp>
        <p:nvSpPr>
          <p:cNvPr id="55" name="文字方塊 54">
            <a:extLst>
              <a:ext uri="{FF2B5EF4-FFF2-40B4-BE49-F238E27FC236}">
                <a16:creationId xmlns:a16="http://schemas.microsoft.com/office/drawing/2014/main" id="{AC0BD64C-C616-482C-825E-17A9F2AABCF2}"/>
              </a:ext>
            </a:extLst>
          </p:cNvPr>
          <p:cNvSpPr txBox="1"/>
          <p:nvPr/>
        </p:nvSpPr>
        <p:spPr>
          <a:xfrm>
            <a:off x="80547" y="2231030"/>
            <a:ext cx="1414170" cy="338554"/>
          </a:xfrm>
          <a:prstGeom prst="rect">
            <a:avLst/>
          </a:prstGeom>
          <a:noFill/>
          <a:ln>
            <a:noFill/>
          </a:ln>
        </p:spPr>
        <p:txBody>
          <a:bodyPr wrap="none" rtlCol="0">
            <a:spAutoFit/>
          </a:bodyPr>
          <a:lstStyle/>
          <a:p>
            <a:r>
              <a:rPr lang="en-US" altLang="zh-TW" sz="1600" b="1" dirty="0">
                <a:solidFill>
                  <a:srgbClr val="BE4A27"/>
                </a:solidFill>
              </a:rPr>
              <a:t>Ultrafast Laser</a:t>
            </a:r>
            <a:endParaRPr lang="zh-TW" altLang="en-US" sz="1600" b="1" dirty="0">
              <a:solidFill>
                <a:srgbClr val="BE4A27"/>
              </a:solidFill>
            </a:endParaRPr>
          </a:p>
        </p:txBody>
      </p: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D0ECF989-6893-40A6-BA2A-6C1D69909681}"/>
                  </a:ext>
                </a:extLst>
              </p:cNvPr>
              <p:cNvSpPr txBox="1"/>
              <p:nvPr/>
            </p:nvSpPr>
            <p:spPr>
              <a:xfrm>
                <a:off x="2730595" y="5558223"/>
                <a:ext cx="3385094" cy="400110"/>
              </a:xfrm>
              <a:prstGeom prst="rect">
                <a:avLst/>
              </a:prstGeom>
              <a:noFill/>
            </p:spPr>
            <p:txBody>
              <a:bodyPr wrap="none" rtlCol="0">
                <a:spAutoFit/>
              </a:bodyPr>
              <a:lstStyle/>
              <a:p>
                <a:r>
                  <a:rPr kumimoji="0" lang="en-US" altLang="zh-CN" sz="2000" b="1"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等线" panose="02010600030101010101" pitchFamily="2" charset="-122"/>
                    <a:cs typeface="Calibri" panose="020F0502020204030204" pitchFamily="34" charset="0"/>
                  </a:rPr>
                  <a:t>Strong electric field </a:t>
                </a:r>
                <a14:m>
                  <m:oMath xmlns:m="http://schemas.openxmlformats.org/officeDocument/2006/math">
                    <m:r>
                      <a:rPr kumimoji="0" lang="en-US" altLang="zh-CN" sz="2000" b="1" i="0" u="none" strike="noStrike" kern="1200" cap="none" spc="0" normalizeH="0" baseline="0" noProof="0" smtClean="0">
                        <a:ln>
                          <a:noFill/>
                        </a:ln>
                        <a:solidFill>
                          <a:schemeClr val="accent5">
                            <a:lumMod val="75000"/>
                          </a:schemeClr>
                        </a:solidFill>
                        <a:effectLst/>
                        <a:uLnTx/>
                        <a:uFillTx/>
                        <a:latin typeface="Cambria Math" panose="02040503050406030204" pitchFamily="18" charset="0"/>
                        <a:ea typeface="等线" panose="02010600030101010101" pitchFamily="2" charset="-122"/>
                        <a:cs typeface="Calibri" panose="020F0502020204030204" pitchFamily="34" charset="0"/>
                      </a:rPr>
                      <m:t>(</m:t>
                    </m:r>
                    <m:r>
                      <m:rPr>
                        <m:nor/>
                      </m:rPr>
                      <a:rPr lang="en-US" altLang="zh-TW" sz="20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m:t>~</m:t>
                    </m:r>
                  </m:oMath>
                </a14:m>
                <a:r>
                  <a:rPr kumimoji="0" lang="en-US" altLang="zh-CN" sz="2000" b="1"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等线" panose="02010600030101010101" pitchFamily="2" charset="-122"/>
                    <a:cs typeface="Calibri" panose="020F0502020204030204" pitchFamily="34" charset="0"/>
                  </a:rPr>
                  <a:t> TV/m) </a:t>
                </a:r>
                <a:endParaRPr kumimoji="0" lang="zh-CN" altLang="en-US" sz="2000" b="1"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mc:Choice>
        <mc:Fallback xmlns="">
          <p:sp>
            <p:nvSpPr>
              <p:cNvPr id="57" name="文字方塊 56">
                <a:extLst>
                  <a:ext uri="{FF2B5EF4-FFF2-40B4-BE49-F238E27FC236}">
                    <a16:creationId xmlns:a16="http://schemas.microsoft.com/office/drawing/2014/main" id="{D0ECF989-6893-40A6-BA2A-6C1D69909681}"/>
                  </a:ext>
                </a:extLst>
              </p:cNvPr>
              <p:cNvSpPr txBox="1">
                <a:spLocks noRot="1" noChangeAspect="1" noMove="1" noResize="1" noEditPoints="1" noAdjustHandles="1" noChangeArrowheads="1" noChangeShapeType="1" noTextEdit="1"/>
              </p:cNvSpPr>
              <p:nvPr/>
            </p:nvSpPr>
            <p:spPr>
              <a:xfrm>
                <a:off x="2730595" y="5558223"/>
                <a:ext cx="3385094" cy="400110"/>
              </a:xfrm>
              <a:prstGeom prst="rect">
                <a:avLst/>
              </a:prstGeom>
              <a:blipFill>
                <a:blip r:embed="rId5"/>
                <a:stretch>
                  <a:fillRect l="-1982" t="-9231" b="-2769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2E091EB6-5F0E-44B8-BAEC-BFE1E4886FDD}"/>
                  </a:ext>
                </a:extLst>
              </p:cNvPr>
              <p:cNvSpPr txBox="1"/>
              <p:nvPr/>
            </p:nvSpPr>
            <p:spPr>
              <a:xfrm>
                <a:off x="2046338" y="5956241"/>
                <a:ext cx="4753609" cy="400110"/>
              </a:xfrm>
              <a:prstGeom prst="rect">
                <a:avLst/>
              </a:prstGeom>
              <a:noFill/>
            </p:spPr>
            <p:txBody>
              <a:bodyPr wrap="none" rtlCol="0">
                <a:spAutoFit/>
              </a:bodyPr>
              <a:lstStyle/>
              <a:p>
                <a:r>
                  <a:rPr kumimoji="0" lang="en-US" altLang="zh-CN" sz="2000" b="1"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等线" panose="02010600030101010101" pitchFamily="2" charset="-122"/>
                    <a:cs typeface="Calibri" panose="020F0502020204030204" pitchFamily="34" charset="0"/>
                  </a:rPr>
                  <a:t>Short bunches (</a:t>
                </a:r>
                <a14:m>
                  <m:oMath xmlns:m="http://schemas.openxmlformats.org/officeDocument/2006/math">
                    <m:r>
                      <m:rPr>
                        <m:nor/>
                      </m:rPr>
                      <a:rPr lang="en-US" altLang="zh-TW" sz="20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m:t>~</m:t>
                    </m:r>
                  </m:oMath>
                </a14:m>
                <a:r>
                  <a:rPr lang="en-US" altLang="zh-CN" sz="2000" b="1" dirty="0">
                    <a:solidFill>
                      <a:schemeClr val="accent5">
                        <a:lumMod val="75000"/>
                      </a:schemeClr>
                    </a:solidFill>
                    <a:latin typeface="Calibri" panose="020F0502020204030204" pitchFamily="34" charset="0"/>
                    <a:ea typeface="等线" panose="02010600030101010101" pitchFamily="2" charset="-122"/>
                    <a:cs typeface="Calibri" panose="020F0502020204030204" pitchFamily="34" charset="0"/>
                  </a:rPr>
                  <a:t> </a:t>
                </a:r>
                <a:r>
                  <a:rPr lang="en-US" altLang="zh-CN" sz="2000" b="1" dirty="0" err="1">
                    <a:solidFill>
                      <a:schemeClr val="accent5">
                        <a:lumMod val="75000"/>
                      </a:schemeClr>
                    </a:solidFill>
                    <a:latin typeface="Calibri" panose="020F0502020204030204" pitchFamily="34" charset="0"/>
                    <a:ea typeface="等线" panose="02010600030101010101" pitchFamily="2" charset="-122"/>
                    <a:cs typeface="Calibri" panose="020F0502020204030204" pitchFamily="34" charset="0"/>
                  </a:rPr>
                  <a:t>ps</a:t>
                </a:r>
                <a:r>
                  <a:rPr lang="en-US" altLang="zh-CN" sz="2000" b="1" dirty="0">
                    <a:solidFill>
                      <a:schemeClr val="accent5">
                        <a:lumMod val="75000"/>
                      </a:schemeClr>
                    </a:solidFill>
                    <a:latin typeface="Calibri" panose="020F0502020204030204" pitchFamily="34" charset="0"/>
                    <a:cs typeface="Calibri" panose="020F0502020204030204" pitchFamily="34" charset="0"/>
                  </a:rPr>
                  <a:t>) &amp; small size (</a:t>
                </a:r>
                <a:r>
                  <a:rPr lang="en-US" altLang="zh-TW" sz="20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zh-CN" sz="2000" b="1" dirty="0">
                    <a:solidFill>
                      <a:schemeClr val="accent5">
                        <a:lumMod val="75000"/>
                      </a:schemeClr>
                    </a:solidFill>
                    <a:latin typeface="Calibri" panose="020F0502020204030204" pitchFamily="34" charset="0"/>
                    <a:cs typeface="Calibri" panose="020F0502020204030204" pitchFamily="34" charset="0"/>
                  </a:rPr>
                  <a:t>10 </a:t>
                </a:r>
                <a14:m>
                  <m:oMath xmlns:m="http://schemas.openxmlformats.org/officeDocument/2006/math">
                    <m:r>
                      <m:rPr>
                        <m:nor/>
                      </m:rPr>
                      <a:rPr lang="en-US" altLang="zh-CN" sz="2000" b="1" i="0" smtClean="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m:t>μm</m:t>
                    </m:r>
                  </m:oMath>
                </a14:m>
                <a:r>
                  <a:rPr lang="en-US" altLang="zh-CN" sz="2000" b="1" dirty="0">
                    <a:solidFill>
                      <a:schemeClr val="accent5">
                        <a:lumMod val="75000"/>
                      </a:schemeClr>
                    </a:solidFill>
                    <a:latin typeface="Calibri" panose="020F0502020204030204" pitchFamily="34" charset="0"/>
                    <a:cs typeface="Calibri" panose="020F0502020204030204" pitchFamily="34" charset="0"/>
                  </a:rPr>
                  <a:t>)</a:t>
                </a:r>
                <a:endParaRPr kumimoji="0" lang="zh-CN" altLang="en-US" sz="2000" b="1"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mc:Choice>
        <mc:Fallback xmlns="">
          <p:sp>
            <p:nvSpPr>
              <p:cNvPr id="58" name="文字方塊 57">
                <a:extLst>
                  <a:ext uri="{FF2B5EF4-FFF2-40B4-BE49-F238E27FC236}">
                    <a16:creationId xmlns:a16="http://schemas.microsoft.com/office/drawing/2014/main" id="{2E091EB6-5F0E-44B8-BAEC-BFE1E4886FDD}"/>
                  </a:ext>
                </a:extLst>
              </p:cNvPr>
              <p:cNvSpPr txBox="1">
                <a:spLocks noRot="1" noChangeAspect="1" noMove="1" noResize="1" noEditPoints="1" noAdjustHandles="1" noChangeArrowheads="1" noChangeShapeType="1" noTextEdit="1"/>
              </p:cNvSpPr>
              <p:nvPr/>
            </p:nvSpPr>
            <p:spPr>
              <a:xfrm>
                <a:off x="2046338" y="5956241"/>
                <a:ext cx="4753609" cy="400110"/>
              </a:xfrm>
              <a:prstGeom prst="rect">
                <a:avLst/>
              </a:prstGeom>
              <a:blipFill>
                <a:blip r:embed="rId6"/>
                <a:stretch>
                  <a:fillRect l="-1412" t="-9091" r="-385" b="-25758"/>
                </a:stretch>
              </a:blipFill>
            </p:spPr>
            <p:txBody>
              <a:bodyPr/>
              <a:lstStyle/>
              <a:p>
                <a:r>
                  <a:rPr lang="zh-TW" altLang="en-US">
                    <a:noFill/>
                  </a:rPr>
                  <a:t> </a:t>
                </a:r>
              </a:p>
            </p:txBody>
          </p:sp>
        </mc:Fallback>
      </mc:AlternateContent>
      <p:sp>
        <p:nvSpPr>
          <p:cNvPr id="60" name="投影片編號版面配置區 2">
            <a:extLst>
              <a:ext uri="{FF2B5EF4-FFF2-40B4-BE49-F238E27FC236}">
                <a16:creationId xmlns:a16="http://schemas.microsoft.com/office/drawing/2014/main" id="{4EC49942-B6AE-4326-B3B6-8DF1BC52FE6B}"/>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3</a:t>
            </a:fld>
            <a:endParaRPr lang="zh-TW" altLang="en-US" sz="1800" dirty="0">
              <a:solidFill>
                <a:schemeClr val="bg2">
                  <a:lumMod val="50000"/>
                </a:schemeClr>
              </a:solidFill>
            </a:endParaRPr>
          </a:p>
        </p:txBody>
      </p:sp>
      <p:grpSp>
        <p:nvGrpSpPr>
          <p:cNvPr id="15" name="群組 14">
            <a:extLst>
              <a:ext uri="{FF2B5EF4-FFF2-40B4-BE49-F238E27FC236}">
                <a16:creationId xmlns:a16="http://schemas.microsoft.com/office/drawing/2014/main" id="{DD12342B-6DE6-4411-9F85-03C6B6A8162D}"/>
              </a:ext>
            </a:extLst>
          </p:cNvPr>
          <p:cNvGrpSpPr/>
          <p:nvPr/>
        </p:nvGrpSpPr>
        <p:grpSpPr>
          <a:xfrm>
            <a:off x="6627111" y="3175566"/>
            <a:ext cx="2040569" cy="1669943"/>
            <a:chOff x="6627111" y="3175566"/>
            <a:chExt cx="2040569" cy="1669943"/>
          </a:xfrm>
        </p:grpSpPr>
        <p:sp>
          <p:nvSpPr>
            <p:cNvPr id="34" name="箭號: 彎曲 33">
              <a:extLst>
                <a:ext uri="{FF2B5EF4-FFF2-40B4-BE49-F238E27FC236}">
                  <a16:creationId xmlns:a16="http://schemas.microsoft.com/office/drawing/2014/main" id="{ACF0F3ED-013A-4E0A-8123-3745729130C0}"/>
                </a:ext>
              </a:extLst>
            </p:cNvPr>
            <p:cNvSpPr/>
            <p:nvPr/>
          </p:nvSpPr>
          <p:spPr>
            <a:xfrm rot="16200000" flipV="1">
              <a:off x="7079921" y="3783979"/>
              <a:ext cx="1669943" cy="453118"/>
            </a:xfrm>
            <a:prstGeom prst="bentArrow">
              <a:avLst>
                <a:gd name="adj1" fmla="val 27102"/>
                <a:gd name="adj2" fmla="val 26051"/>
                <a:gd name="adj3" fmla="val 25000"/>
                <a:gd name="adj4" fmla="val 26933"/>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9" name="文字方塊 58">
              <a:extLst>
                <a:ext uri="{FF2B5EF4-FFF2-40B4-BE49-F238E27FC236}">
                  <a16:creationId xmlns:a16="http://schemas.microsoft.com/office/drawing/2014/main" id="{0B177511-D1AC-42B2-9490-3F047AC9567C}"/>
                </a:ext>
              </a:extLst>
            </p:cNvPr>
            <p:cNvSpPr txBox="1"/>
            <p:nvPr/>
          </p:nvSpPr>
          <p:spPr>
            <a:xfrm>
              <a:off x="6627111" y="3439010"/>
              <a:ext cx="2040569" cy="923330"/>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Quasi-static field from charge separation</a:t>
              </a:r>
              <a:endParaRPr kumimoji="0" lang="zh-CN" altLang="en-US"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grpSp>
      <p:sp>
        <p:nvSpPr>
          <p:cNvPr id="61" name="文字方塊 60">
            <a:extLst>
              <a:ext uri="{FF2B5EF4-FFF2-40B4-BE49-F238E27FC236}">
                <a16:creationId xmlns:a16="http://schemas.microsoft.com/office/drawing/2014/main" id="{F578E553-EA06-4582-9EAD-D9DFBA537192}"/>
              </a:ext>
            </a:extLst>
          </p:cNvPr>
          <p:cNvSpPr txBox="1"/>
          <p:nvPr/>
        </p:nvSpPr>
        <p:spPr>
          <a:xfrm>
            <a:off x="1198229" y="4812878"/>
            <a:ext cx="1881541" cy="338554"/>
          </a:xfrm>
          <a:prstGeom prst="rect">
            <a:avLst/>
          </a:prstGeom>
          <a:noFill/>
          <a:ln>
            <a:noFill/>
          </a:ln>
        </p:spPr>
        <p:txBody>
          <a:bodyPr wrap="none" rtlCol="0">
            <a:spAutoFit/>
          </a:bodyPr>
          <a:lstStyle/>
          <a:p>
            <a:r>
              <a:rPr lang="en-US" altLang="zh-TW" sz="1600" b="1" dirty="0">
                <a:solidFill>
                  <a:schemeClr val="tx1">
                    <a:lumMod val="50000"/>
                    <a:lumOff val="50000"/>
                  </a:schemeClr>
                </a:solidFill>
              </a:rPr>
              <a:t>Sub-</a:t>
            </a:r>
            <a:r>
              <a:rPr lang="el-GR" altLang="zh-TW" sz="1600" b="1" dirty="0">
                <a:solidFill>
                  <a:schemeClr val="tx1">
                    <a:lumMod val="50000"/>
                    <a:lumOff val="50000"/>
                  </a:schemeClr>
                </a:solidFill>
              </a:rPr>
              <a:t>μ</a:t>
            </a:r>
            <a:r>
              <a:rPr lang="en-US" altLang="zh-TW" sz="1600" b="1" dirty="0">
                <a:solidFill>
                  <a:schemeClr val="tx1">
                    <a:lumMod val="50000"/>
                    <a:lumOff val="50000"/>
                  </a:schemeClr>
                </a:solidFill>
              </a:rPr>
              <a:t>m-thick Target</a:t>
            </a:r>
            <a:endParaRPr lang="zh-TW" altLang="en-US" b="1" dirty="0">
              <a:solidFill>
                <a:schemeClr val="tx1">
                  <a:lumMod val="50000"/>
                  <a:lumOff val="50000"/>
                </a:schemeClr>
              </a:solidFill>
            </a:endParaRPr>
          </a:p>
        </p:txBody>
      </p:sp>
    </p:spTree>
    <p:extLst>
      <p:ext uri="{BB962C8B-B14F-4D97-AF65-F5344CB8AC3E}">
        <p14:creationId xmlns:p14="http://schemas.microsoft.com/office/powerpoint/2010/main" val="407973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D7D68-3DD2-1B2F-7B6C-2CAFE44F99C9}"/>
            </a:ext>
          </a:extLst>
        </p:cNvPr>
        <p:cNvGrpSpPr/>
        <p:nvPr/>
      </p:nvGrpSpPr>
      <p:grpSpPr>
        <a:xfrm>
          <a:off x="0" y="0"/>
          <a:ext cx="0" cy="0"/>
          <a:chOff x="0" y="0"/>
          <a:chExt cx="0" cy="0"/>
        </a:xfrm>
      </p:grpSpPr>
      <p:pic>
        <p:nvPicPr>
          <p:cNvPr id="115" name="圖片 114">
            <a:extLst>
              <a:ext uri="{FF2B5EF4-FFF2-40B4-BE49-F238E27FC236}">
                <a16:creationId xmlns:a16="http://schemas.microsoft.com/office/drawing/2014/main" id="{6FBC0F1C-072C-39CA-F28D-A354A871B21E}"/>
              </a:ext>
            </a:extLst>
          </p:cNvPr>
          <p:cNvPicPr>
            <a:picLocks noChangeAspect="1"/>
          </p:cNvPicPr>
          <p:nvPr/>
        </p:nvPicPr>
        <p:blipFill>
          <a:blip r:embed="rId3">
            <a:alphaModFix/>
          </a:blip>
          <a:srcRect l="21996" t="20895" r="12214" b="18009"/>
          <a:stretch/>
        </p:blipFill>
        <p:spPr>
          <a:xfrm>
            <a:off x="8965" y="1200861"/>
            <a:ext cx="9144000" cy="4774703"/>
          </a:xfrm>
          <a:prstGeom prst="rect">
            <a:avLst/>
          </a:prstGeom>
        </p:spPr>
      </p:pic>
      <p:sp>
        <p:nvSpPr>
          <p:cNvPr id="6" name="標題 1">
            <a:extLst>
              <a:ext uri="{FF2B5EF4-FFF2-40B4-BE49-F238E27FC236}">
                <a16:creationId xmlns:a16="http://schemas.microsoft.com/office/drawing/2014/main" id="{F2D3F323-432D-A021-64AD-62B9DB652645}"/>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Setup for Solid-Target Ion Acceleration</a:t>
            </a:r>
          </a:p>
        </p:txBody>
      </p:sp>
      <p:grpSp>
        <p:nvGrpSpPr>
          <p:cNvPr id="9" name="群組 8">
            <a:extLst>
              <a:ext uri="{FF2B5EF4-FFF2-40B4-BE49-F238E27FC236}">
                <a16:creationId xmlns:a16="http://schemas.microsoft.com/office/drawing/2014/main" id="{1217C45A-28F7-9E1F-D85D-5383112E1A3F}"/>
              </a:ext>
            </a:extLst>
          </p:cNvPr>
          <p:cNvGrpSpPr/>
          <p:nvPr/>
        </p:nvGrpSpPr>
        <p:grpSpPr>
          <a:xfrm>
            <a:off x="7121525" y="172196"/>
            <a:ext cx="1487546" cy="686295"/>
            <a:chOff x="2990733" y="3972692"/>
            <a:chExt cx="1487546" cy="686295"/>
          </a:xfrm>
        </p:grpSpPr>
        <p:grpSp>
          <p:nvGrpSpPr>
            <p:cNvPr id="10" name="群組 9">
              <a:extLst>
                <a:ext uri="{FF2B5EF4-FFF2-40B4-BE49-F238E27FC236}">
                  <a16:creationId xmlns:a16="http://schemas.microsoft.com/office/drawing/2014/main" id="{2D0FD686-60ED-58F2-B974-3161EC40FCCC}"/>
                </a:ext>
              </a:extLst>
            </p:cNvPr>
            <p:cNvGrpSpPr/>
            <p:nvPr/>
          </p:nvGrpSpPr>
          <p:grpSpPr>
            <a:xfrm>
              <a:off x="2990733" y="4173916"/>
              <a:ext cx="1487546" cy="485071"/>
              <a:chOff x="5200864" y="3672125"/>
              <a:chExt cx="1487546" cy="485071"/>
            </a:xfrm>
          </p:grpSpPr>
          <p:cxnSp>
            <p:nvCxnSpPr>
              <p:cNvPr id="13" name="直線箭頭接點 16">
                <a:extLst>
                  <a:ext uri="{FF2B5EF4-FFF2-40B4-BE49-F238E27FC236}">
                    <a16:creationId xmlns:a16="http://schemas.microsoft.com/office/drawing/2014/main" id="{6A8480A0-DC41-A38E-BA82-DBC6CC8A73F4}"/>
                  </a:ext>
                </a:extLst>
              </p:cNvPr>
              <p:cNvCxnSpPr>
                <a:cxnSpLocks/>
              </p:cNvCxnSpPr>
              <p:nvPr/>
            </p:nvCxnSpPr>
            <p:spPr>
              <a:xfrm flipV="1">
                <a:off x="5783580" y="3977340"/>
                <a:ext cx="350851" cy="1798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5FF92BE6-6A47-9DB5-F923-57763DC42870}"/>
                      </a:ext>
                    </a:extLst>
                  </p:cNvPr>
                  <p:cNvSpPr txBox="1"/>
                  <p:nvPr/>
                </p:nvSpPr>
                <p:spPr>
                  <a:xfrm>
                    <a:off x="6077024" y="3672125"/>
                    <a:ext cx="611386" cy="410305"/>
                  </a:xfrm>
                  <a:prstGeom prst="rect">
                    <a:avLst/>
                  </a:prstGeom>
                  <a:noFill/>
                </p:spPr>
                <p:txBody>
                  <a:bodyPr wrap="none" rtlCol="0">
                    <a:spAutoFit/>
                  </a:bodyPr>
                  <a:lstStyle/>
                  <a:p>
                    <a:r>
                      <a:rPr kumimoji="1" lang="en-US" altLang="zh-TW" dirty="0"/>
                      <a:t>x (</a:t>
                    </a:r>
                    <a14:m>
                      <m:oMath xmlns:m="http://schemas.openxmlformats.org/officeDocument/2006/math">
                        <m:acc>
                          <m:accPr>
                            <m:chr m:val="⃗"/>
                            <m:ctrlPr>
                              <a:rPr kumimoji="1" lang="en-US" altLang="zh-TW" b="0" i="1" smtClean="0">
                                <a:latin typeface="Cambria Math" panose="02040503050406030204" pitchFamily="18" charset="0"/>
                              </a:rPr>
                            </m:ctrlPr>
                          </m:accPr>
                          <m:e>
                            <m:r>
                              <a:rPr kumimoji="1" lang="en-US" altLang="zh-TW" b="0" i="1" smtClean="0">
                                <a:latin typeface="Cambria Math" panose="02040503050406030204" pitchFamily="18" charset="0"/>
                              </a:rPr>
                              <m:t>𝑘</m:t>
                            </m:r>
                          </m:e>
                        </m:acc>
                      </m:oMath>
                    </a14:m>
                    <a:r>
                      <a:rPr kumimoji="1" lang="en-US" altLang="zh-TW" dirty="0"/>
                      <a:t>)</a:t>
                    </a:r>
                    <a:endParaRPr kumimoji="1" lang="zh-TW" altLang="en-US" dirty="0"/>
                  </a:p>
                </p:txBody>
              </p:sp>
            </mc:Choice>
            <mc:Fallback xmlns="">
              <p:sp>
                <p:nvSpPr>
                  <p:cNvPr id="8" name="文字方塊 7">
                    <a:extLst>
                      <a:ext uri="{FF2B5EF4-FFF2-40B4-BE49-F238E27FC236}">
                        <a16:creationId xmlns:a16="http://schemas.microsoft.com/office/drawing/2014/main" id="{ED1CE1C4-9110-4536-96A6-EE1867CF48AD}"/>
                      </a:ext>
                    </a:extLst>
                  </p:cNvPr>
                  <p:cNvSpPr txBox="1">
                    <a:spLocks noRot="1" noChangeAspect="1" noMove="1" noResize="1" noEditPoints="1" noAdjustHandles="1" noChangeArrowheads="1" noChangeShapeType="1" noTextEdit="1"/>
                  </p:cNvSpPr>
                  <p:nvPr/>
                </p:nvSpPr>
                <p:spPr>
                  <a:xfrm>
                    <a:off x="6077024" y="3672125"/>
                    <a:ext cx="611386" cy="410305"/>
                  </a:xfrm>
                  <a:prstGeom prst="rect">
                    <a:avLst/>
                  </a:prstGeom>
                  <a:blipFill>
                    <a:blip r:embed="rId4"/>
                    <a:stretch>
                      <a:fillRect l="-9000" r="-9000" b="-22059"/>
                    </a:stretch>
                  </a:blipFill>
                </p:spPr>
                <p:txBody>
                  <a:bodyPr/>
                  <a:lstStyle/>
                  <a:p>
                    <a:r>
                      <a:rPr lang="zh-TW" altLang="en-US">
                        <a:noFill/>
                      </a:rPr>
                      <a:t> </a:t>
                    </a:r>
                  </a:p>
                </p:txBody>
              </p:sp>
            </mc:Fallback>
          </mc:AlternateContent>
          <p:cxnSp>
            <p:nvCxnSpPr>
              <p:cNvPr id="15" name="直線箭頭接點 16">
                <a:extLst>
                  <a:ext uri="{FF2B5EF4-FFF2-40B4-BE49-F238E27FC236}">
                    <a16:creationId xmlns:a16="http://schemas.microsoft.com/office/drawing/2014/main" id="{85CBA1EC-A12D-D268-ED3C-C441E9492A65}"/>
                  </a:ext>
                </a:extLst>
              </p:cNvPr>
              <p:cNvCxnSpPr>
                <a:cxnSpLocks/>
              </p:cNvCxnSpPr>
              <p:nvPr/>
            </p:nvCxnSpPr>
            <p:spPr>
              <a:xfrm flipH="1" flipV="1">
                <a:off x="5783375" y="3794005"/>
                <a:ext cx="1386" cy="3631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7A77C81C-518A-FAD8-E50F-9CEE51604BE7}"/>
                  </a:ext>
                </a:extLst>
              </p:cNvPr>
              <p:cNvSpPr txBox="1"/>
              <p:nvPr/>
            </p:nvSpPr>
            <p:spPr>
              <a:xfrm>
                <a:off x="5200864" y="3692612"/>
                <a:ext cx="288862" cy="369332"/>
              </a:xfrm>
              <a:prstGeom prst="rect">
                <a:avLst/>
              </a:prstGeom>
              <a:noFill/>
            </p:spPr>
            <p:txBody>
              <a:bodyPr wrap="none" rtlCol="0">
                <a:spAutoFit/>
              </a:bodyPr>
              <a:lstStyle/>
              <a:p>
                <a:r>
                  <a:rPr kumimoji="1" lang="en-US" altLang="zh-TW" dirty="0"/>
                  <a:t>y</a:t>
                </a:r>
                <a:endParaRPr kumimoji="1" lang="zh-TW" altLang="en-US" dirty="0"/>
              </a:p>
            </p:txBody>
          </p:sp>
        </p:grpSp>
        <p:cxnSp>
          <p:nvCxnSpPr>
            <p:cNvPr id="11" name="直線箭頭接點 16">
              <a:extLst>
                <a:ext uri="{FF2B5EF4-FFF2-40B4-BE49-F238E27FC236}">
                  <a16:creationId xmlns:a16="http://schemas.microsoft.com/office/drawing/2014/main" id="{32F5B50B-DCFA-EBB6-3055-B81A43772665}"/>
                </a:ext>
              </a:extLst>
            </p:cNvPr>
            <p:cNvCxnSpPr>
              <a:cxnSpLocks/>
            </p:cNvCxnSpPr>
            <p:nvPr/>
          </p:nvCxnSpPr>
          <p:spPr>
            <a:xfrm flipH="1" flipV="1">
              <a:off x="3217069" y="4479131"/>
              <a:ext cx="356379" cy="1798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7AFD9D07-C82D-86B2-CB56-7F41A2E36E0C}"/>
                </a:ext>
              </a:extLst>
            </p:cNvPr>
            <p:cNvSpPr txBox="1"/>
            <p:nvPr/>
          </p:nvSpPr>
          <p:spPr>
            <a:xfrm>
              <a:off x="3432056" y="3972692"/>
              <a:ext cx="276038" cy="369332"/>
            </a:xfrm>
            <a:prstGeom prst="rect">
              <a:avLst/>
            </a:prstGeom>
            <a:noFill/>
          </p:spPr>
          <p:txBody>
            <a:bodyPr wrap="none" rtlCol="0">
              <a:spAutoFit/>
            </a:bodyPr>
            <a:lstStyle/>
            <a:p>
              <a:r>
                <a:rPr kumimoji="1" lang="en-US" altLang="zh-TW" dirty="0"/>
                <a:t>z</a:t>
              </a:r>
              <a:endParaRPr kumimoji="1" lang="zh-TW" altLang="en-US" dirty="0"/>
            </a:p>
          </p:txBody>
        </p:sp>
      </p:grpSp>
      <p:sp>
        <p:nvSpPr>
          <p:cNvPr id="59" name="文字方塊 58">
            <a:extLst>
              <a:ext uri="{FF2B5EF4-FFF2-40B4-BE49-F238E27FC236}">
                <a16:creationId xmlns:a16="http://schemas.microsoft.com/office/drawing/2014/main" id="{5C3B617B-8C6F-EF19-098D-C26E1D760259}"/>
              </a:ext>
            </a:extLst>
          </p:cNvPr>
          <p:cNvSpPr txBox="1"/>
          <p:nvPr/>
        </p:nvSpPr>
        <p:spPr>
          <a:xfrm>
            <a:off x="4143151" y="2064197"/>
            <a:ext cx="2166555" cy="707886"/>
          </a:xfrm>
          <a:prstGeom prst="rect">
            <a:avLst/>
          </a:prstGeom>
          <a:noFill/>
        </p:spPr>
        <p:txBody>
          <a:bodyPr wrap="none" rtlCol="0">
            <a:spAutoFit/>
          </a:bodyPr>
          <a:lstStyle/>
          <a:p>
            <a:r>
              <a:rPr lang="en-US" altLang="zh-TW" sz="2000" b="1" dirty="0">
                <a:solidFill>
                  <a:srgbClr val="0000FF"/>
                </a:solidFill>
              </a:rPr>
              <a:t>Thomson Parabola</a:t>
            </a:r>
          </a:p>
          <a:p>
            <a:pPr algn="ctr"/>
            <a:r>
              <a:rPr lang="en-US" altLang="zh-TW" sz="2000" b="1" dirty="0">
                <a:solidFill>
                  <a:srgbClr val="0000FF"/>
                </a:solidFill>
              </a:rPr>
              <a:t>Spectrometer</a:t>
            </a:r>
          </a:p>
        </p:txBody>
      </p:sp>
      <p:sp>
        <p:nvSpPr>
          <p:cNvPr id="61" name="文字方塊 60">
            <a:extLst>
              <a:ext uri="{FF2B5EF4-FFF2-40B4-BE49-F238E27FC236}">
                <a16:creationId xmlns:a16="http://schemas.microsoft.com/office/drawing/2014/main" id="{0F2ABFD6-1B7C-EA87-3F7B-E1EBC93DC483}"/>
              </a:ext>
            </a:extLst>
          </p:cNvPr>
          <p:cNvSpPr txBox="1"/>
          <p:nvPr/>
        </p:nvSpPr>
        <p:spPr>
          <a:xfrm>
            <a:off x="64119" y="4665533"/>
            <a:ext cx="2020105" cy="400110"/>
          </a:xfrm>
          <a:prstGeom prst="rect">
            <a:avLst/>
          </a:prstGeom>
          <a:noFill/>
        </p:spPr>
        <p:txBody>
          <a:bodyPr wrap="none" rtlCol="0">
            <a:spAutoFit/>
          </a:bodyPr>
          <a:lstStyle/>
          <a:p>
            <a:r>
              <a:rPr lang="en-US" altLang="zh-TW" sz="2000" b="1" dirty="0">
                <a:solidFill>
                  <a:srgbClr val="C00000"/>
                </a:solidFill>
              </a:rPr>
              <a:t>Main Laser Beam</a:t>
            </a:r>
          </a:p>
        </p:txBody>
      </p:sp>
      <p:sp>
        <p:nvSpPr>
          <p:cNvPr id="63" name="文字方塊 62">
            <a:extLst>
              <a:ext uri="{FF2B5EF4-FFF2-40B4-BE49-F238E27FC236}">
                <a16:creationId xmlns:a16="http://schemas.microsoft.com/office/drawing/2014/main" id="{A1D8AF41-F2DA-B079-5D8D-F39BC03629FE}"/>
              </a:ext>
            </a:extLst>
          </p:cNvPr>
          <p:cNvSpPr txBox="1"/>
          <p:nvPr/>
        </p:nvSpPr>
        <p:spPr>
          <a:xfrm>
            <a:off x="1446345" y="4235544"/>
            <a:ext cx="1687578" cy="400110"/>
          </a:xfrm>
          <a:prstGeom prst="rect">
            <a:avLst/>
          </a:prstGeom>
          <a:noFill/>
        </p:spPr>
        <p:txBody>
          <a:bodyPr wrap="none" rtlCol="0">
            <a:spAutoFit/>
          </a:bodyPr>
          <a:lstStyle/>
          <a:p>
            <a:r>
              <a:rPr lang="en-US" altLang="zh-TW" sz="2000" b="1" dirty="0">
                <a:solidFill>
                  <a:schemeClr val="tx1">
                    <a:lumMod val="75000"/>
                    <a:lumOff val="25000"/>
                  </a:schemeClr>
                </a:solidFill>
              </a:rPr>
              <a:t>20 </a:t>
            </a:r>
            <a:r>
              <a:rPr lang="en-US" altLang="zh-TW" sz="2000" b="1" dirty="0" err="1">
                <a:solidFill>
                  <a:schemeClr val="tx1">
                    <a:lumMod val="75000"/>
                    <a:lumOff val="25000"/>
                  </a:schemeClr>
                </a:solidFill>
              </a:rPr>
              <a:t>μm</a:t>
            </a:r>
            <a:r>
              <a:rPr lang="en-US" altLang="zh-TW" sz="2000" b="1" dirty="0">
                <a:solidFill>
                  <a:schemeClr val="tx1">
                    <a:lumMod val="75000"/>
                    <a:lumOff val="25000"/>
                  </a:schemeClr>
                </a:solidFill>
              </a:rPr>
              <a:t> C-H foil</a:t>
            </a:r>
          </a:p>
        </p:txBody>
      </p:sp>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9645A6B7-EB3C-F7FB-1F8F-B844CCCE6903}"/>
                  </a:ext>
                </a:extLst>
              </p:cNvPr>
              <p:cNvSpPr txBox="1"/>
              <p:nvPr/>
            </p:nvSpPr>
            <p:spPr>
              <a:xfrm>
                <a:off x="118686" y="6122257"/>
                <a:ext cx="2315121" cy="400110"/>
              </a:xfrm>
              <a:prstGeom prst="rect">
                <a:avLst/>
              </a:prstGeom>
              <a:noFill/>
            </p:spPr>
            <p:txBody>
              <a:bodyPr wrap="none" rtlCol="0">
                <a:spAutoFit/>
              </a:bodyPr>
              <a:lstStyle/>
              <a:p>
                <a14:m>
                  <m:oMath xmlns:m="http://schemas.openxmlformats.org/officeDocument/2006/math">
                    <m:sSub>
                      <m:sSubPr>
                        <m:ctrlPr>
                          <a:rPr lang="en-US" altLang="zh-TW" b="1" i="1" smtClean="0">
                            <a:solidFill>
                              <a:srgbClr val="C00000"/>
                            </a:solidFill>
                            <a:latin typeface="Cambria Math" panose="02040503050406030204" pitchFamily="18" charset="0"/>
                          </a:rPr>
                        </m:ctrlPr>
                      </m:sSubPr>
                      <m:e>
                        <m:r>
                          <a:rPr lang="en-US" altLang="zh-TW" b="1" i="1" smtClean="0">
                            <a:solidFill>
                              <a:srgbClr val="C00000"/>
                            </a:solidFill>
                            <a:latin typeface="Cambria Math" panose="02040503050406030204" pitchFamily="18" charset="0"/>
                          </a:rPr>
                          <m:t>𝑰</m:t>
                        </m:r>
                      </m:e>
                      <m:sub>
                        <m:r>
                          <a:rPr lang="en-US" altLang="zh-TW" b="1" i="1" smtClean="0">
                            <a:solidFill>
                              <a:srgbClr val="C00000"/>
                            </a:solidFill>
                            <a:latin typeface="Cambria Math" panose="02040503050406030204" pitchFamily="18" charset="0"/>
                          </a:rPr>
                          <m:t>𝑳</m:t>
                        </m:r>
                      </m:sub>
                    </m:sSub>
                    <m:r>
                      <a:rPr lang="en-US" altLang="zh-TW" b="1" i="1" smtClean="0">
                        <a:solidFill>
                          <a:srgbClr val="C00000"/>
                        </a:solidFill>
                        <a:latin typeface="Cambria Math" panose="02040503050406030204" pitchFamily="18" charset="0"/>
                      </a:rPr>
                      <m:t> ~ </m:t>
                    </m:r>
                  </m:oMath>
                </a14:m>
                <a:r>
                  <a:rPr lang="en-US" altLang="zh-TW" sz="2000" b="1" dirty="0">
                    <a:solidFill>
                      <a:srgbClr val="C00000"/>
                    </a:solidFill>
                  </a:rPr>
                  <a:t>5 </a:t>
                </a:r>
                <a14:m>
                  <m:oMath xmlns:m="http://schemas.openxmlformats.org/officeDocument/2006/math">
                    <m:r>
                      <a:rPr lang="en-US" altLang="zh-TW" sz="2000" b="1" i="1" smtClean="0">
                        <a:solidFill>
                          <a:srgbClr val="C00000"/>
                        </a:solidFill>
                        <a:latin typeface="Cambria Math" panose="02040503050406030204" pitchFamily="18" charset="0"/>
                      </a:rPr>
                      <m:t>×</m:t>
                    </m:r>
                  </m:oMath>
                </a14:m>
                <a:r>
                  <a:rPr lang="en-US" altLang="zh-TW" sz="2000" b="1" dirty="0">
                    <a:solidFill>
                      <a:srgbClr val="C00000"/>
                    </a:solidFill>
                  </a:rPr>
                  <a:t> 10</a:t>
                </a:r>
                <a:r>
                  <a:rPr lang="en-US" altLang="zh-TW" sz="2000" b="1" baseline="30000" dirty="0">
                    <a:solidFill>
                      <a:srgbClr val="C00000"/>
                    </a:solidFill>
                  </a:rPr>
                  <a:t>19</a:t>
                </a:r>
                <a:r>
                  <a:rPr lang="en-US" altLang="zh-TW" sz="2000" b="1" dirty="0">
                    <a:solidFill>
                      <a:srgbClr val="C00000"/>
                    </a:solidFill>
                  </a:rPr>
                  <a:t> W/cm</a:t>
                </a:r>
                <a:r>
                  <a:rPr lang="en-US" altLang="zh-TW" sz="2000" b="1" baseline="30000" dirty="0">
                    <a:solidFill>
                      <a:srgbClr val="C00000"/>
                    </a:solidFill>
                  </a:rPr>
                  <a:t>2</a:t>
                </a:r>
              </a:p>
            </p:txBody>
          </p:sp>
        </mc:Choice>
        <mc:Fallback xmlns="">
          <p:sp>
            <p:nvSpPr>
              <p:cNvPr id="64" name="文字方塊 63">
                <a:extLst>
                  <a:ext uri="{FF2B5EF4-FFF2-40B4-BE49-F238E27FC236}">
                    <a16:creationId xmlns:a16="http://schemas.microsoft.com/office/drawing/2014/main" id="{9645A6B7-EB3C-F7FB-1F8F-B844CCCE6903}"/>
                  </a:ext>
                </a:extLst>
              </p:cNvPr>
              <p:cNvSpPr txBox="1">
                <a:spLocks noRot="1" noChangeAspect="1" noMove="1" noResize="1" noEditPoints="1" noAdjustHandles="1" noChangeArrowheads="1" noChangeShapeType="1" noTextEdit="1"/>
              </p:cNvSpPr>
              <p:nvPr/>
            </p:nvSpPr>
            <p:spPr>
              <a:xfrm>
                <a:off x="118686" y="6122257"/>
                <a:ext cx="2315121" cy="400110"/>
              </a:xfrm>
              <a:prstGeom prst="rect">
                <a:avLst/>
              </a:prstGeom>
              <a:blipFill>
                <a:blip r:embed="rId5"/>
                <a:stretch>
                  <a:fillRect t="-7576" r="-263" b="-2575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5" name="文字方塊 64">
                <a:extLst>
                  <a:ext uri="{FF2B5EF4-FFF2-40B4-BE49-F238E27FC236}">
                    <a16:creationId xmlns:a16="http://schemas.microsoft.com/office/drawing/2014/main" id="{B95BE4B2-60BA-7CEC-0E62-7E4285E81358}"/>
                  </a:ext>
                </a:extLst>
              </p:cNvPr>
              <p:cNvSpPr txBox="1"/>
              <p:nvPr/>
            </p:nvSpPr>
            <p:spPr>
              <a:xfrm>
                <a:off x="118686" y="5393895"/>
                <a:ext cx="1603965" cy="400110"/>
              </a:xfrm>
              <a:prstGeom prst="rect">
                <a:avLst/>
              </a:prstGeom>
              <a:noFill/>
            </p:spPr>
            <p:txBody>
              <a:bodyPr wrap="none" rtlCol="0">
                <a:spAutoFit/>
              </a:bodyPr>
              <a:lstStyle/>
              <a:p>
                <a14:m>
                  <m:oMath xmlns:m="http://schemas.openxmlformats.org/officeDocument/2006/math">
                    <m:sSub>
                      <m:sSubPr>
                        <m:ctrlPr>
                          <a:rPr lang="en-US" altLang="zh-TW" b="1" i="1" smtClean="0">
                            <a:solidFill>
                              <a:srgbClr val="C00000"/>
                            </a:solidFill>
                            <a:latin typeface="Cambria Math" panose="02040503050406030204" pitchFamily="18" charset="0"/>
                          </a:rPr>
                        </m:ctrlPr>
                      </m:sSubPr>
                      <m:e>
                        <m:r>
                          <a:rPr lang="en-US" altLang="zh-TW" b="1" i="1">
                            <a:solidFill>
                              <a:srgbClr val="C00000"/>
                            </a:solidFill>
                            <a:latin typeface="Cambria Math" panose="02040503050406030204" pitchFamily="18" charset="0"/>
                          </a:rPr>
                          <m:t>𝝉</m:t>
                        </m:r>
                      </m:e>
                      <m:sub>
                        <m:r>
                          <a:rPr lang="en-US" altLang="zh-TW" b="1">
                            <a:solidFill>
                              <a:srgbClr val="C00000"/>
                            </a:solidFill>
                            <a:latin typeface="Cambria Math" panose="02040503050406030204" pitchFamily="18" charset="0"/>
                          </a:rPr>
                          <m:t>𝐅𝐖𝐇𝐌</m:t>
                        </m:r>
                      </m:sub>
                    </m:sSub>
                    <m:r>
                      <a:rPr lang="en-US" altLang="zh-TW" b="1" i="1">
                        <a:solidFill>
                          <a:srgbClr val="C00000"/>
                        </a:solidFill>
                        <a:latin typeface="Cambria Math" panose="02040503050406030204" pitchFamily="18" charset="0"/>
                      </a:rPr>
                      <m:t> ~ </m:t>
                    </m:r>
                  </m:oMath>
                </a14:m>
                <a:r>
                  <a:rPr lang="en-US" altLang="zh-TW" sz="2000" b="1" dirty="0">
                    <a:solidFill>
                      <a:srgbClr val="C00000"/>
                    </a:solidFill>
                  </a:rPr>
                  <a:t>42</a:t>
                </a:r>
                <a:r>
                  <a:rPr lang="el-GR" altLang="zh-TW" sz="2000" b="1" dirty="0">
                    <a:solidFill>
                      <a:srgbClr val="C00000"/>
                    </a:solidFill>
                  </a:rPr>
                  <a:t> </a:t>
                </a:r>
                <a:r>
                  <a:rPr lang="en-US" altLang="zh-TW" sz="2000" b="1" dirty="0">
                    <a:solidFill>
                      <a:srgbClr val="C00000"/>
                    </a:solidFill>
                  </a:rPr>
                  <a:t>fs</a:t>
                </a:r>
              </a:p>
            </p:txBody>
          </p:sp>
        </mc:Choice>
        <mc:Fallback xmlns="">
          <p:sp>
            <p:nvSpPr>
              <p:cNvPr id="65" name="文字方塊 64">
                <a:extLst>
                  <a:ext uri="{FF2B5EF4-FFF2-40B4-BE49-F238E27FC236}">
                    <a16:creationId xmlns:a16="http://schemas.microsoft.com/office/drawing/2014/main" id="{B95BE4B2-60BA-7CEC-0E62-7E4285E81358}"/>
                  </a:ext>
                </a:extLst>
              </p:cNvPr>
              <p:cNvSpPr txBox="1">
                <a:spLocks noRot="1" noChangeAspect="1" noMove="1" noResize="1" noEditPoints="1" noAdjustHandles="1" noChangeArrowheads="1" noChangeShapeType="1" noTextEdit="1"/>
              </p:cNvSpPr>
              <p:nvPr/>
            </p:nvSpPr>
            <p:spPr>
              <a:xfrm>
                <a:off x="118686" y="5393895"/>
                <a:ext cx="1603965" cy="400110"/>
              </a:xfrm>
              <a:prstGeom prst="rect">
                <a:avLst/>
              </a:prstGeom>
              <a:blipFill>
                <a:blip r:embed="rId6"/>
                <a:stretch>
                  <a:fillRect t="-9231" r="-3030" b="-2769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DE7F5BD6-D560-7DFE-514E-6E0AFCE8FB45}"/>
                  </a:ext>
                </a:extLst>
              </p:cNvPr>
              <p:cNvSpPr txBox="1"/>
              <p:nvPr/>
            </p:nvSpPr>
            <p:spPr>
              <a:xfrm>
                <a:off x="6345744" y="3843922"/>
                <a:ext cx="1778436" cy="402931"/>
              </a:xfrm>
              <a:prstGeom prst="rect">
                <a:avLst/>
              </a:prstGeom>
              <a:noFill/>
            </p:spPr>
            <p:txBody>
              <a:bodyPr wrap="none" rtlCol="0">
                <a:spAutoFit/>
              </a:bodyPr>
              <a:lstStyle/>
              <a:p>
                <a14:m>
                  <m:oMath xmlns:m="http://schemas.openxmlformats.org/officeDocument/2006/math">
                    <m:acc>
                      <m:accPr>
                        <m:chr m:val="⃑"/>
                        <m:ctrlPr>
                          <a:rPr lang="en-US" altLang="zh-TW" b="1" i="1" dirty="0" smtClean="0">
                            <a:solidFill>
                              <a:srgbClr val="0000FF"/>
                            </a:solidFill>
                            <a:latin typeface="Cambria Math" panose="02040503050406030204" pitchFamily="18" charset="0"/>
                          </a:rPr>
                        </m:ctrlPr>
                      </m:accPr>
                      <m:e>
                        <m:r>
                          <a:rPr lang="en-US" altLang="zh-TW" b="1" i="1" dirty="0" smtClean="0">
                            <a:solidFill>
                              <a:srgbClr val="0000FF"/>
                            </a:solidFill>
                            <a:latin typeface="Cambria Math" panose="02040503050406030204" pitchFamily="18" charset="0"/>
                          </a:rPr>
                          <m:t>𝑬</m:t>
                        </m:r>
                      </m:e>
                    </m:acc>
                    <m:r>
                      <a:rPr lang="en-US" altLang="zh-TW" b="1" i="1" dirty="0" smtClean="0">
                        <a:solidFill>
                          <a:srgbClr val="0000FF"/>
                        </a:solidFill>
                        <a:latin typeface="Cambria Math" panose="02040503050406030204" pitchFamily="18" charset="0"/>
                      </a:rPr>
                      <m:t>:</m:t>
                    </m:r>
                    <m:r>
                      <a:rPr lang="zh-TW" altLang="en-US" b="1" dirty="0">
                        <a:solidFill>
                          <a:srgbClr val="0000FF"/>
                        </a:solidFill>
                        <a:latin typeface="Cambria Math" panose="02040503050406030204" pitchFamily="18" charset="0"/>
                      </a:rPr>
                      <m:t> </m:t>
                    </m:r>
                  </m:oMath>
                </a14:m>
                <a:r>
                  <a:rPr lang="en-US" altLang="zh-TW" b="1" dirty="0">
                    <a:solidFill>
                      <a:srgbClr val="0000FF"/>
                    </a:solidFill>
                  </a:rPr>
                  <a:t>250 kV/m </a:t>
                </a:r>
                <a14:m>
                  <m:oMath xmlns:m="http://schemas.openxmlformats.org/officeDocument/2006/math">
                    <m:r>
                      <m:rPr>
                        <m:nor/>
                      </m:rPr>
                      <a:rPr lang="en-US" altLang="zh-TW" b="1" i="0" dirty="0">
                        <a:solidFill>
                          <a:srgbClr val="0000FF"/>
                        </a:solidFill>
                        <a:latin typeface="Calibri" panose="020F0502020204030204" pitchFamily="34" charset="0"/>
                        <a:ea typeface="Calibri" panose="020F0502020204030204" pitchFamily="34" charset="0"/>
                        <a:cs typeface="Calibri" panose="020F0502020204030204" pitchFamily="34" charset="0"/>
                      </a:rPr>
                      <m:t>(</m:t>
                    </m:r>
                    <m:r>
                      <m:rPr>
                        <m:nor/>
                      </m:rPr>
                      <a:rPr lang="en-US" altLang="zh-TW" b="1" i="0" dirty="0" smtClean="0">
                        <a:solidFill>
                          <a:srgbClr val="0000FF"/>
                        </a:solidFill>
                        <a:latin typeface="Calibri" panose="020F0502020204030204" pitchFamily="34" charset="0"/>
                        <a:ea typeface="Calibri" panose="020F0502020204030204" pitchFamily="34" charset="0"/>
                        <a:cs typeface="Calibri" panose="020F0502020204030204" pitchFamily="34" charset="0"/>
                      </a:rPr>
                      <m:t>+</m:t>
                    </m:r>
                    <m:acc>
                      <m:accPr>
                        <m:chr m:val="̂"/>
                        <m:ctrlPr>
                          <a:rPr lang="en-US" altLang="zh-TW" b="1" i="1" dirty="0">
                            <a:solidFill>
                              <a:srgbClr val="0000FF"/>
                            </a:solidFill>
                            <a:latin typeface="Cambria Math" panose="02040503050406030204" pitchFamily="18" charset="0"/>
                          </a:rPr>
                        </m:ctrlPr>
                      </m:accPr>
                      <m:e>
                        <m:r>
                          <m:rPr>
                            <m:nor/>
                          </m:rPr>
                          <a:rPr lang="en-US" altLang="zh-TW" b="1" i="0" dirty="0">
                            <a:solidFill>
                              <a:srgbClr val="0000FF"/>
                            </a:solidFill>
                            <a:latin typeface="Calibri" panose="020F0502020204030204" pitchFamily="34" charset="0"/>
                            <a:ea typeface="Calibri" panose="020F0502020204030204" pitchFamily="34" charset="0"/>
                            <a:cs typeface="Calibri" panose="020F0502020204030204" pitchFamily="34" charset="0"/>
                          </a:rPr>
                          <m:t>z</m:t>
                        </m:r>
                      </m:e>
                    </m:acc>
                    <m:r>
                      <m:rPr>
                        <m:nor/>
                      </m:rPr>
                      <a:rPr lang="en-US" altLang="zh-TW" b="1" i="0" dirty="0">
                        <a:solidFill>
                          <a:srgbClr val="0000FF"/>
                        </a:solidFill>
                        <a:latin typeface="Calibri" panose="020F0502020204030204" pitchFamily="34" charset="0"/>
                        <a:ea typeface="Calibri" panose="020F0502020204030204" pitchFamily="34" charset="0"/>
                        <a:cs typeface="Calibri" panose="020F0502020204030204" pitchFamily="34" charset="0"/>
                      </a:rPr>
                      <m:t>)</m:t>
                    </m:r>
                  </m:oMath>
                </a14:m>
                <a:endParaRPr lang="zh-TW" altLang="en-US" b="1" dirty="0">
                  <a:solidFill>
                    <a:srgbClr val="0000FF"/>
                  </a:solidFill>
                  <a:latin typeface="Calibri" panose="020F0502020204030204" pitchFamily="34" charset="0"/>
                  <a:cs typeface="Calibri" panose="020F0502020204030204" pitchFamily="34" charset="0"/>
                </a:endParaRPr>
              </a:p>
            </p:txBody>
          </p:sp>
        </mc:Choice>
        <mc:Fallback xmlns="">
          <p:sp>
            <p:nvSpPr>
              <p:cNvPr id="69" name="文字方塊 68">
                <a:extLst>
                  <a:ext uri="{FF2B5EF4-FFF2-40B4-BE49-F238E27FC236}">
                    <a16:creationId xmlns:a16="http://schemas.microsoft.com/office/drawing/2014/main" id="{DE7F5BD6-D560-7DFE-514E-6E0AFCE8FB45}"/>
                  </a:ext>
                </a:extLst>
              </p:cNvPr>
              <p:cNvSpPr txBox="1">
                <a:spLocks noRot="1" noChangeAspect="1" noMove="1" noResize="1" noEditPoints="1" noAdjustHandles="1" noChangeArrowheads="1" noChangeShapeType="1" noTextEdit="1"/>
              </p:cNvSpPr>
              <p:nvPr/>
            </p:nvSpPr>
            <p:spPr>
              <a:xfrm>
                <a:off x="6345744" y="3843922"/>
                <a:ext cx="1778436" cy="402931"/>
              </a:xfrm>
              <a:prstGeom prst="rect">
                <a:avLst/>
              </a:prstGeom>
              <a:blipFill>
                <a:blip r:embed="rId7"/>
                <a:stretch>
                  <a:fillRect r="-8904" b="-2424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0" name="文字方塊 69">
                <a:extLst>
                  <a:ext uri="{FF2B5EF4-FFF2-40B4-BE49-F238E27FC236}">
                    <a16:creationId xmlns:a16="http://schemas.microsoft.com/office/drawing/2014/main" id="{FDB05717-4BE6-52A6-FBA3-02B29503B18D}"/>
                  </a:ext>
                </a:extLst>
              </p:cNvPr>
              <p:cNvSpPr txBox="1"/>
              <p:nvPr/>
            </p:nvSpPr>
            <p:spPr>
              <a:xfrm>
                <a:off x="6345744" y="4200460"/>
                <a:ext cx="1284326" cy="402931"/>
              </a:xfrm>
              <a:prstGeom prst="rect">
                <a:avLst/>
              </a:prstGeom>
              <a:noFill/>
            </p:spPr>
            <p:txBody>
              <a:bodyPr wrap="none" rtlCol="0">
                <a:spAutoFit/>
              </a:bodyPr>
              <a:lstStyle/>
              <a:p>
                <a14:m>
                  <m:oMath xmlns:m="http://schemas.openxmlformats.org/officeDocument/2006/math">
                    <m:acc>
                      <m:accPr>
                        <m:chr m:val="⃑"/>
                        <m:ctrlPr>
                          <a:rPr lang="en-US" altLang="zh-TW" b="1" i="1" dirty="0" smtClean="0">
                            <a:solidFill>
                              <a:srgbClr val="0000FF"/>
                            </a:solidFill>
                            <a:latin typeface="Cambria Math" panose="02040503050406030204" pitchFamily="18" charset="0"/>
                          </a:rPr>
                        </m:ctrlPr>
                      </m:accPr>
                      <m:e>
                        <m:r>
                          <a:rPr lang="en-US" altLang="zh-TW" b="1" i="1" dirty="0" smtClean="0">
                            <a:solidFill>
                              <a:srgbClr val="0000FF"/>
                            </a:solidFill>
                            <a:latin typeface="Cambria Math" panose="02040503050406030204" pitchFamily="18" charset="0"/>
                          </a:rPr>
                          <m:t>𝑩</m:t>
                        </m:r>
                      </m:e>
                    </m:acc>
                    <m:r>
                      <a:rPr lang="en-US" altLang="zh-TW" b="1" i="1" dirty="0">
                        <a:solidFill>
                          <a:srgbClr val="0000FF"/>
                        </a:solidFill>
                        <a:latin typeface="Cambria Math" panose="02040503050406030204" pitchFamily="18" charset="0"/>
                      </a:rPr>
                      <m:t>:</m:t>
                    </m:r>
                    <m:r>
                      <a:rPr lang="zh-TW" altLang="en-US" b="1" dirty="0">
                        <a:solidFill>
                          <a:srgbClr val="0000FF"/>
                        </a:solidFill>
                        <a:latin typeface="Cambria Math" panose="02040503050406030204" pitchFamily="18" charset="0"/>
                      </a:rPr>
                      <m:t> </m:t>
                    </m:r>
                  </m:oMath>
                </a14:m>
                <a:r>
                  <a:rPr lang="en-US" altLang="zh-TW" b="1" dirty="0">
                    <a:solidFill>
                      <a:srgbClr val="0000FF"/>
                    </a:solidFill>
                  </a:rPr>
                  <a:t>0.4 T </a:t>
                </a:r>
                <a14:m>
                  <m:oMath xmlns:m="http://schemas.openxmlformats.org/officeDocument/2006/math">
                    <m:r>
                      <m:rPr>
                        <m:nor/>
                      </m:rPr>
                      <a:rPr lang="en-US" altLang="zh-TW" b="1" i="0" dirty="0">
                        <a:solidFill>
                          <a:srgbClr val="0000FF"/>
                        </a:solidFill>
                        <a:latin typeface="Calibri" panose="020F0502020204030204" pitchFamily="34" charset="0"/>
                        <a:ea typeface="Calibri" panose="020F0502020204030204" pitchFamily="34" charset="0"/>
                        <a:cs typeface="Calibri" panose="020F0502020204030204" pitchFamily="34" charset="0"/>
                      </a:rPr>
                      <m:t>(</m:t>
                    </m:r>
                    <m:r>
                      <m:rPr>
                        <m:nor/>
                      </m:rPr>
                      <a:rPr lang="en-US" altLang="zh-TW" b="1" i="0" dirty="0" smtClean="0">
                        <a:solidFill>
                          <a:srgbClr val="0000FF"/>
                        </a:solidFill>
                        <a:latin typeface="Calibri" panose="020F0502020204030204" pitchFamily="34" charset="0"/>
                        <a:ea typeface="Calibri" panose="020F0502020204030204" pitchFamily="34" charset="0"/>
                        <a:cs typeface="Calibri" panose="020F0502020204030204" pitchFamily="34" charset="0"/>
                      </a:rPr>
                      <m:t>−</m:t>
                    </m:r>
                    <m:acc>
                      <m:accPr>
                        <m:chr m:val="̂"/>
                        <m:ctrlPr>
                          <a:rPr lang="en-US" altLang="zh-TW" b="1" i="1" dirty="0">
                            <a:solidFill>
                              <a:srgbClr val="0000FF"/>
                            </a:solidFill>
                            <a:latin typeface="Cambria Math" panose="02040503050406030204" pitchFamily="18" charset="0"/>
                          </a:rPr>
                        </m:ctrlPr>
                      </m:accPr>
                      <m:e>
                        <m:r>
                          <m:rPr>
                            <m:nor/>
                          </m:rPr>
                          <a:rPr lang="en-US" altLang="zh-TW" b="1" i="0" dirty="0" smtClean="0">
                            <a:solidFill>
                              <a:srgbClr val="0000FF"/>
                            </a:solidFill>
                            <a:latin typeface="Calibri" panose="020F0502020204030204" pitchFamily="34" charset="0"/>
                            <a:ea typeface="Calibri" panose="020F0502020204030204" pitchFamily="34" charset="0"/>
                            <a:cs typeface="Calibri" panose="020F0502020204030204" pitchFamily="34" charset="0"/>
                          </a:rPr>
                          <m:t>z</m:t>
                        </m:r>
                      </m:e>
                    </m:acc>
                    <m:r>
                      <m:rPr>
                        <m:nor/>
                      </m:rPr>
                      <a:rPr lang="en-US" altLang="zh-TW" b="1" i="0" dirty="0">
                        <a:solidFill>
                          <a:srgbClr val="0000FF"/>
                        </a:solidFill>
                        <a:latin typeface="Calibri" panose="020F0502020204030204" pitchFamily="34" charset="0"/>
                        <a:ea typeface="Calibri" panose="020F0502020204030204" pitchFamily="34" charset="0"/>
                        <a:cs typeface="Calibri" panose="020F0502020204030204" pitchFamily="34" charset="0"/>
                      </a:rPr>
                      <m:t>)</m:t>
                    </m:r>
                  </m:oMath>
                </a14:m>
                <a:endParaRPr lang="zh-TW" altLang="en-US" b="1" dirty="0">
                  <a:solidFill>
                    <a:srgbClr val="0000FF"/>
                  </a:solidFill>
                  <a:latin typeface="Calibri" panose="020F0502020204030204" pitchFamily="34" charset="0"/>
                  <a:cs typeface="Calibri" panose="020F0502020204030204" pitchFamily="34" charset="0"/>
                </a:endParaRPr>
              </a:p>
            </p:txBody>
          </p:sp>
        </mc:Choice>
        <mc:Fallback xmlns="">
          <p:sp>
            <p:nvSpPr>
              <p:cNvPr id="70" name="文字方塊 69">
                <a:extLst>
                  <a:ext uri="{FF2B5EF4-FFF2-40B4-BE49-F238E27FC236}">
                    <a16:creationId xmlns:a16="http://schemas.microsoft.com/office/drawing/2014/main" id="{FDB05717-4BE6-52A6-FBA3-02B29503B18D}"/>
                  </a:ext>
                </a:extLst>
              </p:cNvPr>
              <p:cNvSpPr txBox="1">
                <a:spLocks noRot="1" noChangeAspect="1" noMove="1" noResize="1" noEditPoints="1" noAdjustHandles="1" noChangeArrowheads="1" noChangeShapeType="1" noTextEdit="1"/>
              </p:cNvSpPr>
              <p:nvPr/>
            </p:nvSpPr>
            <p:spPr>
              <a:xfrm>
                <a:off x="6345744" y="4200460"/>
                <a:ext cx="1284326" cy="402931"/>
              </a:xfrm>
              <a:prstGeom prst="rect">
                <a:avLst/>
              </a:prstGeom>
              <a:blipFill>
                <a:blip r:embed="rId8"/>
                <a:stretch>
                  <a:fillRect r="-12796" b="-24242"/>
                </a:stretch>
              </a:blipFill>
            </p:spPr>
            <p:txBody>
              <a:bodyPr/>
              <a:lstStyle/>
              <a:p>
                <a:r>
                  <a:rPr lang="zh-TW" altLang="en-US">
                    <a:noFill/>
                  </a:rPr>
                  <a:t> </a:t>
                </a:r>
              </a:p>
            </p:txBody>
          </p:sp>
        </mc:Fallback>
      </mc:AlternateContent>
      <p:grpSp>
        <p:nvGrpSpPr>
          <p:cNvPr id="71" name="群組 70">
            <a:extLst>
              <a:ext uri="{FF2B5EF4-FFF2-40B4-BE49-F238E27FC236}">
                <a16:creationId xmlns:a16="http://schemas.microsoft.com/office/drawing/2014/main" id="{B3E493BA-BF03-2566-8808-1743D49D0569}"/>
              </a:ext>
            </a:extLst>
          </p:cNvPr>
          <p:cNvGrpSpPr/>
          <p:nvPr/>
        </p:nvGrpSpPr>
        <p:grpSpPr>
          <a:xfrm>
            <a:off x="7733547" y="2063843"/>
            <a:ext cx="1114489" cy="1599347"/>
            <a:chOff x="4858438" y="3784643"/>
            <a:chExt cx="1114489" cy="1599347"/>
          </a:xfrm>
        </p:grpSpPr>
        <p:grpSp>
          <p:nvGrpSpPr>
            <p:cNvPr id="72" name="群組 71">
              <a:extLst>
                <a:ext uri="{FF2B5EF4-FFF2-40B4-BE49-F238E27FC236}">
                  <a16:creationId xmlns:a16="http://schemas.microsoft.com/office/drawing/2014/main" id="{AE139032-FDDE-C557-2E54-17BF5FE53C13}"/>
                </a:ext>
              </a:extLst>
            </p:cNvPr>
            <p:cNvGrpSpPr/>
            <p:nvPr/>
          </p:nvGrpSpPr>
          <p:grpSpPr>
            <a:xfrm>
              <a:off x="4858438" y="3784643"/>
              <a:ext cx="1114489" cy="1599347"/>
              <a:chOff x="4858438" y="3784643"/>
              <a:chExt cx="1114489" cy="1599347"/>
            </a:xfrm>
          </p:grpSpPr>
          <p:sp>
            <p:nvSpPr>
              <p:cNvPr id="77" name="矩形 76">
                <a:extLst>
                  <a:ext uri="{FF2B5EF4-FFF2-40B4-BE49-F238E27FC236}">
                    <a16:creationId xmlns:a16="http://schemas.microsoft.com/office/drawing/2014/main" id="{CAD028C0-E383-12F0-2B0F-4878716EA59A}"/>
                  </a:ext>
                </a:extLst>
              </p:cNvPr>
              <p:cNvSpPr/>
              <p:nvPr/>
            </p:nvSpPr>
            <p:spPr>
              <a:xfrm>
                <a:off x="4858438" y="3784643"/>
                <a:ext cx="1114489" cy="650322"/>
              </a:xfrm>
              <a:prstGeom prst="rect">
                <a:avLst/>
              </a:prstGeom>
              <a:noFill/>
              <a:ln w="28575" cap="flat" cmpd="sng">
                <a:solidFill>
                  <a:schemeClr val="tx1"/>
                </a:solidFill>
                <a:prstDash val="sysDash"/>
                <a:miter lim="800000"/>
                <a:extLst>
                  <a:ext uri="{C807C97D-BFC1-408E-A445-0C87EB9F89A2}">
                    <ask:lineSketchStyleProps xmlns:ask="http://schemas.microsoft.com/office/drawing/2018/sketchyshapes" sd="1219033472">
                      <a:custGeom>
                        <a:avLst/>
                        <a:gdLst>
                          <a:gd name="connsiteX0" fmla="*/ 0 w 432000"/>
                          <a:gd name="connsiteY0" fmla="*/ 0 h 432000"/>
                          <a:gd name="connsiteX1" fmla="*/ 432000 w 432000"/>
                          <a:gd name="connsiteY1" fmla="*/ 0 h 432000"/>
                          <a:gd name="connsiteX2" fmla="*/ 432000 w 432000"/>
                          <a:gd name="connsiteY2" fmla="*/ 432000 h 432000"/>
                          <a:gd name="connsiteX3" fmla="*/ 0 w 432000"/>
                          <a:gd name="connsiteY3" fmla="*/ 432000 h 432000"/>
                          <a:gd name="connsiteX4" fmla="*/ 0 w 432000"/>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 h="432000" extrusionOk="0">
                            <a:moveTo>
                              <a:pt x="0" y="0"/>
                            </a:moveTo>
                            <a:cubicBezTo>
                              <a:pt x="155806" y="-27195"/>
                              <a:pt x="254229" y="-33988"/>
                              <a:pt x="432000" y="0"/>
                            </a:cubicBezTo>
                            <a:cubicBezTo>
                              <a:pt x="462078" y="78874"/>
                              <a:pt x="452551" y="286620"/>
                              <a:pt x="432000" y="432000"/>
                            </a:cubicBezTo>
                            <a:cubicBezTo>
                              <a:pt x="222699" y="461080"/>
                              <a:pt x="104025" y="434884"/>
                              <a:pt x="0" y="432000"/>
                            </a:cubicBezTo>
                            <a:cubicBezTo>
                              <a:pt x="-2187" y="336507"/>
                              <a:pt x="38800" y="96382"/>
                              <a:pt x="0" y="0"/>
                            </a:cubicBezTo>
                            <a:close/>
                          </a:path>
                        </a:pathLst>
                      </a:custGeom>
                      <ask:type>
                        <ask:lineSketchNone/>
                      </ask:type>
                    </ask:lineSketchStyleProps>
                  </a:ext>
                </a:extLst>
              </a:ln>
              <a:scene3d>
                <a:camera prst="orthographicFront">
                  <a:rot lat="20999996" lon="17999983"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6" name="文字方塊 75">
                <a:extLst>
                  <a:ext uri="{FF2B5EF4-FFF2-40B4-BE49-F238E27FC236}">
                    <a16:creationId xmlns:a16="http://schemas.microsoft.com/office/drawing/2014/main" id="{AC148B72-923C-F9EC-777D-FA7DF0B145E9}"/>
                  </a:ext>
                </a:extLst>
              </p:cNvPr>
              <p:cNvSpPr txBox="1"/>
              <p:nvPr/>
            </p:nvSpPr>
            <p:spPr>
              <a:xfrm>
                <a:off x="5079435" y="4983880"/>
                <a:ext cx="724878" cy="400110"/>
              </a:xfrm>
              <a:prstGeom prst="rect">
                <a:avLst/>
              </a:prstGeom>
              <a:noFill/>
            </p:spPr>
            <p:txBody>
              <a:bodyPr wrap="none" rtlCol="0">
                <a:spAutoFit/>
              </a:bodyPr>
              <a:lstStyle/>
              <a:p>
                <a:r>
                  <a:rPr lang="en-US" altLang="zh-TW" sz="2000" b="1" dirty="0"/>
                  <a:t>CR39</a:t>
                </a:r>
              </a:p>
            </p:txBody>
          </p:sp>
        </p:grpSp>
        <p:cxnSp>
          <p:nvCxnSpPr>
            <p:cNvPr id="73" name="直線單箭頭接點 72">
              <a:extLst>
                <a:ext uri="{FF2B5EF4-FFF2-40B4-BE49-F238E27FC236}">
                  <a16:creationId xmlns:a16="http://schemas.microsoft.com/office/drawing/2014/main" id="{7FA9FBE2-C426-7034-AD83-ED5844B8330C}"/>
                </a:ext>
              </a:extLst>
            </p:cNvPr>
            <p:cNvCxnSpPr>
              <a:cxnSpLocks/>
            </p:cNvCxnSpPr>
            <p:nvPr/>
          </p:nvCxnSpPr>
          <p:spPr>
            <a:xfrm flipH="1" flipV="1">
              <a:off x="5348343" y="4500180"/>
              <a:ext cx="67340" cy="5287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群組 79">
            <a:extLst>
              <a:ext uri="{FF2B5EF4-FFF2-40B4-BE49-F238E27FC236}">
                <a16:creationId xmlns:a16="http://schemas.microsoft.com/office/drawing/2014/main" id="{C178045C-F9D2-1EBF-29C2-B08BDF0B3AB9}"/>
              </a:ext>
            </a:extLst>
          </p:cNvPr>
          <p:cNvGrpSpPr/>
          <p:nvPr/>
        </p:nvGrpSpPr>
        <p:grpSpPr>
          <a:xfrm>
            <a:off x="8021708" y="1725488"/>
            <a:ext cx="792957" cy="862012"/>
            <a:chOff x="8021708" y="1725488"/>
            <a:chExt cx="792957" cy="862012"/>
          </a:xfrm>
        </p:grpSpPr>
        <p:sp>
          <p:nvSpPr>
            <p:cNvPr id="81" name="手繪多邊形: 圖案 80">
              <a:extLst>
                <a:ext uri="{FF2B5EF4-FFF2-40B4-BE49-F238E27FC236}">
                  <a16:creationId xmlns:a16="http://schemas.microsoft.com/office/drawing/2014/main" id="{FF337326-797C-E320-26AC-FD326B676E1B}"/>
                </a:ext>
              </a:extLst>
            </p:cNvPr>
            <p:cNvSpPr/>
            <p:nvPr/>
          </p:nvSpPr>
          <p:spPr>
            <a:xfrm>
              <a:off x="8021708" y="1725488"/>
              <a:ext cx="371475" cy="862012"/>
            </a:xfrm>
            <a:custGeom>
              <a:avLst/>
              <a:gdLst>
                <a:gd name="connsiteX0" fmla="*/ 0 w 371475"/>
                <a:gd name="connsiteY0" fmla="*/ 862012 h 862012"/>
                <a:gd name="connsiteX1" fmla="*/ 102394 w 371475"/>
                <a:gd name="connsiteY1" fmla="*/ 821531 h 862012"/>
                <a:gd name="connsiteX2" fmla="*/ 183357 w 371475"/>
                <a:gd name="connsiteY2" fmla="*/ 731043 h 862012"/>
                <a:gd name="connsiteX3" fmla="*/ 257175 w 371475"/>
                <a:gd name="connsiteY3" fmla="*/ 573881 h 862012"/>
                <a:gd name="connsiteX4" fmla="*/ 304800 w 371475"/>
                <a:gd name="connsiteY4" fmla="*/ 376237 h 862012"/>
                <a:gd name="connsiteX5" fmla="*/ 345282 w 371475"/>
                <a:gd name="connsiteY5" fmla="*/ 176212 h 862012"/>
                <a:gd name="connsiteX6" fmla="*/ 371475 w 371475"/>
                <a:gd name="connsiteY6" fmla="*/ 0 h 86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862012">
                  <a:moveTo>
                    <a:pt x="0" y="862012"/>
                  </a:moveTo>
                  <a:cubicBezTo>
                    <a:pt x="35917" y="852685"/>
                    <a:pt x="71834" y="843359"/>
                    <a:pt x="102394" y="821531"/>
                  </a:cubicBezTo>
                  <a:cubicBezTo>
                    <a:pt x="132954" y="799703"/>
                    <a:pt x="157560" y="772318"/>
                    <a:pt x="183357" y="731043"/>
                  </a:cubicBezTo>
                  <a:cubicBezTo>
                    <a:pt x="209154" y="689768"/>
                    <a:pt x="236935" y="633015"/>
                    <a:pt x="257175" y="573881"/>
                  </a:cubicBezTo>
                  <a:cubicBezTo>
                    <a:pt x="277416" y="514747"/>
                    <a:pt x="290116" y="442515"/>
                    <a:pt x="304800" y="376237"/>
                  </a:cubicBezTo>
                  <a:cubicBezTo>
                    <a:pt x="319485" y="309959"/>
                    <a:pt x="334170" y="238918"/>
                    <a:pt x="345282" y="176212"/>
                  </a:cubicBezTo>
                  <a:cubicBezTo>
                    <a:pt x="356394" y="113506"/>
                    <a:pt x="363934" y="56753"/>
                    <a:pt x="371475"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手繪多邊形: 圖案 81">
              <a:extLst>
                <a:ext uri="{FF2B5EF4-FFF2-40B4-BE49-F238E27FC236}">
                  <a16:creationId xmlns:a16="http://schemas.microsoft.com/office/drawing/2014/main" id="{7AC59500-596D-D581-7E1D-4407464FA87D}"/>
                </a:ext>
              </a:extLst>
            </p:cNvPr>
            <p:cNvSpPr/>
            <p:nvPr/>
          </p:nvSpPr>
          <p:spPr>
            <a:xfrm>
              <a:off x="8097908" y="1865983"/>
              <a:ext cx="438150" cy="714375"/>
            </a:xfrm>
            <a:custGeom>
              <a:avLst/>
              <a:gdLst>
                <a:gd name="connsiteX0" fmla="*/ 0 w 438150"/>
                <a:gd name="connsiteY0" fmla="*/ 714375 h 714375"/>
                <a:gd name="connsiteX1" fmla="*/ 121444 w 438150"/>
                <a:gd name="connsiteY1" fmla="*/ 666750 h 714375"/>
                <a:gd name="connsiteX2" fmla="*/ 226219 w 438150"/>
                <a:gd name="connsiteY2" fmla="*/ 564356 h 714375"/>
                <a:gd name="connsiteX3" fmla="*/ 316707 w 438150"/>
                <a:gd name="connsiteY3" fmla="*/ 426243 h 714375"/>
                <a:gd name="connsiteX4" fmla="*/ 392907 w 438150"/>
                <a:gd name="connsiteY4" fmla="*/ 197643 h 714375"/>
                <a:gd name="connsiteX5" fmla="*/ 438150 w 438150"/>
                <a:gd name="connsiteY5"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714375">
                  <a:moveTo>
                    <a:pt x="0" y="714375"/>
                  </a:moveTo>
                  <a:cubicBezTo>
                    <a:pt x="41870" y="703064"/>
                    <a:pt x="83741" y="691753"/>
                    <a:pt x="121444" y="666750"/>
                  </a:cubicBezTo>
                  <a:cubicBezTo>
                    <a:pt x="159147" y="641747"/>
                    <a:pt x="193675" y="604440"/>
                    <a:pt x="226219" y="564356"/>
                  </a:cubicBezTo>
                  <a:cubicBezTo>
                    <a:pt x="258763" y="524272"/>
                    <a:pt x="288926" y="487362"/>
                    <a:pt x="316707" y="426243"/>
                  </a:cubicBezTo>
                  <a:cubicBezTo>
                    <a:pt x="344488" y="365124"/>
                    <a:pt x="372667" y="268683"/>
                    <a:pt x="392907" y="197643"/>
                  </a:cubicBezTo>
                  <a:cubicBezTo>
                    <a:pt x="413147" y="126603"/>
                    <a:pt x="425648" y="63301"/>
                    <a:pt x="438150" y="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手繪多邊形: 圖案 82">
              <a:extLst>
                <a:ext uri="{FF2B5EF4-FFF2-40B4-BE49-F238E27FC236}">
                  <a16:creationId xmlns:a16="http://schemas.microsoft.com/office/drawing/2014/main" id="{4028BCC2-0AD4-062E-B929-A934BE51E843}"/>
                </a:ext>
              </a:extLst>
            </p:cNvPr>
            <p:cNvSpPr/>
            <p:nvPr/>
          </p:nvSpPr>
          <p:spPr>
            <a:xfrm>
              <a:off x="8152680" y="2123159"/>
              <a:ext cx="481012" cy="457199"/>
            </a:xfrm>
            <a:custGeom>
              <a:avLst/>
              <a:gdLst>
                <a:gd name="connsiteX0" fmla="*/ 0 w 481012"/>
                <a:gd name="connsiteY0" fmla="*/ 450056 h 450056"/>
                <a:gd name="connsiteX1" fmla="*/ 135731 w 481012"/>
                <a:gd name="connsiteY1" fmla="*/ 426244 h 450056"/>
                <a:gd name="connsiteX2" fmla="*/ 280987 w 481012"/>
                <a:gd name="connsiteY2" fmla="*/ 314325 h 450056"/>
                <a:gd name="connsiteX3" fmla="*/ 407194 w 481012"/>
                <a:gd name="connsiteY3" fmla="*/ 152400 h 450056"/>
                <a:gd name="connsiteX4" fmla="*/ 481012 w 481012"/>
                <a:gd name="connsiteY4" fmla="*/ 0 h 450056"/>
                <a:gd name="connsiteX0" fmla="*/ 0 w 481012"/>
                <a:gd name="connsiteY0" fmla="*/ 457199 h 457199"/>
                <a:gd name="connsiteX1" fmla="*/ 135731 w 481012"/>
                <a:gd name="connsiteY1" fmla="*/ 426244 h 457199"/>
                <a:gd name="connsiteX2" fmla="*/ 280987 w 481012"/>
                <a:gd name="connsiteY2" fmla="*/ 314325 h 457199"/>
                <a:gd name="connsiteX3" fmla="*/ 407194 w 481012"/>
                <a:gd name="connsiteY3" fmla="*/ 152400 h 457199"/>
                <a:gd name="connsiteX4" fmla="*/ 481012 w 481012"/>
                <a:gd name="connsiteY4" fmla="*/ 0 h 45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012" h="457199">
                  <a:moveTo>
                    <a:pt x="0" y="457199"/>
                  </a:moveTo>
                  <a:cubicBezTo>
                    <a:pt x="44450" y="456604"/>
                    <a:pt x="88900" y="450056"/>
                    <a:pt x="135731" y="426244"/>
                  </a:cubicBezTo>
                  <a:cubicBezTo>
                    <a:pt x="182562" y="402432"/>
                    <a:pt x="235743" y="359966"/>
                    <a:pt x="280987" y="314325"/>
                  </a:cubicBezTo>
                  <a:cubicBezTo>
                    <a:pt x="326231" y="268684"/>
                    <a:pt x="373856" y="204788"/>
                    <a:pt x="407194" y="152400"/>
                  </a:cubicBezTo>
                  <a:cubicBezTo>
                    <a:pt x="440532" y="100012"/>
                    <a:pt x="460772" y="50006"/>
                    <a:pt x="481012"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手繪多邊形: 圖案 83">
              <a:extLst>
                <a:ext uri="{FF2B5EF4-FFF2-40B4-BE49-F238E27FC236}">
                  <a16:creationId xmlns:a16="http://schemas.microsoft.com/office/drawing/2014/main" id="{109E9C1B-8106-B115-608F-8CCFC9EE5182}"/>
                </a:ext>
              </a:extLst>
            </p:cNvPr>
            <p:cNvSpPr/>
            <p:nvPr/>
          </p:nvSpPr>
          <p:spPr>
            <a:xfrm>
              <a:off x="8290792" y="2330325"/>
              <a:ext cx="481012" cy="242891"/>
            </a:xfrm>
            <a:custGeom>
              <a:avLst/>
              <a:gdLst>
                <a:gd name="connsiteX0" fmla="*/ 0 w 445294"/>
                <a:gd name="connsiteY0" fmla="*/ 200025 h 200025"/>
                <a:gd name="connsiteX1" fmla="*/ 207169 w 445294"/>
                <a:gd name="connsiteY1" fmla="*/ 152400 h 200025"/>
                <a:gd name="connsiteX2" fmla="*/ 354807 w 445294"/>
                <a:gd name="connsiteY2" fmla="*/ 76200 h 200025"/>
                <a:gd name="connsiteX3" fmla="*/ 445294 w 445294"/>
                <a:gd name="connsiteY3" fmla="*/ 0 h 200025"/>
              </a:gdLst>
              <a:ahLst/>
              <a:cxnLst>
                <a:cxn ang="0">
                  <a:pos x="connsiteX0" y="connsiteY0"/>
                </a:cxn>
                <a:cxn ang="0">
                  <a:pos x="connsiteX1" y="connsiteY1"/>
                </a:cxn>
                <a:cxn ang="0">
                  <a:pos x="connsiteX2" y="connsiteY2"/>
                </a:cxn>
                <a:cxn ang="0">
                  <a:pos x="connsiteX3" y="connsiteY3"/>
                </a:cxn>
              </a:cxnLst>
              <a:rect l="l" t="t" r="r" b="b"/>
              <a:pathLst>
                <a:path w="445294" h="200025">
                  <a:moveTo>
                    <a:pt x="0" y="200025"/>
                  </a:moveTo>
                  <a:cubicBezTo>
                    <a:pt x="74017" y="186531"/>
                    <a:pt x="148035" y="173037"/>
                    <a:pt x="207169" y="152400"/>
                  </a:cubicBezTo>
                  <a:cubicBezTo>
                    <a:pt x="266303" y="131763"/>
                    <a:pt x="315120" y="101600"/>
                    <a:pt x="354807" y="76200"/>
                  </a:cubicBezTo>
                  <a:cubicBezTo>
                    <a:pt x="394495" y="50800"/>
                    <a:pt x="419894" y="25400"/>
                    <a:pt x="445294" y="0"/>
                  </a:cubicBezTo>
                </a:path>
              </a:pathLst>
            </a:custGeom>
            <a:noFill/>
            <a:ln w="38100">
              <a:solidFill>
                <a:srgbClr val="004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手繪多邊形: 圖案 84">
              <a:extLst>
                <a:ext uri="{FF2B5EF4-FFF2-40B4-BE49-F238E27FC236}">
                  <a16:creationId xmlns:a16="http://schemas.microsoft.com/office/drawing/2014/main" id="{1F19A8C6-44E5-1749-EB2B-C29628A3E9E8}"/>
                </a:ext>
              </a:extLst>
            </p:cNvPr>
            <p:cNvSpPr/>
            <p:nvPr/>
          </p:nvSpPr>
          <p:spPr>
            <a:xfrm>
              <a:off x="8393183" y="2511302"/>
              <a:ext cx="421482" cy="64294"/>
            </a:xfrm>
            <a:custGeom>
              <a:avLst/>
              <a:gdLst>
                <a:gd name="connsiteX0" fmla="*/ 0 w 409575"/>
                <a:gd name="connsiteY0" fmla="*/ 64294 h 64294"/>
                <a:gd name="connsiteX1" fmla="*/ 252412 w 409575"/>
                <a:gd name="connsiteY1" fmla="*/ 35719 h 64294"/>
                <a:gd name="connsiteX2" fmla="*/ 409575 w 409575"/>
                <a:gd name="connsiteY2" fmla="*/ 0 h 64294"/>
              </a:gdLst>
              <a:ahLst/>
              <a:cxnLst>
                <a:cxn ang="0">
                  <a:pos x="connsiteX0" y="connsiteY0"/>
                </a:cxn>
                <a:cxn ang="0">
                  <a:pos x="connsiteX1" y="connsiteY1"/>
                </a:cxn>
                <a:cxn ang="0">
                  <a:pos x="connsiteX2" y="connsiteY2"/>
                </a:cxn>
              </a:cxnLst>
              <a:rect l="l" t="t" r="r" b="b"/>
              <a:pathLst>
                <a:path w="409575" h="64294">
                  <a:moveTo>
                    <a:pt x="0" y="64294"/>
                  </a:moveTo>
                  <a:cubicBezTo>
                    <a:pt x="92075" y="55364"/>
                    <a:pt x="184150" y="46435"/>
                    <a:pt x="252412" y="35719"/>
                  </a:cubicBezTo>
                  <a:cubicBezTo>
                    <a:pt x="320674" y="25003"/>
                    <a:pt x="365124" y="12501"/>
                    <a:pt x="409575" y="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116" name="文字方塊 115">
                <a:extLst>
                  <a:ext uri="{FF2B5EF4-FFF2-40B4-BE49-F238E27FC236}">
                    <a16:creationId xmlns:a16="http://schemas.microsoft.com/office/drawing/2014/main" id="{EB83C5A2-E9DE-3F20-B557-F047AEE81EC0}"/>
                  </a:ext>
                </a:extLst>
              </p:cNvPr>
              <p:cNvSpPr txBox="1"/>
              <p:nvPr/>
            </p:nvSpPr>
            <p:spPr>
              <a:xfrm>
                <a:off x="118686" y="5029714"/>
                <a:ext cx="1500667" cy="400110"/>
              </a:xfrm>
              <a:prstGeom prst="rect">
                <a:avLst/>
              </a:prstGeom>
              <a:noFill/>
            </p:spPr>
            <p:txBody>
              <a:bodyPr wrap="none" rtlCol="0">
                <a:spAutoFit/>
              </a:bodyPr>
              <a:lstStyle/>
              <a:p>
                <a14:m>
                  <m:oMath xmlns:m="http://schemas.openxmlformats.org/officeDocument/2006/math">
                    <m:sSub>
                      <m:sSubPr>
                        <m:ctrlPr>
                          <a:rPr lang="en-US" altLang="zh-TW" b="1" i="1" smtClean="0">
                            <a:solidFill>
                              <a:srgbClr val="C00000"/>
                            </a:solidFill>
                            <a:latin typeface="Cambria Math" panose="02040503050406030204" pitchFamily="18" charset="0"/>
                          </a:rPr>
                        </m:ctrlPr>
                      </m:sSubPr>
                      <m:e>
                        <m:r>
                          <a:rPr lang="en-US" altLang="zh-TW" b="1" i="1" smtClean="0">
                            <a:solidFill>
                              <a:srgbClr val="C00000"/>
                            </a:solidFill>
                            <a:latin typeface="Cambria Math" panose="02040503050406030204" pitchFamily="18" charset="0"/>
                          </a:rPr>
                          <m:t>𝝀</m:t>
                        </m:r>
                      </m:e>
                      <m:sub>
                        <m:r>
                          <a:rPr lang="en-US" altLang="zh-TW" b="1" i="1" smtClean="0">
                            <a:solidFill>
                              <a:srgbClr val="C00000"/>
                            </a:solidFill>
                            <a:latin typeface="Cambria Math" panose="02040503050406030204" pitchFamily="18" charset="0"/>
                          </a:rPr>
                          <m:t>𝑳</m:t>
                        </m:r>
                      </m:sub>
                    </m:sSub>
                    <m:r>
                      <a:rPr lang="en-US" altLang="zh-TW" b="1" i="1" smtClean="0">
                        <a:solidFill>
                          <a:srgbClr val="C00000"/>
                        </a:solidFill>
                        <a:latin typeface="Cambria Math" panose="02040503050406030204" pitchFamily="18" charset="0"/>
                      </a:rPr>
                      <m:t>= </m:t>
                    </m:r>
                  </m:oMath>
                </a14:m>
                <a:r>
                  <a:rPr lang="en-US" altLang="zh-TW" sz="2000" b="1" dirty="0">
                    <a:solidFill>
                      <a:srgbClr val="C00000"/>
                    </a:solidFill>
                  </a:rPr>
                  <a:t>800 nm</a:t>
                </a:r>
              </a:p>
            </p:txBody>
          </p:sp>
        </mc:Choice>
        <mc:Fallback xmlns="">
          <p:sp>
            <p:nvSpPr>
              <p:cNvPr id="116" name="文字方塊 115">
                <a:extLst>
                  <a:ext uri="{FF2B5EF4-FFF2-40B4-BE49-F238E27FC236}">
                    <a16:creationId xmlns:a16="http://schemas.microsoft.com/office/drawing/2014/main" id="{EB83C5A2-E9DE-3F20-B557-F047AEE81EC0}"/>
                  </a:ext>
                </a:extLst>
              </p:cNvPr>
              <p:cNvSpPr txBox="1">
                <a:spLocks noRot="1" noChangeAspect="1" noMove="1" noResize="1" noEditPoints="1" noAdjustHandles="1" noChangeArrowheads="1" noChangeShapeType="1" noTextEdit="1"/>
              </p:cNvSpPr>
              <p:nvPr/>
            </p:nvSpPr>
            <p:spPr>
              <a:xfrm>
                <a:off x="118686" y="5029714"/>
                <a:ext cx="1500667" cy="400110"/>
              </a:xfrm>
              <a:prstGeom prst="rect">
                <a:avLst/>
              </a:prstGeom>
              <a:blipFill>
                <a:blip r:embed="rId9"/>
                <a:stretch>
                  <a:fillRect t="-7576" r="-3644" b="-2575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836EE03F-50C1-F832-A5DE-8C5F993F6D35}"/>
                  </a:ext>
                </a:extLst>
              </p:cNvPr>
              <p:cNvSpPr txBox="1"/>
              <p:nvPr/>
            </p:nvSpPr>
            <p:spPr>
              <a:xfrm>
                <a:off x="118686" y="5758076"/>
                <a:ext cx="1907830" cy="400110"/>
              </a:xfrm>
              <a:prstGeom prst="rect">
                <a:avLst/>
              </a:prstGeom>
              <a:noFill/>
            </p:spPr>
            <p:txBody>
              <a:bodyPr wrap="none" rtlCol="0">
                <a:spAutoFit/>
              </a:bodyPr>
              <a:lstStyle/>
              <a:p>
                <a14:m>
                  <m:oMath xmlns:m="http://schemas.openxmlformats.org/officeDocument/2006/math">
                    <m:sSub>
                      <m:sSubPr>
                        <m:ctrlPr>
                          <a:rPr lang="en-US" altLang="zh-TW" b="1" i="1" smtClean="0">
                            <a:solidFill>
                              <a:srgbClr val="C00000"/>
                            </a:solidFill>
                            <a:latin typeface="Cambria Math" panose="02040503050406030204" pitchFamily="18" charset="0"/>
                          </a:rPr>
                        </m:ctrlPr>
                      </m:sSubPr>
                      <m:e>
                        <m:r>
                          <a:rPr lang="en-US" altLang="zh-TW" b="1" i="1">
                            <a:solidFill>
                              <a:srgbClr val="C00000"/>
                            </a:solidFill>
                            <a:latin typeface="Cambria Math" panose="02040503050406030204" pitchFamily="18" charset="0"/>
                          </a:rPr>
                          <m:t>𝒘</m:t>
                        </m:r>
                      </m:e>
                      <m:sub>
                        <m:r>
                          <a:rPr lang="en-US" altLang="zh-TW" b="1">
                            <a:solidFill>
                              <a:srgbClr val="C00000"/>
                            </a:solidFill>
                            <a:latin typeface="Cambria Math" panose="02040503050406030204" pitchFamily="18" charset="0"/>
                          </a:rPr>
                          <m:t>𝐅𝐖𝐇𝐌</m:t>
                        </m:r>
                      </m:sub>
                    </m:sSub>
                    <m:r>
                      <a:rPr lang="en-US" altLang="zh-TW" b="1" i="1">
                        <a:solidFill>
                          <a:srgbClr val="C00000"/>
                        </a:solidFill>
                        <a:latin typeface="Cambria Math" panose="02040503050406030204" pitchFamily="18" charset="0"/>
                      </a:rPr>
                      <m:t> ~ </m:t>
                    </m:r>
                  </m:oMath>
                </a14:m>
                <a:r>
                  <a:rPr lang="en-US" altLang="zh-TW" sz="2000" b="1" dirty="0">
                    <a:solidFill>
                      <a:srgbClr val="C00000"/>
                    </a:solidFill>
                  </a:rPr>
                  <a:t>7.1</a:t>
                </a:r>
                <a:r>
                  <a:rPr lang="el-GR" altLang="zh-TW" sz="2000" b="1" dirty="0">
                    <a:solidFill>
                      <a:srgbClr val="C00000"/>
                    </a:solidFill>
                  </a:rPr>
                  <a:t> μ</a:t>
                </a:r>
                <a:r>
                  <a:rPr lang="en-US" altLang="zh-TW" sz="2000" b="1" dirty="0">
                    <a:solidFill>
                      <a:srgbClr val="C00000"/>
                    </a:solidFill>
                  </a:rPr>
                  <a:t>m</a:t>
                </a:r>
              </a:p>
            </p:txBody>
          </p:sp>
        </mc:Choice>
        <mc:Fallback xmlns="">
          <p:sp>
            <p:nvSpPr>
              <p:cNvPr id="117" name="文字方塊 116">
                <a:extLst>
                  <a:ext uri="{FF2B5EF4-FFF2-40B4-BE49-F238E27FC236}">
                    <a16:creationId xmlns:a16="http://schemas.microsoft.com/office/drawing/2014/main" id="{836EE03F-50C1-F832-A5DE-8C5F993F6D35}"/>
                  </a:ext>
                </a:extLst>
              </p:cNvPr>
              <p:cNvSpPr txBox="1">
                <a:spLocks noRot="1" noChangeAspect="1" noMove="1" noResize="1" noEditPoints="1" noAdjustHandles="1" noChangeArrowheads="1" noChangeShapeType="1" noTextEdit="1"/>
              </p:cNvSpPr>
              <p:nvPr/>
            </p:nvSpPr>
            <p:spPr>
              <a:xfrm>
                <a:off x="118686" y="5758076"/>
                <a:ext cx="1907830" cy="400110"/>
              </a:xfrm>
              <a:prstGeom prst="rect">
                <a:avLst/>
              </a:prstGeom>
              <a:blipFill>
                <a:blip r:embed="rId10"/>
                <a:stretch>
                  <a:fillRect t="-9231" r="-2875" b="-27692"/>
                </a:stretch>
              </a:blipFill>
            </p:spPr>
            <p:txBody>
              <a:bodyPr/>
              <a:lstStyle/>
              <a:p>
                <a:r>
                  <a:rPr lang="zh-TW" altLang="en-US">
                    <a:noFill/>
                  </a:rPr>
                  <a:t> </a:t>
                </a:r>
              </a:p>
            </p:txBody>
          </p:sp>
        </mc:Fallback>
      </mc:AlternateContent>
      <p:grpSp>
        <p:nvGrpSpPr>
          <p:cNvPr id="20" name="群組 19">
            <a:extLst>
              <a:ext uri="{FF2B5EF4-FFF2-40B4-BE49-F238E27FC236}">
                <a16:creationId xmlns:a16="http://schemas.microsoft.com/office/drawing/2014/main" id="{DE46DD58-3A1A-2B4D-73B6-F6282EC8B41F}"/>
              </a:ext>
            </a:extLst>
          </p:cNvPr>
          <p:cNvGrpSpPr/>
          <p:nvPr/>
        </p:nvGrpSpPr>
        <p:grpSpPr>
          <a:xfrm>
            <a:off x="520400" y="1313555"/>
            <a:ext cx="3291872" cy="2931650"/>
            <a:chOff x="520400" y="1313555"/>
            <a:chExt cx="3291872" cy="2931650"/>
          </a:xfrm>
        </p:grpSpPr>
        <p:pic>
          <p:nvPicPr>
            <p:cNvPr id="89" name="圖片 88">
              <a:extLst>
                <a:ext uri="{FF2B5EF4-FFF2-40B4-BE49-F238E27FC236}">
                  <a16:creationId xmlns:a16="http://schemas.microsoft.com/office/drawing/2014/main" id="{D94ECA29-8AE5-15E5-939A-91FF2F49D8D3}"/>
                </a:ext>
              </a:extLst>
            </p:cNvPr>
            <p:cNvPicPr>
              <a:picLocks noChangeAspect="1"/>
            </p:cNvPicPr>
            <p:nvPr/>
          </p:nvPicPr>
          <p:blipFill>
            <a:blip r:embed="rId11"/>
            <a:stretch>
              <a:fillRect/>
            </a:stretch>
          </p:blipFill>
          <p:spPr>
            <a:xfrm>
              <a:off x="773378" y="1612687"/>
              <a:ext cx="2785917" cy="2220658"/>
            </a:xfrm>
            <a:prstGeom prst="rect">
              <a:avLst/>
            </a:prstGeom>
          </p:spPr>
        </p:pic>
        <p:pic>
          <p:nvPicPr>
            <p:cNvPr id="4" name="圖片 3" descr="一張含有 圓形, 圖形, 鮮豔 的圖片&#10;&#10;自動產生的描述">
              <a:extLst>
                <a:ext uri="{FF2B5EF4-FFF2-40B4-BE49-F238E27FC236}">
                  <a16:creationId xmlns:a16="http://schemas.microsoft.com/office/drawing/2014/main" id="{8F295343-DF75-5216-BDCB-8D84128CDB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0400" y="1313555"/>
              <a:ext cx="3291872" cy="2931650"/>
            </a:xfrm>
            <a:prstGeom prst="rect">
              <a:avLst/>
            </a:prstGeom>
          </p:spPr>
        </p:pic>
      </p:grpSp>
      <p:sp>
        <p:nvSpPr>
          <p:cNvPr id="7" name="文字方塊 6">
            <a:extLst>
              <a:ext uri="{FF2B5EF4-FFF2-40B4-BE49-F238E27FC236}">
                <a16:creationId xmlns:a16="http://schemas.microsoft.com/office/drawing/2014/main" id="{9C7782FE-EB4E-4CE4-16E0-0C36AAEDE658}"/>
              </a:ext>
            </a:extLst>
          </p:cNvPr>
          <p:cNvSpPr txBox="1"/>
          <p:nvPr/>
        </p:nvSpPr>
        <p:spPr>
          <a:xfrm>
            <a:off x="7594556" y="1010149"/>
            <a:ext cx="1422248" cy="537070"/>
          </a:xfrm>
          <a:prstGeom prst="rect">
            <a:avLst/>
          </a:prstGeom>
          <a:noFill/>
        </p:spPr>
        <p:txBody>
          <a:bodyPr wrap="none" rtlCol="0">
            <a:spAutoFit/>
          </a:bodyPr>
          <a:lstStyle/>
          <a:p>
            <a:pPr algn="ctr">
              <a:lnSpc>
                <a:spcPct val="70000"/>
              </a:lnSpc>
            </a:pPr>
            <a:r>
              <a:rPr lang="en-US" altLang="zh-TW" sz="2000" b="1" dirty="0">
                <a:solidFill>
                  <a:srgbClr val="00D028"/>
                </a:solidFill>
              </a:rPr>
              <a:t>Scintillating</a:t>
            </a:r>
          </a:p>
          <a:p>
            <a:pPr algn="ctr">
              <a:lnSpc>
                <a:spcPct val="70000"/>
              </a:lnSpc>
            </a:pPr>
            <a:r>
              <a:rPr lang="en-US" altLang="zh-TW" sz="2000" b="1" dirty="0">
                <a:solidFill>
                  <a:srgbClr val="00D028"/>
                </a:solidFill>
              </a:rPr>
              <a:t>Screen</a:t>
            </a:r>
          </a:p>
        </p:txBody>
      </p:sp>
      <p:sp>
        <p:nvSpPr>
          <p:cNvPr id="19" name="投影片編號版面配置區 2">
            <a:extLst>
              <a:ext uri="{FF2B5EF4-FFF2-40B4-BE49-F238E27FC236}">
                <a16:creationId xmlns:a16="http://schemas.microsoft.com/office/drawing/2014/main" id="{A2266685-C76B-6FE5-90AF-A36E84667C52}"/>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4</a:t>
            </a:fld>
            <a:endParaRPr lang="zh-TW" altLang="en-US" sz="1800" dirty="0">
              <a:solidFill>
                <a:schemeClr val="bg2">
                  <a:lumMod val="50000"/>
                </a:schemeClr>
              </a:solidFill>
            </a:endParaRPr>
          </a:p>
        </p:txBody>
      </p:sp>
      <p:sp>
        <p:nvSpPr>
          <p:cNvPr id="21" name="文字方塊 20">
            <a:extLst>
              <a:ext uri="{FF2B5EF4-FFF2-40B4-BE49-F238E27FC236}">
                <a16:creationId xmlns:a16="http://schemas.microsoft.com/office/drawing/2014/main" id="{1A78A122-42C4-8BD3-8C90-46357A1F0AC1}"/>
              </a:ext>
            </a:extLst>
          </p:cNvPr>
          <p:cNvSpPr txBox="1"/>
          <p:nvPr/>
        </p:nvSpPr>
        <p:spPr>
          <a:xfrm>
            <a:off x="4439453" y="4516717"/>
            <a:ext cx="1906291" cy="400110"/>
          </a:xfrm>
          <a:prstGeom prst="rect">
            <a:avLst/>
          </a:prstGeom>
          <a:noFill/>
        </p:spPr>
        <p:txBody>
          <a:bodyPr wrap="none" rtlCol="0">
            <a:spAutoFit/>
          </a:bodyPr>
          <a:lstStyle/>
          <a:p>
            <a:r>
              <a:rPr lang="en-US" altLang="zh-TW" sz="2000" b="1" dirty="0">
                <a:solidFill>
                  <a:schemeClr val="bg2">
                    <a:lumMod val="25000"/>
                  </a:schemeClr>
                </a:solidFill>
              </a:rPr>
              <a:t>300</a:t>
            </a:r>
            <a:r>
              <a:rPr lang="el-GR" altLang="zh-TW" sz="2000" b="1" dirty="0">
                <a:solidFill>
                  <a:schemeClr val="bg2">
                    <a:lumMod val="25000"/>
                  </a:schemeClr>
                </a:solidFill>
              </a:rPr>
              <a:t> μ</a:t>
            </a:r>
            <a:r>
              <a:rPr lang="en-US" altLang="zh-TW" sz="2000" b="1" dirty="0">
                <a:solidFill>
                  <a:schemeClr val="bg2">
                    <a:lumMod val="25000"/>
                  </a:schemeClr>
                </a:solidFill>
              </a:rPr>
              <a:t>m pinhole</a:t>
            </a:r>
          </a:p>
        </p:txBody>
      </p:sp>
      <p:sp>
        <p:nvSpPr>
          <p:cNvPr id="2" name="文字方塊 1">
            <a:extLst>
              <a:ext uri="{FF2B5EF4-FFF2-40B4-BE49-F238E27FC236}">
                <a16:creationId xmlns:a16="http://schemas.microsoft.com/office/drawing/2014/main" id="{1E444810-D6F0-A8E4-E954-B7FCD23FE3F4}"/>
              </a:ext>
            </a:extLst>
          </p:cNvPr>
          <p:cNvSpPr txBox="1"/>
          <p:nvPr/>
        </p:nvSpPr>
        <p:spPr>
          <a:xfrm>
            <a:off x="2766344" y="5694631"/>
            <a:ext cx="6166753" cy="461665"/>
          </a:xfrm>
          <a:prstGeom prst="rect">
            <a:avLst/>
          </a:prstGeom>
          <a:solidFill>
            <a:srgbClr val="FF0000"/>
          </a:solidFill>
          <a:ln>
            <a:solidFill>
              <a:srgbClr val="FF0000"/>
            </a:solidFill>
          </a:ln>
        </p:spPr>
        <p:txBody>
          <a:bodyPr wrap="none" rtlCol="0">
            <a:spAutoFit/>
          </a:bodyPr>
          <a:lstStyle/>
          <a:p>
            <a:pPr algn="ctr"/>
            <a:r>
              <a:rPr lang="en-US" altLang="zh-TW" sz="2400" b="1" dirty="0">
                <a:solidFill>
                  <a:schemeClr val="bg1"/>
                </a:solidFill>
              </a:rPr>
              <a:t>How can ion signals be detected and analyzed?</a:t>
            </a:r>
            <a:endParaRPr lang="en-US" altLang="zh-TW" sz="2400" b="1" baseline="30000" dirty="0">
              <a:solidFill>
                <a:schemeClr val="bg1"/>
              </a:solidFill>
            </a:endParaRPr>
          </a:p>
        </p:txBody>
      </p:sp>
    </p:spTree>
    <p:extLst>
      <p:ext uri="{BB962C8B-B14F-4D97-AF65-F5344CB8AC3E}">
        <p14:creationId xmlns:p14="http://schemas.microsoft.com/office/powerpoint/2010/main" val="34542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DB3988F-D81D-4252-A1C5-B86C858DF9D2}"/>
              </a:ext>
            </a:extLst>
          </p:cNvPr>
          <p:cNvSpPr txBox="1"/>
          <p:nvPr/>
        </p:nvSpPr>
        <p:spPr>
          <a:xfrm>
            <a:off x="824684" y="4897093"/>
            <a:ext cx="2468946" cy="369332"/>
          </a:xfrm>
          <a:prstGeom prst="rect">
            <a:avLst/>
          </a:prstGeom>
          <a:noFill/>
        </p:spPr>
        <p:txBody>
          <a:bodyPr wrap="none" rtlCol="0">
            <a:spAutoFit/>
          </a:bodyPr>
          <a:lstStyle/>
          <a:p>
            <a:r>
              <a:rPr lang="en-US" altLang="zh-TW" b="1" dirty="0"/>
              <a:t>Composition</a:t>
            </a:r>
            <a:r>
              <a:rPr lang="en-US" altLang="zh-TW" dirty="0"/>
              <a:t>: Gd</a:t>
            </a:r>
            <a:r>
              <a:rPr lang="en-US" altLang="zh-TW" baseline="-25000" dirty="0"/>
              <a:t>2</a:t>
            </a:r>
            <a:r>
              <a:rPr lang="en-US" altLang="zh-TW" dirty="0"/>
              <a:t>O</a:t>
            </a:r>
            <a:r>
              <a:rPr lang="en-US" altLang="zh-TW" baseline="-25000" dirty="0"/>
              <a:t>2</a:t>
            </a:r>
            <a:r>
              <a:rPr lang="en-US" altLang="zh-TW" dirty="0"/>
              <a:t>S:Tb</a:t>
            </a:r>
            <a:endParaRPr lang="zh-TW" altLang="en-US" dirty="0">
              <a:solidFill>
                <a:srgbClr val="C00000"/>
              </a:solidFill>
            </a:endParaRPr>
          </a:p>
        </p:txBody>
      </p:sp>
      <p:sp>
        <p:nvSpPr>
          <p:cNvPr id="27" name="文字方塊 26">
            <a:extLst>
              <a:ext uri="{FF2B5EF4-FFF2-40B4-BE49-F238E27FC236}">
                <a16:creationId xmlns:a16="http://schemas.microsoft.com/office/drawing/2014/main" id="{92517613-F967-4A9B-8190-4F2CB7058D3E}"/>
              </a:ext>
            </a:extLst>
          </p:cNvPr>
          <p:cNvSpPr txBox="1"/>
          <p:nvPr/>
        </p:nvSpPr>
        <p:spPr>
          <a:xfrm>
            <a:off x="824684" y="5648973"/>
            <a:ext cx="4522969" cy="369332"/>
          </a:xfrm>
          <a:prstGeom prst="rect">
            <a:avLst/>
          </a:prstGeom>
          <a:noFill/>
        </p:spPr>
        <p:txBody>
          <a:bodyPr wrap="none" rtlCol="0">
            <a:spAutoFit/>
          </a:bodyPr>
          <a:lstStyle/>
          <a:p>
            <a:r>
              <a:rPr lang="en-US" altLang="zh-TW" b="1" dirty="0"/>
              <a:t>Light emission</a:t>
            </a:r>
            <a:r>
              <a:rPr lang="en-US" altLang="zh-TW" dirty="0"/>
              <a:t>: 360 - 680 nm (peak at 545 nm)</a:t>
            </a:r>
          </a:p>
        </p:txBody>
      </p: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B52AFF8D-6B41-45AE-9438-32D052087213}"/>
                  </a:ext>
                </a:extLst>
              </p:cNvPr>
              <p:cNvSpPr txBox="1"/>
              <p:nvPr/>
            </p:nvSpPr>
            <p:spPr>
              <a:xfrm>
                <a:off x="824684" y="5266425"/>
                <a:ext cx="3157916" cy="369332"/>
              </a:xfrm>
              <a:prstGeom prst="rect">
                <a:avLst/>
              </a:prstGeom>
              <a:noFill/>
            </p:spPr>
            <p:txBody>
              <a:bodyPr wrap="none" rtlCol="0">
                <a:spAutoFit/>
              </a:bodyPr>
              <a:lstStyle/>
              <a:p>
                <a:pPr algn="l"/>
                <a:r>
                  <a:rPr lang="en-US" altLang="zh-TW" b="1" dirty="0"/>
                  <a:t>Phosphor layer thickness</a:t>
                </a:r>
                <a:r>
                  <a:rPr lang="en-US" altLang="zh-TW" dirty="0"/>
                  <a:t>: 6 </a:t>
                </a:r>
                <a14:m>
                  <m:oMath xmlns:m="http://schemas.openxmlformats.org/officeDocument/2006/math">
                    <m:r>
                      <m:rPr>
                        <m:nor/>
                      </m:rPr>
                      <a:rPr lang="en-US" altLang="zh-TW" b="0" i="0" smtClean="0">
                        <a:latin typeface="Calibri" panose="020F0502020204030204" pitchFamily="34" charset="0"/>
                        <a:ea typeface="Calibri" panose="020F0502020204030204" pitchFamily="34" charset="0"/>
                        <a:cs typeface="Calibri" panose="020F0502020204030204" pitchFamily="34" charset="0"/>
                      </a:rPr>
                      <m:t>μm</m:t>
                    </m:r>
                  </m:oMath>
                </a14:m>
                <a:endParaRPr lang="en-US" altLang="zh-TW"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1" name="文字方塊 30">
                <a:extLst>
                  <a:ext uri="{FF2B5EF4-FFF2-40B4-BE49-F238E27FC236}">
                    <a16:creationId xmlns:a16="http://schemas.microsoft.com/office/drawing/2014/main" id="{B52AFF8D-6B41-45AE-9438-32D052087213}"/>
                  </a:ext>
                </a:extLst>
              </p:cNvPr>
              <p:cNvSpPr txBox="1">
                <a:spLocks noRot="1" noChangeAspect="1" noMove="1" noResize="1" noEditPoints="1" noAdjustHandles="1" noChangeArrowheads="1" noChangeShapeType="1" noTextEdit="1"/>
              </p:cNvSpPr>
              <p:nvPr/>
            </p:nvSpPr>
            <p:spPr>
              <a:xfrm>
                <a:off x="824684" y="5266425"/>
                <a:ext cx="3157916" cy="369332"/>
              </a:xfrm>
              <a:prstGeom prst="rect">
                <a:avLst/>
              </a:prstGeom>
              <a:blipFill>
                <a:blip r:embed="rId3"/>
                <a:stretch>
                  <a:fillRect l="-1544" t="-9836" b="-24590"/>
                </a:stretch>
              </a:blipFill>
            </p:spPr>
            <p:txBody>
              <a:bodyPr/>
              <a:lstStyle/>
              <a:p>
                <a:r>
                  <a:rPr lang="zh-TW" altLang="en-US">
                    <a:noFill/>
                  </a:rPr>
                  <a:t> </a:t>
                </a:r>
              </a:p>
            </p:txBody>
          </p:sp>
        </mc:Fallback>
      </mc:AlternateContent>
      <p:sp>
        <p:nvSpPr>
          <p:cNvPr id="11" name="標題 1">
            <a:extLst>
              <a:ext uri="{FF2B5EF4-FFF2-40B4-BE49-F238E27FC236}">
                <a16:creationId xmlns:a16="http://schemas.microsoft.com/office/drawing/2014/main" id="{E0034C51-DF09-4FB8-9CB1-1054FFA98EBB}"/>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Introduction to Ion Detectors</a:t>
            </a:r>
          </a:p>
        </p:txBody>
      </p:sp>
      <p:sp>
        <p:nvSpPr>
          <p:cNvPr id="12" name="文字方塊 11">
            <a:extLst>
              <a:ext uri="{FF2B5EF4-FFF2-40B4-BE49-F238E27FC236}">
                <a16:creationId xmlns:a16="http://schemas.microsoft.com/office/drawing/2014/main" id="{ECE5BE5D-A6DC-4CEB-A39C-A269D392A4FA}"/>
              </a:ext>
            </a:extLst>
          </p:cNvPr>
          <p:cNvSpPr txBox="1"/>
          <p:nvPr/>
        </p:nvSpPr>
        <p:spPr>
          <a:xfrm>
            <a:off x="624815" y="1336643"/>
            <a:ext cx="2603470" cy="400110"/>
          </a:xfrm>
          <a:prstGeom prst="rect">
            <a:avLst/>
          </a:prstGeom>
          <a:noFill/>
        </p:spPr>
        <p:txBody>
          <a:bodyPr wrap="none" rtlCol="0">
            <a:spAutoFit/>
          </a:bodyPr>
          <a:lstStyle/>
          <a:p>
            <a:r>
              <a:rPr lang="en-US" altLang="zh-TW" sz="2000" dirty="0">
                <a:solidFill>
                  <a:srgbClr val="0012FF"/>
                </a:solidFill>
              </a:rPr>
              <a:t>P43 Scintillating Screen</a:t>
            </a:r>
            <a:endParaRPr lang="zh-TW" altLang="en-US" sz="2000" dirty="0">
              <a:solidFill>
                <a:srgbClr val="0012FF"/>
              </a:solidFill>
            </a:endParaRPr>
          </a:p>
        </p:txBody>
      </p:sp>
      <p:pic>
        <p:nvPicPr>
          <p:cNvPr id="16" name="圖片 15">
            <a:extLst>
              <a:ext uri="{FF2B5EF4-FFF2-40B4-BE49-F238E27FC236}">
                <a16:creationId xmlns:a16="http://schemas.microsoft.com/office/drawing/2014/main" id="{93A6F598-1314-4C08-8D67-D851F7AF4B83}"/>
              </a:ext>
            </a:extLst>
          </p:cNvPr>
          <p:cNvPicPr>
            <a:picLocks noChangeAspect="1"/>
          </p:cNvPicPr>
          <p:nvPr/>
        </p:nvPicPr>
        <p:blipFill>
          <a:blip r:embed="rId4"/>
          <a:srcRect r="51560" b="12959"/>
          <a:stretch/>
        </p:blipFill>
        <p:spPr>
          <a:xfrm>
            <a:off x="549605" y="1697171"/>
            <a:ext cx="4022395" cy="2968597"/>
          </a:xfrm>
          <a:prstGeom prst="rect">
            <a:avLst/>
          </a:prstGeom>
        </p:spPr>
      </p:pic>
      <p:sp>
        <p:nvSpPr>
          <p:cNvPr id="7" name="文字方塊 6">
            <a:extLst>
              <a:ext uri="{FF2B5EF4-FFF2-40B4-BE49-F238E27FC236}">
                <a16:creationId xmlns:a16="http://schemas.microsoft.com/office/drawing/2014/main" id="{D97594DC-78BB-BFA8-5CEA-9216A9B7BBCC}"/>
              </a:ext>
            </a:extLst>
          </p:cNvPr>
          <p:cNvSpPr txBox="1"/>
          <p:nvPr/>
        </p:nvSpPr>
        <p:spPr>
          <a:xfrm rot="1220345">
            <a:off x="1932828" y="2822823"/>
            <a:ext cx="1539589" cy="338554"/>
          </a:xfrm>
          <a:prstGeom prst="rect">
            <a:avLst/>
          </a:prstGeom>
          <a:noFill/>
        </p:spPr>
        <p:txBody>
          <a:bodyPr wrap="none" rtlCol="0">
            <a:spAutoFit/>
          </a:bodyPr>
          <a:lstStyle/>
          <a:p>
            <a:r>
              <a:rPr lang="en-US" altLang="zh-TW" sz="1600" b="1" dirty="0"/>
              <a:t>Aluminum layer</a:t>
            </a:r>
            <a:endParaRPr lang="zh-TW" altLang="en-US" sz="1600" b="1" dirty="0">
              <a:solidFill>
                <a:srgbClr val="C00000"/>
              </a:solidFill>
            </a:endParaRPr>
          </a:p>
        </p:txBody>
      </p:sp>
      <p:sp>
        <p:nvSpPr>
          <p:cNvPr id="9" name="文字方塊 8">
            <a:extLst>
              <a:ext uri="{FF2B5EF4-FFF2-40B4-BE49-F238E27FC236}">
                <a16:creationId xmlns:a16="http://schemas.microsoft.com/office/drawing/2014/main" id="{40F1DEE3-C824-F74F-FDC3-DBA6F9803251}"/>
              </a:ext>
            </a:extLst>
          </p:cNvPr>
          <p:cNvSpPr txBox="1"/>
          <p:nvPr/>
        </p:nvSpPr>
        <p:spPr>
          <a:xfrm rot="1220345">
            <a:off x="1788976" y="3244330"/>
            <a:ext cx="1467453" cy="338554"/>
          </a:xfrm>
          <a:prstGeom prst="rect">
            <a:avLst/>
          </a:prstGeom>
          <a:noFill/>
        </p:spPr>
        <p:txBody>
          <a:bodyPr wrap="none" rtlCol="0">
            <a:spAutoFit/>
          </a:bodyPr>
          <a:lstStyle/>
          <a:p>
            <a:r>
              <a:rPr lang="en-US" altLang="zh-TW" sz="1600" b="1" dirty="0"/>
              <a:t>Phosphor layer</a:t>
            </a:r>
            <a:endParaRPr lang="zh-TW" altLang="en-US" sz="1600" b="1" dirty="0">
              <a:solidFill>
                <a:srgbClr val="C00000"/>
              </a:solidFill>
            </a:endParaRPr>
          </a:p>
        </p:txBody>
      </p:sp>
      <p:sp>
        <p:nvSpPr>
          <p:cNvPr id="14" name="投影片編號版面配置區 2">
            <a:extLst>
              <a:ext uri="{FF2B5EF4-FFF2-40B4-BE49-F238E27FC236}">
                <a16:creationId xmlns:a16="http://schemas.microsoft.com/office/drawing/2014/main" id="{8717002A-2347-E9D7-0085-3B612B4AF04A}"/>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5</a:t>
            </a:fld>
            <a:endParaRPr lang="zh-TW" altLang="en-US" sz="1800" dirty="0">
              <a:solidFill>
                <a:schemeClr val="bg2">
                  <a:lumMod val="50000"/>
                </a:schemeClr>
              </a:solidFill>
            </a:endParaRPr>
          </a:p>
        </p:txBody>
      </p:sp>
      <p:pic>
        <p:nvPicPr>
          <p:cNvPr id="25" name="圖片 24" descr="一張含有 文字, 繪圖, 圖表, 螢幕擷取畫面 的圖片&#10;&#10;自動產生的描述">
            <a:extLst>
              <a:ext uri="{FF2B5EF4-FFF2-40B4-BE49-F238E27FC236}">
                <a16:creationId xmlns:a16="http://schemas.microsoft.com/office/drawing/2014/main" id="{FE8D683C-BFF9-02E7-47AF-41E494675D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7210" y="1589057"/>
            <a:ext cx="4222003" cy="3308036"/>
          </a:xfrm>
          <a:prstGeom prst="rect">
            <a:avLst/>
          </a:prstGeom>
        </p:spPr>
      </p:pic>
    </p:spTree>
    <p:extLst>
      <p:ext uri="{BB962C8B-B14F-4D97-AF65-F5344CB8AC3E}">
        <p14:creationId xmlns:p14="http://schemas.microsoft.com/office/powerpoint/2010/main" val="1990807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28503-66EF-ADE0-0864-3C6481B4C1F5}"/>
            </a:ext>
          </a:extLst>
        </p:cNvPr>
        <p:cNvGrpSpPr/>
        <p:nvPr/>
      </p:nvGrpSpPr>
      <p:grpSpPr>
        <a:xfrm>
          <a:off x="0" y="0"/>
          <a:ext cx="0" cy="0"/>
          <a:chOff x="0" y="0"/>
          <a:chExt cx="0" cy="0"/>
        </a:xfrm>
      </p:grpSpPr>
      <p:sp>
        <p:nvSpPr>
          <p:cNvPr id="36" name="標題 1">
            <a:extLst>
              <a:ext uri="{FF2B5EF4-FFF2-40B4-BE49-F238E27FC236}">
                <a16:creationId xmlns:a16="http://schemas.microsoft.com/office/drawing/2014/main" id="{59C652C9-03EB-E952-74F3-76758E7460F0}"/>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Generation of MeV Protons via the TNSA Scheme</a:t>
            </a:r>
          </a:p>
        </p:txBody>
      </p:sp>
      <p:sp>
        <p:nvSpPr>
          <p:cNvPr id="5" name="投影片編號版面配置區 2">
            <a:extLst>
              <a:ext uri="{FF2B5EF4-FFF2-40B4-BE49-F238E27FC236}">
                <a16:creationId xmlns:a16="http://schemas.microsoft.com/office/drawing/2014/main" id="{868AC23C-A2DC-66BB-F1C9-61164A3AAEF8}"/>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6</a:t>
            </a:fld>
            <a:endParaRPr lang="zh-TW" altLang="en-US" sz="1800" dirty="0">
              <a:solidFill>
                <a:schemeClr val="bg2">
                  <a:lumMod val="50000"/>
                </a:schemeClr>
              </a:solidFill>
            </a:endParaRPr>
          </a:p>
        </p:txBody>
      </p:sp>
      <p:sp>
        <p:nvSpPr>
          <p:cNvPr id="4" name="文字方塊 3">
            <a:extLst>
              <a:ext uri="{FF2B5EF4-FFF2-40B4-BE49-F238E27FC236}">
                <a16:creationId xmlns:a16="http://schemas.microsoft.com/office/drawing/2014/main" id="{DD8C61DA-D246-88B7-391E-E48EA170C258}"/>
              </a:ext>
            </a:extLst>
          </p:cNvPr>
          <p:cNvSpPr txBox="1"/>
          <p:nvPr/>
        </p:nvSpPr>
        <p:spPr>
          <a:xfrm>
            <a:off x="624815" y="1336643"/>
            <a:ext cx="4294574" cy="400110"/>
          </a:xfrm>
          <a:prstGeom prst="rect">
            <a:avLst/>
          </a:prstGeom>
          <a:noFill/>
        </p:spPr>
        <p:txBody>
          <a:bodyPr wrap="none" rtlCol="0">
            <a:spAutoFit/>
          </a:bodyPr>
          <a:lstStyle/>
          <a:p>
            <a:r>
              <a:rPr lang="en-US" altLang="zh-TW" sz="2000" dirty="0">
                <a:solidFill>
                  <a:srgbClr val="0012FF"/>
                </a:solidFill>
              </a:rPr>
              <a:t>Ion Signals on the P43 Phosphor Screen</a:t>
            </a:r>
          </a:p>
        </p:txBody>
      </p:sp>
      <p:grpSp>
        <p:nvGrpSpPr>
          <p:cNvPr id="9" name="群組 8">
            <a:extLst>
              <a:ext uri="{FF2B5EF4-FFF2-40B4-BE49-F238E27FC236}">
                <a16:creationId xmlns:a16="http://schemas.microsoft.com/office/drawing/2014/main" id="{2232D8C9-B8CB-CD49-2E57-5C18A8E3EA55}"/>
              </a:ext>
            </a:extLst>
          </p:cNvPr>
          <p:cNvGrpSpPr/>
          <p:nvPr/>
        </p:nvGrpSpPr>
        <p:grpSpPr>
          <a:xfrm>
            <a:off x="4072065" y="2125271"/>
            <a:ext cx="4834113" cy="3639560"/>
            <a:chOff x="4072065" y="2163371"/>
            <a:chExt cx="4834113" cy="3639560"/>
          </a:xfrm>
        </p:grpSpPr>
        <p:pic>
          <p:nvPicPr>
            <p:cNvPr id="8" name="圖片 7">
              <a:extLst>
                <a:ext uri="{FF2B5EF4-FFF2-40B4-BE49-F238E27FC236}">
                  <a16:creationId xmlns:a16="http://schemas.microsoft.com/office/drawing/2014/main" id="{D6BFDE8A-A20A-4F28-77AC-27694100A3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2065" y="2426014"/>
              <a:ext cx="4714236" cy="3376917"/>
            </a:xfrm>
            <a:prstGeom prst="rect">
              <a:avLst/>
            </a:prstGeom>
          </p:spPr>
        </p:pic>
        <p:sp>
          <p:nvSpPr>
            <p:cNvPr id="7" name="文字方塊 6">
              <a:extLst>
                <a:ext uri="{FF2B5EF4-FFF2-40B4-BE49-F238E27FC236}">
                  <a16:creationId xmlns:a16="http://schemas.microsoft.com/office/drawing/2014/main" id="{3B08BB4D-045E-7E93-CC24-BEDE4CA7D027}"/>
                </a:ext>
              </a:extLst>
            </p:cNvPr>
            <p:cNvSpPr txBox="1"/>
            <p:nvPr/>
          </p:nvSpPr>
          <p:spPr>
            <a:xfrm>
              <a:off x="4324346" y="2163371"/>
              <a:ext cx="4581832" cy="369332"/>
            </a:xfrm>
            <a:prstGeom prst="rect">
              <a:avLst/>
            </a:prstGeom>
            <a:noFill/>
          </p:spPr>
          <p:txBody>
            <a:bodyPr wrap="square">
              <a:spAutoFit/>
            </a:bodyPr>
            <a:lstStyle/>
            <a:p>
              <a:pPr algn="ctr"/>
              <a:r>
                <a:rPr lang="en-US" altLang="zh-TW" dirty="0"/>
                <a:t>Energy Spectrum of Detected Ions</a:t>
              </a:r>
              <a:endParaRPr lang="zh-TW" altLang="en-US" dirty="0"/>
            </a:p>
          </p:txBody>
        </p:sp>
      </p:grpSp>
      <p:grpSp>
        <p:nvGrpSpPr>
          <p:cNvPr id="13" name="群組 12">
            <a:extLst>
              <a:ext uri="{FF2B5EF4-FFF2-40B4-BE49-F238E27FC236}">
                <a16:creationId xmlns:a16="http://schemas.microsoft.com/office/drawing/2014/main" id="{73A439F3-38DA-7FAF-1B4B-76AAA79BAB79}"/>
              </a:ext>
            </a:extLst>
          </p:cNvPr>
          <p:cNvGrpSpPr/>
          <p:nvPr/>
        </p:nvGrpSpPr>
        <p:grpSpPr>
          <a:xfrm>
            <a:off x="480579" y="2183453"/>
            <a:ext cx="3361995" cy="3419344"/>
            <a:chOff x="480579" y="2183453"/>
            <a:chExt cx="3361995" cy="3419344"/>
          </a:xfrm>
        </p:grpSpPr>
        <p:pic>
          <p:nvPicPr>
            <p:cNvPr id="20" name="圖片 19" descr="一張含有 圓形, 文字, 螢幕擷取畫面, 彗星 的圖片&#10;&#10;自動產生的描述">
              <a:extLst>
                <a:ext uri="{FF2B5EF4-FFF2-40B4-BE49-F238E27FC236}">
                  <a16:creationId xmlns:a16="http://schemas.microsoft.com/office/drawing/2014/main" id="{79ADB383-9D22-5FD1-8611-F2863A96E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104" y="2183453"/>
              <a:ext cx="3352470" cy="3419344"/>
            </a:xfrm>
            <a:prstGeom prst="rect">
              <a:avLst/>
            </a:prstGeom>
          </p:spPr>
        </p:pic>
        <p:sp>
          <p:nvSpPr>
            <p:cNvPr id="6" name="文字方塊 5">
              <a:extLst>
                <a:ext uri="{FF2B5EF4-FFF2-40B4-BE49-F238E27FC236}">
                  <a16:creationId xmlns:a16="http://schemas.microsoft.com/office/drawing/2014/main" id="{D83BBD92-9AD8-4B97-8D64-6DA181D94830}"/>
                </a:ext>
              </a:extLst>
            </p:cNvPr>
            <p:cNvSpPr txBox="1"/>
            <p:nvPr/>
          </p:nvSpPr>
          <p:spPr>
            <a:xfrm>
              <a:off x="480579" y="5116549"/>
              <a:ext cx="689612" cy="338554"/>
            </a:xfrm>
            <a:prstGeom prst="rect">
              <a:avLst/>
            </a:prstGeom>
            <a:noFill/>
          </p:spPr>
          <p:txBody>
            <a:bodyPr wrap="none" rtlCol="0">
              <a:spAutoFit/>
            </a:bodyPr>
            <a:lstStyle/>
            <a:p>
              <a:r>
                <a:rPr lang="en-US" altLang="zh-TW" sz="1600" dirty="0">
                  <a:solidFill>
                    <a:schemeClr val="bg1"/>
                  </a:solidFill>
                </a:rPr>
                <a:t>10 cm</a:t>
              </a:r>
              <a:endParaRPr lang="zh-TW" altLang="en-US" sz="1600" dirty="0">
                <a:solidFill>
                  <a:schemeClr val="bg1"/>
                </a:solidFill>
              </a:endParaRPr>
            </a:p>
          </p:txBody>
        </p:sp>
        <p:cxnSp>
          <p:nvCxnSpPr>
            <p:cNvPr id="10" name="直線接點 9">
              <a:extLst>
                <a:ext uri="{FF2B5EF4-FFF2-40B4-BE49-F238E27FC236}">
                  <a16:creationId xmlns:a16="http://schemas.microsoft.com/office/drawing/2014/main" id="{894B0A5B-1D5E-D623-EC3D-BBA0CA5EE91D}"/>
                </a:ext>
              </a:extLst>
            </p:cNvPr>
            <p:cNvCxnSpPr>
              <a:cxnSpLocks/>
            </p:cNvCxnSpPr>
            <p:nvPr/>
          </p:nvCxnSpPr>
          <p:spPr>
            <a:xfrm>
              <a:off x="587641" y="5452712"/>
              <a:ext cx="4754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群組 21">
            <a:extLst>
              <a:ext uri="{FF2B5EF4-FFF2-40B4-BE49-F238E27FC236}">
                <a16:creationId xmlns:a16="http://schemas.microsoft.com/office/drawing/2014/main" id="{BCD1D8BB-B218-258A-C3A1-23FFE69C7D37}"/>
              </a:ext>
            </a:extLst>
          </p:cNvPr>
          <p:cNvGrpSpPr/>
          <p:nvPr/>
        </p:nvGrpSpPr>
        <p:grpSpPr>
          <a:xfrm>
            <a:off x="1468014" y="3434569"/>
            <a:ext cx="2105099" cy="1261573"/>
            <a:chOff x="1468014" y="3434569"/>
            <a:chExt cx="2105099" cy="1261573"/>
          </a:xfrm>
        </p:grpSpPr>
        <p:grpSp>
          <p:nvGrpSpPr>
            <p:cNvPr id="14" name="群組 13">
              <a:extLst>
                <a:ext uri="{FF2B5EF4-FFF2-40B4-BE49-F238E27FC236}">
                  <a16:creationId xmlns:a16="http://schemas.microsoft.com/office/drawing/2014/main" id="{79455A3D-A910-E525-4C90-50D1AEC04603}"/>
                </a:ext>
              </a:extLst>
            </p:cNvPr>
            <p:cNvGrpSpPr/>
            <p:nvPr/>
          </p:nvGrpSpPr>
          <p:grpSpPr>
            <a:xfrm flipV="1">
              <a:off x="1468014" y="3434569"/>
              <a:ext cx="1911258" cy="1261573"/>
              <a:chOff x="1485447" y="2618036"/>
              <a:chExt cx="1911258" cy="1261573"/>
            </a:xfrm>
          </p:grpSpPr>
          <p:cxnSp>
            <p:nvCxnSpPr>
              <p:cNvPr id="15" name="直線單箭頭接點 14">
                <a:extLst>
                  <a:ext uri="{FF2B5EF4-FFF2-40B4-BE49-F238E27FC236}">
                    <a16:creationId xmlns:a16="http://schemas.microsoft.com/office/drawing/2014/main" id="{0D5BD9ED-994C-136E-3673-5F102DFFE150}"/>
                  </a:ext>
                </a:extLst>
              </p:cNvPr>
              <p:cNvCxnSpPr>
                <a:cxnSpLocks/>
              </p:cNvCxnSpPr>
              <p:nvPr/>
            </p:nvCxnSpPr>
            <p:spPr>
              <a:xfrm flipH="1">
                <a:off x="1771805" y="3050522"/>
                <a:ext cx="116958" cy="327793"/>
              </a:xfrm>
              <a:prstGeom prst="straightConnector1">
                <a:avLst/>
              </a:prstGeom>
              <a:ln w="19050">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16" name="直線單箭頭接點 15">
                <a:extLst>
                  <a:ext uri="{FF2B5EF4-FFF2-40B4-BE49-F238E27FC236}">
                    <a16:creationId xmlns:a16="http://schemas.microsoft.com/office/drawing/2014/main" id="{D777165F-35DF-4522-02C1-8A5BD4F7EEE2}"/>
                  </a:ext>
                </a:extLst>
              </p:cNvPr>
              <p:cNvCxnSpPr>
                <a:cxnSpLocks/>
              </p:cNvCxnSpPr>
              <p:nvPr/>
            </p:nvCxnSpPr>
            <p:spPr>
              <a:xfrm>
                <a:off x="3154038" y="3582150"/>
                <a:ext cx="242667" cy="297459"/>
              </a:xfrm>
              <a:prstGeom prst="straightConnector1">
                <a:avLst/>
              </a:prstGeom>
              <a:ln w="19050">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17" name="文字方塊 16">
                <a:extLst>
                  <a:ext uri="{FF2B5EF4-FFF2-40B4-BE49-F238E27FC236}">
                    <a16:creationId xmlns:a16="http://schemas.microsoft.com/office/drawing/2014/main" id="{EC55B3ED-701D-8194-4D54-EA03C688EDAB}"/>
                  </a:ext>
                </a:extLst>
              </p:cNvPr>
              <p:cNvSpPr txBox="1"/>
              <p:nvPr/>
            </p:nvSpPr>
            <p:spPr>
              <a:xfrm flipV="1">
                <a:off x="1485447" y="2618036"/>
                <a:ext cx="1178912" cy="338554"/>
              </a:xfrm>
              <a:prstGeom prst="rect">
                <a:avLst/>
              </a:prstGeom>
              <a:solidFill>
                <a:schemeClr val="bg1"/>
              </a:solidFill>
              <a:ln w="28575">
                <a:solidFill>
                  <a:schemeClr val="bg2">
                    <a:lumMod val="10000"/>
                  </a:schemeClr>
                </a:solidFill>
              </a:ln>
            </p:spPr>
            <p:txBody>
              <a:bodyPr wrap="none" rtlCol="0">
                <a:spAutoFit/>
              </a:bodyPr>
              <a:lstStyle/>
              <a:p>
                <a:r>
                  <a:rPr lang="en-US" altLang="zh-TW" sz="1600" dirty="0">
                    <a:solidFill>
                      <a:schemeClr val="tx1">
                        <a:lumMod val="75000"/>
                        <a:lumOff val="25000"/>
                      </a:schemeClr>
                    </a:solidFill>
                  </a:rPr>
                  <a:t>High Energy</a:t>
                </a:r>
                <a:endParaRPr lang="zh-TW" altLang="en-US" sz="1600" dirty="0">
                  <a:solidFill>
                    <a:schemeClr val="tx1">
                      <a:lumMod val="75000"/>
                      <a:lumOff val="25000"/>
                    </a:schemeClr>
                  </a:solidFill>
                </a:endParaRPr>
              </a:p>
            </p:txBody>
          </p:sp>
        </p:grpSp>
        <p:sp>
          <p:nvSpPr>
            <p:cNvPr id="19" name="文字方塊 18">
              <a:extLst>
                <a:ext uri="{FF2B5EF4-FFF2-40B4-BE49-F238E27FC236}">
                  <a16:creationId xmlns:a16="http://schemas.microsoft.com/office/drawing/2014/main" id="{52D99F0D-8B69-6CE8-26A0-3639C453E019}"/>
                </a:ext>
              </a:extLst>
            </p:cNvPr>
            <p:cNvSpPr txBox="1"/>
            <p:nvPr/>
          </p:nvSpPr>
          <p:spPr>
            <a:xfrm>
              <a:off x="2430300" y="3821636"/>
              <a:ext cx="1142813" cy="338554"/>
            </a:xfrm>
            <a:prstGeom prst="rect">
              <a:avLst/>
            </a:prstGeom>
            <a:solidFill>
              <a:schemeClr val="bg1"/>
            </a:solidFill>
            <a:ln w="28575">
              <a:solidFill>
                <a:schemeClr val="bg2">
                  <a:lumMod val="10000"/>
                </a:schemeClr>
              </a:solidFill>
            </a:ln>
          </p:spPr>
          <p:txBody>
            <a:bodyPr wrap="none" rtlCol="0">
              <a:spAutoFit/>
            </a:bodyPr>
            <a:lstStyle/>
            <a:p>
              <a:r>
                <a:rPr lang="en-US" altLang="zh-TW" sz="1600" dirty="0">
                  <a:solidFill>
                    <a:schemeClr val="tx1">
                      <a:lumMod val="75000"/>
                      <a:lumOff val="25000"/>
                    </a:schemeClr>
                  </a:solidFill>
                </a:rPr>
                <a:t>Low Energy</a:t>
              </a:r>
              <a:endParaRPr lang="zh-TW" altLang="en-US" sz="1600" dirty="0">
                <a:solidFill>
                  <a:schemeClr val="tx1">
                    <a:lumMod val="75000"/>
                    <a:lumOff val="25000"/>
                  </a:schemeClr>
                </a:solidFill>
              </a:endParaRPr>
            </a:p>
          </p:txBody>
        </p:sp>
      </p:grpSp>
    </p:spTree>
    <p:extLst>
      <p:ext uri="{BB962C8B-B14F-4D97-AF65-F5344CB8AC3E}">
        <p14:creationId xmlns:p14="http://schemas.microsoft.com/office/powerpoint/2010/main" val="289815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90DBC7F-E22E-270B-CAF4-A264A9E57C10}"/>
              </a:ext>
            </a:extLst>
          </p:cNvPr>
          <p:cNvPicPr>
            <a:picLocks noChangeAspect="1"/>
          </p:cNvPicPr>
          <p:nvPr/>
        </p:nvPicPr>
        <p:blipFill>
          <a:blip r:embed="rId3"/>
          <a:stretch>
            <a:fillRect/>
          </a:stretch>
        </p:blipFill>
        <p:spPr>
          <a:xfrm>
            <a:off x="701015" y="1876358"/>
            <a:ext cx="2472088" cy="1847823"/>
          </a:xfrm>
          <a:prstGeom prst="rect">
            <a:avLst/>
          </a:prstGeom>
          <a:ln>
            <a:noFill/>
          </a:ln>
          <a:effectLst>
            <a:outerShdw blurRad="190500" algn="tl" rotWithShape="0">
              <a:srgbClr val="000000">
                <a:alpha val="70000"/>
              </a:srgbClr>
            </a:outerShdw>
          </a:effectLst>
        </p:spPr>
      </p:pic>
      <p:sp>
        <p:nvSpPr>
          <p:cNvPr id="12" name="文字方塊 11">
            <a:extLst>
              <a:ext uri="{FF2B5EF4-FFF2-40B4-BE49-F238E27FC236}">
                <a16:creationId xmlns:a16="http://schemas.microsoft.com/office/drawing/2014/main" id="{0D8BCD01-45DF-E9BE-927D-03B1DC87E269}"/>
              </a:ext>
            </a:extLst>
          </p:cNvPr>
          <p:cNvSpPr txBox="1"/>
          <p:nvPr/>
        </p:nvSpPr>
        <p:spPr>
          <a:xfrm>
            <a:off x="5063009" y="1365061"/>
            <a:ext cx="3428503" cy="369332"/>
          </a:xfrm>
          <a:prstGeom prst="rect">
            <a:avLst/>
          </a:prstGeom>
          <a:noFill/>
        </p:spPr>
        <p:txBody>
          <a:bodyPr wrap="none" rtlCol="0">
            <a:spAutoFit/>
          </a:bodyPr>
          <a:lstStyle/>
          <a:p>
            <a:r>
              <a:rPr lang="en-US" altLang="zh-TW" dirty="0" err="1">
                <a:latin typeface="AdvOT3c2d9f11"/>
              </a:rPr>
              <a:t>P</a:t>
            </a:r>
            <a:r>
              <a:rPr lang="en-US" altLang="zh-TW" sz="1800" b="0" i="0" u="none" strike="noStrike" baseline="0" dirty="0" err="1">
                <a:latin typeface="AdvOT3c2d9f11"/>
              </a:rPr>
              <a:t>olyAllylDiglycol</a:t>
            </a:r>
            <a:r>
              <a:rPr lang="en-US" altLang="zh-TW" sz="1800" b="0" i="0" u="none" strike="noStrike" baseline="0" dirty="0">
                <a:latin typeface="AdvOT3c2d9f11"/>
              </a:rPr>
              <a:t> </a:t>
            </a:r>
            <a:r>
              <a:rPr lang="en-US" altLang="zh-TW" dirty="0">
                <a:latin typeface="AdvOT3c2d9f11"/>
              </a:rPr>
              <a:t>C</a:t>
            </a:r>
            <a:r>
              <a:rPr lang="en-US" altLang="zh-TW" sz="1800" b="0" i="0" u="none" strike="noStrike" baseline="0" dirty="0">
                <a:latin typeface="AdvOT3c2d9f11"/>
              </a:rPr>
              <a:t>arbonate</a:t>
            </a:r>
            <a:r>
              <a:rPr lang="zh-TW" altLang="en-US" sz="1800" b="0" i="0" u="none" strike="noStrike" baseline="0" dirty="0">
                <a:latin typeface="AdvOT3c2d9f11"/>
              </a:rPr>
              <a:t> </a:t>
            </a:r>
            <a:r>
              <a:rPr lang="en-US" altLang="zh-TW" sz="1800" b="0" i="0" u="none" strike="noStrike" baseline="0" dirty="0">
                <a:latin typeface="AdvOT3c2d9f11"/>
              </a:rPr>
              <a:t>(PADC)</a:t>
            </a:r>
            <a:endParaRPr lang="zh-TW" altLang="en-US" dirty="0"/>
          </a:p>
        </p:txBody>
      </p:sp>
      <p:sp>
        <p:nvSpPr>
          <p:cNvPr id="11" name="標題 1">
            <a:extLst>
              <a:ext uri="{FF2B5EF4-FFF2-40B4-BE49-F238E27FC236}">
                <a16:creationId xmlns:a16="http://schemas.microsoft.com/office/drawing/2014/main" id="{01235A7A-D09D-46D0-B96C-7A4D725E413C}"/>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Introduction to Ion Detectors</a:t>
            </a:r>
          </a:p>
        </p:txBody>
      </p:sp>
      <p:sp>
        <p:nvSpPr>
          <p:cNvPr id="28" name="投影片編號版面配置區 2">
            <a:extLst>
              <a:ext uri="{FF2B5EF4-FFF2-40B4-BE49-F238E27FC236}">
                <a16:creationId xmlns:a16="http://schemas.microsoft.com/office/drawing/2014/main" id="{19B05675-4334-4844-A20B-DB4CAA55B096}"/>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7</a:t>
            </a:fld>
            <a:endParaRPr lang="zh-TW" altLang="en-US" sz="1800" dirty="0">
              <a:solidFill>
                <a:schemeClr val="bg2">
                  <a:lumMod val="50000"/>
                </a:schemeClr>
              </a:solidFill>
            </a:endParaRPr>
          </a:p>
        </p:txBody>
      </p:sp>
      <p:sp>
        <p:nvSpPr>
          <p:cNvPr id="2" name="文字方塊 1">
            <a:extLst>
              <a:ext uri="{FF2B5EF4-FFF2-40B4-BE49-F238E27FC236}">
                <a16:creationId xmlns:a16="http://schemas.microsoft.com/office/drawing/2014/main" id="{E32F6DED-4E45-4C9B-508A-8E2FD1E880B5}"/>
              </a:ext>
            </a:extLst>
          </p:cNvPr>
          <p:cNvSpPr txBox="1"/>
          <p:nvPr/>
        </p:nvSpPr>
        <p:spPr>
          <a:xfrm>
            <a:off x="0" y="6517884"/>
            <a:ext cx="6698309" cy="307777"/>
          </a:xfrm>
          <a:prstGeom prst="rect">
            <a:avLst/>
          </a:prstGeom>
          <a:noFill/>
        </p:spPr>
        <p:txBody>
          <a:bodyPr wrap="none" rtlCol="0">
            <a:spAutoFit/>
          </a:bodyPr>
          <a:lstStyle/>
          <a:p>
            <a:r>
              <a:rPr lang="en-US" altLang="zh-TW" sz="1400" b="0" i="0" u="none" strike="noStrike" baseline="0" dirty="0">
                <a:solidFill>
                  <a:srgbClr val="000000"/>
                </a:solidFill>
                <a:latin typeface="AdvPSA538"/>
              </a:rPr>
              <a:t>[1] Shi-Lun Guo, Bao-Liu Chen</a:t>
            </a:r>
            <a:r>
              <a:rPr lang="en-US" altLang="zh-TW" sz="1400" b="0" i="0" u="none" strike="noStrike" baseline="0" dirty="0">
                <a:solidFill>
                  <a:srgbClr val="2197D2"/>
                </a:solidFill>
                <a:latin typeface="AdvPSA538"/>
              </a:rPr>
              <a:t> </a:t>
            </a:r>
            <a:r>
              <a:rPr lang="en-US" altLang="zh-TW" sz="1400" b="0" i="0" u="none" strike="noStrike" baseline="0" dirty="0">
                <a:solidFill>
                  <a:srgbClr val="000000"/>
                </a:solidFill>
                <a:latin typeface="AdvPSA538"/>
              </a:rPr>
              <a:t>and S. A. Durrani, </a:t>
            </a:r>
            <a:r>
              <a:rPr lang="en-US" altLang="zh-TW" sz="1400" b="0" i="0" dirty="0">
                <a:solidFill>
                  <a:srgbClr val="1F1F1F"/>
                </a:solidFill>
                <a:effectLst/>
                <a:latin typeface="ElsevierGulliver"/>
              </a:rPr>
              <a:t>Solid-state nuclear track detectors</a:t>
            </a:r>
            <a:r>
              <a:rPr lang="zh-TW" altLang="en-US" sz="1400" b="0" i="0" dirty="0">
                <a:solidFill>
                  <a:srgbClr val="1F1F1F"/>
                </a:solidFill>
                <a:effectLst/>
                <a:latin typeface="ElsevierGulliver"/>
              </a:rPr>
              <a:t> </a:t>
            </a:r>
            <a:r>
              <a:rPr lang="en-US" altLang="zh-TW" sz="1400" b="0" i="0" dirty="0">
                <a:solidFill>
                  <a:srgbClr val="1F1F1F"/>
                </a:solidFill>
                <a:effectLst/>
                <a:latin typeface="ElsevierGulliver"/>
              </a:rPr>
              <a:t>(2020)</a:t>
            </a:r>
          </a:p>
        </p:txBody>
      </p:sp>
      <p:sp>
        <p:nvSpPr>
          <p:cNvPr id="6" name="文字方塊 5">
            <a:extLst>
              <a:ext uri="{FF2B5EF4-FFF2-40B4-BE49-F238E27FC236}">
                <a16:creationId xmlns:a16="http://schemas.microsoft.com/office/drawing/2014/main" id="{4E75345D-FDC6-706C-8779-EEC33460977F}"/>
              </a:ext>
            </a:extLst>
          </p:cNvPr>
          <p:cNvSpPr txBox="1"/>
          <p:nvPr/>
        </p:nvSpPr>
        <p:spPr>
          <a:xfrm>
            <a:off x="1499780" y="5729501"/>
            <a:ext cx="6144439" cy="369332"/>
          </a:xfrm>
          <a:prstGeom prst="rect">
            <a:avLst/>
          </a:prstGeom>
          <a:noFill/>
        </p:spPr>
        <p:txBody>
          <a:bodyPr wrap="none" rtlCol="0">
            <a:spAutoFit/>
          </a:bodyPr>
          <a:lstStyle/>
          <a:p>
            <a:r>
              <a:rPr lang="en-US" altLang="zh-TW" b="1" dirty="0"/>
              <a:t>The chain-like structure of PADC enhances its sensitivity to ions</a:t>
            </a:r>
          </a:p>
        </p:txBody>
      </p:sp>
      <p:sp>
        <p:nvSpPr>
          <p:cNvPr id="5" name="文字方塊 4">
            <a:extLst>
              <a:ext uri="{FF2B5EF4-FFF2-40B4-BE49-F238E27FC236}">
                <a16:creationId xmlns:a16="http://schemas.microsoft.com/office/drawing/2014/main" id="{EED4FADB-DEF8-85AF-7DE3-E142009956D1}"/>
              </a:ext>
            </a:extLst>
          </p:cNvPr>
          <p:cNvSpPr txBox="1"/>
          <p:nvPr/>
        </p:nvSpPr>
        <p:spPr>
          <a:xfrm>
            <a:off x="2590368" y="6020278"/>
            <a:ext cx="4018280" cy="369332"/>
          </a:xfrm>
          <a:prstGeom prst="rect">
            <a:avLst/>
          </a:prstGeom>
          <a:noFill/>
        </p:spPr>
        <p:txBody>
          <a:bodyPr wrap="none" rtlCol="0">
            <a:spAutoFit/>
          </a:bodyPr>
          <a:lstStyle/>
          <a:p>
            <a:r>
              <a:rPr lang="en-US" altLang="zh-TW" b="1" dirty="0"/>
              <a:t>Etching with 7N NaOH at 80°C for 1 hour</a:t>
            </a:r>
            <a:endParaRPr lang="zh-TW" altLang="en-US" b="1" dirty="0">
              <a:latin typeface="Calibri" panose="020F0502020204030204" pitchFamily="34" charset="0"/>
              <a:cs typeface="Calibri" panose="020F0502020204030204" pitchFamily="34" charset="0"/>
            </a:endParaRPr>
          </a:p>
        </p:txBody>
      </p:sp>
      <p:pic>
        <p:nvPicPr>
          <p:cNvPr id="17" name="圖片 16">
            <a:extLst>
              <a:ext uri="{FF2B5EF4-FFF2-40B4-BE49-F238E27FC236}">
                <a16:creationId xmlns:a16="http://schemas.microsoft.com/office/drawing/2014/main" id="{E25E43DE-2BBF-C1FF-3A30-FE31732B2B1D}"/>
              </a:ext>
            </a:extLst>
          </p:cNvPr>
          <p:cNvPicPr>
            <a:picLocks noChangeAspect="1"/>
          </p:cNvPicPr>
          <p:nvPr/>
        </p:nvPicPr>
        <p:blipFill>
          <a:blip r:embed="rId4"/>
          <a:stretch>
            <a:fillRect/>
          </a:stretch>
        </p:blipFill>
        <p:spPr>
          <a:xfrm>
            <a:off x="4478279" y="1752425"/>
            <a:ext cx="4597962" cy="1067383"/>
          </a:xfrm>
          <a:prstGeom prst="rect">
            <a:avLst/>
          </a:prstGeom>
        </p:spPr>
      </p:pic>
      <p:pic>
        <p:nvPicPr>
          <p:cNvPr id="18" name="圖片 17">
            <a:extLst>
              <a:ext uri="{FF2B5EF4-FFF2-40B4-BE49-F238E27FC236}">
                <a16:creationId xmlns:a16="http://schemas.microsoft.com/office/drawing/2014/main" id="{95C5F251-A43A-84C3-BBAB-6789B001AAFD}"/>
              </a:ext>
            </a:extLst>
          </p:cNvPr>
          <p:cNvPicPr>
            <a:picLocks noChangeAspect="1"/>
          </p:cNvPicPr>
          <p:nvPr/>
        </p:nvPicPr>
        <p:blipFill rotWithShape="1">
          <a:blip r:embed="rId4"/>
          <a:srcRect r="48907"/>
          <a:stretch/>
        </p:blipFill>
        <p:spPr>
          <a:xfrm>
            <a:off x="4478278" y="1752425"/>
            <a:ext cx="2349242" cy="1067383"/>
          </a:xfrm>
          <a:prstGeom prst="rect">
            <a:avLst/>
          </a:prstGeom>
        </p:spPr>
      </p:pic>
      <p:cxnSp>
        <p:nvCxnSpPr>
          <p:cNvPr id="19" name="直線接點 18">
            <a:extLst>
              <a:ext uri="{FF2B5EF4-FFF2-40B4-BE49-F238E27FC236}">
                <a16:creationId xmlns:a16="http://schemas.microsoft.com/office/drawing/2014/main" id="{D391D5BB-B6DB-F029-9949-CA2B3D69E690}"/>
              </a:ext>
            </a:extLst>
          </p:cNvPr>
          <p:cNvCxnSpPr/>
          <p:nvPr/>
        </p:nvCxnSpPr>
        <p:spPr>
          <a:xfrm flipH="1">
            <a:off x="6766560" y="2154674"/>
            <a:ext cx="161156" cy="281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a16="http://schemas.microsoft.com/office/drawing/2014/main" id="{DBC4CDB8-4C30-03B8-213D-9F90A3BFDDCF}"/>
              </a:ext>
            </a:extLst>
          </p:cNvPr>
          <p:cNvGrpSpPr/>
          <p:nvPr/>
        </p:nvGrpSpPr>
        <p:grpSpPr>
          <a:xfrm>
            <a:off x="6581775" y="2066750"/>
            <a:ext cx="573320" cy="400110"/>
            <a:chOff x="6402045" y="1530136"/>
            <a:chExt cx="573320" cy="400110"/>
          </a:xfrm>
        </p:grpSpPr>
        <p:sp>
          <p:nvSpPr>
            <p:cNvPr id="21" name="文字方塊 20">
              <a:extLst>
                <a:ext uri="{FF2B5EF4-FFF2-40B4-BE49-F238E27FC236}">
                  <a16:creationId xmlns:a16="http://schemas.microsoft.com/office/drawing/2014/main" id="{23CB56B3-ECE9-C9F1-B3B2-EF450A710560}"/>
                </a:ext>
              </a:extLst>
            </p:cNvPr>
            <p:cNvSpPr txBox="1"/>
            <p:nvPr/>
          </p:nvSpPr>
          <p:spPr>
            <a:xfrm>
              <a:off x="6506967" y="1530136"/>
              <a:ext cx="468398" cy="400110"/>
            </a:xfrm>
            <a:prstGeom prst="rect">
              <a:avLst/>
            </a:prstGeom>
            <a:solidFill>
              <a:schemeClr val="bg1"/>
            </a:solidFill>
          </p:spPr>
          <p:txBody>
            <a:bodyPr wrap="none" rtlCol="0">
              <a:spAutoFit/>
            </a:bodyPr>
            <a:lstStyle/>
            <a:p>
              <a:r>
                <a:rPr lang="en-US" altLang="zh-TW" sz="1400" dirty="0">
                  <a:solidFill>
                    <a:srgbClr val="FF0000"/>
                  </a:solidFill>
                </a:rPr>
                <a:t>OH</a:t>
              </a:r>
              <a:r>
                <a:rPr lang="en-US" altLang="zh-TW" sz="2000" baseline="30000" dirty="0">
                  <a:solidFill>
                    <a:srgbClr val="FF0000"/>
                  </a:solidFill>
                </a:rPr>
                <a:t>-</a:t>
              </a:r>
              <a:endParaRPr lang="en-US" altLang="zh-TW" sz="1400" dirty="0">
                <a:solidFill>
                  <a:srgbClr val="FF0000"/>
                </a:solidFill>
              </a:endParaRPr>
            </a:p>
          </p:txBody>
        </p:sp>
        <p:cxnSp>
          <p:nvCxnSpPr>
            <p:cNvPr id="22" name="直線接點 21">
              <a:extLst>
                <a:ext uri="{FF2B5EF4-FFF2-40B4-BE49-F238E27FC236}">
                  <a16:creationId xmlns:a16="http://schemas.microsoft.com/office/drawing/2014/main" id="{A02B1D8E-1715-2473-DE6D-C5AA6E9822D5}"/>
                </a:ext>
              </a:extLst>
            </p:cNvPr>
            <p:cNvCxnSpPr>
              <a:cxnSpLocks/>
            </p:cNvCxnSpPr>
            <p:nvPr/>
          </p:nvCxnSpPr>
          <p:spPr>
            <a:xfrm>
              <a:off x="6402045" y="1763155"/>
              <a:ext cx="13902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8" name="文字方塊 257">
            <a:extLst>
              <a:ext uri="{FF2B5EF4-FFF2-40B4-BE49-F238E27FC236}">
                <a16:creationId xmlns:a16="http://schemas.microsoft.com/office/drawing/2014/main" id="{27969901-FA67-4307-AF45-9A1FD835B52D}"/>
              </a:ext>
            </a:extLst>
          </p:cNvPr>
          <p:cNvSpPr txBox="1"/>
          <p:nvPr/>
        </p:nvSpPr>
        <p:spPr>
          <a:xfrm>
            <a:off x="624815" y="1336643"/>
            <a:ext cx="4373313" cy="400110"/>
          </a:xfrm>
          <a:prstGeom prst="rect">
            <a:avLst/>
          </a:prstGeom>
          <a:noFill/>
        </p:spPr>
        <p:txBody>
          <a:bodyPr wrap="none" rtlCol="0">
            <a:spAutoFit/>
          </a:bodyPr>
          <a:lstStyle/>
          <a:p>
            <a:r>
              <a:rPr lang="en-US" altLang="zh-TW" sz="2000" dirty="0">
                <a:solidFill>
                  <a:srgbClr val="0012FF"/>
                </a:solidFill>
              </a:rPr>
              <a:t>CR39 Solid-State Nuclear Track Detector</a:t>
            </a:r>
          </a:p>
        </p:txBody>
      </p:sp>
      <p:grpSp>
        <p:nvGrpSpPr>
          <p:cNvPr id="25" name="群組 24">
            <a:extLst>
              <a:ext uri="{FF2B5EF4-FFF2-40B4-BE49-F238E27FC236}">
                <a16:creationId xmlns:a16="http://schemas.microsoft.com/office/drawing/2014/main" id="{EE91916A-D46C-761E-AD03-0293FE194E13}"/>
              </a:ext>
            </a:extLst>
          </p:cNvPr>
          <p:cNvGrpSpPr/>
          <p:nvPr/>
        </p:nvGrpSpPr>
        <p:grpSpPr>
          <a:xfrm>
            <a:off x="2412766" y="2752644"/>
            <a:ext cx="4102446" cy="2800222"/>
            <a:chOff x="2293776" y="2667831"/>
            <a:chExt cx="4520570" cy="3085623"/>
          </a:xfrm>
        </p:grpSpPr>
        <p:pic>
          <p:nvPicPr>
            <p:cNvPr id="4" name="圖片 3">
              <a:extLst>
                <a:ext uri="{FF2B5EF4-FFF2-40B4-BE49-F238E27FC236}">
                  <a16:creationId xmlns:a16="http://schemas.microsoft.com/office/drawing/2014/main" id="{AA126B9B-403D-B187-9855-48ED2CE93F93}"/>
                </a:ext>
              </a:extLst>
            </p:cNvPr>
            <p:cNvPicPr>
              <a:picLocks noChangeAspect="1"/>
            </p:cNvPicPr>
            <p:nvPr/>
          </p:nvPicPr>
          <p:blipFill>
            <a:blip r:embed="rId5"/>
            <a:stretch>
              <a:fillRect/>
            </a:stretch>
          </p:blipFill>
          <p:spPr>
            <a:xfrm>
              <a:off x="2329651" y="2708844"/>
              <a:ext cx="4484695" cy="3044610"/>
            </a:xfrm>
            <a:prstGeom prst="rect">
              <a:avLst/>
            </a:prstGeom>
            <a:ln>
              <a:noFill/>
            </a:ln>
            <a:effectLst>
              <a:outerShdw blurRad="292100" dist="139700" dir="2700000" algn="tl" rotWithShape="0">
                <a:srgbClr val="333333">
                  <a:alpha val="65000"/>
                </a:srgbClr>
              </a:outerShdw>
            </a:effectLst>
          </p:spPr>
        </p:pic>
        <p:sp>
          <p:nvSpPr>
            <p:cNvPr id="24" name="文字方塊 23">
              <a:extLst>
                <a:ext uri="{FF2B5EF4-FFF2-40B4-BE49-F238E27FC236}">
                  <a16:creationId xmlns:a16="http://schemas.microsoft.com/office/drawing/2014/main" id="{9B86FC2F-1DA1-DF7F-CE07-E05E20DBE95E}"/>
                </a:ext>
              </a:extLst>
            </p:cNvPr>
            <p:cNvSpPr txBox="1"/>
            <p:nvPr/>
          </p:nvSpPr>
          <p:spPr>
            <a:xfrm>
              <a:off x="2293776" y="2667831"/>
              <a:ext cx="457200" cy="369332"/>
            </a:xfrm>
            <a:prstGeom prst="rect">
              <a:avLst/>
            </a:prstGeom>
            <a:noFill/>
          </p:spPr>
          <p:txBody>
            <a:bodyPr wrap="square">
              <a:spAutoFit/>
            </a:bodyPr>
            <a:lstStyle/>
            <a:p>
              <a:r>
                <a:rPr lang="en-US" altLang="zh-TW" sz="1800" b="0" i="0" u="none" strike="noStrike" baseline="0" dirty="0">
                  <a:solidFill>
                    <a:srgbClr val="000000"/>
                  </a:solidFill>
                  <a:latin typeface="AdvPSA538"/>
                </a:rPr>
                <a:t>[1] </a:t>
              </a:r>
              <a:endParaRPr lang="zh-TW" altLang="en-US" dirty="0"/>
            </a:p>
          </p:txBody>
        </p:sp>
      </p:grpSp>
    </p:spTree>
    <p:extLst>
      <p:ext uri="{BB962C8B-B14F-4D97-AF65-F5344CB8AC3E}">
        <p14:creationId xmlns:p14="http://schemas.microsoft.com/office/powerpoint/2010/main" val="130628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6"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B71FB-CC2C-980B-8B8A-2A02BEB78C4B}"/>
            </a:ext>
          </a:extLst>
        </p:cNvPr>
        <p:cNvGrpSpPr/>
        <p:nvPr/>
      </p:nvGrpSpPr>
      <p:grpSpPr>
        <a:xfrm>
          <a:off x="0" y="0"/>
          <a:ext cx="0" cy="0"/>
          <a:chOff x="0" y="0"/>
          <a:chExt cx="0" cy="0"/>
        </a:xfrm>
      </p:grpSpPr>
      <p:sp>
        <p:nvSpPr>
          <p:cNvPr id="36" name="標題 1">
            <a:extLst>
              <a:ext uri="{FF2B5EF4-FFF2-40B4-BE49-F238E27FC236}">
                <a16:creationId xmlns:a16="http://schemas.microsoft.com/office/drawing/2014/main" id="{E64D6C0B-5FB2-E95A-9DCF-4F2515A67250}"/>
              </a:ext>
            </a:extLst>
          </p:cNvPr>
          <p:cNvSpPr txBox="1">
            <a:spLocks/>
          </p:cNvSpPr>
          <p:nvPr/>
        </p:nvSpPr>
        <p:spPr>
          <a:xfrm>
            <a:off x="534929" y="291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a:latin typeface="Helvetica" pitchFamily="2" charset="0"/>
                <a:ea typeface="DengXian" panose="02010600030101010101" pitchFamily="2" charset="-122"/>
                <a:cs typeface="Times New Roman" panose="02020603050405020304" pitchFamily="18" charset="0"/>
              </a:rPr>
              <a:t>Pits Detection on CR39</a:t>
            </a:r>
          </a:p>
        </p:txBody>
      </p:sp>
      <p:sp>
        <p:nvSpPr>
          <p:cNvPr id="5" name="投影片編號版面配置區 2">
            <a:extLst>
              <a:ext uri="{FF2B5EF4-FFF2-40B4-BE49-F238E27FC236}">
                <a16:creationId xmlns:a16="http://schemas.microsoft.com/office/drawing/2014/main" id="{DCD57F22-C24D-70A1-9B53-F04406D1289B}"/>
              </a:ext>
            </a:extLst>
          </p:cNvPr>
          <p:cNvSpPr>
            <a:spLocks noGrp="1"/>
          </p:cNvSpPr>
          <p:nvPr>
            <p:ph type="sldNum" sz="quarter" idx="12"/>
          </p:nvPr>
        </p:nvSpPr>
        <p:spPr>
          <a:xfrm>
            <a:off x="6457950" y="6356351"/>
            <a:ext cx="2057400" cy="365125"/>
          </a:xfrm>
        </p:spPr>
        <p:txBody>
          <a:bodyPr/>
          <a:lstStyle/>
          <a:p>
            <a:fld id="{AEBBE532-24FE-4576-A0CC-BA0A12106D0F}" type="slidenum">
              <a:rPr lang="zh-TW" altLang="en-US" sz="1800" smtClean="0">
                <a:solidFill>
                  <a:schemeClr val="bg2">
                    <a:lumMod val="50000"/>
                  </a:schemeClr>
                </a:solidFill>
              </a:rPr>
              <a:t>8</a:t>
            </a:fld>
            <a:endParaRPr lang="zh-TW" altLang="en-US" sz="1800" dirty="0">
              <a:solidFill>
                <a:schemeClr val="bg2">
                  <a:lumMod val="50000"/>
                </a:schemeClr>
              </a:solidFill>
            </a:endParaRPr>
          </a:p>
        </p:txBody>
      </p:sp>
      <p:pic>
        <p:nvPicPr>
          <p:cNvPr id="6" name="圖片 5" descr="一張含有 螢幕擷取畫面, 黑與白, 模具, 單色 的圖片&#10;&#10;自動產生的描述">
            <a:extLst>
              <a:ext uri="{FF2B5EF4-FFF2-40B4-BE49-F238E27FC236}">
                <a16:creationId xmlns:a16="http://schemas.microsoft.com/office/drawing/2014/main" id="{54FA400F-F33A-14CC-EF87-8743D640A83E}"/>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15466" t="22002"/>
          <a:stretch/>
        </p:blipFill>
        <p:spPr>
          <a:xfrm>
            <a:off x="1582993" y="1310526"/>
            <a:ext cx="5575208" cy="5144148"/>
          </a:xfrm>
          <a:prstGeom prst="rect">
            <a:avLst/>
          </a:prstGeom>
        </p:spPr>
      </p:pic>
      <p:sp>
        <p:nvSpPr>
          <p:cNvPr id="10" name="文字方塊 9">
            <a:extLst>
              <a:ext uri="{FF2B5EF4-FFF2-40B4-BE49-F238E27FC236}">
                <a16:creationId xmlns:a16="http://schemas.microsoft.com/office/drawing/2014/main" id="{45919238-7F5D-8C48-FED9-92B590B4BD58}"/>
              </a:ext>
            </a:extLst>
          </p:cNvPr>
          <p:cNvSpPr txBox="1"/>
          <p:nvPr/>
        </p:nvSpPr>
        <p:spPr>
          <a:xfrm>
            <a:off x="5247443" y="497054"/>
            <a:ext cx="3473770" cy="646331"/>
          </a:xfrm>
          <a:prstGeom prst="rect">
            <a:avLst/>
          </a:prstGeom>
          <a:noFill/>
          <a:ln w="28575">
            <a:solidFill>
              <a:srgbClr val="FF7C80"/>
            </a:solidFill>
          </a:ln>
        </p:spPr>
        <p:txBody>
          <a:bodyPr wrap="square" rtlCol="0">
            <a:spAutoFit/>
          </a:bodyPr>
          <a:lstStyle/>
          <a:p>
            <a:pPr algn="ctr"/>
            <a:r>
              <a:rPr lang="en-US" altLang="zh-TW" dirty="0"/>
              <a:t>Resized Using Cubic Interpolation to Compensate for Low Resolution</a:t>
            </a:r>
            <a:endParaRPr lang="en-US" altLang="zh-TW" b="0" dirty="0"/>
          </a:p>
        </p:txBody>
      </p:sp>
      <p:sp>
        <p:nvSpPr>
          <p:cNvPr id="4" name="文字方塊 3">
            <a:extLst>
              <a:ext uri="{FF2B5EF4-FFF2-40B4-BE49-F238E27FC236}">
                <a16:creationId xmlns:a16="http://schemas.microsoft.com/office/drawing/2014/main" id="{E0C467E2-2730-FDC5-59FC-A88371AA3773}"/>
              </a:ext>
            </a:extLst>
          </p:cNvPr>
          <p:cNvSpPr txBox="1"/>
          <p:nvPr/>
        </p:nvSpPr>
        <p:spPr>
          <a:xfrm>
            <a:off x="1755293" y="5945224"/>
            <a:ext cx="611065" cy="338554"/>
          </a:xfrm>
          <a:prstGeom prst="rect">
            <a:avLst/>
          </a:prstGeom>
          <a:noFill/>
        </p:spPr>
        <p:txBody>
          <a:bodyPr wrap="none" rtlCol="0">
            <a:spAutoFit/>
          </a:bodyPr>
          <a:lstStyle/>
          <a:p>
            <a:r>
              <a:rPr lang="en-US" altLang="zh-TW" sz="1600" dirty="0">
                <a:solidFill>
                  <a:schemeClr val="bg1"/>
                </a:solidFill>
              </a:rPr>
              <a:t>5 </a:t>
            </a:r>
            <a:r>
              <a:rPr lang="en-US" altLang="zh-TW" sz="1600" dirty="0" err="1">
                <a:solidFill>
                  <a:schemeClr val="bg1"/>
                </a:solidFill>
              </a:rPr>
              <a:t>μm</a:t>
            </a:r>
            <a:endParaRPr lang="zh-TW" altLang="en-US" sz="1600" dirty="0">
              <a:solidFill>
                <a:schemeClr val="bg1"/>
              </a:solidFill>
            </a:endParaRPr>
          </a:p>
        </p:txBody>
      </p:sp>
      <p:cxnSp>
        <p:nvCxnSpPr>
          <p:cNvPr id="7" name="直線接點 6">
            <a:extLst>
              <a:ext uri="{FF2B5EF4-FFF2-40B4-BE49-F238E27FC236}">
                <a16:creationId xmlns:a16="http://schemas.microsoft.com/office/drawing/2014/main" id="{F36C3EE2-CC7E-F49F-2E86-3F72920CEAEC}"/>
              </a:ext>
            </a:extLst>
          </p:cNvPr>
          <p:cNvCxnSpPr>
            <a:cxnSpLocks/>
          </p:cNvCxnSpPr>
          <p:nvPr/>
        </p:nvCxnSpPr>
        <p:spPr>
          <a:xfrm>
            <a:off x="1832225" y="6283778"/>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99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351281</TotalTime>
  <Words>3334</Words>
  <Application>Microsoft Office PowerPoint</Application>
  <PresentationFormat>如螢幕大小 (4:3)</PresentationFormat>
  <Paragraphs>397</Paragraphs>
  <Slides>34</Slides>
  <Notes>34</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34</vt:i4>
      </vt:variant>
    </vt:vector>
  </HeadingPairs>
  <TitlesOfParts>
    <vt:vector size="46" baseType="lpstr">
      <vt:lpstr>AdvOT3c2d9f11</vt:lpstr>
      <vt:lpstr>AdvPSA538</vt:lpstr>
      <vt:lpstr>ElsevierGulliver</vt:lpstr>
      <vt:lpstr>Helvetica Neue Light</vt:lpstr>
      <vt:lpstr>新細明體</vt:lpstr>
      <vt:lpstr>Arial</vt:lpstr>
      <vt:lpstr>Calibri</vt:lpstr>
      <vt:lpstr>Calibri Light</vt:lpstr>
      <vt:lpstr>Cambria Math</vt:lpstr>
      <vt:lpstr>Helvetica</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Thank you for your attention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林瑋</dc:creator>
  <cp:lastModifiedBy>林瑋 (112222022)</cp:lastModifiedBy>
  <cp:revision>1657</cp:revision>
  <dcterms:created xsi:type="dcterms:W3CDTF">2020-12-29T09:24:54Z</dcterms:created>
  <dcterms:modified xsi:type="dcterms:W3CDTF">2024-11-20T04:08:36Z</dcterms:modified>
</cp:coreProperties>
</file>