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8" r:id="rId2"/>
    <p:sldId id="364" r:id="rId3"/>
    <p:sldId id="333" r:id="rId4"/>
    <p:sldId id="424" r:id="rId5"/>
    <p:sldId id="380" r:id="rId6"/>
    <p:sldId id="425" r:id="rId7"/>
    <p:sldId id="312" r:id="rId8"/>
    <p:sldId id="407" r:id="rId9"/>
    <p:sldId id="423" r:id="rId10"/>
    <p:sldId id="375" r:id="rId11"/>
    <p:sldId id="426" r:id="rId12"/>
    <p:sldId id="429" r:id="rId13"/>
    <p:sldId id="430" r:id="rId14"/>
    <p:sldId id="427" r:id="rId15"/>
    <p:sldId id="418" r:id="rId16"/>
    <p:sldId id="420" r:id="rId17"/>
    <p:sldId id="419" r:id="rId18"/>
    <p:sldId id="414" r:id="rId19"/>
    <p:sldId id="309" r:id="rId20"/>
    <p:sldId id="328" r:id="rId21"/>
    <p:sldId id="324" r:id="rId22"/>
    <p:sldId id="42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0000FB"/>
    <a:srgbClr val="F743BB"/>
    <a:srgbClr val="FEE6F6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49" autoAdjust="0"/>
    <p:restoredTop sz="89765" autoAdjust="0"/>
  </p:normalViewPr>
  <p:slideViewPr>
    <p:cSldViewPr snapToGrid="0">
      <p:cViewPr varScale="1">
        <p:scale>
          <a:sx n="74" d="100"/>
          <a:sy n="74" d="100"/>
        </p:scale>
        <p:origin x="1306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16C17-7C6E-4DEF-AE9C-8C6A508B4A14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E524-EF39-447D-A0A0-636A5994AB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06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老師好，我是汪師緯，今天要報告的題目是 </a:t>
            </a:r>
            <a:r>
              <a:rPr lang="zh-TW" altLang="en-US" b="1" dirty="0"/>
              <a:t>利用奈米線陣列</a:t>
            </a:r>
            <a:r>
              <a:rPr lang="en-US" altLang="zh-TW" b="1" dirty="0"/>
              <a:t>(nanowire)</a:t>
            </a:r>
            <a:r>
              <a:rPr lang="zh-TW" altLang="en-US" b="1" dirty="0"/>
              <a:t>表面結構增強固態靶對雷射吸收與加熱效率之研究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5E524-EF39-447D-A0A0-636A5994AB6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45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5E524-EF39-447D-A0A0-636A5994AB6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62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5E524-EF39-447D-A0A0-636A5994AB6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37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/>
                  <a:t>(contrast measured 10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ps</m:t>
                    </m:r>
                  </m:oMath>
                </a14:m>
                <a:r>
                  <a:rPr lang="en-US" altLang="zh-TW" dirty="0"/>
                  <a:t> before main pulse)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/>
                  <a:t>(contrast measured 10 </a:t>
                </a:r>
                <a:r>
                  <a:rPr lang="en-US" altLang="zh-TW" b="0" i="0">
                    <a:latin typeface="Cambria Math" panose="02040503050406030204" pitchFamily="18" charset="0"/>
                  </a:rPr>
                  <a:t>ps</a:t>
                </a:r>
                <a:r>
                  <a:rPr lang="en-US" altLang="zh-TW" dirty="0"/>
                  <a:t> before main pulse)</a:t>
                </a: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5E524-EF39-447D-A0A0-636A5994AB6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31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73046-973D-88BD-3123-FB7D6D256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82C6F-55E0-F870-E722-185DCF03D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383C915-3247-3674-1E20-1D882A2B2C0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/>
                  <a:t>(contrast measured 10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ps</m:t>
                    </m:r>
                  </m:oMath>
                </a14:m>
                <a:r>
                  <a:rPr lang="en-US" altLang="zh-TW" dirty="0"/>
                  <a:t> before main pulse)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/>
                  <a:t>(contrast measured 10 </a:t>
                </a:r>
                <a:r>
                  <a:rPr lang="en-US" altLang="zh-TW" b="0" i="0">
                    <a:latin typeface="Cambria Math" panose="02040503050406030204" pitchFamily="18" charset="0"/>
                  </a:rPr>
                  <a:t>ps</a:t>
                </a:r>
                <a:r>
                  <a:rPr lang="en-US" altLang="zh-TW" dirty="0"/>
                  <a:t> before main pulse)</a:t>
                </a:r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04C6D-D36E-CC28-4B7E-675F9DA88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5E524-EF39-447D-A0A0-636A5994AB6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485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40D77-CFD1-FDA9-7206-680F87596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FE1DE6-8101-13D3-7C1E-7253A1CA2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64EEF6-F0B6-D151-02F2-E4951ACBE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15FF6-73D2-06A1-1EDB-B3CCB6C12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5E524-EF39-447D-A0A0-636A5994AB6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18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5E524-EF39-447D-A0A0-636A5994AB6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35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Evaluation cutoff at </a:t>
            </a:r>
            <a:r>
              <a:rPr lang="en-US" altLang="zh-TW" dirty="0" err="1"/>
              <a:t>E_p</a:t>
            </a:r>
            <a:r>
              <a:rPr lang="en-US" altLang="zh-TW" dirty="0"/>
              <a:t> = 1 keV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5E524-EF39-447D-A0A0-636A5994AB6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0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46A79-16C0-4F80-9539-B9463E21A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4DF31-AF0B-0DBE-F371-53531F885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9953D5-E6D2-8250-8C73-64DB9C335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5ADEE-6672-1E58-80DA-655E48976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5E524-EF39-447D-A0A0-636A5994AB6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63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E30C-F5F2-4E04-94D2-65E1256D5673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24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47DC-8AE1-4034-AD82-0324769E90CF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31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DFB5-7C04-43E0-A2B0-99E5724C2D5C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36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8CB0-5254-49EC-BF09-52E81BEED930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14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7B7B-9918-4CDC-8F10-6B0CC616D8D5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18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E049-8D3A-4122-976E-7455C2EC2764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C602-2C26-4D5C-B732-DDCF2877726C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22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6694-36A2-4850-8EEA-DD8F5D1FB875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25890"/>
            <a:ext cx="2057400" cy="365125"/>
          </a:xfrm>
        </p:spPr>
        <p:txBody>
          <a:bodyPr/>
          <a:lstStyle/>
          <a:p>
            <a:fld id="{0510F19B-4AFD-4C1E-8852-B5A8BD5F3900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19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E4B2-8DBD-4268-B8AB-E12482BB89B1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1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D26-A603-483F-B4ED-20E0DCFB5289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59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3A1E-01FE-4AE7-BF76-80C6E8029342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26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2E77B-00A0-46BB-BB1E-1C7D2CDF3F36}" type="datetime1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0F19B-4AFD-4C1E-8852-B5A8BD5F39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80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113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1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0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038F0-38A9-3D5D-CB46-B3C2B2D6D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8402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4800" dirty="0"/>
              <a:t>Interactions between </a:t>
            </a:r>
            <a:r>
              <a:rPr lang="en-US" altLang="zh-TW" sz="4800" dirty="0" err="1"/>
              <a:t>ultraintense</a:t>
            </a:r>
            <a:r>
              <a:rPr lang="en-US" altLang="zh-TW" sz="4800" dirty="0"/>
              <a:t> laser pulse and nanowire targets</a:t>
            </a:r>
            <a:endParaRPr lang="zh-TW" altLang="en-US" sz="66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9E32CA-D37D-452A-ED0F-172FFE9E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11774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zh-TW" dirty="0"/>
              <a:t>Shih Wei Wang</a:t>
            </a:r>
            <a:r>
              <a:rPr lang="zh-TW" altLang="en-US" dirty="0"/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汪師緯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2024.11.21 </a:t>
            </a:r>
            <a:r>
              <a:rPr lang="en-US" altLang="zh-TW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CHiP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annual conference 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9333E-34A4-BB3A-180A-1581593E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1">
            <a:extLst>
              <a:ext uri="{FF2B5EF4-FFF2-40B4-BE49-F238E27FC236}">
                <a16:creationId xmlns:a16="http://schemas.microsoft.com/office/drawing/2014/main" id="{92AD27BC-29EB-97A8-A764-669C0328B681}"/>
              </a:ext>
            </a:extLst>
          </p:cNvPr>
          <p:cNvCxnSpPr>
            <a:cxnSpLocks/>
          </p:cNvCxnSpPr>
          <p:nvPr/>
        </p:nvCxnSpPr>
        <p:spPr>
          <a:xfrm>
            <a:off x="445477" y="846069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標題 1">
            <a:extLst>
              <a:ext uri="{FF2B5EF4-FFF2-40B4-BE49-F238E27FC236}">
                <a16:creationId xmlns:a16="http://schemas.microsoft.com/office/drawing/2014/main" id="{310D5C76-5F24-D0FC-0809-7BC2C5837EF2}"/>
              </a:ext>
            </a:extLst>
          </p:cNvPr>
          <p:cNvSpPr txBox="1">
            <a:spLocks/>
          </p:cNvSpPr>
          <p:nvPr/>
        </p:nvSpPr>
        <p:spPr>
          <a:xfrm>
            <a:off x="628650" y="91441"/>
            <a:ext cx="7886700" cy="80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“Pitcher-catcher” p-B fusion </a:t>
            </a:r>
            <a:endParaRPr lang="zh-TW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51784-BFEC-0C6C-45E9-3ADA89748663}"/>
              </a:ext>
            </a:extLst>
          </p:cNvPr>
          <p:cNvSpPr txBox="1"/>
          <p:nvPr/>
        </p:nvSpPr>
        <p:spPr>
          <a:xfrm>
            <a:off x="5457825" y="213614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6740DD-97F4-98C7-A917-C213ADC5202D}"/>
              </a:ext>
            </a:extLst>
          </p:cNvPr>
          <p:cNvGrpSpPr/>
          <p:nvPr/>
        </p:nvGrpSpPr>
        <p:grpSpPr>
          <a:xfrm>
            <a:off x="628650" y="1733212"/>
            <a:ext cx="7886700" cy="3107375"/>
            <a:chOff x="628650" y="2530772"/>
            <a:chExt cx="7886700" cy="310737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0A7FC17-D79F-DBB1-2A83-DA59035D4236}"/>
                </a:ext>
              </a:extLst>
            </p:cNvPr>
            <p:cNvGrpSpPr/>
            <p:nvPr/>
          </p:nvGrpSpPr>
          <p:grpSpPr>
            <a:xfrm>
              <a:off x="628650" y="2530772"/>
              <a:ext cx="7886700" cy="3107375"/>
              <a:chOff x="628650" y="2530772"/>
              <a:chExt cx="7886700" cy="31073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文字方塊 3">
                    <a:extLst>
                      <a:ext uri="{FF2B5EF4-FFF2-40B4-BE49-F238E27FC236}">
                        <a16:creationId xmlns:a16="http://schemas.microsoft.com/office/drawing/2014/main" id="{1CD6F43F-4094-FAB5-3AD0-30D439757589}"/>
                      </a:ext>
                    </a:extLst>
                  </p:cNvPr>
                  <p:cNvSpPr txBox="1"/>
                  <p:nvPr/>
                </p:nvSpPr>
                <p:spPr>
                  <a:xfrm>
                    <a:off x="628650" y="2724657"/>
                    <a:ext cx="7886700" cy="29134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altLang="zh-TW" sz="2400" dirty="0"/>
                      <a:t>Proton-Boron fusion</a:t>
                    </a:r>
                  </a:p>
                  <a:p>
                    <a:pPr marL="342900" indent="-342900" algn="just">
                      <a:lnSpc>
                        <a:spcPct val="200000"/>
                      </a:lnSpc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zh-TW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p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sPre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+8.7 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MeV</m:t>
                        </m:r>
                      </m:oMath>
                    </a14:m>
                    <a:endParaRPr lang="en-US" altLang="zh-TW" sz="2400" dirty="0"/>
                  </a:p>
                  <a:p>
                    <a:pPr marL="342900" indent="-342900" algn="just">
                      <a:lnSpc>
                        <a:spcPct val="200000"/>
                      </a:lnSpc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zh-TW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zh-TW" alt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nary>
                          <m:naryPr>
                            <m:limLoc m:val="subSup"/>
                            <m:ctrlP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TW" alt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TW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zh-TW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zh-TW" altLang="en-US" sz="2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zh-TW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zh-TW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nary>
                        <m:d>
                          <m:dPr>
                            <m:ctrlP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TW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zh-TW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𝐶𝑀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TW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TW" alt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zh-TW" alt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zh-TW" alt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TW" alt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TW" alt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zh-TW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zh-TW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a14:m>
                    <a:endParaRPr lang="zh-TW" altLang="en-US" sz="2400" i="1" dirty="0">
                      <a:solidFill>
                        <a:schemeClr val="tx1"/>
                      </a:solidFill>
                    </a:endParaRPr>
                  </a:p>
                  <a:p>
                    <a:pPr marL="342900" indent="-342900" algn="just">
                      <a:buFont typeface="Arial" panose="020B0604020202020204" pitchFamily="34" charset="0"/>
                      <a:buChar char="•"/>
                    </a:pPr>
                    <a:endParaRPr lang="en-US" altLang="zh-TW" sz="2400" dirty="0"/>
                  </a:p>
                </p:txBody>
              </p:sp>
            </mc:Choice>
            <mc:Fallback xmlns="">
              <p:sp>
                <p:nvSpPr>
                  <p:cNvPr id="3" name="文字方塊 3">
                    <a:extLst>
                      <a:ext uri="{FF2B5EF4-FFF2-40B4-BE49-F238E27FC236}">
                        <a16:creationId xmlns:a16="http://schemas.microsoft.com/office/drawing/2014/main" id="{1CD6F43F-4094-FAB5-3AD0-30D4397575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650" y="2724657"/>
                    <a:ext cx="7886700" cy="291349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9" t="-1674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1F8223F-7F3F-2789-D019-3C825EAFBFEA}"/>
                  </a:ext>
                </a:extLst>
              </p:cNvPr>
              <p:cNvGrpSpPr/>
              <p:nvPr/>
            </p:nvGrpSpPr>
            <p:grpSpPr>
              <a:xfrm>
                <a:off x="6622193" y="2530772"/>
                <a:ext cx="1713496" cy="2962632"/>
                <a:chOff x="6622193" y="2530772"/>
                <a:chExt cx="1713496" cy="2962632"/>
              </a:xfrm>
            </p:grpSpPr>
            <p:grpSp>
              <p:nvGrpSpPr>
                <p:cNvPr id="2" name="群組 25">
                  <a:extLst>
                    <a:ext uri="{FF2B5EF4-FFF2-40B4-BE49-F238E27FC236}">
                      <a16:creationId xmlns:a16="http://schemas.microsoft.com/office/drawing/2014/main" id="{7246D5C7-48FA-1963-04CC-D45CD5E764D2}"/>
                    </a:ext>
                  </a:extLst>
                </p:cNvPr>
                <p:cNvGrpSpPr/>
                <p:nvPr/>
              </p:nvGrpSpPr>
              <p:grpSpPr>
                <a:xfrm>
                  <a:off x="7112241" y="2778417"/>
                  <a:ext cx="499047" cy="900558"/>
                  <a:chOff x="7435589" y="1849787"/>
                  <a:chExt cx="499047" cy="900558"/>
                </a:xfrm>
              </p:grpSpPr>
              <p:sp>
                <p:nvSpPr>
                  <p:cNvPr id="8" name="橢圓 8">
                    <a:extLst>
                      <a:ext uri="{FF2B5EF4-FFF2-40B4-BE49-F238E27FC236}">
                        <a16:creationId xmlns:a16="http://schemas.microsoft.com/office/drawing/2014/main" id="{79ABE2FF-69CB-2F44-975D-AAD156470C0E}"/>
                      </a:ext>
                    </a:extLst>
                  </p:cNvPr>
                  <p:cNvSpPr/>
                  <p:nvPr/>
                </p:nvSpPr>
                <p:spPr>
                  <a:xfrm>
                    <a:off x="7574636" y="1849787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9" name="橢圓 10">
                    <a:extLst>
                      <a:ext uri="{FF2B5EF4-FFF2-40B4-BE49-F238E27FC236}">
                        <a16:creationId xmlns:a16="http://schemas.microsoft.com/office/drawing/2014/main" id="{102E9225-3FCC-D912-ED89-EE673BD771D5}"/>
                      </a:ext>
                    </a:extLst>
                  </p:cNvPr>
                  <p:cNvSpPr/>
                  <p:nvPr/>
                </p:nvSpPr>
                <p:spPr>
                  <a:xfrm>
                    <a:off x="7502636" y="2080078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" name="橢圓 12">
                    <a:extLst>
                      <a:ext uri="{FF2B5EF4-FFF2-40B4-BE49-F238E27FC236}">
                        <a16:creationId xmlns:a16="http://schemas.microsoft.com/office/drawing/2014/main" id="{A068A10F-68FF-0460-FC4D-3D68EAE8F62C}"/>
                      </a:ext>
                    </a:extLst>
                  </p:cNvPr>
                  <p:cNvSpPr/>
                  <p:nvPr/>
                </p:nvSpPr>
                <p:spPr>
                  <a:xfrm>
                    <a:off x="7702767" y="2125973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1" name="橢圓 14">
                    <a:extLst>
                      <a:ext uri="{FF2B5EF4-FFF2-40B4-BE49-F238E27FC236}">
                        <a16:creationId xmlns:a16="http://schemas.microsoft.com/office/drawing/2014/main" id="{85C0C8FE-150C-A146-18CD-29318531A954}"/>
                      </a:ext>
                    </a:extLst>
                  </p:cNvPr>
                  <p:cNvSpPr/>
                  <p:nvPr/>
                </p:nvSpPr>
                <p:spPr>
                  <a:xfrm>
                    <a:off x="7718636" y="2258159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" name="橢圓 15">
                    <a:extLst>
                      <a:ext uri="{FF2B5EF4-FFF2-40B4-BE49-F238E27FC236}">
                        <a16:creationId xmlns:a16="http://schemas.microsoft.com/office/drawing/2014/main" id="{EB36C6BB-9EE5-BB94-F01B-9ED14A505DC1}"/>
                      </a:ext>
                    </a:extLst>
                  </p:cNvPr>
                  <p:cNvSpPr/>
                  <p:nvPr/>
                </p:nvSpPr>
                <p:spPr>
                  <a:xfrm>
                    <a:off x="7526502" y="2448862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3" name="橢圓 16">
                    <a:extLst>
                      <a:ext uri="{FF2B5EF4-FFF2-40B4-BE49-F238E27FC236}">
                        <a16:creationId xmlns:a16="http://schemas.microsoft.com/office/drawing/2014/main" id="{D0423768-CE10-A68E-8305-0F2CC1924B28}"/>
                      </a:ext>
                    </a:extLst>
                  </p:cNvPr>
                  <p:cNvSpPr/>
                  <p:nvPr/>
                </p:nvSpPr>
                <p:spPr>
                  <a:xfrm>
                    <a:off x="7673582" y="2402159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4" name="橢圓 17">
                    <a:extLst>
                      <a:ext uri="{FF2B5EF4-FFF2-40B4-BE49-F238E27FC236}">
                        <a16:creationId xmlns:a16="http://schemas.microsoft.com/office/drawing/2014/main" id="{1E8AB5D8-564D-AA3F-9F8D-9CAAEF449A5A}"/>
                      </a:ext>
                    </a:extLst>
                  </p:cNvPr>
                  <p:cNvSpPr/>
                  <p:nvPr/>
                </p:nvSpPr>
                <p:spPr>
                  <a:xfrm>
                    <a:off x="7478367" y="2310369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5" name="橢圓 18">
                    <a:extLst>
                      <a:ext uri="{FF2B5EF4-FFF2-40B4-BE49-F238E27FC236}">
                        <a16:creationId xmlns:a16="http://schemas.microsoft.com/office/drawing/2014/main" id="{81D74444-8D98-24FA-7292-927CAE8813EF}"/>
                      </a:ext>
                    </a:extLst>
                  </p:cNvPr>
                  <p:cNvSpPr/>
                  <p:nvPr/>
                </p:nvSpPr>
                <p:spPr>
                  <a:xfrm>
                    <a:off x="7593090" y="2606345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6" name="橢圓 19">
                    <a:extLst>
                      <a:ext uri="{FF2B5EF4-FFF2-40B4-BE49-F238E27FC236}">
                        <a16:creationId xmlns:a16="http://schemas.microsoft.com/office/drawing/2014/main" id="{096B1F7F-AD9B-3281-0274-42185C84E064}"/>
                      </a:ext>
                    </a:extLst>
                  </p:cNvPr>
                  <p:cNvSpPr/>
                  <p:nvPr/>
                </p:nvSpPr>
                <p:spPr>
                  <a:xfrm>
                    <a:off x="7435589" y="2553480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7" name="橢圓 20">
                    <a:extLst>
                      <a:ext uri="{FF2B5EF4-FFF2-40B4-BE49-F238E27FC236}">
                        <a16:creationId xmlns:a16="http://schemas.microsoft.com/office/drawing/2014/main" id="{F35B5E54-B40E-C76B-CE76-F7DCEDEDD3B1}"/>
                      </a:ext>
                    </a:extLst>
                  </p:cNvPr>
                  <p:cNvSpPr/>
                  <p:nvPr/>
                </p:nvSpPr>
                <p:spPr>
                  <a:xfrm>
                    <a:off x="7737090" y="2553480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8" name="橢圓 21">
                    <a:extLst>
                      <a:ext uri="{FF2B5EF4-FFF2-40B4-BE49-F238E27FC236}">
                        <a16:creationId xmlns:a16="http://schemas.microsoft.com/office/drawing/2014/main" id="{A5D89225-8C45-46E4-FFEB-C934065ACCAB}"/>
                      </a:ext>
                    </a:extLst>
                  </p:cNvPr>
                  <p:cNvSpPr/>
                  <p:nvPr/>
                </p:nvSpPr>
                <p:spPr>
                  <a:xfrm>
                    <a:off x="7790636" y="2602488"/>
                    <a:ext cx="144000" cy="1440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19" name="矩形 22">
                  <a:extLst>
                    <a:ext uri="{FF2B5EF4-FFF2-40B4-BE49-F238E27FC236}">
                      <a16:creationId xmlns:a16="http://schemas.microsoft.com/office/drawing/2014/main" id="{1D7CAF8F-3F65-6363-8638-22FCC52BC9A9}"/>
                    </a:ext>
                  </a:extLst>
                </p:cNvPr>
                <p:cNvSpPr/>
                <p:nvPr/>
              </p:nvSpPr>
              <p:spPr>
                <a:xfrm>
                  <a:off x="6622193" y="4492575"/>
                  <a:ext cx="1575806" cy="100082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5">
                    <a:shade val="15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/>
                    <a:t>Solid Boron</a:t>
                  </a:r>
                  <a:endParaRPr lang="zh-TW" altLang="en-US" dirty="0"/>
                </a:p>
              </p:txBody>
            </p:sp>
            <p:cxnSp>
              <p:nvCxnSpPr>
                <p:cNvPr id="20" name="直線單箭頭接點 24">
                  <a:extLst>
                    <a:ext uri="{FF2B5EF4-FFF2-40B4-BE49-F238E27FC236}">
                      <a16:creationId xmlns:a16="http://schemas.microsoft.com/office/drawing/2014/main" id="{7A41D78F-956A-EFF5-2C90-D21D9DA6F59B}"/>
                    </a:ext>
                  </a:extLst>
                </p:cNvPr>
                <p:cNvCxnSpPr/>
                <p:nvPr/>
              </p:nvCxnSpPr>
              <p:spPr>
                <a:xfrm>
                  <a:off x="7810516" y="2713634"/>
                  <a:ext cx="0" cy="105072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文字方塊 26">
                  <a:extLst>
                    <a:ext uri="{FF2B5EF4-FFF2-40B4-BE49-F238E27FC236}">
                      <a16:creationId xmlns:a16="http://schemas.microsoft.com/office/drawing/2014/main" id="{F9BAF402-40B3-1289-2B8F-9B2F9B0F2E23}"/>
                    </a:ext>
                  </a:extLst>
                </p:cNvPr>
                <p:cNvSpPr txBox="1"/>
                <p:nvPr/>
              </p:nvSpPr>
              <p:spPr>
                <a:xfrm>
                  <a:off x="7874024" y="2530772"/>
                  <a:ext cx="461665" cy="1312667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en-US" altLang="zh-TW" dirty="0"/>
                    <a:t>Proton beam</a:t>
                  </a:r>
                  <a:endParaRPr lang="zh-TW" altLang="en-US" dirty="0"/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5946CB-52E9-C9A5-0414-F59CA88F6471}"/>
                </a:ext>
              </a:extLst>
            </p:cNvPr>
            <p:cNvSpPr txBox="1"/>
            <p:nvPr/>
          </p:nvSpPr>
          <p:spPr>
            <a:xfrm>
              <a:off x="628650" y="4129483"/>
              <a:ext cx="2121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/>
                <a:t>Fusion probability:</a:t>
              </a:r>
              <a:endParaRPr lang="zh-TW" altLang="en-US" sz="2000" dirty="0"/>
            </a:p>
          </p:txBody>
        </p: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63AE8F7-FD8B-DBD7-3235-5D233C33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10</a:t>
            </a:fld>
            <a:endParaRPr lang="zh-TW" alt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9C1F24E-3714-1CC4-0336-0CB716B2AC72}"/>
              </a:ext>
            </a:extLst>
          </p:cNvPr>
          <p:cNvGrpSpPr/>
          <p:nvPr/>
        </p:nvGrpSpPr>
        <p:grpSpPr>
          <a:xfrm>
            <a:off x="5116565" y="2391039"/>
            <a:ext cx="3081434" cy="1306025"/>
            <a:chOff x="5116565" y="2360559"/>
            <a:chExt cx="3081434" cy="1306025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299116A-4D7E-C28B-C357-6FADE6046E18}"/>
                </a:ext>
              </a:extLst>
            </p:cNvPr>
            <p:cNvGrpSpPr/>
            <p:nvPr/>
          </p:nvGrpSpPr>
          <p:grpSpPr>
            <a:xfrm>
              <a:off x="5116565" y="2360559"/>
              <a:ext cx="3081434" cy="1306025"/>
              <a:chOff x="5110888" y="2229330"/>
              <a:chExt cx="3081434" cy="1306025"/>
            </a:xfrm>
          </p:grpSpPr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25F9922E-F376-77B0-7E55-A60A9F43D200}"/>
                  </a:ext>
                </a:extLst>
              </p:cNvPr>
              <p:cNvSpPr/>
              <p:nvPr/>
            </p:nvSpPr>
            <p:spPr>
              <a:xfrm rot="2467963">
                <a:off x="5110888" y="2229330"/>
                <a:ext cx="1846777" cy="62344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Heating Laser </a:t>
                </a:r>
                <a:endParaRPr lang="zh-TW" altLang="en-US" dirty="0"/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417936C-6CC9-4918-1AF9-943381476BC1}"/>
                  </a:ext>
                </a:extLst>
              </p:cNvPr>
              <p:cNvGrpSpPr/>
              <p:nvPr/>
            </p:nvGrpSpPr>
            <p:grpSpPr>
              <a:xfrm>
                <a:off x="6616516" y="3262940"/>
                <a:ext cx="1575806" cy="272415"/>
                <a:chOff x="6030466" y="5457825"/>
                <a:chExt cx="1312877" cy="272415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1891F4A-2FEB-9D17-C732-091028D781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39227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5084AEB-4EBD-9A82-CF2D-503FB5DC4D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87558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6ED16C5-EDCA-2E52-40E8-AADA27CABB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40840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C72763CC-13B7-5D4F-9984-6950913EF0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4122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ED2519C-BF66-2E4B-BDE0-24FDC1259E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47404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7F0CE5C-56BB-B26C-A491-B2199226AB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00686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763EA5E6-E61A-D100-A08E-55A3A5D08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53968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F1B1220-B038-65D4-4825-8FF54E9942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07250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E6EC5168-BE51-ECB7-8EB0-8273AC7C8D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60532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3AD01C8-25F7-06F2-24F3-B90DAE9BCB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0917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D4652EF6-F7DD-2427-413C-2660272325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64199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65D68AF-D82C-C391-8A16-47860D2328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7481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0C9BD8B-F231-38B4-2194-3382919FEC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70763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52034BA-D818-3AFF-6E25-82AF2DEB40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4045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1072411F-477B-CA73-C479-8CF08844BB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77327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6ECABA6-5A01-471D-41B7-F0757E8504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30609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0A5CBDF-3FF1-B60C-4740-2780EF6348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3891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C7FB4BCD-804F-AC2F-E725-5BD964695F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5263" y="5457825"/>
                  <a:ext cx="0" cy="216000"/>
                </a:xfrm>
                <a:prstGeom prst="line">
                  <a:avLst/>
                </a:prstGeom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3389BBE-BE8F-E388-C7B7-7F54ACBB721E}"/>
                    </a:ext>
                  </a:extLst>
                </p:cNvPr>
                <p:cNvSpPr/>
                <p:nvPr/>
              </p:nvSpPr>
              <p:spPr>
                <a:xfrm>
                  <a:off x="6030466" y="5676900"/>
                  <a:ext cx="1312877" cy="53340"/>
                </a:xfrm>
                <a:prstGeom prst="rect">
                  <a:avLst/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15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B460AF9-8FB6-6754-578B-85EEAE7BA582}"/>
                </a:ext>
              </a:extLst>
            </p:cNvPr>
            <p:cNvSpPr txBox="1"/>
            <p:nvPr/>
          </p:nvSpPr>
          <p:spPr>
            <a:xfrm>
              <a:off x="6949448" y="3132304"/>
              <a:ext cx="857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schemeClr val="accent4">
                      <a:lumMod val="75000"/>
                    </a:schemeClr>
                  </a:solidFill>
                </a:rPr>
                <a:t>NW layer</a:t>
              </a:r>
              <a:endParaRPr lang="zh-TW" altLang="en-US" sz="1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8436CA-E62B-83D3-0B5C-E72B4A29FF3B}"/>
              </a:ext>
            </a:extLst>
          </p:cNvPr>
          <p:cNvGrpSpPr/>
          <p:nvPr/>
        </p:nvGrpSpPr>
        <p:grpSpPr>
          <a:xfrm>
            <a:off x="747248" y="3539846"/>
            <a:ext cx="5758564" cy="1898081"/>
            <a:chOff x="748246" y="4354830"/>
            <a:chExt cx="5758564" cy="189808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BB8691-BA83-26EF-A93F-4A9918A51D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7688" y="5209591"/>
              <a:ext cx="171422" cy="295726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119C75-628F-8D1D-26F7-C4A43382BC5E}"/>
                </a:ext>
              </a:extLst>
            </p:cNvPr>
            <p:cNvSpPr/>
            <p:nvPr/>
          </p:nvSpPr>
          <p:spPr>
            <a:xfrm>
              <a:off x="3943350" y="4354830"/>
              <a:ext cx="731520" cy="81394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0770D3-DB8C-638F-EA42-3CD3C8580C94}"/>
                </a:ext>
              </a:extLst>
            </p:cNvPr>
            <p:cNvSpPr txBox="1"/>
            <p:nvPr/>
          </p:nvSpPr>
          <p:spPr>
            <a:xfrm>
              <a:off x="748246" y="5545025"/>
              <a:ext cx="57585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Stopping power (mostly from collision with electrons)</a:t>
              </a:r>
            </a:p>
            <a:p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  <a:sym typeface="Wingdings" panose="05000000000000000000" pitchFamily="2" charset="2"/>
                </a:rPr>
                <a:t>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 reduced by heating target electrons</a:t>
              </a:r>
              <a:endParaRPr lang="zh-TW" alt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FCD209-1062-F01C-532C-1DA48002BCA9}"/>
              </a:ext>
            </a:extLst>
          </p:cNvPr>
          <p:cNvGrpSpPr/>
          <p:nvPr/>
        </p:nvGrpSpPr>
        <p:grpSpPr>
          <a:xfrm>
            <a:off x="2750450" y="3132006"/>
            <a:ext cx="3309727" cy="1221788"/>
            <a:chOff x="2750450" y="3132006"/>
            <a:chExt cx="3309727" cy="12217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B38666-2842-0824-D495-B0DA7535266F}"/>
                </a:ext>
              </a:extLst>
            </p:cNvPr>
            <p:cNvSpPr/>
            <p:nvPr/>
          </p:nvSpPr>
          <p:spPr>
            <a:xfrm>
              <a:off x="2750450" y="3539846"/>
              <a:ext cx="1137668" cy="813948"/>
            </a:xfrm>
            <a:prstGeom prst="rect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060B21-8C8F-A303-37F2-A0052394FCC1}"/>
                </a:ext>
              </a:extLst>
            </p:cNvPr>
            <p:cNvSpPr txBox="1"/>
            <p:nvPr/>
          </p:nvSpPr>
          <p:spPr>
            <a:xfrm>
              <a:off x="3564557" y="3132006"/>
              <a:ext cx="24956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>
                  <a:solidFill>
                    <a:schemeClr val="accent6">
                      <a:lumMod val="75000"/>
                    </a:schemeClr>
                  </a:solidFill>
                </a:rPr>
                <a:t>Reaction cross section</a:t>
              </a:r>
              <a:endParaRPr lang="zh-TW" alt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F86364-56F7-A1AB-5CEF-8377F8129B34}"/>
                  </a:ext>
                </a:extLst>
              </p:cNvPr>
              <p:cNvSpPr txBox="1"/>
              <p:nvPr/>
            </p:nvSpPr>
            <p:spPr>
              <a:xfrm>
                <a:off x="3564557" y="6166466"/>
                <a:ext cx="5304283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proton kinetic energy </a:t>
                </a:r>
                <a:endParaRPr lang="zh-TW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F86364-56F7-A1AB-5CEF-8377F812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557" y="6166466"/>
                <a:ext cx="5304283" cy="390748"/>
              </a:xfrm>
              <a:prstGeom prst="rect">
                <a:avLst/>
              </a:prstGeom>
              <a:blipFill>
                <a:blip r:embed="rId4"/>
                <a:stretch>
                  <a:fillRect t="-10938" r="-1609" b="-171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A9A32775-8B56-C1BE-F4E3-5D07DB5BF4CF}"/>
              </a:ext>
            </a:extLst>
          </p:cNvPr>
          <p:cNvSpPr txBox="1"/>
          <p:nvPr/>
        </p:nvSpPr>
        <p:spPr>
          <a:xfrm>
            <a:off x="747248" y="5767244"/>
            <a:ext cx="536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FF0000"/>
                </a:solidFill>
              </a:rPr>
              <a:t>Enhance target heating using NW layer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51BA4-0320-5DB4-464F-769DC98B0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C8361D7-2C17-5E5A-7109-1E076A2F7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500" y="1361072"/>
            <a:ext cx="4164293" cy="3418343"/>
          </a:xfrm>
          <a:prstGeom prst="rect">
            <a:avLst/>
          </a:prstGeom>
        </p:spPr>
      </p:pic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6FE9B231-34A7-0458-48F2-1E3820CDA7A8}"/>
              </a:ext>
            </a:extLst>
          </p:cNvPr>
          <p:cNvCxnSpPr>
            <a:cxnSpLocks/>
          </p:cNvCxnSpPr>
          <p:nvPr/>
        </p:nvCxnSpPr>
        <p:spPr>
          <a:xfrm>
            <a:off x="445477" y="857110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0552C4CD-1794-D55C-68BF-478181DA986C}"/>
              </a:ext>
            </a:extLst>
          </p:cNvPr>
          <p:cNvSpPr txBox="1">
            <a:spLocks/>
          </p:cNvSpPr>
          <p:nvPr/>
        </p:nvSpPr>
        <p:spPr>
          <a:xfrm>
            <a:off x="628650" y="-1678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Criterion for effective heating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41EAC2-3D2A-C469-B6F9-33BAA08EEDCF}"/>
                  </a:ext>
                </a:extLst>
              </p:cNvPr>
              <p:cNvSpPr txBox="1"/>
              <p:nvPr/>
            </p:nvSpPr>
            <p:spPr>
              <a:xfrm>
                <a:off x="4748645" y="966488"/>
                <a:ext cx="40074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Stopping power at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41EAC2-3D2A-C469-B6F9-33BAA08EE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645" y="966488"/>
                <a:ext cx="4007443" cy="400110"/>
              </a:xfrm>
              <a:prstGeom prst="rect">
                <a:avLst/>
              </a:prstGeom>
              <a:blipFill>
                <a:blip r:embed="rId3"/>
                <a:stretch>
                  <a:fillRect l="-1370" t="-9231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1380150-F598-69BB-23BA-9A573016386D}"/>
              </a:ext>
            </a:extLst>
          </p:cNvPr>
          <p:cNvGrpSpPr/>
          <p:nvPr/>
        </p:nvGrpSpPr>
        <p:grpSpPr>
          <a:xfrm>
            <a:off x="250194" y="1365394"/>
            <a:ext cx="3836319" cy="3307653"/>
            <a:chOff x="401355" y="1560041"/>
            <a:chExt cx="4027079" cy="2917556"/>
          </a:xfrm>
        </p:grpSpPr>
        <p:pic>
          <p:nvPicPr>
            <p:cNvPr id="11" name="圖片 7">
              <a:extLst>
                <a:ext uri="{FF2B5EF4-FFF2-40B4-BE49-F238E27FC236}">
                  <a16:creationId xmlns:a16="http://schemas.microsoft.com/office/drawing/2014/main" id="{E4673948-C951-D55D-1C86-B68492EAA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203"/>
            <a:stretch/>
          </p:blipFill>
          <p:spPr>
            <a:xfrm>
              <a:off x="401355" y="1769210"/>
              <a:ext cx="4027079" cy="2708387"/>
            </a:xfrm>
            <a:prstGeom prst="rect">
              <a:avLst/>
            </a:prstGeom>
          </p:spPr>
        </p:pic>
        <p:sp>
          <p:nvSpPr>
            <p:cNvPr id="12" name="文字方塊 10">
              <a:extLst>
                <a:ext uri="{FF2B5EF4-FFF2-40B4-BE49-F238E27FC236}">
                  <a16:creationId xmlns:a16="http://schemas.microsoft.com/office/drawing/2014/main" id="{0E716CFE-9198-F0C9-E8CE-92D5673933D8}"/>
                </a:ext>
              </a:extLst>
            </p:cNvPr>
            <p:cNvSpPr txBox="1"/>
            <p:nvPr/>
          </p:nvSpPr>
          <p:spPr>
            <a:xfrm>
              <a:off x="2111602" y="1560041"/>
              <a:ext cx="400243" cy="263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148</a:t>
              </a:r>
              <a:endParaRPr lang="zh-TW" altLang="en-US" sz="1200" dirty="0"/>
            </a:p>
          </p:txBody>
        </p:sp>
        <p:sp>
          <p:nvSpPr>
            <p:cNvPr id="13" name="文字方塊 11">
              <a:extLst>
                <a:ext uri="{FF2B5EF4-FFF2-40B4-BE49-F238E27FC236}">
                  <a16:creationId xmlns:a16="http://schemas.microsoft.com/office/drawing/2014/main" id="{8B61EB8D-EBCF-EF0B-CEFC-018BC096E7F3}"/>
                </a:ext>
              </a:extLst>
            </p:cNvPr>
            <p:cNvSpPr txBox="1"/>
            <p:nvPr/>
          </p:nvSpPr>
          <p:spPr>
            <a:xfrm>
              <a:off x="2765152" y="1560042"/>
              <a:ext cx="6846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/>
                <a:t>612 keV</a:t>
              </a:r>
              <a:endParaRPr lang="zh-TW" altLang="en-US" sz="1200" dirty="0"/>
            </a:p>
          </p:txBody>
        </p:sp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4E3DD849-2412-D022-E161-AF87C5ED5B0B}"/>
                </a:ext>
              </a:extLst>
            </p:cNvPr>
            <p:cNvCxnSpPr>
              <a:cxnSpLocks/>
            </p:cNvCxnSpPr>
            <p:nvPr/>
          </p:nvCxnSpPr>
          <p:spPr>
            <a:xfrm>
              <a:off x="2330805" y="1769210"/>
              <a:ext cx="0" cy="8929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接點 15">
              <a:extLst>
                <a:ext uri="{FF2B5EF4-FFF2-40B4-BE49-F238E27FC236}">
                  <a16:creationId xmlns:a16="http://schemas.microsoft.com/office/drawing/2014/main" id="{CF40298F-2CFB-09D8-EAC3-B6C4C02E7B01}"/>
                </a:ext>
              </a:extLst>
            </p:cNvPr>
            <p:cNvCxnSpPr>
              <a:cxnSpLocks/>
            </p:cNvCxnSpPr>
            <p:nvPr/>
          </p:nvCxnSpPr>
          <p:spPr>
            <a:xfrm>
              <a:off x="2964999" y="1784461"/>
              <a:ext cx="0" cy="8929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52AB29-18C6-DD59-93E1-41F639A54DBA}"/>
                  </a:ext>
                </a:extLst>
              </p:cNvPr>
              <p:cNvSpPr txBox="1"/>
              <p:nvPr/>
            </p:nvSpPr>
            <p:spPr>
              <a:xfrm>
                <a:off x="768928" y="966488"/>
                <a:ext cx="3360478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P-B fusion cross section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52AB29-18C6-DD59-93E1-41F639A54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28" y="966488"/>
                <a:ext cx="3360478" cy="424732"/>
              </a:xfrm>
              <a:prstGeom prst="rect">
                <a:avLst/>
              </a:prstGeom>
              <a:blipFill>
                <a:blip r:embed="rId5"/>
                <a:stretch>
                  <a:fillRect l="-1633" t="-7246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03081E5-4D87-2A69-D2AC-C7F94BBA36A6}"/>
              </a:ext>
            </a:extLst>
          </p:cNvPr>
          <p:cNvSpPr txBox="1"/>
          <p:nvPr/>
        </p:nvSpPr>
        <p:spPr>
          <a:xfrm>
            <a:off x="6320628" y="4673047"/>
            <a:ext cx="264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*Stopping power by electron only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C8B59-C949-3030-6FC3-E16A4788A625}"/>
              </a:ext>
            </a:extLst>
          </p:cNvPr>
          <p:cNvGrpSpPr/>
          <p:nvPr/>
        </p:nvGrpSpPr>
        <p:grpSpPr>
          <a:xfrm>
            <a:off x="628650" y="5512332"/>
            <a:ext cx="6572250" cy="790857"/>
            <a:chOff x="628650" y="5512332"/>
            <a:chExt cx="6572250" cy="7908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09341094-2335-79EA-5738-2B4A38791A48}"/>
                    </a:ext>
                  </a:extLst>
                </p:cNvPr>
                <p:cNvSpPr txBox="1"/>
                <p:nvPr/>
              </p:nvSpPr>
              <p:spPr>
                <a:xfrm>
                  <a:off x="628650" y="5512332"/>
                  <a:ext cx="657225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altLang="zh-TW" sz="2200" dirty="0"/>
                    <a:t>Significant stopping power reduction requires electron temperature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 panose="02040503050406030204" pitchFamily="18" charset="0"/>
                        </a:rPr>
                        <m:t>≥100 </m:t>
                      </m:r>
                      <m:r>
                        <m:rPr>
                          <m:sty m:val="p"/>
                        </m:rPr>
                        <a:rPr lang="en-US" altLang="zh-TW" sz="2200" b="0" i="0" smtClean="0">
                          <a:latin typeface="Cambria Math" panose="02040503050406030204" pitchFamily="18" charset="0"/>
                        </a:rPr>
                        <m:t>eV</m:t>
                      </m:r>
                    </m:oMath>
                  </a14:m>
                  <a:endParaRPr lang="en-US" altLang="zh-TW" sz="2200" dirty="0"/>
                </a:p>
              </p:txBody>
            </p:sp>
          </mc:Choice>
          <mc:Fallback xmlns="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09341094-2335-79EA-5738-2B4A38791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5512332"/>
                  <a:ext cx="6572250" cy="769441"/>
                </a:xfrm>
                <a:prstGeom prst="rect">
                  <a:avLst/>
                </a:prstGeom>
                <a:blipFill>
                  <a:blip r:embed="rId6"/>
                  <a:stretch>
                    <a:fillRect l="-1206" t="-4762" r="-1206" b="-1587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CB619A3-EAEF-310B-DAB6-F2373E938CA3}"/>
                    </a:ext>
                  </a:extLst>
                </p:cNvPr>
                <p:cNvSpPr txBox="1"/>
                <p:nvPr/>
              </p:nvSpPr>
              <p:spPr>
                <a:xfrm>
                  <a:off x="3994737" y="5912441"/>
                  <a:ext cx="1213139" cy="39074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zh-TW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18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TW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CB619A3-EAEF-310B-DAB6-F2373E938C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4737" y="5912441"/>
                  <a:ext cx="1213139" cy="390748"/>
                </a:xfrm>
                <a:prstGeom prst="rect">
                  <a:avLst/>
                </a:prstGeom>
                <a:blipFill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90AC282-4C60-9173-40D7-A8E6199A8501}"/>
              </a:ext>
            </a:extLst>
          </p:cNvPr>
          <p:cNvSpPr txBox="1"/>
          <p:nvPr/>
        </p:nvSpPr>
        <p:spPr>
          <a:xfrm>
            <a:off x="3761772" y="6474006"/>
            <a:ext cx="5304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[6] Peter and Meyer-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Vehn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Phys. Rev. A 43, 2015 (1991)</a:t>
            </a:r>
            <a:r>
              <a:rPr lang="en-US" altLang="zh-TW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9024F-8B36-5C31-A0F1-A0830BB2BC13}"/>
              </a:ext>
            </a:extLst>
          </p:cNvPr>
          <p:cNvSpPr/>
          <p:nvPr/>
        </p:nvSpPr>
        <p:spPr>
          <a:xfrm>
            <a:off x="2512180" y="1713956"/>
            <a:ext cx="322460" cy="2517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99C633-DE38-C42E-7493-AA848862D354}"/>
              </a:ext>
            </a:extLst>
          </p:cNvPr>
          <p:cNvGrpSpPr/>
          <p:nvPr/>
        </p:nvGrpSpPr>
        <p:grpSpPr>
          <a:xfrm>
            <a:off x="5644986" y="1664438"/>
            <a:ext cx="603414" cy="2677545"/>
            <a:chOff x="5644986" y="1664438"/>
            <a:chExt cx="603414" cy="267754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7874EA6-86CD-1C4D-7EDE-7FEB6EFBF1F6}"/>
                </a:ext>
              </a:extLst>
            </p:cNvPr>
            <p:cNvCxnSpPr>
              <a:cxnSpLocks/>
            </p:cNvCxnSpPr>
            <p:nvPr/>
          </p:nvCxnSpPr>
          <p:spPr>
            <a:xfrm>
              <a:off x="5644986" y="1664438"/>
              <a:ext cx="0" cy="2677545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8318EEA-5EE6-56B7-1567-385147CBF868}"/>
                </a:ext>
              </a:extLst>
            </p:cNvPr>
            <p:cNvCxnSpPr/>
            <p:nvPr/>
          </p:nvCxnSpPr>
          <p:spPr>
            <a:xfrm flipH="1" flipV="1">
              <a:off x="5750560" y="3281680"/>
              <a:ext cx="497840" cy="264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CFF236-D40C-079D-874A-EFBED0ED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84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CD53C-7654-5A82-01EE-EBB4F5957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32BC73F0-B9C2-B57C-C6B8-A0EA7B254437}"/>
              </a:ext>
            </a:extLst>
          </p:cNvPr>
          <p:cNvCxnSpPr>
            <a:cxnSpLocks/>
          </p:cNvCxnSpPr>
          <p:nvPr/>
        </p:nvCxnSpPr>
        <p:spPr>
          <a:xfrm>
            <a:off x="445477" y="857110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2FCF97DA-D578-AF42-C018-73A5858FEE23}"/>
              </a:ext>
            </a:extLst>
          </p:cNvPr>
          <p:cNvSpPr txBox="1">
            <a:spLocks/>
          </p:cNvSpPr>
          <p:nvPr/>
        </p:nvSpPr>
        <p:spPr>
          <a:xfrm>
            <a:off x="445477" y="-167890"/>
            <a:ext cx="8069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Volume of effective heated region</a:t>
            </a:r>
            <a:endParaRPr lang="zh-TW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84F4F-5920-791E-8EFF-B642B37BF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375" y="4239374"/>
            <a:ext cx="3751494" cy="2558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4CFDF7-AC61-C52C-3362-8082B774AA79}"/>
                  </a:ext>
                </a:extLst>
              </p:cNvPr>
              <p:cNvSpPr txBox="1"/>
              <p:nvPr/>
            </p:nvSpPr>
            <p:spPr>
              <a:xfrm>
                <a:off x="5213010" y="4350666"/>
                <a:ext cx="1644989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=612 </m:t>
                      </m:r>
                      <m:r>
                        <m:rPr>
                          <m:sty m:val="p"/>
                        </m:rPr>
                        <a:rPr lang="en-US" altLang="zh-TW" sz="1600" b="0" i="0" smtClean="0">
                          <a:latin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4CFDF7-AC61-C52C-3362-8082B774A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010" y="4350666"/>
                <a:ext cx="1644989" cy="357534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F742CD0-178B-65AF-FCDD-AAC1242C3F4D}"/>
              </a:ext>
            </a:extLst>
          </p:cNvPr>
          <p:cNvSpPr txBox="1"/>
          <p:nvPr/>
        </p:nvSpPr>
        <p:spPr>
          <a:xfrm>
            <a:off x="5031855" y="3867149"/>
            <a:ext cx="3112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/>
              <a:t>Proton stopping range </a:t>
            </a:r>
            <a:endParaRPr lang="zh-TW" altLang="en-US" dirty="0"/>
          </a:p>
        </p:txBody>
      </p:sp>
      <p:sp>
        <p:nvSpPr>
          <p:cNvPr id="8" name="文字方塊 3">
            <a:extLst>
              <a:ext uri="{FF2B5EF4-FFF2-40B4-BE49-F238E27FC236}">
                <a16:creationId xmlns:a16="http://schemas.microsoft.com/office/drawing/2014/main" id="{798ED2D6-EFB5-CD21-20D2-1AA16F1EB0B2}"/>
              </a:ext>
            </a:extLst>
          </p:cNvPr>
          <p:cNvSpPr txBox="1"/>
          <p:nvPr/>
        </p:nvSpPr>
        <p:spPr>
          <a:xfrm>
            <a:off x="445477" y="4522542"/>
            <a:ext cx="342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/>
              <a:t>Stopping range is evaluated as: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FF7B4E-CA8A-466E-71BB-50B79BBF2883}"/>
                  </a:ext>
                </a:extLst>
              </p:cNvPr>
              <p:cNvSpPr txBox="1"/>
              <p:nvPr/>
            </p:nvSpPr>
            <p:spPr>
              <a:xfrm>
                <a:off x="1222546" y="5018413"/>
                <a:ext cx="1987262" cy="1054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𝑑𝐸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𝑑𝐸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FF7B4E-CA8A-466E-71BB-50B79BBF2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46" y="5018413"/>
                <a:ext cx="1987262" cy="1054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62D76-BA36-B500-A073-5D9C65CE0B8F}"/>
                  </a:ext>
                </a:extLst>
              </p:cNvPr>
              <p:cNvSpPr txBox="1"/>
              <p:nvPr/>
            </p:nvSpPr>
            <p:spPr>
              <a:xfrm>
                <a:off x="6772059" y="1143447"/>
                <a:ext cx="2175788" cy="95410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TW" sz="1400" dirty="0"/>
                  <a:t>:  Laser energy in joule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1400" dirty="0"/>
                  <a:t>:  Electron kinetic energy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TW" sz="1400" dirty="0"/>
                  <a:t>  :  Absorption efficiency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1400" dirty="0"/>
                  <a:t>  </a:t>
                </a:r>
                <a:r>
                  <a:rPr lang="en-US" altLang="zh-TW" sz="1400" dirty="0"/>
                  <a:t>Boron number density 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D62D76-BA36-B500-A073-5D9C65CE0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059" y="1143447"/>
                <a:ext cx="2175788" cy="954107"/>
              </a:xfrm>
              <a:prstGeom prst="rect">
                <a:avLst/>
              </a:prstGeom>
              <a:blipFill>
                <a:blip r:embed="rId6"/>
                <a:stretch>
                  <a:fillRect t="-633" b="-5063"/>
                </a:stretch>
              </a:blip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D326A7-3FB2-F3FA-6F7E-8D320F37CEAC}"/>
                  </a:ext>
                </a:extLst>
              </p:cNvPr>
              <p:cNvSpPr txBox="1"/>
              <p:nvPr/>
            </p:nvSpPr>
            <p:spPr>
              <a:xfrm>
                <a:off x="386862" y="1218176"/>
                <a:ext cx="60893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=6.24×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en-US" altLang="zh-TW" sz="2000" dirty="0"/>
                  <a:t>,    effective heating: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D326A7-3FB2-F3FA-6F7E-8D320F37C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62" y="1218176"/>
                <a:ext cx="6089352" cy="400110"/>
              </a:xfrm>
              <a:prstGeom prst="rect">
                <a:avLst/>
              </a:prstGeom>
              <a:blipFill>
                <a:blip r:embed="rId7"/>
                <a:stretch>
                  <a:fillRect l="-300" t="-9231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74B7C3-6E03-AAC6-D484-4A59E043B8CD}"/>
                  </a:ext>
                </a:extLst>
              </p:cNvPr>
              <p:cNvSpPr txBox="1"/>
              <p:nvPr/>
            </p:nvSpPr>
            <p:spPr>
              <a:xfrm>
                <a:off x="386862" y="1982618"/>
                <a:ext cx="62197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>
                    <a:sym typeface="Wingdings" panose="05000000000000000000" pitchFamily="2" charset="2"/>
                  </a:rPr>
                  <a:t>Number of electrons can be heated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sz="2000" dirty="0"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6.24×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𝜂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74B7C3-6E03-AAC6-D484-4A59E043B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62" y="1982618"/>
                <a:ext cx="6219799" cy="400110"/>
              </a:xfrm>
              <a:prstGeom prst="rect">
                <a:avLst/>
              </a:prstGeom>
              <a:blipFill>
                <a:blip r:embed="rId8"/>
                <a:stretch>
                  <a:fillRect l="-979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Down 18">
            <a:extLst>
              <a:ext uri="{FF2B5EF4-FFF2-40B4-BE49-F238E27FC236}">
                <a16:creationId xmlns:a16="http://schemas.microsoft.com/office/drawing/2014/main" id="{84C94563-5EBA-1AA4-F93D-F14DA5C1DC7E}"/>
              </a:ext>
            </a:extLst>
          </p:cNvPr>
          <p:cNvSpPr/>
          <p:nvPr/>
        </p:nvSpPr>
        <p:spPr>
          <a:xfrm>
            <a:off x="3124985" y="1784682"/>
            <a:ext cx="179109" cy="2861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46EFC09-0D02-A812-CA38-C64E7EE16EE2}"/>
              </a:ext>
            </a:extLst>
          </p:cNvPr>
          <p:cNvSpPr/>
          <p:nvPr/>
        </p:nvSpPr>
        <p:spPr>
          <a:xfrm>
            <a:off x="3124985" y="2634924"/>
            <a:ext cx="179109" cy="2861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5C5A9F-0B7A-A77C-9D27-4A79EDAEA167}"/>
                  </a:ext>
                </a:extLst>
              </p:cNvPr>
              <p:cNvSpPr txBox="1"/>
              <p:nvPr/>
            </p:nvSpPr>
            <p:spPr>
              <a:xfrm>
                <a:off x="396150" y="2923922"/>
                <a:ext cx="7747725" cy="568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>
                    <a:sym typeface="Wingdings" panose="05000000000000000000" pitchFamily="2" charset="2"/>
                  </a:rPr>
                  <a:t>Heated volume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5×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~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𝜂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−7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𝜂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×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46 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𝜇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p>
                    </m:sSup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5C5A9F-0B7A-A77C-9D27-4A79EDAEA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50" y="2923922"/>
                <a:ext cx="7747725" cy="568169"/>
              </a:xfrm>
              <a:prstGeom prst="rect">
                <a:avLst/>
              </a:prstGeom>
              <a:blipFill>
                <a:blip r:embed="rId9"/>
                <a:stretch>
                  <a:fillRect l="-865" b="-2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DCC5FE7-9D09-5296-409F-14F85C6E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11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8" grpId="0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81C97-B7A0-964B-8DE8-05E26C69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9F37924F-F39F-EEE2-F7F4-410974A3E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r="18258"/>
          <a:stretch/>
        </p:blipFill>
        <p:spPr>
          <a:xfrm>
            <a:off x="142639" y="2006314"/>
            <a:ext cx="2845265" cy="2878583"/>
          </a:xfrm>
          <a:prstGeom prst="rect">
            <a:avLst/>
          </a:prstGeom>
        </p:spPr>
      </p:pic>
      <p:pic>
        <p:nvPicPr>
          <p:cNvPr id="28" name="Picture 27" descr="A green and yellow rectangular object&#10;&#10;Description automatically generated">
            <a:extLst>
              <a:ext uri="{FF2B5EF4-FFF2-40B4-BE49-F238E27FC236}">
                <a16:creationId xmlns:a16="http://schemas.microsoft.com/office/drawing/2014/main" id="{B50BB2C7-B20E-4738-C731-7D77F9813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9" r="29354"/>
          <a:stretch/>
        </p:blipFill>
        <p:spPr>
          <a:xfrm>
            <a:off x="3141576" y="2006314"/>
            <a:ext cx="1184321" cy="2926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94A9B7-6D42-0776-9605-15E8CF646F7B}"/>
                  </a:ext>
                </a:extLst>
              </p:cNvPr>
              <p:cNvSpPr txBox="1"/>
              <p:nvPr/>
            </p:nvSpPr>
            <p:spPr>
              <a:xfrm>
                <a:off x="3160230" y="4700848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400" b="0" i="0" smtClean="0"/>
                        <m:t>x</m:t>
                      </m:r>
                      <m:r>
                        <m:rPr>
                          <m:nor/>
                        </m:rPr>
                        <a:rPr lang="en-US" altLang="zh-TW" sz="1400" b="0" i="0" smtClean="0"/>
                        <m:t> (</m:t>
                      </m:r>
                      <m:r>
                        <m:rPr>
                          <m:nor/>
                        </m:rPr>
                        <a:rPr lang="en-US" altLang="zh-TW" sz="1400" b="0" i="0" smtClean="0"/>
                        <m:t>μm</m:t>
                      </m:r>
                      <m:r>
                        <m:rPr>
                          <m:nor/>
                        </m:rPr>
                        <a:rPr lang="en-US" altLang="zh-TW" sz="1400" b="0" i="0" smtClean="0"/>
                        <m:t>)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94A9B7-6D42-0776-9605-15E8CF646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230" y="4700848"/>
                <a:ext cx="694421" cy="307777"/>
              </a:xfrm>
              <a:prstGeom prst="rect">
                <a:avLst/>
              </a:prstGeom>
              <a:blipFill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47FA15A-EC3A-8AB0-E31D-1C424CF05C21}"/>
              </a:ext>
            </a:extLst>
          </p:cNvPr>
          <p:cNvSpPr/>
          <p:nvPr/>
        </p:nvSpPr>
        <p:spPr>
          <a:xfrm>
            <a:off x="2996929" y="2174554"/>
            <a:ext cx="997930" cy="14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94D51-F9C2-0D9F-52DF-A33F86D2F3FC}"/>
                  </a:ext>
                </a:extLst>
              </p:cNvPr>
              <p:cNvSpPr txBox="1"/>
              <p:nvPr/>
            </p:nvSpPr>
            <p:spPr>
              <a:xfrm>
                <a:off x="3148230" y="2097347"/>
                <a:ext cx="7765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D94D51-F9C2-0D9F-52DF-A33F86D2F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230" y="2097347"/>
                <a:ext cx="776596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 descr="A rainbow colored rectangular object&#10;&#10;Description automatically generated with medium confidence">
            <a:extLst>
              <a:ext uri="{FF2B5EF4-FFF2-40B4-BE49-F238E27FC236}">
                <a16:creationId xmlns:a16="http://schemas.microsoft.com/office/drawing/2014/main" id="{57357F30-7DDC-C812-58F7-427DC581A7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4" r="28890"/>
          <a:stretch/>
        </p:blipFill>
        <p:spPr>
          <a:xfrm>
            <a:off x="7777689" y="2006314"/>
            <a:ext cx="1130582" cy="2917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64278D-075A-6549-CFBE-98FB4ED9A565}"/>
                  </a:ext>
                </a:extLst>
              </p:cNvPr>
              <p:cNvSpPr txBox="1"/>
              <p:nvPr/>
            </p:nvSpPr>
            <p:spPr>
              <a:xfrm>
                <a:off x="7851352" y="4701701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400" b="0" i="0" smtClean="0"/>
                        <m:t>x</m:t>
                      </m:r>
                      <m:r>
                        <m:rPr>
                          <m:nor/>
                        </m:rPr>
                        <a:rPr lang="en-US" altLang="zh-TW" sz="1400" b="0" i="0" smtClean="0"/>
                        <m:t> (</m:t>
                      </m:r>
                      <m:r>
                        <m:rPr>
                          <m:nor/>
                        </m:rPr>
                        <a:rPr lang="en-US" altLang="zh-TW" sz="1400" b="0" i="0" smtClean="0"/>
                        <m:t>μm</m:t>
                      </m:r>
                      <m:r>
                        <m:rPr>
                          <m:nor/>
                        </m:rPr>
                        <a:rPr lang="en-US" altLang="zh-TW" sz="1400" b="0" i="0" smtClean="0"/>
                        <m:t>)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E64278D-075A-6549-CFBE-98FB4ED9A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52" y="4701701"/>
                <a:ext cx="694421" cy="307777"/>
              </a:xfrm>
              <a:prstGeom prst="rect">
                <a:avLst/>
              </a:prstGeom>
              <a:blipFill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5384DCD-3E47-B95D-D2F4-25A9AC55C317}"/>
              </a:ext>
            </a:extLst>
          </p:cNvPr>
          <p:cNvSpPr/>
          <p:nvPr/>
        </p:nvSpPr>
        <p:spPr>
          <a:xfrm>
            <a:off x="7625261" y="2175364"/>
            <a:ext cx="954956" cy="14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CB541E-0D64-4C50-F958-A4888B07D195}"/>
                  </a:ext>
                </a:extLst>
              </p:cNvPr>
              <p:cNvSpPr txBox="1"/>
              <p:nvPr/>
            </p:nvSpPr>
            <p:spPr>
              <a:xfrm>
                <a:off x="7748529" y="2102340"/>
                <a:ext cx="8316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CB541E-0D64-4C50-F958-A4888B07D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529" y="2102340"/>
                <a:ext cx="83168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3F2A84D7-206C-8BFA-2DDB-888475006858}"/>
              </a:ext>
            </a:extLst>
          </p:cNvPr>
          <p:cNvCxnSpPr>
            <a:cxnSpLocks/>
          </p:cNvCxnSpPr>
          <p:nvPr/>
        </p:nvCxnSpPr>
        <p:spPr>
          <a:xfrm>
            <a:off x="445477" y="674485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542F81A9-F364-0E38-967A-0EEEFB604329}"/>
              </a:ext>
            </a:extLst>
          </p:cNvPr>
          <p:cNvSpPr txBox="1">
            <a:spLocks/>
          </p:cNvSpPr>
          <p:nvPr/>
        </p:nvSpPr>
        <p:spPr>
          <a:xfrm>
            <a:off x="289367" y="-269490"/>
            <a:ext cx="8467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/>
              <a:t>Absorption and ionization enhancement from nanowire 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B2E4F1A-2CE7-8522-4601-F903DB6BC254}"/>
                  </a:ext>
                </a:extLst>
              </p:cNvPr>
              <p:cNvSpPr txBox="1"/>
              <p:nvPr/>
            </p:nvSpPr>
            <p:spPr>
              <a:xfrm>
                <a:off x="437175" y="860643"/>
                <a:ext cx="80441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TW" sz="2000" dirty="0"/>
                  <a:t>Nanowire (NW) surface structure significantly increases the laser energy absorption efficiency (6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/>
                  <a:t>) and the ionized region of target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0EE546-AB65-219E-AC5A-C8DA946E6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5" y="860643"/>
                <a:ext cx="8044193" cy="707886"/>
              </a:xfrm>
              <a:prstGeom prst="rect">
                <a:avLst/>
              </a:prstGeom>
              <a:blipFill>
                <a:blip r:embed="rId9"/>
                <a:stretch>
                  <a:fillRect l="-834" t="-4310" r="-834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600996C-965C-B7C8-B17E-8E7F36366A17}"/>
                  </a:ext>
                </a:extLst>
              </p:cNvPr>
              <p:cNvSpPr txBox="1"/>
              <p:nvPr/>
            </p:nvSpPr>
            <p:spPr>
              <a:xfrm>
                <a:off x="908349" y="2355170"/>
                <a:ext cx="16034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TW" sz="1100" b="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Absorption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100" b="0" i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= 0.114</m:t>
                    </m:r>
                  </m:oMath>
                </a14:m>
                <a:endParaRPr lang="zh-TW" alt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600996C-965C-B7C8-B17E-8E7F3636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9" y="2355170"/>
                <a:ext cx="1603412" cy="261610"/>
              </a:xfrm>
              <a:prstGeom prst="rect">
                <a:avLst/>
              </a:prstGeom>
              <a:blipFill>
                <a:blip r:embed="rId10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5C6F889-B7DA-B8E0-C7C6-777931D777DD}"/>
                  </a:ext>
                </a:extLst>
              </p:cNvPr>
              <p:cNvSpPr txBox="1"/>
              <p:nvPr/>
            </p:nvSpPr>
            <p:spPr>
              <a:xfrm>
                <a:off x="2502157" y="2097639"/>
                <a:ext cx="5816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1/</m:t>
                      </m:r>
                      <m:sSup>
                        <m:sSup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1200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5C6F889-B7DA-B8E0-C7C6-777931D77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157" y="2097639"/>
                <a:ext cx="581634" cy="276999"/>
              </a:xfrm>
              <a:prstGeom prst="rect">
                <a:avLst/>
              </a:prstGeom>
              <a:blipFill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60EA83-5D56-B606-1987-AE82032FA4F3}"/>
                  </a:ext>
                </a:extLst>
              </p:cNvPr>
              <p:cNvSpPr txBox="1"/>
              <p:nvPr/>
            </p:nvSpPr>
            <p:spPr>
              <a:xfrm flipH="1">
                <a:off x="228164" y="5913368"/>
                <a:ext cx="4072946" cy="73866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Particle-In-Cell </a:t>
                </a:r>
                <a:r>
                  <a:rPr lang="en-US" altLang="zh-TW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simulation</a:t>
                </a:r>
                <a:r>
                  <a:rPr lang="en-US" altLang="zh-TW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parameters (EPOCH):</a:t>
                </a:r>
              </a:p>
              <a:p>
                <a:r>
                  <a:rPr lang="en-US" altLang="zh-TW" sz="1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Laser: 800 nm, 35 fs, </a:t>
                </a:r>
                <a14:m>
                  <m:oMath xmlns:m="http://schemas.openxmlformats.org/officeDocument/2006/math">
                    <m:r>
                      <a:rPr lang="en-US" altLang="zh-TW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6×</m:t>
                    </m:r>
                    <m:sSup>
                      <m:sSupPr>
                        <m:ctrlPr>
                          <a:rPr lang="en-US" altLang="zh-TW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altLang="zh-TW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altLang="zh-TW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zh-TW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zh-TW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TW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1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0.63 J</a:t>
                </a:r>
              </a:p>
              <a:p>
                <a:r>
                  <a:rPr lang="en-US" altLang="zh-TW" sz="1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   Target: 100</a:t>
                </a:r>
                <a14:m>
                  <m:oMath xmlns:m="http://schemas.openxmlformats.org/officeDocument/2006/math">
                    <m:r>
                      <a:rPr lang="en-US" altLang="zh-TW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en-US" sz="1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TW" sz="1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unionized boron nanowire target</a:t>
                </a:r>
                <a:endParaRPr lang="zh-TW" altLang="en-US" sz="1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60EA83-5D56-B606-1987-AE82032FA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8164" y="5913368"/>
                <a:ext cx="4072946" cy="738664"/>
              </a:xfrm>
              <a:prstGeom prst="rect">
                <a:avLst/>
              </a:prstGeom>
              <a:blipFill>
                <a:blip r:embed="rId12"/>
                <a:stretch>
                  <a:fillRect l="-298" t="-1626" b="-6504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30E3496C-6B09-76B8-27E5-08F31085F57A}"/>
              </a:ext>
            </a:extLst>
          </p:cNvPr>
          <p:cNvSpPr/>
          <p:nvPr/>
        </p:nvSpPr>
        <p:spPr>
          <a:xfrm>
            <a:off x="3105178" y="3208806"/>
            <a:ext cx="284466" cy="6186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8F5F92-4480-0E0C-778D-264B336E593D}"/>
              </a:ext>
            </a:extLst>
          </p:cNvPr>
          <p:cNvCxnSpPr>
            <a:cxnSpLocks/>
          </p:cNvCxnSpPr>
          <p:nvPr/>
        </p:nvCxnSpPr>
        <p:spPr>
          <a:xfrm flipH="1" flipV="1">
            <a:off x="3389644" y="3827415"/>
            <a:ext cx="144647" cy="276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FD4815E4-2668-8A5C-E8E5-89FA9449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13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915EBB-14DE-A698-47D1-E3F42D03C3ED}"/>
                  </a:ext>
                </a:extLst>
              </p:cNvPr>
              <p:cNvSpPr txBox="1"/>
              <p:nvPr/>
            </p:nvSpPr>
            <p:spPr>
              <a:xfrm>
                <a:off x="4829885" y="6379036"/>
                <a:ext cx="43141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* Absorption</a:t>
                </a:r>
                <a:r>
                  <a:rPr lang="en-US" altLang="zh-TW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6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sz="1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US" altLang="zh-TW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particle k. E. / laser energy </a:t>
                </a:r>
                <a:endParaRPr lang="zh-TW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915EBB-14DE-A698-47D1-E3F42D03C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885" y="6379036"/>
                <a:ext cx="4314115" cy="338554"/>
              </a:xfrm>
              <a:prstGeom prst="rect">
                <a:avLst/>
              </a:prstGeom>
              <a:blipFill>
                <a:blip r:embed="rId13"/>
                <a:stretch>
                  <a:fillRect t="-8929" b="-17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A close up of a colorful object&#10;&#10;Description automatically generated with medium confidence">
            <a:extLst>
              <a:ext uri="{FF2B5EF4-FFF2-40B4-BE49-F238E27FC236}">
                <a16:creationId xmlns:a16="http://schemas.microsoft.com/office/drawing/2014/main" id="{6FB5DBCA-F306-A1D5-9C51-F07F3B436F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r="17926"/>
          <a:stretch/>
        </p:blipFill>
        <p:spPr>
          <a:xfrm>
            <a:off x="5027391" y="2017979"/>
            <a:ext cx="2610330" cy="2878582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682E42C-02FB-024C-672E-C421BC69BA14}"/>
              </a:ext>
            </a:extLst>
          </p:cNvPr>
          <p:cNvCxnSpPr>
            <a:cxnSpLocks/>
          </p:cNvCxnSpPr>
          <p:nvPr/>
        </p:nvCxnSpPr>
        <p:spPr>
          <a:xfrm rot="737958" flipV="1">
            <a:off x="1056979" y="3754702"/>
            <a:ext cx="462892" cy="38447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1035">
            <a:extLst>
              <a:ext uri="{FF2B5EF4-FFF2-40B4-BE49-F238E27FC236}">
                <a16:creationId xmlns:a16="http://schemas.microsoft.com/office/drawing/2014/main" id="{79D9DC71-1D53-6933-5163-CCCDF7ADFED6}"/>
              </a:ext>
            </a:extLst>
          </p:cNvPr>
          <p:cNvSpPr txBox="1"/>
          <p:nvPr/>
        </p:nvSpPr>
        <p:spPr>
          <a:xfrm rot="19962624">
            <a:off x="1000726" y="3711829"/>
            <a:ext cx="464402" cy="2510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Laser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4EDE00-9C9D-2BD0-EAAE-CEA5D51A9785}"/>
                  </a:ext>
                </a:extLst>
              </p:cNvPr>
              <p:cNvSpPr txBox="1"/>
              <p:nvPr/>
            </p:nvSpPr>
            <p:spPr>
              <a:xfrm>
                <a:off x="7112164" y="2097639"/>
                <a:ext cx="5816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1/</m:t>
                      </m:r>
                      <m:sSup>
                        <m:sSup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1200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A4EDE00-9C9D-2BD0-EAAE-CEA5D51A9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164" y="2097639"/>
                <a:ext cx="581634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7F3371-9B91-5BBF-80DA-D375399AE6CA}"/>
                  </a:ext>
                </a:extLst>
              </p:cNvPr>
              <p:cNvSpPr txBox="1"/>
              <p:nvPr/>
            </p:nvSpPr>
            <p:spPr>
              <a:xfrm>
                <a:off x="5809488" y="2379022"/>
                <a:ext cx="1336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TW" sz="1100" b="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Absorption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100" b="0" i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= 0.652</m:t>
                    </m:r>
                  </m:oMath>
                </a14:m>
                <a:endParaRPr lang="zh-TW" alt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7F3371-9B91-5BBF-80DA-D375399AE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488" y="2379022"/>
                <a:ext cx="1336040" cy="261610"/>
              </a:xfrm>
              <a:prstGeom prst="rect">
                <a:avLst/>
              </a:prstGeom>
              <a:blipFill>
                <a:blip r:embed="rId1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E737AE-ACC2-1147-AD19-B6B57BC20212}"/>
                  </a:ext>
                </a:extLst>
              </p:cNvPr>
              <p:cNvSpPr txBox="1"/>
              <p:nvPr/>
            </p:nvSpPr>
            <p:spPr>
              <a:xfrm>
                <a:off x="3105177" y="2374695"/>
                <a:ext cx="79678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 1.1 </m:t>
                      </m:r>
                      <m:r>
                        <m:rPr>
                          <m:sty m:val="p"/>
                        </m:rPr>
                        <a:rPr lang="en-US" altLang="zh-TW" sz="105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lang="zh-TW" altLang="en-US" sz="105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5E737AE-ACC2-1147-AD19-B6B57BC2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77" y="2374695"/>
                <a:ext cx="796789" cy="2539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040CA5-65AB-0330-B32E-2EA76BE18852}"/>
                  </a:ext>
                </a:extLst>
              </p:cNvPr>
              <p:cNvSpPr txBox="1"/>
              <p:nvPr/>
            </p:nvSpPr>
            <p:spPr>
              <a:xfrm>
                <a:off x="3840785" y="2090094"/>
                <a:ext cx="3866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2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eV</m:t>
                      </m:r>
                    </m:oMath>
                  </m:oMathPara>
                </a14:m>
                <a:endParaRPr lang="zh-TW" altLang="en-US" sz="1200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040CA5-65AB-0330-B32E-2EA76BE18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785" y="2090094"/>
                <a:ext cx="386644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D53EF8-5636-C2D3-21A8-DE3E6B44371D}"/>
                  </a:ext>
                </a:extLst>
              </p:cNvPr>
              <p:cNvSpPr txBox="1"/>
              <p:nvPr/>
            </p:nvSpPr>
            <p:spPr>
              <a:xfrm>
                <a:off x="8382414" y="2090094"/>
                <a:ext cx="3866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2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eV</m:t>
                      </m:r>
                    </m:oMath>
                  </m:oMathPara>
                </a14:m>
                <a:endParaRPr lang="zh-TW" altLang="en-US" sz="1200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D53EF8-5636-C2D3-21A8-DE3E6B443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414" y="2090094"/>
                <a:ext cx="386644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EFD1AD7-DB3D-E48C-AD8C-574654F9A42E}"/>
                  </a:ext>
                </a:extLst>
              </p:cNvPr>
              <p:cNvSpPr txBox="1"/>
              <p:nvPr/>
            </p:nvSpPr>
            <p:spPr>
              <a:xfrm>
                <a:off x="7774667" y="2351612"/>
                <a:ext cx="83168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~4 </m:t>
                      </m:r>
                      <m:r>
                        <m:rPr>
                          <m:sty m:val="p"/>
                        </m:rPr>
                        <a:rPr lang="en-US" altLang="zh-TW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keV</m:t>
                      </m:r>
                    </m:oMath>
                  </m:oMathPara>
                </a14:m>
                <a:endParaRPr lang="zh-TW" alt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EFD1AD7-DB3D-E48C-AD8C-574654F9A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667" y="2351612"/>
                <a:ext cx="831687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829A96-2C6B-54B7-7ACB-AA0A7F0832E1}"/>
              </a:ext>
            </a:extLst>
          </p:cNvPr>
          <p:cNvCxnSpPr>
            <a:cxnSpLocks/>
          </p:cNvCxnSpPr>
          <p:nvPr/>
        </p:nvCxnSpPr>
        <p:spPr>
          <a:xfrm rot="737958" flipV="1">
            <a:off x="5771139" y="3803538"/>
            <a:ext cx="462892" cy="38447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1035">
            <a:extLst>
              <a:ext uri="{FF2B5EF4-FFF2-40B4-BE49-F238E27FC236}">
                <a16:creationId xmlns:a16="http://schemas.microsoft.com/office/drawing/2014/main" id="{4AE8F407-7262-4C6E-3DB2-E88525D8AFDC}"/>
              </a:ext>
            </a:extLst>
          </p:cNvPr>
          <p:cNvSpPr txBox="1"/>
          <p:nvPr/>
        </p:nvSpPr>
        <p:spPr>
          <a:xfrm rot="19962624">
            <a:off x="5714886" y="3760665"/>
            <a:ext cx="464402" cy="2510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Laser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BA43ACD-5516-C308-48DB-025606A834B6}"/>
                  </a:ext>
                </a:extLst>
              </p:cNvPr>
              <p:cNvSpPr txBox="1"/>
              <p:nvPr/>
            </p:nvSpPr>
            <p:spPr>
              <a:xfrm flipH="1">
                <a:off x="4845836" y="5417818"/>
                <a:ext cx="39113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TW" sz="2000" dirty="0"/>
                  <a:t>NW target: even heating and 4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sz="2000" dirty="0"/>
                  <a:t> compared to flat target.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BA43ACD-5516-C308-48DB-025606A83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45836" y="5417818"/>
                <a:ext cx="3911302" cy="707886"/>
              </a:xfrm>
              <a:prstGeom prst="rect">
                <a:avLst/>
              </a:prstGeom>
              <a:blipFill>
                <a:blip r:embed="rId20"/>
                <a:stretch>
                  <a:fillRect l="-1713" t="-5172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C767123-2ECA-3E7A-8997-9604265ADCCB}"/>
              </a:ext>
            </a:extLst>
          </p:cNvPr>
          <p:cNvCxnSpPr>
            <a:cxnSpLocks/>
          </p:cNvCxnSpPr>
          <p:nvPr/>
        </p:nvCxnSpPr>
        <p:spPr>
          <a:xfrm>
            <a:off x="4622800" y="1889760"/>
            <a:ext cx="0" cy="311886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CF7A7-B09B-5020-DF90-AF0804684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C6A57461-B364-F3C3-6DB3-67AB563ECF22}"/>
              </a:ext>
            </a:extLst>
          </p:cNvPr>
          <p:cNvGrpSpPr>
            <a:grpSpLocks noChangeAspect="1"/>
          </p:cNvGrpSpPr>
          <p:nvPr/>
        </p:nvGrpSpPr>
        <p:grpSpPr>
          <a:xfrm>
            <a:off x="128166" y="2301784"/>
            <a:ext cx="4192086" cy="3185415"/>
            <a:chOff x="4057962" y="2559691"/>
            <a:chExt cx="4114985" cy="3126827"/>
          </a:xfrm>
        </p:grpSpPr>
        <p:pic>
          <p:nvPicPr>
            <p:cNvPr id="61" name="Picture 60" descr="A graph with different colored lines&#10;&#10;Description automatically generated">
              <a:extLst>
                <a:ext uri="{FF2B5EF4-FFF2-40B4-BE49-F238E27FC236}">
                  <a16:creationId xmlns:a16="http://schemas.microsoft.com/office/drawing/2014/main" id="{7B2B3469-3EC7-7667-2419-F8CFB3ABA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663" y="2614448"/>
              <a:ext cx="4095284" cy="3072070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B2934F-0F46-A9B4-5062-AA4BF7D73A7A}"/>
                </a:ext>
              </a:extLst>
            </p:cNvPr>
            <p:cNvSpPr/>
            <p:nvPr/>
          </p:nvSpPr>
          <p:spPr>
            <a:xfrm>
              <a:off x="4610855" y="5409577"/>
              <a:ext cx="3093719" cy="9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DE7201C-BF6C-07C6-E95E-F5D6BDE0E6CF}"/>
                </a:ext>
              </a:extLst>
            </p:cNvPr>
            <p:cNvGrpSpPr/>
            <p:nvPr/>
          </p:nvGrpSpPr>
          <p:grpSpPr>
            <a:xfrm>
              <a:off x="4936929" y="5343023"/>
              <a:ext cx="2917184" cy="261611"/>
              <a:chOff x="5722225" y="3461260"/>
              <a:chExt cx="2870307" cy="235031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1BA45AF-4B84-8D2E-7260-C9290B9CF0C0}"/>
                  </a:ext>
                </a:extLst>
              </p:cNvPr>
              <p:cNvSpPr txBox="1"/>
              <p:nvPr/>
            </p:nvSpPr>
            <p:spPr>
              <a:xfrm>
                <a:off x="5722225" y="3461260"/>
                <a:ext cx="355826" cy="235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75" dirty="0"/>
                  <a:t>12</a:t>
                </a:r>
                <a:endParaRPr lang="zh-TW" altLang="en-US" sz="675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1A11B6D-2F3F-5093-0966-768615352143}"/>
                  </a:ext>
                </a:extLst>
              </p:cNvPr>
              <p:cNvSpPr txBox="1"/>
              <p:nvPr/>
            </p:nvSpPr>
            <p:spPr>
              <a:xfrm>
                <a:off x="6069003" y="3461260"/>
                <a:ext cx="355826" cy="235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75" dirty="0"/>
                  <a:t>37</a:t>
                </a:r>
                <a:endParaRPr lang="zh-TW" altLang="en-US" sz="675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5572CB3-10DA-2787-913A-C4438AFAC1C4}"/>
                  </a:ext>
                </a:extLst>
              </p:cNvPr>
              <p:cNvSpPr txBox="1"/>
              <p:nvPr/>
            </p:nvSpPr>
            <p:spPr>
              <a:xfrm>
                <a:off x="6428632" y="3461260"/>
                <a:ext cx="355826" cy="235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75" dirty="0"/>
                  <a:t>62</a:t>
                </a:r>
                <a:endParaRPr lang="zh-TW" altLang="en-US" sz="675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705B3D6-DC52-9300-3359-1B442DE85DB6}"/>
                  </a:ext>
                </a:extLst>
              </p:cNvPr>
              <p:cNvSpPr txBox="1"/>
              <p:nvPr/>
            </p:nvSpPr>
            <p:spPr>
              <a:xfrm>
                <a:off x="6793404" y="3461260"/>
                <a:ext cx="355826" cy="235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75" dirty="0"/>
                  <a:t>87</a:t>
                </a:r>
                <a:endParaRPr lang="zh-TW" altLang="en-US" sz="675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EC537FA-7E52-D413-54AE-2B511C88EF0E}"/>
                  </a:ext>
                </a:extLst>
              </p:cNvPr>
              <p:cNvSpPr txBox="1"/>
              <p:nvPr/>
            </p:nvSpPr>
            <p:spPr>
              <a:xfrm>
                <a:off x="7113422" y="3461260"/>
                <a:ext cx="412608" cy="235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75" dirty="0"/>
                  <a:t>112</a:t>
                </a:r>
                <a:endParaRPr lang="zh-TW" altLang="en-US" sz="675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08A01E6-2A54-5CF8-9C92-B84FAE1B2E1B}"/>
                  </a:ext>
                </a:extLst>
              </p:cNvPr>
              <p:cNvSpPr txBox="1"/>
              <p:nvPr/>
            </p:nvSpPr>
            <p:spPr>
              <a:xfrm>
                <a:off x="7468924" y="3461260"/>
                <a:ext cx="412608" cy="235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75" dirty="0"/>
                  <a:t>137</a:t>
                </a:r>
                <a:endParaRPr lang="zh-TW" altLang="en-US" sz="675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F6418A5-CF8B-BE27-24B9-B29B0E318832}"/>
                  </a:ext>
                </a:extLst>
              </p:cNvPr>
              <p:cNvSpPr txBox="1"/>
              <p:nvPr/>
            </p:nvSpPr>
            <p:spPr>
              <a:xfrm>
                <a:off x="7837124" y="3461260"/>
                <a:ext cx="412608" cy="235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75" dirty="0"/>
                  <a:t>162</a:t>
                </a:r>
                <a:endParaRPr lang="zh-TW" altLang="en-US" sz="675" dirty="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DDBFBB8-8812-1AA9-C2D1-C0BC2B9CBB53}"/>
                  </a:ext>
                </a:extLst>
              </p:cNvPr>
              <p:cNvSpPr txBox="1"/>
              <p:nvPr/>
            </p:nvSpPr>
            <p:spPr>
              <a:xfrm>
                <a:off x="8179924" y="3461260"/>
                <a:ext cx="412608" cy="235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675" dirty="0"/>
                  <a:t>187</a:t>
                </a:r>
                <a:endParaRPr lang="zh-TW" altLang="en-US" sz="675" dirty="0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A6E8A5-A191-F164-7596-F9268658DA8F}"/>
                </a:ext>
              </a:extLst>
            </p:cNvPr>
            <p:cNvSpPr/>
            <p:nvPr/>
          </p:nvSpPr>
          <p:spPr>
            <a:xfrm>
              <a:off x="5486266" y="2693768"/>
              <a:ext cx="1336071" cy="256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9C09D7D-2A1F-D992-ED70-3A1B577720A1}"/>
                </a:ext>
              </a:extLst>
            </p:cNvPr>
            <p:cNvSpPr txBox="1"/>
            <p:nvPr/>
          </p:nvSpPr>
          <p:spPr>
            <a:xfrm>
              <a:off x="4521946" y="2559691"/>
              <a:ext cx="3148108" cy="391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dirty="0"/>
                <a:t>Ion charge states of flat target </a:t>
              </a:r>
              <a:endParaRPr lang="zh-TW" altLang="en-US" sz="16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249083E-5D28-EFB2-61F2-ED6B821C3023}"/>
                </a:ext>
              </a:extLst>
            </p:cNvPr>
            <p:cNvSpPr/>
            <p:nvPr/>
          </p:nvSpPr>
          <p:spPr>
            <a:xfrm>
              <a:off x="4254155" y="3680461"/>
              <a:ext cx="104484" cy="914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EB2160-7C3C-586B-7C0E-01A433CE2560}"/>
                </a:ext>
              </a:extLst>
            </p:cNvPr>
            <p:cNvSpPr txBox="1"/>
            <p:nvPr/>
          </p:nvSpPr>
          <p:spPr>
            <a:xfrm rot="16200000">
              <a:off x="3322702" y="3944951"/>
              <a:ext cx="1790795" cy="320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dirty="0"/>
                <a:t>Number of ions (a. u.)</a:t>
              </a:r>
              <a:endParaRPr lang="zh-TW" altLang="en-US" sz="1200" dirty="0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531191D-D3E9-F92A-A66C-182A3668F482}"/>
              </a:ext>
            </a:extLst>
          </p:cNvPr>
          <p:cNvGrpSpPr>
            <a:grpSpLocks noChangeAspect="1"/>
          </p:cNvGrpSpPr>
          <p:nvPr/>
        </p:nvGrpSpPr>
        <p:grpSpPr>
          <a:xfrm>
            <a:off x="4544159" y="2232726"/>
            <a:ext cx="4096804" cy="3289116"/>
            <a:chOff x="8218835" y="2533916"/>
            <a:chExt cx="3926771" cy="3152603"/>
          </a:xfrm>
        </p:grpSpPr>
        <p:pic>
          <p:nvPicPr>
            <p:cNvPr id="80" name="Picture 79" descr="A graph with different colored lines&#10;&#10;Description automatically generated">
              <a:extLst>
                <a:ext uri="{FF2B5EF4-FFF2-40B4-BE49-F238E27FC236}">
                  <a16:creationId xmlns:a16="http://schemas.microsoft.com/office/drawing/2014/main" id="{F0A802BD-0E70-49F9-8924-3E789FDC9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"/>
            <a:stretch/>
          </p:blipFill>
          <p:spPr>
            <a:xfrm>
              <a:off x="8323318" y="2614449"/>
              <a:ext cx="3822288" cy="3072070"/>
            </a:xfrm>
            <a:prstGeom prst="rect">
              <a:avLst/>
            </a:prstGeom>
          </p:spPr>
        </p:pic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8995790-56F2-BF5F-0033-EB6BDFB08A25}"/>
                </a:ext>
              </a:extLst>
            </p:cNvPr>
            <p:cNvGrpSpPr/>
            <p:nvPr/>
          </p:nvGrpSpPr>
          <p:grpSpPr>
            <a:xfrm>
              <a:off x="8218835" y="2533916"/>
              <a:ext cx="3611038" cy="3070720"/>
              <a:chOff x="8218835" y="2533916"/>
              <a:chExt cx="3611038" cy="307072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AC59C63-0836-6D0E-1523-D0492F52BD1C}"/>
                  </a:ext>
                </a:extLst>
              </p:cNvPr>
              <p:cNvSpPr/>
              <p:nvPr/>
            </p:nvSpPr>
            <p:spPr>
              <a:xfrm>
                <a:off x="8628257" y="5409579"/>
                <a:ext cx="3093720" cy="91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E3B348C-A758-F693-46B4-8F5ACCBBCBF3}"/>
                  </a:ext>
                </a:extLst>
              </p:cNvPr>
              <p:cNvGrpSpPr/>
              <p:nvPr/>
            </p:nvGrpSpPr>
            <p:grpSpPr>
              <a:xfrm>
                <a:off x="8912689" y="5343025"/>
                <a:ext cx="2917184" cy="261611"/>
                <a:chOff x="5722225" y="3461260"/>
                <a:chExt cx="2870307" cy="235031"/>
              </a:xfrm>
            </p:grpSpPr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E9F8638-383C-0D2C-27A4-49145B2B03AA}"/>
                    </a:ext>
                  </a:extLst>
                </p:cNvPr>
                <p:cNvSpPr txBox="1"/>
                <p:nvPr/>
              </p:nvSpPr>
              <p:spPr>
                <a:xfrm>
                  <a:off x="5722225" y="3461260"/>
                  <a:ext cx="355826" cy="235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675" dirty="0"/>
                    <a:t>12</a:t>
                  </a:r>
                  <a:endParaRPr lang="zh-TW" altLang="en-US" sz="675" dirty="0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0BEB92C2-F3C9-5E0A-6D67-8D41D6675C24}"/>
                    </a:ext>
                  </a:extLst>
                </p:cNvPr>
                <p:cNvSpPr txBox="1"/>
                <p:nvPr/>
              </p:nvSpPr>
              <p:spPr>
                <a:xfrm>
                  <a:off x="6069003" y="3461260"/>
                  <a:ext cx="355826" cy="235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675" dirty="0"/>
                    <a:t>37</a:t>
                  </a:r>
                  <a:endParaRPr lang="zh-TW" altLang="en-US" sz="675" dirty="0"/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6944011A-3098-79F1-008A-DB2A67DC55B6}"/>
                    </a:ext>
                  </a:extLst>
                </p:cNvPr>
                <p:cNvSpPr txBox="1"/>
                <p:nvPr/>
              </p:nvSpPr>
              <p:spPr>
                <a:xfrm>
                  <a:off x="6428632" y="3461260"/>
                  <a:ext cx="355826" cy="235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675" dirty="0"/>
                    <a:t>62</a:t>
                  </a:r>
                  <a:endParaRPr lang="zh-TW" altLang="en-US" sz="675" dirty="0"/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3790D76-CFDB-AB5E-0674-B463010DE19C}"/>
                    </a:ext>
                  </a:extLst>
                </p:cNvPr>
                <p:cNvSpPr txBox="1"/>
                <p:nvPr/>
              </p:nvSpPr>
              <p:spPr>
                <a:xfrm>
                  <a:off x="6793404" y="3461260"/>
                  <a:ext cx="355826" cy="235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675" dirty="0"/>
                    <a:t>87</a:t>
                  </a:r>
                  <a:endParaRPr lang="zh-TW" altLang="en-US" sz="675" dirty="0"/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DE9443CA-6272-0151-AF99-FC558F98DE27}"/>
                    </a:ext>
                  </a:extLst>
                </p:cNvPr>
                <p:cNvSpPr txBox="1"/>
                <p:nvPr/>
              </p:nvSpPr>
              <p:spPr>
                <a:xfrm>
                  <a:off x="7113422" y="3461260"/>
                  <a:ext cx="412608" cy="235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675" dirty="0"/>
                    <a:t>112</a:t>
                  </a:r>
                  <a:endParaRPr lang="zh-TW" altLang="en-US" sz="675" dirty="0"/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7361D78E-D057-2CFE-D3B0-1A21B675C253}"/>
                    </a:ext>
                  </a:extLst>
                </p:cNvPr>
                <p:cNvSpPr txBox="1"/>
                <p:nvPr/>
              </p:nvSpPr>
              <p:spPr>
                <a:xfrm>
                  <a:off x="7468924" y="3461260"/>
                  <a:ext cx="412608" cy="235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675" dirty="0"/>
                    <a:t>137</a:t>
                  </a:r>
                  <a:endParaRPr lang="zh-TW" altLang="en-US" sz="675" dirty="0"/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4A34ED98-42AD-D23A-4DCD-AE4DC4AA88D3}"/>
                    </a:ext>
                  </a:extLst>
                </p:cNvPr>
                <p:cNvSpPr txBox="1"/>
                <p:nvPr/>
              </p:nvSpPr>
              <p:spPr>
                <a:xfrm>
                  <a:off x="7837124" y="3461260"/>
                  <a:ext cx="412608" cy="235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675" dirty="0"/>
                    <a:t>162</a:t>
                  </a:r>
                  <a:endParaRPr lang="zh-TW" altLang="en-US" sz="675" dirty="0"/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6511AF7-86FE-46F5-15F6-BC1D781DFD74}"/>
                    </a:ext>
                  </a:extLst>
                </p:cNvPr>
                <p:cNvSpPr txBox="1"/>
                <p:nvPr/>
              </p:nvSpPr>
              <p:spPr>
                <a:xfrm>
                  <a:off x="8179924" y="3461260"/>
                  <a:ext cx="412608" cy="235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675" dirty="0"/>
                    <a:t>187</a:t>
                  </a:r>
                  <a:endParaRPr lang="zh-TW" altLang="en-US" sz="675" dirty="0"/>
                </a:p>
              </p:txBody>
            </p:sp>
          </p:grp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A5FA941-3E95-50EA-D0F0-55811AE61BBA}"/>
                  </a:ext>
                </a:extLst>
              </p:cNvPr>
              <p:cNvSpPr/>
              <p:nvPr/>
            </p:nvSpPr>
            <p:spPr>
              <a:xfrm>
                <a:off x="9595383" y="2680505"/>
                <a:ext cx="1336071" cy="2569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0E71065-2CF3-3C1A-8659-A01326EFD1B8}"/>
                  </a:ext>
                </a:extLst>
              </p:cNvPr>
              <p:cNvSpPr txBox="1"/>
              <p:nvPr/>
            </p:nvSpPr>
            <p:spPr>
              <a:xfrm>
                <a:off x="8564789" y="2533916"/>
                <a:ext cx="3195350" cy="391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dirty="0"/>
                  <a:t>Ion charge states of NW target </a:t>
                </a:r>
                <a:endParaRPr lang="zh-TW" alt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3AC5FA4-E292-2140-905C-F01D974C2091}"/>
                  </a:ext>
                </a:extLst>
              </p:cNvPr>
              <p:cNvSpPr/>
              <p:nvPr/>
            </p:nvSpPr>
            <p:spPr>
              <a:xfrm>
                <a:off x="8218835" y="3614336"/>
                <a:ext cx="104484" cy="9143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cxnSp>
        <p:nvCxnSpPr>
          <p:cNvPr id="100" name="直線接點 1">
            <a:extLst>
              <a:ext uri="{FF2B5EF4-FFF2-40B4-BE49-F238E27FC236}">
                <a16:creationId xmlns:a16="http://schemas.microsoft.com/office/drawing/2014/main" id="{467D7D97-E7D6-2AAD-2F1F-50152A5A1C3F}"/>
              </a:ext>
            </a:extLst>
          </p:cNvPr>
          <p:cNvCxnSpPr>
            <a:cxnSpLocks/>
          </p:cNvCxnSpPr>
          <p:nvPr/>
        </p:nvCxnSpPr>
        <p:spPr>
          <a:xfrm>
            <a:off x="445477" y="674485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標題 1">
            <a:extLst>
              <a:ext uri="{FF2B5EF4-FFF2-40B4-BE49-F238E27FC236}">
                <a16:creationId xmlns:a16="http://schemas.microsoft.com/office/drawing/2014/main" id="{A3006563-1554-57FE-94D3-2E84715D017F}"/>
              </a:ext>
            </a:extLst>
          </p:cNvPr>
          <p:cNvSpPr txBox="1">
            <a:spLocks/>
          </p:cNvSpPr>
          <p:nvPr/>
        </p:nvSpPr>
        <p:spPr>
          <a:xfrm>
            <a:off x="289367" y="-269490"/>
            <a:ext cx="8467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/>
              <a:t>Absorption and ionization enhancement from nanowire </a:t>
            </a:r>
            <a:endParaRPr lang="zh-TW" altLang="en-US" sz="2800" dirty="0"/>
          </a:p>
        </p:txBody>
      </p:sp>
      <p:sp>
        <p:nvSpPr>
          <p:cNvPr id="103" name="文字方塊 3">
            <a:extLst>
              <a:ext uri="{FF2B5EF4-FFF2-40B4-BE49-F238E27FC236}">
                <a16:creationId xmlns:a16="http://schemas.microsoft.com/office/drawing/2014/main" id="{908274F7-C2E0-13EC-AA2C-2E0BA6C95336}"/>
              </a:ext>
            </a:extLst>
          </p:cNvPr>
          <p:cNvSpPr txBox="1"/>
          <p:nvPr/>
        </p:nvSpPr>
        <p:spPr>
          <a:xfrm>
            <a:off x="539392" y="942723"/>
            <a:ext cx="8417458" cy="95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/>
              <a:t>(Higer absorption efficiency) </a:t>
            </a:r>
            <a:r>
              <a:rPr lang="en-US" altLang="zh-TW" sz="2400" dirty="0">
                <a:sym typeface="Wingdings" panose="05000000000000000000" pitchFamily="2" charset="2"/>
              </a:rPr>
              <a:t>+ (higher electron temperature)</a:t>
            </a:r>
          </a:p>
          <a:p>
            <a:pPr algn="just">
              <a:lnSpc>
                <a:spcPct val="150000"/>
              </a:lnSpc>
            </a:pPr>
            <a:r>
              <a:rPr lang="en-US" altLang="zh-TW" sz="2400" dirty="0">
                <a:sym typeface="Wingdings" panose="05000000000000000000" pitchFamily="2" charset="2"/>
              </a:rPr>
              <a:t> More collisional ionization from electron-ion collision 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4E2B1D0-E7E7-EFCF-58AA-8984CB02EF83}"/>
              </a:ext>
            </a:extLst>
          </p:cNvPr>
          <p:cNvCxnSpPr>
            <a:cxnSpLocks/>
          </p:cNvCxnSpPr>
          <p:nvPr/>
        </p:nvCxnSpPr>
        <p:spPr>
          <a:xfrm flipH="1">
            <a:off x="3845471" y="4043651"/>
            <a:ext cx="275753" cy="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FE90336-0C75-85F3-ABCF-7FBE7934B518}"/>
              </a:ext>
            </a:extLst>
          </p:cNvPr>
          <p:cNvCxnSpPr>
            <a:cxnSpLocks/>
          </p:cNvCxnSpPr>
          <p:nvPr/>
        </p:nvCxnSpPr>
        <p:spPr>
          <a:xfrm flipH="1">
            <a:off x="8159463" y="4164746"/>
            <a:ext cx="275753" cy="0"/>
          </a:xfrm>
          <a:prstGeom prst="straightConnector1">
            <a:avLst/>
          </a:prstGeom>
          <a:ln w="19050">
            <a:solidFill>
              <a:srgbClr val="9C6C6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FD95756-DC7E-5A25-293E-87BD2BCB2CBB}"/>
                  </a:ext>
                </a:extLst>
              </p:cNvPr>
              <p:cNvSpPr txBox="1"/>
              <p:nvPr/>
            </p:nvSpPr>
            <p:spPr>
              <a:xfrm>
                <a:off x="4027705" y="3847730"/>
                <a:ext cx="62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FD95756-DC7E-5A25-293E-87BD2BCB2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705" y="3847730"/>
                <a:ext cx="6252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D6B4DBE-BFD4-DD89-4DA9-9E77E1F577EA}"/>
                  </a:ext>
                </a:extLst>
              </p:cNvPr>
              <p:cNvSpPr txBox="1"/>
              <p:nvPr/>
            </p:nvSpPr>
            <p:spPr>
              <a:xfrm>
                <a:off x="8345726" y="3968322"/>
                <a:ext cx="625236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dirty="0" smtClean="0">
                              <a:solidFill>
                                <a:srgbClr val="9C6C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 dirty="0" smtClean="0">
                              <a:solidFill>
                                <a:srgbClr val="9C6C6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TW" b="0" i="1" dirty="0" smtClean="0">
                              <a:solidFill>
                                <a:srgbClr val="9C6C62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sup>
                      </m:sSup>
                    </m:oMath>
                  </m:oMathPara>
                </a14:m>
                <a:endParaRPr lang="zh-TW" altLang="en-US" dirty="0">
                  <a:solidFill>
                    <a:srgbClr val="9C6C62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2D6B4DBE-BFD4-DD89-4DA9-9E77E1F57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726" y="3968322"/>
                <a:ext cx="625236" cy="372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8667656-7836-2E29-A08A-A69E0855ECE0}"/>
              </a:ext>
            </a:extLst>
          </p:cNvPr>
          <p:cNvSpPr txBox="1"/>
          <p:nvPr/>
        </p:nvSpPr>
        <p:spPr>
          <a:xfrm>
            <a:off x="1468288" y="5874283"/>
            <a:ext cx="606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Higher ionization rate from Nanowire target </a:t>
            </a:r>
            <a:endParaRPr lang="zh-TW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082525-05FD-2E87-369C-41B55C97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262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DD57C-C237-4E06-453A-F319B768F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F477345-D357-67B3-FEF2-51B78DE6C665}"/>
              </a:ext>
            </a:extLst>
          </p:cNvPr>
          <p:cNvSpPr txBox="1"/>
          <p:nvPr/>
        </p:nvSpPr>
        <p:spPr>
          <a:xfrm>
            <a:off x="430823" y="2294318"/>
            <a:ext cx="831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TW" sz="2400" dirty="0"/>
              <a:t>NW targets allow very </a:t>
            </a:r>
            <a:r>
              <a:rPr lang="en-US" altLang="zh-TW" sz="2400" u="sng" dirty="0"/>
              <a:t>efficient coupling </a:t>
            </a:r>
            <a:r>
              <a:rPr lang="en-US" altLang="zh-TW" sz="2400" dirty="0"/>
              <a:t>between </a:t>
            </a:r>
            <a:r>
              <a:rPr lang="en-US" altLang="zh-TW" sz="2400" dirty="0" err="1"/>
              <a:t>ultraintense</a:t>
            </a:r>
            <a:r>
              <a:rPr lang="en-US" altLang="zh-TW" sz="2400" dirty="0"/>
              <a:t> laser pulse and solid targets.</a:t>
            </a:r>
          </a:p>
        </p:txBody>
      </p:sp>
      <p:cxnSp>
        <p:nvCxnSpPr>
          <p:cNvPr id="5" name="直線接點 1">
            <a:extLst>
              <a:ext uri="{FF2B5EF4-FFF2-40B4-BE49-F238E27FC236}">
                <a16:creationId xmlns:a16="http://schemas.microsoft.com/office/drawing/2014/main" id="{8AE446F3-D696-A5FD-3279-4BD462165372}"/>
              </a:ext>
            </a:extLst>
          </p:cNvPr>
          <p:cNvCxnSpPr>
            <a:cxnSpLocks/>
          </p:cNvCxnSpPr>
          <p:nvPr/>
        </p:nvCxnSpPr>
        <p:spPr>
          <a:xfrm>
            <a:off x="430823" y="846069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標題 1">
            <a:extLst>
              <a:ext uri="{FF2B5EF4-FFF2-40B4-BE49-F238E27FC236}">
                <a16:creationId xmlns:a16="http://schemas.microsoft.com/office/drawing/2014/main" id="{EDE77219-76DF-031B-15C0-3088D2BC7E74}"/>
              </a:ext>
            </a:extLst>
          </p:cNvPr>
          <p:cNvSpPr txBox="1">
            <a:spLocks/>
          </p:cNvSpPr>
          <p:nvPr/>
        </p:nvSpPr>
        <p:spPr>
          <a:xfrm>
            <a:off x="628650" y="91441"/>
            <a:ext cx="7886700" cy="80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Summary </a:t>
            </a:r>
            <a:endParaRPr lang="zh-TW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6CA0A-2A21-1A8A-987C-885BA3E1CD7E}"/>
              </a:ext>
            </a:extLst>
          </p:cNvPr>
          <p:cNvSpPr txBox="1"/>
          <p:nvPr/>
        </p:nvSpPr>
        <p:spPr>
          <a:xfrm>
            <a:off x="430823" y="3433941"/>
            <a:ext cx="8311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Efficient</a:t>
            </a:r>
            <a:r>
              <a:rPr kumimoji="0" lang="en-US" altLang="zh-TW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energy coupling enables exploration of UHED physics (such as microscale fusion). 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BF241-DDD8-94FB-5430-EFD2B4B5842C}"/>
              </a:ext>
            </a:extLst>
          </p:cNvPr>
          <p:cNvSpPr txBox="1"/>
          <p:nvPr/>
        </p:nvSpPr>
        <p:spPr>
          <a:xfrm>
            <a:off x="430823" y="1154695"/>
            <a:ext cx="8311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Nanowire</a:t>
            </a:r>
            <a:r>
              <a:rPr kumimoji="0" lang="en-US" altLang="zh-TW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(NW) targets can be fabricated from </a:t>
            </a:r>
            <a:r>
              <a:rPr kumimoji="0" lang="en-US" altLang="zh-TW" sz="2400" b="0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various materials </a:t>
            </a:r>
            <a:r>
              <a:rPr kumimoji="0" lang="en-US" altLang="zh-TW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(metals, polymers)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D96903-A1AB-28EE-BF49-B209F004CE94}"/>
              </a:ext>
            </a:extLst>
          </p:cNvPr>
          <p:cNvSpPr txBox="1"/>
          <p:nvPr/>
        </p:nvSpPr>
        <p:spPr>
          <a:xfrm>
            <a:off x="430823" y="4573565"/>
            <a:ext cx="8311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The addition of NW structure to boron target may significantly enhance the target heating and fusion probability. 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970C2F-A9DF-2399-8E28-41D9BD20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8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85061-8CE4-77EC-213D-9DDB4917B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EF4110-CC79-7F4F-1642-6AE537D52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81" y="2235200"/>
            <a:ext cx="7983638" cy="2387600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Thank you</a:t>
            </a:r>
            <a:endParaRPr lang="zh-TW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D5F98-3B38-72A8-25B9-24559E99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372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DFAA9EC-7477-925E-DE84-19C01CA58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7A6AC08E-23FA-BB45-52F4-51A7A9A8844F}"/>
              </a:ext>
            </a:extLst>
          </p:cNvPr>
          <p:cNvSpPr txBox="1"/>
          <p:nvPr/>
        </p:nvSpPr>
        <p:spPr>
          <a:xfrm>
            <a:off x="445477" y="806635"/>
            <a:ext cx="83116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[1]E. </a:t>
            </a:r>
            <a:r>
              <a:rPr lang="en-US" altLang="zh-TW" dirty="0" err="1"/>
              <a:t>Eftekhari</a:t>
            </a:r>
            <a:r>
              <a:rPr lang="en-US" altLang="zh-TW" dirty="0"/>
              <a:t>-Zadeh, et. al., "Laser energy absorption and x-ray generation in nanowire arrays irradiated by </a:t>
            </a:r>
            <a:r>
              <a:rPr lang="en-US" altLang="zh-TW" dirty="0" err="1"/>
              <a:t>relativistically</a:t>
            </a:r>
            <a:r>
              <a:rPr lang="en-US" altLang="zh-TW" dirty="0"/>
              <a:t> intense ultra-high contrast femtosecond laser pulses," Physics of Plasmas, vol. 29, January 2022. </a:t>
            </a:r>
          </a:p>
          <a:p>
            <a:pPr algn="just"/>
            <a:r>
              <a:rPr lang="en-US" altLang="zh-TW" dirty="0"/>
              <a:t>[2]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M. A. Purvis, et. al., "Relativistic plasma </a:t>
            </a:r>
            <a:r>
              <a:rPr lang="en-US" altLang="zh-TW" sz="1800" dirty="0" err="1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nanophotonics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for ultrahigh energy density physics," </a:t>
            </a:r>
            <a:r>
              <a:rPr lang="en-US" altLang="zh-TW" sz="1800" i="1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Nat. Photonics,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vol. 7, p. 796–800, September 2013.</a:t>
            </a:r>
          </a:p>
          <a:p>
            <a:pPr algn="just"/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[3]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V. </a:t>
            </a:r>
            <a:r>
              <a:rPr lang="en-US" altLang="zh-TW" sz="1800" dirty="0" err="1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Kaymak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et. al., "Nanoscale </a:t>
            </a:r>
            <a:r>
              <a:rPr lang="en-US" altLang="zh-TW" sz="1800" dirty="0" err="1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Ultradense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Z-Pinch Formation from Laser-Irradiated Nanowire Arrays," </a:t>
            </a:r>
            <a:r>
              <a:rPr lang="en-US" altLang="zh-TW" sz="1800" i="1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Physical Review Letters,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vol. 117, p. 035004, July 2016. </a:t>
            </a:r>
            <a:endParaRPr lang="en-US" altLang="zh-TW" dirty="0"/>
          </a:p>
          <a:p>
            <a:pPr algn="just"/>
            <a:r>
              <a:rPr lang="en-US" altLang="zh-TW" dirty="0"/>
              <a:t>[4]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A. Curtis, et. al., "Micro-scale fusion in dense relativistic nanowire array plasmas," </a:t>
            </a:r>
            <a:r>
              <a:rPr lang="en-US" altLang="zh-TW" sz="1800" i="1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Nat. Communication,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vol. 9, March 2018.</a:t>
            </a:r>
          </a:p>
          <a:p>
            <a:pPr algn="just"/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[5]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J. J. Rocca, et. al., "Ultra-intense femtosecond laser interactions with aligned nanostructures," </a:t>
            </a:r>
            <a:r>
              <a:rPr lang="en-US" altLang="zh-TW" sz="1800" i="1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Optica,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vol. 11, p. 437, March 2024. </a:t>
            </a:r>
          </a:p>
          <a:p>
            <a:pPr algn="just"/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[6]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T. Peter and J. Meyer-</a:t>
            </a:r>
            <a:r>
              <a:rPr lang="en-US" altLang="zh-TW" sz="1800" dirty="0" err="1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ter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1800" dirty="0" err="1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Vehn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"Energy loss of heavy ions in dense plasma. I. Linear and nonlinear Vlasov theory for the stopping power," </a:t>
            </a:r>
            <a:r>
              <a:rPr lang="en-US" altLang="zh-TW" sz="1800" i="1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Physical Review A,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vol. 43, p. 1998–2014, February 1991. </a:t>
            </a:r>
            <a:endParaRPr lang="en-US" altLang="zh-TW" dirty="0"/>
          </a:p>
          <a:p>
            <a:pPr algn="just"/>
            <a:r>
              <a:rPr lang="en-US" altLang="zh-TW" dirty="0"/>
              <a:t>[7] S. </a:t>
            </a:r>
            <a:r>
              <a:rPr lang="en-US" altLang="zh-TW" dirty="0" err="1"/>
              <a:t>Vallières</a:t>
            </a:r>
            <a:r>
              <a:rPr lang="en-US" altLang="zh-TW" dirty="0"/>
              <a:t>, et. al., "Enhanced laser-driven proton acceleration using nanowire targets," Scientific Reports, vol. 11, January 2021. </a:t>
            </a:r>
          </a:p>
          <a:p>
            <a:pPr algn="just"/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[8]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C. </a:t>
            </a:r>
            <a:r>
              <a:rPr lang="en-US" altLang="zh-TW" sz="1800" dirty="0" err="1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Labaune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, et. al., "Fusion reactions initiated by laser-accelerated particle beams in a laser-produced plasma," </a:t>
            </a:r>
            <a:r>
              <a:rPr lang="en-US" altLang="zh-TW" sz="1800" i="1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Nature Communications,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vol. 4, October 2013. </a:t>
            </a:r>
          </a:p>
          <a:p>
            <a:pPr algn="just"/>
            <a:r>
              <a:rPr lang="en-US" altLang="zh-TW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[9]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T. D. Arber, et. al., "Contemporary particle-in-cell approach to laser-plasma modelling," </a:t>
            </a:r>
            <a:r>
              <a:rPr lang="en-US" altLang="zh-TW" sz="1800" i="1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Plasma Physics and Controlled Fusion, 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vol. 57, p. 113001, September 2015. </a:t>
            </a:r>
          </a:p>
        </p:txBody>
      </p:sp>
      <p:cxnSp>
        <p:nvCxnSpPr>
          <p:cNvPr id="5" name="直線接點 1">
            <a:extLst>
              <a:ext uri="{FF2B5EF4-FFF2-40B4-BE49-F238E27FC236}">
                <a16:creationId xmlns:a16="http://schemas.microsoft.com/office/drawing/2014/main" id="{76D9EFD1-7B49-EF48-641C-81279F553365}"/>
              </a:ext>
            </a:extLst>
          </p:cNvPr>
          <p:cNvCxnSpPr>
            <a:cxnSpLocks/>
          </p:cNvCxnSpPr>
          <p:nvPr/>
        </p:nvCxnSpPr>
        <p:spPr>
          <a:xfrm>
            <a:off x="445477" y="729229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標題 1">
            <a:extLst>
              <a:ext uri="{FF2B5EF4-FFF2-40B4-BE49-F238E27FC236}">
                <a16:creationId xmlns:a16="http://schemas.microsoft.com/office/drawing/2014/main" id="{E44649F3-B02E-C30D-2265-96A6AA779E4E}"/>
              </a:ext>
            </a:extLst>
          </p:cNvPr>
          <p:cNvSpPr txBox="1">
            <a:spLocks/>
          </p:cNvSpPr>
          <p:nvPr/>
        </p:nvSpPr>
        <p:spPr>
          <a:xfrm>
            <a:off x="628650" y="66041"/>
            <a:ext cx="7886700" cy="80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Reference </a:t>
            </a:r>
            <a:endParaRPr lang="zh-TW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1F2EAF-BA49-555D-1A66-0947A7BC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8030" y="48750"/>
            <a:ext cx="2057400" cy="365125"/>
          </a:xfrm>
        </p:spPr>
        <p:txBody>
          <a:bodyPr/>
          <a:lstStyle/>
          <a:p>
            <a:fld id="{0510F19B-4AFD-4C1E-8852-B5A8BD5F3900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628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C0B0A1C-A288-D221-BF7F-9E8D7B1B9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C774387F-B020-69E2-21BE-DDAD6AB8E79D}"/>
              </a:ext>
            </a:extLst>
          </p:cNvPr>
          <p:cNvCxnSpPr>
            <a:cxnSpLocks/>
          </p:cNvCxnSpPr>
          <p:nvPr/>
        </p:nvCxnSpPr>
        <p:spPr>
          <a:xfrm>
            <a:off x="445477" y="857110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0A86C1C0-EC01-5B06-82E9-E3A5D654EA89}"/>
              </a:ext>
            </a:extLst>
          </p:cNvPr>
          <p:cNvSpPr txBox="1">
            <a:spLocks/>
          </p:cNvSpPr>
          <p:nvPr/>
        </p:nvSpPr>
        <p:spPr>
          <a:xfrm>
            <a:off x="628650" y="-1678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Fabrication of NW targets </a:t>
            </a:r>
            <a:endParaRPr lang="zh-TW" altLang="en-US" dirty="0"/>
          </a:p>
        </p:txBody>
      </p:sp>
      <p:pic>
        <p:nvPicPr>
          <p:cNvPr id="6" name="Picture 5" descr="A diagram of a cell&#10;&#10;Description automatically generated with medium confidence">
            <a:extLst>
              <a:ext uri="{FF2B5EF4-FFF2-40B4-BE49-F238E27FC236}">
                <a16:creationId xmlns:a16="http://schemas.microsoft.com/office/drawing/2014/main" id="{182FE407-F3EA-03E6-66B9-366B588E2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62"/>
          <a:stretch/>
        </p:blipFill>
        <p:spPr>
          <a:xfrm>
            <a:off x="1209634" y="1523187"/>
            <a:ext cx="6783345" cy="1890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194C7-2120-F625-DE8E-084EE137EBB5}"/>
              </a:ext>
            </a:extLst>
          </p:cNvPr>
          <p:cNvSpPr txBox="1"/>
          <p:nvPr/>
        </p:nvSpPr>
        <p:spPr>
          <a:xfrm>
            <a:off x="445477" y="1107864"/>
            <a:ext cx="429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Electrodeposition for metallic Nanowires</a:t>
            </a:r>
            <a:endParaRPr lang="zh-TW" altLang="en-US" dirty="0"/>
          </a:p>
        </p:txBody>
      </p:sp>
      <p:pic>
        <p:nvPicPr>
          <p:cNvPr id="5" name="Picture 4" descr="A diagram of a cell&#10;&#10;Description automatically generated with medium confidence">
            <a:extLst>
              <a:ext uri="{FF2B5EF4-FFF2-40B4-BE49-F238E27FC236}">
                <a16:creationId xmlns:a16="http://schemas.microsoft.com/office/drawing/2014/main" id="{22F171DA-B384-B45E-76FC-277DAA537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 b="29323"/>
          <a:stretch/>
        </p:blipFill>
        <p:spPr>
          <a:xfrm>
            <a:off x="1209634" y="3864598"/>
            <a:ext cx="6783345" cy="2852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E64121-A471-57DC-631D-97A1A6683BA6}"/>
              </a:ext>
            </a:extLst>
          </p:cNvPr>
          <p:cNvSpPr txBox="1"/>
          <p:nvPr/>
        </p:nvSpPr>
        <p:spPr>
          <a:xfrm>
            <a:off x="445477" y="3529416"/>
            <a:ext cx="380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Extrusion method for PE Nanowires</a:t>
            </a:r>
            <a:endParaRPr lang="zh-TW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B11D2-5240-BFC2-C358-C317DAB4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230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3094C787-819D-170F-145D-6AF4CB06717E}"/>
              </a:ext>
            </a:extLst>
          </p:cNvPr>
          <p:cNvCxnSpPr>
            <a:cxnSpLocks/>
          </p:cNvCxnSpPr>
          <p:nvPr/>
        </p:nvCxnSpPr>
        <p:spPr>
          <a:xfrm>
            <a:off x="445477" y="857110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487D328C-F7A5-F670-113D-CD3D70924459}"/>
              </a:ext>
            </a:extLst>
          </p:cNvPr>
          <p:cNvSpPr txBox="1">
            <a:spLocks/>
          </p:cNvSpPr>
          <p:nvPr/>
        </p:nvSpPr>
        <p:spPr>
          <a:xfrm>
            <a:off x="628650" y="-1678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/>
              <a:t>Stopping power of charged particles in plasma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0EE546-AB65-219E-AC5A-C8DA946E690F}"/>
                  </a:ext>
                </a:extLst>
              </p:cNvPr>
              <p:cNvSpPr txBox="1"/>
              <p:nvPr/>
            </p:nvSpPr>
            <p:spPr>
              <a:xfrm>
                <a:off x="445477" y="972072"/>
                <a:ext cx="8311661" cy="5699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altLang="zh-TW" dirty="0"/>
                  <a:t>By considering </a:t>
                </a:r>
                <a:r>
                  <a:rPr lang="en-US" altLang="zh-TW" u="sng" dirty="0"/>
                  <a:t>binary Coulomb collision</a:t>
                </a:r>
                <a:r>
                  <a:rPr lang="en-US" altLang="zh-TW" dirty="0"/>
                  <a:t>, energy transfer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/>
                  <a:t>. The transferred momentum,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∝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, which doesn’t depend on mass.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 is the relative velocity. </a:t>
                </a:r>
                <a:r>
                  <a:rPr lang="zh-TW" altLang="en-US" dirty="0"/>
                  <a:t> </a:t>
                </a:r>
                <a:r>
                  <a:rPr lang="en-US" altLang="zh-TW" dirty="0">
                    <a:sym typeface="Wingdings" panose="05000000000000000000" pitchFamily="2" charset="2"/>
                  </a:rPr>
                  <a:t></a:t>
                </a:r>
                <a:r>
                  <a:rPr lang="zh-TW" altLang="en-US" dirty="0">
                    <a:sym typeface="Wingdings" panose="05000000000000000000" pitchFamily="2" charset="2"/>
                  </a:rPr>
                  <a:t> </a:t>
                </a:r>
                <a:r>
                  <a:rPr lang="en-US" altLang="zh-TW" dirty="0">
                    <a:sym typeface="Wingdings" panose="05000000000000000000" pitchFamily="2" charset="2"/>
                  </a:rPr>
                  <a:t>Electrons takes the majority of transferred momentum  </a:t>
                </a:r>
                <a:endParaRPr lang="en-US" altLang="zh-TW" dirty="0"/>
              </a:p>
              <a:p>
                <a:pPr algn="just"/>
                <a:r>
                  <a:rPr lang="en-US" altLang="zh-TW" dirty="0"/>
                  <a:t>Robinson(2024) :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  <m:sSup>
                                  <m:sSupPr>
                                    <m:ctrlP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𝜋𝜖</m:t>
                                </m:r>
                                <m:sSub>
                                  <m:sSubPr>
                                    <m:ctrlP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TW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 </a:t>
                </a:r>
              </a:p>
              <a:p>
                <a:pPr algn="just"/>
                <a:r>
                  <a:rPr lang="en-US" altLang="zh-TW" dirty="0">
                    <a:sym typeface="Wingdings" panose="05000000000000000000" pitchFamily="2" charset="2"/>
                  </a:rPr>
                  <a:t></a:t>
                </a:r>
                <a:r>
                  <a:rPr lang="en-US" altLang="zh-TW" dirty="0"/>
                  <a:t> If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dirty="0"/>
                  <a:t> the electron stopping power is reduced</a:t>
                </a:r>
              </a:p>
              <a:p>
                <a:pPr algn="just"/>
                <a:endParaRPr lang="en-US" altLang="zh-TW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Consider the Coulomb collision of an ion with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TW" dirty="0"/>
                  <a:t> and an electron at relative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.</a:t>
                </a:r>
              </a:p>
              <a:p>
                <a:pPr algn="just"/>
                <a:r>
                  <a:rPr lang="en-US" altLang="zh-TW" dirty="0"/>
                  <a:t>	Energy transfer by collision: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𝑍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dirty="0"/>
                  <a:t> is the Landau length </a:t>
                </a:r>
              </a:p>
              <a:p>
                <a:pPr algn="just"/>
                <a:r>
                  <a:rPr lang="en-US" altLang="zh-TW" dirty="0"/>
                  <a:t>	Consider the mean number of impacts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altLang="zh-TW" dirty="0"/>
                  <a:t>: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TW" dirty="0"/>
              </a:p>
              <a:p>
                <a:pPr lvl="1" algn="just"/>
                <a:r>
                  <a:rPr lang="en-US" altLang="zh-TW" dirty="0">
                    <a:sym typeface="Wingdings" panose="05000000000000000000" pitchFamily="2" charset="2"/>
                  </a:rPr>
                  <a:t></a:t>
                </a:r>
                <a:r>
                  <a:rPr lang="en-US" altLang="zh-TW" dirty="0"/>
                  <a:t>The total energy loss would be </a:t>
                </a:r>
                <a14:m>
                  <m:oMath xmlns:m="http://schemas.openxmlformats.org/officeDocument/2006/math"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b="0" i="1" u="sng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u="sng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b="0" i="1" u="sng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altLang="zh-TW" b="0" i="1" u="sng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u="sng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u="sng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b="0" i="1" u="sng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u="sng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u="sng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sSup>
                                  <m:sSupPr>
                                    <m:ctrlPr>
                                      <a:rPr lang="en-US" altLang="zh-TW" b="0" i="1" u="sng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u="sng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u="sng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b="0" i="1" u="sng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TW" b="0" i="1" u="sng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u="sng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TW" b="0" i="1" u="sng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b="0" i="1" u="sng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u="sng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b="0" i="1" u="sng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b="0" i="1" u="sng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u="sng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b="0" i="1" u="sng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altLang="zh-TW" dirty="0"/>
                  <a:t>  is the stopping number.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b="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𝐵𝑜h𝑟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TW" dirty="0"/>
              </a:p>
              <a:p>
                <a:pPr lvl="1" algn="just"/>
                <a:endParaRPr lang="en-US" altLang="zh-TW" dirty="0"/>
              </a:p>
              <a:p>
                <a:pPr algn="just"/>
                <a:r>
                  <a:rPr lang="en-US" altLang="zh-TW" dirty="0"/>
                  <a:t>The quantum effects sets in at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 becomes close to thermal </a:t>
                </a:r>
                <a:r>
                  <a:rPr lang="en-US" altLang="zh-TW" dirty="0" err="1"/>
                  <a:t>deBroglie</a:t>
                </a:r>
                <a:r>
                  <a:rPr lang="en-US" altLang="zh-TW" dirty="0"/>
                  <a:t> wavelength. Hence, the formulation above is valid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&gt;ℏ/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dirty="0"/>
                  <a:t>.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0EE546-AB65-219E-AC5A-C8DA946E6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7" y="972072"/>
                <a:ext cx="8311661" cy="5699252"/>
              </a:xfrm>
              <a:prstGeom prst="rect">
                <a:avLst/>
              </a:prstGeom>
              <a:blipFill>
                <a:blip r:embed="rId2"/>
                <a:stretch>
                  <a:fillRect l="-587" t="-535" r="-587" b="-4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77E3387-4DF1-85EE-5349-7D641A700E87}"/>
              </a:ext>
            </a:extLst>
          </p:cNvPr>
          <p:cNvSpPr txBox="1"/>
          <p:nvPr/>
        </p:nvSpPr>
        <p:spPr>
          <a:xfrm>
            <a:off x="3126391" y="32787"/>
            <a:ext cx="6017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(ref.) Chap. 11 of The physics of inertial fusion. S. Atzeni, J. Meyer-</a:t>
            </a:r>
            <a:r>
              <a:rPr lang="en-US" altLang="zh-TW" sz="1400" dirty="0" err="1"/>
              <a:t>ter</a:t>
            </a:r>
            <a:r>
              <a:rPr lang="en-US" altLang="zh-TW" sz="1400" dirty="0"/>
              <a:t>-</a:t>
            </a:r>
            <a:r>
              <a:rPr lang="en-US" altLang="zh-TW" sz="1400" dirty="0" err="1"/>
              <a:t>Vehn</a:t>
            </a:r>
            <a:r>
              <a:rPr lang="en-US" altLang="zh-TW" sz="1400" dirty="0"/>
              <a:t> 2004</a:t>
            </a:r>
            <a:endParaRPr lang="zh-TW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B87FCE-946E-0D54-631A-3C2C2840254D}"/>
                  </a:ext>
                </a:extLst>
              </p:cNvPr>
              <p:cNvSpPr txBox="1"/>
              <p:nvPr/>
            </p:nvSpPr>
            <p:spPr>
              <a:xfrm>
                <a:off x="9490710" y="5843918"/>
                <a:ext cx="3310890" cy="827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TW" sz="1800" b="0" dirty="0">
                    <a:solidFill>
                      <a:srgbClr val="FF0000"/>
                    </a:solidFill>
                  </a:rPr>
                  <a:t>Thermal </a:t>
                </a:r>
                <a:r>
                  <a:rPr lang="en-US" altLang="zh-TW" sz="1800" b="0" dirty="0" err="1">
                    <a:solidFill>
                      <a:srgbClr val="FF0000"/>
                    </a:solidFill>
                  </a:rPr>
                  <a:t>deBroglie</a:t>
                </a:r>
                <a:r>
                  <a:rPr lang="en-US" altLang="zh-TW" sz="1800" b="0" dirty="0">
                    <a:solidFill>
                      <a:srgbClr val="FF0000"/>
                    </a:solidFill>
                  </a:rPr>
                  <a:t> wavelength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B87FCE-946E-0D54-631A-3C2C28402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710" y="5843918"/>
                <a:ext cx="3310890" cy="827406"/>
              </a:xfrm>
              <a:prstGeom prst="rect">
                <a:avLst/>
              </a:prstGeom>
              <a:blipFill>
                <a:blip r:embed="rId3"/>
                <a:stretch>
                  <a:fillRect l="-1657" t="-4444" r="-14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8FC86-A027-B716-FACE-109E6EFA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52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3094C787-819D-170F-145D-6AF4CB06717E}"/>
              </a:ext>
            </a:extLst>
          </p:cNvPr>
          <p:cNvCxnSpPr>
            <a:cxnSpLocks/>
          </p:cNvCxnSpPr>
          <p:nvPr/>
        </p:nvCxnSpPr>
        <p:spPr>
          <a:xfrm>
            <a:off x="445477" y="1055077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487D328C-F7A5-F670-113D-CD3D70924459}"/>
              </a:ext>
            </a:extLst>
          </p:cNvPr>
          <p:cNvSpPr txBox="1">
            <a:spLocks/>
          </p:cNvSpPr>
          <p:nvPr/>
        </p:nvSpPr>
        <p:spPr>
          <a:xfrm>
            <a:off x="628650" y="3007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7C1FF-85C5-AB75-2AB0-56834DD3E7CB}"/>
              </a:ext>
            </a:extLst>
          </p:cNvPr>
          <p:cNvSpPr txBox="1"/>
          <p:nvPr/>
        </p:nvSpPr>
        <p:spPr>
          <a:xfrm>
            <a:off x="910717" y="1608370"/>
            <a:ext cx="7924798" cy="2699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TW" sz="2400" dirty="0">
                <a:latin typeface="Century Gothic" panose="020B0502020202020204" pitchFamily="34" charset="0"/>
              </a:rPr>
              <a:t>1) </a:t>
            </a:r>
            <a:r>
              <a:rPr lang="en-US" altLang="zh-TW" sz="2400" b="1" dirty="0">
                <a:latin typeface="Century Gothic" panose="020B0502020202020204" pitchFamily="34" charset="0"/>
              </a:rPr>
              <a:t>Previous works on nanowire target</a:t>
            </a:r>
          </a:p>
          <a:p>
            <a:pPr>
              <a:lnSpc>
                <a:spcPct val="250000"/>
              </a:lnSpc>
            </a:pPr>
            <a:r>
              <a:rPr lang="en-US" altLang="zh-TW" sz="2400" dirty="0">
                <a:latin typeface="Century Gothic" panose="020B0502020202020204" pitchFamily="34" charset="0"/>
              </a:rPr>
              <a:t>2) </a:t>
            </a:r>
            <a:r>
              <a:rPr lang="en-US" altLang="zh-TW" sz="2400" b="1" dirty="0">
                <a:latin typeface="Century Gothic" panose="020B0502020202020204" pitchFamily="34" charset="0"/>
              </a:rPr>
              <a:t>Application to p-B fusion </a:t>
            </a:r>
            <a:r>
              <a:rPr lang="en-US" altLang="zh-TW" dirty="0">
                <a:latin typeface="Century Gothic" panose="020B0502020202020204" pitchFamily="34" charset="0"/>
              </a:rPr>
              <a:t>(result from PIC simulation)</a:t>
            </a:r>
            <a:endParaRPr lang="en-US" altLang="zh-TW" sz="2400" dirty="0">
              <a:latin typeface="Century Gothic" panose="020B0502020202020204" pitchFamily="34" charset="0"/>
            </a:endParaRPr>
          </a:p>
          <a:p>
            <a:pPr>
              <a:lnSpc>
                <a:spcPct val="250000"/>
              </a:lnSpc>
              <a:defRPr/>
            </a:pPr>
            <a:r>
              <a:rPr lang="en-US" altLang="zh-TW" sz="2400" dirty="0">
                <a:latin typeface="Century Gothic" panose="020B0502020202020204" pitchFamily="34" charset="0"/>
              </a:rPr>
              <a:t>3) </a:t>
            </a:r>
            <a:r>
              <a:rPr lang="en-US" altLang="zh-TW" sz="2400" b="1" dirty="0"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8435B-A159-F4AF-2B63-123B3455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262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ulomb Collisions in Astrophysical Plasma | SpringerLink">
            <a:extLst>
              <a:ext uri="{FF2B5EF4-FFF2-40B4-BE49-F238E27FC236}">
                <a16:creationId xmlns:a16="http://schemas.microsoft.com/office/drawing/2014/main" id="{9417BEA2-DE2E-354F-5FEE-ECB73CC4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10" y="3335844"/>
            <a:ext cx="2780187" cy="139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AEE53C-BF92-F02F-3166-B260C8285010}"/>
              </a:ext>
            </a:extLst>
          </p:cNvPr>
          <p:cNvSpPr txBox="1"/>
          <p:nvPr/>
        </p:nvSpPr>
        <p:spPr>
          <a:xfrm>
            <a:off x="5924810" y="3363776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Ion beam</a:t>
            </a:r>
            <a:endParaRPr lang="zh-TW" altLang="en-US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8EF7F3-7D9E-4543-4E68-AFD37D0811C4}"/>
              </a:ext>
            </a:extLst>
          </p:cNvPr>
          <p:cNvSpPr txBox="1"/>
          <p:nvPr/>
        </p:nvSpPr>
        <p:spPr>
          <a:xfrm>
            <a:off x="6758887" y="4907636"/>
            <a:ext cx="13103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Plasma electron</a:t>
            </a:r>
            <a:endParaRPr lang="zh-TW" altLang="en-US" sz="135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BE45F7-BB4B-96A1-0069-1A06B2242AAD}"/>
              </a:ext>
            </a:extLst>
          </p:cNvPr>
          <p:cNvCxnSpPr>
            <a:cxnSpLocks/>
          </p:cNvCxnSpPr>
          <p:nvPr/>
        </p:nvCxnSpPr>
        <p:spPr>
          <a:xfrm flipH="1">
            <a:off x="6271181" y="3619564"/>
            <a:ext cx="55301" cy="263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F985F7B-3AD8-E390-6FAE-4AE1205D4638}"/>
              </a:ext>
            </a:extLst>
          </p:cNvPr>
          <p:cNvGrpSpPr/>
          <p:nvPr/>
        </p:nvGrpSpPr>
        <p:grpSpPr>
          <a:xfrm>
            <a:off x="219919" y="185195"/>
            <a:ext cx="8787393" cy="6435524"/>
            <a:chOff x="537985" y="703052"/>
            <a:chExt cx="8469327" cy="52033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790EE546-AB65-219E-AC5A-C8DA946E690F}"/>
                    </a:ext>
                  </a:extLst>
                </p:cNvPr>
                <p:cNvSpPr txBox="1"/>
                <p:nvPr/>
              </p:nvSpPr>
              <p:spPr>
                <a:xfrm>
                  <a:off x="734748" y="1697224"/>
                  <a:ext cx="7636254" cy="1095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altLang="zh-TW" sz="1500" dirty="0"/>
                    <a:t>Momentum transfer of coulomb collision:  </a:t>
                  </a:r>
                  <a14:m>
                    <m:oMath xmlns:m="http://schemas.openxmlformats.org/officeDocument/2006/math">
                      <m:r>
                        <a:rPr lang="en-US" altLang="zh-TW" sz="1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1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1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altLang="zh-TW" sz="1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altLang="zh-TW" sz="1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TW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TW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TW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1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5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5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5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  <m:sSup>
                                    <m:sSupPr>
                                      <m:ctrlPr>
                                        <a:rPr lang="en-US" altLang="zh-TW" sz="15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5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15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15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sz="15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𝜋𝜖</m:t>
                                  </m:r>
                                  <m:sSub>
                                    <m:sSubPr>
                                      <m:ctrlPr>
                                        <a:rPr lang="en-US" altLang="zh-TW" sz="15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5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TW" sz="15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15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zh-TW" sz="1500" dirty="0"/>
                    <a:t>,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TW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a14:m>
                  <a:endParaRPr lang="en-US" altLang="zh-TW" sz="1500" dirty="0"/>
                </a:p>
                <a:p>
                  <a:pPr algn="just">
                    <a:spcBef>
                      <a:spcPts val="450"/>
                    </a:spcBef>
                  </a:pPr>
                  <a:r>
                    <a:rPr lang="en-US" altLang="zh-TW" sz="1500" dirty="0">
                      <a:sym typeface="Wingdings" panose="05000000000000000000" pitchFamily="2" charset="2"/>
                    </a:rPr>
                    <a:t></a:t>
                  </a:r>
                  <a:r>
                    <a:rPr lang="en-US" altLang="zh-TW" sz="15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TW" sz="15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5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a14:m>
                  <a:r>
                    <a:rPr lang="en-US" altLang="zh-TW" sz="15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TW" sz="15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altLang="zh-TW" sz="15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5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5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sz="1500" dirty="0"/>
                    <a:t>,  stopping power is significantly reduced</a:t>
                  </a:r>
                </a:p>
              </p:txBody>
            </p:sp>
          </mc:Choice>
          <mc:Fallback xmlns="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790EE546-AB65-219E-AC5A-C8DA946E69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748" y="1697224"/>
                  <a:ext cx="7636254" cy="1095813"/>
                </a:xfrm>
                <a:prstGeom prst="rect">
                  <a:avLst/>
                </a:prstGeom>
                <a:blipFill>
                  <a:blip r:embed="rId3"/>
                  <a:stretch>
                    <a:fillRect l="-30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直線接點 1">
              <a:extLst>
                <a:ext uri="{FF2B5EF4-FFF2-40B4-BE49-F238E27FC236}">
                  <a16:creationId xmlns:a16="http://schemas.microsoft.com/office/drawing/2014/main" id="{38911D19-6C67-1E1B-9A94-C0055983FDEC}"/>
                </a:ext>
              </a:extLst>
            </p:cNvPr>
            <p:cNvCxnSpPr>
              <a:cxnSpLocks/>
            </p:cNvCxnSpPr>
            <p:nvPr/>
          </p:nvCxnSpPr>
          <p:spPr>
            <a:xfrm>
              <a:off x="537985" y="1500083"/>
              <a:ext cx="8068031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標題 1">
              <a:extLst>
                <a:ext uri="{FF2B5EF4-FFF2-40B4-BE49-F238E27FC236}">
                  <a16:creationId xmlns:a16="http://schemas.microsoft.com/office/drawing/2014/main" id="{60DF7570-0E76-1EC1-74D3-E73805085709}"/>
                </a:ext>
              </a:extLst>
            </p:cNvPr>
            <p:cNvSpPr txBox="1">
              <a:spLocks/>
            </p:cNvSpPr>
            <p:nvPr/>
          </p:nvSpPr>
          <p:spPr>
            <a:xfrm>
              <a:off x="537985" y="703052"/>
              <a:ext cx="8469327" cy="994172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3300" dirty="0"/>
                <a:t>Stopping power reduction by heating</a:t>
              </a:r>
              <a:endParaRPr lang="zh-TW" altLang="en-US" sz="33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CE0631B-7D80-33C7-1F95-5D8E2CC45363}"/>
                </a:ext>
              </a:extLst>
            </p:cNvPr>
            <p:cNvGrpSpPr/>
            <p:nvPr/>
          </p:nvGrpSpPr>
          <p:grpSpPr>
            <a:xfrm>
              <a:off x="734749" y="2940711"/>
              <a:ext cx="4561430" cy="2578816"/>
              <a:chOff x="979664" y="2777947"/>
              <a:chExt cx="6081907" cy="343842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7E13CD-7974-AC1C-12C9-187BB0A788C7}"/>
                  </a:ext>
                </a:extLst>
              </p:cNvPr>
              <p:cNvSpPr txBox="1"/>
              <p:nvPr/>
            </p:nvSpPr>
            <p:spPr>
              <a:xfrm>
                <a:off x="979664" y="2777947"/>
                <a:ext cx="372914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Different approximations </a:t>
                </a:r>
                <a:endParaRPr lang="zh-TW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E4AEDEF-5F51-2B43-10C9-A74E0ED20CC0}"/>
                      </a:ext>
                    </a:extLst>
                  </p:cNvPr>
                  <p:cNvSpPr txBox="1"/>
                  <p:nvPr/>
                </p:nvSpPr>
                <p:spPr>
                  <a:xfrm>
                    <a:off x="1417700" y="3305512"/>
                    <a:ext cx="3714351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1500" dirty="0"/>
                      <a:t>Bohr stopping power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altLang="zh-TW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5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15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zh-TW" sz="1500" i="1">
                                <a:latin typeface="Cambria Math" panose="02040503050406030204" pitchFamily="18" charset="0"/>
                              </a:rPr>
                              <m:t>≪</m:t>
                            </m:r>
                            <m:sSub>
                              <m:sSubPr>
                                <m:ctrlPr>
                                  <a:rPr lang="en-US" altLang="zh-TW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5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altLang="zh-TW" sz="1500" dirty="0"/>
                      <a:t>:  </a:t>
                    </a:r>
                    <a:endParaRPr lang="zh-TW" altLang="en-US" sz="15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E4AEDEF-5F51-2B43-10C9-A74E0ED20C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7700" y="3305512"/>
                    <a:ext cx="3714351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42" t="-461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FB4AF56-8461-AB3A-BC3D-E0A3E7CD4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8376" y="3713695"/>
                <a:ext cx="4186888" cy="89496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7876F71-21BC-D469-2A6B-D25264021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9459" y="5092261"/>
                <a:ext cx="4382112" cy="112410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2B7159D-F82A-776E-5ECE-998CE5D60E6E}"/>
                      </a:ext>
                    </a:extLst>
                  </p:cNvPr>
                  <p:cNvSpPr txBox="1"/>
                  <p:nvPr/>
                </p:nvSpPr>
                <p:spPr>
                  <a:xfrm>
                    <a:off x="1417700" y="4797199"/>
                    <a:ext cx="5157139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1500" dirty="0"/>
                      <a:t>Bethe stopping power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15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TW" sz="1500" i="1">
                            <a:latin typeface="Cambria Math" panose="02040503050406030204" pitchFamily="18" charset="0"/>
                          </a:rPr>
                          <m:t>≪</m:t>
                        </m:r>
                        <m:sSub>
                          <m:sSubPr>
                            <m:ctrlPr>
                              <a:rPr lang="en-US" altLang="zh-TW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5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15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zh-TW" sz="1500" dirty="0"/>
                      <a:t>+ neutral gas):  </a:t>
                    </a:r>
                    <a:endParaRPr lang="zh-TW" altLang="en-US" sz="15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2B7159D-F82A-776E-5ECE-998CE5D60E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7700" y="4797199"/>
                    <a:ext cx="5157139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07" t="-461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79A16E4-3045-F773-0C19-3BCEDD818267}"/>
                    </a:ext>
                  </a:extLst>
                </p:cNvPr>
                <p:cNvSpPr txBox="1"/>
                <p:nvPr/>
              </p:nvSpPr>
              <p:spPr>
                <a:xfrm>
                  <a:off x="1063275" y="5583231"/>
                  <a:ext cx="3434302" cy="3231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TW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zh-TW" altLang="en-US" sz="15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TW" sz="1500" dirty="0">
                      <a:solidFill>
                        <a:srgbClr val="FF0000"/>
                      </a:solidFill>
                    </a:rPr>
                    <a:t>requires different evaluation </a:t>
                  </a:r>
                  <a:endParaRPr lang="zh-TW" altLang="en-US" sz="15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79A16E4-3045-F773-0C19-3BCEDD8182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275" y="5583231"/>
                  <a:ext cx="3434302" cy="323165"/>
                </a:xfrm>
                <a:prstGeom prst="rect">
                  <a:avLst/>
                </a:prstGeom>
                <a:blipFill>
                  <a:blip r:embed="rId8"/>
                  <a:stretch>
                    <a:fillRect t="-46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041737-B7E0-632F-64BC-9B09591155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9997" y="4525852"/>
              <a:ext cx="68961" cy="4454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310FF-B490-6BBE-3307-2CDDE859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71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1">
            <a:extLst>
              <a:ext uri="{FF2B5EF4-FFF2-40B4-BE49-F238E27FC236}">
                <a16:creationId xmlns:a16="http://schemas.microsoft.com/office/drawing/2014/main" id="{C2859549-EE13-BE8E-CCE1-603345D0A0C4}"/>
              </a:ext>
            </a:extLst>
          </p:cNvPr>
          <p:cNvCxnSpPr>
            <a:cxnSpLocks/>
          </p:cNvCxnSpPr>
          <p:nvPr/>
        </p:nvCxnSpPr>
        <p:spPr>
          <a:xfrm>
            <a:off x="445477" y="743271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標題 1">
            <a:extLst>
              <a:ext uri="{FF2B5EF4-FFF2-40B4-BE49-F238E27FC236}">
                <a16:creationId xmlns:a16="http://schemas.microsoft.com/office/drawing/2014/main" id="{1FA004D2-2B6C-BF88-20E9-5EE4098CC3F0}"/>
              </a:ext>
            </a:extLst>
          </p:cNvPr>
          <p:cNvSpPr txBox="1">
            <a:spLocks/>
          </p:cNvSpPr>
          <p:nvPr/>
        </p:nvSpPr>
        <p:spPr>
          <a:xfrm>
            <a:off x="628650" y="-2817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/>
              <a:t>Stopping power of charged particles in plasma</a:t>
            </a:r>
            <a:endParaRPr lang="zh-TW" alt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EBE9A7-FF55-8FA6-8CD2-B311E1A64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1" y="1361211"/>
            <a:ext cx="4125804" cy="3212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1AE924-D449-11B5-46AB-C1F2ABD60B07}"/>
                  </a:ext>
                </a:extLst>
              </p:cNvPr>
              <p:cNvSpPr txBox="1"/>
              <p:nvPr/>
            </p:nvSpPr>
            <p:spPr>
              <a:xfrm>
                <a:off x="412905" y="4714640"/>
                <a:ext cx="375859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Bragg peak occurs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1AE924-D449-11B5-46AB-C1F2ABD60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05" y="4714640"/>
                <a:ext cx="3758593" cy="390748"/>
              </a:xfrm>
              <a:prstGeom prst="rect">
                <a:avLst/>
              </a:prstGeom>
              <a:blipFill>
                <a:blip r:embed="rId3"/>
                <a:stretch>
                  <a:fillRect l="-1136" t="-6250" b="-203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7">
            <a:extLst>
              <a:ext uri="{FF2B5EF4-FFF2-40B4-BE49-F238E27FC236}">
                <a16:creationId xmlns:a16="http://schemas.microsoft.com/office/drawing/2014/main" id="{22EF3CB5-833B-922A-8030-84FC2AE1E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03"/>
          <a:stretch/>
        </p:blipFill>
        <p:spPr>
          <a:xfrm>
            <a:off x="4539428" y="1357636"/>
            <a:ext cx="4324202" cy="3106284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26AEFF1E-8563-F362-8993-67797B8E200C}"/>
              </a:ext>
            </a:extLst>
          </p:cNvPr>
          <p:cNvSpPr txBox="1"/>
          <p:nvPr/>
        </p:nvSpPr>
        <p:spPr>
          <a:xfrm>
            <a:off x="6308384" y="100448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148</a:t>
            </a:r>
            <a:endParaRPr lang="zh-TW" altLang="en-US" dirty="0"/>
          </a:p>
        </p:txBody>
      </p:sp>
      <p:sp>
        <p:nvSpPr>
          <p:cNvPr id="13" name="文字方塊 11">
            <a:extLst>
              <a:ext uri="{FF2B5EF4-FFF2-40B4-BE49-F238E27FC236}">
                <a16:creationId xmlns:a16="http://schemas.microsoft.com/office/drawing/2014/main" id="{982C7663-D293-F4D4-4193-02E803AB8439}"/>
              </a:ext>
            </a:extLst>
          </p:cNvPr>
          <p:cNvSpPr txBox="1"/>
          <p:nvPr/>
        </p:nvSpPr>
        <p:spPr>
          <a:xfrm>
            <a:off x="7010153" y="10044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612</a:t>
            </a:r>
            <a:endParaRPr lang="zh-TW" altLang="en-US" dirty="0"/>
          </a:p>
        </p:txBody>
      </p:sp>
      <p:cxnSp>
        <p:nvCxnSpPr>
          <p:cNvPr id="15" name="直線接點 13">
            <a:extLst>
              <a:ext uri="{FF2B5EF4-FFF2-40B4-BE49-F238E27FC236}">
                <a16:creationId xmlns:a16="http://schemas.microsoft.com/office/drawing/2014/main" id="{59160E8C-F8C7-7003-9C6A-AE73D948CC19}"/>
              </a:ext>
            </a:extLst>
          </p:cNvPr>
          <p:cNvCxnSpPr>
            <a:cxnSpLocks/>
          </p:cNvCxnSpPr>
          <p:nvPr/>
        </p:nvCxnSpPr>
        <p:spPr>
          <a:xfrm>
            <a:off x="6611234" y="1357636"/>
            <a:ext cx="0" cy="1024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5">
            <a:extLst>
              <a:ext uri="{FF2B5EF4-FFF2-40B4-BE49-F238E27FC236}">
                <a16:creationId xmlns:a16="http://schemas.microsoft.com/office/drawing/2014/main" id="{05C17D4D-92FC-9E83-B186-B4D134F17222}"/>
              </a:ext>
            </a:extLst>
          </p:cNvPr>
          <p:cNvCxnSpPr>
            <a:cxnSpLocks/>
          </p:cNvCxnSpPr>
          <p:nvPr/>
        </p:nvCxnSpPr>
        <p:spPr>
          <a:xfrm>
            <a:off x="7292221" y="1375127"/>
            <a:ext cx="0" cy="1024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12D647-7A9F-D146-278E-6159CDC26B56}"/>
                  </a:ext>
                </a:extLst>
              </p:cNvPr>
              <p:cNvSpPr txBox="1"/>
              <p:nvPr/>
            </p:nvSpPr>
            <p:spPr>
              <a:xfrm>
                <a:off x="4745144" y="4573730"/>
                <a:ext cx="4197928" cy="20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The electron with same velocity as 612 keV proton has kinetic energy of 333 eV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altLang="zh-TW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1836</m:t>
                    </m:r>
                  </m:oMath>
                </a14:m>
                <a:r>
                  <a:rPr lang="en-US" altLang="zh-TW" dirty="0"/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dirty="0"/>
              </a:p>
              <a:p>
                <a:r>
                  <a:rPr lang="en-US" altLang="zh-TW" dirty="0"/>
                  <a:t>The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should be raised above 333 eV for effective stopping power reduction.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12D647-7A9F-D146-278E-6159CDC26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144" y="4573730"/>
                <a:ext cx="4197928" cy="2052741"/>
              </a:xfrm>
              <a:prstGeom prst="rect">
                <a:avLst/>
              </a:prstGeom>
              <a:blipFill>
                <a:blip r:embed="rId5"/>
                <a:stretch>
                  <a:fillRect l="-1161" t="-1484" r="-1597" b="-38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F5BA2-8966-A10A-99D9-09FC41AE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636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3094C787-819D-170F-145D-6AF4CB06717E}"/>
              </a:ext>
            </a:extLst>
          </p:cNvPr>
          <p:cNvCxnSpPr>
            <a:cxnSpLocks/>
          </p:cNvCxnSpPr>
          <p:nvPr/>
        </p:nvCxnSpPr>
        <p:spPr>
          <a:xfrm>
            <a:off x="537985" y="1500083"/>
            <a:ext cx="806803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標題 1">
                <a:extLst>
                  <a:ext uri="{FF2B5EF4-FFF2-40B4-BE49-F238E27FC236}">
                    <a16:creationId xmlns:a16="http://schemas.microsoft.com/office/drawing/2014/main" id="{487D328C-F7A5-F670-113D-CD3D709244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985" y="703052"/>
                <a:ext cx="8469327" cy="994172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3300" dirty="0"/>
                  <a:t>Approximation formula for arbitrary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33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TW" altLang="en-US" sz="3300" dirty="0"/>
                  <a:t> </a:t>
                </a:r>
                <a:r>
                  <a:rPr lang="en-US" altLang="zh-TW" sz="2100" dirty="0"/>
                  <a:t>(in SI unit)</a:t>
                </a:r>
                <a:endParaRPr lang="zh-TW" altLang="en-US" sz="3300" dirty="0"/>
              </a:p>
            </p:txBody>
          </p:sp>
        </mc:Choice>
        <mc:Fallback xmlns="">
          <p:sp>
            <p:nvSpPr>
              <p:cNvPr id="3" name="標題 1">
                <a:extLst>
                  <a:ext uri="{FF2B5EF4-FFF2-40B4-BE49-F238E27FC236}">
                    <a16:creationId xmlns:a16="http://schemas.microsoft.com/office/drawing/2014/main" id="{487D328C-F7A5-F670-113D-CD3D70924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5" y="703052"/>
                <a:ext cx="8469327" cy="994172"/>
              </a:xfrm>
              <a:prstGeom prst="rect">
                <a:avLst/>
              </a:prstGeom>
              <a:blipFill>
                <a:blip r:embed="rId2"/>
                <a:stretch>
                  <a:fillRect l="-21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0EE546-AB65-219E-AC5A-C8DA946E690F}"/>
                  </a:ext>
                </a:extLst>
              </p:cNvPr>
              <p:cNvSpPr txBox="1"/>
              <p:nvPr/>
            </p:nvSpPr>
            <p:spPr>
              <a:xfrm>
                <a:off x="474352" y="4999847"/>
                <a:ext cx="5231875" cy="769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TW" sz="1350" dirty="0"/>
                  <a:t>*However,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135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TW" sz="13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135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sz="13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35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sz="135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13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35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135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sz="1350" dirty="0"/>
                  <a:t>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𝑍</m:t>
                        </m:r>
                        <m:sSubSup>
                          <m:sSubSupPr>
                            <m:ctrlPr>
                              <a:rPr lang="en-US" altLang="zh-TW" sz="135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ℏ</m:t>
                        </m:r>
                        <m:sSub>
                          <m:sSubPr>
                            <m:ctrlPr>
                              <a:rPr lang="en-US" altLang="zh-TW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zh-TW" sz="135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zh-TW" sz="1350" dirty="0"/>
                  <a:t>),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TW" sz="1350" i="1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altLang="zh-TW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13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13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altLang="zh-TW" sz="1350" i="1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</m:oMath>
                </a14:m>
                <a:r>
                  <a:rPr lang="en-US" altLang="zh-TW" sz="1350" dirty="0"/>
                  <a:t>. 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0EE546-AB65-219E-AC5A-C8DA946E6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52" y="4999847"/>
                <a:ext cx="5231875" cy="769506"/>
              </a:xfrm>
              <a:prstGeom prst="rect">
                <a:avLst/>
              </a:prstGeom>
              <a:blipFill>
                <a:blip r:embed="rId3"/>
                <a:stretch>
                  <a:fillRect l="-350" b="-23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6B8FC5D-8CF1-3315-1D00-232903AE0F28}"/>
              </a:ext>
            </a:extLst>
          </p:cNvPr>
          <p:cNvSpPr txBox="1"/>
          <p:nvPr/>
        </p:nvSpPr>
        <p:spPr>
          <a:xfrm>
            <a:off x="4305693" y="5652529"/>
            <a:ext cx="47016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*[1] Peter</a:t>
            </a:r>
            <a:r>
              <a:rPr lang="zh-TW" alt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Meyer-</a:t>
            </a:r>
            <a:r>
              <a:rPr lang="en-US" altLang="zh-TW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ter</a:t>
            </a:r>
            <a:r>
              <a:rPr lang="en-US" altLang="zh-TW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US" altLang="zh-TW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Vehn</a:t>
            </a:r>
            <a:r>
              <a:rPr lang="en-US" altLang="zh-TW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Phys. Rev. A 43, 2015</a:t>
            </a:r>
            <a:r>
              <a:rPr lang="zh-TW" alt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(1991)</a:t>
            </a:r>
            <a:endParaRPr lang="zh-TW" altLang="en-US" sz="135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0C6DE-F675-7284-8319-1AF2188A98E3}"/>
              </a:ext>
            </a:extLst>
          </p:cNvPr>
          <p:cNvSpPr txBox="1"/>
          <p:nvPr/>
        </p:nvSpPr>
        <p:spPr>
          <a:xfrm>
            <a:off x="650450" y="1705441"/>
            <a:ext cx="7757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altLang="zh-TW" sz="1650" dirty="0"/>
              <a:t>Stopping power is derived from the </a:t>
            </a:r>
            <a:r>
              <a:rPr lang="en-US" altLang="zh-TW" sz="1650" u="sng" dirty="0"/>
              <a:t>Vlasov-Poisson equations</a:t>
            </a:r>
            <a:r>
              <a:rPr lang="en-US" altLang="zh-TW" sz="1650" dirty="0"/>
              <a:t> and consider the plasma response is written as the </a:t>
            </a:r>
            <a:r>
              <a:rPr lang="en-US" altLang="zh-TW" sz="1650" u="sng" dirty="0"/>
              <a:t>dielectric function</a:t>
            </a:r>
            <a:r>
              <a:rPr lang="en-US" altLang="zh-TW" sz="1650" dirty="0"/>
              <a:t>. </a:t>
            </a:r>
            <a:r>
              <a:rPr lang="en-US" altLang="zh-TW" sz="16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(Classical, collisionless)</a:t>
            </a:r>
            <a:endParaRPr lang="zh-TW" altLang="en-US" sz="16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7C069B-4342-A345-B999-8CB0109B3380}"/>
              </a:ext>
            </a:extLst>
          </p:cNvPr>
          <p:cNvGrpSpPr/>
          <p:nvPr/>
        </p:nvGrpSpPr>
        <p:grpSpPr>
          <a:xfrm>
            <a:off x="56562" y="2423023"/>
            <a:ext cx="9555907" cy="2608469"/>
            <a:chOff x="75416" y="2087697"/>
            <a:chExt cx="12741209" cy="347795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C9240B-2032-061F-2002-3D17B0FA80AA}"/>
                </a:ext>
              </a:extLst>
            </p:cNvPr>
            <p:cNvGrpSpPr/>
            <p:nvPr/>
          </p:nvGrpSpPr>
          <p:grpSpPr>
            <a:xfrm>
              <a:off x="75416" y="2087697"/>
              <a:ext cx="12741209" cy="1681743"/>
              <a:chOff x="75416" y="1527291"/>
              <a:chExt cx="12741209" cy="16817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083E707-8B47-69F6-20E5-F16E671278A8}"/>
                      </a:ext>
                    </a:extLst>
                  </p:cNvPr>
                  <p:cNvSpPr txBox="1"/>
                  <p:nvPr/>
                </p:nvSpPr>
                <p:spPr>
                  <a:xfrm>
                    <a:off x="75416" y="1965136"/>
                    <a:ext cx="7953866" cy="80526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𝑒𝑓𝑓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sz="13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sz="13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3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sz="135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35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𝑡h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135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  <m:t>𝑡h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zh-TW" altLang="en-US" sz="135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7083E707-8B47-69F6-20E5-F16E671278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16" y="1965136"/>
                    <a:ext cx="7953866" cy="8052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D0384E6-2E30-A67C-61DA-EB44C2E5731B}"/>
                      </a:ext>
                    </a:extLst>
                  </p:cNvPr>
                  <p:cNvSpPr txBox="1"/>
                  <p:nvPr/>
                </p:nvSpPr>
                <p:spPr>
                  <a:xfrm>
                    <a:off x="6722197" y="1527291"/>
                    <a:ext cx="6094428" cy="168174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{"/>
                              <m:endChr m:val=""/>
                              <m:ctrlPr>
                                <a:rPr lang="en-US" altLang="zh-TW" sz="13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zh-TW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altLang="zh-TW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1350">
                                          <a:latin typeface="Cambria Math" panose="02040503050406030204" pitchFamily="18" charset="0"/>
                                        </a:rPr>
                                        <m:t>erf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rad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altLang="zh-TW" sz="13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− 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TW" sz="135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e>
                                  </m:func>
                                </m:e>
                                <m:e>
                                  <m:r>
                                    <a:rPr lang="en-US" altLang="zh-TW" sz="135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altLang="zh-TW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sz="13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≅</m:t>
                                  </m:r>
                                  <m:f>
                                    <m:fPr>
                                      <m:ctrlPr>
                                        <a:rPr lang="en-US" altLang="zh-TW" sz="135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altLang="zh-TW" sz="135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func>
                                        <m:func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TW" sz="13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TW" sz="135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35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135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sz="135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US" altLang="zh-TW" sz="135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135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135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bSup>
                                      <m:r>
                                        <a:rPr lang="en-US" altLang="zh-TW" sz="135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+12</m:t>
                                      </m:r>
                                    </m:den>
                                  </m:f>
                                </m:e>
                              </m:eqArr>
                            </m:e>
                          </m:d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  </m:t>
                          </m:r>
                        </m:oMath>
                      </m:oMathPara>
                    </a14:m>
                    <a:endParaRPr lang="zh-TW" altLang="en-US" sz="135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D0384E6-2E30-A67C-61DA-EB44C2E573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2197" y="1527291"/>
                    <a:ext cx="6094428" cy="168174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ACBB8E8-6740-5530-BA67-F98D35C77C97}"/>
                    </a:ext>
                  </a:extLst>
                </p:cNvPr>
                <p:cNvSpPr txBox="1"/>
                <p:nvPr/>
              </p:nvSpPr>
              <p:spPr>
                <a:xfrm>
                  <a:off x="8032288" y="4291118"/>
                  <a:ext cx="3977461" cy="127453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tx1"/>
                  </a:solidFill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US" altLang="zh-TW" sz="1350" dirty="0"/>
                    <a:t>: ion velocity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altLang="zh-TW" sz="1350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zh-TW" altLang="en-US" sz="1350" dirty="0"/>
                    <a:t> </a:t>
                  </a:r>
                  <a:r>
                    <a:rPr lang="en-US" altLang="zh-TW" sz="1350" dirty="0"/>
                    <a:t>electron thermal velocity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a14:m>
                  <a:r>
                    <a:rPr lang="en-US" altLang="zh-TW" sz="1350" dirty="0"/>
                    <a:t>: Debye length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TW" sz="135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</m:oMath>
                  </a14:m>
                  <a:r>
                    <a:rPr lang="en-US" altLang="zh-TW" sz="1350" dirty="0"/>
                    <a:t>: effective charge number of ion</a:t>
                  </a:r>
                  <a:endParaRPr lang="zh-TW" altLang="en-US" sz="135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ACBB8E8-6740-5530-BA67-F98D35C77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2288" y="4291118"/>
                  <a:ext cx="3977461" cy="1274537"/>
                </a:xfrm>
                <a:prstGeom prst="rect">
                  <a:avLst/>
                </a:prstGeom>
                <a:blipFill>
                  <a:blip r:embed="rId6"/>
                  <a:stretch>
                    <a:fillRect t="-637" b="-4459"/>
                  </a:stretch>
                </a:blipFill>
                <a:ln w="6350">
                  <a:solidFill>
                    <a:schemeClr val="tx1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DA6F927-1B1E-E532-E5F0-3BE55B01C47D}"/>
                    </a:ext>
                  </a:extLst>
                </p:cNvPr>
                <p:cNvSpPr txBox="1"/>
                <p:nvPr/>
              </p:nvSpPr>
              <p:spPr>
                <a:xfrm>
                  <a:off x="800103" y="3894939"/>
                  <a:ext cx="6975834" cy="14545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14313" indent="-214313" algn="just">
                    <a:buFont typeface="Arial" panose="020B0604020202020204" pitchFamily="34" charset="0"/>
                    <a:buChar char="•"/>
                  </a:pPr>
                  <a:r>
                    <a:rPr lang="en-US" altLang="zh-TW" sz="1500" dirty="0"/>
                    <a:t>Classical “distance of closest approach” for coulomb collision</a:t>
                  </a:r>
                  <a:endParaRPr lang="en-US" altLang="zh-TW" sz="1500" i="1" dirty="0">
                    <a:latin typeface="Cambria Math" panose="02040503050406030204" pitchFamily="18" charset="0"/>
                  </a:endParaRPr>
                </a:p>
                <a:p>
                  <a:pPr algn="ctr">
                    <a:spcBef>
                      <a:spcPts val="45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𝑍</m:t>
                          </m:r>
                          <m:sSubSup>
                            <m:sSubSupPr>
                              <m:ctrlP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15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TW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5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zh-TW" sz="15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altLang="zh-TW" sz="15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5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TW" sz="15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TW" sz="15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altLang="zh-TW" sz="1500" dirty="0"/>
                    <a:t> </a:t>
                  </a:r>
                </a:p>
                <a:p>
                  <a:pPr algn="just"/>
                  <a:endParaRPr lang="en-US" altLang="zh-TW" sz="135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DA6F927-1B1E-E532-E5F0-3BE55B01C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03" y="3894939"/>
                  <a:ext cx="6975834" cy="1454501"/>
                </a:xfrm>
                <a:prstGeom prst="rect">
                  <a:avLst/>
                </a:prstGeom>
                <a:blipFill>
                  <a:blip r:embed="rId7"/>
                  <a:stretch>
                    <a:fillRect l="-349" t="-111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8D916-D430-4BE6-48D5-A783C663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0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038F0-38A9-3D5D-CB46-B3C2B2D6D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53" y="2522335"/>
            <a:ext cx="8561895" cy="1790700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1) Review of previous work</a:t>
            </a:r>
            <a:endParaRPr lang="zh-TW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23627-8498-67D3-3E91-7CE46F99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01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A2156-1E73-16B8-ED95-A1858B70F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73DD4B06-C139-297C-0B6A-03787AD7E2EB}"/>
                  </a:ext>
                </a:extLst>
              </p:cNvPr>
              <p:cNvSpPr txBox="1"/>
              <p:nvPr/>
            </p:nvSpPr>
            <p:spPr>
              <a:xfrm>
                <a:off x="459764" y="1545174"/>
                <a:ext cx="4271580" cy="1026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For EM wave in plasma: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TW" alt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zh-TW" alt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altLang="zh-TW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0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0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zh-TW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TW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73DD4B06-C139-297C-0B6A-03787AD7E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64" y="1545174"/>
                <a:ext cx="4271580" cy="1026435"/>
              </a:xfrm>
              <a:prstGeom prst="rect">
                <a:avLst/>
              </a:prstGeom>
              <a:blipFill>
                <a:blip r:embed="rId2"/>
                <a:stretch>
                  <a:fillRect l="-1427" t="-23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3">
            <a:extLst>
              <a:ext uri="{FF2B5EF4-FFF2-40B4-BE49-F238E27FC236}">
                <a16:creationId xmlns:a16="http://schemas.microsoft.com/office/drawing/2014/main" id="{83582712-D8FA-45EC-C391-39E293FFC536}"/>
              </a:ext>
            </a:extLst>
          </p:cNvPr>
          <p:cNvSpPr txBox="1"/>
          <p:nvPr/>
        </p:nvSpPr>
        <p:spPr>
          <a:xfrm>
            <a:off x="628650" y="5858805"/>
            <a:ext cx="504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How to couple energy to target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45">
                <a:extLst>
                  <a:ext uri="{FF2B5EF4-FFF2-40B4-BE49-F238E27FC236}">
                    <a16:creationId xmlns:a16="http://schemas.microsoft.com/office/drawing/2014/main" id="{996411DE-5995-F1D5-AA6D-F2B5D1354DC7}"/>
                  </a:ext>
                </a:extLst>
              </p:cNvPr>
              <p:cNvSpPr txBox="1"/>
              <p:nvPr/>
            </p:nvSpPr>
            <p:spPr>
              <a:xfrm>
                <a:off x="331400" y="2989332"/>
                <a:ext cx="4813299" cy="81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Laser reflected by </a:t>
                </a:r>
                <a:r>
                  <a:rPr lang="en-US" altLang="zh-TW" sz="2000" u="sng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solid density</a:t>
                </a:r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plasma: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𝜀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/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字方塊 45">
                <a:extLst>
                  <a:ext uri="{FF2B5EF4-FFF2-40B4-BE49-F238E27FC236}">
                    <a16:creationId xmlns:a16="http://schemas.microsoft.com/office/drawing/2014/main" id="{996411DE-5995-F1D5-AA6D-F2B5D1354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00" y="2989332"/>
                <a:ext cx="4813299" cy="811954"/>
              </a:xfrm>
              <a:prstGeom prst="rect">
                <a:avLst/>
              </a:prstGeom>
              <a:blipFill>
                <a:blip r:embed="rId3"/>
                <a:stretch>
                  <a:fillRect l="-1266" t="-2985" b="-111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4CCC9-0B45-B4B5-803E-412E9A2E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4</a:t>
            </a:fld>
            <a:endParaRPr lang="zh-TW" altLang="en-US"/>
          </a:p>
        </p:txBody>
      </p:sp>
      <p:cxnSp>
        <p:nvCxnSpPr>
          <p:cNvPr id="10" name="直線接點 1">
            <a:extLst>
              <a:ext uri="{FF2B5EF4-FFF2-40B4-BE49-F238E27FC236}">
                <a16:creationId xmlns:a16="http://schemas.microsoft.com/office/drawing/2014/main" id="{C7CB4033-D1DF-5703-A373-07450F5D5521}"/>
              </a:ext>
            </a:extLst>
          </p:cNvPr>
          <p:cNvCxnSpPr>
            <a:cxnSpLocks/>
          </p:cNvCxnSpPr>
          <p:nvPr/>
        </p:nvCxnSpPr>
        <p:spPr>
          <a:xfrm>
            <a:off x="445477" y="858434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標題 1">
            <a:extLst>
              <a:ext uri="{FF2B5EF4-FFF2-40B4-BE49-F238E27FC236}">
                <a16:creationId xmlns:a16="http://schemas.microsoft.com/office/drawing/2014/main" id="{29FFC373-0C1B-2ECC-D4A6-2A69FEA65DE7}"/>
              </a:ext>
            </a:extLst>
          </p:cNvPr>
          <p:cNvSpPr txBox="1">
            <a:spLocks/>
          </p:cNvSpPr>
          <p:nvPr/>
        </p:nvSpPr>
        <p:spPr>
          <a:xfrm>
            <a:off x="628650" y="-1665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Laser interaction with flat solid target </a:t>
            </a:r>
            <a:endParaRPr lang="zh-TW" altLang="en-US" sz="3600" dirty="0"/>
          </a:p>
        </p:txBody>
      </p:sp>
      <p:sp>
        <p:nvSpPr>
          <p:cNvPr id="3" name="文字方塊 45">
            <a:extLst>
              <a:ext uri="{FF2B5EF4-FFF2-40B4-BE49-F238E27FC236}">
                <a16:creationId xmlns:a16="http://schemas.microsoft.com/office/drawing/2014/main" id="{3E763A28-AA33-C17D-B701-988B7D408A45}"/>
              </a:ext>
            </a:extLst>
          </p:cNvPr>
          <p:cNvSpPr txBox="1"/>
          <p:nvPr/>
        </p:nvSpPr>
        <p:spPr>
          <a:xfrm>
            <a:off x="459763" y="4041540"/>
            <a:ext cx="4813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Inefficient interaction!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69C4B50D-7B91-2E26-E53F-7FBC2A1FE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r="16514"/>
          <a:stretch/>
        </p:blipFill>
        <p:spPr>
          <a:xfrm>
            <a:off x="5020008" y="1273174"/>
            <a:ext cx="3883802" cy="4244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81F1BF-4535-45FA-D5A8-50C3431501A2}"/>
                  </a:ext>
                </a:extLst>
              </p:cNvPr>
              <p:cNvSpPr txBox="1"/>
              <p:nvPr/>
            </p:nvSpPr>
            <p:spPr>
              <a:xfrm>
                <a:off x="8281910" y="1290915"/>
                <a:ext cx="6270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16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zh-TW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TW" sz="16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81F1BF-4535-45FA-D5A8-50C343150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910" y="1290915"/>
                <a:ext cx="627095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073FBFD-A31A-AF24-75B3-F406AA2B9558}"/>
              </a:ext>
            </a:extLst>
          </p:cNvPr>
          <p:cNvSpPr/>
          <p:nvPr/>
        </p:nvSpPr>
        <p:spPr>
          <a:xfrm rot="5400000">
            <a:off x="6164580" y="2979421"/>
            <a:ext cx="3270247" cy="867410"/>
          </a:xfrm>
          <a:prstGeom prst="rect">
            <a:avLst/>
          </a:prstGeom>
          <a:solidFill>
            <a:srgbClr val="BFBFBF">
              <a:alpha val="61961"/>
            </a:srgb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Solid target</a:t>
            </a:r>
            <a:endParaRPr lang="zh-TW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86C56-C3E1-C21C-84DD-EF28587BD09A}"/>
              </a:ext>
            </a:extLst>
          </p:cNvPr>
          <p:cNvSpPr txBox="1"/>
          <p:nvPr/>
        </p:nvSpPr>
        <p:spPr>
          <a:xfrm>
            <a:off x="6191506" y="5452347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Laser field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213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3094C787-819D-170F-145D-6AF4CB06717E}"/>
              </a:ext>
            </a:extLst>
          </p:cNvPr>
          <p:cNvCxnSpPr>
            <a:cxnSpLocks/>
          </p:cNvCxnSpPr>
          <p:nvPr/>
        </p:nvCxnSpPr>
        <p:spPr>
          <a:xfrm>
            <a:off x="445477" y="858434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487D328C-F7A5-F670-113D-CD3D70924459}"/>
              </a:ext>
            </a:extLst>
          </p:cNvPr>
          <p:cNvSpPr txBox="1">
            <a:spLocks/>
          </p:cNvSpPr>
          <p:nvPr/>
        </p:nvSpPr>
        <p:spPr>
          <a:xfrm>
            <a:off x="628650" y="-1665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Aligned nanowire targets</a:t>
            </a:r>
            <a:endParaRPr lang="zh-TW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82B07-1BE9-D6F2-CF80-52D0F53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E4F5E7-1EAE-70F6-A0B0-21AA79E78230}"/>
              </a:ext>
            </a:extLst>
          </p:cNvPr>
          <p:cNvSpPr txBox="1"/>
          <p:nvPr/>
        </p:nvSpPr>
        <p:spPr>
          <a:xfrm>
            <a:off x="2810401" y="6462778"/>
            <a:ext cx="6268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[1] 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Eftekhari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-Zadeh et. al., </a:t>
            </a:r>
            <a:r>
              <a:rPr lang="en-US" altLang="zh-TW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hys. Plasmas</a:t>
            </a:r>
            <a:r>
              <a:rPr lang="zh-TW" altLang="en-US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2022</a:t>
            </a:r>
            <a:r>
              <a:rPr lang="en-US" altLang="zh-TW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560A46-CC7D-3C04-B921-C6BEC0EAF3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114"/>
          <a:stretch/>
        </p:blipFill>
        <p:spPr>
          <a:xfrm>
            <a:off x="1207449" y="1957422"/>
            <a:ext cx="4290828" cy="2916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D4621E-C361-BDAA-705B-EFAD33F2DDE8}"/>
                  </a:ext>
                </a:extLst>
              </p:cNvPr>
              <p:cNvSpPr txBox="1"/>
              <p:nvPr/>
            </p:nvSpPr>
            <p:spPr>
              <a:xfrm>
                <a:off x="5663709" y="2251388"/>
                <a:ext cx="3415517" cy="96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Diameter 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50 ~ 500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Length    :  </a:t>
                </a:r>
                <a14:m>
                  <m:oMath xmlns:m="http://schemas.openxmlformats.org/officeDocument/2006/math">
                    <m:r>
                      <a:rPr lang="en-US" altLang="zh-TW" sz="2000" b="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TW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zh-TW" alt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D4621E-C361-BDAA-705B-EFAD33F2D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709" y="2251388"/>
                <a:ext cx="3415517" cy="967188"/>
              </a:xfrm>
              <a:prstGeom prst="rect">
                <a:avLst/>
              </a:prstGeom>
              <a:blipFill>
                <a:blip r:embed="rId4"/>
                <a:stretch>
                  <a:fillRect l="-1786" b="-10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2D37601-CD4D-24F8-B6B2-434DC2CCE2EC}"/>
              </a:ext>
            </a:extLst>
          </p:cNvPr>
          <p:cNvSpPr txBox="1"/>
          <p:nvPr/>
        </p:nvSpPr>
        <p:spPr>
          <a:xfrm>
            <a:off x="781422" y="1247769"/>
            <a:ext cx="637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Increase surface area with nanowire structures</a:t>
            </a:r>
            <a:endParaRPr lang="zh-TW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264D2-A431-4130-5E85-6C6AACB42582}"/>
              </a:ext>
            </a:extLst>
          </p:cNvPr>
          <p:cNvSpPr txBox="1"/>
          <p:nvPr/>
        </p:nvSpPr>
        <p:spPr>
          <a:xfrm>
            <a:off x="5663709" y="3513202"/>
            <a:ext cx="3314036" cy="127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Materials: </a:t>
            </a:r>
          </a:p>
          <a:p>
            <a:pPr lvl="1">
              <a:lnSpc>
                <a:spcPct val="150000"/>
              </a:lnSpc>
            </a:pPr>
            <a:r>
              <a:rPr lang="en-US" altLang="zh-TW" sz="2000" dirty="0"/>
              <a:t>Metals (Cu, Ag, Ni), Polymers (PE)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2119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8F66F-8175-CA73-2AF4-3345C0FF7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838D5DBF-E78A-4179-44FC-1B2F7208FD34}"/>
              </a:ext>
            </a:extLst>
          </p:cNvPr>
          <p:cNvCxnSpPr>
            <a:cxnSpLocks/>
          </p:cNvCxnSpPr>
          <p:nvPr/>
        </p:nvCxnSpPr>
        <p:spPr>
          <a:xfrm>
            <a:off x="445477" y="858434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36E3CEFC-8897-0603-0412-55CAF8B33B3A}"/>
              </a:ext>
            </a:extLst>
          </p:cNvPr>
          <p:cNvSpPr txBox="1">
            <a:spLocks/>
          </p:cNvSpPr>
          <p:nvPr/>
        </p:nvSpPr>
        <p:spPr>
          <a:xfrm>
            <a:off x="503958" y="-166566"/>
            <a:ext cx="84505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Increased absorption from nanowire surface</a:t>
            </a:r>
            <a:endParaRPr lang="zh-TW" altLang="en-US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B22EA-362B-45E4-06FB-59E2B429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DCDA9E-1545-79DC-43D1-87E512CC9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287" y="1674362"/>
            <a:ext cx="4589287" cy="33997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2CFFA9-E305-83DE-E589-0271BB3776A5}"/>
              </a:ext>
            </a:extLst>
          </p:cNvPr>
          <p:cNvSpPr txBox="1"/>
          <p:nvPr/>
        </p:nvSpPr>
        <p:spPr>
          <a:xfrm>
            <a:off x="4965539" y="5544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35BA50-88F3-BB67-CF39-0929C611CAF5}"/>
              </a:ext>
            </a:extLst>
          </p:cNvPr>
          <p:cNvSpPr txBox="1"/>
          <p:nvPr/>
        </p:nvSpPr>
        <p:spPr>
          <a:xfrm>
            <a:off x="4489939" y="6462778"/>
            <a:ext cx="4589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[1] 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Eftekhari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-Zadeh et. al., </a:t>
            </a:r>
            <a:r>
              <a:rPr lang="en-US" altLang="zh-TW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hys. Plasmas</a:t>
            </a:r>
            <a:r>
              <a:rPr lang="zh-TW" altLang="en-US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2022</a:t>
            </a:r>
            <a:r>
              <a:rPr lang="en-US" altLang="zh-TW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E9C856-4758-87B1-16B1-7EEDF05731AF}"/>
                  </a:ext>
                </a:extLst>
              </p:cNvPr>
              <p:cNvSpPr txBox="1"/>
              <p:nvPr/>
            </p:nvSpPr>
            <p:spPr>
              <a:xfrm>
                <a:off x="781422" y="1135465"/>
                <a:ext cx="6898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~ 80%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absorption from </a:t>
                </a:r>
                <a:r>
                  <a:rPr lang="en-US" altLang="zh-TW" sz="2400" dirty="0" err="1"/>
                  <a:t>ZnO</a:t>
                </a:r>
                <a:r>
                  <a:rPr lang="en-US" altLang="zh-TW" sz="2400" dirty="0"/>
                  <a:t> nanowire (NW) target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EE3D52-E28D-74FB-8672-C8E44F1F7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22" y="1135465"/>
                <a:ext cx="6898427" cy="461665"/>
              </a:xfrm>
              <a:prstGeom prst="rect">
                <a:avLst/>
              </a:prstGeom>
              <a:blipFill>
                <a:blip r:embed="rId5"/>
                <a:stretch>
                  <a:fillRect l="-1148" t="-10526" r="-442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70D886-D872-6C04-47CD-369EF2258CCE}"/>
                  </a:ext>
                </a:extLst>
              </p:cNvPr>
              <p:cNvSpPr txBox="1"/>
              <p:nvPr/>
            </p:nvSpPr>
            <p:spPr>
              <a:xfrm>
                <a:off x="892009" y="3770347"/>
                <a:ext cx="3415517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TW" sz="1600" dirty="0"/>
                  <a:t>Wire dimensions:</a:t>
                </a:r>
              </a:p>
              <a:p>
                <a:pPr lvl="1"/>
                <a:r>
                  <a:rPr lang="en-US" altLang="zh-TW" sz="1600" dirty="0"/>
                  <a:t>Diameter =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470 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en-US" altLang="zh-TW" sz="1600" dirty="0"/>
              </a:p>
              <a:p>
                <a:pPr lvl="1"/>
                <a:r>
                  <a:rPr lang="en-US" altLang="zh-TW" sz="1600" dirty="0"/>
                  <a:t>Length     =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4.64 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endParaRPr lang="en-US" altLang="zh-TW" sz="1600" dirty="0"/>
              </a:p>
              <a:p>
                <a:pPr lvl="1"/>
                <a:r>
                  <a:rPr lang="en-US" altLang="zh-TW" sz="1600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23 %</m:t>
                    </m:r>
                  </m:oMath>
                </a14:m>
                <a:r>
                  <a:rPr lang="zh-TW" altLang="en-US" sz="1600" dirty="0"/>
                  <a:t> </a:t>
                </a:r>
                <a:r>
                  <a:rPr lang="en-US" altLang="zh-TW" sz="1600" dirty="0"/>
                  <a:t>solid density)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70D886-D872-6C04-47CD-369EF2258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09" y="3770347"/>
                <a:ext cx="3415517" cy="1154162"/>
              </a:xfrm>
              <a:prstGeom prst="rect">
                <a:avLst/>
              </a:prstGeom>
              <a:blipFill>
                <a:blip r:embed="rId6"/>
                <a:stretch>
                  <a:fillRect l="-891" t="-1579" b="-57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66F18A-7D80-9E1C-96EE-AC3C5469F080}"/>
                  </a:ext>
                </a:extLst>
              </p:cNvPr>
              <p:cNvSpPr txBox="1"/>
              <p:nvPr/>
            </p:nvSpPr>
            <p:spPr>
              <a:xfrm>
                <a:off x="892009" y="4954352"/>
                <a:ext cx="5439410" cy="1197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TW" sz="1600" dirty="0"/>
                  <a:t>Laser parameters:</a:t>
                </a:r>
              </a:p>
              <a:p>
                <a:pPr lvl="1"/>
                <a:r>
                  <a:rPr lang="en-US" altLang="zh-TW" sz="1600" dirty="0"/>
                  <a:t>Wavelength =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400 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altLang="zh-TW" sz="1600" dirty="0"/>
                  <a:t> </a:t>
                </a:r>
                <a:r>
                  <a:rPr lang="en-US" altLang="zh-TW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12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1200" b="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TW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setup)</a:t>
                </a:r>
              </a:p>
              <a:p>
                <a:pPr lvl="1"/>
                <a:r>
                  <a:rPr lang="en-US" altLang="zh-TW" sz="1600" dirty="0"/>
                  <a:t>Intensity       =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1.7×</m:t>
                    </m:r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sup>
                    </m:sSup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zh-TW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Wc</m:t>
                    </m:r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zh-TW" altLang="en-US" sz="1600" dirty="0"/>
              </a:p>
              <a:p>
                <a:pPr lvl="1"/>
                <a:r>
                  <a:rPr lang="en-US" altLang="zh-TW" sz="1600" dirty="0"/>
                  <a:t>Contrast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</m:oMath>
                </a14:m>
                <a:r>
                  <a:rPr lang="zh-TW" altLang="en-US" sz="1600" dirty="0"/>
                  <a:t> </a:t>
                </a:r>
                <a:r>
                  <a:rPr lang="en-US" altLang="zh-TW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(at 10 </a:t>
                </a:r>
                <a:r>
                  <a:rPr lang="en-US" altLang="zh-TW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ps</a:t>
                </a:r>
                <a:r>
                  <a:rPr lang="en-US" altLang="zh-TW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before main pulse)</a:t>
                </a:r>
                <a:endParaRPr lang="en-US" altLang="zh-TW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66F18A-7D80-9E1C-96EE-AC3C5469F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09" y="4954352"/>
                <a:ext cx="5439410" cy="1197123"/>
              </a:xfrm>
              <a:prstGeom prst="rect">
                <a:avLst/>
              </a:prstGeom>
              <a:blipFill>
                <a:blip r:embed="rId7"/>
                <a:stretch>
                  <a:fillRect l="-560" t="-1531" b="-61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2D20EA1-EF34-6686-F12D-61135AF17D4E}"/>
              </a:ext>
            </a:extLst>
          </p:cNvPr>
          <p:cNvGrpSpPr/>
          <p:nvPr/>
        </p:nvGrpSpPr>
        <p:grpSpPr>
          <a:xfrm>
            <a:off x="6384930" y="5174941"/>
            <a:ext cx="2018478" cy="738664"/>
            <a:chOff x="6575780" y="5267274"/>
            <a:chExt cx="2018478" cy="738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48A2B8-B698-C41A-15A7-8E0812F30A13}"/>
                </a:ext>
              </a:extLst>
            </p:cNvPr>
            <p:cNvSpPr txBox="1"/>
            <p:nvPr/>
          </p:nvSpPr>
          <p:spPr>
            <a:xfrm>
              <a:off x="6575780" y="5267274"/>
              <a:ext cx="19395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sz="1400" dirty="0"/>
                <a:t>Randomly oriented NW </a:t>
              </a:r>
              <a:endParaRPr lang="en-US" altLang="zh-TW" sz="1400" dirty="0">
                <a:solidFill>
                  <a:srgbClr val="FF0000"/>
                </a:solidFill>
              </a:endParaRPr>
            </a:p>
            <a:p>
              <a:pPr algn="r"/>
              <a:r>
                <a:rPr lang="en-US" altLang="zh-TW" sz="1400" dirty="0">
                  <a:solidFill>
                    <a:srgbClr val="FF0000"/>
                  </a:solidFill>
                </a:rPr>
                <a:t>Aligned NW </a:t>
              </a:r>
            </a:p>
            <a:p>
              <a:pPr algn="r"/>
              <a:r>
                <a:rPr lang="en-US" altLang="zh-TW" sz="1400" dirty="0">
                  <a:solidFill>
                    <a:srgbClr val="0000FB"/>
                  </a:solidFill>
                </a:rPr>
                <a:t>Flat</a:t>
              </a:r>
              <a:r>
                <a:rPr lang="en-US" altLang="zh-TW" sz="1400" dirty="0">
                  <a:solidFill>
                    <a:schemeClr val="accent1"/>
                  </a:solidFill>
                </a:rPr>
                <a:t> </a:t>
              </a:r>
              <a:r>
                <a:rPr lang="en-US" altLang="zh-TW" sz="1400" dirty="0">
                  <a:solidFill>
                    <a:srgbClr val="0000FB"/>
                  </a:solidFill>
                </a:rPr>
                <a:t>foil</a:t>
              </a:r>
              <a:r>
                <a:rPr lang="en-US" altLang="zh-TW" sz="1400" dirty="0">
                  <a:solidFill>
                    <a:schemeClr val="accent1"/>
                  </a:solidFill>
                </a:rPr>
                <a:t> </a:t>
              </a:r>
              <a:endParaRPr lang="zh-TW" altLang="en-US" sz="1400" dirty="0">
                <a:solidFill>
                  <a:schemeClr val="accent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D12C3C-BFCF-300F-6D26-4DB242B8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24972" y="5537379"/>
              <a:ext cx="169286" cy="1749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698642-AD1B-EE2A-E479-88872CA4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473862" y="5356860"/>
              <a:ext cx="89285" cy="1488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9B4237-BBE9-43D4-225D-106D8F913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77370" y="5771049"/>
              <a:ext cx="91492" cy="16145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01315FB-6DEC-4519-114C-939DCC6C678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54114"/>
          <a:stretch/>
        </p:blipFill>
        <p:spPr>
          <a:xfrm>
            <a:off x="1207449" y="1957422"/>
            <a:ext cx="4290828" cy="2916389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6EE071EA-844E-9D59-D424-2BE32CA7BAF4}"/>
              </a:ext>
            </a:extLst>
          </p:cNvPr>
          <p:cNvSpPr/>
          <p:nvPr/>
        </p:nvSpPr>
        <p:spPr>
          <a:xfrm>
            <a:off x="5039360" y="2035892"/>
            <a:ext cx="3194762" cy="7174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FF8BEB-500E-C163-F59F-0D7F113688E9}"/>
                  </a:ext>
                </a:extLst>
              </p:cNvPr>
              <p:cNvSpPr txBox="1"/>
              <p:nvPr/>
            </p:nvSpPr>
            <p:spPr>
              <a:xfrm>
                <a:off x="196197" y="6436919"/>
                <a:ext cx="42937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*Absorption 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TW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TW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–</a:t>
                </a: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TW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(radiated energy / Laser energy)</a:t>
                </a:r>
                <a:endParaRPr lang="zh-TW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FF8BEB-500E-C163-F59F-0D7F11368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7" y="6436919"/>
                <a:ext cx="4293742" cy="307777"/>
              </a:xfrm>
              <a:prstGeom prst="rect">
                <a:avLst/>
              </a:prstGeom>
              <a:blipFill>
                <a:blip r:embed="rId12"/>
                <a:stretch>
                  <a:fillRect l="-426" t="-4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9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15000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1667 -0.093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46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137C9-F5D4-72C5-E042-8C343EFA9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9C1E127E-E9F4-4893-BC85-765578AB85BF}"/>
              </a:ext>
            </a:extLst>
          </p:cNvPr>
          <p:cNvCxnSpPr>
            <a:cxnSpLocks/>
          </p:cNvCxnSpPr>
          <p:nvPr/>
        </p:nvCxnSpPr>
        <p:spPr>
          <a:xfrm>
            <a:off x="445477" y="826630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0879994C-3354-DAEC-E96C-F8A1D60A356E}"/>
              </a:ext>
            </a:extLst>
          </p:cNvPr>
          <p:cNvSpPr txBox="1">
            <a:spLocks/>
          </p:cNvSpPr>
          <p:nvPr/>
        </p:nvSpPr>
        <p:spPr>
          <a:xfrm>
            <a:off x="203689" y="-198370"/>
            <a:ext cx="8815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Reaching Ultra High Energy Density (UHED)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36D1CC4-BB03-6184-336D-9B024C5C6C09}"/>
                  </a:ext>
                </a:extLst>
              </p:cNvPr>
              <p:cNvSpPr txBox="1"/>
              <p:nvPr/>
            </p:nvSpPr>
            <p:spPr>
              <a:xfrm>
                <a:off x="628650" y="1127193"/>
                <a:ext cx="83116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Energy density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&gt;100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MJc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TW" sz="2000" dirty="0"/>
                  <a:t>, Pressure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&gt;1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Gbar</m:t>
                    </m:r>
                  </m:oMath>
                </a14:m>
                <a:r>
                  <a:rPr lang="en-US" altLang="zh-TW" sz="2000" dirty="0"/>
                  <a:t> 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36D1CC4-BB03-6184-336D-9B024C5C6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127193"/>
                <a:ext cx="8311661" cy="400110"/>
              </a:xfrm>
              <a:prstGeom prst="rect">
                <a:avLst/>
              </a:prstGeom>
              <a:blipFill>
                <a:blip r:embed="rId2"/>
                <a:stretch>
                  <a:fillRect l="-660" t="-909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08ACF8A-6AE6-5C98-70BD-66D90A2F1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01" y="1742650"/>
            <a:ext cx="5353797" cy="4172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1A46B8-E20B-10FD-B027-F438D09EDF8D}"/>
              </a:ext>
            </a:extLst>
          </p:cNvPr>
          <p:cNvSpPr txBox="1"/>
          <p:nvPr/>
        </p:nvSpPr>
        <p:spPr>
          <a:xfrm>
            <a:off x="1264793" y="6063820"/>
            <a:ext cx="6673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</a:rPr>
              <a:t>Same plasma condition with million times less laser energy !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             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</a:rPr>
              <a:t>(locally)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8EEF8-2A28-434D-FC13-813961B89AC0}"/>
              </a:ext>
            </a:extLst>
          </p:cNvPr>
          <p:cNvSpPr txBox="1"/>
          <p:nvPr/>
        </p:nvSpPr>
        <p:spPr>
          <a:xfrm>
            <a:off x="2810401" y="6462778"/>
            <a:ext cx="6268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[2] Purvis et. al., Nat. Photonics </a:t>
            </a:r>
            <a:r>
              <a:rPr lang="en-US" altLang="zh-TW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2013</a:t>
            </a:r>
            <a:r>
              <a:rPr lang="en-US" altLang="zh-TW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A3B22C-B949-16DB-A28A-F1E7E59E236D}"/>
              </a:ext>
            </a:extLst>
          </p:cNvPr>
          <p:cNvCxnSpPr>
            <a:cxnSpLocks/>
          </p:cNvCxnSpPr>
          <p:nvPr/>
        </p:nvCxnSpPr>
        <p:spPr>
          <a:xfrm flipV="1">
            <a:off x="3727048" y="2476982"/>
            <a:ext cx="544010" cy="196770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F3B479-9085-E7D2-92DF-9D6B6858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85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D93F0-F7DA-75FA-BA63-D938006D3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097600C7-04E7-FED3-FB15-6ADF0C50EC42}"/>
              </a:ext>
            </a:extLst>
          </p:cNvPr>
          <p:cNvCxnSpPr>
            <a:cxnSpLocks/>
          </p:cNvCxnSpPr>
          <p:nvPr/>
        </p:nvCxnSpPr>
        <p:spPr>
          <a:xfrm>
            <a:off x="445477" y="857110"/>
            <a:ext cx="83116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標題 1">
            <a:extLst>
              <a:ext uri="{FF2B5EF4-FFF2-40B4-BE49-F238E27FC236}">
                <a16:creationId xmlns:a16="http://schemas.microsoft.com/office/drawing/2014/main" id="{D504BCA8-029C-14DB-8A73-8AA2D1B57910}"/>
              </a:ext>
            </a:extLst>
          </p:cNvPr>
          <p:cNvSpPr txBox="1">
            <a:spLocks/>
          </p:cNvSpPr>
          <p:nvPr/>
        </p:nvSpPr>
        <p:spPr>
          <a:xfrm>
            <a:off x="628650" y="-1678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Microscale fusion with NW</a:t>
            </a:r>
            <a:endParaRPr lang="zh-TW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1A0E46-75DA-DF17-292E-B3D6E492C4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14" t="5055"/>
          <a:stretch/>
        </p:blipFill>
        <p:spPr>
          <a:xfrm>
            <a:off x="991922" y="1443965"/>
            <a:ext cx="2967990" cy="2225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D8E196-E061-712A-D44A-61731A373CB6}"/>
                  </a:ext>
                </a:extLst>
              </p:cNvPr>
              <p:cNvSpPr txBox="1"/>
              <p:nvPr/>
            </p:nvSpPr>
            <p:spPr>
              <a:xfrm>
                <a:off x="473954" y="1052530"/>
                <a:ext cx="33236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D-D fusion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NW targets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D8E196-E061-712A-D44A-61731A373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54" y="1052530"/>
                <a:ext cx="3323602" cy="369332"/>
              </a:xfrm>
              <a:prstGeom prst="rect">
                <a:avLst/>
              </a:prstGeom>
              <a:blipFill>
                <a:blip r:embed="rId5"/>
                <a:stretch>
                  <a:fillRect l="-1284" t="-10000" r="-55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C3E390D-BFD4-02EB-10DF-680ECC0EC380}"/>
              </a:ext>
            </a:extLst>
          </p:cNvPr>
          <p:cNvSpPr txBox="1"/>
          <p:nvPr/>
        </p:nvSpPr>
        <p:spPr>
          <a:xfrm>
            <a:off x="340408" y="6476818"/>
            <a:ext cx="4115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[4] Curtis et. al., Nat. communications </a:t>
            </a:r>
            <a:r>
              <a:rPr lang="en-US" altLang="zh-TW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</a:t>
            </a:r>
            <a:r>
              <a:rPr lang="en-US" altLang="zh-TW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A3F111-8C91-2E34-2DE8-4B2228D22C80}"/>
                  </a:ext>
                </a:extLst>
              </p:cNvPr>
              <p:cNvSpPr txBox="1"/>
              <p:nvPr/>
            </p:nvSpPr>
            <p:spPr>
              <a:xfrm>
                <a:off x="340407" y="3941104"/>
                <a:ext cx="3989805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AutoNum type="arabicPeriod"/>
                </a:pPr>
                <a:r>
                  <a:rPr lang="en-US" altLang="zh-TW" dirty="0"/>
                  <a:t>Exp. With deuterated polyethylene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NWs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~1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altLang="zh-TW" dirty="0"/>
                  <a:t> laser energy. </a:t>
                </a:r>
              </a:p>
              <a:p>
                <a:pPr marL="342900" indent="-342900">
                  <a:spcAft>
                    <a:spcPts val="600"/>
                  </a:spcAft>
                  <a:buAutoNum type="arabicPeriod"/>
                </a:pPr>
                <a:r>
                  <a:rPr lang="en-US" altLang="zh-TW" dirty="0"/>
                  <a:t>Deuterium ion accelerated to few MeV by sheath field.</a:t>
                </a:r>
              </a:p>
              <a:p>
                <a:pPr marL="342900" indent="-342900">
                  <a:buAutoNum type="arabicPeriod"/>
                </a:pPr>
                <a:r>
                  <a:rPr lang="en-US" altLang="zh-TW" dirty="0"/>
                  <a:t>Neutron yield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2.2×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TW" dirty="0"/>
                  <a:t> per joule (500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/>
                  <a:t> compared to flat target).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A3F111-8C91-2E34-2DE8-4B2228D22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07" y="3941104"/>
                <a:ext cx="3989805" cy="2185214"/>
              </a:xfrm>
              <a:prstGeom prst="rect">
                <a:avLst/>
              </a:prstGeom>
              <a:blipFill>
                <a:blip r:embed="rId6"/>
                <a:stretch>
                  <a:fillRect l="-1376" t="-1676" r="-3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AEEBBE8-9EAE-26B4-1DAB-8F47AB7BFD48}"/>
              </a:ext>
            </a:extLst>
          </p:cNvPr>
          <p:cNvGrpSpPr/>
          <p:nvPr/>
        </p:nvGrpSpPr>
        <p:grpSpPr>
          <a:xfrm>
            <a:off x="4572000" y="1084208"/>
            <a:ext cx="4251918" cy="5731164"/>
            <a:chOff x="4572000" y="1084208"/>
            <a:chExt cx="4251918" cy="57311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3CE0D6-1DF4-4B41-2D01-06A5AFB30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4089" y="1520790"/>
              <a:ext cx="3639829" cy="397007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1371A8-4D4B-BC30-B9D5-372ACD5D82D1}"/>
                </a:ext>
              </a:extLst>
            </p:cNvPr>
            <p:cNvSpPr txBox="1"/>
            <p:nvPr/>
          </p:nvSpPr>
          <p:spPr>
            <a:xfrm>
              <a:off x="4915391" y="1084208"/>
              <a:ext cx="3671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TW" dirty="0"/>
                <a:t>“Z-pinch” driven by return current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1B6515A-EC6D-DBCB-0E2D-B28FB76042ED}"/>
                    </a:ext>
                  </a:extLst>
                </p:cNvPr>
                <p:cNvSpPr txBox="1"/>
                <p:nvPr/>
              </p:nvSpPr>
              <p:spPr>
                <a:xfrm>
                  <a:off x="4932251" y="5518645"/>
                  <a:ext cx="3687613" cy="6155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/>
                    <a:t>Peak density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~1300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zh-TW" altLang="en-US" dirty="0"/>
                    <a:t>  </a:t>
                  </a:r>
                  <a:endParaRPr lang="en-US" altLang="zh-TW" dirty="0"/>
                </a:p>
                <a:p>
                  <a:r>
                    <a:rPr lang="en-US" altLang="zh-TW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(Simulated with c.p.,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1600" b="0" i="1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600" b="0" i="1" dirty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6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=17</m:t>
                      </m:r>
                    </m:oMath>
                  </a14:m>
                  <a:r>
                    <a:rPr lang="en-US" altLang="zh-TW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laser pulse)</a:t>
                  </a:r>
                  <a:endParaRPr lang="zh-TW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1B6515A-EC6D-DBCB-0E2D-B28FB76042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251" y="5518645"/>
                  <a:ext cx="3687613" cy="615553"/>
                </a:xfrm>
                <a:prstGeom prst="rect">
                  <a:avLst/>
                </a:prstGeom>
                <a:blipFill>
                  <a:blip r:embed="rId8"/>
                  <a:stretch>
                    <a:fillRect l="-1322" t="-4950" b="-1188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5B176-9464-1EE9-3F33-431130CC1731}"/>
                </a:ext>
              </a:extLst>
            </p:cNvPr>
            <p:cNvSpPr txBox="1"/>
            <p:nvPr/>
          </p:nvSpPr>
          <p:spPr>
            <a:xfrm>
              <a:off x="5628123" y="6476818"/>
              <a:ext cx="2887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[3] </a:t>
              </a:r>
              <a:r>
                <a:rPr lang="en-US" altLang="zh-TW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Kaymak</a:t>
              </a:r>
              <a:r>
                <a:rPr lang="en-US" altLang="zh-TW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et. al., PRL </a:t>
              </a:r>
              <a:r>
                <a:rPr lang="en-US" altLang="zh-TW" sz="1600" b="0" i="0" u="none" strike="noStrik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en-US" altLang="zh-TW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2016</a:t>
              </a:r>
              <a:r>
                <a:rPr lang="en-US" altLang="zh-TW" sz="1600" b="0" i="0" u="none" strike="noStrik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E763B5-F024-4543-77DD-006CFA2F85B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310640"/>
              <a:ext cx="0" cy="494292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610C9-E418-5061-4BBC-C5F63981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8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09DB97-D108-CCFC-EB82-5770735E5DB6}"/>
                  </a:ext>
                </a:extLst>
              </p:cNvPr>
              <p:cNvSpPr txBox="1"/>
              <p:nvPr/>
            </p:nvSpPr>
            <p:spPr>
              <a:xfrm>
                <a:off x="6301256" y="3597533"/>
                <a:ext cx="650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−26</m:t>
                      </m:r>
                      <m:sSub>
                        <m:sSub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09DB97-D108-CCFC-EB82-5770735E5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256" y="3597533"/>
                <a:ext cx="650434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29BB0B-A34D-9BCF-1981-0B727C169803}"/>
                  </a:ext>
                </a:extLst>
              </p:cNvPr>
              <p:cNvSpPr txBox="1"/>
              <p:nvPr/>
            </p:nvSpPr>
            <p:spPr>
              <a:xfrm>
                <a:off x="7826861" y="3597532"/>
                <a:ext cx="650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−13</m:t>
                      </m:r>
                      <m:sSub>
                        <m:sSub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29BB0B-A34D-9BCF-1981-0B727C169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861" y="3597532"/>
                <a:ext cx="650434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1358B4-85EA-F2FB-852B-2248305DF278}"/>
                  </a:ext>
                </a:extLst>
              </p:cNvPr>
              <p:cNvSpPr txBox="1"/>
              <p:nvPr/>
            </p:nvSpPr>
            <p:spPr>
              <a:xfrm>
                <a:off x="6343735" y="4895211"/>
                <a:ext cx="5654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−7</m:t>
                      </m:r>
                      <m:sSub>
                        <m:sSub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1358B4-85EA-F2FB-852B-2248305DF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35" y="4895211"/>
                <a:ext cx="56547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27F4B1-6130-E471-19ED-C8F58578E955}"/>
                  </a:ext>
                </a:extLst>
              </p:cNvPr>
              <p:cNvSpPr txBox="1"/>
              <p:nvPr/>
            </p:nvSpPr>
            <p:spPr>
              <a:xfrm>
                <a:off x="7981945" y="4895211"/>
                <a:ext cx="4500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8</m:t>
                      </m:r>
                      <m:sSub>
                        <m:sSub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27F4B1-6130-E471-19ED-C8F58578E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945" y="4895211"/>
                <a:ext cx="450059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9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0FB85-4DFF-40DF-943A-586C36445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F90B0C-3D74-31DB-E2D7-13A5BA83A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53" y="2522335"/>
            <a:ext cx="8561895" cy="1790700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2) Application of nanowire target on p-B fusion</a:t>
            </a:r>
            <a:endParaRPr lang="zh-TW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46971-D771-966D-C53D-310C214F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0F19B-4AFD-4C1E-8852-B5A8BD5F390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89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16184</TotalTime>
  <Words>1769</Words>
  <Application>Microsoft Office PowerPoint</Application>
  <PresentationFormat>On-screen Show (4:3)</PresentationFormat>
  <Paragraphs>236</Paragraphs>
  <Slides>22</Slides>
  <Notes>9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微軟正黑體</vt:lpstr>
      <vt:lpstr>Arial</vt:lpstr>
      <vt:lpstr>Calibri</vt:lpstr>
      <vt:lpstr>Calibri Light</vt:lpstr>
      <vt:lpstr>Cambria Math</vt:lpstr>
      <vt:lpstr>Century Gothic</vt:lpstr>
      <vt:lpstr>Wingdings</vt:lpstr>
      <vt:lpstr>Office 佈景主題</vt:lpstr>
      <vt:lpstr>Interactions between ultraintense laser pulse and nanowire targets</vt:lpstr>
      <vt:lpstr>PowerPoint Presentation</vt:lpstr>
      <vt:lpstr>1) Review of previous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 Application of nanowire target on p-B fusion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report</dc:title>
  <dc:creator>師緯 汪</dc:creator>
  <cp:lastModifiedBy>汪師緯 (113222034)</cp:lastModifiedBy>
  <cp:revision>136</cp:revision>
  <dcterms:created xsi:type="dcterms:W3CDTF">2022-11-06T16:39:56Z</dcterms:created>
  <dcterms:modified xsi:type="dcterms:W3CDTF">2024-11-19T10:01:58Z</dcterms:modified>
</cp:coreProperties>
</file>