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6.jpg" ContentType="image/png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0"/>
  </p:notesMasterIdLst>
  <p:sldIdLst>
    <p:sldId id="256" r:id="rId2"/>
    <p:sldId id="275" r:id="rId3"/>
    <p:sldId id="257" r:id="rId4"/>
    <p:sldId id="278" r:id="rId5"/>
    <p:sldId id="258" r:id="rId6"/>
    <p:sldId id="260" r:id="rId7"/>
    <p:sldId id="259" r:id="rId8"/>
    <p:sldId id="276" r:id="rId9"/>
    <p:sldId id="277" r:id="rId10"/>
    <p:sldId id="262" r:id="rId11"/>
    <p:sldId id="261" r:id="rId12"/>
    <p:sldId id="279" r:id="rId13"/>
    <p:sldId id="280" r:id="rId14"/>
    <p:sldId id="281" r:id="rId15"/>
    <p:sldId id="282" r:id="rId16"/>
    <p:sldId id="283" r:id="rId17"/>
    <p:sldId id="284" r:id="rId18"/>
    <p:sldId id="263" r:id="rId19"/>
    <p:sldId id="264" r:id="rId20"/>
    <p:sldId id="265" r:id="rId21"/>
    <p:sldId id="266" r:id="rId22"/>
    <p:sldId id="268" r:id="rId23"/>
    <p:sldId id="267" r:id="rId24"/>
    <p:sldId id="269" r:id="rId25"/>
    <p:sldId id="270" r:id="rId26"/>
    <p:sldId id="271" r:id="rId27"/>
    <p:sldId id="272" r:id="rId28"/>
    <p:sldId id="27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7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5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8BD91-0384-4FB8-BBC2-2426BE4254B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9EF27-3C67-47ED-BD20-DD7849F088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8544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73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10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793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703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733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295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854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681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56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243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855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43805-D862-43A9-BA94-5FFAC5D2E6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24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b="1" dirty="0">
                <a:latin typeface="Calibri" panose="020F0502020204030204" pitchFamily="34" charset="0"/>
                <a:cs typeface="Calibri" panose="020F0502020204030204" pitchFamily="34" charset="0"/>
              </a:rPr>
              <a:t>The Gamma-ray Transients Monitor (GTM) on board Formosat-8B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TW" dirty="0"/>
              <a:t>Chih-hsun LIN</a:t>
            </a:r>
          </a:p>
          <a:p>
            <a:r>
              <a:rPr lang="en-US" altLang="zh-TW" dirty="0"/>
              <a:t>Institute of Physics, Academia Sinica, TAIWAN</a:t>
            </a:r>
          </a:p>
          <a:p>
            <a:r>
              <a:rPr kumimoji="1" lang="en-US" altLang="zh-TW" dirty="0"/>
              <a:t>On behalf of the GTM team</a:t>
            </a:r>
          </a:p>
          <a:p>
            <a:endParaRPr kumimoji="1" lang="en-US" altLang="zh-TW" dirty="0"/>
          </a:p>
          <a:p>
            <a:r>
              <a:rPr lang="en-US" altLang="zh-TW" dirty="0"/>
              <a:t>2nd Bilateral Meeting of Czech-Taiwan Collaboration in Astronomy</a:t>
            </a: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6F05197-9B81-B72A-E6F3-1F375EDC5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79" y="184370"/>
            <a:ext cx="1587350" cy="1113229"/>
          </a:xfrm>
          <a:prstGeom prst="rect">
            <a:avLst/>
          </a:prstGeom>
        </p:spPr>
      </p:pic>
      <p:pic>
        <p:nvPicPr>
          <p:cNvPr id="5" name="圖片 10">
            <a:extLst>
              <a:ext uri="{FF2B5EF4-FFF2-40B4-BE49-F238E27FC236}">
                <a16:creationId xmlns:a16="http://schemas.microsoft.com/office/drawing/2014/main" id="{B10AC424-DC6C-5890-9175-563AD9FBB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79" y="5570087"/>
            <a:ext cx="1212475" cy="121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13">
            <a:extLst>
              <a:ext uri="{FF2B5EF4-FFF2-40B4-BE49-F238E27FC236}">
                <a16:creationId xmlns:a16="http://schemas.microsoft.com/office/drawing/2014/main" id="{F94195A2-0A02-F975-08F0-733EA08D7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97" y="5639178"/>
            <a:ext cx="1072694" cy="107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5B66953-9971-C2E9-A204-7DD94C046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0"/>
          <a:stretch/>
        </p:blipFill>
        <p:spPr>
          <a:xfrm>
            <a:off x="2536821" y="5291667"/>
            <a:ext cx="1727129" cy="15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74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Mechanical and thermal designs</a:t>
            </a:r>
            <a:endParaRPr lang="zh-TW" altLang="en-US" b="1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0104" y="1825625"/>
            <a:ext cx="5125791" cy="4351338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0973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Weight budget: 1 kg/unit</a:t>
            </a:r>
          </a:p>
          <a:p>
            <a:pPr lvl="1"/>
            <a:r>
              <a:rPr lang="en-US" altLang="zh-TW" b="1" dirty="0">
                <a:solidFill>
                  <a:srgbClr val="FF0000"/>
                </a:solidFill>
              </a:rPr>
              <a:t>Four sensor modules ~ 600 g</a:t>
            </a:r>
          </a:p>
          <a:p>
            <a:endParaRPr lang="en-US" altLang="zh-TW" dirty="0"/>
          </a:p>
          <a:p>
            <a:r>
              <a:rPr lang="en-US" altLang="zh-TW" b="1" dirty="0"/>
              <a:t>Frame structure with multiple parts</a:t>
            </a:r>
          </a:p>
          <a:p>
            <a:pPr lvl="1"/>
            <a:r>
              <a:rPr lang="en-US" altLang="zh-TW" dirty="0"/>
              <a:t>Light weight and easy manufacturing</a:t>
            </a:r>
          </a:p>
          <a:p>
            <a:pPr lvl="1"/>
            <a:r>
              <a:rPr lang="en-US" altLang="zh-TW" dirty="0"/>
              <a:t>Easy to revise and replace</a:t>
            </a:r>
          </a:p>
          <a:p>
            <a:pPr lvl="1"/>
            <a:r>
              <a:rPr lang="en-US" altLang="zh-TW" dirty="0"/>
              <a:t>Truss structure with high rigidity in limited mass.</a:t>
            </a:r>
          </a:p>
          <a:p>
            <a:pPr lvl="1"/>
            <a:endParaRPr lang="en-US" altLang="zh-TW" dirty="0"/>
          </a:p>
          <a:p>
            <a:r>
              <a:rPr lang="en-US" altLang="zh-TW" b="1" dirty="0"/>
              <a:t>Sufficient heat conduction verified</a:t>
            </a:r>
            <a:br>
              <a:rPr lang="en-US" altLang="zh-TW" b="1" dirty="0"/>
            </a:br>
            <a:r>
              <a:rPr lang="en-US" altLang="zh-TW" b="1" dirty="0"/>
              <a:t>by analysis and tests.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96236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Readout module design</a:t>
            </a:r>
            <a:endParaRPr lang="zh-TW" altLang="en-US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0973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b="1" dirty="0"/>
              <a:t>Two 32 channel CITIROC FE ASICs</a:t>
            </a:r>
          </a:p>
          <a:p>
            <a:pPr lvl="1"/>
            <a:r>
              <a:rPr lang="en-US" altLang="zh-TW" dirty="0"/>
              <a:t>Input charge to analog voltage output.</a:t>
            </a:r>
          </a:p>
          <a:p>
            <a:pPr lvl="1"/>
            <a:r>
              <a:rPr lang="en-US" altLang="zh-TW" dirty="0"/>
              <a:t>Self-trigger with adjustable trigger threshold</a:t>
            </a:r>
          </a:p>
          <a:p>
            <a:pPr lvl="1"/>
            <a:r>
              <a:rPr lang="en-US" altLang="zh-TW" dirty="0"/>
              <a:t>Two multiplexed analog outputs (HG and LG = 0.1 HG)</a:t>
            </a:r>
          </a:p>
          <a:p>
            <a:pPr lvl="1"/>
            <a:r>
              <a:rPr lang="en-US" altLang="zh-TW" dirty="0"/>
              <a:t>Adjustable gains (1 to 600)</a:t>
            </a:r>
          </a:p>
          <a:p>
            <a:r>
              <a:rPr lang="en-US" altLang="zh-TW" b="1" dirty="0"/>
              <a:t>IGLOO2 FPGA for control and communications</a:t>
            </a:r>
          </a:p>
          <a:p>
            <a:pPr lvl="1"/>
            <a:r>
              <a:rPr lang="en-US" altLang="zh-TW" dirty="0"/>
              <a:t>Telemetry/Commands: RS422 UART, 115200 bps.</a:t>
            </a:r>
          </a:p>
          <a:p>
            <a:pPr lvl="1"/>
            <a:r>
              <a:rPr lang="en-US" altLang="zh-TW" dirty="0"/>
              <a:t>Data: </a:t>
            </a:r>
            <a:r>
              <a:rPr lang="en-US" altLang="zh-TW" dirty="0" err="1"/>
              <a:t>SpaceWire</a:t>
            </a:r>
            <a:r>
              <a:rPr lang="en-US" altLang="zh-TW" dirty="0"/>
              <a:t> 10M bps = 1M Byte/sec.</a:t>
            </a:r>
          </a:p>
          <a:p>
            <a:r>
              <a:rPr lang="en-US" altLang="zh-TW" b="1" dirty="0"/>
              <a:t>Maximum trigger rate ~ 44.9 kHz</a:t>
            </a:r>
          </a:p>
          <a:p>
            <a:r>
              <a:rPr lang="en-US" altLang="zh-TW" b="1" dirty="0"/>
              <a:t>No active thermal control.</a:t>
            </a:r>
            <a:endParaRPr lang="zh-TW" altLang="en-US" b="1" dirty="0"/>
          </a:p>
        </p:txBody>
      </p:sp>
      <p:pic>
        <p:nvPicPr>
          <p:cNvPr id="12" name="內容版面配置區 6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38" y="2523706"/>
            <a:ext cx="3836324" cy="295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32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GTM Flight Model Assembly</a:t>
            </a:r>
            <a:endParaRPr lang="zh-TW" altLang="en-US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13" name="內容版面配置區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58" y="1906120"/>
            <a:ext cx="5156030" cy="3867022"/>
          </a:xfrm>
          <a:prstGeom prst="rect">
            <a:avLst/>
          </a:prstGeom>
        </p:spPr>
      </p:pic>
      <p:pic>
        <p:nvPicPr>
          <p:cNvPr id="14" name="內容版面配置區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317" y="1906120"/>
            <a:ext cx="5156030" cy="386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14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GTM Flight Model Assembly</a:t>
            </a:r>
            <a:endParaRPr lang="zh-TW" altLang="en-US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9" name="內容版面配置區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41" y="1393018"/>
            <a:ext cx="6237317" cy="46779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64" y="1371418"/>
            <a:ext cx="3993636" cy="25872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4" y="3980267"/>
            <a:ext cx="4181996" cy="24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1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/>
              <a:t>GTM FM Environmental Tests – FS-8 COTS Test Flow </a:t>
            </a:r>
            <a:endParaRPr lang="zh-TW" altLang="en-US" sz="4000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8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959"/>
          <a:stretch/>
        </p:blipFill>
        <p:spPr>
          <a:xfrm>
            <a:off x="607050" y="2289600"/>
            <a:ext cx="10808976" cy="32184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38200" y="2539038"/>
            <a:ext cx="65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EQM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8200" y="436903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F</a:t>
            </a:r>
            <a:r>
              <a:rPr lang="en-US" altLang="zh-TW" b="1" dirty="0" smtClean="0">
                <a:solidFill>
                  <a:srgbClr val="FF0000"/>
                </a:solidFill>
              </a:rPr>
              <a:t>M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9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Vibration Tests</a:t>
            </a:r>
            <a:endParaRPr lang="zh-TW" altLang="en-US" sz="4000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862" y="430085"/>
            <a:ext cx="2884311" cy="288431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861" y="3393217"/>
            <a:ext cx="2884311" cy="288431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979" y="430085"/>
            <a:ext cx="2898421" cy="2898421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3200" y="2833316"/>
            <a:ext cx="7570200" cy="347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10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Thermal Vacuum Test</a:t>
            </a:r>
            <a:endParaRPr lang="zh-TW" altLang="en-US" sz="4000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14" name="內容版面配置區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79" r="3744"/>
          <a:stretch/>
        </p:blipFill>
        <p:spPr>
          <a:xfrm>
            <a:off x="251813" y="2148681"/>
            <a:ext cx="4309573" cy="3705225"/>
          </a:xfrm>
          <a:prstGeom prst="rect">
            <a:avLst/>
          </a:prstGeom>
        </p:spPr>
      </p:pic>
      <p:pic>
        <p:nvPicPr>
          <p:cNvPr id="15" name="內容版面配置區 1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55" r="12894"/>
          <a:stretch/>
        </p:blipFill>
        <p:spPr>
          <a:xfrm>
            <a:off x="4687636" y="2171059"/>
            <a:ext cx="3801164" cy="3704920"/>
          </a:xfrm>
          <a:prstGeom prst="rect">
            <a:avLst/>
          </a:prstGeom>
        </p:spPr>
      </p:pic>
      <p:pic>
        <p:nvPicPr>
          <p:cNvPr id="16" name="圖片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36" y="2148681"/>
            <a:ext cx="7148110" cy="37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58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Thermal Vacuum Test</a:t>
            </a:r>
            <a:endParaRPr lang="zh-TW" altLang="en-US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59" y="1811003"/>
            <a:ext cx="4314513" cy="2427433"/>
          </a:xfrm>
          <a:prstGeom prst="rect">
            <a:avLst/>
          </a:prstGeom>
          <a:ln>
            <a:solidFill>
              <a:srgbClr val="0432FF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775" y="2258225"/>
            <a:ext cx="4316119" cy="2427817"/>
          </a:xfrm>
          <a:prstGeom prst="rect">
            <a:avLst/>
          </a:prstGeom>
          <a:ln>
            <a:solidFill>
              <a:srgbClr val="0432FF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701" y="2682692"/>
            <a:ext cx="4316119" cy="2427817"/>
          </a:xfrm>
          <a:prstGeom prst="rect">
            <a:avLst/>
          </a:prstGeom>
          <a:ln>
            <a:solidFill>
              <a:srgbClr val="0432FF"/>
            </a:solidFill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627" y="3107159"/>
            <a:ext cx="4316119" cy="2427817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13" name="文字方塊 12"/>
          <p:cNvSpPr txBox="1"/>
          <p:nvPr/>
        </p:nvSpPr>
        <p:spPr>
          <a:xfrm>
            <a:off x="4360635" y="1480616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-5</a:t>
            </a:r>
            <a:r>
              <a:rPr lang="en-US" altLang="zh-TW" baseline="30000" dirty="0" smtClean="0"/>
              <a:t>o</a:t>
            </a:r>
            <a:r>
              <a:rPr lang="en-US" altLang="zh-TW" dirty="0" smtClean="0"/>
              <a:t>C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593418" y="191646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r>
              <a:rPr lang="en-US" altLang="zh-TW" baseline="30000" dirty="0" smtClean="0"/>
              <a:t>o</a:t>
            </a:r>
            <a:r>
              <a:rPr lang="en-US" altLang="zh-TW" dirty="0" smtClean="0"/>
              <a:t>C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8738534" y="235471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+5</a:t>
            </a:r>
            <a:r>
              <a:rPr lang="en-US" altLang="zh-TW" baseline="30000" dirty="0" smtClean="0"/>
              <a:t>o</a:t>
            </a:r>
            <a:r>
              <a:rPr lang="en-US" altLang="zh-TW" dirty="0" smtClean="0"/>
              <a:t>C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10880441" y="2724044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+10</a:t>
            </a:r>
            <a:r>
              <a:rPr lang="en-US" altLang="zh-TW" baseline="30000" dirty="0" smtClean="0"/>
              <a:t>o</a:t>
            </a:r>
            <a:r>
              <a:rPr lang="en-US" altLang="zh-TW" dirty="0" smtClean="0"/>
              <a:t>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1000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err="1"/>
              <a:t>SiPM</a:t>
            </a:r>
            <a:r>
              <a:rPr lang="en-US" altLang="zh-TW" b="1" dirty="0"/>
              <a:t> Gain vs Temperature</a:t>
            </a:r>
            <a:endParaRPr lang="zh-TW" altLang="en-US" b="1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0A686C6E-4733-E39B-CA39-CFC01E37F4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0901" y="1825625"/>
            <a:ext cx="6216197" cy="4351338"/>
          </a:xfrm>
          <a:prstGeom prst="rect">
            <a:avLst/>
          </a:prstGeom>
        </p:spPr>
      </p:pic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>
          <a:xfrm>
            <a:off x="6714066" y="1825625"/>
            <a:ext cx="4639733" cy="4351338"/>
          </a:xfrm>
        </p:spPr>
        <p:txBody>
          <a:bodyPr/>
          <a:lstStyle/>
          <a:p>
            <a:endParaRPr lang="en-US" altLang="zh-TW" dirty="0"/>
          </a:p>
          <a:p>
            <a:r>
              <a:rPr lang="en-US" altLang="zh-TW" dirty="0"/>
              <a:t>Gain </a:t>
            </a:r>
            <a:r>
              <a:rPr lang="en-US" altLang="zh-TW" dirty="0">
                <a:sym typeface="Symbol" panose="05050102010706020507" pitchFamily="18" charset="2"/>
              </a:rPr>
              <a:t> -T</a:t>
            </a:r>
          </a:p>
          <a:p>
            <a:r>
              <a:rPr lang="en-US" altLang="zh-TW" dirty="0">
                <a:sym typeface="Symbol" panose="05050102010706020507" pitchFamily="18" charset="2"/>
              </a:rPr>
              <a:t>Dedicated calibration for each channel. </a:t>
            </a:r>
          </a:p>
          <a:p>
            <a:r>
              <a:rPr lang="en-US" altLang="zh-TW" dirty="0">
                <a:sym typeface="Symbol" panose="05050102010706020507" pitchFamily="18" charset="2"/>
              </a:rPr>
              <a:t>Good linear fitting with slope ~ -0.4 per </a:t>
            </a:r>
            <a:r>
              <a:rPr lang="en-US" altLang="zh-TW" baseline="30000" dirty="0" err="1">
                <a:sym typeface="Symbol" panose="05050102010706020507" pitchFamily="18" charset="2"/>
              </a:rPr>
              <a:t>o</a:t>
            </a:r>
            <a:r>
              <a:rPr lang="en-US" altLang="zh-TW" dirty="0" err="1">
                <a:sym typeface="Symbol" panose="05050102010706020507" pitchFamily="18" charset="2"/>
              </a:rPr>
              <a:t>C</a:t>
            </a:r>
            <a:r>
              <a:rPr lang="en-US" altLang="zh-TW" dirty="0">
                <a:sym typeface="Symbol" panose="05050102010706020507" pitchFamily="18" charset="2"/>
              </a:rPr>
              <a:t>  (LG/HG=2/20)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87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GTM is ready for flight. </a:t>
            </a:r>
            <a:endParaRPr lang="zh-TW" altLang="en-US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4E4DC73F-B32B-4B18-85A1-4A7B82BC5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417"/>
          <a:stretch/>
        </p:blipFill>
        <p:spPr>
          <a:xfrm>
            <a:off x="2399239" y="1461558"/>
            <a:ext cx="7193493" cy="46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61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FS8 mission and science </a:t>
            </a:r>
            <a:r>
              <a:rPr lang="en-US" altLang="zh-TW" dirty="0"/>
              <a:t>goal</a:t>
            </a:r>
          </a:p>
          <a:p>
            <a:endParaRPr lang="en-US" altLang="zh-TW" dirty="0"/>
          </a:p>
          <a:p>
            <a:r>
              <a:rPr lang="en-US" altLang="zh-TW" dirty="0"/>
              <a:t>Instrument </a:t>
            </a:r>
            <a:r>
              <a:rPr lang="en-US" altLang="zh-TW" dirty="0" smtClean="0"/>
              <a:t>design and tests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I</a:t>
            </a:r>
            <a:r>
              <a:rPr lang="en-US" altLang="zh-TW" dirty="0" smtClean="0"/>
              <a:t>sotopes </a:t>
            </a:r>
            <a:r>
              <a:rPr lang="en-US" altLang="zh-TW" dirty="0"/>
              <a:t>calibration</a:t>
            </a:r>
          </a:p>
          <a:p>
            <a:endParaRPr lang="en-US" altLang="zh-TW" dirty="0"/>
          </a:p>
          <a:p>
            <a:r>
              <a:rPr lang="en-US" altLang="zh-TW" dirty="0"/>
              <a:t>Summary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4D4DF51-BE6E-1B0A-61C5-1C0EE3A63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730" y="1824302"/>
            <a:ext cx="4611626" cy="34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02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Isotopes Calibrations</a:t>
            </a:r>
            <a:endParaRPr lang="zh-TW" altLang="en-US" b="1" dirty="0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005256"/>
              </p:ext>
            </p:extLst>
          </p:nvPr>
        </p:nvGraphicFramePr>
        <p:xfrm>
          <a:off x="838200" y="1617132"/>
          <a:ext cx="9999133" cy="4463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1649">
                  <a:extLst>
                    <a:ext uri="{9D8B030D-6E8A-4147-A177-3AD203B41FA5}">
                      <a16:colId xmlns:a16="http://schemas.microsoft.com/office/drawing/2014/main" val="983065774"/>
                    </a:ext>
                  </a:extLst>
                </a:gridCol>
                <a:gridCol w="2778217">
                  <a:extLst>
                    <a:ext uri="{9D8B030D-6E8A-4147-A177-3AD203B41FA5}">
                      <a16:colId xmlns:a16="http://schemas.microsoft.com/office/drawing/2014/main" val="2639310940"/>
                    </a:ext>
                  </a:extLst>
                </a:gridCol>
                <a:gridCol w="1676721">
                  <a:extLst>
                    <a:ext uri="{9D8B030D-6E8A-4147-A177-3AD203B41FA5}">
                      <a16:colId xmlns:a16="http://schemas.microsoft.com/office/drawing/2014/main" val="2132319958"/>
                    </a:ext>
                  </a:extLst>
                </a:gridCol>
                <a:gridCol w="2692546">
                  <a:extLst>
                    <a:ext uri="{9D8B030D-6E8A-4147-A177-3AD203B41FA5}">
                      <a16:colId xmlns:a16="http://schemas.microsoft.com/office/drawing/2014/main" val="3129319872"/>
                    </a:ext>
                  </a:extLst>
                </a:gridCol>
              </a:tblGrid>
              <a:tr h="67733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Isotopes/Material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Gammy Ray (</a:t>
                      </a:r>
                      <a:r>
                        <a:rPr lang="en-US" altLang="zh-TW" sz="2800" dirty="0" err="1"/>
                        <a:t>keV</a:t>
                      </a:r>
                      <a:r>
                        <a:rPr lang="en-US" altLang="zh-TW" sz="2800" dirty="0"/>
                        <a:t>)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XRF (</a:t>
                      </a:r>
                      <a:r>
                        <a:rPr lang="en-US" altLang="zh-TW" sz="2800" dirty="0" err="1"/>
                        <a:t>keV</a:t>
                      </a:r>
                      <a:r>
                        <a:rPr lang="en-US" altLang="zh-TW" sz="2800" dirty="0"/>
                        <a:t>)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Gain (LG/HG)</a:t>
                      </a:r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946317"/>
                  </a:ext>
                </a:extLst>
              </a:tr>
              <a:tr h="5408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BaSO</a:t>
                      </a:r>
                      <a:r>
                        <a:rPr lang="en-US" altLang="zh-TW" sz="2800" b="1" baseline="-25000" dirty="0"/>
                        <a:t>4</a:t>
                      </a:r>
                      <a:endParaRPr lang="zh-TW" altLang="en-US" sz="28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35 (Ba)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2/20</a:t>
                      </a:r>
                      <a:endParaRPr lang="zh-TW" alt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425389"/>
                  </a:ext>
                </a:extLst>
              </a:tr>
              <a:tr h="5408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baseline="30000" dirty="0"/>
                        <a:t>133</a:t>
                      </a:r>
                      <a:r>
                        <a:rPr lang="en-US" altLang="zh-TW" sz="2800" b="1" dirty="0"/>
                        <a:t>Ba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81</a:t>
                      </a:r>
                      <a:r>
                        <a:rPr lang="en-US" altLang="zh-TW" sz="2800" b="1" baseline="0" dirty="0"/>
                        <a:t> &amp;356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2/20</a:t>
                      </a:r>
                      <a:endParaRPr lang="zh-TW" alt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918776"/>
                  </a:ext>
                </a:extLst>
              </a:tr>
              <a:tr h="5408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baseline="30000" dirty="0"/>
                        <a:t>57</a:t>
                      </a:r>
                      <a:r>
                        <a:rPr lang="en-US" altLang="zh-TW" sz="2800" b="1" dirty="0"/>
                        <a:t>Co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122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2/20</a:t>
                      </a:r>
                      <a:endParaRPr lang="zh-TW" alt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248336"/>
                  </a:ext>
                </a:extLst>
              </a:tr>
              <a:tr h="5408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FF0000"/>
                          </a:solidFill>
                        </a:rPr>
                        <a:t>LYSO</a:t>
                      </a:r>
                      <a:endParaRPr lang="zh-TW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>
                          <a:solidFill>
                            <a:schemeClr val="tx1"/>
                          </a:solidFill>
                        </a:rPr>
                        <a:t>88,</a:t>
                      </a:r>
                      <a:r>
                        <a:rPr lang="en-US" altLang="zh-TW" sz="2800" b="1" dirty="0">
                          <a:solidFill>
                            <a:srgbClr val="FF0000"/>
                          </a:solidFill>
                        </a:rPr>
                        <a:t> 202 &amp; 307</a:t>
                      </a:r>
                      <a:endParaRPr lang="zh-TW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FF0000"/>
                          </a:solidFill>
                        </a:rPr>
                        <a:t>55 (</a:t>
                      </a:r>
                      <a:r>
                        <a:rPr lang="en-US" altLang="zh-TW" sz="2800" b="1" baseline="30000" dirty="0">
                          <a:solidFill>
                            <a:srgbClr val="FF0000"/>
                          </a:solidFill>
                        </a:rPr>
                        <a:t>176</a:t>
                      </a:r>
                      <a:r>
                        <a:rPr lang="en-US" altLang="zh-TW" sz="2800" b="1" dirty="0">
                          <a:solidFill>
                            <a:srgbClr val="FF0000"/>
                          </a:solidFill>
                        </a:rPr>
                        <a:t>Lu)</a:t>
                      </a:r>
                      <a:endParaRPr lang="zh-TW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FF0000"/>
                          </a:solidFill>
                        </a:rPr>
                        <a:t>Both</a:t>
                      </a:r>
                      <a:endParaRPr lang="zh-TW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982133"/>
                  </a:ext>
                </a:extLst>
              </a:tr>
              <a:tr h="5408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baseline="30000" dirty="0"/>
                        <a:t>22</a:t>
                      </a:r>
                      <a:r>
                        <a:rPr lang="en-US" altLang="zh-TW" sz="2800" b="1" dirty="0"/>
                        <a:t>Na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511 &amp; 1274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1/20</a:t>
                      </a:r>
                      <a:endParaRPr lang="zh-TW" alt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46224"/>
                  </a:ext>
                </a:extLst>
              </a:tr>
              <a:tr h="5408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baseline="30000" dirty="0"/>
                        <a:t>137</a:t>
                      </a:r>
                      <a:r>
                        <a:rPr lang="en-US" altLang="zh-TW" sz="2800" b="1" dirty="0"/>
                        <a:t>Cs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662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Both</a:t>
                      </a:r>
                      <a:endParaRPr lang="zh-TW" alt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563715"/>
                  </a:ext>
                </a:extLst>
              </a:tr>
              <a:tr h="5408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baseline="30000" dirty="0"/>
                        <a:t>60</a:t>
                      </a:r>
                      <a:r>
                        <a:rPr lang="en-US" altLang="zh-TW" sz="2800" b="1" dirty="0"/>
                        <a:t>Co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1173 &amp; 1332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1/20</a:t>
                      </a:r>
                      <a:endParaRPr lang="zh-TW" alt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433220"/>
                  </a:ext>
                </a:extLst>
              </a:tr>
            </a:tbl>
          </a:graphicData>
        </a:graphic>
      </p:graphicFrame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471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LYSO Calibration (LH/HG=2/20) </a:t>
            </a:r>
            <a:endParaRPr lang="zh-TW" altLang="en-US" b="1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957"/>
            <a:ext cx="5531565" cy="3318940"/>
          </a:xfr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8E63B23-23E9-E6AF-D157-925D7B3B2E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5728" y="2053957"/>
            <a:ext cx="5531565" cy="331894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653718" y="2212476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</a:rPr>
              <a:t>20</a:t>
            </a:r>
            <a:r>
              <a:rPr lang="en-US" altLang="zh-TW" sz="2400" b="1" baseline="30000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zh-TW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360251" y="2212476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</a:rPr>
              <a:t>-10</a:t>
            </a:r>
            <a:r>
              <a:rPr lang="en-US" altLang="zh-TW" sz="2400" b="1" baseline="30000" dirty="0">
                <a:solidFill>
                  <a:srgbClr val="0070C0"/>
                </a:solidFill>
              </a:rPr>
              <a:t>o</a:t>
            </a:r>
            <a:r>
              <a:rPr lang="en-US" altLang="zh-TW" sz="2400" b="1" dirty="0">
                <a:solidFill>
                  <a:srgbClr val="0070C0"/>
                </a:solidFill>
              </a:rPr>
              <a:t>C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11200" y="5603240"/>
            <a:ext cx="615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Unexpected Bumps close to the analog output limit of FE ASIC.</a:t>
            </a:r>
            <a:endParaRPr lang="zh-TW" altLang="en-US" b="1" dirty="0"/>
          </a:p>
        </p:txBody>
      </p:sp>
      <p:sp>
        <p:nvSpPr>
          <p:cNvPr id="14" name="向下箭號 13"/>
          <p:cNvSpPr/>
          <p:nvPr/>
        </p:nvSpPr>
        <p:spPr>
          <a:xfrm>
            <a:off x="10647680" y="4358640"/>
            <a:ext cx="187960" cy="4013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0431318" y="3896975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Cut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40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Cross-talk noise study</a:t>
            </a:r>
            <a:endParaRPr lang="zh-TW" altLang="en-US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Many events with more two pixels fired.</a:t>
            </a:r>
          </a:p>
          <a:p>
            <a:pPr lvl="1"/>
            <a:r>
              <a:rPr lang="en-US" altLang="zh-TW" dirty="0"/>
              <a:t>Compton events</a:t>
            </a:r>
          </a:p>
          <a:p>
            <a:pPr lvl="1"/>
            <a:r>
              <a:rPr lang="en-US" altLang="zh-TW" dirty="0"/>
              <a:t>Light sharing</a:t>
            </a:r>
          </a:p>
          <a:p>
            <a:pPr lvl="1"/>
            <a:r>
              <a:rPr lang="en-US" altLang="zh-TW" b="1" dirty="0"/>
              <a:t>Cross-talk noises</a:t>
            </a:r>
          </a:p>
          <a:p>
            <a:pPr lvl="1"/>
            <a:endParaRPr lang="en-US" altLang="zh-TW" b="1" dirty="0"/>
          </a:p>
          <a:p>
            <a:r>
              <a:rPr lang="en-US" altLang="zh-TW" b="1" dirty="0"/>
              <a:t>Plot energy ratio of minor pixels (neighboring pixels) and major pixel.</a:t>
            </a:r>
            <a:endParaRPr lang="zh-TW" altLang="en-US" b="1" dirty="0"/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68983A62-A174-EC81-21FF-E4A7044EF6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705457"/>
            <a:ext cx="5181600" cy="259167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324600" y="2997200"/>
            <a:ext cx="1544320" cy="1478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8575040" y="2997199"/>
            <a:ext cx="1544320" cy="1004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5A301DC-C4AA-42FD-B360-DC469CD4A3FF}"/>
              </a:ext>
            </a:extLst>
          </p:cNvPr>
          <p:cNvSpPr txBox="1"/>
          <p:nvPr/>
        </p:nvSpPr>
        <p:spPr>
          <a:xfrm>
            <a:off x="6652592" y="2565242"/>
            <a:ext cx="130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Center Case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6EB5E05-878E-4620-B861-761B3F522397}"/>
              </a:ext>
            </a:extLst>
          </p:cNvPr>
          <p:cNvSpPr txBox="1"/>
          <p:nvPr/>
        </p:nvSpPr>
        <p:spPr>
          <a:xfrm>
            <a:off x="8938592" y="2567256"/>
            <a:ext cx="11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Edge Case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6116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Cross-talk noise study</a:t>
            </a:r>
            <a:endParaRPr lang="zh-TW" altLang="en-US" b="1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55" y="3462811"/>
            <a:ext cx="4572009" cy="2743206"/>
          </a:xfr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55" y="572603"/>
            <a:ext cx="4572009" cy="2743206"/>
          </a:xfr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5" y="2360448"/>
            <a:ext cx="5624785" cy="3374872"/>
          </a:xfrm>
          <a:prstGeom prst="rect">
            <a:avLst/>
          </a:prstGeom>
        </p:spPr>
      </p:pic>
      <p:sp>
        <p:nvSpPr>
          <p:cNvPr id="14" name="向下箭號 13"/>
          <p:cNvSpPr/>
          <p:nvPr/>
        </p:nvSpPr>
        <p:spPr>
          <a:xfrm>
            <a:off x="2564475" y="1944597"/>
            <a:ext cx="187960" cy="4013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2348113" y="1482932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Cut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7" name="直線接點 16"/>
          <p:cNvCxnSpPr/>
          <p:nvPr/>
        </p:nvCxnSpPr>
        <p:spPr>
          <a:xfrm flipH="1">
            <a:off x="2656840" y="2428240"/>
            <a:ext cx="5080" cy="275844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065423A-1371-438B-B082-9065575C79B6}"/>
              </a:ext>
            </a:extLst>
          </p:cNvPr>
          <p:cNvSpPr txBox="1"/>
          <p:nvPr/>
        </p:nvSpPr>
        <p:spPr>
          <a:xfrm>
            <a:off x="9815979" y="3586219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20</a:t>
            </a:r>
            <a:r>
              <a:rPr lang="en-US" altLang="zh-TW" sz="2400" b="1" baseline="30000" dirty="0">
                <a:solidFill>
                  <a:srgbClr val="FF0000"/>
                </a:solidFill>
              </a:rPr>
              <a:t>o</a:t>
            </a:r>
            <a:r>
              <a:rPr lang="en-US" altLang="zh-TW" sz="2400" b="1" dirty="0">
                <a:solidFill>
                  <a:srgbClr val="FF0000"/>
                </a:solidFill>
              </a:rPr>
              <a:t>C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35CB6F1-39C8-40D9-898E-11455885A0F3}"/>
              </a:ext>
            </a:extLst>
          </p:cNvPr>
          <p:cNvSpPr txBox="1"/>
          <p:nvPr/>
        </p:nvSpPr>
        <p:spPr>
          <a:xfrm>
            <a:off x="9815979" y="651983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-10</a:t>
            </a:r>
            <a:r>
              <a:rPr lang="en-US" altLang="zh-TW" sz="2400" b="1" baseline="30000" dirty="0">
                <a:solidFill>
                  <a:srgbClr val="FF0000"/>
                </a:solidFill>
              </a:rPr>
              <a:t>o</a:t>
            </a:r>
            <a:r>
              <a:rPr lang="en-US" altLang="zh-TW" sz="2400" b="1" dirty="0">
                <a:solidFill>
                  <a:srgbClr val="FF0000"/>
                </a:solidFill>
              </a:rPr>
              <a:t>C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2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/>
              <a:t>Linear Energy Calibration with LYSO (LH/HG=2/20) </a:t>
            </a:r>
            <a:endParaRPr lang="zh-TW" altLang="en-US" sz="4000" b="1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19" name="內容版面配置區 1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0199" y="1783179"/>
            <a:ext cx="6641441" cy="4393783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9337040" y="205232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307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8397240" y="205232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202</a:t>
            </a:r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7264400" y="4770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88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6996538" y="341884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55 (Lu)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10444480" y="4446954"/>
            <a:ext cx="114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509</a:t>
            </a:r>
          </a:p>
          <a:p>
            <a:pPr algn="ctr"/>
            <a:r>
              <a:rPr lang="en-US" altLang="zh-TW" dirty="0"/>
              <a:t>(202+307)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6304280" y="382043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35 (Ba)</a:t>
            </a:r>
            <a:endParaRPr lang="zh-TW" altLang="en-US" dirty="0"/>
          </a:p>
        </p:txBody>
      </p:sp>
      <p:cxnSp>
        <p:nvCxnSpPr>
          <p:cNvPr id="27" name="直線單箭頭接點 26"/>
          <p:cNvCxnSpPr/>
          <p:nvPr/>
        </p:nvCxnSpPr>
        <p:spPr>
          <a:xfrm>
            <a:off x="6736080" y="4221480"/>
            <a:ext cx="260458" cy="1168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內容版面配置區 1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338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Use 55 </a:t>
            </a:r>
            <a:r>
              <a:rPr lang="en-US" altLang="zh-TW" dirty="0" err="1"/>
              <a:t>keV</a:t>
            </a:r>
            <a:r>
              <a:rPr lang="en-US" altLang="zh-TW" dirty="0"/>
              <a:t>, 202 </a:t>
            </a:r>
            <a:r>
              <a:rPr lang="en-US" altLang="zh-TW" dirty="0" err="1"/>
              <a:t>keV</a:t>
            </a:r>
            <a:r>
              <a:rPr lang="en-US" altLang="zh-TW" dirty="0"/>
              <a:t> and 307 </a:t>
            </a:r>
            <a:r>
              <a:rPr lang="en-US" altLang="zh-TW" dirty="0" err="1"/>
              <a:t>keV</a:t>
            </a:r>
            <a:r>
              <a:rPr lang="en-US" altLang="zh-TW" dirty="0"/>
              <a:t> for linear fitting.</a:t>
            </a:r>
          </a:p>
          <a:p>
            <a:endParaRPr lang="en-US" altLang="zh-TW" dirty="0"/>
          </a:p>
          <a:p>
            <a:r>
              <a:rPr lang="en-US" altLang="zh-TW" dirty="0"/>
              <a:t>Good linear relation between gamma-ray energy and measured ADC value up to ~500 keV.</a:t>
            </a:r>
          </a:p>
          <a:p>
            <a:endParaRPr lang="en-US" altLang="zh-TW" dirty="0"/>
          </a:p>
          <a:p>
            <a:r>
              <a:rPr lang="en-US" altLang="zh-TW" dirty="0"/>
              <a:t>Plan to use 35 </a:t>
            </a:r>
            <a:r>
              <a:rPr lang="en-US" altLang="zh-TW" dirty="0" err="1"/>
              <a:t>keV</a:t>
            </a:r>
            <a:r>
              <a:rPr lang="en-US" altLang="zh-TW" dirty="0"/>
              <a:t> for in-flight calibration.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9733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92535"/>
            <a:ext cx="10515600" cy="1325563"/>
          </a:xfrm>
        </p:spPr>
        <p:txBody>
          <a:bodyPr/>
          <a:lstStyle/>
          <a:p>
            <a:r>
              <a:rPr lang="en-US" altLang="zh-TW" b="1" dirty="0" err="1"/>
              <a:t>SiPM</a:t>
            </a:r>
            <a:r>
              <a:rPr lang="en-US" altLang="zh-TW" b="1" dirty="0"/>
              <a:t> Saturation Effect</a:t>
            </a:r>
            <a:endParaRPr lang="zh-TW" altLang="en-US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41B59B22-180C-DF5B-E31B-4A1558940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077" y="1729422"/>
            <a:ext cx="3716684" cy="83665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FE845CAA-A962-8EBC-5361-8BF0F50A4188}"/>
              </a:ext>
            </a:extLst>
          </p:cNvPr>
          <p:cNvSpPr txBox="1"/>
          <p:nvPr/>
        </p:nvSpPr>
        <p:spPr>
          <a:xfrm>
            <a:off x="263116" y="2446326"/>
            <a:ext cx="5113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TW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,000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*74% </a:t>
            </a:r>
            <a:r>
              <a:rPr lang="en-TW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TW" sz="2400" dirty="0">
                <a:latin typeface="Calibri" panose="020F0502020204030204" pitchFamily="34" charset="0"/>
                <a:cs typeface="Calibri" panose="020F0502020204030204" pitchFamily="34" charset="0"/>
              </a:rPr>
              <a:t>40%</a:t>
            </a:r>
            <a:r>
              <a:rPr lang="zh-TW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zh-TW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altLang="zh-TW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,576  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&gt; 14,336</a:t>
            </a:r>
            <a:b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⇒ </a:t>
            </a:r>
            <a:r>
              <a:rPr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Saturation occur!</a:t>
            </a:r>
            <a:endParaRPr lang="en-TW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62F1C68A-6ECB-3A8E-ECD9-F04D951B4709}"/>
              </a:ext>
            </a:extLst>
          </p:cNvPr>
          <p:cNvSpPr txBox="1"/>
          <p:nvPr/>
        </p:nvSpPr>
        <p:spPr>
          <a:xfrm>
            <a:off x="4038600" y="1738264"/>
            <a:ext cx="1497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(</a:t>
            </a:r>
            <a:r>
              <a:rPr lang="en-US" altLang="zh-TW" dirty="0" err="1"/>
              <a:t>SiPM</a:t>
            </a:r>
            <a:r>
              <a:rPr lang="en-US" altLang="zh-TW" dirty="0"/>
              <a:t> pixels#</a:t>
            </a:r>
            <a:r>
              <a:rPr lang="en-TW" dirty="0"/>
              <a:t>)</a:t>
            </a: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D660963F-1433-4D30-E432-6C30F171A82B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038613" y="2107596"/>
            <a:ext cx="748910" cy="37741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7">
            <a:extLst>
              <a:ext uri="{FF2B5EF4-FFF2-40B4-BE49-F238E27FC236}">
                <a16:creationId xmlns:a16="http://schemas.microsoft.com/office/drawing/2014/main" id="{716BF6AB-AA3A-7BF4-A12C-CEF113A85E0E}"/>
              </a:ext>
            </a:extLst>
          </p:cNvPr>
          <p:cNvSpPr txBox="1"/>
          <p:nvPr/>
        </p:nvSpPr>
        <p:spPr>
          <a:xfrm>
            <a:off x="282423" y="1747546"/>
            <a:ext cx="143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(</a:t>
            </a:r>
            <a:r>
              <a:rPr lang="en-US" dirty="0"/>
              <a:t>Light#/MeV</a:t>
            </a:r>
            <a:r>
              <a:rPr lang="en-TW" dirty="0"/>
              <a:t>)</a:t>
            </a:r>
          </a:p>
        </p:txBody>
      </p:sp>
      <p:cxnSp>
        <p:nvCxnSpPr>
          <p:cNvPr id="14" name="Straight Connector 19">
            <a:extLst>
              <a:ext uri="{FF2B5EF4-FFF2-40B4-BE49-F238E27FC236}">
                <a16:creationId xmlns:a16="http://schemas.microsoft.com/office/drawing/2014/main" id="{3BB3E15B-D987-23D4-C77E-A09E6E56D9CF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75074" y="2116878"/>
            <a:ext cx="224597" cy="360784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8">
            <a:extLst>
              <a:ext uri="{FF2B5EF4-FFF2-40B4-BE49-F238E27FC236}">
                <a16:creationId xmlns:a16="http://schemas.microsoft.com/office/drawing/2014/main" id="{5669E16B-E533-9EFF-BDEF-EEF8982CD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67" y="3418180"/>
            <a:ext cx="3372484" cy="3027269"/>
          </a:xfrm>
          <a:prstGeom prst="rect">
            <a:avLst/>
          </a:prstGeom>
        </p:spPr>
      </p:pic>
      <p:sp>
        <p:nvSpPr>
          <p:cNvPr id="17" name="TextBox 39">
            <a:extLst>
              <a:ext uri="{FF2B5EF4-FFF2-40B4-BE49-F238E27FC236}">
                <a16:creationId xmlns:a16="http://schemas.microsoft.com/office/drawing/2014/main" id="{DE117CA4-B0EE-E87F-1914-8CD62B07A1BB}"/>
              </a:ext>
            </a:extLst>
          </p:cNvPr>
          <p:cNvSpPr txBox="1"/>
          <p:nvPr/>
        </p:nvSpPr>
        <p:spPr>
          <a:xfrm>
            <a:off x="3445616" y="4774613"/>
            <a:ext cx="203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Kotera</a:t>
            </a:r>
            <a:r>
              <a:rPr lang="en-US" dirty="0"/>
              <a:t> et al., 2015)</a:t>
            </a:r>
            <a:endParaRPr lang="en-TW" dirty="0"/>
          </a:p>
        </p:txBody>
      </p:sp>
      <p:pic>
        <p:nvPicPr>
          <p:cNvPr id="18" name="Picture 42">
            <a:extLst>
              <a:ext uri="{FF2B5EF4-FFF2-40B4-BE49-F238E27FC236}">
                <a16:creationId xmlns:a16="http://schemas.microsoft.com/office/drawing/2014/main" id="{8C077C31-7E6B-07E4-FA58-AA8618B05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100" y="3754244"/>
            <a:ext cx="4161033" cy="8689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5AF5E6D4-3DC6-9FD4-9705-5FCBD5098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143" y="2396743"/>
            <a:ext cx="5760000" cy="4032000"/>
          </a:xfrm>
          <a:prstGeom prst="rect">
            <a:avLst/>
          </a:prstGeom>
        </p:spPr>
      </p:pic>
      <p:cxnSp>
        <p:nvCxnSpPr>
          <p:cNvPr id="20" name="Straight Connector 32">
            <a:extLst>
              <a:ext uri="{FF2B5EF4-FFF2-40B4-BE49-F238E27FC236}">
                <a16:creationId xmlns:a16="http://schemas.microsoft.com/office/drawing/2014/main" id="{244D962C-9E8A-C681-7EED-232586D433D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8351087" y="3319197"/>
            <a:ext cx="124841" cy="34586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7">
            <a:extLst>
              <a:ext uri="{FF2B5EF4-FFF2-40B4-BE49-F238E27FC236}">
                <a16:creationId xmlns:a16="http://schemas.microsoft.com/office/drawing/2014/main" id="{05A71C8F-6439-6479-46D1-E478168F516B}"/>
              </a:ext>
            </a:extLst>
          </p:cNvPr>
          <p:cNvSpPr txBox="1"/>
          <p:nvPr/>
        </p:nvSpPr>
        <p:spPr>
          <a:xfrm>
            <a:off x="7967488" y="3011420"/>
            <a:ext cx="767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662 keV</a:t>
            </a:r>
          </a:p>
        </p:txBody>
      </p:sp>
      <p:cxnSp>
        <p:nvCxnSpPr>
          <p:cNvPr id="22" name="Straight Connector 43">
            <a:extLst>
              <a:ext uri="{FF2B5EF4-FFF2-40B4-BE49-F238E27FC236}">
                <a16:creationId xmlns:a16="http://schemas.microsoft.com/office/drawing/2014/main" id="{C43CCF23-ABD7-3D20-32EE-FA118623372F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8250649" y="4893423"/>
            <a:ext cx="341893" cy="1951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44">
            <a:extLst>
              <a:ext uri="{FF2B5EF4-FFF2-40B4-BE49-F238E27FC236}">
                <a16:creationId xmlns:a16="http://schemas.microsoft.com/office/drawing/2014/main" id="{278B6BB9-AA3F-4DEA-17ED-B1DF8877030A}"/>
              </a:ext>
            </a:extLst>
          </p:cNvPr>
          <p:cNvSpPr txBox="1"/>
          <p:nvPr/>
        </p:nvSpPr>
        <p:spPr>
          <a:xfrm>
            <a:off x="8592542" y="4934708"/>
            <a:ext cx="767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511 keV</a:t>
            </a:r>
          </a:p>
        </p:txBody>
      </p:sp>
      <p:cxnSp>
        <p:nvCxnSpPr>
          <p:cNvPr id="24" name="Straight Connector 45">
            <a:extLst>
              <a:ext uri="{FF2B5EF4-FFF2-40B4-BE49-F238E27FC236}">
                <a16:creationId xmlns:a16="http://schemas.microsoft.com/office/drawing/2014/main" id="{DDEB1042-B416-B44C-386B-9D93F39A8E69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7719796" y="3879846"/>
            <a:ext cx="147254" cy="68842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6">
            <a:extLst>
              <a:ext uri="{FF2B5EF4-FFF2-40B4-BE49-F238E27FC236}">
                <a16:creationId xmlns:a16="http://schemas.microsoft.com/office/drawing/2014/main" id="{E0440EFD-46FF-AB2A-5721-720AD84D2DD2}"/>
              </a:ext>
            </a:extLst>
          </p:cNvPr>
          <p:cNvSpPr txBox="1"/>
          <p:nvPr/>
        </p:nvSpPr>
        <p:spPr>
          <a:xfrm>
            <a:off x="7483451" y="3572069"/>
            <a:ext cx="767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307 keV</a:t>
            </a:r>
          </a:p>
        </p:txBody>
      </p:sp>
      <p:cxnSp>
        <p:nvCxnSpPr>
          <p:cNvPr id="26" name="Straight Connector 47">
            <a:extLst>
              <a:ext uri="{FF2B5EF4-FFF2-40B4-BE49-F238E27FC236}">
                <a16:creationId xmlns:a16="http://schemas.microsoft.com/office/drawing/2014/main" id="{4BDA7B03-9462-F390-F4F6-7201CFB93927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7398307" y="4431458"/>
            <a:ext cx="58145" cy="4689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8">
            <a:extLst>
              <a:ext uri="{FF2B5EF4-FFF2-40B4-BE49-F238E27FC236}">
                <a16:creationId xmlns:a16="http://schemas.microsoft.com/office/drawing/2014/main" id="{2696E420-A0EC-F30C-C637-504A6AECC4BC}"/>
              </a:ext>
            </a:extLst>
          </p:cNvPr>
          <p:cNvSpPr txBox="1"/>
          <p:nvPr/>
        </p:nvSpPr>
        <p:spPr>
          <a:xfrm>
            <a:off x="7014708" y="4123681"/>
            <a:ext cx="767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 keV</a:t>
            </a:r>
          </a:p>
        </p:txBody>
      </p:sp>
      <p:cxnSp>
        <p:nvCxnSpPr>
          <p:cNvPr id="28" name="Straight Connector 49">
            <a:extLst>
              <a:ext uri="{FF2B5EF4-FFF2-40B4-BE49-F238E27FC236}">
                <a16:creationId xmlns:a16="http://schemas.microsoft.com/office/drawing/2014/main" id="{131800D1-58CD-A23D-8E17-C25FB146BBE6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6697717" y="5239290"/>
            <a:ext cx="501360" cy="26704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50">
            <a:extLst>
              <a:ext uri="{FF2B5EF4-FFF2-40B4-BE49-F238E27FC236}">
                <a16:creationId xmlns:a16="http://schemas.microsoft.com/office/drawing/2014/main" id="{17FDCBBB-3F13-C882-BB96-0246C6ED40D0}"/>
              </a:ext>
            </a:extLst>
          </p:cNvPr>
          <p:cNvSpPr txBox="1"/>
          <p:nvPr/>
        </p:nvSpPr>
        <p:spPr>
          <a:xfrm>
            <a:off x="5930519" y="5352450"/>
            <a:ext cx="767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122 keV</a:t>
            </a:r>
          </a:p>
        </p:txBody>
      </p:sp>
      <p:cxnSp>
        <p:nvCxnSpPr>
          <p:cNvPr id="30" name="Straight Connector 51">
            <a:extLst>
              <a:ext uri="{FF2B5EF4-FFF2-40B4-BE49-F238E27FC236}">
                <a16:creationId xmlns:a16="http://schemas.microsoft.com/office/drawing/2014/main" id="{8BAF19EE-1476-A6D9-31AA-75A5F9F0FD23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6571310" y="5415410"/>
            <a:ext cx="540491" cy="48526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52">
            <a:extLst>
              <a:ext uri="{FF2B5EF4-FFF2-40B4-BE49-F238E27FC236}">
                <a16:creationId xmlns:a16="http://schemas.microsoft.com/office/drawing/2014/main" id="{7605F339-0130-7703-7B31-CED62F93BDCF}"/>
              </a:ext>
            </a:extLst>
          </p:cNvPr>
          <p:cNvSpPr txBox="1"/>
          <p:nvPr/>
        </p:nvSpPr>
        <p:spPr>
          <a:xfrm>
            <a:off x="5895484" y="5746787"/>
            <a:ext cx="675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81 keV</a:t>
            </a:r>
          </a:p>
        </p:txBody>
      </p:sp>
      <p:cxnSp>
        <p:nvCxnSpPr>
          <p:cNvPr id="32" name="Straight Connector 53">
            <a:extLst>
              <a:ext uri="{FF2B5EF4-FFF2-40B4-BE49-F238E27FC236}">
                <a16:creationId xmlns:a16="http://schemas.microsoft.com/office/drawing/2014/main" id="{DFDD21BE-CD4E-BF6A-3946-76EB1CE5F1A0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10009881" y="4083076"/>
            <a:ext cx="165289" cy="23236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54">
            <a:extLst>
              <a:ext uri="{FF2B5EF4-FFF2-40B4-BE49-F238E27FC236}">
                <a16:creationId xmlns:a16="http://schemas.microsoft.com/office/drawing/2014/main" id="{314DF0C5-1021-F6BA-EB8F-8A9D9DCAF734}"/>
              </a:ext>
            </a:extLst>
          </p:cNvPr>
          <p:cNvSpPr txBox="1"/>
          <p:nvPr/>
        </p:nvSpPr>
        <p:spPr>
          <a:xfrm>
            <a:off x="9745886" y="4315438"/>
            <a:ext cx="858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1274 keV</a:t>
            </a:r>
          </a:p>
        </p:txBody>
      </p:sp>
      <p:cxnSp>
        <p:nvCxnSpPr>
          <p:cNvPr id="34" name="Straight Connector 66">
            <a:extLst>
              <a:ext uri="{FF2B5EF4-FFF2-40B4-BE49-F238E27FC236}">
                <a16:creationId xmlns:a16="http://schemas.microsoft.com/office/drawing/2014/main" id="{DF2CD4FB-0D1D-F0BE-3B10-A860FE17C087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8634248" y="4642595"/>
            <a:ext cx="502333" cy="15388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67">
            <a:extLst>
              <a:ext uri="{FF2B5EF4-FFF2-40B4-BE49-F238E27FC236}">
                <a16:creationId xmlns:a16="http://schemas.microsoft.com/office/drawing/2014/main" id="{9F367108-3000-736D-3778-98530B16745C}"/>
              </a:ext>
            </a:extLst>
          </p:cNvPr>
          <p:cNvSpPr txBox="1"/>
          <p:nvPr/>
        </p:nvSpPr>
        <p:spPr>
          <a:xfrm>
            <a:off x="9136581" y="4642595"/>
            <a:ext cx="767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662 keV</a:t>
            </a:r>
          </a:p>
        </p:txBody>
      </p:sp>
      <p:sp>
        <p:nvSpPr>
          <p:cNvPr id="36" name="TextBox 87">
            <a:extLst>
              <a:ext uri="{FF2B5EF4-FFF2-40B4-BE49-F238E27FC236}">
                <a16:creationId xmlns:a16="http://schemas.microsoft.com/office/drawing/2014/main" id="{8F675410-B974-C4DC-0800-3BB7E9427B64}"/>
              </a:ext>
            </a:extLst>
          </p:cNvPr>
          <p:cNvSpPr txBox="1"/>
          <p:nvPr/>
        </p:nvSpPr>
        <p:spPr>
          <a:xfrm>
            <a:off x="7709327" y="5493097"/>
            <a:ext cx="767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 keV</a:t>
            </a:r>
          </a:p>
        </p:txBody>
      </p:sp>
      <p:cxnSp>
        <p:nvCxnSpPr>
          <p:cNvPr id="37" name="Straight Connector 88">
            <a:extLst>
              <a:ext uri="{FF2B5EF4-FFF2-40B4-BE49-F238E27FC236}">
                <a16:creationId xmlns:a16="http://schemas.microsoft.com/office/drawing/2014/main" id="{CDA70D91-6E57-4FD5-8261-61106EBDAE5E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7519472" y="5352450"/>
            <a:ext cx="189855" cy="2945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91">
            <a:extLst>
              <a:ext uri="{FF2B5EF4-FFF2-40B4-BE49-F238E27FC236}">
                <a16:creationId xmlns:a16="http://schemas.microsoft.com/office/drawing/2014/main" id="{8A17241D-C6A8-4865-AC1D-286BEC8EAC00}"/>
              </a:ext>
            </a:extLst>
          </p:cNvPr>
          <p:cNvSpPr txBox="1"/>
          <p:nvPr/>
        </p:nvSpPr>
        <p:spPr>
          <a:xfrm>
            <a:off x="8035723" y="5239290"/>
            <a:ext cx="767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307 keV</a:t>
            </a:r>
          </a:p>
        </p:txBody>
      </p:sp>
      <p:cxnSp>
        <p:nvCxnSpPr>
          <p:cNvPr id="39" name="Straight Connector 92">
            <a:extLst>
              <a:ext uri="{FF2B5EF4-FFF2-40B4-BE49-F238E27FC236}">
                <a16:creationId xmlns:a16="http://schemas.microsoft.com/office/drawing/2014/main" id="{FEE55B6E-D0E4-458F-73F7-338B877939CE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7781906" y="5143945"/>
            <a:ext cx="253817" cy="24923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2">
            <a:extLst>
              <a:ext uri="{FF2B5EF4-FFF2-40B4-BE49-F238E27FC236}">
                <a16:creationId xmlns:a16="http://schemas.microsoft.com/office/drawing/2014/main" id="{62F1C68A-6ECB-3A8E-ECD9-F04D951B4709}"/>
              </a:ext>
            </a:extLst>
          </p:cNvPr>
          <p:cNvSpPr txBox="1"/>
          <p:nvPr/>
        </p:nvSpPr>
        <p:spPr>
          <a:xfrm>
            <a:off x="2538029" y="1413962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(</a:t>
            </a:r>
            <a:r>
              <a:rPr lang="en-US" altLang="zh-TW" dirty="0"/>
              <a:t>Detection</a:t>
            </a:r>
            <a:r>
              <a:rPr lang="en-TW" dirty="0"/>
              <a:t> </a:t>
            </a:r>
            <a:r>
              <a:rPr lang="en-US" dirty="0"/>
              <a:t>efficiency</a:t>
            </a:r>
            <a:r>
              <a:rPr lang="en-TW" dirty="0"/>
              <a:t>)</a:t>
            </a:r>
          </a:p>
        </p:txBody>
      </p:sp>
      <p:cxnSp>
        <p:nvCxnSpPr>
          <p:cNvPr id="41" name="Straight Connector 14">
            <a:extLst>
              <a:ext uri="{FF2B5EF4-FFF2-40B4-BE49-F238E27FC236}">
                <a16:creationId xmlns:a16="http://schemas.microsoft.com/office/drawing/2014/main" id="{D660963F-1433-4D30-E432-6C30F171A82B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2606473" y="1783294"/>
            <a:ext cx="1032178" cy="66303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2">
            <a:extLst>
              <a:ext uri="{FF2B5EF4-FFF2-40B4-BE49-F238E27FC236}">
                <a16:creationId xmlns:a16="http://schemas.microsoft.com/office/drawing/2014/main" id="{62F1C68A-6ECB-3A8E-ECD9-F04D951B4709}"/>
              </a:ext>
            </a:extLst>
          </p:cNvPr>
          <p:cNvSpPr txBox="1"/>
          <p:nvPr/>
        </p:nvSpPr>
        <p:spPr>
          <a:xfrm>
            <a:off x="1492149" y="1484391"/>
            <a:ext cx="119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 smtClean="0"/>
              <a:t>(</a:t>
            </a:r>
            <a:r>
              <a:rPr lang="en-US" altLang="zh-TW" dirty="0" smtClean="0"/>
              <a:t>Fill factor</a:t>
            </a:r>
            <a:r>
              <a:rPr lang="en-TW" dirty="0" smtClean="0"/>
              <a:t>)</a:t>
            </a:r>
            <a:endParaRPr lang="en-TW" dirty="0"/>
          </a:p>
        </p:txBody>
      </p:sp>
      <p:cxnSp>
        <p:nvCxnSpPr>
          <p:cNvPr id="43" name="Straight Connector 14">
            <a:extLst>
              <a:ext uri="{FF2B5EF4-FFF2-40B4-BE49-F238E27FC236}">
                <a16:creationId xmlns:a16="http://schemas.microsoft.com/office/drawing/2014/main" id="{D660963F-1433-4D30-E432-6C30F171A82B}"/>
              </a:ext>
            </a:extLst>
          </p:cNvPr>
          <p:cNvCxnSpPr>
            <a:cxnSpLocks/>
          </p:cNvCxnSpPr>
          <p:nvPr/>
        </p:nvCxnSpPr>
        <p:spPr>
          <a:xfrm flipH="1">
            <a:off x="1633798" y="1877472"/>
            <a:ext cx="517054" cy="607543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221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Isotopes Spectrums</a:t>
            </a:r>
            <a:endParaRPr lang="zh-TW" altLang="en-US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3AC7334-7B4E-8DE9-A10E-1BB2A36F87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8183"/>
          <a:stretch/>
        </p:blipFill>
        <p:spPr>
          <a:xfrm>
            <a:off x="1275079" y="4046336"/>
            <a:ext cx="8538605" cy="221222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3AC7334-7B4E-8DE9-A10E-1BB2A36F87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" b="52367"/>
          <a:stretch/>
        </p:blipFill>
        <p:spPr>
          <a:xfrm>
            <a:off x="1356359" y="1788479"/>
            <a:ext cx="8424095" cy="200628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9347200" y="1506022"/>
            <a:ext cx="282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*room temperature (~25</a:t>
            </a:r>
            <a:r>
              <a:rPr lang="en-US" altLang="zh-TW" b="1" baseline="30000" dirty="0"/>
              <a:t>o</a:t>
            </a:r>
            <a:r>
              <a:rPr lang="en-US" altLang="zh-TW" b="1" dirty="0"/>
              <a:t>C)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569301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Energy Resolution</a:t>
            </a:r>
            <a:endParaRPr lang="zh-TW" altLang="en-US" b="1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26DA00AD-2676-E58E-4AAD-9045372FC3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643623" y="1748590"/>
            <a:ext cx="6405381" cy="4483768"/>
          </a:xfrm>
          <a:prstGeom prst="rect">
            <a:avLst/>
          </a:prstGeom>
        </p:spPr>
      </p:pic>
      <p:graphicFrame>
        <p:nvGraphicFramePr>
          <p:cNvPr id="8" name="內容版面配置區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01361085"/>
              </p:ext>
            </p:extLst>
          </p:nvPr>
        </p:nvGraphicFramePr>
        <p:xfrm>
          <a:off x="838200" y="1825625"/>
          <a:ext cx="363378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242">
                  <a:extLst>
                    <a:ext uri="{9D8B030D-6E8A-4147-A177-3AD203B41FA5}">
                      <a16:colId xmlns:a16="http://schemas.microsoft.com/office/drawing/2014/main" val="2907855361"/>
                    </a:ext>
                  </a:extLst>
                </a:gridCol>
                <a:gridCol w="2017546">
                  <a:extLst>
                    <a:ext uri="{9D8B030D-6E8A-4147-A177-3AD203B41FA5}">
                      <a16:colId xmlns:a16="http://schemas.microsoft.com/office/drawing/2014/main" val="3342746398"/>
                    </a:ext>
                  </a:extLst>
                </a:gridCol>
              </a:tblGrid>
              <a:tr h="532968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Energy (</a:t>
                      </a:r>
                      <a:r>
                        <a:rPr lang="en-US" altLang="zh-TW" dirty="0" err="1"/>
                        <a:t>keV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Resolution (%)</a:t>
                      </a:r>
                    </a:p>
                    <a:p>
                      <a:pPr algn="ctr"/>
                      <a:r>
                        <a:rPr lang="en-US" altLang="zh-TW" sz="1400" dirty="0"/>
                        <a:t>(FWHM/Peak)</a:t>
                      </a:r>
                      <a:endParaRPr lang="zh-TW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759289"/>
                  </a:ext>
                </a:extLst>
              </a:tr>
              <a:tr h="3300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26.4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010045"/>
                  </a:ext>
                </a:extLst>
              </a:tr>
              <a:tr h="3300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122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24.3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223430"/>
                  </a:ext>
                </a:extLst>
              </a:tr>
              <a:tr h="3300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202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25.4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011590"/>
                  </a:ext>
                </a:extLst>
              </a:tr>
              <a:tr h="3300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307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20.2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762652"/>
                  </a:ext>
                </a:extLst>
              </a:tr>
              <a:tr h="3300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356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20.4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126438"/>
                  </a:ext>
                </a:extLst>
              </a:tr>
              <a:tr h="3300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511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17.9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006947"/>
                  </a:ext>
                </a:extLst>
              </a:tr>
              <a:tr h="3300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662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16.5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268165"/>
                  </a:ext>
                </a:extLst>
              </a:tr>
              <a:tr h="3300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1173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19.1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195957"/>
                  </a:ext>
                </a:extLst>
              </a:tr>
              <a:tr h="3300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1274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17.6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020188"/>
                  </a:ext>
                </a:extLst>
              </a:tr>
              <a:tr h="3300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1332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18.0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340652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7469447" y="437040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en-US" altLang="zh-TW" dirty="0" smtClean="0">
                <a:solidFill>
                  <a:srgbClr val="FF0000"/>
                </a:solidFill>
              </a:rPr>
              <a:t>PMT)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02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Summary</a:t>
            </a:r>
            <a:endParaRPr lang="zh-TW" altLang="en-US" b="1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70C0"/>
                </a:solidFill>
              </a:rPr>
              <a:t>GTM is ready for flight. The integration with the FS8B bus is scheduled in 2025, Q1.</a:t>
            </a:r>
          </a:p>
          <a:p>
            <a:endParaRPr lang="en-US" altLang="zh-TW" b="1" dirty="0">
              <a:solidFill>
                <a:srgbClr val="0070C0"/>
              </a:solidFill>
            </a:endParaRPr>
          </a:p>
          <a:p>
            <a:r>
              <a:rPr lang="en-US" altLang="zh-TW" b="1" dirty="0">
                <a:solidFill>
                  <a:srgbClr val="0070C0"/>
                </a:solidFill>
              </a:rPr>
              <a:t>The detail calibration for gamma-ray energies measurements has been performed. GTM can measure gamma rays with energies up to 1 MeV at least.</a:t>
            </a:r>
          </a:p>
          <a:p>
            <a:endParaRPr lang="en-US" altLang="zh-TW" b="1" dirty="0">
              <a:solidFill>
                <a:srgbClr val="0070C0"/>
              </a:solidFill>
            </a:endParaRPr>
          </a:p>
          <a:p>
            <a:r>
              <a:rPr lang="en-US" altLang="zh-TW" b="1" dirty="0">
                <a:solidFill>
                  <a:srgbClr val="0070C0"/>
                </a:solidFill>
              </a:rPr>
              <a:t>This information will be used to optimize settings for flight. 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140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Project Organization</a:t>
            </a:r>
            <a:endParaRPr lang="zh-TW" altLang="en-US" b="1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2024 </a:t>
            </a:r>
            <a:r>
              <a:rPr lang="en-US" altLang="zh-TW" dirty="0" err="1" smtClean="0"/>
              <a:t>CHiP</a:t>
            </a:r>
            <a:r>
              <a:rPr lang="en-US" altLang="zh-TW" dirty="0" smtClean="0"/>
              <a:t>/TIDC meeting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4519612" y="1690688"/>
            <a:ext cx="3152775" cy="190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/>
              <a:t>Prof. HK Chang / NTHU</a:t>
            </a:r>
          </a:p>
          <a:p>
            <a:pPr algn="ctr"/>
            <a:r>
              <a:rPr lang="en-US" altLang="zh-TW" b="1" dirty="0" smtClean="0"/>
              <a:t>Project Investigator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Science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Detector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Science data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Data analysis and archive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8440850" y="1690688"/>
            <a:ext cx="2144487" cy="190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zh-TW" b="1" dirty="0" smtClean="0"/>
              <a:t>Miss Christine Tan</a:t>
            </a:r>
          </a:p>
          <a:p>
            <a:pPr algn="ctr"/>
            <a:r>
              <a:rPr lang="en-US" altLang="zh-TW" b="1" dirty="0" smtClean="0"/>
              <a:t>Project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Project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Documentation</a:t>
            </a:r>
            <a:endParaRPr lang="zh-TW" altLang="en-US" b="1" dirty="0">
              <a:solidFill>
                <a:srgbClr val="FFFF00"/>
              </a:solidFill>
            </a:endParaRPr>
          </a:p>
          <a:p>
            <a:pPr algn="ctr"/>
            <a:endParaRPr lang="zh-TW" altLang="en-US" b="1" dirty="0"/>
          </a:p>
        </p:txBody>
      </p:sp>
      <p:sp>
        <p:nvSpPr>
          <p:cNvPr id="11" name="圓角矩形 10"/>
          <p:cNvSpPr/>
          <p:nvPr/>
        </p:nvSpPr>
        <p:spPr>
          <a:xfrm>
            <a:off x="2101850" y="4023519"/>
            <a:ext cx="3403600" cy="190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zh-TW" b="1" dirty="0" smtClean="0"/>
              <a:t>Prof. CC </a:t>
            </a:r>
            <a:r>
              <a:rPr lang="en-US" altLang="zh-TW" b="1" dirty="0" err="1" smtClean="0"/>
              <a:t>Tsao</a:t>
            </a:r>
            <a:r>
              <a:rPr lang="en-US" altLang="zh-TW" b="1" dirty="0" smtClean="0"/>
              <a:t>/ NTHU</a:t>
            </a:r>
          </a:p>
          <a:p>
            <a:pPr algn="ctr"/>
            <a:r>
              <a:rPr lang="en-US" altLang="zh-TW" b="1" dirty="0" smtClean="0"/>
              <a:t>Co-PI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Mechanical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Thermal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Structure and thermal analyses 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7297737" y="4023519"/>
            <a:ext cx="3403600" cy="190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zh-TW" b="1" dirty="0" smtClean="0"/>
              <a:t>Dr. CH Lin/ NTHU</a:t>
            </a:r>
          </a:p>
          <a:p>
            <a:pPr algn="ctr"/>
            <a:r>
              <a:rPr lang="en-US" altLang="zh-TW" b="1" dirty="0" smtClean="0"/>
              <a:t>Co-PI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System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Electronics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Environmental tests</a:t>
            </a:r>
          </a:p>
        </p:txBody>
      </p:sp>
      <p:cxnSp>
        <p:nvCxnSpPr>
          <p:cNvPr id="14" name="直線接點 13"/>
          <p:cNvCxnSpPr>
            <a:stCxn id="9" idx="2"/>
            <a:endCxn id="11" idx="0"/>
          </p:cNvCxnSpPr>
          <p:nvPr/>
        </p:nvCxnSpPr>
        <p:spPr>
          <a:xfrm flipH="1">
            <a:off x="3803650" y="3600450"/>
            <a:ext cx="2292350" cy="423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stCxn id="9" idx="2"/>
            <a:endCxn id="12" idx="0"/>
          </p:cNvCxnSpPr>
          <p:nvPr/>
        </p:nvCxnSpPr>
        <p:spPr>
          <a:xfrm>
            <a:off x="6096000" y="3600450"/>
            <a:ext cx="2903537" cy="423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>
            <a:stCxn id="9" idx="3"/>
            <a:endCxn id="10" idx="1"/>
          </p:cNvCxnSpPr>
          <p:nvPr/>
        </p:nvCxnSpPr>
        <p:spPr>
          <a:xfrm>
            <a:off x="7672387" y="2645569"/>
            <a:ext cx="7684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481013" y="1690688"/>
            <a:ext cx="2295525" cy="19097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zh-TW" b="1" dirty="0" smtClean="0"/>
              <a:t>Taiwan Space Agency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Funding Agency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FF00"/>
                </a:solidFill>
              </a:rPr>
              <a:t>FS8B Satellite 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Formosat-8 Mission </a:t>
            </a:r>
            <a:endParaRPr lang="zh-TW" altLang="en-US" b="1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34238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altLang="zh-TW" dirty="0" smtClean="0">
                <a:solidFill>
                  <a:srgbClr val="FF0000"/>
                </a:solidFill>
              </a:rPr>
              <a:t>FORMOSAT-8, </a:t>
            </a:r>
            <a:r>
              <a:rPr lang="en-US" altLang="zh-TW" dirty="0">
                <a:solidFill>
                  <a:srgbClr val="FF0000"/>
                </a:solidFill>
              </a:rPr>
              <a:t>remote sensing satellite </a:t>
            </a:r>
            <a:r>
              <a:rPr lang="en-US" altLang="zh-TW" dirty="0" smtClean="0">
                <a:solidFill>
                  <a:srgbClr val="FF0000"/>
                </a:solidFill>
              </a:rPr>
              <a:t>program with 6 satellites in serial, is a priority mission of </a:t>
            </a:r>
            <a:r>
              <a:rPr lang="en-US" altLang="zh-TW" dirty="0">
                <a:solidFill>
                  <a:srgbClr val="FF0000"/>
                </a:solidFill>
              </a:rPr>
              <a:t>the 3rd phase of </a:t>
            </a:r>
            <a:r>
              <a:rPr lang="en-US" altLang="zh-TW" dirty="0" smtClean="0">
                <a:solidFill>
                  <a:srgbClr val="FF0000"/>
                </a:solidFill>
              </a:rPr>
              <a:t>Taiwan space program.</a:t>
            </a:r>
          </a:p>
          <a:p>
            <a:pPr>
              <a:lnSpc>
                <a:spcPct val="100000"/>
              </a:lnSpc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FF0000"/>
                </a:solidFill>
              </a:rPr>
              <a:t>C</a:t>
            </a:r>
            <a:r>
              <a:rPr lang="en-US" altLang="zh-TW" dirty="0" smtClean="0">
                <a:solidFill>
                  <a:srgbClr val="FF0000"/>
                </a:solidFill>
              </a:rPr>
              <a:t>ommon </a:t>
            </a:r>
            <a:r>
              <a:rPr lang="en-US" altLang="zh-TW" dirty="0">
                <a:solidFill>
                  <a:srgbClr val="FF0000"/>
                </a:solidFill>
              </a:rPr>
              <a:t>platform for all of the satellite missions in the 3rd phase space program</a:t>
            </a:r>
            <a:r>
              <a:rPr lang="en-US" altLang="zh-TW" dirty="0" smtClean="0">
                <a:solidFill>
                  <a:srgbClr val="FF0000"/>
                </a:solidFill>
              </a:rPr>
              <a:t>. </a:t>
            </a:r>
          </a:p>
          <a:p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Test platform </a:t>
            </a:r>
            <a:r>
              <a:rPr lang="en-US" altLang="zh-TW" dirty="0" smtClean="0">
                <a:solidFill>
                  <a:srgbClr val="FF0000"/>
                </a:solidFill>
              </a:rPr>
              <a:t>for science and advanced payloads. </a:t>
            </a:r>
          </a:p>
          <a:p>
            <a:endParaRPr lang="en-US" altLang="zh-TW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TW" dirty="0" smtClean="0">
                <a:solidFill>
                  <a:srgbClr val="FF0000"/>
                </a:solidFill>
              </a:rPr>
              <a:t>Size : 120 cm x 140 cm x 160 cm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en-US" altLang="zh-TW" dirty="0" smtClean="0">
                <a:solidFill>
                  <a:srgbClr val="FF0000"/>
                </a:solidFill>
              </a:rPr>
              <a:t>Weight : 400 kg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en-US" altLang="zh-TW" dirty="0" smtClean="0">
                <a:solidFill>
                  <a:srgbClr val="FF0000"/>
                </a:solidFill>
              </a:rPr>
              <a:t>Orbit :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561 km, sun-synchronous orbit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1026" name="Picture 2" descr="https://www.tasa.org.tw/missions/formosat8/banner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8"/>
          <a:stretch/>
        </p:blipFill>
        <p:spPr bwMode="auto">
          <a:xfrm>
            <a:off x="5910002" y="1825625"/>
            <a:ext cx="5986823" cy="43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67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Science goal of GTM on board Formosat-8B 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4732867"/>
            <a:ext cx="7608642" cy="1593294"/>
          </a:xfrm>
        </p:spPr>
        <p:txBody>
          <a:bodyPr>
            <a:normAutofit fontScale="77500" lnSpcReduction="20000"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Monitor Gamma Ray Bursts (GRBs) and bright gamma-ray </a:t>
            </a:r>
            <a:r>
              <a:rPr lang="zh-TW" altLang="en-US" b="1" dirty="0">
                <a:solidFill>
                  <a:srgbClr val="FF0000"/>
                </a:solidFill>
              </a:rPr>
              <a:t> </a:t>
            </a:r>
            <a:r>
              <a:rPr lang="en-US" altLang="zh-TW" b="1" dirty="0">
                <a:solidFill>
                  <a:srgbClr val="FF0000"/>
                </a:solidFill>
              </a:rPr>
              <a:t>transients from other sources in 30 </a:t>
            </a:r>
            <a:r>
              <a:rPr lang="en-US" altLang="zh-TW" b="1" dirty="0" err="1">
                <a:solidFill>
                  <a:srgbClr val="FF0000"/>
                </a:solidFill>
              </a:rPr>
              <a:t>keV</a:t>
            </a:r>
            <a:r>
              <a:rPr lang="en-US" altLang="zh-TW" b="1" dirty="0">
                <a:solidFill>
                  <a:srgbClr val="FF0000"/>
                </a:solidFill>
              </a:rPr>
              <a:t> – 1 MeV.</a:t>
            </a:r>
          </a:p>
          <a:p>
            <a:r>
              <a:rPr lang="en-US" altLang="zh-TW" b="1" dirty="0">
                <a:solidFill>
                  <a:srgbClr val="FF0000"/>
                </a:solidFill>
              </a:rPr>
              <a:t>Measurements of directions, counting rates and energy spectrums.  </a:t>
            </a:r>
          </a:p>
          <a:p>
            <a:r>
              <a:rPr lang="en-US" altLang="zh-TW" b="1" dirty="0">
                <a:solidFill>
                  <a:srgbClr val="FF0000"/>
                </a:solidFill>
              </a:rPr>
              <a:t>Whole sky coverage.</a:t>
            </a:r>
          </a:p>
          <a:p>
            <a:endParaRPr lang="en-US" altLang="zh-TW" b="1" dirty="0">
              <a:solidFill>
                <a:srgbClr val="FF0000"/>
              </a:solidFill>
            </a:endParaRPr>
          </a:p>
          <a:p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21" y="1532780"/>
            <a:ext cx="6870970" cy="307154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352" y="4448639"/>
            <a:ext cx="2765947" cy="1961752"/>
          </a:xfrm>
          <a:prstGeom prst="rect">
            <a:avLst/>
          </a:prstGeom>
        </p:spPr>
      </p:pic>
      <p:cxnSp>
        <p:nvCxnSpPr>
          <p:cNvPr id="14" name="直線箭頭接點 9">
            <a:extLst>
              <a:ext uri="{FF2B5EF4-FFF2-40B4-BE49-F238E27FC236}">
                <a16:creationId xmlns:a16="http://schemas.microsoft.com/office/drawing/2014/main" id="{78DA5FFA-7CFE-7876-F4A4-28E52A7E4FA7}"/>
              </a:ext>
            </a:extLst>
          </p:cNvPr>
          <p:cNvCxnSpPr>
            <a:cxnSpLocks/>
          </p:cNvCxnSpPr>
          <p:nvPr/>
        </p:nvCxnSpPr>
        <p:spPr>
          <a:xfrm flipH="1" flipV="1">
            <a:off x="4827403" y="3114325"/>
            <a:ext cx="1877321" cy="504056"/>
          </a:xfrm>
          <a:prstGeom prst="straightConnector1">
            <a:avLst/>
          </a:prstGeom>
          <a:ln w="3492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 descr="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76" y="2377681"/>
            <a:ext cx="1913765" cy="197734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cxnSp>
        <p:nvCxnSpPr>
          <p:cNvPr id="16" name="直線箭頭接點 2"/>
          <p:cNvCxnSpPr/>
          <p:nvPr/>
        </p:nvCxnSpPr>
        <p:spPr>
          <a:xfrm flipH="1" flipV="1">
            <a:off x="7727964" y="3982454"/>
            <a:ext cx="1567954" cy="5916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箭頭接點 12"/>
          <p:cNvCxnSpPr/>
          <p:nvPr/>
        </p:nvCxnSpPr>
        <p:spPr>
          <a:xfrm flipH="1" flipV="1">
            <a:off x="7844012" y="3079842"/>
            <a:ext cx="1451906" cy="1524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0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Sensor module design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6265333" cy="4351338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Based on GAGG scintillating crystals arrays and Hamamatsu </a:t>
            </a:r>
            <a:r>
              <a:rPr lang="en-US" altLang="zh-TW" dirty="0" err="1"/>
              <a:t>SiPM</a:t>
            </a:r>
            <a:r>
              <a:rPr lang="en-US" altLang="zh-TW" dirty="0"/>
              <a:t> arrays.</a:t>
            </a:r>
          </a:p>
          <a:p>
            <a:endParaRPr lang="en-US" altLang="zh-TW" dirty="0"/>
          </a:p>
          <a:p>
            <a:r>
              <a:rPr lang="en-US" altLang="zh-TW" dirty="0"/>
              <a:t>One sensor module:</a:t>
            </a:r>
          </a:p>
          <a:p>
            <a:pPr lvl="1"/>
            <a:r>
              <a:rPr lang="en-US" altLang="zh-TW" dirty="0"/>
              <a:t>Size : ~ 50 mm x 50 mm x </a:t>
            </a:r>
            <a:r>
              <a:rPr lang="en-US" altLang="zh-TW" b="1" dirty="0"/>
              <a:t>8 mm</a:t>
            </a:r>
          </a:p>
          <a:p>
            <a:pPr lvl="1"/>
            <a:r>
              <a:rPr lang="en-US" altLang="zh-TW" dirty="0"/>
              <a:t>Weight : </a:t>
            </a:r>
            <a:r>
              <a:rPr lang="en-US" altLang="zh-TW" b="1" dirty="0"/>
              <a:t>~ 146 g  </a:t>
            </a:r>
            <a:endParaRPr lang="en-US" altLang="zh-TW" dirty="0"/>
          </a:p>
          <a:p>
            <a:pPr lvl="1"/>
            <a:r>
              <a:rPr lang="en-US" altLang="zh-TW" b="1" dirty="0">
                <a:solidFill>
                  <a:srgbClr val="FF0000"/>
                </a:solidFill>
              </a:rPr>
              <a:t>4 crystal blocks with 16 readout channels in total. </a:t>
            </a:r>
          </a:p>
          <a:p>
            <a:pPr lvl="1"/>
            <a:endParaRPr lang="en-US" altLang="zh-TW" b="1" dirty="0">
              <a:solidFill>
                <a:srgbClr val="FF0000"/>
              </a:solidFill>
            </a:endParaRPr>
          </a:p>
          <a:p>
            <a:r>
              <a:rPr lang="en-US" altLang="zh-TW" b="1" dirty="0">
                <a:solidFill>
                  <a:srgbClr val="FF0000"/>
                </a:solidFill>
              </a:rPr>
              <a:t>Total 64 channels for 4 sensor modules of a GTM unit.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BF6C23CD-6D1D-1217-7A33-7086061F0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178" y="1496963"/>
            <a:ext cx="3904875" cy="234000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F220D373-E454-1B8E-032A-73257A629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537" y="3836963"/>
            <a:ext cx="3916596" cy="2340000"/>
          </a:xfrm>
          <a:prstGeom prst="rect">
            <a:avLst/>
          </a:prstGeom>
        </p:spPr>
      </p:pic>
      <p:cxnSp>
        <p:nvCxnSpPr>
          <p:cNvPr id="10" name="直線接點 9"/>
          <p:cNvCxnSpPr/>
          <p:nvPr/>
        </p:nvCxnSpPr>
        <p:spPr>
          <a:xfrm flipH="1">
            <a:off x="7728373" y="2392679"/>
            <a:ext cx="212512" cy="11476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7813040" y="2931160"/>
            <a:ext cx="736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7728373" y="3540283"/>
            <a:ext cx="1582462" cy="16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8492914" y="2392680"/>
            <a:ext cx="106680" cy="11842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8492914" y="2931160"/>
            <a:ext cx="76284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7940885" y="2392679"/>
            <a:ext cx="1294555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9229514" y="2392680"/>
            <a:ext cx="26246" cy="113183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8081346" y="2445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8763711" y="24419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8009012" y="30471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3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8763711" y="30123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4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8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>
            <a:extLst>
              <a:ext uri="{FF2B5EF4-FFF2-40B4-BE49-F238E27FC236}">
                <a16:creationId xmlns:a16="http://schemas.microsoft.com/office/drawing/2014/main" id="{F422BF11-9064-4E52-30D0-07A5B2C95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0867"/>
            <a:ext cx="4665133" cy="2497410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Expected </a:t>
            </a:r>
            <a:r>
              <a:rPr lang="en-US" altLang="zh-TW" b="1" dirty="0" smtClean="0"/>
              <a:t>Detection Performance</a:t>
            </a:r>
            <a:endParaRPr lang="zh-TW" altLang="en-US" b="1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>
          <a:xfrm>
            <a:off x="6172200" y="3956839"/>
            <a:ext cx="5181600" cy="2220123"/>
          </a:xfrm>
        </p:spPr>
        <p:txBody>
          <a:bodyPr>
            <a:normAutofit fontScale="85000" lnSpcReduction="20000"/>
          </a:bodyPr>
          <a:lstStyle/>
          <a:p>
            <a:r>
              <a:rPr lang="fr-FR" altLang="zh-TW" dirty="0"/>
              <a:t>Use Fermi/GBM 10-year GRB fluence distribution (von Kienlin et al., 2020)</a:t>
            </a:r>
          </a:p>
          <a:p>
            <a:r>
              <a:rPr lang="en-US" altLang="zh-TW" dirty="0"/>
              <a:t>Consider a 36% duty </a:t>
            </a:r>
            <a:r>
              <a:rPr lang="en-US" altLang="zh-TW" dirty="0" smtClean="0"/>
              <a:t>cycle per orbit</a:t>
            </a:r>
            <a:endParaRPr lang="en-US" altLang="zh-TW" dirty="0"/>
          </a:p>
          <a:p>
            <a:endParaRPr lang="en-US" altLang="zh-TW" dirty="0"/>
          </a:p>
          <a:p>
            <a:pPr marL="0" indent="0" algn="ctr">
              <a:buNone/>
            </a:pPr>
            <a:r>
              <a:rPr lang="en-US" altLang="zh-TW" b="1" u="sng" dirty="0">
                <a:solidFill>
                  <a:srgbClr val="FF0000"/>
                </a:solidFill>
              </a:rPr>
              <a:t>FS8B/GTM will detect about 50 GRBs per year.</a:t>
            </a:r>
            <a:endParaRPr lang="fr-FR" altLang="zh-TW" b="1" u="sng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7</a:t>
            </a:fld>
            <a:endParaRPr lang="zh-TW" altLang="en-US" dirty="0"/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8FEC23F3-2444-EE52-742B-271E9619E1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3928277"/>
            <a:ext cx="4572009" cy="2428073"/>
          </a:xfrm>
          <a:prstGeom prst="rect">
            <a:avLst/>
          </a:prstGeom>
        </p:spPr>
      </p:pic>
      <p:grpSp>
        <p:nvGrpSpPr>
          <p:cNvPr id="30" name="Group 9">
            <a:extLst>
              <a:ext uri="{FF2B5EF4-FFF2-40B4-BE49-F238E27FC236}">
                <a16:creationId xmlns:a16="http://schemas.microsoft.com/office/drawing/2014/main" id="{22E573E0-4339-E8A1-F8A8-AD18B846D3A8}"/>
              </a:ext>
            </a:extLst>
          </p:cNvPr>
          <p:cNvGrpSpPr>
            <a:grpSpLocks noChangeAspect="1"/>
          </p:cNvGrpSpPr>
          <p:nvPr/>
        </p:nvGrpSpPr>
        <p:grpSpPr>
          <a:xfrm>
            <a:off x="5503332" y="1430866"/>
            <a:ext cx="6282267" cy="2497411"/>
            <a:chOff x="2664958" y="1137285"/>
            <a:chExt cx="7772400" cy="4583430"/>
          </a:xfrm>
        </p:grpSpPr>
        <p:pic>
          <p:nvPicPr>
            <p:cNvPr id="31" name="Picture 10">
              <a:extLst>
                <a:ext uri="{FF2B5EF4-FFF2-40B4-BE49-F238E27FC236}">
                  <a16:creationId xmlns:a16="http://schemas.microsoft.com/office/drawing/2014/main" id="{066A2CB0-84E8-1B23-D8D7-F6F81C2E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4958" y="1137285"/>
              <a:ext cx="7772400" cy="4583430"/>
            </a:xfrm>
            <a:prstGeom prst="rect">
              <a:avLst/>
            </a:prstGeom>
          </p:spPr>
        </p:pic>
        <p:cxnSp>
          <p:nvCxnSpPr>
            <p:cNvPr id="32" name="Straight Connector 11">
              <a:extLst>
                <a:ext uri="{FF2B5EF4-FFF2-40B4-BE49-F238E27FC236}">
                  <a16:creationId xmlns:a16="http://schemas.microsoft.com/office/drawing/2014/main" id="{9BB22F23-8593-B831-7610-17491C963347}"/>
                </a:ext>
              </a:extLst>
            </p:cNvPr>
            <p:cNvCxnSpPr>
              <a:cxnSpLocks/>
            </p:cNvCxnSpPr>
            <p:nvPr/>
          </p:nvCxnSpPr>
          <p:spPr>
            <a:xfrm>
              <a:off x="5899238" y="2834398"/>
              <a:ext cx="0" cy="221797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12">
              <a:extLst>
                <a:ext uri="{FF2B5EF4-FFF2-40B4-BE49-F238E27FC236}">
                  <a16:creationId xmlns:a16="http://schemas.microsoft.com/office/drawing/2014/main" id="{E352C606-C2F2-B3B3-C29E-845A514A4DD0}"/>
                </a:ext>
              </a:extLst>
            </p:cNvPr>
            <p:cNvCxnSpPr>
              <a:cxnSpLocks/>
            </p:cNvCxnSpPr>
            <p:nvPr/>
          </p:nvCxnSpPr>
          <p:spPr>
            <a:xfrm>
              <a:off x="5899238" y="3555156"/>
              <a:ext cx="411222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3">
              <a:extLst>
                <a:ext uri="{FF2B5EF4-FFF2-40B4-BE49-F238E27FC236}">
                  <a16:creationId xmlns:a16="http://schemas.microsoft.com/office/drawing/2014/main" id="{8C57928F-737A-470B-7106-0E23D8C86EB1}"/>
                </a:ext>
              </a:extLst>
            </p:cNvPr>
            <p:cNvCxnSpPr>
              <a:cxnSpLocks/>
            </p:cNvCxnSpPr>
            <p:nvPr/>
          </p:nvCxnSpPr>
          <p:spPr>
            <a:xfrm>
              <a:off x="6542193" y="1747243"/>
              <a:ext cx="0" cy="330513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14">
              <a:extLst>
                <a:ext uri="{FF2B5EF4-FFF2-40B4-BE49-F238E27FC236}">
                  <a16:creationId xmlns:a16="http://schemas.microsoft.com/office/drawing/2014/main" id="{6B7E1194-9F34-69FC-4E4E-27E289860F9B}"/>
                </a:ext>
              </a:extLst>
            </p:cNvPr>
            <p:cNvCxnSpPr>
              <a:cxnSpLocks/>
            </p:cNvCxnSpPr>
            <p:nvPr/>
          </p:nvCxnSpPr>
          <p:spPr>
            <a:xfrm>
              <a:off x="6542193" y="2427041"/>
              <a:ext cx="711124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/>
          <p:cNvSpPr txBox="1"/>
          <p:nvPr/>
        </p:nvSpPr>
        <p:spPr>
          <a:xfrm>
            <a:off x="6815138" y="1578553"/>
            <a:ext cx="67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LGRB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6815137" y="2034833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</a:t>
            </a:r>
            <a:r>
              <a:rPr lang="en-US" altLang="zh-TW" dirty="0" smtClean="0"/>
              <a:t>GRB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6537680" y="2679571"/>
            <a:ext cx="15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50% efficiency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9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/>
              <a:t>Detector response (50-300 </a:t>
            </a:r>
            <a:r>
              <a:rPr lang="en-US" altLang="zh-TW" sz="4000" b="1" dirty="0" err="1"/>
              <a:t>keV</a:t>
            </a:r>
            <a:r>
              <a:rPr lang="en-US" altLang="zh-TW" sz="4000" b="1" dirty="0"/>
              <a:t>) of the 8 sensors in different directions in the sky </a:t>
            </a:r>
            <a:endParaRPr lang="zh-TW" altLang="en-US" sz="4000" b="1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8</a:t>
            </a:fld>
            <a:endParaRPr lang="zh-TW" altLang="en-US" dirty="0"/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779C8E80-B61A-8D25-6B85-3A5E0039ED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96237" y="1690686"/>
            <a:ext cx="3586163" cy="4677569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FA6C7652-89C9-549D-127B-3749D34E3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276" y="1678781"/>
            <a:ext cx="3794930" cy="4677569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3958D0D8-B749-1D37-5884-AD06A5BB08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751093" y="1690686"/>
            <a:ext cx="1387643" cy="1387643"/>
          </a:xfrm>
          <a:prstGeom prst="rect">
            <a:avLst/>
          </a:prstGeom>
        </p:spPr>
      </p:pic>
      <p:cxnSp>
        <p:nvCxnSpPr>
          <p:cNvPr id="10" name="Straight Arrow Connector 7">
            <a:extLst>
              <a:ext uri="{FF2B5EF4-FFF2-40B4-BE49-F238E27FC236}">
                <a16:creationId xmlns:a16="http://schemas.microsoft.com/office/drawing/2014/main" id="{A9A948D7-2FDB-E6F1-A9E1-862A9ED8F66D}"/>
              </a:ext>
            </a:extLst>
          </p:cNvPr>
          <p:cNvCxnSpPr>
            <a:cxnSpLocks/>
          </p:cNvCxnSpPr>
          <p:nvPr/>
        </p:nvCxnSpPr>
        <p:spPr>
          <a:xfrm flipV="1">
            <a:off x="5098365" y="3866147"/>
            <a:ext cx="2657993" cy="70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3">
            <a:extLst>
              <a:ext uri="{FF2B5EF4-FFF2-40B4-BE49-F238E27FC236}">
                <a16:creationId xmlns:a16="http://schemas.microsoft.com/office/drawing/2014/main" id="{97F94526-510C-8B9A-AE30-6FB7816879F0}"/>
              </a:ext>
            </a:extLst>
          </p:cNvPr>
          <p:cNvSpPr txBox="1"/>
          <p:nvPr/>
        </p:nvSpPr>
        <p:spPr>
          <a:xfrm>
            <a:off x="5244285" y="3218545"/>
            <a:ext cx="236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600" dirty="0">
                <a:latin typeface="Calibri" panose="020F0502020204030204" pitchFamily="34" charset="0"/>
                <a:cs typeface="Calibri" panose="020F0502020204030204" pitchFamily="34" charset="0"/>
              </a:rPr>
              <a:t>Be linearly enlarged from </a:t>
            </a:r>
            <a:br>
              <a:rPr lang="en-TW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TW" sz="1600" dirty="0">
                <a:latin typeface="Calibri" panose="020F0502020204030204" pitchFamily="34" charset="0"/>
                <a:cs typeface="Calibri" panose="020F0502020204030204" pitchFamily="34" charset="0"/>
              </a:rPr>
              <a:t>1,600 to 41,168 lattices.</a:t>
            </a:r>
          </a:p>
        </p:txBody>
      </p:sp>
    </p:spTree>
    <p:extLst>
      <p:ext uri="{BB962C8B-B14F-4D97-AF65-F5344CB8AC3E}">
        <p14:creationId xmlns:p14="http://schemas.microsoft.com/office/powerpoint/2010/main" val="37887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986710" y="120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Localization Capability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(Two LGRB cases)</a:t>
            </a:r>
            <a:endParaRPr lang="zh-TW" altLang="en-US" b="1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2024/11/20-22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2024 CHiP/TIDC meeting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3805-D862-43A9-BA94-5FFAC5D2E6AE}" type="slidenum">
              <a:rPr lang="zh-TW" altLang="en-US" smtClean="0"/>
              <a:t>9</a:t>
            </a:fld>
            <a:endParaRPr lang="zh-TW" altLang="en-US" dirty="0"/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9FA5D835-6AD8-5C00-3335-586D0B2B6F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704524"/>
            <a:ext cx="5181600" cy="2590799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D6E56722-DAA8-C556-7439-647EA5CA82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3704524"/>
            <a:ext cx="5181600" cy="2590799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4521A89D-1BCC-CB00-8D15-E7575280C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12" y="974011"/>
            <a:ext cx="5400000" cy="2700000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6DEAFD8E-891E-C373-5608-0C45A7313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310" y="974011"/>
            <a:ext cx="5400000" cy="2700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36884" y="3585411"/>
            <a:ext cx="1568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4x10</a:t>
            </a:r>
            <a:r>
              <a:rPr lang="en-US" altLang="zh-TW" baseline="30000" dirty="0" smtClean="0"/>
              <a:t>-6</a:t>
            </a:r>
            <a:r>
              <a:rPr lang="en-US" altLang="zh-TW" dirty="0" smtClean="0"/>
              <a:t> erg/cm</a:t>
            </a:r>
            <a:r>
              <a:rPr lang="en-US" altLang="zh-TW" baseline="30000" dirty="0" smtClean="0"/>
              <a:t>2</a:t>
            </a:r>
            <a:endParaRPr lang="zh-TW" altLang="en-US" baseline="300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0395152" y="3585411"/>
            <a:ext cx="1568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4x10</a:t>
            </a:r>
            <a:r>
              <a:rPr lang="en-US" altLang="zh-TW" baseline="30000" dirty="0" smtClean="0"/>
              <a:t>-5</a:t>
            </a:r>
            <a:r>
              <a:rPr lang="en-US" altLang="zh-TW" dirty="0" smtClean="0"/>
              <a:t> erg/cm</a:t>
            </a:r>
            <a:r>
              <a:rPr lang="en-US" altLang="zh-TW" baseline="30000" dirty="0" smtClean="0"/>
              <a:t>2</a:t>
            </a:r>
            <a:endParaRPr lang="zh-TW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942682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3191</TotalTime>
  <Words>1031</Words>
  <Application>Microsoft Office PowerPoint</Application>
  <PresentationFormat>寬螢幕</PresentationFormat>
  <Paragraphs>305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4" baseType="lpstr">
      <vt:lpstr>新細明體</vt:lpstr>
      <vt:lpstr>Arial</vt:lpstr>
      <vt:lpstr>Calibri</vt:lpstr>
      <vt:lpstr>Calibri Light</vt:lpstr>
      <vt:lpstr>Symbol</vt:lpstr>
      <vt:lpstr>Office 佈景主題</vt:lpstr>
      <vt:lpstr>The Gamma-ray Transients Monitor (GTM) on board Formosat-8B</vt:lpstr>
      <vt:lpstr>Outline</vt:lpstr>
      <vt:lpstr>Project Organization</vt:lpstr>
      <vt:lpstr>Formosat-8 Mission </vt:lpstr>
      <vt:lpstr>Science goal of GTM on board Formosat-8B </vt:lpstr>
      <vt:lpstr>Sensor module design</vt:lpstr>
      <vt:lpstr>Expected Detection Performance</vt:lpstr>
      <vt:lpstr>Detector response (50-300 keV) of the 8 sensors in different directions in the sky </vt:lpstr>
      <vt:lpstr>Localization Capability (Two LGRB cases)</vt:lpstr>
      <vt:lpstr>Mechanical and thermal designs</vt:lpstr>
      <vt:lpstr>Readout module design</vt:lpstr>
      <vt:lpstr>GTM Flight Model Assembly</vt:lpstr>
      <vt:lpstr>GTM Flight Model Assembly</vt:lpstr>
      <vt:lpstr>GTM FM Environmental Tests – FS-8 COTS Test Flow </vt:lpstr>
      <vt:lpstr>Vibration Tests</vt:lpstr>
      <vt:lpstr>Thermal Vacuum Test</vt:lpstr>
      <vt:lpstr>Thermal Vacuum Test</vt:lpstr>
      <vt:lpstr>SiPM Gain vs Temperature</vt:lpstr>
      <vt:lpstr>GTM is ready for flight. </vt:lpstr>
      <vt:lpstr>Isotopes Calibrations</vt:lpstr>
      <vt:lpstr>LYSO Calibration (LH/HG=2/20) </vt:lpstr>
      <vt:lpstr>Cross-talk noise study</vt:lpstr>
      <vt:lpstr>Cross-talk noise study</vt:lpstr>
      <vt:lpstr>Linear Energy Calibration with LYSO (LH/HG=2/20) </vt:lpstr>
      <vt:lpstr>SiPM Saturation Effect</vt:lpstr>
      <vt:lpstr>Isotopes Spectrums</vt:lpstr>
      <vt:lpstr>Energy Resolution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Gamma-ray Transients Monitor (GTM) on board Formosat-8B</dc:title>
  <dc:creator>Windows 使用者</dc:creator>
  <cp:lastModifiedBy>Windows 使用者</cp:lastModifiedBy>
  <cp:revision>83</cp:revision>
  <cp:lastPrinted>2024-11-04T03:43:06Z</cp:lastPrinted>
  <dcterms:created xsi:type="dcterms:W3CDTF">2024-10-30T03:22:10Z</dcterms:created>
  <dcterms:modified xsi:type="dcterms:W3CDTF">2024-11-20T02:03:11Z</dcterms:modified>
</cp:coreProperties>
</file>