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9"/>
  </p:notesMasterIdLst>
  <p:sldIdLst>
    <p:sldId id="531" r:id="rId2"/>
    <p:sldId id="693" r:id="rId3"/>
    <p:sldId id="640" r:id="rId4"/>
    <p:sldId id="761" r:id="rId5"/>
    <p:sldId id="762" r:id="rId6"/>
    <p:sldId id="719" r:id="rId7"/>
    <p:sldId id="720" r:id="rId8"/>
    <p:sldId id="721" r:id="rId9"/>
    <p:sldId id="722" r:id="rId10"/>
    <p:sldId id="723" r:id="rId11"/>
    <p:sldId id="739" r:id="rId12"/>
    <p:sldId id="725" r:id="rId13"/>
    <p:sldId id="726" r:id="rId14"/>
    <p:sldId id="727" r:id="rId15"/>
    <p:sldId id="712" r:id="rId16"/>
    <p:sldId id="713" r:id="rId17"/>
    <p:sldId id="714" r:id="rId18"/>
    <p:sldId id="715" r:id="rId19"/>
    <p:sldId id="716" r:id="rId20"/>
    <p:sldId id="717" r:id="rId21"/>
    <p:sldId id="718" r:id="rId22"/>
    <p:sldId id="743" r:id="rId23"/>
    <p:sldId id="764" r:id="rId24"/>
    <p:sldId id="765" r:id="rId25"/>
    <p:sldId id="759" r:id="rId26"/>
    <p:sldId id="760" r:id="rId27"/>
    <p:sldId id="763" r:id="rId28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7" autoAdjust="0"/>
    <p:restoredTop sz="94559" autoAdjust="0"/>
  </p:normalViewPr>
  <p:slideViewPr>
    <p:cSldViewPr>
      <p:cViewPr varScale="1">
        <p:scale>
          <a:sx n="111" d="100"/>
          <a:sy n="111" d="100"/>
        </p:scale>
        <p:origin x="15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C6A57440-0226-B148-A967-E985AEECBA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84F38DE-A59A-7F48-A955-1EC1E1200F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81F56D-CC28-CF4B-B0DC-D1AF78637CC4}" type="datetimeFigureOut">
              <a:rPr lang="zh-TW" altLang="en-US"/>
              <a:pPr>
                <a:defRPr/>
              </a:pPr>
              <a:t>2024/12/27</a:t>
            </a:fld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8E05372-B0E1-621E-D153-9F86EE80122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D2E9D338-0985-9741-8393-DC0A308ED9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54D7FBB4-E607-3B4F-A95D-181F93B789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75B4C12E-DD6B-404C-881C-CA423757B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ADD3989-8DDA-C74D-9B80-425FB3D8C23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影像版面配置區 1">
            <a:extLst>
              <a:ext uri="{FF2B5EF4-FFF2-40B4-BE49-F238E27FC236}">
                <a16:creationId xmlns:a16="http://schemas.microsoft.com/office/drawing/2014/main" id="{7402159C-4926-AA28-DD63-5BB6FF113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>
            <a:extLst>
              <a:ext uri="{FF2B5EF4-FFF2-40B4-BE49-F238E27FC236}">
                <a16:creationId xmlns:a16="http://schemas.microsoft.com/office/drawing/2014/main" id="{1271DC2E-9A39-1698-E975-7DB6F0581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55300" name="投影片編號版面配置區 3">
            <a:extLst>
              <a:ext uri="{FF2B5EF4-FFF2-40B4-BE49-F238E27FC236}">
                <a16:creationId xmlns:a16="http://schemas.microsoft.com/office/drawing/2014/main" id="{E9BDB541-2388-431F-AFCD-24C9D39C5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5A61DCF-44E2-C04A-99F2-1478FAF5FC38}" type="slidenum">
              <a:rPr lang="zh-TW" altLang="en-US"/>
              <a:pPr/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3E56102-3339-94DB-FD8C-11E4EAD596E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523878DC-9259-B408-6701-706F36ED5A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9CDB60B-C938-95B6-250C-2B6A79CAFC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A74D2C1-A568-57F4-44B7-2C468042D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A25CC91E-B51A-5814-26A0-2D691324FC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B4C46AB1-E562-9BB6-B79B-C795F4E5E8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B8AC2F6A-B254-CEC2-C7BB-76C5B7F3D0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9AC86F4A-A699-DBF4-46D6-4AF777EE83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68889A66-0699-1069-D761-95DFBF3A0A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BE106621-ED33-C0CD-2C1F-62693A8FBC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77202822-772C-CB80-2438-A406BFC4E7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605E5F08-C0D0-6BE5-1A9B-919629F41C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E1C49518-0BBA-BB9C-AFA9-FDE6311706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7AC7ACE7-D314-FFD7-532E-E2084711A8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246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246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3CC1328-CCE6-3A98-527F-FA7AAB3EF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1D3C70AF-A89F-1EE4-271F-549BE35A8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FD35996B-CAD0-8DC4-F85A-CC3C42232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61165-26BB-2A42-9AA5-051CA733A6D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920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455931-33C6-3086-E69D-D5146333AB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E35E3D-2CDC-D192-C62D-E58910E7FF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E275B-5768-4447-AC28-ED44D31D30E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4F05F60-20BC-4E07-7FBC-C8430232117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16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BC8A5E5-3D7F-363A-697F-D92FD292D0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1891A8-7B9A-D1D6-80BB-0004F43F17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EC9EF-D743-FD4D-BED0-822999D765A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FF7ACB8-86A1-446E-08BD-A38D9323F7C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260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E982CB-9FDF-24BE-ED40-D9F60B3A63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59EF9D-D3D1-9C0C-FE37-FA581C491D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ABFCF-9F52-4047-8C18-2E135B5FDD2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00891C9-1712-12B8-FEFA-62FC92CE2EE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941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DEE37B5-FAA4-F58B-0FA0-4E14AF56A7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BC9E00-0260-41E5-53DA-029A724D23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5EDDB-26E9-614A-A57C-98B5E034BB3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8E9B835-A435-7DA0-64B5-37DEBC3912D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06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D5AD0F-309E-39A7-FCAF-066A421FF8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0A150AE-7DAF-ACFC-1A74-0A3A64A8EA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15615-6847-3F46-8223-6290CE694C7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B677210-E8FE-9768-199F-8AEA810880A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757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8E36AB2-03F0-6F37-740E-1CBDCF27F2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5D280B1-8187-699E-0C32-3D27540EAC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8982A-FF7A-3D4B-BCD6-915FB55A1B6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0388A53-40B1-B300-CD56-737786DF3F3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492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482CF4-A56E-2586-8A72-3733C05A97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A8CDA3-FB7F-030D-049F-AD8AEACA90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2D06A-1820-3346-9E51-B6E841E6C0C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49EA9A2-FF27-3EF7-C360-25B5CC6D134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968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A2A139A-03BD-8EF4-6E98-7E187F1C9F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BA782A7-4ED7-76A8-A11E-67AA4A4887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7D9C9-48C4-E14F-ABD5-215C39002BC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31E1D81E-D7EC-33B2-AE4D-85D0F3BC94B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332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D9C0696-CB29-A35F-93C2-113731EBD4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FCA43B-8E92-6FC4-2B67-9D00820FDE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FE20E-0B28-064A-9525-15F24F9BA99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9BE83A5-CB66-5ABC-34EE-315C7A1CAB6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936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7C70373-93E5-6A63-F1DA-5A9AE5A021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9E7BAE-D522-9150-839E-3AC6475488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37FA2-6B57-CA4D-B95B-26E51C4CE59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5E618F4-0C08-619F-62AD-7C2D7321FFC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847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id="{7424518C-3017-A44B-8BFF-A5D204C6E4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8FAC740F-8C6C-1D4B-B478-E21291C983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 Black" panose="020B0604020202020204" pitchFamily="34" charset="0"/>
              </a:defRPr>
            </a:lvl1pPr>
          </a:lstStyle>
          <a:p>
            <a:fld id="{C180F268-BCB5-7843-B1DA-0B6DF62A378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409C7FF9-1B6A-A986-43AB-25F33DA8EB5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14A9D13B-E5F0-E049-88F5-4669ADB43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9A7C8746-403E-5D46-BB38-F2B98C1ED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4CF75D95-A7E7-DA43-8862-C36C27258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CEF7A4BB-D665-F94A-B9A3-B76B6BDD4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76A423B0-39F3-F34F-AB7B-CAFB979AF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2CBFA03B-8172-D042-9DCA-D32525C73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77E996CB-5421-FA4B-9DB1-4C68FA375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268ED56E-C4BF-324E-B68B-85E3B5342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F829AF1E-1D77-314D-A5FB-E5CF665F5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38F22FDA-8B39-BE9B-2518-C02A9B0A5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DFC75BBD-54F7-0D1F-FF40-2F9E2BA93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23600" name="Rectangle 16">
            <a:extLst>
              <a:ext uri="{FF2B5EF4-FFF2-40B4-BE49-F238E27FC236}">
                <a16:creationId xmlns:a16="http://schemas.microsoft.com/office/drawing/2014/main" id="{96661989-49D6-6147-AD7B-88CD1211E8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6" r:id="rId1"/>
    <p:sldLayoutId id="2147485216" r:id="rId2"/>
    <p:sldLayoutId id="2147485217" r:id="rId3"/>
    <p:sldLayoutId id="2147485218" r:id="rId4"/>
    <p:sldLayoutId id="2147485219" r:id="rId5"/>
    <p:sldLayoutId id="2147485220" r:id="rId6"/>
    <p:sldLayoutId id="2147485221" r:id="rId7"/>
    <p:sldLayoutId id="2147485222" r:id="rId8"/>
    <p:sldLayoutId id="2147485223" r:id="rId9"/>
    <p:sldLayoutId id="2147485224" r:id="rId10"/>
    <p:sldLayoutId id="21474852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CAE280F7-1D97-2578-6DDF-57CF29032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553075"/>
            <a:ext cx="828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TW" sz="2000">
                <a:ea typeface="標楷體" pitchFamily="65" charset="-120"/>
              </a:rPr>
              <a:t> Yueh-Nan Chen</a:t>
            </a:r>
            <a:r>
              <a:rPr lang="zh-TW" altLang="en-US" sz="2000">
                <a:ea typeface="標楷體" pitchFamily="65" charset="-120"/>
              </a:rPr>
              <a:t>  陳岳男 </a:t>
            </a:r>
            <a:endParaRPr lang="en-US" altLang="zh-TW" sz="2000">
              <a:ea typeface="標楷體" pitchFamily="65" charset="-12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2000">
                <a:ea typeface="標楷體" pitchFamily="65" charset="-120"/>
              </a:rPr>
              <a:t>National Cheng-Kung University, Taiwan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2000">
                <a:ea typeface="標楷體" pitchFamily="65" charset="-120"/>
              </a:rPr>
              <a:t>Center for </a:t>
            </a:r>
            <a:r>
              <a:rPr lang="en-US" altLang="zh-TW" sz="2000">
                <a:solidFill>
                  <a:srgbClr val="FF0000"/>
                </a:solidFill>
                <a:ea typeface="標楷體" pitchFamily="65" charset="-120"/>
              </a:rPr>
              <a:t>Q</a:t>
            </a:r>
            <a:r>
              <a:rPr lang="en-US" altLang="zh-TW" sz="2000">
                <a:ea typeface="標楷體" pitchFamily="65" charset="-120"/>
              </a:rPr>
              <a:t>uantum </a:t>
            </a:r>
            <a:r>
              <a:rPr lang="en-US" altLang="zh-TW" sz="2000">
                <a:solidFill>
                  <a:srgbClr val="FF0000"/>
                </a:solidFill>
                <a:ea typeface="標楷體" pitchFamily="65" charset="-120"/>
              </a:rPr>
              <a:t>F</a:t>
            </a:r>
            <a:r>
              <a:rPr lang="en-US" altLang="zh-TW" sz="2000">
                <a:ea typeface="標楷體" pitchFamily="65" charset="-120"/>
              </a:rPr>
              <a:t>rontiers </a:t>
            </a:r>
            <a:r>
              <a:rPr lang="en-US" altLang="zh-TW" sz="2000">
                <a:solidFill>
                  <a:srgbClr val="FF0000"/>
                </a:solidFill>
                <a:ea typeface="標楷體" pitchFamily="65" charset="-120"/>
              </a:rPr>
              <a:t>o</a:t>
            </a:r>
            <a:r>
              <a:rPr lang="en-US" altLang="zh-TW" sz="2000">
                <a:ea typeface="標楷體" pitchFamily="65" charset="-120"/>
              </a:rPr>
              <a:t>f </a:t>
            </a:r>
            <a:r>
              <a:rPr lang="en-US" altLang="zh-TW" sz="2000">
                <a:solidFill>
                  <a:srgbClr val="FF0000"/>
                </a:solidFill>
                <a:ea typeface="標楷體" pitchFamily="65" charset="-120"/>
              </a:rPr>
              <a:t>R</a:t>
            </a:r>
            <a:r>
              <a:rPr lang="en-US" altLang="zh-TW" sz="2000">
                <a:ea typeface="標楷體" pitchFamily="65" charset="-120"/>
              </a:rPr>
              <a:t>esearch &amp; </a:t>
            </a:r>
            <a:r>
              <a:rPr lang="en-US" altLang="zh-TW" sz="2000">
                <a:solidFill>
                  <a:srgbClr val="FF0000"/>
                </a:solidFill>
                <a:ea typeface="標楷體" pitchFamily="65" charset="-120"/>
              </a:rPr>
              <a:t>T</a:t>
            </a:r>
            <a:r>
              <a:rPr lang="en-US" altLang="zh-TW" sz="2000">
                <a:ea typeface="標楷體" pitchFamily="65" charset="-120"/>
              </a:rPr>
              <a:t>echnology (</a:t>
            </a:r>
            <a:r>
              <a:rPr lang="en-US" altLang="zh-TW" sz="2000">
                <a:solidFill>
                  <a:srgbClr val="FF0000"/>
                </a:solidFill>
                <a:ea typeface="標楷體" pitchFamily="65" charset="-120"/>
              </a:rPr>
              <a:t>QFort</a:t>
            </a:r>
            <a:r>
              <a:rPr lang="en-US" altLang="zh-TW" sz="2000">
                <a:ea typeface="標楷體" pitchFamily="65" charset="-120"/>
              </a:rPr>
              <a:t>)</a:t>
            </a: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5AC051A6-C894-9144-8092-5FA457EA9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92150"/>
            <a:ext cx="30970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zh-TW" sz="2400" dirty="0"/>
              <a:t>AS-NCKU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zh-TW" sz="2400" dirty="0">
                <a:latin typeface="+mn-lt"/>
              </a:rPr>
              <a:t>Dec. 28</a:t>
            </a:r>
            <a:r>
              <a:rPr lang="en-US" altLang="zh-TW" sz="2000" baseline="30000" dirty="0">
                <a:latin typeface="+mn-lt"/>
              </a:rPr>
              <a:t>th</a:t>
            </a:r>
            <a:r>
              <a:rPr lang="en-US" altLang="zh-TW" sz="2400" dirty="0">
                <a:latin typeface="+mn-lt"/>
              </a:rPr>
              <a:t> (2024)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FA7D860-BDAB-483A-98DA-638AB12BC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478088"/>
            <a:ext cx="7775576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TW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Quantum advantages on Cloud Quantum Computers</a:t>
            </a:r>
          </a:p>
        </p:txBody>
      </p:sp>
      <p:pic>
        <p:nvPicPr>
          <p:cNvPr id="4101" name="Picture 2" descr="http://qfort.ncku.edu.tw/uploads/ckeditor/pictures/16/content_%E8%B3%87%E7%94%A2_11logo.png">
            <a:extLst>
              <a:ext uri="{FF2B5EF4-FFF2-40B4-BE49-F238E27FC236}">
                <a16:creationId xmlns:a16="http://schemas.microsoft.com/office/drawing/2014/main" id="{C513DDC2-35C0-55B2-0948-CF417493E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660400"/>
            <a:ext cx="2460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國立成功大學- 维基百科，自由的百科全书">
            <a:extLst>
              <a:ext uri="{FF2B5EF4-FFF2-40B4-BE49-F238E27FC236}">
                <a16:creationId xmlns:a16="http://schemas.microsoft.com/office/drawing/2014/main" id="{D286F1D2-9A1B-9759-9006-692DB344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1355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>
            <a:extLst>
              <a:ext uri="{FF2B5EF4-FFF2-40B4-BE49-F238E27FC236}">
                <a16:creationId xmlns:a16="http://schemas.microsoft.com/office/drawing/2014/main" id="{74C90085-381B-6C10-5BBB-6F3968C2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08075"/>
            <a:ext cx="88550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1">
            <a:extLst>
              <a:ext uri="{FF2B5EF4-FFF2-40B4-BE49-F238E27FC236}">
                <a16:creationId xmlns:a16="http://schemas.microsoft.com/office/drawing/2014/main" id="{E791C99C-92BE-FCE4-A32B-88E636D4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87518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圖片 2">
            <a:extLst>
              <a:ext uri="{FF2B5EF4-FFF2-40B4-BE49-F238E27FC236}">
                <a16:creationId xmlns:a16="http://schemas.microsoft.com/office/drawing/2014/main" id="{E56A54C3-D844-4643-2819-2AF4FADE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92600"/>
            <a:ext cx="647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字方塊 3">
            <a:extLst>
              <a:ext uri="{FF2B5EF4-FFF2-40B4-BE49-F238E27FC236}">
                <a16:creationId xmlns:a16="http://schemas.microsoft.com/office/drawing/2014/main" id="{BB8B96DE-C76A-521E-ACC7-7AF1152D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427538"/>
            <a:ext cx="6048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:</a:t>
            </a:r>
            <a:r>
              <a:rPr lang="zh-TW" altLang="en-US" sz="1800"/>
              <a:t> </a:t>
            </a:r>
            <a:r>
              <a:rPr lang="en-US" altLang="zh-TW" sz="1800"/>
              <a:t>the interaction between the qubit and the environment </a:t>
            </a:r>
            <a:endParaRPr lang="zh-TW" altLang="en-US" sz="1800"/>
          </a:p>
        </p:txBody>
      </p:sp>
      <p:pic>
        <p:nvPicPr>
          <p:cNvPr id="14341" name="圖片 4">
            <a:extLst>
              <a:ext uri="{FF2B5EF4-FFF2-40B4-BE49-F238E27FC236}">
                <a16:creationId xmlns:a16="http://schemas.microsoft.com/office/drawing/2014/main" id="{D793D7E7-B17C-5CDC-9FE9-68CFDA8B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4395788"/>
            <a:ext cx="2778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文字方塊 5">
            <a:extLst>
              <a:ext uri="{FF2B5EF4-FFF2-40B4-BE49-F238E27FC236}">
                <a16:creationId xmlns:a16="http://schemas.microsoft.com/office/drawing/2014/main" id="{31E408CD-49F5-8D5B-4B06-4E010B57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5370513"/>
            <a:ext cx="5976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By using MBS1, </a:t>
            </a:r>
            <a:r>
              <a:rPr lang="en-US" altLang="zh-TW" sz="1800" i="1"/>
              <a:t>C </a:t>
            </a:r>
            <a:r>
              <a:rPr lang="en-US" altLang="zh-TW" sz="1800"/>
              <a:t>is prepared in</a:t>
            </a:r>
            <a:endParaRPr lang="zh-TW" altLang="en-US" sz="1800"/>
          </a:p>
        </p:txBody>
      </p:sp>
      <p:pic>
        <p:nvPicPr>
          <p:cNvPr id="14343" name="圖片 6">
            <a:extLst>
              <a:ext uri="{FF2B5EF4-FFF2-40B4-BE49-F238E27FC236}">
                <a16:creationId xmlns:a16="http://schemas.microsoft.com/office/drawing/2014/main" id="{4BCFC7A5-8358-2537-7160-13527209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661025"/>
            <a:ext cx="22447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1">
            <a:extLst>
              <a:ext uri="{FF2B5EF4-FFF2-40B4-BE49-F238E27FC236}">
                <a16:creationId xmlns:a16="http://schemas.microsoft.com/office/drawing/2014/main" id="{8B0CC145-74F2-F0EA-393F-E549C57A7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540000"/>
            <a:ext cx="78136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2">
            <a:extLst>
              <a:ext uri="{FF2B5EF4-FFF2-40B4-BE49-F238E27FC236}">
                <a16:creationId xmlns:a16="http://schemas.microsoft.com/office/drawing/2014/main" id="{C7E41133-50C8-BDDA-E8F9-7D2184B3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55813"/>
            <a:ext cx="37782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圖片 5">
            <a:extLst>
              <a:ext uri="{FF2B5EF4-FFF2-40B4-BE49-F238E27FC236}">
                <a16:creationId xmlns:a16="http://schemas.microsoft.com/office/drawing/2014/main" id="{AD9506EC-FF56-E1C5-06AF-74252CC8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547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圖片 6">
            <a:extLst>
              <a:ext uri="{FF2B5EF4-FFF2-40B4-BE49-F238E27FC236}">
                <a16:creationId xmlns:a16="http://schemas.microsoft.com/office/drawing/2014/main" id="{7BCDBCED-AD54-64C2-4A81-05E10975F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41438"/>
            <a:ext cx="47085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圖片 7">
            <a:extLst>
              <a:ext uri="{FF2B5EF4-FFF2-40B4-BE49-F238E27FC236}">
                <a16:creationId xmlns:a16="http://schemas.microsoft.com/office/drawing/2014/main" id="{6A83022D-7969-3DB5-7A3D-3609BB991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21163"/>
            <a:ext cx="63119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136C0E3D-C047-4B80-BB47-A131E9EB1C86}"/>
              </a:ext>
            </a:extLst>
          </p:cNvPr>
          <p:cNvCxnSpPr>
            <a:cxnSpLocks/>
          </p:cNvCxnSpPr>
          <p:nvPr/>
        </p:nvCxnSpPr>
        <p:spPr>
          <a:xfrm>
            <a:off x="3492500" y="6597650"/>
            <a:ext cx="18716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>
            <a:extLst>
              <a:ext uri="{FF2B5EF4-FFF2-40B4-BE49-F238E27FC236}">
                <a16:creationId xmlns:a16="http://schemas.microsoft.com/office/drawing/2014/main" id="{53A015AE-627B-11A6-22A5-AEF7857C9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5538"/>
            <a:ext cx="50625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圖片 2">
            <a:extLst>
              <a:ext uri="{FF2B5EF4-FFF2-40B4-BE49-F238E27FC236}">
                <a16:creationId xmlns:a16="http://schemas.microsoft.com/office/drawing/2014/main" id="{081E4C3A-019C-3857-C4C3-74FC6DC7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4654550"/>
            <a:ext cx="52101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圖片 3">
            <a:extLst>
              <a:ext uri="{FF2B5EF4-FFF2-40B4-BE49-F238E27FC236}">
                <a16:creationId xmlns:a16="http://schemas.microsoft.com/office/drawing/2014/main" id="{FAF2ABCD-56BF-DEA9-FC7A-7DF5AA2BA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82600"/>
            <a:ext cx="54752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字方塊 4">
            <a:extLst>
              <a:ext uri="{FF2B5EF4-FFF2-40B4-BE49-F238E27FC236}">
                <a16:creationId xmlns:a16="http://schemas.microsoft.com/office/drawing/2014/main" id="{56E41337-E69B-5287-19CA-21E65A4C6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434138"/>
            <a:ext cx="849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181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[J. D. Lin, C. Y. Huang, N. Lambert, G. Y. Chen, F. Nori, and Y. N. Chen*,</a:t>
            </a:r>
            <a:r>
              <a:rPr lang="zh-TW" altLang="en-US" sz="1400">
                <a:solidFill>
                  <a:srgbClr val="181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400" b="1">
                <a:solidFill>
                  <a:srgbClr val="181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Research 4</a:t>
            </a:r>
            <a:r>
              <a:rPr lang="en-US" altLang="zh-TW" sz="1400">
                <a:solidFill>
                  <a:srgbClr val="181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033143 (2022)]</a:t>
            </a:r>
            <a:endParaRPr lang="zh-TW" altLang="en-US" sz="1400">
              <a:solidFill>
                <a:srgbClr val="1818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1">
            <a:extLst>
              <a:ext uri="{FF2B5EF4-FFF2-40B4-BE49-F238E27FC236}">
                <a16:creationId xmlns:a16="http://schemas.microsoft.com/office/drawing/2014/main" id="{87E99327-D67E-D10E-7D44-30943553D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36838"/>
            <a:ext cx="8208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000" dirty="0"/>
              <a:t>Quick charging of a quantum battery with superposed trajectories</a:t>
            </a:r>
            <a:endParaRPr lang="zh-TW" altLang="en-US" sz="40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E0D1452-408B-E829-AE03-1D9278F32FE0}"/>
              </a:ext>
            </a:extLst>
          </p:cNvPr>
          <p:cNvSpPr txBox="1"/>
          <p:nvPr/>
        </p:nvSpPr>
        <p:spPr>
          <a:xfrm>
            <a:off x="285045" y="6309320"/>
            <a:ext cx="88566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P. R. Lai, J. D. Lin, Y. T. Huang, and Y. N. Chen, </a:t>
            </a:r>
            <a:r>
              <a:rPr lang="en" altLang="zh-TW" sz="14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</a:rPr>
              <a:t>Phys. Rev. Research 6, 023136 (2024) [</a:t>
            </a:r>
            <a:r>
              <a:rPr lang="en" altLang="zh-TW" sz="1400" b="0" i="0" dirty="0">
                <a:solidFill>
                  <a:srgbClr val="FF0000"/>
                </a:solidFill>
                <a:effectLst/>
                <a:latin typeface="+mn-lt"/>
              </a:rPr>
              <a:t>Editors’ suggestion</a:t>
            </a:r>
            <a:r>
              <a:rPr lang="en" altLang="zh-TW" sz="14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</a:rPr>
              <a:t>]</a:t>
            </a:r>
            <a:endParaRPr lang="zh-TW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群組 1">
            <a:extLst>
              <a:ext uri="{FF2B5EF4-FFF2-40B4-BE49-F238E27FC236}">
                <a16:creationId xmlns:a16="http://schemas.microsoft.com/office/drawing/2014/main" id="{EBCB489B-B1E7-0D29-E4A3-9291AF0319A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77850"/>
            <a:ext cx="8534400" cy="708025"/>
            <a:chOff x="447040" y="291257"/>
            <a:chExt cx="11357500" cy="917783"/>
          </a:xfrm>
        </p:grpSpPr>
        <p:sp>
          <p:nvSpPr>
            <p:cNvPr id="52228" name="文字方塊 2">
              <a:extLst>
                <a:ext uri="{FF2B5EF4-FFF2-40B4-BE49-F238E27FC236}">
                  <a16:creationId xmlns:a16="http://schemas.microsoft.com/office/drawing/2014/main" id="{EDDC3B62-DD6F-0A6C-A4DB-A30ED485A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580" y="291257"/>
              <a:ext cx="11236960" cy="91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4000"/>
                <a:t>Multiple-charger protocol</a:t>
              </a:r>
              <a:endParaRPr lang="zh-TW" altLang="en-US" sz="5400"/>
            </a:p>
          </p:txBody>
        </p:sp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6210B0B2-C991-419B-A8FB-B13F48A3B935}"/>
                </a:ext>
              </a:extLst>
            </p:cNvPr>
            <p:cNvCxnSpPr/>
            <p:nvPr/>
          </p:nvCxnSpPr>
          <p:spPr>
            <a:xfrm>
              <a:off x="447040" y="1209040"/>
              <a:ext cx="112370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227" name="圖片 4">
            <a:extLst>
              <a:ext uri="{FF2B5EF4-FFF2-40B4-BE49-F238E27FC236}">
                <a16:creationId xmlns:a16="http://schemas.microsoft.com/office/drawing/2014/main" id="{A7367D6C-63DA-D29A-2BAD-3B8BF1CC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84074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群組 9">
            <a:extLst>
              <a:ext uri="{FF2B5EF4-FFF2-40B4-BE49-F238E27FC236}">
                <a16:creationId xmlns:a16="http://schemas.microsoft.com/office/drawing/2014/main" id="{64422C64-85F5-8E27-11F2-7935BE7467F0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446088"/>
            <a:ext cx="8685212" cy="769937"/>
            <a:chOff x="375921" y="439599"/>
            <a:chExt cx="11308079" cy="769441"/>
          </a:xfrm>
        </p:grpSpPr>
        <p:sp>
          <p:nvSpPr>
            <p:cNvPr id="53256" name="文字方塊 10">
              <a:extLst>
                <a:ext uri="{FF2B5EF4-FFF2-40B4-BE49-F238E27FC236}">
                  <a16:creationId xmlns:a16="http://schemas.microsoft.com/office/drawing/2014/main" id="{FA3FE801-70F2-F3FA-CE58-87A1D8C0E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21" y="439599"/>
              <a:ext cx="827037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4000"/>
                <a:t>The Hamiltonian</a:t>
              </a:r>
              <a:endParaRPr lang="zh-TW" altLang="en-US" sz="5400"/>
            </a:p>
          </p:txBody>
        </p: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07ECB85D-FF7D-466F-B315-2A4CE08A22AE}"/>
                </a:ext>
              </a:extLst>
            </p:cNvPr>
            <p:cNvCxnSpPr/>
            <p:nvPr/>
          </p:nvCxnSpPr>
          <p:spPr>
            <a:xfrm>
              <a:off x="446196" y="1209040"/>
              <a:ext cx="1123780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251" name="圖片 12">
            <a:extLst>
              <a:ext uri="{FF2B5EF4-FFF2-40B4-BE49-F238E27FC236}">
                <a16:creationId xmlns:a16="http://schemas.microsoft.com/office/drawing/2014/main" id="{7A1464B5-C501-531B-4C64-47A0B917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292225"/>
            <a:ext cx="402272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圖片 13" descr="一張含有 字型, 文字, 白色, 圖形 的圖片&#10;&#10;自動產生的描述">
            <a:extLst>
              <a:ext uri="{FF2B5EF4-FFF2-40B4-BE49-F238E27FC236}">
                <a16:creationId xmlns:a16="http://schemas.microsoft.com/office/drawing/2014/main" id="{8EF0BB53-95BA-D8A5-DD87-7E542FA7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08125"/>
            <a:ext cx="4854576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圖片 14" descr="一張含有 文字, 筆跡, 字型, 書法 的圖片&#10;&#10;自動產生的描述">
            <a:extLst>
              <a:ext uri="{FF2B5EF4-FFF2-40B4-BE49-F238E27FC236}">
                <a16:creationId xmlns:a16="http://schemas.microsoft.com/office/drawing/2014/main" id="{03D33983-008F-BF72-BA5A-3701A907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362325"/>
            <a:ext cx="485457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07FF819F-1E5C-4BFE-839B-5358EF0A499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63240" y="3559947"/>
            <a:ext cx="4137973" cy="2562561"/>
          </a:xfrm>
          <a:prstGeom prst="rect">
            <a:avLst/>
          </a:prstGeom>
          <a:blipFill>
            <a:blip r:embed="rId5"/>
            <a:stretch>
              <a:fillRect l="-3982" t="-1190" b="-1642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BA4C2D4-4C1C-4597-9D10-46D2F8D822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44560" y="6290709"/>
            <a:ext cx="3375335" cy="400110"/>
          </a:xfrm>
          <a:prstGeom prst="rect">
            <a:avLst/>
          </a:prstGeom>
          <a:blipFill>
            <a:blip r:embed="rId6"/>
            <a:stretch>
              <a:fillRect l="-1805" t="-7576" b="-27273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群組 1">
            <a:extLst>
              <a:ext uri="{FF2B5EF4-FFF2-40B4-BE49-F238E27FC236}">
                <a16:creationId xmlns:a16="http://schemas.microsoft.com/office/drawing/2014/main" id="{74D93DC0-31E5-4747-1075-7710651673AA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355600"/>
            <a:ext cx="8607425" cy="769938"/>
            <a:chOff x="375920" y="439599"/>
            <a:chExt cx="11308080" cy="769441"/>
          </a:xfrm>
        </p:grpSpPr>
        <p:sp>
          <p:nvSpPr>
            <p:cNvPr id="54289" name="文字方塊 2">
              <a:extLst>
                <a:ext uri="{FF2B5EF4-FFF2-40B4-BE49-F238E27FC236}">
                  <a16:creationId xmlns:a16="http://schemas.microsoft.com/office/drawing/2014/main" id="{DABB7B92-8B55-C104-5EC7-4482081BC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20" y="439599"/>
              <a:ext cx="11236960" cy="70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4000"/>
                <a:t>Ergotropy</a:t>
              </a:r>
              <a:r>
                <a:rPr lang="zh-TW" altLang="en-US" sz="4000"/>
                <a:t>　</a:t>
              </a:r>
            </a:p>
          </p:txBody>
        </p:sp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8B1C7D07-07E6-426C-92E3-A0A25DB9234A}"/>
                </a:ext>
              </a:extLst>
            </p:cNvPr>
            <p:cNvCxnSpPr/>
            <p:nvPr/>
          </p:nvCxnSpPr>
          <p:spPr>
            <a:xfrm>
              <a:off x="446830" y="1209040"/>
              <a:ext cx="112371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275" name="圖片 4">
            <a:extLst>
              <a:ext uri="{FF2B5EF4-FFF2-40B4-BE49-F238E27FC236}">
                <a16:creationId xmlns:a16="http://schemas.microsoft.com/office/drawing/2014/main" id="{F6665EAC-D2FF-77EF-03F0-F195F39E6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214438"/>
            <a:ext cx="26019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文字方塊 5">
            <a:extLst>
              <a:ext uri="{FF2B5EF4-FFF2-40B4-BE49-F238E27FC236}">
                <a16:creationId xmlns:a16="http://schemas.microsoft.com/office/drawing/2014/main" id="{44A6C911-E57D-C3E3-119C-C9DB7C8B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169" y="3696494"/>
            <a:ext cx="55927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 err="1">
                <a:solidFill>
                  <a:srgbClr val="FF0000"/>
                </a:solidFill>
              </a:rPr>
              <a:t>Ergotropy</a:t>
            </a:r>
            <a:r>
              <a:rPr lang="en-US" altLang="zh-TW" sz="2800" dirty="0"/>
              <a:t>: maximum amount of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/>
              <a:t>         extractable work in a system</a:t>
            </a:r>
            <a:endParaRPr lang="zh-TW" altLang="en-US" sz="2800" dirty="0"/>
          </a:p>
        </p:txBody>
      </p:sp>
      <p:pic>
        <p:nvPicPr>
          <p:cNvPr id="54278" name="圖片 9">
            <a:extLst>
              <a:ext uri="{FF2B5EF4-FFF2-40B4-BE49-F238E27FC236}">
                <a16:creationId xmlns:a16="http://schemas.microsoft.com/office/drawing/2014/main" id="{09C08385-6AC1-6038-ABB1-94CF6572A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781176"/>
            <a:ext cx="6005512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文字方塊 10">
            <a:extLst>
              <a:ext uri="{FF2B5EF4-FFF2-40B4-BE49-F238E27FC236}">
                <a16:creationId xmlns:a16="http://schemas.microsoft.com/office/drawing/2014/main" id="{ADAC437B-1AB0-39E2-A862-578262C2C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169" y="1262521"/>
            <a:ext cx="3598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/>
              <a:t>Internal Energy</a:t>
            </a:r>
            <a:r>
              <a:rPr lang="en-US" altLang="zh-TW" sz="1800" dirty="0"/>
              <a:t>:</a:t>
            </a:r>
            <a:endParaRPr lang="zh-TW" altLang="en-US" sz="1800" dirty="0"/>
          </a:p>
        </p:txBody>
      </p:sp>
      <p:pic>
        <p:nvPicPr>
          <p:cNvPr id="54280" name="圖片 11">
            <a:extLst>
              <a:ext uri="{FF2B5EF4-FFF2-40B4-BE49-F238E27FC236}">
                <a16:creationId xmlns:a16="http://schemas.microsoft.com/office/drawing/2014/main" id="{B048DCF1-1106-EA2A-F434-BAEEBE55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814590"/>
            <a:ext cx="1409700" cy="566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4" name="圖片 1">
            <a:extLst>
              <a:ext uri="{FF2B5EF4-FFF2-40B4-BE49-F238E27FC236}">
                <a16:creationId xmlns:a16="http://schemas.microsoft.com/office/drawing/2014/main" id="{F3AE0664-8A74-8371-8D49-7CB8A14B3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973763"/>
            <a:ext cx="17097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圖片 2">
            <a:extLst>
              <a:ext uri="{FF2B5EF4-FFF2-40B4-BE49-F238E27FC236}">
                <a16:creationId xmlns:a16="http://schemas.microsoft.com/office/drawing/2014/main" id="{7FEB75C6-36D9-B730-F9D0-C93164AE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6307138"/>
            <a:ext cx="5222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6" name="文字方塊 4">
            <a:extLst>
              <a:ext uri="{FF2B5EF4-FFF2-40B4-BE49-F238E27FC236}">
                <a16:creationId xmlns:a16="http://schemas.microsoft.com/office/drawing/2014/main" id="{75C34EED-E3C3-9C03-404C-55358BD08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99200"/>
            <a:ext cx="2376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Microsoft JhengHei Light" pitchFamily="34" charset="-120"/>
                <a:ea typeface="Microsoft JhengHei Light" pitchFamily="34" charset="-120"/>
              </a:rPr>
              <a:t>：</a:t>
            </a:r>
            <a:r>
              <a:rPr lang="en-US" altLang="zh-TW" sz="1400"/>
              <a:t>the reduced state for the system</a:t>
            </a:r>
            <a:r>
              <a:rPr lang="zh-TW" altLang="en-US" sz="1400"/>
              <a:t> </a:t>
            </a:r>
            <a:r>
              <a:rPr lang="en-US" altLang="zh-TW" sz="1400"/>
              <a:t>Q with the output k </a:t>
            </a:r>
            <a:endParaRPr lang="zh-TW" altLang="en-US" sz="1400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217952D2-FF46-4E51-BC87-585ED20486C2}"/>
              </a:ext>
            </a:extLst>
          </p:cNvPr>
          <p:cNvCxnSpPr/>
          <p:nvPr/>
        </p:nvCxnSpPr>
        <p:spPr>
          <a:xfrm>
            <a:off x="10836275" y="371633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>
            <a:extLst>
              <a:ext uri="{FF2B5EF4-FFF2-40B4-BE49-F238E27FC236}">
                <a16:creationId xmlns:a16="http://schemas.microsoft.com/office/drawing/2014/main" id="{EBB67178-6E41-46F6-E5A9-D966AFA2D8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4891024"/>
            <a:ext cx="5548374" cy="6434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字方塊 2">
            <a:extLst>
              <a:ext uri="{FF2B5EF4-FFF2-40B4-BE49-F238E27FC236}">
                <a16:creationId xmlns:a16="http://schemas.microsoft.com/office/drawing/2014/main" id="{5CC41111-6168-5D8D-C6EE-5C6444BE0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549275"/>
            <a:ext cx="88693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400"/>
              <a:t>Jaynes-Cumming model </a:t>
            </a:r>
            <a:endParaRPr lang="zh-TW" altLang="en-US" sz="6000"/>
          </a:p>
        </p:txBody>
      </p:sp>
      <p:pic>
        <p:nvPicPr>
          <p:cNvPr id="56323" name="圖片 4" descr="一張含有 文字, 行, 圖表, 繪圖 的圖片&#10;&#10;自動產生的描述">
            <a:extLst>
              <a:ext uri="{FF2B5EF4-FFF2-40B4-BE49-F238E27FC236}">
                <a16:creationId xmlns:a16="http://schemas.microsoft.com/office/drawing/2014/main" id="{572E381D-3E2F-478E-9C38-5661F5E4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519987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4">
            <a:extLst>
              <a:ext uri="{FF2B5EF4-FFF2-40B4-BE49-F238E27FC236}">
                <a16:creationId xmlns:a16="http://schemas.microsoft.com/office/drawing/2014/main" id="{039924EB-D8A8-1EA0-F6E0-E1CA99AF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731838"/>
            <a:ext cx="6804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>
                <a:cs typeface="Arial" panose="020B0604020202020204" pitchFamily="34" charset="0"/>
              </a:rPr>
              <a:t>Center for </a:t>
            </a:r>
            <a:r>
              <a:rPr lang="en-US" altLang="zh-TW" sz="2800" b="1">
                <a:solidFill>
                  <a:srgbClr val="C00000"/>
                </a:solidFill>
                <a:cs typeface="Arial" panose="020B0604020202020204" pitchFamily="34" charset="0"/>
              </a:rPr>
              <a:t>Q</a:t>
            </a:r>
            <a:r>
              <a:rPr lang="en-US" altLang="zh-TW" sz="2800">
                <a:cs typeface="Arial" panose="020B0604020202020204" pitchFamily="34" charset="0"/>
              </a:rPr>
              <a:t>uantum </a:t>
            </a:r>
            <a:r>
              <a:rPr lang="en-US" altLang="zh-TW" sz="2800" b="1">
                <a:solidFill>
                  <a:srgbClr val="C00000"/>
                </a:solidFill>
                <a:cs typeface="Arial" panose="020B0604020202020204" pitchFamily="34" charset="0"/>
              </a:rPr>
              <a:t>F</a:t>
            </a:r>
            <a:r>
              <a:rPr lang="en-US" altLang="zh-TW" sz="2800">
                <a:cs typeface="Arial" panose="020B0604020202020204" pitchFamily="34" charset="0"/>
              </a:rPr>
              <a:t>rontiers </a:t>
            </a:r>
            <a:r>
              <a:rPr lang="en-US" altLang="zh-TW" sz="2800" b="1">
                <a:solidFill>
                  <a:srgbClr val="C00000"/>
                </a:solidFill>
                <a:cs typeface="Arial" panose="020B0604020202020204" pitchFamily="34" charset="0"/>
              </a:rPr>
              <a:t>o</a:t>
            </a:r>
            <a:r>
              <a:rPr lang="en-US" altLang="zh-TW" sz="2800">
                <a:cs typeface="Arial" panose="020B0604020202020204" pitchFamily="34" charset="0"/>
              </a:rPr>
              <a:t>f </a:t>
            </a:r>
            <a:r>
              <a:rPr lang="en-US" altLang="zh-TW" sz="2800" b="1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zh-TW" sz="2800">
                <a:cs typeface="Arial" panose="020B0604020202020204" pitchFamily="34" charset="0"/>
              </a:rPr>
              <a:t>esearch &amp; </a:t>
            </a:r>
            <a:r>
              <a:rPr lang="en-US" altLang="zh-TW" sz="2800" b="1">
                <a:solidFill>
                  <a:srgbClr val="C00000"/>
                </a:solidFill>
                <a:cs typeface="Arial" panose="020B0604020202020204" pitchFamily="34" charset="0"/>
              </a:rPr>
              <a:t>T</a:t>
            </a:r>
            <a:r>
              <a:rPr lang="en-US" altLang="zh-TW" sz="2800">
                <a:cs typeface="Arial" panose="020B0604020202020204" pitchFamily="34" charset="0"/>
              </a:rPr>
              <a:t>echnology</a:t>
            </a:r>
          </a:p>
        </p:txBody>
      </p:sp>
      <p:pic>
        <p:nvPicPr>
          <p:cNvPr id="6" name="圖片 2">
            <a:extLst>
              <a:ext uri="{FF2B5EF4-FFF2-40B4-BE49-F238E27FC236}">
                <a16:creationId xmlns:a16="http://schemas.microsoft.com/office/drawing/2014/main" id="{6276217C-B580-428E-A34D-1018AF6FA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1663" r="5547" b="8328"/>
          <a:stretch/>
        </p:blipFill>
        <p:spPr>
          <a:xfrm>
            <a:off x="719138" y="2005013"/>
            <a:ext cx="7848600" cy="412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圖片 6">
            <a:extLst>
              <a:ext uri="{FF2B5EF4-FFF2-40B4-BE49-F238E27FC236}">
                <a16:creationId xmlns:a16="http://schemas.microsoft.com/office/drawing/2014/main" id="{D1B45DB5-275A-0A1F-97A3-14EB2CA6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19716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1">
            <a:extLst>
              <a:ext uri="{FF2B5EF4-FFF2-40B4-BE49-F238E27FC236}">
                <a16:creationId xmlns:a16="http://schemas.microsoft.com/office/drawing/2014/main" id="{1F272117-6D32-F75F-79A1-F912BC071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276475"/>
            <a:ext cx="8923337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文字方塊 2">
            <a:extLst>
              <a:ext uri="{FF2B5EF4-FFF2-40B4-BE49-F238E27FC236}">
                <a16:creationId xmlns:a16="http://schemas.microsoft.com/office/drawing/2014/main" id="{E11E6044-4CB1-65EC-9F33-A5052172E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692150"/>
            <a:ext cx="91424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400" dirty="0"/>
              <a:t>Quantum circuit for multiple-chargers protocol</a:t>
            </a:r>
            <a:endParaRPr lang="zh-TW" altLang="en-US" sz="3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圖片 1">
            <a:extLst>
              <a:ext uri="{FF2B5EF4-FFF2-40B4-BE49-F238E27FC236}">
                <a16:creationId xmlns:a16="http://schemas.microsoft.com/office/drawing/2014/main" id="{087AD2B6-3423-97BB-388B-AE55730C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16100"/>
            <a:ext cx="6664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文字方塊 2">
            <a:extLst>
              <a:ext uri="{FF2B5EF4-FFF2-40B4-BE49-F238E27FC236}">
                <a16:creationId xmlns:a16="http://schemas.microsoft.com/office/drawing/2014/main" id="{D3795660-C973-3463-76A8-7143E0BB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60388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/>
              <a:t>Experimental results on IBMQ and </a:t>
            </a:r>
            <a:r>
              <a:rPr lang="en-US" altLang="zh-TW" dirty="0" err="1"/>
              <a:t>IonQ</a:t>
            </a:r>
            <a:r>
              <a:rPr lang="en-US" altLang="zh-TW" dirty="0"/>
              <a:t> (Aria)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15006CA-C697-4355-93BE-E7504180FA37}"/>
              </a:ext>
            </a:extLst>
          </p:cNvPr>
          <p:cNvSpPr txBox="1"/>
          <p:nvPr/>
        </p:nvSpPr>
        <p:spPr>
          <a:xfrm>
            <a:off x="107950" y="6289675"/>
            <a:ext cx="88566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P. R. Lai, J. D. Lin, Y. T. Huang, and Y. N. Chen, </a:t>
            </a:r>
            <a:r>
              <a:rPr lang="en" altLang="zh-TW" sz="14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</a:rPr>
              <a:t>Phys. Rev. Research 6, 023136 (2024) [</a:t>
            </a:r>
            <a:r>
              <a:rPr lang="en" altLang="zh-TW" sz="1400" b="0" i="0" dirty="0">
                <a:solidFill>
                  <a:srgbClr val="FF0000"/>
                </a:solidFill>
                <a:effectLst/>
                <a:latin typeface="+mn-lt"/>
              </a:rPr>
              <a:t>Editors’ suggestion</a:t>
            </a:r>
            <a:r>
              <a:rPr lang="en" altLang="zh-TW" sz="14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</a:rPr>
              <a:t>]</a:t>
            </a:r>
            <a:endParaRPr lang="zh-TW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B9521C0-BF5E-4572-BA64-FAC7BDFCC62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616" y="1447338"/>
            <a:ext cx="7056784" cy="369332"/>
          </a:xfrm>
          <a:prstGeom prst="rect">
            <a:avLst/>
          </a:prstGeom>
          <a:blipFill>
            <a:blip r:embed="rId3"/>
            <a:stretch>
              <a:fillRect l="-691" t="-8197" b="-2623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C7638DC-6E10-1B61-6332-701D279B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7772400" cy="254039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310799A-9F68-FD5C-7623-4D1688FA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18903"/>
            <a:ext cx="2362200" cy="12065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C8C1DD3-870E-758C-41F5-26E6F6E50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448478"/>
            <a:ext cx="4511030" cy="33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>
            <a:extLst>
              <a:ext uri="{FF2B5EF4-FFF2-40B4-BE49-F238E27FC236}">
                <a16:creationId xmlns:a16="http://schemas.microsoft.com/office/drawing/2014/main" id="{D8DC45DD-08EF-EE7B-A91C-4F6E1D500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04664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/>
              <a:t>Quantum Correlations (Spatial &amp; Temporal)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E53A6F8-ADFB-E507-7C76-EF50AAE71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46211"/>
            <a:ext cx="7772400" cy="1895157"/>
          </a:xfrm>
          <a:prstGeom prst="rect">
            <a:avLst/>
          </a:prstGeom>
          <a:ln>
            <a:solidFill>
              <a:srgbClr val="FF0000">
                <a:alpha val="64000"/>
              </a:srgbClr>
            </a:solidFill>
          </a:ln>
        </p:spPr>
      </p:pic>
      <p:pic>
        <p:nvPicPr>
          <p:cNvPr id="4" name="圖片 1">
            <a:extLst>
              <a:ext uri="{FF2B5EF4-FFF2-40B4-BE49-F238E27FC236}">
                <a16:creationId xmlns:a16="http://schemas.microsoft.com/office/drawing/2014/main" id="{1F503BF0-B4FA-AA5D-16A3-CC378B56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2566"/>
            <a:ext cx="7772400" cy="36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27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D2BD868-5F84-DC3E-60C7-330C2BB8F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01435"/>
            <a:ext cx="7772400" cy="167969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5EE765B-B5E3-41BA-AC3E-80A0236F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04664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/>
              <a:t>Experiments on Cloud Quantum Computers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5B0E36B-3504-59CD-81D0-1E8FECDFE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850548"/>
            <a:ext cx="7772400" cy="145877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ABD5CCB-0BED-2665-44B4-29A817D7A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80728"/>
            <a:ext cx="7772400" cy="182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04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4C528E9-B079-9DE3-EC91-3FFF1E15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2" y="620688"/>
            <a:ext cx="8735398" cy="2664296"/>
          </a:xfrm>
          <a:prstGeom prst="rect">
            <a:avLst/>
          </a:prstGeom>
          <a:noFill/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91CAE35-BA75-895E-7979-1330E00F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97932"/>
            <a:ext cx="3365500" cy="20193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5DEB872-9E9A-C406-130A-56DC74881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679924"/>
            <a:ext cx="3733800" cy="17653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77B3A4B-A5EE-D7FB-C155-BE7AE41A41C0}"/>
              </a:ext>
            </a:extLst>
          </p:cNvPr>
          <p:cNvSpPr txBox="1"/>
          <p:nvPr/>
        </p:nvSpPr>
        <p:spPr>
          <a:xfrm>
            <a:off x="107950" y="6289675"/>
            <a:ext cx="88566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J. D. Lin, P. C. Kuo, N. Lambert, A. </a:t>
            </a:r>
            <a:r>
              <a:rPr lang="en-US" altLang="zh-TW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Miranowicz</a:t>
            </a:r>
            <a:r>
              <a:rPr lang="en-US" altLang="zh-TW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, F. Nori, and Y. N. Chen, </a:t>
            </a:r>
            <a:r>
              <a:rPr lang="en-US" altLang="zh-TW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Nat. Commun.</a:t>
            </a:r>
            <a:r>
              <a:rPr lang="en-US" altLang="zh-TW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 accepted (2024)</a:t>
            </a:r>
            <a:endParaRPr lang="zh-TW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8721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0BD68A3-ADA9-FFB6-170C-BA65E66A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72386"/>
            <a:ext cx="7772400" cy="2913227"/>
          </a:xfrm>
          <a:prstGeom prst="rect">
            <a:avLst/>
          </a:prstGeom>
        </p:spPr>
      </p:pic>
      <p:sp>
        <p:nvSpPr>
          <p:cNvPr id="5" name="文字方塊 2">
            <a:extLst>
              <a:ext uri="{FF2B5EF4-FFF2-40B4-BE49-F238E27FC236}">
                <a16:creationId xmlns:a16="http://schemas.microsoft.com/office/drawing/2014/main" id="{E2C9CB00-D128-D2C3-CBF8-13424FCC8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764704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/>
              <a:t>Can be realized on superconducting circuits?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275B74-5F64-B878-2AAF-BFCDEF92E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4" y="5589240"/>
            <a:ext cx="907300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83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FF2AE-3BF6-CEFA-E847-3F19C13A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>
            <a:extLst>
              <a:ext uri="{FF2B5EF4-FFF2-40B4-BE49-F238E27FC236}">
                <a16:creationId xmlns:a16="http://schemas.microsoft.com/office/drawing/2014/main" id="{A3F8D33B-6A4E-A7C4-723A-80B2A89B7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549275"/>
            <a:ext cx="87137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4800">
                <a:solidFill>
                  <a:srgbClr val="0000FF"/>
                </a:solidFill>
              </a:rPr>
              <a:t>Thank you for your attention!</a:t>
            </a:r>
          </a:p>
        </p:txBody>
      </p:sp>
      <p:grpSp>
        <p:nvGrpSpPr>
          <p:cNvPr id="62467" name="群組 5">
            <a:extLst>
              <a:ext uri="{FF2B5EF4-FFF2-40B4-BE49-F238E27FC236}">
                <a16:creationId xmlns:a16="http://schemas.microsoft.com/office/drawing/2014/main" id="{D0935D69-241F-EEBE-F689-216D9074F73D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5300663"/>
            <a:ext cx="7199313" cy="1349375"/>
            <a:chOff x="1691680" y="4466221"/>
            <a:chExt cx="7200800" cy="1348334"/>
          </a:xfrm>
        </p:grpSpPr>
        <p:pic>
          <p:nvPicPr>
            <p:cNvPr id="62470" name="圖片 6">
              <a:extLst>
                <a:ext uri="{FF2B5EF4-FFF2-40B4-BE49-F238E27FC236}">
                  <a16:creationId xmlns:a16="http://schemas.microsoft.com/office/drawing/2014/main" id="{B74B5949-14B0-584B-355D-D2AE5CD5A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466221"/>
              <a:ext cx="2459741" cy="87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1" name="文字方塊 7">
              <a:extLst>
                <a:ext uri="{FF2B5EF4-FFF2-40B4-BE49-F238E27FC236}">
                  <a16:creationId xmlns:a16="http://schemas.microsoft.com/office/drawing/2014/main" id="{FD8F6062-0591-343F-F9E9-A419C6EC5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80" y="5445223"/>
              <a:ext cx="7200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/>
                <a:t>Center for </a:t>
              </a:r>
              <a:r>
                <a:rPr lang="en-US" altLang="zh-TW" sz="1800" b="1">
                  <a:solidFill>
                    <a:srgbClr val="C00000"/>
                  </a:solidFill>
                </a:rPr>
                <a:t>Q</a:t>
              </a:r>
              <a:r>
                <a:rPr lang="en-US" altLang="zh-TW" sz="1800"/>
                <a:t>uantum </a:t>
              </a:r>
              <a:r>
                <a:rPr lang="en-US" altLang="zh-TW" sz="1800" b="1">
                  <a:solidFill>
                    <a:srgbClr val="C00000"/>
                  </a:solidFill>
                </a:rPr>
                <a:t>F</a:t>
              </a:r>
              <a:r>
                <a:rPr lang="en-US" altLang="zh-TW" sz="1800"/>
                <a:t>rontiers </a:t>
              </a:r>
              <a:r>
                <a:rPr lang="en-US" altLang="zh-TW" sz="1800" b="1">
                  <a:solidFill>
                    <a:srgbClr val="C00000"/>
                  </a:solidFill>
                </a:rPr>
                <a:t>o</a:t>
              </a:r>
              <a:r>
                <a:rPr lang="en-US" altLang="zh-TW" sz="1800"/>
                <a:t>f </a:t>
              </a:r>
              <a:r>
                <a:rPr lang="en-US" altLang="zh-TW" sz="1800" b="1">
                  <a:solidFill>
                    <a:srgbClr val="C00000"/>
                  </a:solidFill>
                </a:rPr>
                <a:t>R</a:t>
              </a:r>
              <a:r>
                <a:rPr lang="en-US" altLang="zh-TW" sz="1800"/>
                <a:t>esearch and </a:t>
              </a:r>
              <a:r>
                <a:rPr lang="en-US" altLang="zh-TW" sz="1800" b="1">
                  <a:solidFill>
                    <a:srgbClr val="C00000"/>
                  </a:solidFill>
                </a:rPr>
                <a:t>T</a:t>
              </a:r>
              <a:r>
                <a:rPr lang="en-US" altLang="zh-TW" sz="1800"/>
                <a:t>echnology</a:t>
              </a:r>
            </a:p>
          </p:txBody>
        </p:sp>
      </p:grpSp>
      <p:pic>
        <p:nvPicPr>
          <p:cNvPr id="62468" name="Picture 7" descr="圖像裡可能有一或多人、鞋子和室內">
            <a:extLst>
              <a:ext uri="{FF2B5EF4-FFF2-40B4-BE49-F238E27FC236}">
                <a16:creationId xmlns:a16="http://schemas.microsoft.com/office/drawing/2014/main" id="{25496FCB-4E96-1DFC-196E-3AA36D9C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989138"/>
            <a:ext cx="3686175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9" descr="圖像裡可能有顯示的文字是「 Quantum Theory Quantum Devices &amp; Computing d'oFort OFort Quantum Materials 」">
            <a:extLst>
              <a:ext uri="{FF2B5EF4-FFF2-40B4-BE49-F238E27FC236}">
                <a16:creationId xmlns:a16="http://schemas.microsoft.com/office/drawing/2014/main" id="{6E6C36F9-46F5-EAE2-913F-36FB98715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3529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243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ãå°å å°ç£ãçåçæå°çµæ">
            <a:extLst>
              <a:ext uri="{FF2B5EF4-FFF2-40B4-BE49-F238E27FC236}">
                <a16:creationId xmlns:a16="http://schemas.microsoft.com/office/drawing/2014/main" id="{8BAD3242-C21C-5F8E-E34F-7CC5E7912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7350"/>
            <a:ext cx="456247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ãå®å¹³å¤å ¡ãçåçæå°çµæ">
            <a:extLst>
              <a:ext uri="{FF2B5EF4-FFF2-40B4-BE49-F238E27FC236}">
                <a16:creationId xmlns:a16="http://schemas.microsoft.com/office/drawing/2014/main" id="{8A4F3B3A-D9D5-4FEF-1544-DD03E09E9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86225"/>
            <a:ext cx="47371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字方塊 1">
            <a:extLst>
              <a:ext uri="{FF2B5EF4-FFF2-40B4-BE49-F238E27FC236}">
                <a16:creationId xmlns:a16="http://schemas.microsoft.com/office/drawing/2014/main" id="{13AA50A2-2CD1-DA0B-E190-50C6B874B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157788"/>
            <a:ext cx="3671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/>
              <a:t>An-Ping </a:t>
            </a:r>
            <a:r>
              <a:rPr lang="en-US" altLang="zh-TW" sz="2800">
                <a:solidFill>
                  <a:srgbClr val="FF0000"/>
                </a:solidFill>
              </a:rPr>
              <a:t>Fort</a:t>
            </a:r>
            <a:endParaRPr lang="zh-TW" altLang="en-US" sz="2800">
              <a:solidFill>
                <a:srgbClr val="FF0000"/>
              </a:solidFill>
            </a:endParaRPr>
          </a:p>
        </p:txBody>
      </p:sp>
      <p:pic>
        <p:nvPicPr>
          <p:cNvPr id="6149" name="Picture 6" descr="美國中央情報局網站的地圖，將台灣和中國當成不同的國家。（圖擷自CIA網站）">
            <a:extLst>
              <a:ext uri="{FF2B5EF4-FFF2-40B4-BE49-F238E27FC236}">
                <a16:creationId xmlns:a16="http://schemas.microsoft.com/office/drawing/2014/main" id="{245EAA5A-F867-AC09-1CD9-B581A51B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33845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3B234ED7-786E-42EB-9286-6D2CF9CCCC15}"/>
              </a:ext>
            </a:extLst>
          </p:cNvPr>
          <p:cNvSpPr/>
          <p:nvPr/>
        </p:nvSpPr>
        <p:spPr>
          <a:xfrm>
            <a:off x="5076825" y="2276475"/>
            <a:ext cx="1798638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5">
            <a:extLst>
              <a:ext uri="{FF2B5EF4-FFF2-40B4-BE49-F238E27FC236}">
                <a16:creationId xmlns:a16="http://schemas.microsoft.com/office/drawing/2014/main" id="{5049C774-12C0-3870-A109-C64513EA93A9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1" lang="zh-TW" altLang="en-US" sz="3700" kern="0" dirty="0">
                <a:latin typeface="+mj-lt"/>
                <a:ea typeface="+mj-ea"/>
                <a:cs typeface="+mj-cs"/>
              </a:rPr>
              <a:t>Exploring Next Quantum Advantages</a:t>
            </a:r>
          </a:p>
        </p:txBody>
      </p:sp>
      <p:pic>
        <p:nvPicPr>
          <p:cNvPr id="3" name="Picture 2" descr="一張含有 文字, 螢幕擷取畫面, 圓形, 時鐘 的圖片&#10;&#10;自動產生的描述">
            <a:extLst>
              <a:ext uri="{FF2B5EF4-FFF2-40B4-BE49-F238E27FC236}">
                <a16:creationId xmlns:a16="http://schemas.microsoft.com/office/drawing/2014/main" id="{DA5A8636-58E0-96D9-8D62-60CBA53D1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4076"/>
            <a:ext cx="8229600" cy="3600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91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C9EF643-BE27-BE98-C870-9A68E334F794}"/>
              </a:ext>
            </a:extLst>
          </p:cNvPr>
          <p:cNvSpPr txBox="1"/>
          <p:nvPr/>
        </p:nvSpPr>
        <p:spPr>
          <a:xfrm>
            <a:off x="4139952" y="908720"/>
            <a:ext cx="4473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Elsevier </a:t>
            </a:r>
            <a:r>
              <a:rPr lang="en-US" altLang="zh-TW" sz="14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SciVal</a:t>
            </a:r>
            <a:r>
              <a:rPr lang="en-US" altLang="zh-TW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Key Performance Index</a:t>
            </a:r>
            <a:r>
              <a:rPr lang="en-US" altLang="zh-TW" sz="1400" b="1" dirty="0">
                <a:latin typeface="Helvetica Neue" panose="02000503000000020004" pitchFamily="2" charset="0"/>
                <a:ea typeface="AR HeiB5 Medium" panose="020B0600000000000000" pitchFamily="34" charset="-120"/>
                <a:cs typeface="Helvetica Neue" panose="02000503000000020004" pitchFamily="2" charset="0"/>
              </a:rPr>
              <a:t> (</a:t>
            </a:r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2013-2022)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13C1CF0-8970-67B8-05BF-7E602279352A}"/>
              </a:ext>
            </a:extLst>
          </p:cNvPr>
          <p:cNvSpPr txBox="1"/>
          <p:nvPr/>
        </p:nvSpPr>
        <p:spPr>
          <a:xfrm>
            <a:off x="3730620" y="4201343"/>
            <a:ext cx="527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Receipt of National Awards in Quantum Science (2017-2022</a:t>
            </a:r>
            <a:r>
              <a:rPr lang="en-US" altLang="zh-TW" sz="1400" b="1" dirty="0">
                <a:latin typeface="Helvetica Neue" panose="02000503000000020004" pitchFamily="2" charset="0"/>
                <a:ea typeface="AR HeiB5 Medium" panose="020B0600000000000000" pitchFamily="34" charset="-120"/>
                <a:cs typeface="Helvetica Neue" panose="02000503000000020004" pitchFamily="2" charset="0"/>
              </a:rPr>
              <a:t>)</a:t>
            </a:r>
            <a:endParaRPr lang="en-US" sz="1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F7E59DAA-4128-C5DB-AD8E-E7494B549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27449"/>
              </p:ext>
            </p:extLst>
          </p:nvPr>
        </p:nvGraphicFramePr>
        <p:xfrm>
          <a:off x="3730620" y="4672644"/>
          <a:ext cx="5271536" cy="196768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53288">
                  <a:extLst>
                    <a:ext uri="{9D8B030D-6E8A-4147-A177-3AD203B41FA5}">
                      <a16:colId xmlns:a16="http://schemas.microsoft.com/office/drawing/2014/main" val="2536156284"/>
                    </a:ext>
                  </a:extLst>
                </a:gridCol>
                <a:gridCol w="1104562">
                  <a:extLst>
                    <a:ext uri="{9D8B030D-6E8A-4147-A177-3AD203B41FA5}">
                      <a16:colId xmlns:a16="http://schemas.microsoft.com/office/drawing/2014/main" val="1471625534"/>
                    </a:ext>
                  </a:extLst>
                </a:gridCol>
                <a:gridCol w="1104562">
                  <a:extLst>
                    <a:ext uri="{9D8B030D-6E8A-4147-A177-3AD203B41FA5}">
                      <a16:colId xmlns:a16="http://schemas.microsoft.com/office/drawing/2014/main" val="1749533011"/>
                    </a:ext>
                  </a:extLst>
                </a:gridCol>
                <a:gridCol w="1104562">
                  <a:extLst>
                    <a:ext uri="{9D8B030D-6E8A-4147-A177-3AD203B41FA5}">
                      <a16:colId xmlns:a16="http://schemas.microsoft.com/office/drawing/2014/main" val="3554463194"/>
                    </a:ext>
                  </a:extLst>
                </a:gridCol>
                <a:gridCol w="1104562">
                  <a:extLst>
                    <a:ext uri="{9D8B030D-6E8A-4147-A177-3AD203B41FA5}">
                      <a16:colId xmlns:a16="http://schemas.microsoft.com/office/drawing/2014/main" val="190613386"/>
                    </a:ext>
                  </a:extLst>
                </a:gridCol>
              </a:tblGrid>
              <a:tr h="420312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effectLst/>
                          <a:latin typeface="Garamond" panose="02020404030301010803" pitchFamily="18" charset="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NSTC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effectLst/>
                          <a:latin typeface="Garamond" panose="02020404030301010803" pitchFamily="18" charset="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Outstanding Research Award</a:t>
                      </a:r>
                      <a:endParaRPr lang="en-US" sz="1100" kern="100" dirty="0">
                        <a:effectLst/>
                        <a:latin typeface="Garamond" panose="02020404030301010803" pitchFamily="18" charset="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1" kern="100" dirty="0">
                          <a:effectLst/>
                          <a:latin typeface="Garamond" panose="02020404030301010803" pitchFamily="18" charset="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NSTC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1" kern="100" dirty="0">
                          <a:effectLst/>
                          <a:latin typeface="Garamond" panose="02020404030301010803" pitchFamily="18" charset="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Ta-You Wu Memorial Award</a:t>
                      </a:r>
                      <a:endParaRPr lang="en-US" sz="1100" b="1" kern="100" dirty="0">
                        <a:effectLst/>
                        <a:latin typeface="Garamond" panose="02020404030301010803" pitchFamily="18" charset="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effectLst/>
                          <a:latin typeface="Garamond" panose="02020404030301010803" pitchFamily="18" charset="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Academia </a:t>
                      </a:r>
                      <a:r>
                        <a:rPr lang="en-US" altLang="zh-TW" sz="1100" kern="100" dirty="0" err="1">
                          <a:effectLst/>
                          <a:latin typeface="Garamond" panose="02020404030301010803" pitchFamily="18" charset="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Sinica</a:t>
                      </a:r>
                      <a:r>
                        <a:rPr lang="en-US" altLang="zh-TW" sz="1100" kern="100" dirty="0">
                          <a:effectLst/>
                          <a:latin typeface="Garamond" panose="02020404030301010803" pitchFamily="18" charset="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 Junior Research Award</a:t>
                      </a:r>
                      <a:endParaRPr lang="en-US" sz="1100" kern="100" dirty="0">
                        <a:effectLst/>
                        <a:latin typeface="Garamond" panose="02020404030301010803" pitchFamily="18" charset="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effectLst/>
                          <a:latin typeface="Garamond" panose="02020404030301010803" pitchFamily="18" charset="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Taiwan Physical Society Major Awards</a:t>
                      </a:r>
                      <a:endParaRPr lang="en-US" sz="1100" kern="100" dirty="0">
                        <a:effectLst/>
                        <a:latin typeface="Garamond" panose="02020404030301010803" pitchFamily="18" charset="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2811175"/>
                  </a:ext>
                </a:extLst>
              </a:tr>
              <a:tr h="309228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1" kern="100" dirty="0" err="1">
                          <a:solidFill>
                            <a:srgbClr val="C00000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QFort</a:t>
                      </a:r>
                      <a:r>
                        <a:rPr lang="en-US" altLang="zh-TW" sz="1100" b="1" kern="100" dirty="0">
                          <a:solidFill>
                            <a:srgbClr val="C00000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 @NCKU</a:t>
                      </a:r>
                      <a:endParaRPr lang="en-US" sz="1100" b="1" kern="100" dirty="0">
                        <a:effectLst/>
                        <a:latin typeface="AR HeiB5 Medium" panose="020B0600000000000000" pitchFamily="34" charset="-12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C00000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1" kern="100" dirty="0">
                        <a:effectLst/>
                        <a:latin typeface="AR HeiB5 Medium" panose="020B0600000000000000" pitchFamily="34" charset="-12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C00000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b="1" kern="100" dirty="0">
                        <a:effectLst/>
                        <a:latin typeface="AR HeiB5 Medium" panose="020B0600000000000000" pitchFamily="34" charset="-12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C00000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1" kern="100" dirty="0">
                        <a:effectLst/>
                        <a:latin typeface="AR HeiB5 Medium" panose="020B0600000000000000" pitchFamily="34" charset="-12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C00000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1" kern="100" dirty="0">
                        <a:effectLst/>
                        <a:latin typeface="AR HeiB5 Medium" panose="020B0600000000000000" pitchFamily="34" charset="-12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6167297"/>
                  </a:ext>
                </a:extLst>
              </a:tr>
              <a:tr h="309228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NTU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2130554"/>
                  </a:ext>
                </a:extLst>
              </a:tr>
              <a:tr h="309228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NTHU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5864140"/>
                  </a:ext>
                </a:extLst>
              </a:tr>
              <a:tr h="309228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NYCU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3816004"/>
                  </a:ext>
                </a:extLst>
              </a:tr>
            </a:tbl>
          </a:graphicData>
        </a:graphic>
      </p:graphicFrame>
      <p:sp>
        <p:nvSpPr>
          <p:cNvPr id="7" name="內容版面配置區 9">
            <a:extLst>
              <a:ext uri="{FF2B5EF4-FFF2-40B4-BE49-F238E27FC236}">
                <a16:creationId xmlns:a16="http://schemas.microsoft.com/office/drawing/2014/main" id="{B8760F1B-BDEF-ABD5-4AE2-8D26081918BC}"/>
              </a:ext>
            </a:extLst>
          </p:cNvPr>
          <p:cNvSpPr txBox="1">
            <a:spLocks/>
          </p:cNvSpPr>
          <p:nvPr/>
        </p:nvSpPr>
        <p:spPr>
          <a:xfrm>
            <a:off x="107504" y="1268760"/>
            <a:ext cx="3354489" cy="4747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14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200" b="1" u="sng" dirty="0"/>
              <a:t>2023</a:t>
            </a:r>
          </a:p>
          <a:p>
            <a:pPr algn="l"/>
            <a:r>
              <a:rPr lang="en-US" altLang="zh-TW" sz="1200" dirty="0"/>
              <a:t>Science 381, 181 (2023).</a:t>
            </a:r>
          </a:p>
          <a:p>
            <a:pPr algn="l"/>
            <a:r>
              <a:rPr lang="en-US" altLang="zh-TW" sz="1200" dirty="0"/>
              <a:t>Nature Materials 22, 583 (2023).</a:t>
            </a:r>
          </a:p>
          <a:p>
            <a:pPr algn="l"/>
            <a:r>
              <a:rPr lang="en-US" altLang="zh-TW" sz="1200" dirty="0"/>
              <a:t>Nature Review Physics 5, 323 (2023).</a:t>
            </a:r>
          </a:p>
          <a:p>
            <a:pPr algn="l"/>
            <a:r>
              <a:rPr lang="en-US" altLang="zh-TW" sz="1200" dirty="0"/>
              <a:t>Nature Communications, 14, 6979 (2023).</a:t>
            </a:r>
          </a:p>
          <a:p>
            <a:pPr algn="l"/>
            <a:r>
              <a:rPr lang="en-US" altLang="zh-TW" sz="1200" dirty="0"/>
              <a:t>Nature Communications, 14, 6124 (2023).</a:t>
            </a:r>
          </a:p>
          <a:p>
            <a:pPr algn="l"/>
            <a:r>
              <a:rPr lang="en-US" altLang="zh-TW" sz="1200" dirty="0"/>
              <a:t>Nature Communications, 14, 2228 (2023).</a:t>
            </a:r>
          </a:p>
          <a:p>
            <a:pPr algn="l"/>
            <a:r>
              <a:rPr lang="en-US" altLang="zh-TW" sz="1200" dirty="0"/>
              <a:t>Nature Communications, 14, 2051 (2023).</a:t>
            </a:r>
          </a:p>
          <a:p>
            <a:pPr algn="l"/>
            <a:r>
              <a:rPr lang="en-US" altLang="zh-TW" sz="1200" dirty="0"/>
              <a:t>Physical Review Letters, 130, 046402 (2023).</a:t>
            </a:r>
          </a:p>
          <a:p>
            <a:pPr algn="l"/>
            <a:r>
              <a:rPr lang="en-US" altLang="zh-TW" sz="1200" dirty="0"/>
              <a:t>Advanced Materials, 35, 2306029 (2023).</a:t>
            </a:r>
          </a:p>
          <a:p>
            <a:pPr algn="l"/>
            <a:r>
              <a:rPr lang="en-US" altLang="zh-TW" sz="1200" dirty="0"/>
              <a:t>Advanced Materials, 35, 2205927 (2023).</a:t>
            </a:r>
          </a:p>
          <a:p>
            <a:pPr algn="l"/>
            <a:r>
              <a:rPr lang="en-US" altLang="zh-TW" sz="1200" dirty="0"/>
              <a:t>Nano Letters …. x4</a:t>
            </a:r>
          </a:p>
          <a:p>
            <a:pPr algn="l"/>
            <a:endParaRPr lang="en-US" altLang="zh-TW" sz="1200" b="1" u="sng" dirty="0"/>
          </a:p>
          <a:p>
            <a:pPr algn="l"/>
            <a:r>
              <a:rPr lang="en-US" altLang="zh-TW" sz="1200" b="1" u="sng" dirty="0"/>
              <a:t>2022</a:t>
            </a:r>
          </a:p>
          <a:p>
            <a:pPr algn="l"/>
            <a:r>
              <a:rPr lang="en-US" altLang="zh-TW" sz="1200" dirty="0"/>
              <a:t>Nature Materials 21, 1111 (2022)</a:t>
            </a:r>
          </a:p>
          <a:p>
            <a:pPr algn="l"/>
            <a:r>
              <a:rPr lang="en-US" altLang="zh-TW" sz="1200" dirty="0"/>
              <a:t>Nature Communications 13, 1197 (2022)</a:t>
            </a:r>
          </a:p>
          <a:p>
            <a:pPr algn="l"/>
            <a:r>
              <a:rPr lang="en-US" altLang="zh-TW" sz="1200" dirty="0"/>
              <a:t>Nature Communications 13, 4603 (2022)</a:t>
            </a:r>
          </a:p>
          <a:p>
            <a:pPr algn="l"/>
            <a:r>
              <a:rPr lang="en-US" altLang="zh-TW" sz="1200" dirty="0"/>
              <a:t>Nature Communications 13, 2565 (2022)</a:t>
            </a:r>
          </a:p>
          <a:p>
            <a:pPr algn="l"/>
            <a:r>
              <a:rPr lang="en-US" altLang="zh-TW" sz="1200" dirty="0"/>
              <a:t>Nature Communications 13, 4973 (2022)</a:t>
            </a:r>
          </a:p>
          <a:p>
            <a:pPr algn="l"/>
            <a:r>
              <a:rPr lang="en-US" altLang="zh-TW" sz="1200" dirty="0"/>
              <a:t>Phys. Rev. Lett. 128, 27701 (2022).</a:t>
            </a:r>
          </a:p>
          <a:p>
            <a:pPr algn="l"/>
            <a:r>
              <a:rPr lang="en-US" altLang="zh-TW" sz="1200" dirty="0"/>
              <a:t>Phys. Rev. Lett. 129, 166401 (2022).</a:t>
            </a:r>
          </a:p>
          <a:p>
            <a:pPr algn="l"/>
            <a:r>
              <a:rPr lang="en-US" altLang="zh-TW" sz="1200" dirty="0"/>
              <a:t>Phys. Rev. Lett. 129, 53902 (2022).</a:t>
            </a:r>
          </a:p>
          <a:p>
            <a:pPr algn="l"/>
            <a:r>
              <a:rPr lang="en-US" altLang="zh-TW" sz="1200" dirty="0"/>
              <a:t>Advanced Materials 34, 2104863 (2022)</a:t>
            </a:r>
          </a:p>
          <a:p>
            <a:pPr algn="l"/>
            <a:r>
              <a:rPr lang="en-US" altLang="zh-TW" sz="1200" dirty="0"/>
              <a:t>Advanced Materials 34, 2200610 (2022)</a:t>
            </a:r>
            <a:endParaRPr lang="en-US" altLang="en-US" sz="1200" dirty="0"/>
          </a:p>
          <a:p>
            <a:pPr algn="l"/>
            <a:r>
              <a:rPr lang="en-US" sz="1200" dirty="0"/>
              <a:t> </a:t>
            </a:r>
            <a:endParaRPr lang="en-US" altLang="zh-TW" sz="1200" dirty="0"/>
          </a:p>
        </p:txBody>
      </p:sp>
      <p:sp>
        <p:nvSpPr>
          <p:cNvPr id="8" name="標題 5">
            <a:extLst>
              <a:ext uri="{FF2B5EF4-FFF2-40B4-BE49-F238E27FC236}">
                <a16:creationId xmlns:a16="http://schemas.microsoft.com/office/drawing/2014/main" id="{B5AB5702-1E38-E7B1-9E71-D760BFAF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1" y="472251"/>
            <a:ext cx="9588305" cy="868517"/>
          </a:xfrm>
        </p:spPr>
        <p:txBody>
          <a:bodyPr>
            <a:normAutofit/>
          </a:bodyPr>
          <a:lstStyle/>
          <a:p>
            <a:r>
              <a:rPr lang="en-US" altLang="zh-TW" sz="3200" spc="0" dirty="0">
                <a:latin typeface="Garamond" panose="02020404030301010803" pitchFamily="18" charset="0"/>
              </a:rPr>
              <a:t>Benchmark</a:t>
            </a:r>
            <a:endParaRPr lang="zh-TW" altLang="en-US" sz="3200" spc="0" dirty="0">
              <a:latin typeface="Garamond" panose="02020404030301010803" pitchFamily="18" charset="0"/>
            </a:endParaRP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BED35676-E25F-220B-2344-3017C5FF0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08069"/>
              </p:ext>
            </p:extLst>
          </p:nvPr>
        </p:nvGraphicFramePr>
        <p:xfrm>
          <a:off x="3847108" y="1484784"/>
          <a:ext cx="5296892" cy="231242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24223">
                  <a:extLst>
                    <a:ext uri="{9D8B030D-6E8A-4147-A177-3AD203B41FA5}">
                      <a16:colId xmlns:a16="http://schemas.microsoft.com/office/drawing/2014/main" val="443421668"/>
                    </a:ext>
                  </a:extLst>
                </a:gridCol>
                <a:gridCol w="1324223">
                  <a:extLst>
                    <a:ext uri="{9D8B030D-6E8A-4147-A177-3AD203B41FA5}">
                      <a16:colId xmlns:a16="http://schemas.microsoft.com/office/drawing/2014/main" val="3438075108"/>
                    </a:ext>
                  </a:extLst>
                </a:gridCol>
                <a:gridCol w="1324223">
                  <a:extLst>
                    <a:ext uri="{9D8B030D-6E8A-4147-A177-3AD203B41FA5}">
                      <a16:colId xmlns:a16="http://schemas.microsoft.com/office/drawing/2014/main" val="3350538142"/>
                    </a:ext>
                  </a:extLst>
                </a:gridCol>
                <a:gridCol w="1324223">
                  <a:extLst>
                    <a:ext uri="{9D8B030D-6E8A-4147-A177-3AD203B41FA5}">
                      <a16:colId xmlns:a16="http://schemas.microsoft.com/office/drawing/2014/main" val="226581954"/>
                    </a:ext>
                  </a:extLst>
                </a:gridCol>
              </a:tblGrid>
              <a:tr h="521602">
                <a:tc>
                  <a:txBody>
                    <a:bodyPr/>
                    <a:lstStyle/>
                    <a:p>
                      <a:pPr marL="0" algn="ctr"/>
                      <a:endParaRPr lang="en-US" sz="1100" dirty="0">
                        <a:effectLst/>
                        <a:latin typeface="AR HeiB5 Medium" panose="020B0600000000000000" pitchFamily="34" charset="-120"/>
                        <a:ea typeface="AR HeiB5 Medium" panose="020B0600000000000000" pitchFamily="34" charset="-120"/>
                      </a:endParaRPr>
                    </a:p>
                  </a:txBody>
                  <a:tcPr marT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Garamond" panose="02020404030301010803" pitchFamily="18" charset="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Publications in Top 10% Journal Percentiles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Garamond" panose="02020404030301010803" pitchFamily="18" charset="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Outputs in Top 10% Citation Percentiles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Garamond" panose="02020404030301010803" pitchFamily="18" charset="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FWCI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9645560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 err="1">
                          <a:solidFill>
                            <a:srgbClr val="C00000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QFort</a:t>
                      </a:r>
                      <a:endParaRPr lang="en-US" sz="1100" b="1" kern="100" dirty="0">
                        <a:effectLst/>
                        <a:latin typeface="AR HeiB5 Medium" panose="020B0600000000000000" pitchFamily="34" charset="-12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rgbClr val="C00000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53.0%</a:t>
                      </a:r>
                      <a:endParaRPr lang="en-US" sz="1100" b="0" kern="100" dirty="0">
                        <a:effectLst/>
                        <a:latin typeface="AR HeiB5 Medium" panose="020B0600000000000000" pitchFamily="34" charset="-12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rgbClr val="C00000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19.6%</a:t>
                      </a:r>
                      <a:endParaRPr lang="en-US" sz="1100" b="0" kern="100" dirty="0">
                        <a:effectLst/>
                        <a:latin typeface="AR HeiB5 Medium" panose="020B0600000000000000" pitchFamily="34" charset="-12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C00000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2.22</a:t>
                      </a:r>
                      <a:endParaRPr lang="en-US" sz="1100" b="1" kern="100" dirty="0">
                        <a:effectLst/>
                        <a:latin typeface="AR HeiB5 Medium" panose="020B0600000000000000" pitchFamily="34" charset="-12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1943964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MIT</a:t>
                      </a:r>
                      <a:endParaRPr lang="en-US" sz="1100" kern="100" dirty="0">
                        <a:effectLst/>
                        <a:latin typeface="AR HeiB5 Medium" panose="020B0600000000000000" pitchFamily="34" charset="-12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55.9%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27.4%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2.52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2869613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Oxford</a:t>
                      </a:r>
                      <a:endParaRPr lang="en-US" sz="1100" kern="100" dirty="0">
                        <a:effectLst/>
                        <a:latin typeface="AR HeiB5 Medium" panose="020B0600000000000000" pitchFamily="34" charset="-120"/>
                        <a:ea typeface="AR HeiB5 Medium" panose="020B06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48.7%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22.7%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2.29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325293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NCKU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34.3%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9.1%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1.03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4772011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NTU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40.6%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11.8%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1.39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9750795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RQC @RIKEN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62.0%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28.2%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AR HeiB5 Medium" panose="020B0600000000000000" pitchFamily="34" charset="-120"/>
                          <a:ea typeface="AR HeiB5 Medium" panose="020B0600000000000000" pitchFamily="34" charset="-120"/>
                          <a:cs typeface="Times New Roman" panose="02020603050405020304" pitchFamily="18" charset="0"/>
                        </a:rPr>
                        <a:t>2.20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4549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2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">
            <a:extLst>
              <a:ext uri="{FF2B5EF4-FFF2-40B4-BE49-F238E27FC236}">
                <a16:creationId xmlns:a16="http://schemas.microsoft.com/office/drawing/2014/main" id="{230DF5D7-B86F-0E15-9EE2-5846EE9C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80728"/>
            <a:ext cx="89550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圖片 2">
            <a:extLst>
              <a:ext uri="{FF2B5EF4-FFF2-40B4-BE49-F238E27FC236}">
                <a16:creationId xmlns:a16="http://schemas.microsoft.com/office/drawing/2014/main" id="{FE3C05D1-8784-A9B8-EE1F-59B1F3083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229225"/>
            <a:ext cx="8712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">
            <a:extLst>
              <a:ext uri="{FF2B5EF4-FFF2-40B4-BE49-F238E27FC236}">
                <a16:creationId xmlns:a16="http://schemas.microsoft.com/office/drawing/2014/main" id="{FE74DC15-8BAB-6E18-0EB6-857F813B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278687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>
            <a:extLst>
              <a:ext uri="{FF2B5EF4-FFF2-40B4-BE49-F238E27FC236}">
                <a16:creationId xmlns:a16="http://schemas.microsoft.com/office/drawing/2014/main" id="{6C9A8E28-6583-0EE2-C327-7F39D906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40873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4D77B2C-2D29-4198-BD6F-9D7FE4D0BDD1}"/>
              </a:ext>
            </a:extLst>
          </p:cNvPr>
          <p:cNvSpPr txBox="1"/>
          <p:nvPr/>
        </p:nvSpPr>
        <p:spPr>
          <a:xfrm>
            <a:off x="1014413" y="493713"/>
            <a:ext cx="72723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Different regimes of light-matter interactions</a:t>
            </a:r>
            <a:endParaRPr lang="zh-TW" alt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68" name="文字方塊 3">
            <a:extLst>
              <a:ext uri="{FF2B5EF4-FFF2-40B4-BE49-F238E27FC236}">
                <a16:creationId xmlns:a16="http://schemas.microsoft.com/office/drawing/2014/main" id="{4EDAB50C-8988-ECF7-CED4-51C355EC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6364288"/>
            <a:ext cx="7086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[Anton Frisk Kockum</a:t>
            </a:r>
            <a:r>
              <a:rPr lang="zh-TW" altLang="en-US" sz="1800"/>
              <a:t> </a:t>
            </a:r>
            <a:r>
              <a:rPr lang="en-US" altLang="zh-TW" sz="1800" i="1"/>
              <a:t>et al</a:t>
            </a:r>
            <a:r>
              <a:rPr lang="en-US" altLang="zh-TW" sz="1800"/>
              <a:t>., Nature Review Physics 1, 19 (2019)]</a:t>
            </a:r>
            <a:endParaRPr lang="zh-TW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1">
            <a:extLst>
              <a:ext uri="{FF2B5EF4-FFF2-40B4-BE49-F238E27FC236}">
                <a16:creationId xmlns:a16="http://schemas.microsoft.com/office/drawing/2014/main" id="{F16F0BB3-AA6D-A3AD-0ACE-BC0871F5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776538"/>
            <a:ext cx="7962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7726</TotalTime>
  <Words>647</Words>
  <Application>Microsoft Macintosh PowerPoint</Application>
  <PresentationFormat>如螢幕大小 (4:3)</PresentationFormat>
  <Paragraphs>119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標楷體</vt:lpstr>
      <vt:lpstr>AR HeiB5 Medium</vt:lpstr>
      <vt:lpstr>Microsoft JhengHei Light</vt:lpstr>
      <vt:lpstr>Arial</vt:lpstr>
      <vt:lpstr>Arial Black</vt:lpstr>
      <vt:lpstr>Calibri</vt:lpstr>
      <vt:lpstr>Garamond</vt:lpstr>
      <vt:lpstr>Helvetica Neue</vt:lpstr>
      <vt:lpstr>Times New Roman</vt:lpstr>
      <vt:lpstr>Wingdings</vt:lpstr>
      <vt:lpstr>Pixel</vt:lpstr>
      <vt:lpstr>PowerPoint 簡報</vt:lpstr>
      <vt:lpstr>PowerPoint 簡報</vt:lpstr>
      <vt:lpstr>PowerPoint 簡報</vt:lpstr>
      <vt:lpstr>PowerPoint 簡報</vt:lpstr>
      <vt:lpstr>Benchmark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System-reservoir interactions in quantum optics</dc:title>
  <dc:creator>user</dc:creator>
  <cp:lastModifiedBy>陳岳男 Chen, Yuah-Nan</cp:lastModifiedBy>
  <cp:revision>926</cp:revision>
  <cp:lastPrinted>2023-03-20T07:25:42Z</cp:lastPrinted>
  <dcterms:created xsi:type="dcterms:W3CDTF">2008-08-21T06:18:00Z</dcterms:created>
  <dcterms:modified xsi:type="dcterms:W3CDTF">2024-12-27T06:45:40Z</dcterms:modified>
</cp:coreProperties>
</file>