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145705793" r:id="rId3"/>
    <p:sldId id="259" r:id="rId4"/>
    <p:sldId id="2145705790" r:id="rId5"/>
    <p:sldId id="2145705791" r:id="rId6"/>
    <p:sldId id="2145705789" r:id="rId7"/>
    <p:sldId id="3284" r:id="rId8"/>
    <p:sldId id="3286" r:id="rId9"/>
    <p:sldId id="2145705788" r:id="rId10"/>
    <p:sldId id="3283" r:id="rId11"/>
    <p:sldId id="2145705796" r:id="rId12"/>
    <p:sldId id="257" r:id="rId13"/>
    <p:sldId id="2145705795" r:id="rId14"/>
    <p:sldId id="3285" r:id="rId15"/>
    <p:sldId id="258" r:id="rId16"/>
    <p:sldId id="2145705797" r:id="rId17"/>
    <p:sldId id="21457057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B9E0"/>
    <a:srgbClr val="75C1EB"/>
    <a:srgbClr val="299EDF"/>
    <a:srgbClr val="1DD7EB"/>
    <a:srgbClr val="34B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8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F48D1-1D17-430F-818E-8AC5B59BE2E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5D2D7-408D-4E84-AECC-EDB6503D2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42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E65E5-AC22-4E1A-BD92-AFE4494DB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5738FA-1966-47CF-8BBC-6F0C9CC35B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DF220-8596-4AC7-9B27-33B575D5D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08E8-75BC-419C-B679-62F8DAECC8D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E5BD8-D1BE-484D-92F7-5AB93D510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48F70-BEC5-4E7B-AA27-B7123C95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A85F-D0CD-4263-8E37-7ABE81F0D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0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ECE67-D410-47D7-AD39-BE1CD72A5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2011E2-E744-4C8B-AD36-1F4F914AC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0A853-E4DB-4B60-9B98-DFC708CA7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08E8-75BC-419C-B679-62F8DAECC8D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9D98C-6F7E-4BDD-93A2-448FF644B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E49C5-8196-47FE-9646-2869136E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A85F-D0CD-4263-8E37-7ABE81F0D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BA55FF-B019-4D6C-BA2F-2121805680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D4B77-D469-4382-BBCC-87B71E0C7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FBEA3-9377-4B3D-8E2F-7E6EE29F7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08E8-75BC-419C-B679-62F8DAECC8D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5089C-1EC4-4434-9428-C1F81691D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74798-F69B-43A7-B16E-8D241246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A85F-D0CD-4263-8E37-7ABE81F0D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02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CA03E-DC0E-42AE-BF71-85071119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D9525-01F4-457E-B709-012BD00B2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6B8A1-2351-4397-A074-64E0A771A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08E8-75BC-419C-B679-62F8DAECC8D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BCDF4-7260-448A-B910-3F388D50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B9626-72CD-4448-ABB7-805BFF8C4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A85F-D0CD-4263-8E37-7ABE81F0D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FCB47-458C-4686-B9D3-B58BCA300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021D9-58A6-4D9B-B8DC-3770D3CF8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C7A94-2A1F-4192-8768-A53A3AB5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08E8-75BC-419C-B679-62F8DAECC8D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4A7AF-AC21-4EA0-B1DE-6555B77E9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7ACD7-237A-442A-8C8D-7E611A0A8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A85F-D0CD-4263-8E37-7ABE81F0D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8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AD767-02C8-4E74-98FD-D9A054668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4A81E-3279-46F1-9988-0C67E59C9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DA6C3D-64AC-4F5F-A19E-4FDAE8C3B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3DB47-DDD4-4BFD-8C2B-482919AFF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08E8-75BC-419C-B679-62F8DAECC8D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267B7-0FCF-4DE9-8D56-3B8FB82CD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DE8ED-1751-499C-A86A-3897CD2F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A85F-D0CD-4263-8E37-7ABE81F0D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2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A0A43-1AB6-465C-8075-6F00C42D1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C2B14-9068-4A68-A3F2-95383D098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2EC18-3D25-46CA-9C71-41F67601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A375B6-9DAC-49EE-81C0-2969AA066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F82041-5957-49EF-A4C5-E986348D6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0A9343-C2E3-411A-A232-151C0281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08E8-75BC-419C-B679-62F8DAECC8D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9CF08A-F7A4-4B28-B45B-4B54AC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2DF5DB-088F-4B7A-9ADD-43B9F12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A85F-D0CD-4263-8E37-7ABE81F0D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53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86FAB-F21F-411F-9D3B-FBCBC36E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93CE9B-5371-43BB-B9CB-CEAC96432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08E8-75BC-419C-B679-62F8DAECC8D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08313-AB92-4B89-A451-36771E7DC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07B86-3B67-4EA4-AC09-2C438B1E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A85F-D0CD-4263-8E37-7ABE81F0D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39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F51803-1E13-41A1-85F3-9385E8B98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08E8-75BC-419C-B679-62F8DAECC8D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CAD97-1BB7-400E-8448-FC88CEE70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B117B-7A17-43D2-B979-5E7847587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A85F-D0CD-4263-8E37-7ABE81F0D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54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7D6CC-E674-46AA-915E-F5F4FDFCA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FAD0F-DE3E-414F-9AB4-6E89A06EB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9E369-1FA0-440E-B8CB-E716D4827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3A995F-35FC-472D-9052-71230507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08E8-75BC-419C-B679-62F8DAECC8D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17BDE-93E0-44B1-AF01-36C30656B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4FD12-C080-4905-8504-8254FD91C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A85F-D0CD-4263-8E37-7ABE81F0D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8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38A55-CCCB-44FA-BD4E-E31BBBE74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3635C5-7CCD-49F0-BB65-48AC360BE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C8F06-853F-4369-97D0-AD6078D7D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356AB-6C6B-42C0-BD73-385F44F63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08E8-75BC-419C-B679-62F8DAECC8D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194D4-1D3E-4074-98F4-4FC9EB92C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FBB3C9-0712-42CF-869B-C122E281B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A85F-D0CD-4263-8E37-7ABE81F0D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7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DE634C-51A8-4D75-801B-45775AD4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7E41B-D48E-4772-932D-EF4B3800F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3201F-22B2-46FA-813B-7B887B87DB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B08E8-75BC-419C-B679-62F8DAECC8D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331C1-8134-4C77-BDFC-42FB41F35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0FF12-99A9-4EE8-B4C0-9F0FF1C87E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8A85F-D0CD-4263-8E37-7ABE81F0D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1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>
            <a:extLst>
              <a:ext uri="{FF2B5EF4-FFF2-40B4-BE49-F238E27FC236}">
                <a16:creationId xmlns:a16="http://schemas.microsoft.com/office/drawing/2014/main" id="{21ADB1CB-3DBE-4911-9F37-C8EEB5D0B9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47F2C9-0362-42B5-95E6-F67AC943D7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南部院區簡介</a:t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Intro to AS south campus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6CE933-8009-41DD-AE92-3545C31365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NCKU-AS </a:t>
            </a:r>
          </a:p>
          <a:p>
            <a:r>
              <a:rPr lang="en-US" dirty="0"/>
              <a:t>IOP retreat </a:t>
            </a:r>
          </a:p>
          <a:p>
            <a:r>
              <a:rPr lang="en-US" dirty="0"/>
              <a:t>2024.12.28</a:t>
            </a:r>
          </a:p>
        </p:txBody>
      </p:sp>
    </p:spTree>
    <p:extLst>
      <p:ext uri="{BB962C8B-B14F-4D97-AF65-F5344CB8AC3E}">
        <p14:creationId xmlns:p14="http://schemas.microsoft.com/office/powerpoint/2010/main" val="57662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AC07D00-933C-408D-BE2A-03ADD20BD3BB}"/>
              </a:ext>
            </a:extLst>
          </p:cNvPr>
          <p:cNvSpPr txBox="1"/>
          <p:nvPr/>
        </p:nvSpPr>
        <p:spPr>
          <a:xfrm>
            <a:off x="401540" y="350820"/>
            <a:ext cx="8795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超導量子電腦系統</a:t>
            </a:r>
            <a:r>
              <a:rPr kumimoji="1"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(SQC system service)</a:t>
            </a:r>
            <a:endParaRPr kumimoji="1"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9A4FFC5-9440-474E-A01C-ADC91228C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163" y="1585449"/>
            <a:ext cx="2585528" cy="24555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182F73-EC4B-4137-B2D3-4E409F40A52F}"/>
              </a:ext>
            </a:extLst>
          </p:cNvPr>
          <p:cNvSpPr txBox="1"/>
          <p:nvPr/>
        </p:nvSpPr>
        <p:spPr>
          <a:xfrm>
            <a:off x="8822515" y="997151"/>
            <a:ext cx="3334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20Q+19</a:t>
            </a:r>
            <a:r>
              <a:rPr lang="en-US" altLang="zh-TW" sz="2400" dirty="0"/>
              <a:t>C, </a:t>
            </a:r>
            <a:r>
              <a:rPr lang="en-US" sz="2400" dirty="0"/>
              <a:t>2025.12 online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8F759D-9E49-4905-86F1-F9BB2A047AAE}"/>
              </a:ext>
            </a:extLst>
          </p:cNvPr>
          <p:cNvSpPr txBox="1"/>
          <p:nvPr/>
        </p:nvSpPr>
        <p:spPr>
          <a:xfrm>
            <a:off x="5906125" y="1029913"/>
            <a:ext cx="3023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5Q+4</a:t>
            </a:r>
            <a:r>
              <a:rPr lang="en-US" altLang="zh-TW" sz="2400" dirty="0"/>
              <a:t>C, </a:t>
            </a:r>
            <a:r>
              <a:rPr lang="en-US" sz="2400" dirty="0"/>
              <a:t>2025.03 online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586DA-EC4C-42AE-BB7E-3B1F65A5B966}"/>
              </a:ext>
            </a:extLst>
          </p:cNvPr>
          <p:cNvSpPr txBox="1"/>
          <p:nvPr/>
        </p:nvSpPr>
        <p:spPr>
          <a:xfrm>
            <a:off x="257447" y="5029853"/>
            <a:ext cx="68238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Support for  1. subsystem development</a:t>
            </a:r>
          </a:p>
          <a:p>
            <a:r>
              <a:rPr lang="en-US" sz="2400" dirty="0"/>
              <a:t>	         2. software stack and quantum algorithm</a:t>
            </a:r>
          </a:p>
          <a:p>
            <a:r>
              <a:rPr lang="en-US" sz="2400" dirty="0"/>
              <a:t>Existing equipment includes dilution refrigerators, RF electronics, and amplifiers at different stages. 	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4639CC4-D2D5-5DAA-AE7F-A9FD92CE3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50" y="1501843"/>
            <a:ext cx="2553629" cy="2539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A04A4D-FF2A-438F-8DFD-DB1768895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09" y="1227982"/>
            <a:ext cx="3051828" cy="337591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F0AFD89-793C-444F-B210-682B9D76D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553" y="4189643"/>
            <a:ext cx="4198138" cy="202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7FF902-A800-4F59-96F3-F14AC3CCFA89}"/>
              </a:ext>
            </a:extLst>
          </p:cNvPr>
          <p:cNvSpPr txBox="1"/>
          <p:nvPr/>
        </p:nvSpPr>
        <p:spPr>
          <a:xfrm>
            <a:off x="10289501" y="5917573"/>
            <a:ext cx="1542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</a:t>
            </a:r>
            <a:r>
              <a:rPr lang="en-US" dirty="0" err="1">
                <a:solidFill>
                  <a:schemeClr val="bg1"/>
                </a:solidFill>
              </a:rPr>
              <a:t>Rigetti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4265F5-79F3-4863-B865-DB31E7842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4297" y="1091388"/>
            <a:ext cx="3817088" cy="381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49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43">
            <a:extLst>
              <a:ext uri="{FF2B5EF4-FFF2-40B4-BE49-F238E27FC236}">
                <a16:creationId xmlns:a16="http://schemas.microsoft.com/office/drawing/2014/main" id="{17B456E9-9958-4727-9C1F-77709D6F3DA8}"/>
              </a:ext>
            </a:extLst>
          </p:cNvPr>
          <p:cNvSpPr txBox="1"/>
          <p:nvPr/>
        </p:nvSpPr>
        <p:spPr>
          <a:xfrm>
            <a:off x="595423" y="148459"/>
            <a:ext cx="45861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量子光電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(Quantum Photonics)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43">
            <a:extLst>
              <a:ext uri="{FF2B5EF4-FFF2-40B4-BE49-F238E27FC236}">
                <a16:creationId xmlns:a16="http://schemas.microsoft.com/office/drawing/2014/main" id="{2A497631-9EF1-446F-8006-50868DBD570A}"/>
              </a:ext>
            </a:extLst>
          </p:cNvPr>
          <p:cNvSpPr txBox="1"/>
          <p:nvPr/>
        </p:nvSpPr>
        <p:spPr>
          <a:xfrm>
            <a:off x="6767631" y="148458"/>
            <a:ext cx="46991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次世代太陽能電池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(Next-Generation Solar Cell)</a:t>
            </a:r>
            <a:endParaRPr lang="zh-TW" altLang="en-US" sz="2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9879C98-2970-4726-BEB5-812706DC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84" y="1127538"/>
            <a:ext cx="5460453" cy="466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093C74E-04D6-49F2-99D7-0EA60DB2F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2" y="1109859"/>
            <a:ext cx="6493727" cy="312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43">
            <a:extLst>
              <a:ext uri="{FF2B5EF4-FFF2-40B4-BE49-F238E27FC236}">
                <a16:creationId xmlns:a16="http://schemas.microsoft.com/office/drawing/2014/main" id="{A567BE0F-E258-4BBE-8DFB-4C863F7ECA1B}"/>
              </a:ext>
            </a:extLst>
          </p:cNvPr>
          <p:cNvSpPr txBox="1"/>
          <p:nvPr/>
        </p:nvSpPr>
        <p:spPr>
          <a:xfrm>
            <a:off x="1705694" y="5536752"/>
            <a:ext cx="45861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去碳燃氫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(Methane Pyrolysis)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28A14-B3E4-4938-B6A4-0354B7013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375" y="4481002"/>
            <a:ext cx="4021904" cy="21115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982962-26E2-477A-B6B2-054E5B3A8897}"/>
              </a:ext>
            </a:extLst>
          </p:cNvPr>
          <p:cNvCxnSpPr/>
          <p:nvPr/>
        </p:nvCxnSpPr>
        <p:spPr>
          <a:xfrm>
            <a:off x="5745162" y="0"/>
            <a:ext cx="0" cy="529119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FDCBE9-5FCF-4474-BE91-35FEA47A0C84}"/>
              </a:ext>
            </a:extLst>
          </p:cNvPr>
          <p:cNvCxnSpPr>
            <a:cxnSpLocks/>
          </p:cNvCxnSpPr>
          <p:nvPr/>
        </p:nvCxnSpPr>
        <p:spPr>
          <a:xfrm>
            <a:off x="0" y="5402495"/>
            <a:ext cx="574516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57B852-28FC-4D19-8457-036AC78C7880}"/>
              </a:ext>
            </a:extLst>
          </p:cNvPr>
          <p:cNvCxnSpPr>
            <a:cxnSpLocks/>
          </p:cNvCxnSpPr>
          <p:nvPr/>
        </p:nvCxnSpPr>
        <p:spPr>
          <a:xfrm>
            <a:off x="5803187" y="4280462"/>
            <a:ext cx="6388813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399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35C54A-7828-48E8-85A1-69B4B80D3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0031"/>
            <a:ext cx="12192000" cy="5547951"/>
          </a:xfrm>
          <a:prstGeom prst="rect">
            <a:avLst/>
          </a:prstGeom>
        </p:spPr>
      </p:pic>
      <p:sp>
        <p:nvSpPr>
          <p:cNvPr id="3" name="文字方塊 43">
            <a:extLst>
              <a:ext uri="{FF2B5EF4-FFF2-40B4-BE49-F238E27FC236}">
                <a16:creationId xmlns:a16="http://schemas.microsoft.com/office/drawing/2014/main" id="{590012E6-788A-4C7D-9BF3-20553F6F0374}"/>
              </a:ext>
            </a:extLst>
          </p:cNvPr>
          <p:cNvSpPr txBox="1"/>
          <p:nvPr/>
        </p:nvSpPr>
        <p:spPr>
          <a:xfrm>
            <a:off x="1646023" y="221322"/>
            <a:ext cx="9080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量子光電計畫 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Quantum Photonics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8596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D6FBE2-100E-475E-AAA1-F4CE101DB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1" t="30648" r="11832"/>
          <a:stretch/>
        </p:blipFill>
        <p:spPr>
          <a:xfrm>
            <a:off x="10630" y="1080999"/>
            <a:ext cx="12192000" cy="5745102"/>
          </a:xfrm>
          <a:prstGeom prst="rect">
            <a:avLst/>
          </a:prstGeom>
        </p:spPr>
      </p:pic>
      <p:sp>
        <p:nvSpPr>
          <p:cNvPr id="6" name="文字方塊 43">
            <a:extLst>
              <a:ext uri="{FF2B5EF4-FFF2-40B4-BE49-F238E27FC236}">
                <a16:creationId xmlns:a16="http://schemas.microsoft.com/office/drawing/2014/main" id="{6FFE5400-590E-4D84-A2D5-418DBD1B4720}"/>
              </a:ext>
            </a:extLst>
          </p:cNvPr>
          <p:cNvSpPr txBox="1"/>
          <p:nvPr/>
        </p:nvSpPr>
        <p:spPr>
          <a:xfrm>
            <a:off x="2426859" y="139129"/>
            <a:ext cx="7338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次世代太陽能電池 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Solar Cell</a:t>
            </a:r>
            <a:endParaRPr lang="zh-TW" altLang="en-US" sz="36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5742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>
            <a:extLst>
              <a:ext uri="{FF2B5EF4-FFF2-40B4-BE49-F238E27FC236}">
                <a16:creationId xmlns:a16="http://schemas.microsoft.com/office/drawing/2014/main" id="{D202600B-3002-4DEF-8F3A-CB64296DAE7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90725" y="1108075"/>
            <a:ext cx="7800975" cy="4957763"/>
            <a:chOff x="1254" y="698"/>
            <a:chExt cx="4914" cy="3123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BD6E310C-80EC-4CE0-B645-27099BE289B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54" y="698"/>
              <a:ext cx="4914" cy="3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E7DEDDD3-F770-4E93-ACCC-54448B5170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" y="698"/>
              <a:ext cx="4918" cy="3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24FA189C-A039-4460-8127-E249314D7509}"/>
              </a:ext>
            </a:extLst>
          </p:cNvPr>
          <p:cNvSpPr txBox="1"/>
          <p:nvPr/>
        </p:nvSpPr>
        <p:spPr>
          <a:xfrm rot="21442758">
            <a:off x="5800749" y="325958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地上三層，地下一層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21D08A8-7EE3-408B-B62C-6B7E0680AB83}"/>
              </a:ext>
            </a:extLst>
          </p:cNvPr>
          <p:cNvSpPr txBox="1"/>
          <p:nvPr/>
        </p:nvSpPr>
        <p:spPr>
          <a:xfrm rot="19931507">
            <a:off x="6233545" y="447972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歸仁十五路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CF7BD7-5D57-4967-806B-988AA494D9FB}"/>
              </a:ext>
            </a:extLst>
          </p:cNvPr>
          <p:cNvSpPr txBox="1"/>
          <p:nvPr/>
        </p:nvSpPr>
        <p:spPr>
          <a:xfrm rot="849669">
            <a:off x="5660433" y="22383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高發三路</a:t>
            </a:r>
          </a:p>
        </p:txBody>
      </p:sp>
      <p:sp>
        <p:nvSpPr>
          <p:cNvPr id="13" name="文字方塊 3">
            <a:extLst>
              <a:ext uri="{FF2B5EF4-FFF2-40B4-BE49-F238E27FC236}">
                <a16:creationId xmlns:a16="http://schemas.microsoft.com/office/drawing/2014/main" id="{E79DE7AE-5AB5-4D1E-B271-B60F0F5CCDF9}"/>
              </a:ext>
            </a:extLst>
          </p:cNvPr>
          <p:cNvSpPr txBox="1"/>
          <p:nvPr/>
        </p:nvSpPr>
        <p:spPr>
          <a:xfrm>
            <a:off x="1705063" y="163586"/>
            <a:ext cx="878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III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期量子實驗大樓 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(Research Building III)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4838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3DE21B84-7070-4AA9-9328-5DFA744F6BF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1386" y="393778"/>
            <a:ext cx="8607353" cy="6464222"/>
            <a:chOff x="1200" y="257"/>
            <a:chExt cx="5189" cy="3897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7CAB7BAA-E5A8-4BE2-A5D6-DDD1C9B9608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00" y="257"/>
              <a:ext cx="5189" cy="3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D3CB41E0-30FE-4F57-BFF2-CDE397419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94" r="32132"/>
            <a:stretch/>
          </p:blipFill>
          <p:spPr bwMode="auto">
            <a:xfrm>
              <a:off x="1200" y="685"/>
              <a:ext cx="3524" cy="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F293F5F4-02A9-4368-8950-147E789DD0F9}"/>
              </a:ext>
            </a:extLst>
          </p:cNvPr>
          <p:cNvSpPr txBox="1"/>
          <p:nvPr/>
        </p:nvSpPr>
        <p:spPr>
          <a:xfrm>
            <a:off x="6176888" y="1191246"/>
            <a:ext cx="584550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Maximize lab space, module design and easy for move-in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VC-D vibration level in the basement ready for highly sensitive equipment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Extra space for cleanroom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Anything can be discussed.</a:t>
            </a:r>
            <a:endParaRPr lang="zh-TW" altLang="en-US" sz="1400" dirty="0"/>
          </a:p>
        </p:txBody>
      </p:sp>
      <p:sp>
        <p:nvSpPr>
          <p:cNvPr id="8" name="文字方塊 3">
            <a:extLst>
              <a:ext uri="{FF2B5EF4-FFF2-40B4-BE49-F238E27FC236}">
                <a16:creationId xmlns:a16="http://schemas.microsoft.com/office/drawing/2014/main" id="{C5FDFA1A-C436-4CD8-86C7-F95E2A0FC97D}"/>
              </a:ext>
            </a:extLst>
          </p:cNvPr>
          <p:cNvSpPr txBox="1"/>
          <p:nvPr/>
        </p:nvSpPr>
        <p:spPr>
          <a:xfrm>
            <a:off x="1212296" y="163586"/>
            <a:ext cx="976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量子實驗大樓內部設計原則 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(Design Principle)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中研院研究團隊與興建工程團隊合影。（圖片來源：中央研究院）">
            <a:extLst>
              <a:ext uri="{FF2B5EF4-FFF2-40B4-BE49-F238E27FC236}">
                <a16:creationId xmlns:a16="http://schemas.microsoft.com/office/drawing/2014/main" id="{BBEDA56E-07E3-43C0-A610-F1C4B9F8E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513" y="3888033"/>
            <a:ext cx="4083452" cy="272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A517DF-E4B4-45B3-AEEC-4E9F84C77C41}"/>
              </a:ext>
            </a:extLst>
          </p:cNvPr>
          <p:cNvSpPr txBox="1"/>
          <p:nvPr/>
        </p:nvSpPr>
        <p:spPr>
          <a:xfrm>
            <a:off x="8387255" y="6546184"/>
            <a:ext cx="143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646464"/>
                </a:solidFill>
                <a:effectLst/>
                <a:latin typeface="Arial" panose="020B0604020202020204" pitchFamily="34" charset="0"/>
              </a:rPr>
              <a:t>2024-11-22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660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F243B4-826F-4618-926D-604075038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9000"/>
          </a:blip>
          <a:srcRect t="972" b="17036"/>
          <a:stretch/>
        </p:blipFill>
        <p:spPr>
          <a:xfrm>
            <a:off x="-1" y="41097"/>
            <a:ext cx="12304303" cy="6780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27CA83-B19A-4BFA-879B-94C84C7FCE23}"/>
              </a:ext>
            </a:extLst>
          </p:cNvPr>
          <p:cNvSpPr txBox="1"/>
          <p:nvPr/>
        </p:nvSpPr>
        <p:spPr>
          <a:xfrm>
            <a:off x="3842535" y="2938409"/>
            <a:ext cx="2767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Thank You !!</a:t>
            </a:r>
          </a:p>
        </p:txBody>
      </p:sp>
    </p:spTree>
    <p:extLst>
      <p:ext uri="{BB962C8B-B14F-4D97-AF65-F5344CB8AC3E}">
        <p14:creationId xmlns:p14="http://schemas.microsoft.com/office/powerpoint/2010/main" val="1192712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685E9-CA4C-4ED2-9732-B4F14C414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D61B83-5551-4CC5-A061-31E7F429F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7789" y="1445481"/>
            <a:ext cx="5339065" cy="4351338"/>
          </a:xfrm>
          <a:prstGeom prst="rect">
            <a:avLst/>
          </a:prstGeom>
        </p:spPr>
      </p:pic>
      <p:pic>
        <p:nvPicPr>
          <p:cNvPr id="1026" name="Picture 2" descr="台灣最早的國際城市！400年前的台南安平至少講五種語言">
            <a:extLst>
              <a:ext uri="{FF2B5EF4-FFF2-40B4-BE49-F238E27FC236}">
                <a16:creationId xmlns:a16="http://schemas.microsoft.com/office/drawing/2014/main" id="{EB62C9C3-F700-4017-928F-0FA01671F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92" y="1991519"/>
            <a:ext cx="60007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597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03FA65-7841-4237-881A-A35CF7D27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5" t="40249" r="22725" b="5763"/>
          <a:stretch/>
        </p:blipFill>
        <p:spPr>
          <a:xfrm>
            <a:off x="195279" y="1414132"/>
            <a:ext cx="11801436" cy="4999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0AC1F-7D58-49C9-8F3F-42547E0D0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5" t="40249" r="22725" b="5763"/>
          <a:stretch/>
        </p:blipFill>
        <p:spPr>
          <a:xfrm>
            <a:off x="195281" y="1414132"/>
            <a:ext cx="11801434" cy="4999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028DCC-5CB1-4C45-B297-EF325D20A7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65" t="40249" r="22725" b="5763"/>
          <a:stretch/>
        </p:blipFill>
        <p:spPr>
          <a:xfrm>
            <a:off x="195281" y="1414132"/>
            <a:ext cx="11801432" cy="49992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896001-9DAA-4889-9F3D-A22AAC5C2A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65" t="40249" r="22725" b="5763"/>
          <a:stretch/>
        </p:blipFill>
        <p:spPr>
          <a:xfrm>
            <a:off x="195282" y="1414132"/>
            <a:ext cx="11801431" cy="49992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BA05CF-155E-4D2C-83D8-261EC030B4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65" t="40249" r="22725" b="5763"/>
          <a:stretch/>
        </p:blipFill>
        <p:spPr>
          <a:xfrm>
            <a:off x="195283" y="1414132"/>
            <a:ext cx="11801429" cy="49992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D2889F-C4C3-4310-BB62-34D58AF609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65" t="40249" r="22725" b="5763"/>
          <a:stretch/>
        </p:blipFill>
        <p:spPr>
          <a:xfrm>
            <a:off x="195283" y="1414132"/>
            <a:ext cx="11801429" cy="49992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072AA0-B83A-47BF-B76D-E13B97DE70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65" t="40249" r="22725" b="4960"/>
          <a:stretch/>
        </p:blipFill>
        <p:spPr>
          <a:xfrm>
            <a:off x="195285" y="1401824"/>
            <a:ext cx="11801430" cy="50735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FEB3C7-EC5A-4225-BAA6-51E4138B86A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65" t="40249" r="22725" b="4960"/>
          <a:stretch/>
        </p:blipFill>
        <p:spPr>
          <a:xfrm>
            <a:off x="195285" y="1401824"/>
            <a:ext cx="11801429" cy="50735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FF4CC2-F124-40ED-B2CF-E9BD88288BE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365" t="40249" r="22725" b="5763"/>
          <a:stretch/>
        </p:blipFill>
        <p:spPr>
          <a:xfrm>
            <a:off x="195286" y="1414132"/>
            <a:ext cx="11801425" cy="49992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98FB24-3533-4CAC-84BC-B93A6039136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365" t="40249" r="22725" b="4960"/>
          <a:stretch/>
        </p:blipFill>
        <p:spPr>
          <a:xfrm>
            <a:off x="195288" y="1401824"/>
            <a:ext cx="11801426" cy="50735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DAEE20-C0F8-49D8-9766-D812F4CC79C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365" t="40249" r="22725" b="4960"/>
          <a:stretch/>
        </p:blipFill>
        <p:spPr>
          <a:xfrm>
            <a:off x="195289" y="1401824"/>
            <a:ext cx="11801424" cy="50735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1A4031-9297-447E-A228-6CE446764A4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365" t="40249" r="22725" b="5763"/>
          <a:stretch/>
        </p:blipFill>
        <p:spPr>
          <a:xfrm>
            <a:off x="195288" y="1414132"/>
            <a:ext cx="11801421" cy="49992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7CC3642-5ADD-4B75-A49A-AB9968B9F35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365" t="41052" r="22725" b="4960"/>
          <a:stretch/>
        </p:blipFill>
        <p:spPr>
          <a:xfrm>
            <a:off x="195290" y="1414132"/>
            <a:ext cx="11801420" cy="4999212"/>
          </a:xfrm>
          <a:prstGeom prst="rect">
            <a:avLst/>
          </a:prstGeom>
        </p:spPr>
      </p:pic>
      <p:sp>
        <p:nvSpPr>
          <p:cNvPr id="31" name="文字方塊 43">
            <a:extLst>
              <a:ext uri="{FF2B5EF4-FFF2-40B4-BE49-F238E27FC236}">
                <a16:creationId xmlns:a16="http://schemas.microsoft.com/office/drawing/2014/main" id="{4A4F0F76-8F4C-4A1C-9D24-E0FA1D6200C9}"/>
              </a:ext>
            </a:extLst>
          </p:cNvPr>
          <p:cNvSpPr txBox="1"/>
          <p:nvPr/>
        </p:nvSpPr>
        <p:spPr>
          <a:xfrm>
            <a:off x="2426859" y="190500"/>
            <a:ext cx="7338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歷史的軌跡 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Time track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E1514D-DAE6-4B6C-A7B7-9E8632A5031B}"/>
              </a:ext>
            </a:extLst>
          </p:cNvPr>
          <p:cNvSpPr/>
          <p:nvPr/>
        </p:nvSpPr>
        <p:spPr>
          <a:xfrm rot="20109901">
            <a:off x="6596008" y="2716798"/>
            <a:ext cx="3626778" cy="2393878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951562-0118-421A-B388-6AA0558559AA}"/>
              </a:ext>
            </a:extLst>
          </p:cNvPr>
          <p:cNvSpPr/>
          <p:nvPr/>
        </p:nvSpPr>
        <p:spPr>
          <a:xfrm rot="20109901">
            <a:off x="2253024" y="1321594"/>
            <a:ext cx="1399924" cy="3255015"/>
          </a:xfrm>
          <a:prstGeom prst="rect">
            <a:avLst/>
          </a:prstGeom>
          <a:noFill/>
          <a:ln w="76200">
            <a:solidFill>
              <a:srgbClr val="28B9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4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字方塊 43">
            <a:extLst>
              <a:ext uri="{FF2B5EF4-FFF2-40B4-BE49-F238E27FC236}">
                <a16:creationId xmlns:a16="http://schemas.microsoft.com/office/drawing/2014/main" id="{AFC8732B-3820-11B4-94BD-0CA7288781EA}"/>
              </a:ext>
            </a:extLst>
          </p:cNvPr>
          <p:cNvSpPr txBox="1"/>
          <p:nvPr/>
        </p:nvSpPr>
        <p:spPr>
          <a:xfrm>
            <a:off x="1734808" y="169288"/>
            <a:ext cx="8799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中央研究院南部院區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(AS south campus)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7" name="圖片 56" descr="一張含有 地圖 的圖片&#10;&#10;自動產生的描述">
            <a:extLst>
              <a:ext uri="{FF2B5EF4-FFF2-40B4-BE49-F238E27FC236}">
                <a16:creationId xmlns:a16="http://schemas.microsoft.com/office/drawing/2014/main" id="{5C290CBD-E1D7-CC7B-5C33-76DE33E98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1" r="3944"/>
          <a:stretch/>
        </p:blipFill>
        <p:spPr>
          <a:xfrm>
            <a:off x="878717" y="836831"/>
            <a:ext cx="10689983" cy="6241996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0E7CD25E-6F77-4A30-B2E7-DA41DE5D4C6A}"/>
              </a:ext>
            </a:extLst>
          </p:cNvPr>
          <p:cNvGrpSpPr/>
          <p:nvPr/>
        </p:nvGrpSpPr>
        <p:grpSpPr>
          <a:xfrm>
            <a:off x="720617" y="6041797"/>
            <a:ext cx="2410780" cy="735523"/>
            <a:chOff x="-132138" y="6331639"/>
            <a:chExt cx="1285461" cy="392191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41CE7BC-9ED4-4F6E-AFDA-5D76272D25AA}"/>
                </a:ext>
              </a:extLst>
            </p:cNvPr>
            <p:cNvSpPr/>
            <p:nvPr/>
          </p:nvSpPr>
          <p:spPr>
            <a:xfrm flipV="1">
              <a:off x="228141" y="6678111"/>
              <a:ext cx="361003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FBDA2A2E-F4C4-446B-B8EE-DE7A0CD075DB}"/>
                </a:ext>
              </a:extLst>
            </p:cNvPr>
            <p:cNvSpPr txBox="1"/>
            <p:nvPr/>
          </p:nvSpPr>
          <p:spPr>
            <a:xfrm>
              <a:off x="-132138" y="6331639"/>
              <a:ext cx="12854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</a:rPr>
                <a:t>     </a:t>
              </a:r>
              <a:r>
                <a:rPr lang="en-US" altLang="zh-TW" b="1" dirty="0">
                  <a:solidFill>
                    <a:schemeClr val="bg1"/>
                  </a:solidFill>
                </a:rPr>
                <a:t>100</a:t>
              </a:r>
              <a:r>
                <a:rPr lang="zh-TW" altLang="en-US" b="1" dirty="0">
                  <a:solidFill>
                    <a:schemeClr val="bg1"/>
                  </a:solidFill>
                </a:rPr>
                <a:t> </a:t>
              </a:r>
              <a:r>
                <a:rPr lang="en-US" altLang="zh-TW" b="1" dirty="0">
                  <a:solidFill>
                    <a:schemeClr val="bg1"/>
                  </a:solidFill>
                </a:rPr>
                <a:t>m</a:t>
              </a:r>
              <a:r>
                <a:rPr lang="zh-TW" altLang="en-US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354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>
            <a:extLst>
              <a:ext uri="{FF2B5EF4-FFF2-40B4-BE49-F238E27FC236}">
                <a16:creationId xmlns:a16="http://schemas.microsoft.com/office/drawing/2014/main" id="{73091A16-E785-4891-8186-12A58F914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80" y="900799"/>
            <a:ext cx="10450440" cy="58783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3DA9E1-AE33-4520-826A-7ADF891EDA5E}"/>
              </a:ext>
            </a:extLst>
          </p:cNvPr>
          <p:cNvSpPr txBox="1"/>
          <p:nvPr/>
        </p:nvSpPr>
        <p:spPr>
          <a:xfrm>
            <a:off x="7618525" y="4869350"/>
            <a:ext cx="23017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量子實驗大樓</a:t>
            </a:r>
            <a:endParaRPr lang="en-US" altLang="zh-TW" sz="24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Research building III</a:t>
            </a:r>
          </a:p>
          <a:p>
            <a:r>
              <a:rPr lang="en-US" altLang="zh-TW" sz="24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(2026-2027)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ACAA42-555E-4DDA-B271-A20735253352}"/>
              </a:ext>
            </a:extLst>
          </p:cNvPr>
          <p:cNvSpPr txBox="1"/>
          <p:nvPr/>
        </p:nvSpPr>
        <p:spPr>
          <a:xfrm>
            <a:off x="4493173" y="1381376"/>
            <a:ext cx="23017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Research</a:t>
            </a:r>
            <a:r>
              <a:rPr lang="zh-TW" alt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building I</a:t>
            </a:r>
          </a:p>
          <a:p>
            <a:r>
              <a:rPr lang="en-US" altLang="zh-TW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(2020)</a:t>
            </a:r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74D2F-648B-4E56-A34B-E76980C15DD0}"/>
              </a:ext>
            </a:extLst>
          </p:cNvPr>
          <p:cNvSpPr txBox="1"/>
          <p:nvPr/>
        </p:nvSpPr>
        <p:spPr>
          <a:xfrm>
            <a:off x="1613338" y="2579553"/>
            <a:ext cx="23017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Research </a:t>
            </a:r>
          </a:p>
          <a:p>
            <a:r>
              <a:rPr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Building II</a:t>
            </a:r>
          </a:p>
          <a:p>
            <a:r>
              <a:rPr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(2024)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文字方塊 43">
            <a:extLst>
              <a:ext uri="{FF2B5EF4-FFF2-40B4-BE49-F238E27FC236}">
                <a16:creationId xmlns:a16="http://schemas.microsoft.com/office/drawing/2014/main" id="{1340EE43-AFE6-4BE3-A2F6-02C03F8CD3FE}"/>
              </a:ext>
            </a:extLst>
          </p:cNvPr>
          <p:cNvSpPr txBox="1"/>
          <p:nvPr/>
        </p:nvSpPr>
        <p:spPr>
          <a:xfrm>
            <a:off x="1755356" y="169288"/>
            <a:ext cx="8799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中央研究院南部院區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(AS south campus)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8423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16A699-FEC9-476C-85EB-357B30308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18238" r="8223" b="13256"/>
          <a:stretch/>
        </p:blipFill>
        <p:spPr>
          <a:xfrm>
            <a:off x="2492543" y="1555395"/>
            <a:ext cx="8103476" cy="4698125"/>
          </a:xfrm>
          <a:prstGeom prst="rect">
            <a:avLst/>
          </a:prstGeom>
        </p:spPr>
      </p:pic>
      <p:sp>
        <p:nvSpPr>
          <p:cNvPr id="6" name="文字方塊 15">
            <a:extLst>
              <a:ext uri="{FF2B5EF4-FFF2-40B4-BE49-F238E27FC236}">
                <a16:creationId xmlns:a16="http://schemas.microsoft.com/office/drawing/2014/main" id="{75F874CB-C9BE-449B-8DE9-572D115A758B}"/>
              </a:ext>
            </a:extLst>
          </p:cNvPr>
          <p:cNvSpPr txBox="1"/>
          <p:nvPr/>
        </p:nvSpPr>
        <p:spPr>
          <a:xfrm>
            <a:off x="41096" y="3266607"/>
            <a:ext cx="263018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關鍵議題研究中心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(RCCI)</a:t>
            </a: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量子電腦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量子光電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太陽能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海洋能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去探碳燃氫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16">
            <a:extLst>
              <a:ext uri="{FF2B5EF4-FFF2-40B4-BE49-F238E27FC236}">
                <a16:creationId xmlns:a16="http://schemas.microsoft.com/office/drawing/2014/main" id="{F15898A5-C95D-48F3-9BED-E103819CDCF2}"/>
              </a:ext>
            </a:extLst>
          </p:cNvPr>
          <p:cNvSpPr txBox="1"/>
          <p:nvPr/>
        </p:nvSpPr>
        <p:spPr>
          <a:xfrm>
            <a:off x="4722147" y="1054700"/>
            <a:ext cx="3209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南部生物技術中心</a:t>
            </a:r>
          </a:p>
        </p:txBody>
      </p:sp>
      <p:sp>
        <p:nvSpPr>
          <p:cNvPr id="8" name="文字方塊 17">
            <a:extLst>
              <a:ext uri="{FF2B5EF4-FFF2-40B4-BE49-F238E27FC236}">
                <a16:creationId xmlns:a16="http://schemas.microsoft.com/office/drawing/2014/main" id="{BAD0DA9F-1F2A-4577-B548-6F1D84314B24}"/>
              </a:ext>
            </a:extLst>
          </p:cNvPr>
          <p:cNvSpPr txBox="1"/>
          <p:nvPr/>
        </p:nvSpPr>
        <p:spPr>
          <a:xfrm>
            <a:off x="2655910" y="4994463"/>
            <a:ext cx="33945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南院服務處</a:t>
            </a:r>
            <a:endParaRPr lang="en-US" altLang="zh-TW" sz="24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人社研究基地</a:t>
            </a:r>
          </a:p>
        </p:txBody>
      </p:sp>
      <p:sp>
        <p:nvSpPr>
          <p:cNvPr id="9" name="文字方塊 18">
            <a:extLst>
              <a:ext uri="{FF2B5EF4-FFF2-40B4-BE49-F238E27FC236}">
                <a16:creationId xmlns:a16="http://schemas.microsoft.com/office/drawing/2014/main" id="{FBDAC17F-51E3-42D1-9CF7-B3FE14A81A7C}"/>
              </a:ext>
            </a:extLst>
          </p:cNvPr>
          <p:cNvSpPr txBox="1"/>
          <p:nvPr/>
        </p:nvSpPr>
        <p:spPr>
          <a:xfrm>
            <a:off x="10185014" y="4037836"/>
            <a:ext cx="22946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綜合大樓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餐廳、住宿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22">
            <a:extLst>
              <a:ext uri="{FF2B5EF4-FFF2-40B4-BE49-F238E27FC236}">
                <a16:creationId xmlns:a16="http://schemas.microsoft.com/office/drawing/2014/main" id="{5690494B-A5F1-4305-BF4C-9A3C7B65A972}"/>
              </a:ext>
            </a:extLst>
          </p:cNvPr>
          <p:cNvSpPr txBox="1"/>
          <p:nvPr/>
        </p:nvSpPr>
        <p:spPr>
          <a:xfrm>
            <a:off x="5200444" y="6323055"/>
            <a:ext cx="2731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人國際會議廳</a:t>
            </a:r>
          </a:p>
        </p:txBody>
      </p:sp>
      <p:sp>
        <p:nvSpPr>
          <p:cNvPr id="11" name="文字方塊 23">
            <a:extLst>
              <a:ext uri="{FF2B5EF4-FFF2-40B4-BE49-F238E27FC236}">
                <a16:creationId xmlns:a16="http://schemas.microsoft.com/office/drawing/2014/main" id="{0338258E-FF23-4CE7-BB92-9DA96E3D49F7}"/>
              </a:ext>
            </a:extLst>
          </p:cNvPr>
          <p:cNvSpPr txBox="1"/>
          <p:nvPr/>
        </p:nvSpPr>
        <p:spPr>
          <a:xfrm>
            <a:off x="10688458" y="2087318"/>
            <a:ext cx="16987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量子大樓預定地</a:t>
            </a:r>
          </a:p>
        </p:txBody>
      </p:sp>
      <p:sp>
        <p:nvSpPr>
          <p:cNvPr id="12" name="文字方塊 19">
            <a:extLst>
              <a:ext uri="{FF2B5EF4-FFF2-40B4-BE49-F238E27FC236}">
                <a16:creationId xmlns:a16="http://schemas.microsoft.com/office/drawing/2014/main" id="{5183FEFA-3316-4A13-AEB4-B0C3395A2370}"/>
              </a:ext>
            </a:extLst>
          </p:cNvPr>
          <p:cNvSpPr txBox="1"/>
          <p:nvPr/>
        </p:nvSpPr>
        <p:spPr>
          <a:xfrm>
            <a:off x="6781364" y="2810346"/>
            <a:ext cx="21158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溫室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8DA613-532C-4288-97DA-FB7DE858BE78}"/>
              </a:ext>
            </a:extLst>
          </p:cNvPr>
          <p:cNvCxnSpPr>
            <a:cxnSpLocks/>
          </p:cNvCxnSpPr>
          <p:nvPr/>
        </p:nvCxnSpPr>
        <p:spPr>
          <a:xfrm flipV="1">
            <a:off x="6326924" y="1505857"/>
            <a:ext cx="0" cy="4233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87BCAE-B924-403F-BACB-D2E6358C507F}"/>
              </a:ext>
            </a:extLst>
          </p:cNvPr>
          <p:cNvCxnSpPr>
            <a:cxnSpLocks/>
          </p:cNvCxnSpPr>
          <p:nvPr/>
        </p:nvCxnSpPr>
        <p:spPr>
          <a:xfrm flipH="1">
            <a:off x="2492543" y="3723402"/>
            <a:ext cx="7485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94C0614-A7D6-487A-A031-23A4E368E33B}"/>
              </a:ext>
            </a:extLst>
          </p:cNvPr>
          <p:cNvCxnSpPr>
            <a:cxnSpLocks/>
          </p:cNvCxnSpPr>
          <p:nvPr/>
        </p:nvCxnSpPr>
        <p:spPr>
          <a:xfrm>
            <a:off x="6577639" y="5931260"/>
            <a:ext cx="0" cy="4233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7BD85D-C310-4BA5-A405-14FD57055174}"/>
              </a:ext>
            </a:extLst>
          </p:cNvPr>
          <p:cNvCxnSpPr>
            <a:cxnSpLocks/>
          </p:cNvCxnSpPr>
          <p:nvPr/>
        </p:nvCxnSpPr>
        <p:spPr>
          <a:xfrm>
            <a:off x="9366679" y="4453334"/>
            <a:ext cx="122934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779F865-8974-4850-A76B-31918C12AE9E}"/>
              </a:ext>
            </a:extLst>
          </p:cNvPr>
          <p:cNvCxnSpPr>
            <a:cxnSpLocks/>
          </p:cNvCxnSpPr>
          <p:nvPr/>
        </p:nvCxnSpPr>
        <p:spPr>
          <a:xfrm>
            <a:off x="10308504" y="2587748"/>
            <a:ext cx="57359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字方塊 43">
            <a:extLst>
              <a:ext uri="{FF2B5EF4-FFF2-40B4-BE49-F238E27FC236}">
                <a16:creationId xmlns:a16="http://schemas.microsoft.com/office/drawing/2014/main" id="{36862853-7B8E-41A8-9F32-21F8E4E786B8}"/>
              </a:ext>
            </a:extLst>
          </p:cNvPr>
          <p:cNvSpPr txBox="1"/>
          <p:nvPr/>
        </p:nvSpPr>
        <p:spPr>
          <a:xfrm>
            <a:off x="1755356" y="169288"/>
            <a:ext cx="8799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中央研究院南部院區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(AS south campus)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4774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90E96FC0-F7B7-4A68-AFFE-19CA31E16CB6}"/>
              </a:ext>
            </a:extLst>
          </p:cNvPr>
          <p:cNvSpPr txBox="1"/>
          <p:nvPr/>
        </p:nvSpPr>
        <p:spPr>
          <a:xfrm>
            <a:off x="2439552" y="163586"/>
            <a:ext cx="7312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研究大樓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(Research Building)II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E7B813-FC71-4DE1-B41E-E3B1FC15D0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r="34999"/>
          <a:stretch/>
        </p:blipFill>
        <p:spPr>
          <a:xfrm>
            <a:off x="2732689" y="1310360"/>
            <a:ext cx="9459311" cy="53840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83F116-4D49-47C9-811F-3AEF7729F442}"/>
              </a:ext>
            </a:extLst>
          </p:cNvPr>
          <p:cNvSpPr/>
          <p:nvPr/>
        </p:nvSpPr>
        <p:spPr>
          <a:xfrm>
            <a:off x="2638097" y="4508938"/>
            <a:ext cx="3363310" cy="100899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E686F1-3587-4B98-8815-20B42DB01DFA}"/>
              </a:ext>
            </a:extLst>
          </p:cNvPr>
          <p:cNvSpPr txBox="1"/>
          <p:nvPr/>
        </p:nvSpPr>
        <p:spPr>
          <a:xfrm>
            <a:off x="-21221" y="4819577"/>
            <a:ext cx="2783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量子電腦專題中心</a:t>
            </a:r>
            <a:endParaRPr lang="en-US" altLang="zh-TW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55120B-840B-453D-A942-6C6E90605800}"/>
              </a:ext>
            </a:extLst>
          </p:cNvPr>
          <p:cNvSpPr txBox="1"/>
          <p:nvPr/>
        </p:nvSpPr>
        <p:spPr>
          <a:xfrm>
            <a:off x="776172" y="3975076"/>
            <a:ext cx="1986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量子光電</a:t>
            </a:r>
            <a:endParaRPr lang="en-US" altLang="zh-TW" sz="24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5D5B4F-A416-4546-88D2-B136D4B75E50}"/>
              </a:ext>
            </a:extLst>
          </p:cNvPr>
          <p:cNvSpPr txBox="1"/>
          <p:nvPr/>
        </p:nvSpPr>
        <p:spPr>
          <a:xfrm>
            <a:off x="929866" y="3451340"/>
            <a:ext cx="175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太陽能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DBA57-2D2E-4715-9CDB-A55F006B319D}"/>
              </a:ext>
            </a:extLst>
          </p:cNvPr>
          <p:cNvSpPr txBox="1"/>
          <p:nvPr/>
        </p:nvSpPr>
        <p:spPr>
          <a:xfrm>
            <a:off x="325821" y="2885734"/>
            <a:ext cx="24021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海洋能專題中心</a:t>
            </a:r>
            <a:endParaRPr lang="en-US" altLang="zh-TW" sz="2400" b="1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AF8E60-27C6-4B32-87F9-125BC459D483}"/>
              </a:ext>
            </a:extLst>
          </p:cNvPr>
          <p:cNvSpPr/>
          <p:nvPr/>
        </p:nvSpPr>
        <p:spPr>
          <a:xfrm>
            <a:off x="2638097" y="3947691"/>
            <a:ext cx="3363310" cy="50808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F9B0FB-FE2D-4AF0-B1A3-A48599067AA5}"/>
              </a:ext>
            </a:extLst>
          </p:cNvPr>
          <p:cNvSpPr/>
          <p:nvPr/>
        </p:nvSpPr>
        <p:spPr>
          <a:xfrm>
            <a:off x="2632842" y="3416918"/>
            <a:ext cx="3363310" cy="508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63AF04-706C-406E-BAED-3550AE503F20}"/>
              </a:ext>
            </a:extLst>
          </p:cNvPr>
          <p:cNvSpPr/>
          <p:nvPr/>
        </p:nvSpPr>
        <p:spPr>
          <a:xfrm>
            <a:off x="2638100" y="2865125"/>
            <a:ext cx="3363310" cy="50808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33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8026B4E-C275-4B13-9DAB-BAA6B9515C83}"/>
              </a:ext>
            </a:extLst>
          </p:cNvPr>
          <p:cNvGrpSpPr/>
          <p:nvPr/>
        </p:nvGrpSpPr>
        <p:grpSpPr>
          <a:xfrm>
            <a:off x="7631922" y="5016731"/>
            <a:ext cx="4091044" cy="1581825"/>
            <a:chOff x="7631922" y="5016731"/>
            <a:chExt cx="4091044" cy="1581825"/>
          </a:xfrm>
        </p:grpSpPr>
        <p:pic>
          <p:nvPicPr>
            <p:cNvPr id="31" name="圖片 35">
              <a:extLst>
                <a:ext uri="{FF2B5EF4-FFF2-40B4-BE49-F238E27FC236}">
                  <a16:creationId xmlns:a16="http://schemas.microsoft.com/office/drawing/2014/main" id="{0869BA82-3F08-4BFD-B85C-EE64BD303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73" r="33073"/>
            <a:stretch/>
          </p:blipFill>
          <p:spPr>
            <a:xfrm>
              <a:off x="7631922" y="5016731"/>
              <a:ext cx="4091044" cy="158182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84B56D3-A1C6-4CFC-813E-DE531EDDEE05}"/>
                </a:ext>
              </a:extLst>
            </p:cNvPr>
            <p:cNvSpPr/>
            <p:nvPr/>
          </p:nvSpPr>
          <p:spPr>
            <a:xfrm>
              <a:off x="9537094" y="5969000"/>
              <a:ext cx="426081" cy="17174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文字方塊 43">
            <a:extLst>
              <a:ext uri="{FF2B5EF4-FFF2-40B4-BE49-F238E27FC236}">
                <a16:creationId xmlns:a16="http://schemas.microsoft.com/office/drawing/2014/main" id="{A5D58086-F9A8-4A56-87AA-BF7BD90A6A50}"/>
              </a:ext>
            </a:extLst>
          </p:cNvPr>
          <p:cNvSpPr txBox="1"/>
          <p:nvPr/>
        </p:nvSpPr>
        <p:spPr>
          <a:xfrm>
            <a:off x="2426859" y="190500"/>
            <a:ext cx="7338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量子電腦專題中心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(center for QC)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25E2B1-7989-4C70-871C-E29625B4C50E}"/>
              </a:ext>
            </a:extLst>
          </p:cNvPr>
          <p:cNvSpPr txBox="1"/>
          <p:nvPr/>
        </p:nvSpPr>
        <p:spPr>
          <a:xfrm>
            <a:off x="6768152" y="4336940"/>
            <a:ext cx="4091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Achieved the lowest qubit T 32 </a:t>
            </a:r>
            <a:r>
              <a:rPr lang="en-US" b="1" dirty="0" err="1"/>
              <a:t>mK</a:t>
            </a:r>
            <a:r>
              <a:rPr lang="en-US" b="1" dirty="0"/>
              <a:t> </a:t>
            </a:r>
          </a:p>
        </p:txBody>
      </p:sp>
      <p:pic>
        <p:nvPicPr>
          <p:cNvPr id="28" name="Google Shape;166;p24">
            <a:extLst>
              <a:ext uri="{FF2B5EF4-FFF2-40B4-BE49-F238E27FC236}">
                <a16:creationId xmlns:a16="http://schemas.microsoft.com/office/drawing/2014/main" id="{4E793273-FD33-4B5E-BB62-1EBF0A44BFB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9930" y="1449521"/>
            <a:ext cx="2894487" cy="2170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67;p24">
            <a:extLst>
              <a:ext uri="{FF2B5EF4-FFF2-40B4-BE49-F238E27FC236}">
                <a16:creationId xmlns:a16="http://schemas.microsoft.com/office/drawing/2014/main" id="{5A476DE6-CB96-448E-AF15-CA50DC2409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6327" y="1315966"/>
            <a:ext cx="3448104" cy="273770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915871A-33F4-4C2A-A42F-0E1B2A569277}"/>
              </a:ext>
            </a:extLst>
          </p:cNvPr>
          <p:cNvSpPr txBox="1"/>
          <p:nvPr/>
        </p:nvSpPr>
        <p:spPr>
          <a:xfrm>
            <a:off x="6430124" y="717257"/>
            <a:ext cx="535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Long T1 device, mean 120 us up to 176 us </a:t>
            </a:r>
            <a:endParaRPr lang="en-US" dirty="0">
              <a:latin typeface=".AppleSystemUIFont"/>
            </a:endParaRPr>
          </a:p>
          <a:p>
            <a:endParaRPr lang="en-US" b="1" dirty="0"/>
          </a:p>
        </p:txBody>
      </p:sp>
      <p:grpSp>
        <p:nvGrpSpPr>
          <p:cNvPr id="10" name="组合 15">
            <a:extLst>
              <a:ext uri="{FF2B5EF4-FFF2-40B4-BE49-F238E27FC236}">
                <a16:creationId xmlns:a16="http://schemas.microsoft.com/office/drawing/2014/main" id="{42299F49-306A-4CDF-BBF8-64D56E0D8AE1}"/>
              </a:ext>
            </a:extLst>
          </p:cNvPr>
          <p:cNvGrpSpPr/>
          <p:nvPr/>
        </p:nvGrpSpPr>
        <p:grpSpPr>
          <a:xfrm>
            <a:off x="279562" y="2358274"/>
            <a:ext cx="4967950" cy="2141451"/>
            <a:chOff x="1528868" y="1048576"/>
            <a:chExt cx="8899886" cy="3493811"/>
          </a:xfrm>
        </p:grpSpPr>
        <p:pic>
          <p:nvPicPr>
            <p:cNvPr id="11" name="Picture 15" descr="Cleanroom">
              <a:extLst>
                <a:ext uri="{FF2B5EF4-FFF2-40B4-BE49-F238E27FC236}">
                  <a16:creationId xmlns:a16="http://schemas.microsoft.com/office/drawing/2014/main" id="{9ABBB0AD-5EFF-453B-B6A0-E35098AC46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868" y="1051655"/>
              <a:ext cx="8899886" cy="34907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椭圆 14">
              <a:extLst>
                <a:ext uri="{FF2B5EF4-FFF2-40B4-BE49-F238E27FC236}">
                  <a16:creationId xmlns:a16="http://schemas.microsoft.com/office/drawing/2014/main" id="{8C545A46-6DBF-46F2-83CB-52AC83B8996C}"/>
                </a:ext>
              </a:extLst>
            </p:cNvPr>
            <p:cNvSpPr/>
            <p:nvPr/>
          </p:nvSpPr>
          <p:spPr>
            <a:xfrm>
              <a:off x="1594607" y="1048576"/>
              <a:ext cx="8729040" cy="345779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Picture 2" descr="With superconducting qubits on the way to the quantum computer - Fraunhofer  IAF">
            <a:extLst>
              <a:ext uri="{FF2B5EF4-FFF2-40B4-BE49-F238E27FC236}">
                <a16:creationId xmlns:a16="http://schemas.microsoft.com/office/drawing/2014/main" id="{C1735C4F-216B-4A8B-BC51-F1EB9E42B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4499" y="2729658"/>
            <a:ext cx="1603248" cy="120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igh-Resolution Lithography | Nanolithography | Supplier">
            <a:extLst>
              <a:ext uri="{FF2B5EF4-FFF2-40B4-BE49-F238E27FC236}">
                <a16:creationId xmlns:a16="http://schemas.microsoft.com/office/drawing/2014/main" id="{69112EA7-8E66-4E48-A771-95F9D6650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832" y="918110"/>
            <a:ext cx="1710366" cy="189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 descr="page15image4074633104">
            <a:extLst>
              <a:ext uri="{FF2B5EF4-FFF2-40B4-BE49-F238E27FC236}">
                <a16:creationId xmlns:a16="http://schemas.microsoft.com/office/drawing/2014/main" id="{60D37852-872D-4FDA-9EC7-EDF7D7DA1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48" y="4013394"/>
            <a:ext cx="2244842" cy="20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6D5BA8F1-832A-488C-B744-5303B4DBE610}"/>
              </a:ext>
            </a:extLst>
          </p:cNvPr>
          <p:cNvSpPr txBox="1"/>
          <p:nvPr/>
        </p:nvSpPr>
        <p:spPr>
          <a:xfrm>
            <a:off x="-481029" y="3766704"/>
            <a:ext cx="2725489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600" b="1" dirty="0">
                <a:solidFill>
                  <a:srgbClr val="941100"/>
                </a:solidFill>
              </a:rPr>
              <a:t>PVD cluster system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12098F31-72F1-4B9E-85BC-22869B805D3A}"/>
              </a:ext>
            </a:extLst>
          </p:cNvPr>
          <p:cNvSpPr txBox="1"/>
          <p:nvPr/>
        </p:nvSpPr>
        <p:spPr>
          <a:xfrm>
            <a:off x="-5290" y="762806"/>
            <a:ext cx="2725489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600" b="1" dirty="0">
                <a:solidFill>
                  <a:srgbClr val="941100"/>
                </a:solidFill>
              </a:rPr>
              <a:t>Laser / </a:t>
            </a:r>
            <a:r>
              <a:rPr lang="en-US" sz="1600" b="1" dirty="0" err="1">
                <a:solidFill>
                  <a:srgbClr val="941100"/>
                </a:solidFill>
              </a:rPr>
              <a:t>Ebeam</a:t>
            </a:r>
            <a:r>
              <a:rPr lang="en-US" sz="1600" b="1" dirty="0">
                <a:solidFill>
                  <a:srgbClr val="941100"/>
                </a:solidFill>
              </a:rPr>
              <a:t> lithography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7525B726-1CF2-46E7-BC87-635D57A3492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582" y="4172885"/>
            <a:ext cx="1981387" cy="1839724"/>
          </a:xfrm>
          <a:prstGeom prst="rect">
            <a:avLst/>
          </a:prstGeom>
        </p:spPr>
      </p:pic>
      <p:sp>
        <p:nvSpPr>
          <p:cNvPr id="19" name="TextBox 10">
            <a:extLst>
              <a:ext uri="{FF2B5EF4-FFF2-40B4-BE49-F238E27FC236}">
                <a16:creationId xmlns:a16="http://schemas.microsoft.com/office/drawing/2014/main" id="{711EB854-20CB-4DBA-AD23-0EAF74891E0A}"/>
              </a:ext>
            </a:extLst>
          </p:cNvPr>
          <p:cNvSpPr txBox="1"/>
          <p:nvPr/>
        </p:nvSpPr>
        <p:spPr>
          <a:xfrm>
            <a:off x="2764345" y="3774510"/>
            <a:ext cx="2725489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600" b="1" dirty="0">
                <a:solidFill>
                  <a:srgbClr val="941100"/>
                </a:solidFill>
              </a:rPr>
              <a:t>Subtractive Process</a:t>
            </a:r>
          </a:p>
        </p:txBody>
      </p:sp>
      <p:pic>
        <p:nvPicPr>
          <p:cNvPr id="25" name="圖片 35">
            <a:extLst>
              <a:ext uri="{FF2B5EF4-FFF2-40B4-BE49-F238E27FC236}">
                <a16:creationId xmlns:a16="http://schemas.microsoft.com/office/drawing/2014/main" id="{85E0B85D-934F-4343-8550-C91D4BB65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73" b="47345"/>
          <a:stretch/>
        </p:blipFill>
        <p:spPr>
          <a:xfrm>
            <a:off x="5573050" y="4885866"/>
            <a:ext cx="4091044" cy="172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15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A0FC53-69B1-48C2-5863-A18850E0E539}"/>
              </a:ext>
            </a:extLst>
          </p:cNvPr>
          <p:cNvGrpSpPr/>
          <p:nvPr/>
        </p:nvGrpSpPr>
        <p:grpSpPr>
          <a:xfrm>
            <a:off x="858185" y="836831"/>
            <a:ext cx="10475629" cy="5740470"/>
            <a:chOff x="5496265" y="1543857"/>
            <a:chExt cx="6622585" cy="36290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2BDBAFC-5B9E-A5E3-86FB-0CA250F7E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588" t="7450" r="10111" b="15295"/>
            <a:stretch/>
          </p:blipFill>
          <p:spPr>
            <a:xfrm>
              <a:off x="5496265" y="1543857"/>
              <a:ext cx="6622585" cy="3629066"/>
            </a:xfrm>
            <a:prstGeom prst="rect">
              <a:avLst/>
            </a:prstGeom>
          </p:spPr>
        </p:pic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EEDD499-3784-1184-0347-422107DA3E79}"/>
                </a:ext>
              </a:extLst>
            </p:cNvPr>
            <p:cNvSpPr txBox="1"/>
            <p:nvPr/>
          </p:nvSpPr>
          <p:spPr>
            <a:xfrm>
              <a:off x="7249242" y="3335896"/>
              <a:ext cx="1710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432FF"/>
                  </a:solidFill>
                </a:rPr>
                <a:t>Coating/Etching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D83FD9C-D264-4D76-F7C8-72B43FF2436B}"/>
                </a:ext>
              </a:extLst>
            </p:cNvPr>
            <p:cNvSpPr txBox="1"/>
            <p:nvPr/>
          </p:nvSpPr>
          <p:spPr>
            <a:xfrm>
              <a:off x="5787680" y="3632704"/>
              <a:ext cx="1223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accent6">
                      <a:lumMod val="75000"/>
                    </a:schemeClr>
                  </a:solidFill>
                </a:rPr>
                <a:t>Shower Room</a:t>
              </a:r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B6AC5C53-993C-6B20-3E36-EE55C1D1EB69}"/>
                </a:ext>
              </a:extLst>
            </p:cNvPr>
            <p:cNvSpPr txBox="1"/>
            <p:nvPr/>
          </p:nvSpPr>
          <p:spPr>
            <a:xfrm>
              <a:off x="5989651" y="2237374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432FF"/>
                  </a:solidFill>
                </a:rPr>
                <a:t>Inspection</a:t>
              </a:r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72FF3937-6AFA-799F-874F-5CAB8064CDA9}"/>
                </a:ext>
              </a:extLst>
            </p:cNvPr>
            <p:cNvSpPr txBox="1"/>
            <p:nvPr/>
          </p:nvSpPr>
          <p:spPr>
            <a:xfrm>
              <a:off x="8261328" y="1923055"/>
              <a:ext cx="1316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432FF"/>
                  </a:solidFill>
                </a:rPr>
                <a:t>Lithography</a:t>
              </a:r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5685831C-5920-06E5-F3B9-34428A85CC5E}"/>
                </a:ext>
              </a:extLst>
            </p:cNvPr>
            <p:cNvSpPr txBox="1"/>
            <p:nvPr/>
          </p:nvSpPr>
          <p:spPr>
            <a:xfrm>
              <a:off x="9873471" y="3832479"/>
              <a:ext cx="1353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432FF"/>
                  </a:solidFill>
                </a:rPr>
                <a:t>Wet Process</a:t>
              </a:r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964577FD-A163-7387-186A-8302FE8421A8}"/>
                </a:ext>
              </a:extLst>
            </p:cNvPr>
            <p:cNvSpPr txBox="1"/>
            <p:nvPr/>
          </p:nvSpPr>
          <p:spPr>
            <a:xfrm>
              <a:off x="10294063" y="3172374"/>
              <a:ext cx="11209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accent6">
                      <a:lumMod val="75000"/>
                    </a:schemeClr>
                  </a:solidFill>
                </a:rPr>
                <a:t>Buffer Room</a:t>
              </a: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439AACF0-3ED8-93FA-82A5-8670E12DD091}"/>
                </a:ext>
              </a:extLst>
            </p:cNvPr>
            <p:cNvSpPr txBox="1"/>
            <p:nvPr/>
          </p:nvSpPr>
          <p:spPr>
            <a:xfrm>
              <a:off x="8570326" y="2191932"/>
              <a:ext cx="9669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Class 100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2310123B-2971-11D0-438F-7EF02F2BD52B}"/>
                </a:ext>
              </a:extLst>
            </p:cNvPr>
            <p:cNvSpPr txBox="1"/>
            <p:nvPr/>
          </p:nvSpPr>
          <p:spPr>
            <a:xfrm>
              <a:off x="8228441" y="3601927"/>
              <a:ext cx="10711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Class 1000</a:t>
              </a: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00DEE3A5-B250-7062-5A1A-0C9B8582D46C}"/>
                </a:ext>
              </a:extLst>
            </p:cNvPr>
            <p:cNvSpPr txBox="1"/>
            <p:nvPr/>
          </p:nvSpPr>
          <p:spPr>
            <a:xfrm>
              <a:off x="9858324" y="4050316"/>
              <a:ext cx="10711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Class 1000</a:t>
              </a:r>
            </a:p>
          </p:txBody>
        </p:sp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id="{012FBAF9-EF1B-1610-83F1-9029CA52C595}"/>
                </a:ext>
              </a:extLst>
            </p:cNvPr>
            <p:cNvSpPr txBox="1"/>
            <p:nvPr/>
          </p:nvSpPr>
          <p:spPr>
            <a:xfrm>
              <a:off x="5945350" y="2490730"/>
              <a:ext cx="10711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Class 1000</a:t>
              </a:r>
            </a:p>
          </p:txBody>
        </p:sp>
      </p:grpSp>
      <p:sp>
        <p:nvSpPr>
          <p:cNvPr id="15" name="文字方塊 43">
            <a:extLst>
              <a:ext uri="{FF2B5EF4-FFF2-40B4-BE49-F238E27FC236}">
                <a16:creationId xmlns:a16="http://schemas.microsoft.com/office/drawing/2014/main" id="{6F55FE0F-8845-4A5F-B336-64A6A1D888A3}"/>
              </a:ext>
            </a:extLst>
          </p:cNvPr>
          <p:cNvSpPr txBox="1"/>
          <p:nvPr/>
        </p:nvSpPr>
        <p:spPr>
          <a:xfrm>
            <a:off x="2426859" y="190500"/>
            <a:ext cx="7338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量子電腦專題中心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(center for QC)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2362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4">
            <a:extLst>
              <a:ext uri="{FF2B5EF4-FFF2-40B4-BE49-F238E27FC236}">
                <a16:creationId xmlns:a16="http://schemas.microsoft.com/office/drawing/2014/main" id="{E9121A08-9271-B66C-419A-FAD02D3711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</a:blip>
          <a:srcRect l="23749" t="27686" r="13597" b="31386"/>
          <a:stretch/>
        </p:blipFill>
        <p:spPr>
          <a:xfrm>
            <a:off x="0" y="-30897"/>
            <a:ext cx="12222641" cy="6888897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9D52653-A76B-01C9-C36F-0780123C2A7C}"/>
              </a:ext>
            </a:extLst>
          </p:cNvPr>
          <p:cNvSpPr/>
          <p:nvPr/>
        </p:nvSpPr>
        <p:spPr>
          <a:xfrm>
            <a:off x="634324" y="2834962"/>
            <a:ext cx="10719475" cy="318370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B2E63-A2DB-E6DA-150D-96D2431B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56733-F1EA-1945-B50A-D513892CA185}" type="slidenum">
              <a:rPr kumimoji="1" lang="zh-TW" altLang="en-US" smtClean="0"/>
              <a:t>9</a:t>
            </a:fld>
            <a:endParaRPr kumimoji="1" lang="zh-TW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F770B1-64E3-8DA2-3B0F-2C8B266E456F}"/>
              </a:ext>
            </a:extLst>
          </p:cNvPr>
          <p:cNvSpPr txBox="1"/>
          <p:nvPr/>
        </p:nvSpPr>
        <p:spPr>
          <a:xfrm>
            <a:off x="1083941" y="3257704"/>
            <a:ext cx="10269858" cy="2459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000" b="1" dirty="0"/>
              <a:t>1. Superconducting films/Dielectric films  on bare wafers</a:t>
            </a:r>
          </a:p>
          <a:p>
            <a:pPr>
              <a:lnSpc>
                <a:spcPct val="200000"/>
              </a:lnSpc>
            </a:pPr>
            <a:r>
              <a:rPr lang="en-US" altLang="zh-TW" sz="2000" b="1" dirty="0"/>
              <a:t>2. Multi-layer films (Superconducting/Dielectric) on bare wafers</a:t>
            </a:r>
          </a:p>
          <a:p>
            <a:pPr>
              <a:lnSpc>
                <a:spcPct val="200000"/>
              </a:lnSpc>
            </a:pPr>
            <a:r>
              <a:rPr lang="en-US" altLang="zh-TW" sz="2000" b="1" dirty="0"/>
              <a:t>3. Patterning of the deposited films (resonators, KITWPA, …) on 8”-Si wafers</a:t>
            </a:r>
          </a:p>
          <a:p>
            <a:pPr>
              <a:lnSpc>
                <a:spcPct val="200000"/>
              </a:lnSpc>
            </a:pPr>
            <a:r>
              <a:rPr lang="en-US" altLang="zh-TW" sz="2000" b="1" dirty="0"/>
              <a:t>4. Josephson junctions and circuits, including qubits and parametric amplifiers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187359-0D1D-ADB9-F9EB-D9A43D897D8A}"/>
              </a:ext>
            </a:extLst>
          </p:cNvPr>
          <p:cNvSpPr txBox="1"/>
          <p:nvPr/>
        </p:nvSpPr>
        <p:spPr>
          <a:xfrm>
            <a:off x="1083941" y="1685133"/>
            <a:ext cx="5529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 b="1" dirty="0"/>
              <a:t>QPU Foundry / Joint Development</a:t>
            </a:r>
          </a:p>
          <a:p>
            <a:r>
              <a:rPr kumimoji="1" lang="en-US" altLang="zh-TW" sz="2000" b="1" dirty="0">
                <a:solidFill>
                  <a:srgbClr val="181CFF"/>
                </a:solidFill>
              </a:rPr>
              <a:t>Process/device specifications: open for discussion</a:t>
            </a:r>
            <a:endParaRPr kumimoji="1" lang="en-US" altLang="zh-TW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B01E56-3826-928E-5394-D39FCDEF0E76}"/>
              </a:ext>
            </a:extLst>
          </p:cNvPr>
          <p:cNvSpPr txBox="1"/>
          <p:nvPr/>
        </p:nvSpPr>
        <p:spPr>
          <a:xfrm>
            <a:off x="1901567" y="147117"/>
            <a:ext cx="79102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Superconducting</a:t>
            </a:r>
            <a:r>
              <a:rPr kumimoji="1"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materials/qubits fabrication service</a:t>
            </a:r>
            <a:r>
              <a:rPr kumimoji="1"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0E29DD-5F77-DFBE-6DDD-AE9B24E8DD9A}"/>
              </a:ext>
            </a:extLst>
          </p:cNvPr>
          <p:cNvSpPr txBox="1"/>
          <p:nvPr/>
        </p:nvSpPr>
        <p:spPr>
          <a:xfrm>
            <a:off x="965795" y="288837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Examples:</a:t>
            </a:r>
          </a:p>
        </p:txBody>
      </p:sp>
    </p:spTree>
    <p:extLst>
      <p:ext uri="{BB962C8B-B14F-4D97-AF65-F5344CB8AC3E}">
        <p14:creationId xmlns:p14="http://schemas.microsoft.com/office/powerpoint/2010/main" val="3688682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421</Words>
  <Application>Microsoft Office PowerPoint</Application>
  <PresentationFormat>Widescreen</PresentationFormat>
  <Paragraphs>88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.AppleSystemUIFont</vt:lpstr>
      <vt:lpstr>微軟正黑體</vt:lpstr>
      <vt:lpstr>Arial</vt:lpstr>
      <vt:lpstr>Calibri</vt:lpstr>
      <vt:lpstr>Calibri Light</vt:lpstr>
      <vt:lpstr>Office Theme</vt:lpstr>
      <vt:lpstr>南部院區簡介 Intro to AS south campus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柯忠廷</dc:creator>
  <cp:lastModifiedBy>柯忠廷</cp:lastModifiedBy>
  <cp:revision>36</cp:revision>
  <dcterms:created xsi:type="dcterms:W3CDTF">2024-12-27T06:10:48Z</dcterms:created>
  <dcterms:modified xsi:type="dcterms:W3CDTF">2024-12-28T04:16:17Z</dcterms:modified>
</cp:coreProperties>
</file>