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4" r:id="rId3"/>
    <p:sldId id="305" r:id="rId4"/>
    <p:sldId id="306" r:id="rId5"/>
    <p:sldId id="299" r:id="rId6"/>
    <p:sldId id="300" r:id="rId7"/>
    <p:sldId id="262" r:id="rId8"/>
    <p:sldId id="258" r:id="rId9"/>
    <p:sldId id="301" r:id="rId10"/>
    <p:sldId id="292" r:id="rId11"/>
    <p:sldId id="264" r:id="rId12"/>
    <p:sldId id="302" r:id="rId13"/>
    <p:sldId id="295" r:id="rId14"/>
    <p:sldId id="293" r:id="rId15"/>
    <p:sldId id="266" r:id="rId16"/>
    <p:sldId id="269" r:id="rId17"/>
    <p:sldId id="267" r:id="rId18"/>
    <p:sldId id="285" r:id="rId19"/>
    <p:sldId id="303" r:id="rId20"/>
    <p:sldId id="290" r:id="rId21"/>
    <p:sldId id="278" r:id="rId22"/>
    <p:sldId id="288" r:id="rId23"/>
    <p:sldId id="272" r:id="rId24"/>
    <p:sldId id="284" r:id="rId25"/>
    <p:sldId id="297" r:id="rId26"/>
    <p:sldId id="296" r:id="rId27"/>
    <p:sldId id="282" r:id="rId28"/>
    <p:sldId id="265" r:id="rId29"/>
    <p:sldId id="294" r:id="rId30"/>
    <p:sldId id="277" r:id="rId31"/>
    <p:sldId id="289" r:id="rId32"/>
    <p:sldId id="271" r:id="rId33"/>
    <p:sldId id="275" r:id="rId34"/>
    <p:sldId id="287" r:id="rId35"/>
    <p:sldId id="273" r:id="rId36"/>
    <p:sldId id="283" r:id="rId37"/>
    <p:sldId id="270" r:id="rId38"/>
    <p:sldId id="281" r:id="rId39"/>
    <p:sldId id="27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AC0"/>
    <a:srgbClr val="00BC00"/>
    <a:srgbClr val="51C5FF"/>
    <a:srgbClr val="A1ACFF"/>
    <a:srgbClr val="C000C0"/>
    <a:srgbClr val="970000"/>
    <a:srgbClr val="DB3600"/>
    <a:srgbClr val="A20000"/>
    <a:srgbClr val="000051"/>
    <a:srgbClr val="C12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7" autoAdjust="0"/>
    <p:restoredTop sz="50000" autoAdjust="0"/>
  </p:normalViewPr>
  <p:slideViewPr>
    <p:cSldViewPr snapToGrid="0" snapToObjects="1">
      <p:cViewPr>
        <p:scale>
          <a:sx n="115" d="100"/>
          <a:sy n="115" d="100"/>
        </p:scale>
        <p:origin x="112" y="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88DC4-9F1A-4D40-BD3E-5D42405AE465}" type="datetime1">
              <a:rPr lang="en-US" smtClean="0"/>
              <a:pPr/>
              <a:t>11/16/25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2CDFC-C9C8-4F49-BC57-6716D5963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01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97C1A-A65D-3448-B4DE-9EA30E2A25BF}" type="datetime1">
              <a:rPr lang="en-US" smtClean="0"/>
              <a:pPr/>
              <a:t>11/16/25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B49D7-FFFE-CB40-96E0-8C697DD2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00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866" y="6541558"/>
            <a:ext cx="744201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1"/>
                </a:solidFill>
              </a:defRPr>
            </a:lvl1pPr>
          </a:lstStyle>
          <a:p>
            <a:pPr algn="l"/>
            <a:fld id="{D42BACD5-DBBC-4041-9454-70A8D25A0F7B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387359" y="448234"/>
            <a:ext cx="49983" cy="6334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193835" y="3322582"/>
            <a:ext cx="6699052" cy="34381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N. Cartiglia,  INFN Torino, Nov 19th, HSTD14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749286" y="641762"/>
            <a:ext cx="71554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12350" y="-26109"/>
            <a:ext cx="11754658" cy="6678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>
              <a:defRPr sz="3200"/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pic>
        <p:nvPicPr>
          <p:cNvPr id="4" name="Picture 3" descr="A colorful paintbrushes on a black background&#10;&#10;AI-generated content may be incorrect.">
            <a:extLst>
              <a:ext uri="{FF2B5EF4-FFF2-40B4-BE49-F238E27FC236}">
                <a16:creationId xmlns:a16="http://schemas.microsoft.com/office/drawing/2014/main" id="{47900CC4-1FA8-AFFE-E2C4-2C2740C4B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8420" y="0"/>
            <a:ext cx="608241" cy="687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DEC920-E413-9F8A-6695-DEACE9F5621A}"/>
              </a:ext>
            </a:extLst>
          </p:cNvPr>
          <p:cNvSpPr txBox="1"/>
          <p:nvPr userDrawn="1"/>
        </p:nvSpPr>
        <p:spPr>
          <a:xfrm>
            <a:off x="24992" y="0"/>
            <a:ext cx="1374685" cy="448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b="1" dirty="0">
                <a:solidFill>
                  <a:schemeClr val="tx1"/>
                </a:solidFill>
              </a:rPr>
              <a:t>HSTD14</a:t>
            </a:r>
            <a:endParaRPr lang="en-IT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to.infn.it/~cartigli/ufsd_project/ewExternalFiles/2208.05717.pd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D40B5-3F88-3743-8363-A360B8E5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9A94D-A112-AA44-B512-243BFE45FE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90B3EB-9D13-4C4E-941A-8B6FB724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70" y="-26109"/>
            <a:ext cx="11403437" cy="667871"/>
          </a:xfrm>
        </p:spPr>
        <p:txBody>
          <a:bodyPr/>
          <a:lstStyle/>
          <a:p>
            <a:r>
              <a:rPr lang="en-US" dirty="0"/>
              <a:t>Why  (and how) LGAD  works?</a:t>
            </a:r>
            <a:r>
              <a:rPr lang="en-IT" dirty="0"/>
              <a:t>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71816E-2CE8-FFEF-F301-18EE6543E78A}"/>
              </a:ext>
            </a:extLst>
          </p:cNvPr>
          <p:cNvSpPr txBox="1"/>
          <p:nvPr/>
        </p:nvSpPr>
        <p:spPr>
          <a:xfrm>
            <a:off x="992459" y="961428"/>
            <a:ext cx="10928608" cy="485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sz="2000" b="1" dirty="0"/>
              <a:t>This presentation explores what is governing the LGAD intrinsic temporal resolution.</a:t>
            </a:r>
          </a:p>
          <a:p>
            <a:pPr algn="ctr">
              <a:lnSpc>
                <a:spcPct val="130000"/>
              </a:lnSpc>
            </a:pPr>
            <a:r>
              <a:rPr lang="en-GB" sz="2000" b="1" dirty="0"/>
              <a:t>T</a:t>
            </a:r>
            <a:r>
              <a:rPr lang="en-IT" sz="2000" b="1" dirty="0"/>
              <a:t>he ultimate goal </a:t>
            </a:r>
            <a:r>
              <a:rPr lang="en-IT" sz="2000" dirty="0"/>
              <a:t>is to understand </a:t>
            </a:r>
            <a:r>
              <a:rPr lang="en-IT" sz="2000" b="1" dirty="0"/>
              <a:t>how LGAD works </a:t>
            </a:r>
            <a:r>
              <a:rPr lang="en-IT" sz="2000" dirty="0"/>
              <a:t>and improve their design</a:t>
            </a:r>
          </a:p>
          <a:p>
            <a:pPr>
              <a:lnSpc>
                <a:spcPct val="130000"/>
              </a:lnSpc>
            </a:pPr>
            <a:endParaRPr lang="en-IT" sz="2000" dirty="0"/>
          </a:p>
          <a:p>
            <a:pPr algn="ctr">
              <a:lnSpc>
                <a:spcPct val="130000"/>
              </a:lnSpc>
            </a:pPr>
            <a:r>
              <a:rPr lang="en-IT" sz="2000" dirty="0"/>
              <a:t>In order to test the validity of the assumptions, the steps of the model have been implemented in a fast simulation program, </a:t>
            </a:r>
            <a:r>
              <a:rPr lang="en-IT" sz="2000" b="1" dirty="0"/>
              <a:t>Weightfield2</a:t>
            </a:r>
            <a:r>
              <a:rPr lang="en-IT" sz="2000" dirty="0"/>
              <a:t>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IT" sz="20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dirty="0"/>
              <a:t>Overview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dirty="0"/>
              <a:t>Initial Ionization process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dirty="0"/>
              <a:t>Space charge effects during e/h drift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dirty="0"/>
              <a:t>Gain quenching in LGAD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dirty="0"/>
              <a:t>Additional experimental evidence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dirty="0"/>
              <a:t>Gain layer design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BE31AD-7227-8698-A180-801281583113}"/>
              </a:ext>
            </a:extLst>
          </p:cNvPr>
          <p:cNvSpPr txBox="1"/>
          <p:nvPr/>
        </p:nvSpPr>
        <p:spPr>
          <a:xfrm>
            <a:off x="4079266" y="5785971"/>
            <a:ext cx="4033476" cy="1058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b="1" dirty="0"/>
              <a:t>N. Cartiglia</a:t>
            </a:r>
          </a:p>
          <a:p>
            <a:pPr algn="ctr">
              <a:lnSpc>
                <a:spcPct val="130000"/>
              </a:lnSpc>
            </a:pPr>
            <a:r>
              <a:rPr lang="en-IT" sz="1600" b="1" dirty="0"/>
              <a:t>I</a:t>
            </a:r>
            <a:r>
              <a:rPr lang="en-IT" sz="1600" dirty="0"/>
              <a:t>nnovative</a:t>
            </a:r>
            <a:r>
              <a:rPr lang="en-IT" sz="1600" b="1" dirty="0"/>
              <a:t> Si</a:t>
            </a:r>
            <a:r>
              <a:rPr lang="en-IT" sz="1600" dirty="0"/>
              <a:t>licon</a:t>
            </a:r>
            <a:r>
              <a:rPr lang="en-IT" sz="1600" b="1" dirty="0"/>
              <a:t> De</a:t>
            </a:r>
            <a:r>
              <a:rPr lang="en-IT" sz="1600" dirty="0"/>
              <a:t>tectors laboratory</a:t>
            </a:r>
          </a:p>
          <a:p>
            <a:pPr algn="ctr">
              <a:lnSpc>
                <a:spcPct val="130000"/>
              </a:lnSpc>
            </a:pPr>
            <a:r>
              <a:rPr lang="en-IT" sz="1600" dirty="0"/>
              <a:t>INFN, Torino</a:t>
            </a:r>
          </a:p>
        </p:txBody>
      </p:sp>
    </p:spTree>
    <p:extLst>
      <p:ext uri="{BB962C8B-B14F-4D97-AF65-F5344CB8AC3E}">
        <p14:creationId xmlns:p14="http://schemas.microsoft.com/office/powerpoint/2010/main" val="179396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D40B5-3F88-3743-8363-A360B8E5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9A94D-A112-AA44-B512-243BFE45FE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90B3EB-9D13-4C4E-941A-8B6FB724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 (finally) </a:t>
            </a:r>
            <a:r>
              <a:rPr lang="en-IT" dirty="0"/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8E1199-0C94-A60D-C102-B88B6D66D11F}"/>
                  </a:ext>
                </a:extLst>
              </p:cNvPr>
              <p:cNvSpPr txBox="1"/>
              <p:nvPr/>
            </p:nvSpPr>
            <p:spPr>
              <a:xfrm>
                <a:off x="864704" y="979516"/>
                <a:ext cx="11217290" cy="2214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IT" dirty="0"/>
                  <a:t>In the WF2, </a:t>
                </a:r>
                <a:r>
                  <a:rPr lang="en-IT" b="1" dirty="0"/>
                  <a:t>the energy deposition in a sensor of arbitra</a:t>
                </a:r>
                <a:r>
                  <a:rPr lang="en-GB" b="1" dirty="0"/>
                  <a:t>r</a:t>
                </a:r>
                <a:r>
                  <a:rPr lang="en-IT" b="1" dirty="0"/>
                  <a:t>y thickness is therefore obtained as a sum of deposits chosen randomly from the convolution of a Landau</a:t>
                </a:r>
                <a:r>
                  <a:rPr lang="en-IT" sz="1800" b="1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T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 </m:t>
                    </m:r>
                  </m:oMath>
                </a14:m>
                <a:r>
                  <a:rPr lang="en-IT" b="1" dirty="0"/>
                  <a:t>Gaussian.</a:t>
                </a:r>
              </a:p>
              <a:p>
                <a:pPr>
                  <a:lnSpc>
                    <a:spcPct val="130000"/>
                  </a:lnSpc>
                </a:pPr>
                <a:endParaRPr lang="en-IT" b="1" dirty="0"/>
              </a:p>
              <a:p>
                <a:pPr>
                  <a:lnSpc>
                    <a:spcPct val="130000"/>
                  </a:lnSpc>
                </a:pPr>
                <a:r>
                  <a:rPr lang="en-IT" dirty="0"/>
                  <a:t>The program </a:t>
                </a:r>
                <a:r>
                  <a:rPr lang="en-GB" dirty="0"/>
                  <a:t>correctly reproduces</a:t>
                </a:r>
                <a:r>
                  <a:rPr lang="en-IT" dirty="0"/>
                  <a:t> the measured MPV and the FWHM depend</a:t>
                </a:r>
                <a:r>
                  <a:rPr lang="en-GB" dirty="0"/>
                  <a:t>e</a:t>
                </a:r>
                <a:r>
                  <a:rPr lang="en-IT" dirty="0"/>
                  <a:t>nce on the sensor thickness.</a:t>
                </a:r>
              </a:p>
              <a:p>
                <a:pPr>
                  <a:lnSpc>
                    <a:spcPct val="130000"/>
                  </a:lnSpc>
                </a:pPr>
                <a:endParaRPr lang="en-IT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8E1199-0C94-A60D-C102-B88B6D66D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04" y="979516"/>
                <a:ext cx="11217290" cy="2214068"/>
              </a:xfrm>
              <a:prstGeom prst="rect">
                <a:avLst/>
              </a:prstGeom>
              <a:blipFill>
                <a:blip r:embed="rId2"/>
                <a:stretch>
                  <a:fillRect l="-566" r="-113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87D865B-F30E-08E1-3A09-95E732FF4EAE}"/>
              </a:ext>
            </a:extLst>
          </p:cNvPr>
          <p:cNvSpPr txBox="1">
            <a:spLocks/>
          </p:cNvSpPr>
          <p:nvPr/>
        </p:nvSpPr>
        <p:spPr>
          <a:xfrm>
            <a:off x="7949961" y="6210344"/>
            <a:ext cx="744201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2BACD5-DBBC-4041-9454-70A8D25A0F7B}" type="slidenum">
              <a:rPr lang="en-IT" smtClean="0"/>
              <a:pPr/>
              <a:t>10</a:t>
            </a:fld>
            <a:endParaRPr lang="en-IT" dirty="0"/>
          </a:p>
        </p:txBody>
      </p:sp>
      <p:pic>
        <p:nvPicPr>
          <p:cNvPr id="10" name="Picture 9" descr="A diagram of a graph&#10;&#10;Description automatically generated">
            <a:extLst>
              <a:ext uri="{FF2B5EF4-FFF2-40B4-BE49-F238E27FC236}">
                <a16:creationId xmlns:a16="http://schemas.microsoft.com/office/drawing/2014/main" id="{FBD0AC1A-6D6A-B24F-F537-7557CA4D34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225" y="2615878"/>
            <a:ext cx="6561149" cy="4041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5CED79-AEC4-3C47-0EC0-90FF73B448AE}"/>
                  </a:ext>
                </a:extLst>
              </p:cNvPr>
              <p:cNvSpPr txBox="1"/>
              <p:nvPr/>
            </p:nvSpPr>
            <p:spPr>
              <a:xfrm>
                <a:off x="3961470" y="4568407"/>
                <a:ext cx="1976544" cy="786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IT" sz="1200" b="1" dirty="0">
                    <a:solidFill>
                      <a:schemeClr val="bg1"/>
                    </a:solidFill>
                  </a:rPr>
                  <a:t>Local deposition follows</a:t>
                </a:r>
                <a:r>
                  <a:rPr lang="en-IT" sz="1200" b="1" dirty="0">
                    <a:solidFill>
                      <a:srgbClr val="FFFF00"/>
                    </a:solidFill>
                  </a:rPr>
                  <a:t> a Landau</a:t>
                </a:r>
                <a14:m>
                  <m:oMath xmlns:m="http://schemas.openxmlformats.org/officeDocument/2006/math">
                    <m:r>
                      <a:rPr lang="en-IT" sz="1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IT" sz="1200" b="1" dirty="0">
                    <a:solidFill>
                      <a:srgbClr val="FFFF00"/>
                    </a:solidFill>
                  </a:rPr>
                  <a:t>Gaussian distribution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5CED79-AEC4-3C47-0EC0-90FF73B44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470" y="4568407"/>
                <a:ext cx="1976544" cy="786049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7337A4-36F4-7424-60C0-F5556C8A3188}"/>
              </a:ext>
            </a:extLst>
          </p:cNvPr>
          <p:cNvCxnSpPr>
            <a:cxnSpLocks/>
          </p:cNvCxnSpPr>
          <p:nvPr/>
        </p:nvCxnSpPr>
        <p:spPr>
          <a:xfrm>
            <a:off x="5410754" y="4540884"/>
            <a:ext cx="4191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58929E-9585-E95E-AAF3-E23036FBAEB6}"/>
                  </a:ext>
                </a:extLst>
              </p:cNvPr>
              <p:cNvSpPr txBox="1"/>
              <p:nvPr/>
            </p:nvSpPr>
            <p:spPr>
              <a:xfrm>
                <a:off x="7099152" y="4803204"/>
                <a:ext cx="1701618" cy="102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IT" sz="1200" b="1" dirty="0">
                    <a:solidFill>
                      <a:schemeClr val="bg1"/>
                    </a:solidFill>
                  </a:rPr>
                  <a:t>The total deposition follows </a:t>
                </a:r>
                <a:r>
                  <a:rPr lang="en-IT" sz="1200" b="1" dirty="0">
                    <a:solidFill>
                      <a:srgbClr val="FFFF00"/>
                    </a:solidFill>
                  </a:rPr>
                  <a:t>Landau</a:t>
                </a:r>
                <a14:m>
                  <m:oMath xmlns:m="http://schemas.openxmlformats.org/officeDocument/2006/math">
                    <m:r>
                      <a:rPr lang="en-IT" sz="12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IT" sz="1200" b="1" dirty="0">
                    <a:solidFill>
                      <a:srgbClr val="FFFF00"/>
                    </a:solidFill>
                  </a:rPr>
                  <a:t>Gaussian </a:t>
                </a:r>
                <a:endParaRPr lang="en-IT" sz="1200" b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IT" sz="1200" b="1" dirty="0">
                    <a:solidFill>
                      <a:schemeClr val="bg1"/>
                    </a:solidFill>
                  </a:rPr>
                  <a:t>distribution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58929E-9585-E95E-AAF3-E23036FBA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152" y="4803204"/>
                <a:ext cx="1701618" cy="1026115"/>
              </a:xfrm>
              <a:prstGeom prst="rect">
                <a:avLst/>
              </a:prstGeom>
              <a:blipFill>
                <a:blip r:embed="rId5"/>
                <a:stretch>
                  <a:fillRect l="-741" b="-4938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E8A68958-7608-68C3-9474-DDC16BFE7FC7}"/>
              </a:ext>
            </a:extLst>
          </p:cNvPr>
          <p:cNvSpPr/>
          <p:nvPr/>
        </p:nvSpPr>
        <p:spPr>
          <a:xfrm>
            <a:off x="6772333" y="3205159"/>
            <a:ext cx="218661" cy="275814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F564D-6082-4966-F90D-F5E33A684034}"/>
              </a:ext>
            </a:extLst>
          </p:cNvPr>
          <p:cNvSpPr txBox="1"/>
          <p:nvPr/>
        </p:nvSpPr>
        <p:spPr>
          <a:xfrm>
            <a:off x="5952938" y="4445269"/>
            <a:ext cx="6018965" cy="45493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Let’s explore the consequences of this starting point</a:t>
            </a:r>
            <a:endParaRPr lang="en-IT" b="1" dirty="0"/>
          </a:p>
        </p:txBody>
      </p:sp>
    </p:spTree>
    <p:extLst>
      <p:ext uri="{BB962C8B-B14F-4D97-AF65-F5344CB8AC3E}">
        <p14:creationId xmlns:p14="http://schemas.microsoft.com/office/powerpoint/2010/main" val="373748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FBDAAE-2FF0-BCE2-62F7-F4FA5C2F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CBC1A-EAEE-DF4E-CDFF-63C64E41D6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7F9CA7-5322-0F7C-7DC2-11C7F338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LGAD Temporal resolution vs sensor thickness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3F8EC-CB02-D5AD-2A80-00F4FE1298F6}"/>
              </a:ext>
            </a:extLst>
          </p:cNvPr>
          <p:cNvSpPr txBox="1"/>
          <p:nvPr/>
        </p:nvSpPr>
        <p:spPr>
          <a:xfrm>
            <a:off x="805061" y="6382353"/>
            <a:ext cx="10959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-Bold"/>
              </a:rPr>
              <a:t>Data from: </a:t>
            </a:r>
            <a:r>
              <a:rPr lang="en-GB" sz="1200" b="1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-Bold"/>
              </a:rPr>
              <a:t>"Beam test results of 25 um and 35 um thick UFSD",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 F. </a:t>
            </a:r>
            <a:r>
              <a:rPr lang="en-GB" sz="1200" b="0" i="0" dirty="0" err="1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Carnesecchi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, S. </a:t>
            </a:r>
            <a:r>
              <a:rPr lang="en-GB" sz="1200" b="0" i="0" dirty="0" err="1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Strazzi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 et al,</a:t>
            </a:r>
            <a:r>
              <a:rPr lang="en-GB" sz="1200" b="0" i="0" u="sng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  <a:hlinkClick r:id="rId2"/>
              </a:rPr>
              <a:t> 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Eur. Phys. J. Plus (2023) 138:99 </a:t>
            </a:r>
          </a:p>
          <a:p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"</a:t>
            </a:r>
            <a:r>
              <a:rPr lang="en-GB" sz="1200" b="1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-Bold"/>
              </a:rPr>
              <a:t>Optimization of the gain layer design of Ultra-Fast Silicon Detectors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", F. Siviero et al, NIMA 1033 (2022) 166739</a:t>
            </a:r>
            <a:endParaRPr lang="en-I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AFBD28-939C-6CAE-E6EB-BC4F20D552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3781" y="896596"/>
            <a:ext cx="6718220" cy="35859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D48736-EC17-F84C-E6BF-77FDF9F51E50}"/>
              </a:ext>
            </a:extLst>
          </p:cNvPr>
          <p:cNvSpPr txBox="1"/>
          <p:nvPr/>
        </p:nvSpPr>
        <p:spPr>
          <a:xfrm>
            <a:off x="559905" y="975716"/>
            <a:ext cx="5009322" cy="101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600" dirty="0"/>
              <a:t>Let’s compare the measured temporal resolution of sensors of various thicknesses with </a:t>
            </a:r>
            <a:r>
              <a:rPr lang="en-GB" sz="1600" dirty="0"/>
              <a:t>the </a:t>
            </a:r>
            <a:r>
              <a:rPr lang="en-IT" sz="1600" dirty="0"/>
              <a:t>WF2 predictions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395AD-7032-D70F-D844-10F0E0A6D00E}"/>
              </a:ext>
            </a:extLst>
          </p:cNvPr>
          <p:cNvSpPr txBox="1"/>
          <p:nvPr/>
        </p:nvSpPr>
        <p:spPr>
          <a:xfrm>
            <a:off x="6829064" y="4368472"/>
            <a:ext cx="4935454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/>
              <a:t>This plot reports the resolution due to non-uniform charge deposition; jitter is subtracted.</a:t>
            </a:r>
            <a:endParaRPr lang="en-IT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4C1D54-09C8-D6BE-7AF3-D86852761FFA}"/>
              </a:ext>
            </a:extLst>
          </p:cNvPr>
          <p:cNvSpPr txBox="1"/>
          <p:nvPr/>
        </p:nvSpPr>
        <p:spPr>
          <a:xfrm>
            <a:off x="587042" y="2239476"/>
            <a:ext cx="5096128" cy="152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Problem: the predicted temporal resolution is much worse than the measured resolution. 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This discrepancy increases with thickness. </a:t>
            </a:r>
            <a:endParaRPr lang="en-IT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9506D5-D922-818D-EFB9-914F8070E4E2}"/>
              </a:ext>
            </a:extLst>
          </p:cNvPr>
          <p:cNvSpPr txBox="1"/>
          <p:nvPr/>
        </p:nvSpPr>
        <p:spPr>
          <a:xfrm>
            <a:off x="1848679" y="5252060"/>
            <a:ext cx="7873921" cy="8706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The correct simulation </a:t>
            </a:r>
            <a:r>
              <a:rPr lang="en-US" dirty="0"/>
              <a:t>of the initial Landau distribution leads to the </a:t>
            </a:r>
            <a:r>
              <a:rPr lang="en-US" b="1" dirty="0"/>
              <a:t>wrong prediction </a:t>
            </a:r>
            <a:r>
              <a:rPr lang="en-US" dirty="0"/>
              <a:t>of the temporal resolution</a:t>
            </a:r>
            <a:endParaRPr lang="en-IT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6C956D-126F-4784-DE31-42984FB9B08E}"/>
              </a:ext>
            </a:extLst>
          </p:cNvPr>
          <p:cNvGrpSpPr/>
          <p:nvPr/>
        </p:nvGrpSpPr>
        <p:grpSpPr>
          <a:xfrm>
            <a:off x="10266744" y="2068735"/>
            <a:ext cx="367249" cy="419822"/>
            <a:chOff x="10266744" y="2068735"/>
            <a:chExt cx="367249" cy="41982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8E6428B-3ED4-FFB6-05E6-AFF023C4BB63}"/>
                </a:ext>
              </a:extLst>
            </p:cNvPr>
            <p:cNvCxnSpPr/>
            <p:nvPr/>
          </p:nvCxnSpPr>
          <p:spPr>
            <a:xfrm flipV="1">
              <a:off x="10266744" y="2083443"/>
              <a:ext cx="0" cy="40511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D8AB49-CFA6-9696-7A2E-59567F1AA303}"/>
                </a:ext>
              </a:extLst>
            </p:cNvPr>
            <p:cNvSpPr txBox="1"/>
            <p:nvPr/>
          </p:nvSpPr>
          <p:spPr>
            <a:xfrm>
              <a:off x="10319483" y="2068735"/>
              <a:ext cx="314510" cy="4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9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9BA05-20BB-D262-E9C4-F7DD3D6F2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aph of a graph&#10;&#10;AI-generated content may be incorrect.">
            <a:extLst>
              <a:ext uri="{FF2B5EF4-FFF2-40B4-BE49-F238E27FC236}">
                <a16:creationId xmlns:a16="http://schemas.microsoft.com/office/drawing/2014/main" id="{FBCF6713-9BE5-9D73-9381-CBD9703B1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254" y="2731132"/>
            <a:ext cx="3519117" cy="2071148"/>
          </a:xfrm>
          <a:prstGeom prst="rect">
            <a:avLst/>
          </a:prstGeom>
        </p:spPr>
      </p:pic>
      <p:pic>
        <p:nvPicPr>
          <p:cNvPr id="12" name="Picture 11" descr="A graph of a graph&#10;&#10;AI-generated content may be incorrect.">
            <a:extLst>
              <a:ext uri="{FF2B5EF4-FFF2-40B4-BE49-F238E27FC236}">
                <a16:creationId xmlns:a16="http://schemas.microsoft.com/office/drawing/2014/main" id="{0D5CC65E-7C5F-C3EA-524B-119211F8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956" y="2745920"/>
            <a:ext cx="3863948" cy="2162372"/>
          </a:xfrm>
          <a:prstGeom prst="rect">
            <a:avLst/>
          </a:prstGeom>
        </p:spPr>
      </p:pic>
      <p:pic>
        <p:nvPicPr>
          <p:cNvPr id="18" name="Picture 17" descr="A diagram of a graph&#10;&#10;AI-generated content may be incorrect.">
            <a:extLst>
              <a:ext uri="{FF2B5EF4-FFF2-40B4-BE49-F238E27FC236}">
                <a16:creationId xmlns:a16="http://schemas.microsoft.com/office/drawing/2014/main" id="{BFA23054-5CDB-1F23-6135-483DC932F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289" y="4677838"/>
            <a:ext cx="3697391" cy="218016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4E828C-8F85-FC86-A992-4DCF1DD5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ADEFF-A1A6-FFF8-50BA-B1F83A6AB53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05061-98B6-7682-2C25-440D6C84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Landau distribution and temporal resolution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15C09-BA70-E2F4-D21B-BAB104534E8A}"/>
              </a:ext>
            </a:extLst>
          </p:cNvPr>
          <p:cNvSpPr txBox="1"/>
          <p:nvPr/>
        </p:nvSpPr>
        <p:spPr>
          <a:xfrm>
            <a:off x="997193" y="730991"/>
            <a:ext cx="10467875" cy="128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The temporal resolution is degraded if one energy deposit is much larger than the average. </a:t>
            </a:r>
          </a:p>
          <a:p>
            <a:pPr>
              <a:lnSpc>
                <a:spcPct val="150000"/>
              </a:lnSpc>
            </a:pPr>
            <a:r>
              <a:rPr lang="en-US" dirty="0"/>
              <a:t>Thick sensors have worse temporal resolution because it is more likely that </a:t>
            </a:r>
            <a:r>
              <a:rPr lang="en-US" b="1" dirty="0"/>
              <a:t>at least one energy deposit is much larger. </a:t>
            </a:r>
            <a:endParaRPr lang="en-IT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96391E-03C0-BF8D-5AAC-759EC5BCE107}"/>
              </a:ext>
            </a:extLst>
          </p:cNvPr>
          <p:cNvSpPr txBox="1"/>
          <p:nvPr/>
        </p:nvSpPr>
        <p:spPr>
          <a:xfrm>
            <a:off x="3839278" y="2028444"/>
            <a:ext cx="4783706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WF2 Simulation: energy deposits and current</a:t>
            </a:r>
            <a:endParaRPr lang="en-IT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C1D343-F467-F371-0637-BD7EE8D54376}"/>
              </a:ext>
            </a:extLst>
          </p:cNvPr>
          <p:cNvSpPr txBox="1"/>
          <p:nvPr/>
        </p:nvSpPr>
        <p:spPr>
          <a:xfrm>
            <a:off x="2027802" y="2433765"/>
            <a:ext cx="2418631" cy="41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20-micron thick sensor</a:t>
            </a:r>
            <a:endParaRPr lang="en-IT" sz="1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C8970A-55AC-C981-1DFF-E8CC99FB5F0D}"/>
              </a:ext>
            </a:extLst>
          </p:cNvPr>
          <p:cNvSpPr txBox="1"/>
          <p:nvPr/>
        </p:nvSpPr>
        <p:spPr>
          <a:xfrm>
            <a:off x="7640582" y="2479302"/>
            <a:ext cx="2418631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50-micron thick sensor</a:t>
            </a:r>
            <a:endParaRPr lang="en-IT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ECB770-5B4D-418A-89DA-4BB35C44A588}"/>
              </a:ext>
            </a:extLst>
          </p:cNvPr>
          <p:cNvSpPr txBox="1"/>
          <p:nvPr/>
        </p:nvSpPr>
        <p:spPr>
          <a:xfrm>
            <a:off x="8849898" y="5273979"/>
            <a:ext cx="1316250" cy="1030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dirty="0"/>
              <a:t>Large energy deposits are more likely in thicker sensors</a:t>
            </a:r>
          </a:p>
        </p:txBody>
      </p:sp>
      <p:pic>
        <p:nvPicPr>
          <p:cNvPr id="9" name="Picture 8" descr="A rainbow colored graph with black text&#10;&#10;AI-generated content may be incorrect.">
            <a:extLst>
              <a:ext uri="{FF2B5EF4-FFF2-40B4-BE49-F238E27FC236}">
                <a16:creationId xmlns:a16="http://schemas.microsoft.com/office/drawing/2014/main" id="{4EF7F217-9C93-71A2-A277-9832CF49E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32" y="4848578"/>
            <a:ext cx="3968981" cy="19785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DE52025-8D8D-B2DD-65AD-BC4D03ECF1C3}"/>
              </a:ext>
            </a:extLst>
          </p:cNvPr>
          <p:cNvSpPr txBox="1"/>
          <p:nvPr/>
        </p:nvSpPr>
        <p:spPr>
          <a:xfrm>
            <a:off x="2839299" y="3623568"/>
            <a:ext cx="6668724" cy="8706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The root of the problem:</a:t>
            </a:r>
            <a:r>
              <a:rPr lang="en-US" dirty="0"/>
              <a:t> the simulated ionization pattern  contains very large deposits that degrades the resolution. </a:t>
            </a:r>
          </a:p>
        </p:txBody>
      </p:sp>
    </p:spTree>
    <p:extLst>
      <p:ext uri="{BB962C8B-B14F-4D97-AF65-F5344CB8AC3E}">
        <p14:creationId xmlns:p14="http://schemas.microsoft.com/office/powerpoint/2010/main" val="105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624A3F-1B4B-62AE-ACED-1A43D01D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DE1F5E-3275-EC61-E391-04DFA2857EA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E212A3-F001-35C9-49B9-372AAB4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What are we missing in the simulation?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7A0AB-6D44-FDE1-2BE2-415C5292E891}"/>
              </a:ext>
            </a:extLst>
          </p:cNvPr>
          <p:cNvSpPr txBox="1"/>
          <p:nvPr/>
        </p:nvSpPr>
        <p:spPr>
          <a:xfrm>
            <a:off x="3871673" y="3224416"/>
            <a:ext cx="3360215" cy="849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dirty="0"/>
              <a:t>Space charge effects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dirty="0"/>
              <a:t>Gain saturation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3A47A-D52E-6067-541B-6A568AFD8AC2}"/>
              </a:ext>
            </a:extLst>
          </p:cNvPr>
          <p:cNvSpPr txBox="1"/>
          <p:nvPr/>
        </p:nvSpPr>
        <p:spPr>
          <a:xfrm>
            <a:off x="1962616" y="1147187"/>
            <a:ext cx="8781584" cy="12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dirty="0"/>
              <a:t>The simulation shows that the granularity of the energy deposition leads to a temporal resolution that is worst than the measured one. </a:t>
            </a:r>
          </a:p>
          <a:p>
            <a:pPr>
              <a:lnSpc>
                <a:spcPct val="130000"/>
              </a:lnSpc>
            </a:pPr>
            <a:r>
              <a:rPr lang="en-IT" sz="2000" b="1" dirty="0">
                <a:solidFill>
                  <a:srgbClr val="800000"/>
                </a:solidFill>
              </a:rPr>
              <a:t>What are we missing?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34F99-A14F-1AA9-AF30-9ADA1D741EDF}"/>
              </a:ext>
            </a:extLst>
          </p:cNvPr>
          <p:cNvSpPr txBox="1"/>
          <p:nvPr/>
        </p:nvSpPr>
        <p:spPr>
          <a:xfrm>
            <a:off x="2236303" y="5215605"/>
            <a:ext cx="8507895" cy="44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dirty="0"/>
              <a:t>Both effects smooth the LGAD current signal</a:t>
            </a:r>
            <a:endParaRPr lang="en-IT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13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702D54-F46C-A556-5C72-7D511704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5644E5-CB4C-51AF-2FEB-F15681E7E5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48EB2F-EF74-AB4E-99C9-4494485C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IT" dirty="0"/>
              <a:t>pace charge effects</a:t>
            </a:r>
          </a:p>
        </p:txBody>
      </p:sp>
      <p:pic>
        <p:nvPicPr>
          <p:cNvPr id="13" name="Picture 12" descr="A rainbow colored graph with numbers&#10;&#10;Description automatically generated">
            <a:extLst>
              <a:ext uri="{FF2B5EF4-FFF2-40B4-BE49-F238E27FC236}">
                <a16:creationId xmlns:a16="http://schemas.microsoft.com/office/drawing/2014/main" id="{04215764-6D03-F780-D930-73B7F359ED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073" y="2379642"/>
            <a:ext cx="2022597" cy="2661001"/>
          </a:xfrm>
          <a:prstGeom prst="rect">
            <a:avLst/>
          </a:prstGeom>
        </p:spPr>
      </p:pic>
      <p:pic>
        <p:nvPicPr>
          <p:cNvPr id="17" name="Picture 16" descr="A rainbow colored graph with numbers&#10;&#10;Description automatically generated">
            <a:extLst>
              <a:ext uri="{FF2B5EF4-FFF2-40B4-BE49-F238E27FC236}">
                <a16:creationId xmlns:a16="http://schemas.microsoft.com/office/drawing/2014/main" id="{26DF0111-A3F2-1A1D-F804-658448E96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7209" y="2379642"/>
            <a:ext cx="2120571" cy="26610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7BEE1F2-B24C-C53D-F56B-770E2B564C4E}"/>
              </a:ext>
            </a:extLst>
          </p:cNvPr>
          <p:cNvSpPr txBox="1"/>
          <p:nvPr/>
        </p:nvSpPr>
        <p:spPr>
          <a:xfrm>
            <a:off x="712483" y="5363268"/>
            <a:ext cx="4672873" cy="102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/>
              <a:t>During the drift, the initial charge deposition becomes smoother as high charge-density clusters expands more than low charge-density clusters </a:t>
            </a:r>
            <a:endParaRPr lang="en-US" sz="14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C3DCFD0-C070-A9AE-C835-35E64146027A}"/>
              </a:ext>
            </a:extLst>
          </p:cNvPr>
          <p:cNvCxnSpPr>
            <a:cxnSpLocks/>
          </p:cNvCxnSpPr>
          <p:nvPr/>
        </p:nvCxnSpPr>
        <p:spPr>
          <a:xfrm>
            <a:off x="2213991" y="4130459"/>
            <a:ext cx="0" cy="312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45FACD3-11EE-A920-7867-A9092C183272}"/>
              </a:ext>
            </a:extLst>
          </p:cNvPr>
          <p:cNvSpPr txBox="1"/>
          <p:nvPr/>
        </p:nvSpPr>
        <p:spPr>
          <a:xfrm>
            <a:off x="1120079" y="3266689"/>
            <a:ext cx="969564" cy="481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b="1" dirty="0"/>
              <a:t>Electron cluster drift</a:t>
            </a:r>
            <a:endParaRPr lang="en-IT" sz="900" b="1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D604DE1-E092-9456-E258-899194562C57}"/>
              </a:ext>
            </a:extLst>
          </p:cNvPr>
          <p:cNvSpPr/>
          <p:nvPr/>
        </p:nvSpPr>
        <p:spPr>
          <a:xfrm>
            <a:off x="1804588" y="3724474"/>
            <a:ext cx="409403" cy="29396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E357195-0C4B-60CE-1811-27532BC17AB0}"/>
              </a:ext>
            </a:extLst>
          </p:cNvPr>
          <p:cNvSpPr txBox="1"/>
          <p:nvPr/>
        </p:nvSpPr>
        <p:spPr>
          <a:xfrm>
            <a:off x="3646523" y="3148545"/>
            <a:ext cx="1583399" cy="985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b="1" dirty="0"/>
              <a:t>After the drift, the electron cluster is longer, has a lower density</a:t>
            </a:r>
            <a:endParaRPr lang="en-IT" sz="100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5712FAA-D124-0F74-E017-FB320D909D85}"/>
              </a:ext>
            </a:extLst>
          </p:cNvPr>
          <p:cNvSpPr/>
          <p:nvPr/>
        </p:nvSpPr>
        <p:spPr>
          <a:xfrm>
            <a:off x="4250144" y="2707041"/>
            <a:ext cx="409403" cy="29396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pic>
        <p:nvPicPr>
          <p:cNvPr id="6" name="Picture 5" descr="A graph with a line and dots&#10;&#10;Description automatically generated with medium confidence">
            <a:extLst>
              <a:ext uri="{FF2B5EF4-FFF2-40B4-BE49-F238E27FC236}">
                <a16:creationId xmlns:a16="http://schemas.microsoft.com/office/drawing/2014/main" id="{B3AE5C03-4136-8BE4-DCAF-9C2EECEEF1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5803" y="1928646"/>
            <a:ext cx="6358364" cy="3220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46F6E2-6780-D6FA-B487-7C5C9C4A98FD}"/>
              </a:ext>
            </a:extLst>
          </p:cNvPr>
          <p:cNvSpPr txBox="1"/>
          <p:nvPr/>
        </p:nvSpPr>
        <p:spPr>
          <a:xfrm>
            <a:off x="1126446" y="1592159"/>
            <a:ext cx="3987529" cy="69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/>
              <a:t>WF2 simulation of a charge cloud drifting toward the electrode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EE60B1-CDD8-C675-1A1E-E8F90C7E487A}"/>
              </a:ext>
            </a:extLst>
          </p:cNvPr>
          <p:cNvSpPr txBox="1"/>
          <p:nvPr/>
        </p:nvSpPr>
        <p:spPr>
          <a:xfrm>
            <a:off x="6585370" y="5363268"/>
            <a:ext cx="5335697" cy="6969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/>
              <a:t>Including space charge effects, the temporal resolution in simulation is slightly closer to the measured resolution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B19A2-5503-9A98-0753-D61FC9EAAB12}"/>
              </a:ext>
            </a:extLst>
          </p:cNvPr>
          <p:cNvSpPr txBox="1"/>
          <p:nvPr/>
        </p:nvSpPr>
        <p:spPr>
          <a:xfrm rot="16200000">
            <a:off x="574356" y="2691121"/>
            <a:ext cx="614271" cy="288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100" b="1" dirty="0"/>
              <a:t>y</a:t>
            </a:r>
            <a:r>
              <a:rPr lang="en-IT" sz="1100" b="1" dirty="0"/>
              <a:t> [um]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46CBCC-1162-B536-27BB-BCA0D1D98FE4}"/>
              </a:ext>
            </a:extLst>
          </p:cNvPr>
          <p:cNvSpPr txBox="1"/>
          <p:nvPr/>
        </p:nvSpPr>
        <p:spPr>
          <a:xfrm rot="16200000">
            <a:off x="2957121" y="2691122"/>
            <a:ext cx="614271" cy="288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100" b="1" dirty="0"/>
              <a:t>y</a:t>
            </a:r>
            <a:r>
              <a:rPr lang="en-IT" sz="1100" b="1" dirty="0"/>
              <a:t> [um]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98D6D-E72B-B0A9-B75A-4B3EE065F913}"/>
              </a:ext>
            </a:extLst>
          </p:cNvPr>
          <p:cNvSpPr txBox="1"/>
          <p:nvPr/>
        </p:nvSpPr>
        <p:spPr>
          <a:xfrm>
            <a:off x="4846518" y="4969821"/>
            <a:ext cx="611065" cy="288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100" b="1" dirty="0"/>
              <a:t>x</a:t>
            </a:r>
            <a:r>
              <a:rPr lang="en-IT" sz="1100" b="1" dirty="0"/>
              <a:t> [um]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2C84D0-0C30-2088-8D22-D8013F22972E}"/>
              </a:ext>
            </a:extLst>
          </p:cNvPr>
          <p:cNvSpPr txBox="1"/>
          <p:nvPr/>
        </p:nvSpPr>
        <p:spPr>
          <a:xfrm>
            <a:off x="2408511" y="4969821"/>
            <a:ext cx="611065" cy="288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100" b="1" dirty="0"/>
              <a:t>x</a:t>
            </a:r>
            <a:r>
              <a:rPr lang="en-IT" sz="1100" b="1" dirty="0"/>
              <a:t> [um]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83E99-9301-054F-304A-982996B08F76}"/>
              </a:ext>
            </a:extLst>
          </p:cNvPr>
          <p:cNvSpPr txBox="1"/>
          <p:nvPr/>
        </p:nvSpPr>
        <p:spPr>
          <a:xfrm>
            <a:off x="1691379" y="630951"/>
            <a:ext cx="9057451" cy="86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During the e/h drift, the charge density granularity of the initial ionization becomes smoother due to space charge effects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8D4592-261C-E5EA-7848-8E9D4243C94B}"/>
              </a:ext>
            </a:extLst>
          </p:cNvPr>
          <p:cNvSpPr/>
          <p:nvPr/>
        </p:nvSpPr>
        <p:spPr>
          <a:xfrm>
            <a:off x="2089643" y="4018436"/>
            <a:ext cx="229811" cy="14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08B482-E12C-4692-E95D-084EA6ADF6E6}"/>
              </a:ext>
            </a:extLst>
          </p:cNvPr>
          <p:cNvCxnSpPr/>
          <p:nvPr/>
        </p:nvCxnSpPr>
        <p:spPr>
          <a:xfrm flipV="1">
            <a:off x="2013654" y="3001003"/>
            <a:ext cx="0" cy="640497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1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702D54-F46C-A556-5C72-7D511704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738" y="6423949"/>
            <a:ext cx="674118" cy="316442"/>
          </a:xfrm>
        </p:spPr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5644E5-CB4C-51AF-2FEB-F15681E7E5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48EB2F-EF74-AB4E-99C9-4494485C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Gain quenching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C01211D-F302-79D1-AD77-AE8038B972BC}"/>
              </a:ext>
            </a:extLst>
          </p:cNvPr>
          <p:cNvGrpSpPr/>
          <p:nvPr/>
        </p:nvGrpSpPr>
        <p:grpSpPr>
          <a:xfrm>
            <a:off x="1393604" y="2690515"/>
            <a:ext cx="3309892" cy="2176169"/>
            <a:chOff x="9455233" y="4565122"/>
            <a:chExt cx="2579806" cy="16623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F2E1C1-A180-3874-E7F0-73DD4950CF7A}"/>
                </a:ext>
              </a:extLst>
            </p:cNvPr>
            <p:cNvSpPr/>
            <p:nvPr/>
          </p:nvSpPr>
          <p:spPr>
            <a:xfrm>
              <a:off x="9455233" y="4565122"/>
              <a:ext cx="2579806" cy="16623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386D241-49B9-051B-10AA-530E2DD56146}"/>
                </a:ext>
              </a:extLst>
            </p:cNvPr>
            <p:cNvSpPr/>
            <p:nvPr/>
          </p:nvSpPr>
          <p:spPr>
            <a:xfrm>
              <a:off x="9455233" y="4565122"/>
              <a:ext cx="2579806" cy="21602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n</a:t>
              </a:r>
              <a:r>
                <a:rPr lang="en-IT" sz="1600" dirty="0">
                  <a:solidFill>
                    <a:schemeClr val="tx1"/>
                  </a:solidFill>
                </a:rPr>
                <a:t>++ electrode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691FDE-F941-45B0-AE9C-A78D0346C43E}"/>
                </a:ext>
              </a:extLst>
            </p:cNvPr>
            <p:cNvSpPr/>
            <p:nvPr/>
          </p:nvSpPr>
          <p:spPr>
            <a:xfrm>
              <a:off x="9455233" y="5727750"/>
              <a:ext cx="2579806" cy="2160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p</a:t>
              </a:r>
              <a:r>
                <a:rPr lang="en-IT" sz="1600" dirty="0">
                  <a:solidFill>
                    <a:schemeClr val="tx1"/>
                  </a:solidFill>
                </a:rPr>
                <a:t>+ gain implant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FB21265-637E-849B-4257-FFEF3712DA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22718" y="4858939"/>
              <a:ext cx="10420" cy="8155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23E552-2730-5355-280E-971B3F5FAF80}"/>
                </a:ext>
              </a:extLst>
            </p:cNvPr>
            <p:cNvSpPr txBox="1"/>
            <p:nvPr/>
          </p:nvSpPr>
          <p:spPr>
            <a:xfrm>
              <a:off x="9733138" y="4976794"/>
              <a:ext cx="834114" cy="611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/>
                <a:t>LGAD 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 err="1"/>
                <a:t>Efield</a:t>
              </a:r>
              <a:endParaRPr lang="en-US" sz="1200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5F95F1D-AFC8-9E55-1931-86224C11F35F}"/>
                </a:ext>
              </a:extLst>
            </p:cNvPr>
            <p:cNvGrpSpPr/>
            <p:nvPr/>
          </p:nvGrpSpPr>
          <p:grpSpPr>
            <a:xfrm>
              <a:off x="10681160" y="4817507"/>
              <a:ext cx="1054443" cy="117855"/>
              <a:chOff x="7570573" y="5773339"/>
              <a:chExt cx="1054443" cy="117855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C10C771-D321-ED2D-F142-D194E63092BF}"/>
                  </a:ext>
                </a:extLst>
              </p:cNvPr>
              <p:cNvSpPr/>
              <p:nvPr/>
            </p:nvSpPr>
            <p:spPr>
              <a:xfrm>
                <a:off x="75705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C680C90-6EF0-6872-A659-AA482F4D956E}"/>
                  </a:ext>
                </a:extLst>
              </p:cNvPr>
              <p:cNvSpPr/>
              <p:nvPr/>
            </p:nvSpPr>
            <p:spPr>
              <a:xfrm>
                <a:off x="77229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899AFB2-2C8A-9B25-B507-FD3AF218B986}"/>
                  </a:ext>
                </a:extLst>
              </p:cNvPr>
              <p:cNvSpPr/>
              <p:nvPr/>
            </p:nvSpPr>
            <p:spPr>
              <a:xfrm>
                <a:off x="78753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403FD9F-1DF9-A8A8-6365-94369D8C2A9E}"/>
                  </a:ext>
                </a:extLst>
              </p:cNvPr>
              <p:cNvSpPr/>
              <p:nvPr/>
            </p:nvSpPr>
            <p:spPr>
              <a:xfrm>
                <a:off x="80277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FBD0036-3C3C-B48B-B9E6-AF31A1715C59}"/>
                  </a:ext>
                </a:extLst>
              </p:cNvPr>
              <p:cNvSpPr/>
              <p:nvPr/>
            </p:nvSpPr>
            <p:spPr>
              <a:xfrm>
                <a:off x="81801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60BDF28-9B5E-C6C1-9B93-8D99520451C4}"/>
                  </a:ext>
                </a:extLst>
              </p:cNvPr>
              <p:cNvSpPr/>
              <p:nvPr/>
            </p:nvSpPr>
            <p:spPr>
              <a:xfrm>
                <a:off x="83325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5277476-0DDA-758A-9041-12DDFC5000F0}"/>
                  </a:ext>
                </a:extLst>
              </p:cNvPr>
              <p:cNvSpPr/>
              <p:nvPr/>
            </p:nvSpPr>
            <p:spPr>
              <a:xfrm>
                <a:off x="84849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361F37F-D922-65F1-9A73-8953FDD4EDEA}"/>
                </a:ext>
              </a:extLst>
            </p:cNvPr>
            <p:cNvGrpSpPr/>
            <p:nvPr/>
          </p:nvGrpSpPr>
          <p:grpSpPr>
            <a:xfrm>
              <a:off x="10681160" y="5573539"/>
              <a:ext cx="1054443" cy="117855"/>
              <a:chOff x="7570573" y="5773339"/>
              <a:chExt cx="1054443" cy="117855"/>
            </a:xfrm>
            <a:solidFill>
              <a:schemeClr val="accent2">
                <a:lumMod val="10000"/>
                <a:lumOff val="90000"/>
              </a:schemeClr>
            </a:solidFill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3E2BCCA-8E31-C5DF-6D85-5DAE341FD538}"/>
                  </a:ext>
                </a:extLst>
              </p:cNvPr>
              <p:cNvSpPr/>
              <p:nvPr/>
            </p:nvSpPr>
            <p:spPr>
              <a:xfrm>
                <a:off x="75705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4EAECE6-F068-547E-937B-63E92F370CF4}"/>
                  </a:ext>
                </a:extLst>
              </p:cNvPr>
              <p:cNvSpPr/>
              <p:nvPr/>
            </p:nvSpPr>
            <p:spPr>
              <a:xfrm>
                <a:off x="77229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D06BFAD-8983-8CC6-AED6-4C97D4733106}"/>
                  </a:ext>
                </a:extLst>
              </p:cNvPr>
              <p:cNvSpPr/>
              <p:nvPr/>
            </p:nvSpPr>
            <p:spPr>
              <a:xfrm>
                <a:off x="78753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92591F4-8FE7-BC12-26E4-7C27637ED924}"/>
                  </a:ext>
                </a:extLst>
              </p:cNvPr>
              <p:cNvSpPr/>
              <p:nvPr/>
            </p:nvSpPr>
            <p:spPr>
              <a:xfrm>
                <a:off x="80277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0CEAF6E-1A57-E4D9-B127-6CABC8706652}"/>
                  </a:ext>
                </a:extLst>
              </p:cNvPr>
              <p:cNvSpPr/>
              <p:nvPr/>
            </p:nvSpPr>
            <p:spPr>
              <a:xfrm>
                <a:off x="81801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C802284-AC6C-9EA0-2909-716F44A6C680}"/>
                  </a:ext>
                </a:extLst>
              </p:cNvPr>
              <p:cNvSpPr/>
              <p:nvPr/>
            </p:nvSpPr>
            <p:spPr>
              <a:xfrm>
                <a:off x="83325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E67C69F-1015-E40D-C769-BA0A89935150}"/>
                  </a:ext>
                </a:extLst>
              </p:cNvPr>
              <p:cNvSpPr/>
              <p:nvPr/>
            </p:nvSpPr>
            <p:spPr>
              <a:xfrm>
                <a:off x="84849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FB661E4-C93C-B235-17A1-58FAF6845A76}"/>
                </a:ext>
              </a:extLst>
            </p:cNvPr>
            <p:cNvCxnSpPr>
              <a:cxnSpLocks/>
            </p:cNvCxnSpPr>
            <p:nvPr/>
          </p:nvCxnSpPr>
          <p:spPr>
            <a:xfrm>
              <a:off x="11055981" y="5059353"/>
              <a:ext cx="0" cy="4147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359C7E4-CD27-1E84-FF7C-BBD21C4FF4E9}"/>
                </a:ext>
              </a:extLst>
            </p:cNvPr>
            <p:cNvSpPr txBox="1"/>
            <p:nvPr/>
          </p:nvSpPr>
          <p:spPr>
            <a:xfrm>
              <a:off x="11145622" y="4874117"/>
              <a:ext cx="834114" cy="466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/>
                <a:t>Carriers 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 err="1"/>
                <a:t>Efield</a:t>
              </a:r>
              <a:endParaRPr lang="en-US" sz="1200" dirty="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CE6039D-A7A5-EE3D-734A-6FCF692EF00B}"/>
              </a:ext>
            </a:extLst>
          </p:cNvPr>
          <p:cNvSpPr txBox="1"/>
          <p:nvPr/>
        </p:nvSpPr>
        <p:spPr>
          <a:xfrm>
            <a:off x="855271" y="1669658"/>
            <a:ext cx="4879311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The charge carriers in the gain layer produce a field that is opposite to the LGAD field, lowering the gain.  </a:t>
            </a:r>
          </a:p>
          <a:p>
            <a:pPr>
              <a:lnSpc>
                <a:spcPct val="150000"/>
              </a:lnSpc>
            </a:pP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158CD-84B1-126D-110A-BA582B39064E}"/>
              </a:ext>
            </a:extLst>
          </p:cNvPr>
          <p:cNvSpPr txBox="1"/>
          <p:nvPr/>
        </p:nvSpPr>
        <p:spPr>
          <a:xfrm>
            <a:off x="743074" y="5268684"/>
            <a:ext cx="5103704" cy="134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/>
              <a:t>Due to gain quench, the gain is lower for large charge depositions </a:t>
            </a:r>
          </a:p>
          <a:p>
            <a:pPr algn="ctr">
              <a:lnSpc>
                <a:spcPct val="150000"/>
              </a:lnSpc>
            </a:pPr>
            <a:r>
              <a:rPr lang="en-US" sz="1400" b="1" dirty="0"/>
              <a:t>Gain quenching acts as a dumper, smoothing the LGAD current signal</a:t>
            </a:r>
          </a:p>
        </p:txBody>
      </p:sp>
      <p:pic>
        <p:nvPicPr>
          <p:cNvPr id="8" name="Picture 7" descr="A graph with different colored dots and numbers&#10;&#10;Description automatically generated">
            <a:extLst>
              <a:ext uri="{FF2B5EF4-FFF2-40B4-BE49-F238E27FC236}">
                <a16:creationId xmlns:a16="http://schemas.microsoft.com/office/drawing/2014/main" id="{F28D3765-F80A-E36B-C6DC-F76BAFCE91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9724" y="2169812"/>
            <a:ext cx="6240846" cy="3225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3A0CB9-18D9-772B-7E61-108FD9055976}"/>
              </a:ext>
            </a:extLst>
          </p:cNvPr>
          <p:cNvSpPr txBox="1"/>
          <p:nvPr/>
        </p:nvSpPr>
        <p:spPr>
          <a:xfrm>
            <a:off x="1760953" y="637842"/>
            <a:ext cx="9057451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The LGAD gain is not constant, it is smaller for large charge clusters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79BFD-467F-031B-81AA-AE9BE8DDEF2A}"/>
              </a:ext>
            </a:extLst>
          </p:cNvPr>
          <p:cNvSpPr txBox="1"/>
          <p:nvPr/>
        </p:nvSpPr>
        <p:spPr>
          <a:xfrm>
            <a:off x="6585370" y="5363268"/>
            <a:ext cx="5335697" cy="10201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/>
              <a:t>Including space charge effects and gain saturation, the temporal resolution in simulation reproduces well  the measured resolution </a:t>
            </a:r>
          </a:p>
        </p:txBody>
      </p:sp>
    </p:spTree>
    <p:extLst>
      <p:ext uri="{BB962C8B-B14F-4D97-AF65-F5344CB8AC3E}">
        <p14:creationId xmlns:p14="http://schemas.microsoft.com/office/powerpoint/2010/main" val="278219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43371-246F-B6A1-8F17-BDA3AF8F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C8181-B4F7-6470-6E5F-F62636B89D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C15001-B87A-F3AB-9AAA-6A9776A6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WF2 Gain quench simulation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49933-6980-4C9F-0D0C-C8C3145AE6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9387" y="2469912"/>
            <a:ext cx="7772399" cy="4227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B69FD4-B743-8C47-D303-7284EF718E21}"/>
              </a:ext>
            </a:extLst>
          </p:cNvPr>
          <p:cNvSpPr txBox="1"/>
          <p:nvPr/>
        </p:nvSpPr>
        <p:spPr>
          <a:xfrm>
            <a:off x="698831" y="939435"/>
            <a:ext cx="6461788" cy="12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Gain quench increases: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When the gain increases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When the number of incoming electrons increases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8F6DCC-D7C1-AB41-91A5-575CDFA2E455}"/>
              </a:ext>
            </a:extLst>
          </p:cNvPr>
          <p:cNvCxnSpPr>
            <a:cxnSpLocks/>
          </p:cNvCxnSpPr>
          <p:nvPr/>
        </p:nvCxnSpPr>
        <p:spPr>
          <a:xfrm flipH="1">
            <a:off x="4104640" y="3486963"/>
            <a:ext cx="132080" cy="599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8A3EA31-40F6-E0F4-628D-894CAC9497A2}"/>
              </a:ext>
            </a:extLst>
          </p:cNvPr>
          <p:cNvSpPr txBox="1"/>
          <p:nvPr/>
        </p:nvSpPr>
        <p:spPr>
          <a:xfrm>
            <a:off x="3500511" y="3093280"/>
            <a:ext cx="2097649" cy="3140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dirty="0"/>
              <a:t>Increasing cluster charge</a:t>
            </a:r>
            <a:endParaRPr lang="en-US" sz="11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60812-BB93-F043-E6D3-A66862413B7A}"/>
              </a:ext>
            </a:extLst>
          </p:cNvPr>
          <p:cNvGrpSpPr/>
          <p:nvPr/>
        </p:nvGrpSpPr>
        <p:grpSpPr>
          <a:xfrm>
            <a:off x="8855765" y="730231"/>
            <a:ext cx="3021978" cy="1913577"/>
            <a:chOff x="9455233" y="4565122"/>
            <a:chExt cx="2579806" cy="16623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B3CC73-A4BA-7BE6-2C87-63AA9315CA10}"/>
                </a:ext>
              </a:extLst>
            </p:cNvPr>
            <p:cNvSpPr/>
            <p:nvPr/>
          </p:nvSpPr>
          <p:spPr>
            <a:xfrm>
              <a:off x="9455233" y="4565122"/>
              <a:ext cx="2579806" cy="16623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975B67-9CF1-930F-ABCA-F858FC1721BD}"/>
                </a:ext>
              </a:extLst>
            </p:cNvPr>
            <p:cNvSpPr/>
            <p:nvPr/>
          </p:nvSpPr>
          <p:spPr>
            <a:xfrm>
              <a:off x="9455233" y="4565122"/>
              <a:ext cx="2579806" cy="21602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n</a:t>
              </a:r>
              <a:r>
                <a:rPr lang="en-IT" sz="1600" dirty="0">
                  <a:solidFill>
                    <a:schemeClr val="tx1"/>
                  </a:solidFill>
                </a:rPr>
                <a:t>++ electrode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B11351-7803-2042-22AF-7CBA58E78980}"/>
                </a:ext>
              </a:extLst>
            </p:cNvPr>
            <p:cNvSpPr/>
            <p:nvPr/>
          </p:nvSpPr>
          <p:spPr>
            <a:xfrm>
              <a:off x="9455233" y="5727750"/>
              <a:ext cx="2579806" cy="2160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p</a:t>
              </a:r>
              <a:r>
                <a:rPr lang="en-IT" sz="1600" dirty="0">
                  <a:solidFill>
                    <a:schemeClr val="tx1"/>
                  </a:solidFill>
                </a:rPr>
                <a:t>+ gain implant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4006299-A8F8-F633-B22E-C94426CAC9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22718" y="4858939"/>
              <a:ext cx="10420" cy="8155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773DA2-E384-3244-E9C3-01E0722D5E98}"/>
                </a:ext>
              </a:extLst>
            </p:cNvPr>
            <p:cNvSpPr txBox="1"/>
            <p:nvPr/>
          </p:nvSpPr>
          <p:spPr>
            <a:xfrm>
              <a:off x="9733138" y="4976794"/>
              <a:ext cx="834114" cy="611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/>
                <a:t>LGAD 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 err="1"/>
                <a:t>Efield</a:t>
              </a:r>
              <a:endParaRPr lang="en-US" sz="1200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21498C7-BA2E-AD92-6548-D3848AA76392}"/>
                </a:ext>
              </a:extLst>
            </p:cNvPr>
            <p:cNvGrpSpPr/>
            <p:nvPr/>
          </p:nvGrpSpPr>
          <p:grpSpPr>
            <a:xfrm>
              <a:off x="10681160" y="4817507"/>
              <a:ext cx="1054443" cy="117855"/>
              <a:chOff x="7570573" y="5773339"/>
              <a:chExt cx="1054443" cy="11785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264CA64-E8BA-D39D-BF09-4F1DB9E9B2C1}"/>
                  </a:ext>
                </a:extLst>
              </p:cNvPr>
              <p:cNvSpPr/>
              <p:nvPr/>
            </p:nvSpPr>
            <p:spPr>
              <a:xfrm>
                <a:off x="75705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F4C8D5B-DC8A-D8B3-E7E5-9C57747E0FB2}"/>
                  </a:ext>
                </a:extLst>
              </p:cNvPr>
              <p:cNvSpPr/>
              <p:nvPr/>
            </p:nvSpPr>
            <p:spPr>
              <a:xfrm>
                <a:off x="77229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3D3D204-1055-BB7B-08AD-F39D52BA745E}"/>
                  </a:ext>
                </a:extLst>
              </p:cNvPr>
              <p:cNvSpPr/>
              <p:nvPr/>
            </p:nvSpPr>
            <p:spPr>
              <a:xfrm>
                <a:off x="78753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7D8102E-E043-52BB-6C8B-26627D1E470B}"/>
                  </a:ext>
                </a:extLst>
              </p:cNvPr>
              <p:cNvSpPr/>
              <p:nvPr/>
            </p:nvSpPr>
            <p:spPr>
              <a:xfrm>
                <a:off x="80277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61123D5-1DDB-C77B-AEB0-B7076B41B51E}"/>
                  </a:ext>
                </a:extLst>
              </p:cNvPr>
              <p:cNvSpPr/>
              <p:nvPr/>
            </p:nvSpPr>
            <p:spPr>
              <a:xfrm>
                <a:off x="81801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4F4667E-B236-D676-1978-B99850761E2F}"/>
                  </a:ext>
                </a:extLst>
              </p:cNvPr>
              <p:cNvSpPr/>
              <p:nvPr/>
            </p:nvSpPr>
            <p:spPr>
              <a:xfrm>
                <a:off x="83325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1CDE812-2972-6D26-E0F5-ED5762A6AD04}"/>
                  </a:ext>
                </a:extLst>
              </p:cNvPr>
              <p:cNvSpPr/>
              <p:nvPr/>
            </p:nvSpPr>
            <p:spPr>
              <a:xfrm>
                <a:off x="84849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BC73945-4E91-65AE-4F53-1ECE6C5C9F65}"/>
                </a:ext>
              </a:extLst>
            </p:cNvPr>
            <p:cNvGrpSpPr/>
            <p:nvPr/>
          </p:nvGrpSpPr>
          <p:grpSpPr>
            <a:xfrm>
              <a:off x="10681160" y="5573539"/>
              <a:ext cx="1054443" cy="117855"/>
              <a:chOff x="7570573" y="5773339"/>
              <a:chExt cx="1054443" cy="117855"/>
            </a:xfrm>
            <a:solidFill>
              <a:schemeClr val="accent2">
                <a:lumMod val="10000"/>
                <a:lumOff val="90000"/>
              </a:schemeClr>
            </a:solidFill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E977732-1017-C98C-6114-8BB2F1053C1C}"/>
                  </a:ext>
                </a:extLst>
              </p:cNvPr>
              <p:cNvSpPr/>
              <p:nvPr/>
            </p:nvSpPr>
            <p:spPr>
              <a:xfrm>
                <a:off x="75705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DCD9DA8-0D46-29FD-B0E1-BFC640E28977}"/>
                  </a:ext>
                </a:extLst>
              </p:cNvPr>
              <p:cNvSpPr/>
              <p:nvPr/>
            </p:nvSpPr>
            <p:spPr>
              <a:xfrm>
                <a:off x="77229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CDC1F46-BBA4-47CE-1800-097BD407BCB5}"/>
                  </a:ext>
                </a:extLst>
              </p:cNvPr>
              <p:cNvSpPr/>
              <p:nvPr/>
            </p:nvSpPr>
            <p:spPr>
              <a:xfrm>
                <a:off x="78753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9F64202-9B83-9809-055C-6C016F375BF0}"/>
                  </a:ext>
                </a:extLst>
              </p:cNvPr>
              <p:cNvSpPr/>
              <p:nvPr/>
            </p:nvSpPr>
            <p:spPr>
              <a:xfrm>
                <a:off x="80277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185DD92-8674-B4F4-4209-F24E99443B6C}"/>
                  </a:ext>
                </a:extLst>
              </p:cNvPr>
              <p:cNvSpPr/>
              <p:nvPr/>
            </p:nvSpPr>
            <p:spPr>
              <a:xfrm>
                <a:off x="81801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A957FA2-B4DA-DAFC-E66E-A32A082BA933}"/>
                  </a:ext>
                </a:extLst>
              </p:cNvPr>
              <p:cNvSpPr/>
              <p:nvPr/>
            </p:nvSpPr>
            <p:spPr>
              <a:xfrm>
                <a:off x="83325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E3F469A-98D5-714E-E1C9-E1E77F5660C8}"/>
                  </a:ext>
                </a:extLst>
              </p:cNvPr>
              <p:cNvSpPr/>
              <p:nvPr/>
            </p:nvSpPr>
            <p:spPr>
              <a:xfrm>
                <a:off x="84849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83AC3E1-2EDE-0902-38DA-BD5B493F3531}"/>
                </a:ext>
              </a:extLst>
            </p:cNvPr>
            <p:cNvCxnSpPr>
              <a:cxnSpLocks/>
            </p:cNvCxnSpPr>
            <p:nvPr/>
          </p:nvCxnSpPr>
          <p:spPr>
            <a:xfrm>
              <a:off x="11055981" y="5059353"/>
              <a:ext cx="0" cy="4147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EE5BD2-26BD-D2E0-F661-20C7EFFBA7B0}"/>
                </a:ext>
              </a:extLst>
            </p:cNvPr>
            <p:cNvSpPr txBox="1"/>
            <p:nvPr/>
          </p:nvSpPr>
          <p:spPr>
            <a:xfrm>
              <a:off x="11145622" y="4874117"/>
              <a:ext cx="834114" cy="611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/>
                <a:t>Charge 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 err="1"/>
                <a:t>Efield</a:t>
              </a:r>
              <a:endParaRPr lang="en-US" sz="1200" dirty="0"/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5D46CE-B426-13F7-08F6-51ABA8672D10}"/>
              </a:ext>
            </a:extLst>
          </p:cNvPr>
          <p:cNvCxnSpPr>
            <a:cxnSpLocks/>
          </p:cNvCxnSpPr>
          <p:nvPr/>
        </p:nvCxnSpPr>
        <p:spPr>
          <a:xfrm>
            <a:off x="6225899" y="3486963"/>
            <a:ext cx="934720" cy="7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53D40D3-6A0F-B991-E9C0-74751D229C5F}"/>
              </a:ext>
            </a:extLst>
          </p:cNvPr>
          <p:cNvSpPr txBox="1"/>
          <p:nvPr/>
        </p:nvSpPr>
        <p:spPr>
          <a:xfrm>
            <a:off x="5993179" y="3089253"/>
            <a:ext cx="1400160" cy="3140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dirty="0"/>
              <a:t>Increasing gain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247822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309883-A54B-9FD5-F046-C9EF84A5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B27056-1382-AD54-9477-08943655AA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8337F2-19DB-F4EC-A9CB-955912DA4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Why (how)LGADs work: pictorial rappresentation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71FCF1-19B6-7E6E-E021-A5A57E2B8C5C}"/>
              </a:ext>
            </a:extLst>
          </p:cNvPr>
          <p:cNvGrpSpPr/>
          <p:nvPr/>
        </p:nvGrpSpPr>
        <p:grpSpPr>
          <a:xfrm>
            <a:off x="5116533" y="3215122"/>
            <a:ext cx="2616422" cy="3091210"/>
            <a:chOff x="5116533" y="3215122"/>
            <a:chExt cx="2616422" cy="309121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B1C4D6E-F224-E2E6-1348-E183D0B4B338}"/>
                </a:ext>
              </a:extLst>
            </p:cNvPr>
            <p:cNvSpPr/>
            <p:nvPr/>
          </p:nvSpPr>
          <p:spPr>
            <a:xfrm>
              <a:off x="5134841" y="3440541"/>
              <a:ext cx="2579806" cy="204940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FC5B414-1A1C-874F-E8EC-A9F6A5EE7590}"/>
                </a:ext>
              </a:extLst>
            </p:cNvPr>
            <p:cNvSpPr/>
            <p:nvPr/>
          </p:nvSpPr>
          <p:spPr>
            <a:xfrm>
              <a:off x="5134841" y="3215122"/>
              <a:ext cx="2579806" cy="21602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n</a:t>
              </a:r>
              <a:r>
                <a:rPr lang="en-IT" sz="1600" dirty="0">
                  <a:solidFill>
                    <a:schemeClr val="tx1"/>
                  </a:solidFill>
                </a:rPr>
                <a:t>++ electrode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A3699FE-62DB-64D3-60EE-FC3B488ECA0E}"/>
                </a:ext>
              </a:extLst>
            </p:cNvPr>
            <p:cNvSpPr/>
            <p:nvPr/>
          </p:nvSpPr>
          <p:spPr>
            <a:xfrm>
              <a:off x="5136268" y="3591087"/>
              <a:ext cx="2579806" cy="2160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p</a:t>
              </a:r>
              <a:r>
                <a:rPr lang="en-IT" sz="1600" dirty="0">
                  <a:solidFill>
                    <a:schemeClr val="tx1"/>
                  </a:solidFill>
                </a:rPr>
                <a:t>+ gain implant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5F08836-5100-D9B8-608F-7C8BAA630755}"/>
                </a:ext>
              </a:extLst>
            </p:cNvPr>
            <p:cNvGrpSpPr/>
            <p:nvPr/>
          </p:nvGrpSpPr>
          <p:grpSpPr>
            <a:xfrm>
              <a:off x="6366287" y="3489455"/>
              <a:ext cx="190934" cy="1934573"/>
              <a:chOff x="1748741" y="1427771"/>
              <a:chExt cx="683800" cy="193457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9000B72-32B9-055A-90A0-13B4F3BFC9C2}"/>
                  </a:ext>
                </a:extLst>
              </p:cNvPr>
              <p:cNvSpPr/>
              <p:nvPr/>
            </p:nvSpPr>
            <p:spPr>
              <a:xfrm>
                <a:off x="1962822" y="2831347"/>
                <a:ext cx="255639" cy="34734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BE0D5B9-6119-38EC-558A-F6076D8279B8}"/>
                  </a:ext>
                </a:extLst>
              </p:cNvPr>
              <p:cNvSpPr/>
              <p:nvPr/>
            </p:nvSpPr>
            <p:spPr>
              <a:xfrm>
                <a:off x="2007067" y="2647699"/>
                <a:ext cx="167149" cy="18364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B06B58C-95E8-9FB3-0920-AB52EA566BB5}"/>
                  </a:ext>
                </a:extLst>
              </p:cNvPr>
              <p:cNvSpPr/>
              <p:nvPr/>
            </p:nvSpPr>
            <p:spPr>
              <a:xfrm>
                <a:off x="2054769" y="2620926"/>
                <a:ext cx="71744" cy="7276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B1AB0ED-9B98-882B-BBCC-92006BE78CAF}"/>
                  </a:ext>
                </a:extLst>
              </p:cNvPr>
              <p:cNvSpPr/>
              <p:nvPr/>
            </p:nvSpPr>
            <p:spPr>
              <a:xfrm>
                <a:off x="1748741" y="2021672"/>
                <a:ext cx="683800" cy="72010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FE9895D-95AA-2008-9230-62D193F4B7B3}"/>
                  </a:ext>
                </a:extLst>
              </p:cNvPr>
              <p:cNvSpPr/>
              <p:nvPr/>
            </p:nvSpPr>
            <p:spPr>
              <a:xfrm>
                <a:off x="2015441" y="1874416"/>
                <a:ext cx="150401" cy="23597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83CC004-0FB1-FACC-07E4-AC9B935E741C}"/>
                  </a:ext>
                </a:extLst>
              </p:cNvPr>
              <p:cNvSpPr/>
              <p:nvPr/>
            </p:nvSpPr>
            <p:spPr>
              <a:xfrm>
                <a:off x="2015441" y="3019041"/>
                <a:ext cx="150401" cy="18364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15F5758-8EBA-A3D2-22B3-A348FAA465A8}"/>
                  </a:ext>
                </a:extLst>
              </p:cNvPr>
              <p:cNvSpPr/>
              <p:nvPr/>
            </p:nvSpPr>
            <p:spPr>
              <a:xfrm>
                <a:off x="1962822" y="1630553"/>
                <a:ext cx="255639" cy="331571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2E6DB88-B833-73F2-CC46-8824217021E1}"/>
                  </a:ext>
                </a:extLst>
              </p:cNvPr>
              <p:cNvSpPr/>
              <p:nvPr/>
            </p:nvSpPr>
            <p:spPr>
              <a:xfrm>
                <a:off x="2015440" y="1427771"/>
                <a:ext cx="150401" cy="18700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B190582-2829-8805-75EC-9B7DD3C51747}"/>
                  </a:ext>
                </a:extLst>
              </p:cNvPr>
              <p:cNvSpPr/>
              <p:nvPr/>
            </p:nvSpPr>
            <p:spPr>
              <a:xfrm>
                <a:off x="1998692" y="3178695"/>
                <a:ext cx="167149" cy="18364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EBEA5AD-D853-AEB1-BEAC-92F1E28303B3}"/>
                </a:ext>
              </a:extLst>
            </p:cNvPr>
            <p:cNvSpPr txBox="1"/>
            <p:nvPr/>
          </p:nvSpPr>
          <p:spPr>
            <a:xfrm>
              <a:off x="5116533" y="5893655"/>
              <a:ext cx="2616422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 dirty="0"/>
                <a:t>Space Charge effects</a:t>
              </a:r>
              <a:endParaRPr lang="en-IT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334AA1-98AB-307D-2152-056569F9008F}"/>
              </a:ext>
            </a:extLst>
          </p:cNvPr>
          <p:cNvGrpSpPr/>
          <p:nvPr/>
        </p:nvGrpSpPr>
        <p:grpSpPr>
          <a:xfrm>
            <a:off x="1059942" y="3191127"/>
            <a:ext cx="2866314" cy="3116244"/>
            <a:chOff x="1059942" y="3191127"/>
            <a:chExt cx="2866314" cy="311624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EDAD1A-B741-E1DA-9891-BDFCD17B154C}"/>
                </a:ext>
              </a:extLst>
            </p:cNvPr>
            <p:cNvSpPr/>
            <p:nvPr/>
          </p:nvSpPr>
          <p:spPr>
            <a:xfrm>
              <a:off x="1345023" y="3416546"/>
              <a:ext cx="2579806" cy="204940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D23FB0-5071-5970-6C67-0BB09234DAC7}"/>
                </a:ext>
              </a:extLst>
            </p:cNvPr>
            <p:cNvSpPr/>
            <p:nvPr/>
          </p:nvSpPr>
          <p:spPr>
            <a:xfrm>
              <a:off x="1345023" y="3191127"/>
              <a:ext cx="2579806" cy="21602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n</a:t>
              </a:r>
              <a:r>
                <a:rPr lang="en-IT" sz="1600" dirty="0">
                  <a:solidFill>
                    <a:schemeClr val="tx1"/>
                  </a:solidFill>
                </a:rPr>
                <a:t>++ electrode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D3992D-E329-F078-4DA9-0242C1D120E6}"/>
                </a:ext>
              </a:extLst>
            </p:cNvPr>
            <p:cNvSpPr/>
            <p:nvPr/>
          </p:nvSpPr>
          <p:spPr>
            <a:xfrm>
              <a:off x="1346450" y="3567092"/>
              <a:ext cx="2579806" cy="2160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p</a:t>
              </a:r>
              <a:r>
                <a:rPr lang="en-IT" sz="1600" dirty="0">
                  <a:solidFill>
                    <a:schemeClr val="tx1"/>
                  </a:solidFill>
                </a:rPr>
                <a:t>+ gain implant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97872AD-9676-7160-3AA9-C4DDFC992328}"/>
                </a:ext>
              </a:extLst>
            </p:cNvPr>
            <p:cNvGrpSpPr/>
            <p:nvPr/>
          </p:nvGrpSpPr>
          <p:grpSpPr>
            <a:xfrm>
              <a:off x="2319001" y="3489455"/>
              <a:ext cx="324706" cy="1879047"/>
              <a:chOff x="1638721" y="1483297"/>
              <a:chExt cx="898116" cy="187904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B28DB16-F29C-684C-B5A3-346786277211}"/>
                  </a:ext>
                </a:extLst>
              </p:cNvPr>
              <p:cNvSpPr/>
              <p:nvPr/>
            </p:nvSpPr>
            <p:spPr>
              <a:xfrm>
                <a:off x="1780298" y="2831347"/>
                <a:ext cx="574012" cy="23597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48916FC-B9AC-E6AA-AF59-DB1B1BE5B66E}"/>
                  </a:ext>
                </a:extLst>
              </p:cNvPr>
              <p:cNvSpPr/>
              <p:nvPr/>
            </p:nvSpPr>
            <p:spPr>
              <a:xfrm>
                <a:off x="2007067" y="2693695"/>
                <a:ext cx="167149" cy="137651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D969EA1-6FA1-BDA0-A6F1-5F1E971F94F8}"/>
                  </a:ext>
                </a:extLst>
              </p:cNvPr>
              <p:cNvSpPr/>
              <p:nvPr/>
            </p:nvSpPr>
            <p:spPr>
              <a:xfrm>
                <a:off x="2054769" y="2620926"/>
                <a:ext cx="71744" cy="7276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FADE8F9-EEF3-F746-D964-045E0B7DB32B}"/>
                  </a:ext>
                </a:extLst>
              </p:cNvPr>
              <p:cNvSpPr/>
              <p:nvPr/>
            </p:nvSpPr>
            <p:spPr>
              <a:xfrm>
                <a:off x="1638721" y="2021673"/>
                <a:ext cx="898116" cy="58347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A16E538-CE7A-7672-14CD-44C3C3006136}"/>
                  </a:ext>
                </a:extLst>
              </p:cNvPr>
              <p:cNvSpPr/>
              <p:nvPr/>
            </p:nvSpPr>
            <p:spPr>
              <a:xfrm>
                <a:off x="2015441" y="1874416"/>
                <a:ext cx="150401" cy="13148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8AF2324-D07C-21F1-DB24-C5F90B7DE373}"/>
                  </a:ext>
                </a:extLst>
              </p:cNvPr>
              <p:cNvSpPr/>
              <p:nvPr/>
            </p:nvSpPr>
            <p:spPr>
              <a:xfrm>
                <a:off x="2015441" y="3071210"/>
                <a:ext cx="150401" cy="13148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653508-E3C9-1852-B4BC-446BAE4941C7}"/>
                  </a:ext>
                </a:extLst>
              </p:cNvPr>
              <p:cNvSpPr/>
              <p:nvPr/>
            </p:nvSpPr>
            <p:spPr>
              <a:xfrm>
                <a:off x="1962822" y="1630554"/>
                <a:ext cx="255639" cy="23597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B98AA38-5E83-69F8-C3E9-3229C6D1E5B4}"/>
                  </a:ext>
                </a:extLst>
              </p:cNvPr>
              <p:cNvSpPr/>
              <p:nvPr/>
            </p:nvSpPr>
            <p:spPr>
              <a:xfrm>
                <a:off x="2015440" y="1483297"/>
                <a:ext cx="150401" cy="13148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CD496E5-1153-8D08-3E07-D479AF71B0A4}"/>
                  </a:ext>
                </a:extLst>
              </p:cNvPr>
              <p:cNvSpPr/>
              <p:nvPr/>
            </p:nvSpPr>
            <p:spPr>
              <a:xfrm>
                <a:off x="1998692" y="3224693"/>
                <a:ext cx="167149" cy="137651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381E452-B448-798E-ABF3-7A3134AD932C}"/>
                </a:ext>
              </a:extLst>
            </p:cNvPr>
            <p:cNvSpPr txBox="1"/>
            <p:nvPr/>
          </p:nvSpPr>
          <p:spPr>
            <a:xfrm>
              <a:off x="1059942" y="5894694"/>
              <a:ext cx="2864887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/>
                <a:t>In</a:t>
              </a:r>
              <a:r>
                <a:rPr lang="en-GB" b="1" dirty="0" err="1"/>
                <a:t>i</a:t>
              </a:r>
              <a:r>
                <a:rPr lang="en-IT" b="1" dirty="0"/>
                <a:t>tial energy deposition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1CC804A-BD38-2EA0-00A6-EDD65BAED4D0}"/>
                </a:ext>
              </a:extLst>
            </p:cNvPr>
            <p:cNvCxnSpPr/>
            <p:nvPr/>
          </p:nvCxnSpPr>
          <p:spPr>
            <a:xfrm flipV="1">
              <a:off x="2746664" y="4012054"/>
              <a:ext cx="0" cy="8389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EA6B78E-C572-1F7B-6F6B-EDFC4CA6EC40}"/>
                </a:ext>
              </a:extLst>
            </p:cNvPr>
            <p:cNvSpPr txBox="1"/>
            <p:nvPr/>
          </p:nvSpPr>
          <p:spPr>
            <a:xfrm>
              <a:off x="2752714" y="4204231"/>
              <a:ext cx="1172116" cy="305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GB" sz="1200" b="1" dirty="0"/>
                <a:t>E</a:t>
              </a:r>
              <a:r>
                <a:rPr lang="en-IT" sz="1200" b="1" dirty="0"/>
                <a:t>lectrons drift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94F52E-DC85-BB82-81F1-497F1814D608}"/>
              </a:ext>
            </a:extLst>
          </p:cNvPr>
          <p:cNvGrpSpPr/>
          <p:nvPr/>
        </p:nvGrpSpPr>
        <p:grpSpPr>
          <a:xfrm>
            <a:off x="8810087" y="3215122"/>
            <a:ext cx="2581233" cy="3091211"/>
            <a:chOff x="8810087" y="3215122"/>
            <a:chExt cx="2581233" cy="309121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CBAE00B-B35E-B6AB-3540-46CB4705A97E}"/>
                </a:ext>
              </a:extLst>
            </p:cNvPr>
            <p:cNvSpPr txBox="1"/>
            <p:nvPr/>
          </p:nvSpPr>
          <p:spPr>
            <a:xfrm>
              <a:off x="9139129" y="5893656"/>
              <a:ext cx="2037737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 dirty="0"/>
                <a:t>Gain Quenching</a:t>
              </a:r>
              <a:endParaRPr lang="en-IT" b="1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D75AD1D-5E8D-6482-0BAB-1C9950CA3CDD}"/>
                </a:ext>
              </a:extLst>
            </p:cNvPr>
            <p:cNvSpPr/>
            <p:nvPr/>
          </p:nvSpPr>
          <p:spPr>
            <a:xfrm>
              <a:off x="8810087" y="3440541"/>
              <a:ext cx="2579806" cy="204940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5A2331A-298B-E037-6E00-036F6D58486C}"/>
                </a:ext>
              </a:extLst>
            </p:cNvPr>
            <p:cNvSpPr/>
            <p:nvPr/>
          </p:nvSpPr>
          <p:spPr>
            <a:xfrm>
              <a:off x="8810087" y="3215122"/>
              <a:ext cx="2579806" cy="21602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n</a:t>
              </a:r>
              <a:r>
                <a:rPr lang="en-IT" sz="1600" dirty="0">
                  <a:solidFill>
                    <a:schemeClr val="tx1"/>
                  </a:solidFill>
                </a:rPr>
                <a:t>++ electrode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8162E13-F193-896E-0A80-CB7D0101884F}"/>
                </a:ext>
              </a:extLst>
            </p:cNvPr>
            <p:cNvSpPr/>
            <p:nvPr/>
          </p:nvSpPr>
          <p:spPr>
            <a:xfrm>
              <a:off x="8811514" y="3591087"/>
              <a:ext cx="2579806" cy="2160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p</a:t>
              </a:r>
              <a:r>
                <a:rPr lang="en-IT" sz="1600" dirty="0">
                  <a:solidFill>
                    <a:schemeClr val="tx1"/>
                  </a:solidFill>
                </a:rPr>
                <a:t>+ gain implant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9185092-4A26-832A-1A7F-DAAED0604F1E}"/>
                </a:ext>
              </a:extLst>
            </p:cNvPr>
            <p:cNvGrpSpPr/>
            <p:nvPr/>
          </p:nvGrpSpPr>
          <p:grpSpPr>
            <a:xfrm rot="10800000">
              <a:off x="10105539" y="3473962"/>
              <a:ext cx="120637" cy="1934573"/>
              <a:chOff x="1748741" y="1427771"/>
              <a:chExt cx="903838" cy="193457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34F47F8-C077-E0C4-28A8-86223238F4E7}"/>
                  </a:ext>
                </a:extLst>
              </p:cNvPr>
              <p:cNvSpPr/>
              <p:nvPr/>
            </p:nvSpPr>
            <p:spPr>
              <a:xfrm>
                <a:off x="1962823" y="2746504"/>
                <a:ext cx="689756" cy="34734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B06DE31-576D-C661-4AE7-CB7C1A1539E8}"/>
                  </a:ext>
                </a:extLst>
              </p:cNvPr>
              <p:cNvSpPr/>
              <p:nvPr/>
            </p:nvSpPr>
            <p:spPr>
              <a:xfrm flipH="1">
                <a:off x="1998690" y="2553429"/>
                <a:ext cx="480863" cy="18364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B8D8ED3-5D40-B3F2-BA1B-455EAA30ABE4}"/>
                  </a:ext>
                </a:extLst>
              </p:cNvPr>
              <p:cNvSpPr/>
              <p:nvPr/>
            </p:nvSpPr>
            <p:spPr>
              <a:xfrm>
                <a:off x="2054769" y="2620926"/>
                <a:ext cx="71744" cy="7276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2598299-594A-0DCB-93A6-5A060D3B81A4}"/>
                  </a:ext>
                </a:extLst>
              </p:cNvPr>
              <p:cNvSpPr/>
              <p:nvPr/>
            </p:nvSpPr>
            <p:spPr>
              <a:xfrm>
                <a:off x="1748741" y="2021673"/>
                <a:ext cx="903838" cy="514261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33CE546-1029-FA24-F201-45F7BBD072BD}"/>
                  </a:ext>
                </a:extLst>
              </p:cNvPr>
              <p:cNvSpPr/>
              <p:nvPr/>
            </p:nvSpPr>
            <p:spPr>
              <a:xfrm>
                <a:off x="2015440" y="1874416"/>
                <a:ext cx="447360" cy="23597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1500EC4-C506-B2E8-4B7A-AE78C66E8861}"/>
                  </a:ext>
                </a:extLst>
              </p:cNvPr>
              <p:cNvSpPr/>
              <p:nvPr/>
            </p:nvSpPr>
            <p:spPr>
              <a:xfrm>
                <a:off x="2015440" y="3019041"/>
                <a:ext cx="464113" cy="18364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FB0C5D7-AD13-4B81-A1D3-1FEDBE479857}"/>
                  </a:ext>
                </a:extLst>
              </p:cNvPr>
              <p:cNvSpPr/>
              <p:nvPr/>
            </p:nvSpPr>
            <p:spPr>
              <a:xfrm>
                <a:off x="1962823" y="1630553"/>
                <a:ext cx="689756" cy="331571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90563AD-3A28-AF47-BB73-380462D3214C}"/>
                  </a:ext>
                </a:extLst>
              </p:cNvPr>
              <p:cNvSpPr/>
              <p:nvPr/>
            </p:nvSpPr>
            <p:spPr>
              <a:xfrm>
                <a:off x="2015436" y="1427771"/>
                <a:ext cx="447364" cy="18700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575B822-91D2-4929-45D2-06133B5DDDFC}"/>
                  </a:ext>
                </a:extLst>
              </p:cNvPr>
              <p:cNvSpPr/>
              <p:nvPr/>
            </p:nvSpPr>
            <p:spPr>
              <a:xfrm>
                <a:off x="1998690" y="3178695"/>
                <a:ext cx="464110" cy="183649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C274E6A3-E196-6E34-2E60-71842816C19B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376" y="4172074"/>
              <a:ext cx="0" cy="6485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E7F7030-29FD-8059-1C6F-89424E5B16EB}"/>
                </a:ext>
              </a:extLst>
            </p:cNvPr>
            <p:cNvSpPr txBox="1"/>
            <p:nvPr/>
          </p:nvSpPr>
          <p:spPr>
            <a:xfrm>
              <a:off x="10368376" y="4172980"/>
              <a:ext cx="909223" cy="305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 b="1" dirty="0"/>
                <a:t>Holes </a:t>
              </a:r>
              <a:r>
                <a:rPr lang="en-IT" sz="1200" b="1" dirty="0"/>
                <a:t>drift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FB4E0E3-CAEB-AB3A-0E36-50DF268C6D21}"/>
              </a:ext>
            </a:extLst>
          </p:cNvPr>
          <p:cNvSpPr txBox="1"/>
          <p:nvPr/>
        </p:nvSpPr>
        <p:spPr>
          <a:xfrm>
            <a:off x="592279" y="812202"/>
            <a:ext cx="11394800" cy="149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b="1" dirty="0"/>
              <a:t>T</a:t>
            </a:r>
            <a:r>
              <a:rPr lang="en-IT" b="1" dirty="0"/>
              <a:t>he LGAD intrisic temporal resolution is small due to three mechanism</a:t>
            </a:r>
            <a:r>
              <a:rPr lang="en-GB" b="1" dirty="0"/>
              <a:t>s</a:t>
            </a:r>
            <a:r>
              <a:rPr lang="en-IT" b="1" dirty="0"/>
              <a:t>:</a:t>
            </a:r>
            <a:endParaRPr lang="en-IT" dirty="0"/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IT" dirty="0"/>
              <a:t>An initial non-uniform energy deposition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IT" dirty="0"/>
              <a:t>Space Charge effects during the e/h drift.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IT" dirty="0"/>
              <a:t>Gain Quench during multiplication.</a:t>
            </a:r>
          </a:p>
        </p:txBody>
      </p:sp>
    </p:spTree>
    <p:extLst>
      <p:ext uri="{BB962C8B-B14F-4D97-AF65-F5344CB8AC3E}">
        <p14:creationId xmlns:p14="http://schemas.microsoft.com/office/powerpoint/2010/main" val="137056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DA430A-A385-A3E4-6FC5-8B417FD8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90640-DF18-9743-BD68-6E11EAD40D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4AAB27-BDDE-5BFF-9BB5-5582E95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Additional experimental evidence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7F019C-D1CB-1F07-98E2-ED3D95BE2086}"/>
              </a:ext>
            </a:extLst>
          </p:cNvPr>
          <p:cNvSpPr txBox="1"/>
          <p:nvPr/>
        </p:nvSpPr>
        <p:spPr>
          <a:xfrm>
            <a:off x="1278562" y="2607548"/>
            <a:ext cx="8442391" cy="1249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000" dirty="0"/>
              <a:t>Evolution of the measured energy distribution with gain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000" dirty="0"/>
              <a:t>Temporal resolution of events positioned in the Landau high tail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==&gt; An absolute method to measure gain in LGAD</a:t>
            </a:r>
            <a:endParaRPr lang="en-IT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9C7C15-B12C-CD72-26EA-5390C2238C49}"/>
              </a:ext>
            </a:extLst>
          </p:cNvPr>
          <p:cNvSpPr txBox="1"/>
          <p:nvPr/>
        </p:nvSpPr>
        <p:spPr>
          <a:xfrm>
            <a:off x="1705208" y="1113733"/>
            <a:ext cx="8781584" cy="84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dirty="0"/>
              <a:t>Can we prove that these assumptions are true?</a:t>
            </a:r>
          </a:p>
          <a:p>
            <a:pPr>
              <a:lnSpc>
                <a:spcPct val="130000"/>
              </a:lnSpc>
            </a:pPr>
            <a:r>
              <a:rPr lang="en-IT" sz="2000" b="1" dirty="0">
                <a:solidFill>
                  <a:srgbClr val="800000"/>
                </a:solidFill>
              </a:rPr>
              <a:t>Let’s look at other consequences of these hypotesis</a:t>
            </a:r>
          </a:p>
        </p:txBody>
      </p:sp>
    </p:spTree>
    <p:extLst>
      <p:ext uri="{BB962C8B-B14F-4D97-AF65-F5344CB8AC3E}">
        <p14:creationId xmlns:p14="http://schemas.microsoft.com/office/powerpoint/2010/main" val="1242969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97023-4412-9547-868A-F72D428DF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EC767E-8128-3475-ADB7-EA3CEA2D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9E2054-0369-F3DA-0E90-5C2989CE508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FE26D4-A549-F5F5-BBA1-C27F94FD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14" y="-26109"/>
            <a:ext cx="10611471" cy="667871"/>
          </a:xfrm>
        </p:spPr>
        <p:txBody>
          <a:bodyPr/>
          <a:lstStyle/>
          <a:p>
            <a:r>
              <a:rPr lang="en-IT" sz="2800" dirty="0"/>
              <a:t>1) </a:t>
            </a:r>
            <a:r>
              <a:rPr lang="en-US" sz="2800" dirty="0"/>
              <a:t>Evolution of the measured energy distribution with gain</a:t>
            </a:r>
            <a:endParaRPr lang="en-IT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A4027-187B-7E29-BBEE-FBAAF7878AC8}"/>
              </a:ext>
            </a:extLst>
          </p:cNvPr>
          <p:cNvSpPr txBox="1"/>
          <p:nvPr/>
        </p:nvSpPr>
        <p:spPr>
          <a:xfrm>
            <a:off x="1204982" y="1025215"/>
            <a:ext cx="10357631" cy="13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Since the gain is lower for large charge deposits, at higher gain, </a:t>
            </a:r>
            <a:r>
              <a:rPr lang="en-GB" sz="2000" b="1" dirty="0"/>
              <a:t>the gain mechanism distorts the initial Landau distribution</a:t>
            </a:r>
            <a:r>
              <a:rPr lang="en-GB" sz="2000" dirty="0"/>
              <a:t>, decreasing the Landau high tail.</a:t>
            </a:r>
          </a:p>
          <a:p>
            <a:pPr>
              <a:lnSpc>
                <a:spcPct val="130000"/>
              </a:lnSpc>
            </a:pPr>
            <a:endParaRPr lang="en-GB" sz="2000" b="1" dirty="0">
              <a:solidFill>
                <a:srgbClr val="80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345543-8250-7821-F7B2-2F053BE57505}"/>
              </a:ext>
            </a:extLst>
          </p:cNvPr>
          <p:cNvGrpSpPr/>
          <p:nvPr/>
        </p:nvGrpSpPr>
        <p:grpSpPr>
          <a:xfrm>
            <a:off x="6213045" y="2118029"/>
            <a:ext cx="5782318" cy="4056260"/>
            <a:chOff x="6213045" y="2118029"/>
            <a:chExt cx="5782318" cy="4056260"/>
          </a:xfrm>
        </p:grpSpPr>
        <p:pic>
          <p:nvPicPr>
            <p:cNvPr id="26" name="Picture 25" descr="A graph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A66F8D74-1B28-9CCF-6972-AEDC2056D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9823" y="2396809"/>
              <a:ext cx="5605540" cy="37249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A410BA-95FC-FCB1-00E4-E775E0BD8E6B}"/>
                </a:ext>
              </a:extLst>
            </p:cNvPr>
            <p:cNvSpPr txBox="1"/>
            <p:nvPr/>
          </p:nvSpPr>
          <p:spPr>
            <a:xfrm>
              <a:off x="7202717" y="2118029"/>
              <a:ext cx="4200438" cy="746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600" b="1" dirty="0"/>
                <a:t>HPK sensors,  beta measurement</a:t>
              </a:r>
            </a:p>
            <a:p>
              <a:pPr>
                <a:lnSpc>
                  <a:spcPct val="130000"/>
                </a:lnSpc>
              </a:pPr>
              <a:endParaRPr lang="en-GB" sz="1600" b="1" dirty="0">
                <a:solidFill>
                  <a:srgbClr val="80000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32233F1-7EBD-F521-8AD7-9C59E42A51B6}"/>
                </a:ext>
              </a:extLst>
            </p:cNvPr>
            <p:cNvSpPr txBox="1"/>
            <p:nvPr/>
          </p:nvSpPr>
          <p:spPr>
            <a:xfrm>
              <a:off x="9626925" y="3203033"/>
              <a:ext cx="2032760" cy="58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200" b="1" dirty="0">
                  <a:solidFill>
                    <a:srgbClr val="FF0000"/>
                  </a:solidFill>
                </a:rPr>
                <a:t>Gain 9, rescaled by 7 </a:t>
              </a:r>
            </a:p>
            <a:p>
              <a:pPr>
                <a:lnSpc>
                  <a:spcPct val="130000"/>
                </a:lnSpc>
              </a:pP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4706DE-F786-93C1-0BE6-02A6D41C2E9F}"/>
                </a:ext>
              </a:extLst>
            </p:cNvPr>
            <p:cNvSpPr txBox="1"/>
            <p:nvPr/>
          </p:nvSpPr>
          <p:spPr>
            <a:xfrm>
              <a:off x="8605422" y="4662395"/>
              <a:ext cx="2032760" cy="58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200" b="1" dirty="0">
                  <a:solidFill>
                    <a:srgbClr val="221AC0"/>
                  </a:solidFill>
                </a:rPr>
                <a:t>Gain 62</a:t>
              </a:r>
            </a:p>
            <a:p>
              <a:pPr>
                <a:lnSpc>
                  <a:spcPct val="130000"/>
                </a:lnSpc>
              </a:pPr>
              <a:endParaRPr lang="en-GB" sz="1200" b="1" dirty="0">
                <a:solidFill>
                  <a:srgbClr val="221AC0"/>
                </a:solidFill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3B0ACA9-DAC9-3394-B6BE-0755CEEC55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72156" y="4850487"/>
              <a:ext cx="658789" cy="142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3D25782-078F-DB6F-CA90-C82E48BA6835}"/>
                </a:ext>
              </a:extLst>
            </p:cNvPr>
            <p:cNvSpPr txBox="1"/>
            <p:nvPr/>
          </p:nvSpPr>
          <p:spPr>
            <a:xfrm>
              <a:off x="10099530" y="5832785"/>
              <a:ext cx="1167307" cy="34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Signal [mV]</a:t>
              </a:r>
              <a:endParaRPr lang="en-IT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092433-C3BC-DBDD-23DD-9C4B9578DCB3}"/>
                </a:ext>
              </a:extLst>
            </p:cNvPr>
            <p:cNvSpPr txBox="1"/>
            <p:nvPr/>
          </p:nvSpPr>
          <p:spPr>
            <a:xfrm>
              <a:off x="10328941" y="4809918"/>
              <a:ext cx="979755" cy="34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Distortion</a:t>
              </a:r>
              <a:endParaRPr lang="en-IT" sz="1400" b="1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2561365-049C-C7A0-D6A1-6834AE950802}"/>
                </a:ext>
              </a:extLst>
            </p:cNvPr>
            <p:cNvSpPr txBox="1"/>
            <p:nvPr/>
          </p:nvSpPr>
          <p:spPr>
            <a:xfrm rot="16200000">
              <a:off x="6016549" y="2647938"/>
              <a:ext cx="734496" cy="34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Entries</a:t>
              </a:r>
              <a:endParaRPr lang="en-IT" sz="1400" b="1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31B9D0-F683-1C55-C05C-EB2AC4D1C42B}"/>
              </a:ext>
            </a:extLst>
          </p:cNvPr>
          <p:cNvGrpSpPr/>
          <p:nvPr/>
        </p:nvGrpSpPr>
        <p:grpSpPr>
          <a:xfrm>
            <a:off x="403353" y="2559865"/>
            <a:ext cx="5923524" cy="3272920"/>
            <a:chOff x="5595461" y="2556077"/>
            <a:chExt cx="5237172" cy="327292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7C58C9C-599D-13B0-FD25-B095749A186D}"/>
                </a:ext>
              </a:extLst>
            </p:cNvPr>
            <p:cNvCxnSpPr>
              <a:cxnSpLocks/>
            </p:cNvCxnSpPr>
            <p:nvPr/>
          </p:nvCxnSpPr>
          <p:spPr>
            <a:xfrm>
              <a:off x="5980819" y="4734682"/>
              <a:ext cx="4582548" cy="4056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55FE09B-9D0C-F846-C250-7B83EDA224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0819" y="3094354"/>
              <a:ext cx="0" cy="16403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61B243D-221B-77D7-4D24-3862DA7F4AAE}"/>
                </a:ext>
              </a:extLst>
            </p:cNvPr>
            <p:cNvSpPr/>
            <p:nvPr/>
          </p:nvSpPr>
          <p:spPr>
            <a:xfrm>
              <a:off x="5980820" y="3165335"/>
              <a:ext cx="1774208" cy="1569712"/>
            </a:xfrm>
            <a:custGeom>
              <a:avLst/>
              <a:gdLst>
                <a:gd name="connsiteX0" fmla="*/ 0 w 2538483"/>
                <a:gd name="connsiteY0" fmla="*/ 1552640 h 1569712"/>
                <a:gd name="connsiteX1" fmla="*/ 218364 w 2538483"/>
                <a:gd name="connsiteY1" fmla="*/ 1552640 h 1569712"/>
                <a:gd name="connsiteX2" fmla="*/ 286603 w 2538483"/>
                <a:gd name="connsiteY2" fmla="*/ 1375219 h 1569712"/>
                <a:gd name="connsiteX3" fmla="*/ 327546 w 2538483"/>
                <a:gd name="connsiteY3" fmla="*/ 1034025 h 1569712"/>
                <a:gd name="connsiteX4" fmla="*/ 354842 w 2538483"/>
                <a:gd name="connsiteY4" fmla="*/ 460819 h 1569712"/>
                <a:gd name="connsiteX5" fmla="*/ 436728 w 2538483"/>
                <a:gd name="connsiteY5" fmla="*/ 24091 h 1569712"/>
                <a:gd name="connsiteX6" fmla="*/ 586854 w 2538483"/>
                <a:gd name="connsiteY6" fmla="*/ 92330 h 1569712"/>
                <a:gd name="connsiteX7" fmla="*/ 750627 w 2538483"/>
                <a:gd name="connsiteY7" fmla="*/ 392581 h 1569712"/>
                <a:gd name="connsiteX8" fmla="*/ 941695 w 2538483"/>
                <a:gd name="connsiteY8" fmla="*/ 829309 h 1569712"/>
                <a:gd name="connsiteX9" fmla="*/ 1255594 w 2538483"/>
                <a:gd name="connsiteY9" fmla="*/ 1074969 h 1569712"/>
                <a:gd name="connsiteX10" fmla="*/ 1733266 w 2538483"/>
                <a:gd name="connsiteY10" fmla="*/ 1320628 h 1569712"/>
                <a:gd name="connsiteX11" fmla="*/ 2142698 w 2538483"/>
                <a:gd name="connsiteY11" fmla="*/ 1402515 h 1569712"/>
                <a:gd name="connsiteX12" fmla="*/ 2538483 w 2538483"/>
                <a:gd name="connsiteY12" fmla="*/ 1443458 h 156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8483" h="1569712">
                  <a:moveTo>
                    <a:pt x="0" y="1552640"/>
                  </a:moveTo>
                  <a:cubicBezTo>
                    <a:pt x="85298" y="1567425"/>
                    <a:pt x="170597" y="1582210"/>
                    <a:pt x="218364" y="1552640"/>
                  </a:cubicBezTo>
                  <a:cubicBezTo>
                    <a:pt x="266131" y="1523070"/>
                    <a:pt x="268406" y="1461655"/>
                    <a:pt x="286603" y="1375219"/>
                  </a:cubicBezTo>
                  <a:cubicBezTo>
                    <a:pt x="304800" y="1288783"/>
                    <a:pt x="316173" y="1186425"/>
                    <a:pt x="327546" y="1034025"/>
                  </a:cubicBezTo>
                  <a:cubicBezTo>
                    <a:pt x="338919" y="881625"/>
                    <a:pt x="336645" y="629141"/>
                    <a:pt x="354842" y="460819"/>
                  </a:cubicBezTo>
                  <a:cubicBezTo>
                    <a:pt x="373039" y="292497"/>
                    <a:pt x="398059" y="85506"/>
                    <a:pt x="436728" y="24091"/>
                  </a:cubicBezTo>
                  <a:cubicBezTo>
                    <a:pt x="475397" y="-37324"/>
                    <a:pt x="534538" y="30915"/>
                    <a:pt x="586854" y="92330"/>
                  </a:cubicBezTo>
                  <a:cubicBezTo>
                    <a:pt x="639170" y="153745"/>
                    <a:pt x="691487" y="269751"/>
                    <a:pt x="750627" y="392581"/>
                  </a:cubicBezTo>
                  <a:cubicBezTo>
                    <a:pt x="809767" y="515411"/>
                    <a:pt x="857534" y="715578"/>
                    <a:pt x="941695" y="829309"/>
                  </a:cubicBezTo>
                  <a:cubicBezTo>
                    <a:pt x="1025856" y="943040"/>
                    <a:pt x="1123666" y="993083"/>
                    <a:pt x="1255594" y="1074969"/>
                  </a:cubicBezTo>
                  <a:cubicBezTo>
                    <a:pt x="1387522" y="1156855"/>
                    <a:pt x="1585415" y="1266037"/>
                    <a:pt x="1733266" y="1320628"/>
                  </a:cubicBezTo>
                  <a:cubicBezTo>
                    <a:pt x="1881117" y="1375219"/>
                    <a:pt x="2008495" y="1382043"/>
                    <a:pt x="2142698" y="1402515"/>
                  </a:cubicBezTo>
                  <a:cubicBezTo>
                    <a:pt x="2276901" y="1422987"/>
                    <a:pt x="2407692" y="1433222"/>
                    <a:pt x="2538483" y="1443458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77785D5-43D7-B707-C2F5-4BEE8805DB52}"/>
                </a:ext>
              </a:extLst>
            </p:cNvPr>
            <p:cNvSpPr/>
            <p:nvPr/>
          </p:nvSpPr>
          <p:spPr>
            <a:xfrm>
              <a:off x="8692619" y="3158141"/>
              <a:ext cx="1105468" cy="1523181"/>
            </a:xfrm>
            <a:custGeom>
              <a:avLst/>
              <a:gdLst>
                <a:gd name="connsiteX0" fmla="*/ 0 w 1105468"/>
                <a:gd name="connsiteY0" fmla="*/ 1495885 h 1523181"/>
                <a:gd name="connsiteX1" fmla="*/ 68239 w 1105468"/>
                <a:gd name="connsiteY1" fmla="*/ 1318464 h 1523181"/>
                <a:gd name="connsiteX2" fmla="*/ 68239 w 1105468"/>
                <a:gd name="connsiteY2" fmla="*/ 909032 h 1523181"/>
                <a:gd name="connsiteX3" fmla="*/ 95534 w 1105468"/>
                <a:gd name="connsiteY3" fmla="*/ 390417 h 1523181"/>
                <a:gd name="connsiteX4" fmla="*/ 136477 w 1105468"/>
                <a:gd name="connsiteY4" fmla="*/ 62870 h 1523181"/>
                <a:gd name="connsiteX5" fmla="*/ 204716 w 1105468"/>
                <a:gd name="connsiteY5" fmla="*/ 8279 h 1523181"/>
                <a:gd name="connsiteX6" fmla="*/ 272955 w 1105468"/>
                <a:gd name="connsiteY6" fmla="*/ 172052 h 1523181"/>
                <a:gd name="connsiteX7" fmla="*/ 395785 w 1105468"/>
                <a:gd name="connsiteY7" fmla="*/ 458655 h 1523181"/>
                <a:gd name="connsiteX8" fmla="*/ 450376 w 1105468"/>
                <a:gd name="connsiteY8" fmla="*/ 690667 h 1523181"/>
                <a:gd name="connsiteX9" fmla="*/ 491319 w 1105468"/>
                <a:gd name="connsiteY9" fmla="*/ 936327 h 1523181"/>
                <a:gd name="connsiteX10" fmla="*/ 532262 w 1105468"/>
                <a:gd name="connsiteY10" fmla="*/ 1154691 h 1523181"/>
                <a:gd name="connsiteX11" fmla="*/ 641445 w 1105468"/>
                <a:gd name="connsiteY11" fmla="*/ 1304817 h 1523181"/>
                <a:gd name="connsiteX12" fmla="*/ 873456 w 1105468"/>
                <a:gd name="connsiteY12" fmla="*/ 1427647 h 1523181"/>
                <a:gd name="connsiteX13" fmla="*/ 1105468 w 1105468"/>
                <a:gd name="connsiteY13" fmla="*/ 1523181 h 1523181"/>
                <a:gd name="connsiteX14" fmla="*/ 1105468 w 1105468"/>
                <a:gd name="connsiteY14" fmla="*/ 1523181 h 152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5468" h="1523181">
                  <a:moveTo>
                    <a:pt x="0" y="1495885"/>
                  </a:moveTo>
                  <a:cubicBezTo>
                    <a:pt x="28433" y="1456079"/>
                    <a:pt x="56866" y="1416273"/>
                    <a:pt x="68239" y="1318464"/>
                  </a:cubicBezTo>
                  <a:cubicBezTo>
                    <a:pt x="79612" y="1220655"/>
                    <a:pt x="63690" y="1063706"/>
                    <a:pt x="68239" y="909032"/>
                  </a:cubicBezTo>
                  <a:cubicBezTo>
                    <a:pt x="72788" y="754358"/>
                    <a:pt x="84161" y="531444"/>
                    <a:pt x="95534" y="390417"/>
                  </a:cubicBezTo>
                  <a:cubicBezTo>
                    <a:pt x="106907" y="249390"/>
                    <a:pt x="118280" y="126560"/>
                    <a:pt x="136477" y="62870"/>
                  </a:cubicBezTo>
                  <a:cubicBezTo>
                    <a:pt x="154674" y="-820"/>
                    <a:pt x="181970" y="-9918"/>
                    <a:pt x="204716" y="8279"/>
                  </a:cubicBezTo>
                  <a:cubicBezTo>
                    <a:pt x="227462" y="26476"/>
                    <a:pt x="241110" y="96989"/>
                    <a:pt x="272955" y="172052"/>
                  </a:cubicBezTo>
                  <a:cubicBezTo>
                    <a:pt x="304800" y="247115"/>
                    <a:pt x="366215" y="372219"/>
                    <a:pt x="395785" y="458655"/>
                  </a:cubicBezTo>
                  <a:cubicBezTo>
                    <a:pt x="425355" y="545091"/>
                    <a:pt x="434454" y="611055"/>
                    <a:pt x="450376" y="690667"/>
                  </a:cubicBezTo>
                  <a:cubicBezTo>
                    <a:pt x="466298" y="770279"/>
                    <a:pt x="477671" y="858990"/>
                    <a:pt x="491319" y="936327"/>
                  </a:cubicBezTo>
                  <a:cubicBezTo>
                    <a:pt x="504967" y="1013664"/>
                    <a:pt x="507241" y="1093276"/>
                    <a:pt x="532262" y="1154691"/>
                  </a:cubicBezTo>
                  <a:cubicBezTo>
                    <a:pt x="557283" y="1216106"/>
                    <a:pt x="584579" y="1259324"/>
                    <a:pt x="641445" y="1304817"/>
                  </a:cubicBezTo>
                  <a:cubicBezTo>
                    <a:pt x="698311" y="1350310"/>
                    <a:pt x="796119" y="1391253"/>
                    <a:pt x="873456" y="1427647"/>
                  </a:cubicBezTo>
                  <a:cubicBezTo>
                    <a:pt x="950793" y="1464041"/>
                    <a:pt x="1105468" y="1523181"/>
                    <a:pt x="1105468" y="1523181"/>
                  </a:cubicBezTo>
                  <a:lnTo>
                    <a:pt x="1105468" y="1523181"/>
                  </a:lnTo>
                </a:path>
              </a:pathLst>
            </a:custGeom>
            <a:ln>
              <a:solidFill>
                <a:srgbClr val="221AC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5D6F397-1430-8621-6874-784F1461E2F8}"/>
                </a:ext>
              </a:extLst>
            </p:cNvPr>
            <p:cNvCxnSpPr/>
            <p:nvPr/>
          </p:nvCxnSpPr>
          <p:spPr>
            <a:xfrm flipV="1">
              <a:off x="6383797" y="2960946"/>
              <a:ext cx="2308822" cy="1038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D8246A-19B1-1995-F5A2-3C8076FF848E}"/>
                </a:ext>
              </a:extLst>
            </p:cNvPr>
            <p:cNvSpPr txBox="1"/>
            <p:nvPr/>
          </p:nvSpPr>
          <p:spPr>
            <a:xfrm>
              <a:off x="5980819" y="5131743"/>
              <a:ext cx="1673856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/>
                <a:t>In</a:t>
              </a:r>
              <a:r>
                <a:rPr lang="en-GB" b="1" dirty="0" err="1"/>
                <a:t>i</a:t>
              </a:r>
              <a:r>
                <a:rPr lang="en-IT" b="1" dirty="0"/>
                <a:t>tial Landau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DE7E25-5277-9FC2-A644-3B7CB15446AC}"/>
                </a:ext>
              </a:extLst>
            </p:cNvPr>
            <p:cNvSpPr txBox="1"/>
            <p:nvPr/>
          </p:nvSpPr>
          <p:spPr>
            <a:xfrm>
              <a:off x="7919769" y="5131818"/>
              <a:ext cx="2912864" cy="69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b="1" dirty="0"/>
                <a:t>Measured </a:t>
              </a:r>
              <a:r>
                <a:rPr lang="en-IT" sz="1600" b="1" dirty="0"/>
                <a:t>Landau</a:t>
              </a:r>
            </a:p>
            <a:p>
              <a:pPr>
                <a:lnSpc>
                  <a:spcPct val="130000"/>
                </a:lnSpc>
              </a:pPr>
              <a:r>
                <a:rPr lang="en-GB" sz="1600" b="1" dirty="0"/>
                <a:t>R</a:t>
              </a:r>
              <a:r>
                <a:rPr lang="en-IT" sz="1600" b="1" dirty="0"/>
                <a:t>educed tail ==&gt; smaller FWHM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4D72C33-ABDA-6B30-11C3-2C1C71389062}"/>
                </a:ext>
              </a:extLst>
            </p:cNvPr>
            <p:cNvSpPr/>
            <p:nvPr/>
          </p:nvSpPr>
          <p:spPr>
            <a:xfrm>
              <a:off x="8528314" y="3138290"/>
              <a:ext cx="1774208" cy="1569712"/>
            </a:xfrm>
            <a:custGeom>
              <a:avLst/>
              <a:gdLst>
                <a:gd name="connsiteX0" fmla="*/ 0 w 2538483"/>
                <a:gd name="connsiteY0" fmla="*/ 1552640 h 1569712"/>
                <a:gd name="connsiteX1" fmla="*/ 218364 w 2538483"/>
                <a:gd name="connsiteY1" fmla="*/ 1552640 h 1569712"/>
                <a:gd name="connsiteX2" fmla="*/ 286603 w 2538483"/>
                <a:gd name="connsiteY2" fmla="*/ 1375219 h 1569712"/>
                <a:gd name="connsiteX3" fmla="*/ 327546 w 2538483"/>
                <a:gd name="connsiteY3" fmla="*/ 1034025 h 1569712"/>
                <a:gd name="connsiteX4" fmla="*/ 354842 w 2538483"/>
                <a:gd name="connsiteY4" fmla="*/ 460819 h 1569712"/>
                <a:gd name="connsiteX5" fmla="*/ 436728 w 2538483"/>
                <a:gd name="connsiteY5" fmla="*/ 24091 h 1569712"/>
                <a:gd name="connsiteX6" fmla="*/ 586854 w 2538483"/>
                <a:gd name="connsiteY6" fmla="*/ 92330 h 1569712"/>
                <a:gd name="connsiteX7" fmla="*/ 750627 w 2538483"/>
                <a:gd name="connsiteY7" fmla="*/ 392581 h 1569712"/>
                <a:gd name="connsiteX8" fmla="*/ 941695 w 2538483"/>
                <a:gd name="connsiteY8" fmla="*/ 829309 h 1569712"/>
                <a:gd name="connsiteX9" fmla="*/ 1255594 w 2538483"/>
                <a:gd name="connsiteY9" fmla="*/ 1074969 h 1569712"/>
                <a:gd name="connsiteX10" fmla="*/ 1733266 w 2538483"/>
                <a:gd name="connsiteY10" fmla="*/ 1320628 h 1569712"/>
                <a:gd name="connsiteX11" fmla="*/ 2142698 w 2538483"/>
                <a:gd name="connsiteY11" fmla="*/ 1402515 h 1569712"/>
                <a:gd name="connsiteX12" fmla="*/ 2538483 w 2538483"/>
                <a:gd name="connsiteY12" fmla="*/ 1443458 h 156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8483" h="1569712">
                  <a:moveTo>
                    <a:pt x="0" y="1552640"/>
                  </a:moveTo>
                  <a:cubicBezTo>
                    <a:pt x="85298" y="1567425"/>
                    <a:pt x="170597" y="1582210"/>
                    <a:pt x="218364" y="1552640"/>
                  </a:cubicBezTo>
                  <a:cubicBezTo>
                    <a:pt x="266131" y="1523070"/>
                    <a:pt x="268406" y="1461655"/>
                    <a:pt x="286603" y="1375219"/>
                  </a:cubicBezTo>
                  <a:cubicBezTo>
                    <a:pt x="304800" y="1288783"/>
                    <a:pt x="316173" y="1186425"/>
                    <a:pt x="327546" y="1034025"/>
                  </a:cubicBezTo>
                  <a:cubicBezTo>
                    <a:pt x="338919" y="881625"/>
                    <a:pt x="336645" y="629141"/>
                    <a:pt x="354842" y="460819"/>
                  </a:cubicBezTo>
                  <a:cubicBezTo>
                    <a:pt x="373039" y="292497"/>
                    <a:pt x="398059" y="85506"/>
                    <a:pt x="436728" y="24091"/>
                  </a:cubicBezTo>
                  <a:cubicBezTo>
                    <a:pt x="475397" y="-37324"/>
                    <a:pt x="534538" y="30915"/>
                    <a:pt x="586854" y="92330"/>
                  </a:cubicBezTo>
                  <a:cubicBezTo>
                    <a:pt x="639170" y="153745"/>
                    <a:pt x="691487" y="269751"/>
                    <a:pt x="750627" y="392581"/>
                  </a:cubicBezTo>
                  <a:cubicBezTo>
                    <a:pt x="809767" y="515411"/>
                    <a:pt x="857534" y="715578"/>
                    <a:pt x="941695" y="829309"/>
                  </a:cubicBezTo>
                  <a:cubicBezTo>
                    <a:pt x="1025856" y="943040"/>
                    <a:pt x="1123666" y="993083"/>
                    <a:pt x="1255594" y="1074969"/>
                  </a:cubicBezTo>
                  <a:cubicBezTo>
                    <a:pt x="1387522" y="1156855"/>
                    <a:pt x="1585415" y="1266037"/>
                    <a:pt x="1733266" y="1320628"/>
                  </a:cubicBezTo>
                  <a:cubicBezTo>
                    <a:pt x="1881117" y="1375219"/>
                    <a:pt x="2008495" y="1382043"/>
                    <a:pt x="2142698" y="1402515"/>
                  </a:cubicBezTo>
                  <a:cubicBezTo>
                    <a:pt x="2276901" y="1422987"/>
                    <a:pt x="2407692" y="1433222"/>
                    <a:pt x="2538483" y="1443458"/>
                  </a:cubicBezTo>
                </a:path>
              </a:pathLst>
            </a:cu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D1768C-7D9B-C68D-C8FD-6323276624BB}"/>
                </a:ext>
              </a:extLst>
            </p:cNvPr>
            <p:cNvSpPr txBox="1"/>
            <p:nvPr/>
          </p:nvSpPr>
          <p:spPr>
            <a:xfrm>
              <a:off x="9245353" y="4789533"/>
              <a:ext cx="1167307" cy="342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Signal [mV]</a:t>
              </a:r>
              <a:endParaRPr lang="en-IT" sz="1400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776FBF-1FDE-E08D-8CF2-5792D70C8B72}"/>
                </a:ext>
              </a:extLst>
            </p:cNvPr>
            <p:cNvSpPr txBox="1"/>
            <p:nvPr/>
          </p:nvSpPr>
          <p:spPr>
            <a:xfrm>
              <a:off x="7045213" y="2595836"/>
              <a:ext cx="609462" cy="342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Gain</a:t>
              </a:r>
              <a:endParaRPr lang="en-IT" sz="14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42A77E-7050-5BDD-0AFE-2F7483BA4DA8}"/>
                </a:ext>
              </a:extLst>
            </p:cNvPr>
            <p:cNvSpPr txBox="1"/>
            <p:nvPr/>
          </p:nvSpPr>
          <p:spPr>
            <a:xfrm>
              <a:off x="9803198" y="3926947"/>
              <a:ext cx="979755" cy="34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Distortion</a:t>
              </a:r>
              <a:endParaRPr lang="en-IT" sz="1400" b="1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C635567-0F70-BA70-E8DE-F7E0C462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8317" y="4574372"/>
              <a:ext cx="405672" cy="40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CB44E6-5770-5D77-7F09-6E6DAAB5FE8D}"/>
                </a:ext>
              </a:extLst>
            </p:cNvPr>
            <p:cNvSpPr txBox="1"/>
            <p:nvPr/>
          </p:nvSpPr>
          <p:spPr>
            <a:xfrm rot="16200000">
              <a:off x="5398965" y="3333437"/>
              <a:ext cx="734496" cy="34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Entries</a:t>
              </a:r>
              <a:endParaRPr lang="en-IT" sz="1400" b="1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67BD8D9-C0D1-7657-2DED-997012C48D85}"/>
                </a:ext>
              </a:extLst>
            </p:cNvPr>
            <p:cNvCxnSpPr>
              <a:cxnSpLocks/>
            </p:cNvCxnSpPr>
            <p:nvPr/>
          </p:nvCxnSpPr>
          <p:spPr>
            <a:xfrm>
              <a:off x="6238339" y="4207868"/>
              <a:ext cx="57940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3DAA161-1A79-8378-6A5B-FDD94D1856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2131" y="4217807"/>
              <a:ext cx="39320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4E0DA6-4A0C-0E58-B3C9-CB799A349A11}"/>
                </a:ext>
              </a:extLst>
            </p:cNvPr>
            <p:cNvSpPr txBox="1"/>
            <p:nvPr/>
          </p:nvSpPr>
          <p:spPr>
            <a:xfrm>
              <a:off x="5992507" y="2581883"/>
              <a:ext cx="522900" cy="34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Low</a:t>
              </a:r>
              <a:endParaRPr lang="en-IT" sz="1400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D4FE7F-EAC0-CDC9-96B3-DAC966215C95}"/>
                </a:ext>
              </a:extLst>
            </p:cNvPr>
            <p:cNvSpPr txBox="1"/>
            <p:nvPr/>
          </p:nvSpPr>
          <p:spPr>
            <a:xfrm>
              <a:off x="8476480" y="2556077"/>
              <a:ext cx="575799" cy="34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High</a:t>
              </a:r>
              <a:endParaRPr lang="en-IT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9860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6203A-DFC9-A469-5920-9FC5AD8BF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EE650C-2F47-4B1A-1B64-388A0E3E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6DA3B-BC60-B9A7-B9A0-C1243CB450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187C2E-6302-C48C-EEFD-750257C2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Weightfield2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E68B8-B45A-7B3A-DD19-22E2CFA37B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993" y="1270072"/>
            <a:ext cx="8860097" cy="4862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DCF4B8-0DCF-5B48-8901-064BF3FA5315}"/>
              </a:ext>
            </a:extLst>
          </p:cNvPr>
          <p:cNvSpPr txBox="1"/>
          <p:nvPr/>
        </p:nvSpPr>
        <p:spPr>
          <a:xfrm>
            <a:off x="1538908" y="6387669"/>
            <a:ext cx="9114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400" b="1" dirty="0"/>
              <a:t>WF2 program: https://www.to.infn.it/~cartigli/Weightfield2/index.html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6437FB-28DB-F93D-366A-0CD5126D7161}"/>
              </a:ext>
            </a:extLst>
          </p:cNvPr>
          <p:cNvSpPr txBox="1"/>
          <p:nvPr/>
        </p:nvSpPr>
        <p:spPr>
          <a:xfrm>
            <a:off x="1538907" y="725234"/>
            <a:ext cx="9114183" cy="4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sz="1800" dirty="0"/>
              <a:t>In the presentation there are many simulation results obtained with this program</a:t>
            </a:r>
          </a:p>
        </p:txBody>
      </p:sp>
    </p:spTree>
    <p:extLst>
      <p:ext uri="{BB962C8B-B14F-4D97-AF65-F5344CB8AC3E}">
        <p14:creationId xmlns:p14="http://schemas.microsoft.com/office/powerpoint/2010/main" val="1845203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DA430A-A385-A3E4-6FC5-8B417FD8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866" y="6221047"/>
            <a:ext cx="744201" cy="316442"/>
          </a:xfrm>
        </p:spPr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90640-DF18-9743-BD68-6E11EAD40D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pic>
        <p:nvPicPr>
          <p:cNvPr id="7" name="Picture 6" descr="A graph of charge distribution&#10;&#10;Description automatically generated">
            <a:extLst>
              <a:ext uri="{FF2B5EF4-FFF2-40B4-BE49-F238E27FC236}">
                <a16:creationId xmlns:a16="http://schemas.microsoft.com/office/drawing/2014/main" id="{7CAF697B-94C4-3ADC-3DE2-A04F251BAA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085" y="1349144"/>
            <a:ext cx="2977122" cy="1640658"/>
          </a:xfrm>
          <a:prstGeom prst="rect">
            <a:avLst/>
          </a:prstGeom>
        </p:spPr>
      </p:pic>
      <p:pic>
        <p:nvPicPr>
          <p:cNvPr id="9" name="Picture 8" descr="A graph of charge distribution&#10;&#10;Description automatically generated">
            <a:extLst>
              <a:ext uri="{FF2B5EF4-FFF2-40B4-BE49-F238E27FC236}">
                <a16:creationId xmlns:a16="http://schemas.microsoft.com/office/drawing/2014/main" id="{B5AB05FC-8C60-FCDD-344C-996F2CEF58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799" y="1349144"/>
            <a:ext cx="2977122" cy="1640658"/>
          </a:xfrm>
          <a:prstGeom prst="rect">
            <a:avLst/>
          </a:prstGeom>
        </p:spPr>
      </p:pic>
      <p:pic>
        <p:nvPicPr>
          <p:cNvPr id="16" name="Picture 15" descr="A graph of charge distribution&#10;&#10;Description automatically generated">
            <a:extLst>
              <a:ext uri="{FF2B5EF4-FFF2-40B4-BE49-F238E27FC236}">
                <a16:creationId xmlns:a16="http://schemas.microsoft.com/office/drawing/2014/main" id="{4330F079-A9BC-A246-C875-B8C7FAD0E8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350" y="1349144"/>
            <a:ext cx="2977122" cy="1640658"/>
          </a:xfrm>
          <a:prstGeom prst="rect">
            <a:avLst/>
          </a:prstGeom>
        </p:spPr>
      </p:pic>
      <p:pic>
        <p:nvPicPr>
          <p:cNvPr id="19" name="Picture 18" descr="A graph of charge distribution&#10;&#10;Description automatically generated">
            <a:extLst>
              <a:ext uri="{FF2B5EF4-FFF2-40B4-BE49-F238E27FC236}">
                <a16:creationId xmlns:a16="http://schemas.microsoft.com/office/drawing/2014/main" id="{E6F56989-291A-CBA0-0340-536BFB47C9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085" y="2981989"/>
            <a:ext cx="2977122" cy="1640658"/>
          </a:xfrm>
          <a:prstGeom prst="rect">
            <a:avLst/>
          </a:prstGeom>
        </p:spPr>
      </p:pic>
      <p:pic>
        <p:nvPicPr>
          <p:cNvPr id="23" name="Picture 22" descr="A graph of a charge distribution&#10;&#10;Description automatically generated">
            <a:extLst>
              <a:ext uri="{FF2B5EF4-FFF2-40B4-BE49-F238E27FC236}">
                <a16:creationId xmlns:a16="http://schemas.microsoft.com/office/drawing/2014/main" id="{EDB92143-3FC9-42FC-72FC-064A4EDEF7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799" y="2981989"/>
            <a:ext cx="2977122" cy="1640658"/>
          </a:xfrm>
          <a:prstGeom prst="rect">
            <a:avLst/>
          </a:prstGeom>
        </p:spPr>
      </p:pic>
      <p:pic>
        <p:nvPicPr>
          <p:cNvPr id="25" name="Picture 24" descr="A graph of a charge distribution&#10;&#10;Description automatically generated">
            <a:extLst>
              <a:ext uri="{FF2B5EF4-FFF2-40B4-BE49-F238E27FC236}">
                <a16:creationId xmlns:a16="http://schemas.microsoft.com/office/drawing/2014/main" id="{2B2444B3-A3EC-2092-B3C8-34CAD4FA593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350" y="2981989"/>
            <a:ext cx="2977122" cy="1640658"/>
          </a:xfrm>
          <a:prstGeom prst="rect">
            <a:avLst/>
          </a:prstGeom>
        </p:spPr>
      </p:pic>
      <p:pic>
        <p:nvPicPr>
          <p:cNvPr id="27" name="Picture 26" descr="A diagram of a charge distribution&#10;&#10;Description automatically generated">
            <a:extLst>
              <a:ext uri="{FF2B5EF4-FFF2-40B4-BE49-F238E27FC236}">
                <a16:creationId xmlns:a16="http://schemas.microsoft.com/office/drawing/2014/main" id="{1DAF6B88-2292-4207-4CD1-8423E74DC2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085" y="4639808"/>
            <a:ext cx="2977122" cy="1640658"/>
          </a:xfrm>
          <a:prstGeom prst="rect">
            <a:avLst/>
          </a:prstGeom>
        </p:spPr>
      </p:pic>
      <p:pic>
        <p:nvPicPr>
          <p:cNvPr id="29" name="Picture 28" descr="A diagram of a charge distribution&#10;&#10;Description automatically generated">
            <a:extLst>
              <a:ext uri="{FF2B5EF4-FFF2-40B4-BE49-F238E27FC236}">
                <a16:creationId xmlns:a16="http://schemas.microsoft.com/office/drawing/2014/main" id="{28CFD78D-5535-20B0-480B-9256A198A69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799" y="4639808"/>
            <a:ext cx="2977122" cy="1640658"/>
          </a:xfrm>
          <a:prstGeom prst="rect">
            <a:avLst/>
          </a:prstGeom>
        </p:spPr>
      </p:pic>
      <p:pic>
        <p:nvPicPr>
          <p:cNvPr id="31" name="Picture 30" descr="A graph of a charge distribution&#10;&#10;Description automatically generated">
            <a:extLst>
              <a:ext uri="{FF2B5EF4-FFF2-40B4-BE49-F238E27FC236}">
                <a16:creationId xmlns:a16="http://schemas.microsoft.com/office/drawing/2014/main" id="{B70CD8F7-6F18-9CC0-6BDC-A41A069D9F3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350" y="4639808"/>
            <a:ext cx="2977122" cy="1640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3FD46A-73F4-88B2-0A3F-CC0930FB9CCC}"/>
              </a:ext>
            </a:extLst>
          </p:cNvPr>
          <p:cNvSpPr txBox="1"/>
          <p:nvPr/>
        </p:nvSpPr>
        <p:spPr>
          <a:xfrm>
            <a:off x="1589375" y="653249"/>
            <a:ext cx="9448420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Gain quenching transform</a:t>
            </a:r>
            <a:r>
              <a:rPr lang="en-GB" b="1" dirty="0"/>
              <a:t>s</a:t>
            </a:r>
            <a:r>
              <a:rPr lang="en-IT" b="1" dirty="0"/>
              <a:t> the initial Landau distribution into a Gaussian distribution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1C4B6-57C0-82F0-D3F8-260EB4FF2270}"/>
              </a:ext>
            </a:extLst>
          </p:cNvPr>
          <p:cNvSpPr txBox="1"/>
          <p:nvPr/>
        </p:nvSpPr>
        <p:spPr>
          <a:xfrm>
            <a:off x="3761771" y="1996463"/>
            <a:ext cx="736099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200V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3A866-825A-613D-EE1D-5DF4F53B964B}"/>
              </a:ext>
            </a:extLst>
          </p:cNvPr>
          <p:cNvSpPr txBox="1"/>
          <p:nvPr/>
        </p:nvSpPr>
        <p:spPr>
          <a:xfrm>
            <a:off x="6766491" y="1996463"/>
            <a:ext cx="736099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300V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A58D7-394B-C4B1-A97F-67AE1542FEF2}"/>
              </a:ext>
            </a:extLst>
          </p:cNvPr>
          <p:cNvSpPr txBox="1"/>
          <p:nvPr/>
        </p:nvSpPr>
        <p:spPr>
          <a:xfrm>
            <a:off x="9771211" y="1996463"/>
            <a:ext cx="736099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350V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62584-042B-6541-56DD-F172EBAED641}"/>
              </a:ext>
            </a:extLst>
          </p:cNvPr>
          <p:cNvSpPr txBox="1"/>
          <p:nvPr/>
        </p:nvSpPr>
        <p:spPr>
          <a:xfrm>
            <a:off x="3761771" y="3584625"/>
            <a:ext cx="736099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400V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417BAE-1E86-BCF2-B924-C07AC4BDB11D}"/>
              </a:ext>
            </a:extLst>
          </p:cNvPr>
          <p:cNvSpPr txBox="1"/>
          <p:nvPr/>
        </p:nvSpPr>
        <p:spPr>
          <a:xfrm>
            <a:off x="6766491" y="3584625"/>
            <a:ext cx="736099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450V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A49D2-4805-B511-3B64-F4AFC48E0FD9}"/>
              </a:ext>
            </a:extLst>
          </p:cNvPr>
          <p:cNvSpPr txBox="1"/>
          <p:nvPr/>
        </p:nvSpPr>
        <p:spPr>
          <a:xfrm>
            <a:off x="9771211" y="3584625"/>
            <a:ext cx="736099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500V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42CDC1-A433-F7E8-6DBF-6884A181AB87}"/>
              </a:ext>
            </a:extLst>
          </p:cNvPr>
          <p:cNvSpPr txBox="1"/>
          <p:nvPr/>
        </p:nvSpPr>
        <p:spPr>
          <a:xfrm>
            <a:off x="3761770" y="5202654"/>
            <a:ext cx="736099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510V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C98FEE-6F71-462C-90DD-E2A7FCF18231}"/>
              </a:ext>
            </a:extLst>
          </p:cNvPr>
          <p:cNvSpPr txBox="1"/>
          <p:nvPr/>
        </p:nvSpPr>
        <p:spPr>
          <a:xfrm>
            <a:off x="6792431" y="5262758"/>
            <a:ext cx="736099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520V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1E8C30-439B-5550-A4AA-6603EBA12434}"/>
              </a:ext>
            </a:extLst>
          </p:cNvPr>
          <p:cNvSpPr txBox="1"/>
          <p:nvPr/>
        </p:nvSpPr>
        <p:spPr>
          <a:xfrm>
            <a:off x="9797151" y="5262758"/>
            <a:ext cx="736099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530V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8009E6-3C86-C874-1546-53EE254CB2EE}"/>
              </a:ext>
            </a:extLst>
          </p:cNvPr>
          <p:cNvSpPr txBox="1"/>
          <p:nvPr/>
        </p:nvSpPr>
        <p:spPr>
          <a:xfrm>
            <a:off x="781528" y="1738283"/>
            <a:ext cx="1018227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Landau</a:t>
            </a:r>
            <a:endParaRPr lang="en-IT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F4BB94-286E-77D8-7F7F-61DB9E90AB69}"/>
              </a:ext>
            </a:extLst>
          </p:cNvPr>
          <p:cNvSpPr txBox="1"/>
          <p:nvPr/>
        </p:nvSpPr>
        <p:spPr>
          <a:xfrm>
            <a:off x="10667752" y="5439344"/>
            <a:ext cx="1217000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Gaussian</a:t>
            </a:r>
            <a:endParaRPr lang="en-IT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36681E-DE31-026E-B070-8C435EB6ADBF}"/>
              </a:ext>
            </a:extLst>
          </p:cNvPr>
          <p:cNvSpPr txBox="1"/>
          <p:nvPr/>
        </p:nvSpPr>
        <p:spPr>
          <a:xfrm>
            <a:off x="741186" y="5508856"/>
            <a:ext cx="6749770" cy="11328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/>
              <a:t>Albeit </a:t>
            </a:r>
            <a:r>
              <a:rPr lang="en-US" b="1" dirty="0"/>
              <a:t>the initial energy deposition is the same</a:t>
            </a:r>
            <a:r>
              <a:rPr lang="en-US" dirty="0"/>
              <a:t>, </a:t>
            </a:r>
            <a:r>
              <a:rPr lang="en-US" b="1" dirty="0"/>
              <a:t>the measured energy  deposition changes dramatically </a:t>
            </a:r>
            <a:r>
              <a:rPr lang="en-US" dirty="0"/>
              <a:t>as a function of bias due to gain saturation</a:t>
            </a:r>
            <a:endParaRPr lang="en-IT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10581384-DBC7-3172-6FE5-F8CED717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05" y="-26109"/>
            <a:ext cx="10660566" cy="667871"/>
          </a:xfrm>
        </p:spPr>
        <p:txBody>
          <a:bodyPr/>
          <a:lstStyle/>
          <a:p>
            <a:r>
              <a:rPr lang="en-IT" sz="2800" dirty="0"/>
              <a:t>1) </a:t>
            </a:r>
            <a:r>
              <a:rPr lang="en-US" sz="2800" dirty="0"/>
              <a:t>Evolution of the measured energy distribution with gain</a:t>
            </a:r>
            <a:endParaRPr lang="en-IT" sz="2800" dirty="0"/>
          </a:p>
        </p:txBody>
      </p:sp>
    </p:spTree>
    <p:extLst>
      <p:ext uri="{BB962C8B-B14F-4D97-AF65-F5344CB8AC3E}">
        <p14:creationId xmlns:p14="http://schemas.microsoft.com/office/powerpoint/2010/main" val="376098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FBDAAE-2FF0-BCE2-62F7-F4FA5C2F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CBC1A-EAEE-DF4E-CDFF-63C64E41D6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7F9CA7-5322-0F7C-7DC2-11C7F33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716" y="63099"/>
            <a:ext cx="10776213" cy="667871"/>
          </a:xfrm>
        </p:spPr>
        <p:txBody>
          <a:bodyPr anchor="t"/>
          <a:lstStyle/>
          <a:p>
            <a:r>
              <a:rPr lang="en-IT" sz="2400" dirty="0"/>
              <a:t>2) </a:t>
            </a:r>
            <a:r>
              <a:rPr lang="en-US" sz="2400" dirty="0"/>
              <a:t>Temporal resolution of events positioned in the Landau high tail</a:t>
            </a:r>
            <a:endParaRPr lang="en-IT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48736-EC17-F84C-E6BF-77FDF9F51E50}"/>
              </a:ext>
            </a:extLst>
          </p:cNvPr>
          <p:cNvSpPr txBox="1"/>
          <p:nvPr/>
        </p:nvSpPr>
        <p:spPr>
          <a:xfrm>
            <a:off x="1783631" y="647018"/>
            <a:ext cx="10383377" cy="41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What is the temporal resolution as a function of the event position in the Landau?</a:t>
            </a:r>
            <a:endParaRPr lang="en-IT" b="1" dirty="0"/>
          </a:p>
        </p:txBody>
      </p:sp>
      <p:pic>
        <p:nvPicPr>
          <p:cNvPr id="11" name="Picture 10" descr="A graph with green and purple dots&#10;&#10;Description automatically generated">
            <a:extLst>
              <a:ext uri="{FF2B5EF4-FFF2-40B4-BE49-F238E27FC236}">
                <a16:creationId xmlns:a16="http://schemas.microsoft.com/office/drawing/2014/main" id="{B2FFD100-5831-C9F4-E14F-0EF5F9042C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749" y="1840375"/>
            <a:ext cx="6739908" cy="3429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9EC625-AEC2-CB05-53C1-A30C95542973}"/>
              </a:ext>
            </a:extLst>
          </p:cNvPr>
          <p:cNvSpPr txBox="1"/>
          <p:nvPr/>
        </p:nvSpPr>
        <p:spPr>
          <a:xfrm>
            <a:off x="721473" y="6508629"/>
            <a:ext cx="10959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"</a:t>
            </a:r>
            <a:r>
              <a:rPr lang="en-GB" sz="1200" b="1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-Bold"/>
              </a:rPr>
              <a:t>Optimization of the gain layer design of Ultra-Fast Silicon Detectors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", F. Siviero et al, NIMA 1033 (2022) 166739</a:t>
            </a:r>
            <a:endParaRPr lang="en-IT" sz="1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FF71FC-FCC1-54AD-E416-C27A61EFF6FF}"/>
              </a:ext>
            </a:extLst>
          </p:cNvPr>
          <p:cNvGrpSpPr/>
          <p:nvPr/>
        </p:nvGrpSpPr>
        <p:grpSpPr>
          <a:xfrm>
            <a:off x="571279" y="1674446"/>
            <a:ext cx="5354921" cy="3851474"/>
            <a:chOff x="7147429" y="673947"/>
            <a:chExt cx="5182353" cy="4582975"/>
          </a:xfrm>
        </p:grpSpPr>
        <p:grpSp>
          <p:nvGrpSpPr>
            <p:cNvPr id="8" name="Gruppo 30">
              <a:extLst>
                <a:ext uri="{FF2B5EF4-FFF2-40B4-BE49-F238E27FC236}">
                  <a16:creationId xmlns:a16="http://schemas.microsoft.com/office/drawing/2014/main" id="{381B47B0-479C-E38A-80B5-F5F75C538F38}"/>
                </a:ext>
              </a:extLst>
            </p:cNvPr>
            <p:cNvGrpSpPr/>
            <p:nvPr/>
          </p:nvGrpSpPr>
          <p:grpSpPr>
            <a:xfrm>
              <a:off x="7147429" y="1203497"/>
              <a:ext cx="5182353" cy="3690334"/>
              <a:chOff x="6845118" y="1144519"/>
              <a:chExt cx="5182353" cy="3690334"/>
            </a:xfrm>
          </p:grpSpPr>
          <p:pic>
            <p:nvPicPr>
              <p:cNvPr id="14" name="Immagine 6" descr="Immagine che contiene testo, diagramma, linea, Diagramma&#10;&#10;Descrizione generata automaticamente">
                <a:extLst>
                  <a:ext uri="{FF2B5EF4-FFF2-40B4-BE49-F238E27FC236}">
                    <a16:creationId xmlns:a16="http://schemas.microsoft.com/office/drawing/2014/main" id="{ADF13926-6742-0908-C249-51A3C8709E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67810" y="1144519"/>
                <a:ext cx="4443303" cy="332965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15" name="Connettore diritto 8">
                <a:extLst>
                  <a:ext uri="{FF2B5EF4-FFF2-40B4-BE49-F238E27FC236}">
                    <a16:creationId xmlns:a16="http://schemas.microsoft.com/office/drawing/2014/main" id="{0674B863-4EF5-7689-2BEE-B7B25CB7C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4046" y="1231354"/>
                <a:ext cx="0" cy="3065454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" name="Connettore diritto 9">
                <a:extLst>
                  <a:ext uri="{FF2B5EF4-FFF2-40B4-BE49-F238E27FC236}">
                    <a16:creationId xmlns:a16="http://schemas.microsoft.com/office/drawing/2014/main" id="{4D0373E7-6E58-B613-3049-564CB7572B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7597" y="1237987"/>
                <a:ext cx="0" cy="3065454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" name="Connettore diritto 11">
                <a:extLst>
                  <a:ext uri="{FF2B5EF4-FFF2-40B4-BE49-F238E27FC236}">
                    <a16:creationId xmlns:a16="http://schemas.microsoft.com/office/drawing/2014/main" id="{DA8F3A0A-D8A1-5005-1C64-DB9C7F488B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1179" y="1266787"/>
                <a:ext cx="0" cy="3065454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" name="Connettore diritto 14">
                <a:extLst>
                  <a:ext uri="{FF2B5EF4-FFF2-40B4-BE49-F238E27FC236}">
                    <a16:creationId xmlns:a16="http://schemas.microsoft.com/office/drawing/2014/main" id="{3FB8E9CD-42D3-FB90-92E2-455EAE4687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79846" y="1257650"/>
                <a:ext cx="0" cy="3065454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" name="Connettore diritto 18">
                <a:extLst>
                  <a:ext uri="{FF2B5EF4-FFF2-40B4-BE49-F238E27FC236}">
                    <a16:creationId xmlns:a16="http://schemas.microsoft.com/office/drawing/2014/main" id="{9B35455E-F71A-00D3-6F8E-DECEAB46C0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0113" y="1387739"/>
                <a:ext cx="0" cy="294886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CasellaDiTesto 27">
                <a:extLst>
                  <a:ext uri="{FF2B5EF4-FFF2-40B4-BE49-F238E27FC236}">
                    <a16:creationId xmlns:a16="http://schemas.microsoft.com/office/drawing/2014/main" id="{84AA0159-6F61-2859-C273-473EBD26992D}"/>
                  </a:ext>
                </a:extLst>
              </p:cNvPr>
              <p:cNvSpPr txBox="1"/>
              <p:nvPr/>
            </p:nvSpPr>
            <p:spPr>
              <a:xfrm>
                <a:off x="10424821" y="4423226"/>
                <a:ext cx="1602650" cy="41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Signal</a:t>
                </a:r>
                <a:r>
                  <a:rPr lang="it-IT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 (</a:t>
                </a:r>
                <a:r>
                  <a:rPr lang="it-IT" sz="105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mV</a:t>
                </a:r>
                <a:r>
                  <a:rPr lang="it-IT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)</a:t>
                </a:r>
              </a:p>
            </p:txBody>
          </p:sp>
          <p:sp>
            <p:nvSpPr>
              <p:cNvPr id="21" name="CasellaDiTesto 29">
                <a:extLst>
                  <a:ext uri="{FF2B5EF4-FFF2-40B4-BE49-F238E27FC236}">
                    <a16:creationId xmlns:a16="http://schemas.microsoft.com/office/drawing/2014/main" id="{9993E4EE-15EA-2906-9C84-84E8989E50A6}"/>
                  </a:ext>
                </a:extLst>
              </p:cNvPr>
              <p:cNvSpPr txBox="1"/>
              <p:nvPr/>
            </p:nvSpPr>
            <p:spPr>
              <a:xfrm rot="16200000">
                <a:off x="6567131" y="1467509"/>
                <a:ext cx="969040" cy="413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Entries</a:t>
                </a:r>
              </a:p>
            </p:txBody>
          </p:sp>
        </p:grpSp>
        <p:sp>
          <p:nvSpPr>
            <p:cNvPr id="10" name="CasellaDiTesto 31">
              <a:extLst>
                <a:ext uri="{FF2B5EF4-FFF2-40B4-BE49-F238E27FC236}">
                  <a16:creationId xmlns:a16="http://schemas.microsoft.com/office/drawing/2014/main" id="{0BDFE920-3BF4-33F7-258B-1A79B35F56A9}"/>
                </a:ext>
              </a:extLst>
            </p:cNvPr>
            <p:cNvSpPr txBox="1"/>
            <p:nvPr/>
          </p:nvSpPr>
          <p:spPr>
            <a:xfrm>
              <a:off x="7337086" y="4845295"/>
              <a:ext cx="2380868" cy="41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>
                  <a:latin typeface="+mj-lt"/>
                </a:rPr>
                <a:t>MPV</a:t>
              </a:r>
            </a:p>
          </p:txBody>
        </p:sp>
        <p:cxnSp>
          <p:nvCxnSpPr>
            <p:cNvPr id="12" name="Connettore 2 33">
              <a:extLst>
                <a:ext uri="{FF2B5EF4-FFF2-40B4-BE49-F238E27FC236}">
                  <a16:creationId xmlns:a16="http://schemas.microsoft.com/office/drawing/2014/main" id="{9C988EF5-70A2-9F52-883C-368880F8B82C}"/>
                </a:ext>
              </a:extLst>
            </p:cNvPr>
            <p:cNvCxnSpPr/>
            <p:nvPr/>
          </p:nvCxnSpPr>
          <p:spPr>
            <a:xfrm>
              <a:off x="8445548" y="4488290"/>
              <a:ext cx="0" cy="338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31">
              <a:extLst>
                <a:ext uri="{FF2B5EF4-FFF2-40B4-BE49-F238E27FC236}">
                  <a16:creationId xmlns:a16="http://schemas.microsoft.com/office/drawing/2014/main" id="{37B34F4A-3D70-7713-7C55-054BF58F866C}"/>
                </a:ext>
              </a:extLst>
            </p:cNvPr>
            <p:cNvSpPr txBox="1"/>
            <p:nvPr/>
          </p:nvSpPr>
          <p:spPr>
            <a:xfrm>
              <a:off x="8346264" y="673947"/>
              <a:ext cx="2380868" cy="311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 err="1">
                  <a:latin typeface="+mj-lt"/>
                </a:rPr>
                <a:t>Higher</a:t>
              </a:r>
              <a:r>
                <a:rPr lang="it-IT" sz="1100" b="1" dirty="0">
                  <a:latin typeface="+mj-lt"/>
                </a:rPr>
                <a:t> </a:t>
              </a:r>
              <a:r>
                <a:rPr lang="it-IT" sz="1100" b="1" dirty="0" err="1">
                  <a:latin typeface="+mj-lt"/>
                </a:rPr>
                <a:t>ionization</a:t>
              </a:r>
              <a:r>
                <a:rPr lang="it-IT" sz="1100" b="1" dirty="0">
                  <a:latin typeface="+mj-lt"/>
                </a:rPr>
                <a:t> </a:t>
              </a:r>
              <a:r>
                <a:rPr lang="it-IT" sz="1100" b="1" dirty="0" err="1">
                  <a:latin typeface="+mj-lt"/>
                </a:rPr>
                <a:t>disuniformity</a:t>
              </a:r>
              <a:endParaRPr lang="it-IT" sz="1100" b="1" dirty="0">
                <a:latin typeface="+mj-lt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F66E20-46DF-D14B-D8E7-59E754A7F02E}"/>
              </a:ext>
            </a:extLst>
          </p:cNvPr>
          <p:cNvSpPr txBox="1"/>
          <p:nvPr/>
        </p:nvSpPr>
        <p:spPr>
          <a:xfrm>
            <a:off x="6673495" y="5414732"/>
            <a:ext cx="4708645" cy="7736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/>
              <a:t>Events in the tail have a worse temporal resolution  (as expected)</a:t>
            </a:r>
            <a:endParaRPr lang="en-IT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5B11D3-B809-C33C-BA27-DCB5E0EB79B5}"/>
              </a:ext>
            </a:extLst>
          </p:cNvPr>
          <p:cNvCxnSpPr/>
          <p:nvPr/>
        </p:nvCxnSpPr>
        <p:spPr>
          <a:xfrm>
            <a:off x="2232888" y="1987826"/>
            <a:ext cx="12950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DA430A-A385-A3E4-6FC5-8B417FD8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90640-DF18-9743-BD68-6E11EAD40D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4AAB27-BDDE-5BFF-9BB5-5582E959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46" y="-29218"/>
            <a:ext cx="11814423" cy="667871"/>
          </a:xfrm>
        </p:spPr>
        <p:txBody>
          <a:bodyPr/>
          <a:lstStyle/>
          <a:p>
            <a:r>
              <a:rPr lang="en-IT" sz="2800" dirty="0"/>
              <a:t>By-product: Landau method to measure gain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D23FF3-80DE-6599-F9DA-EED15D0FC3FF}"/>
              </a:ext>
            </a:extLst>
          </p:cNvPr>
          <p:cNvSpPr txBox="1"/>
          <p:nvPr/>
        </p:nvSpPr>
        <p:spPr>
          <a:xfrm>
            <a:off x="2271490" y="827674"/>
            <a:ext cx="9021944" cy="772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dirty="0"/>
              <a:t>Can we use the distortion of the LGAD Landau to measure the LGAD gain?</a:t>
            </a:r>
          </a:p>
          <a:p>
            <a:pPr>
              <a:lnSpc>
                <a:spcPct val="130000"/>
              </a:lnSpc>
            </a:pPr>
            <a:endParaRPr lang="en-IT" sz="18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0DF9FE-807B-53A5-CB81-EAFBC3CF69EB}"/>
              </a:ext>
            </a:extLst>
          </p:cNvPr>
          <p:cNvGrpSpPr/>
          <p:nvPr/>
        </p:nvGrpSpPr>
        <p:grpSpPr>
          <a:xfrm>
            <a:off x="917384" y="1763710"/>
            <a:ext cx="3000468" cy="2356426"/>
            <a:chOff x="5595461" y="2719337"/>
            <a:chExt cx="3000468" cy="235642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E266B66-6661-33ED-3A62-5E28DD221A69}"/>
                </a:ext>
              </a:extLst>
            </p:cNvPr>
            <p:cNvCxnSpPr>
              <a:cxnSpLocks/>
            </p:cNvCxnSpPr>
            <p:nvPr/>
          </p:nvCxnSpPr>
          <p:spPr>
            <a:xfrm>
              <a:off x="5980819" y="4734682"/>
              <a:ext cx="2212731" cy="85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CB93FA4-974F-92E0-A5FB-EA7139EF6A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0819" y="3094354"/>
              <a:ext cx="0" cy="16403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DAEA4E5-3B67-B196-217A-D7C6E329EE5D}"/>
                </a:ext>
              </a:extLst>
            </p:cNvPr>
            <p:cNvSpPr/>
            <p:nvPr/>
          </p:nvSpPr>
          <p:spPr>
            <a:xfrm>
              <a:off x="5980820" y="3165335"/>
              <a:ext cx="1774208" cy="1569712"/>
            </a:xfrm>
            <a:custGeom>
              <a:avLst/>
              <a:gdLst>
                <a:gd name="connsiteX0" fmla="*/ 0 w 2538483"/>
                <a:gd name="connsiteY0" fmla="*/ 1552640 h 1569712"/>
                <a:gd name="connsiteX1" fmla="*/ 218364 w 2538483"/>
                <a:gd name="connsiteY1" fmla="*/ 1552640 h 1569712"/>
                <a:gd name="connsiteX2" fmla="*/ 286603 w 2538483"/>
                <a:gd name="connsiteY2" fmla="*/ 1375219 h 1569712"/>
                <a:gd name="connsiteX3" fmla="*/ 327546 w 2538483"/>
                <a:gd name="connsiteY3" fmla="*/ 1034025 h 1569712"/>
                <a:gd name="connsiteX4" fmla="*/ 354842 w 2538483"/>
                <a:gd name="connsiteY4" fmla="*/ 460819 h 1569712"/>
                <a:gd name="connsiteX5" fmla="*/ 436728 w 2538483"/>
                <a:gd name="connsiteY5" fmla="*/ 24091 h 1569712"/>
                <a:gd name="connsiteX6" fmla="*/ 586854 w 2538483"/>
                <a:gd name="connsiteY6" fmla="*/ 92330 h 1569712"/>
                <a:gd name="connsiteX7" fmla="*/ 750627 w 2538483"/>
                <a:gd name="connsiteY7" fmla="*/ 392581 h 1569712"/>
                <a:gd name="connsiteX8" fmla="*/ 941695 w 2538483"/>
                <a:gd name="connsiteY8" fmla="*/ 829309 h 1569712"/>
                <a:gd name="connsiteX9" fmla="*/ 1255594 w 2538483"/>
                <a:gd name="connsiteY9" fmla="*/ 1074969 h 1569712"/>
                <a:gd name="connsiteX10" fmla="*/ 1733266 w 2538483"/>
                <a:gd name="connsiteY10" fmla="*/ 1320628 h 1569712"/>
                <a:gd name="connsiteX11" fmla="*/ 2142698 w 2538483"/>
                <a:gd name="connsiteY11" fmla="*/ 1402515 h 1569712"/>
                <a:gd name="connsiteX12" fmla="*/ 2538483 w 2538483"/>
                <a:gd name="connsiteY12" fmla="*/ 1443458 h 156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8483" h="1569712">
                  <a:moveTo>
                    <a:pt x="0" y="1552640"/>
                  </a:moveTo>
                  <a:cubicBezTo>
                    <a:pt x="85298" y="1567425"/>
                    <a:pt x="170597" y="1582210"/>
                    <a:pt x="218364" y="1552640"/>
                  </a:cubicBezTo>
                  <a:cubicBezTo>
                    <a:pt x="266131" y="1523070"/>
                    <a:pt x="268406" y="1461655"/>
                    <a:pt x="286603" y="1375219"/>
                  </a:cubicBezTo>
                  <a:cubicBezTo>
                    <a:pt x="304800" y="1288783"/>
                    <a:pt x="316173" y="1186425"/>
                    <a:pt x="327546" y="1034025"/>
                  </a:cubicBezTo>
                  <a:cubicBezTo>
                    <a:pt x="338919" y="881625"/>
                    <a:pt x="336645" y="629141"/>
                    <a:pt x="354842" y="460819"/>
                  </a:cubicBezTo>
                  <a:cubicBezTo>
                    <a:pt x="373039" y="292497"/>
                    <a:pt x="398059" y="85506"/>
                    <a:pt x="436728" y="24091"/>
                  </a:cubicBezTo>
                  <a:cubicBezTo>
                    <a:pt x="475397" y="-37324"/>
                    <a:pt x="534538" y="30915"/>
                    <a:pt x="586854" y="92330"/>
                  </a:cubicBezTo>
                  <a:cubicBezTo>
                    <a:pt x="639170" y="153745"/>
                    <a:pt x="691487" y="269751"/>
                    <a:pt x="750627" y="392581"/>
                  </a:cubicBezTo>
                  <a:cubicBezTo>
                    <a:pt x="809767" y="515411"/>
                    <a:pt x="857534" y="715578"/>
                    <a:pt x="941695" y="829309"/>
                  </a:cubicBezTo>
                  <a:cubicBezTo>
                    <a:pt x="1025856" y="943040"/>
                    <a:pt x="1123666" y="993083"/>
                    <a:pt x="1255594" y="1074969"/>
                  </a:cubicBezTo>
                  <a:cubicBezTo>
                    <a:pt x="1387522" y="1156855"/>
                    <a:pt x="1585415" y="1266037"/>
                    <a:pt x="1733266" y="1320628"/>
                  </a:cubicBezTo>
                  <a:cubicBezTo>
                    <a:pt x="1881117" y="1375219"/>
                    <a:pt x="2008495" y="1382043"/>
                    <a:pt x="2142698" y="1402515"/>
                  </a:cubicBezTo>
                  <a:cubicBezTo>
                    <a:pt x="2276901" y="1422987"/>
                    <a:pt x="2407692" y="1433222"/>
                    <a:pt x="2538483" y="1443458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CC00D04-9B02-32B0-6C12-21E5F4538C26}"/>
                </a:ext>
              </a:extLst>
            </p:cNvPr>
            <p:cNvCxnSpPr>
              <a:cxnSpLocks/>
            </p:cNvCxnSpPr>
            <p:nvPr/>
          </p:nvCxnSpPr>
          <p:spPr>
            <a:xfrm>
              <a:off x="6317278" y="3090392"/>
              <a:ext cx="1246501" cy="1726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B8DF32-0D67-27DD-F438-47D025CE5E61}"/>
                </a:ext>
              </a:extLst>
            </p:cNvPr>
            <p:cNvSpPr txBox="1"/>
            <p:nvPr/>
          </p:nvSpPr>
          <p:spPr>
            <a:xfrm>
              <a:off x="7297383" y="4733553"/>
              <a:ext cx="1167307" cy="342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Signal [mV]</a:t>
              </a:r>
              <a:endParaRPr lang="en-IT" sz="1400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960E3E-19F6-A675-DD71-512AB9CA4BC2}"/>
                </a:ext>
              </a:extLst>
            </p:cNvPr>
            <p:cNvSpPr txBox="1"/>
            <p:nvPr/>
          </p:nvSpPr>
          <p:spPr>
            <a:xfrm rot="16200000">
              <a:off x="5398965" y="3333437"/>
              <a:ext cx="734496" cy="34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Entries</a:t>
              </a:r>
              <a:endParaRPr lang="en-IT" sz="14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701435-1796-5D6C-AF16-F932C8ED9BA6}"/>
                </a:ext>
              </a:extLst>
            </p:cNvPr>
            <p:cNvSpPr txBox="1"/>
            <p:nvPr/>
          </p:nvSpPr>
          <p:spPr>
            <a:xfrm>
              <a:off x="6785818" y="3601990"/>
              <a:ext cx="1810111" cy="34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# events &gt; 1.5 MPV</a:t>
              </a:r>
              <a:endParaRPr lang="en-IT" sz="1400" b="1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2827DEE-137C-8178-F2C5-94C5DBF0A721}"/>
                </a:ext>
              </a:extLst>
            </p:cNvPr>
            <p:cNvCxnSpPr>
              <a:cxnSpLocks/>
            </p:cNvCxnSpPr>
            <p:nvPr/>
          </p:nvCxnSpPr>
          <p:spPr>
            <a:xfrm>
              <a:off x="6727788" y="4039705"/>
              <a:ext cx="1246501" cy="1726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805C30-7745-44ED-A76F-15377C46EE9D}"/>
                </a:ext>
              </a:extLst>
            </p:cNvPr>
            <p:cNvSpPr txBox="1"/>
            <p:nvPr/>
          </p:nvSpPr>
          <p:spPr>
            <a:xfrm>
              <a:off x="6182128" y="2719337"/>
              <a:ext cx="1508746" cy="34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# events &gt; MPV</a:t>
              </a:r>
              <a:endParaRPr lang="en-IT" sz="1400" b="1" dirty="0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B4AD51-D7D2-BF03-47F1-6F594463B43C}"/>
              </a:ext>
            </a:extLst>
          </p:cNvPr>
          <p:cNvCxnSpPr/>
          <p:nvPr/>
        </p:nvCxnSpPr>
        <p:spPr>
          <a:xfrm>
            <a:off x="1639201" y="2159077"/>
            <a:ext cx="0" cy="163557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5FEA69-9C81-EEA2-260E-24684BA4CF9E}"/>
              </a:ext>
            </a:extLst>
          </p:cNvPr>
          <p:cNvCxnSpPr>
            <a:cxnSpLocks/>
          </p:cNvCxnSpPr>
          <p:nvPr/>
        </p:nvCxnSpPr>
        <p:spPr>
          <a:xfrm>
            <a:off x="1994755" y="3168862"/>
            <a:ext cx="0" cy="6257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C596742C-9C77-E213-7840-9A1EF25F52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27073" y="1594254"/>
            <a:ext cx="7038041" cy="28788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996E2F7-9D69-D2D4-0D46-89238E442E2D}"/>
                  </a:ext>
                </a:extLst>
              </p:cNvPr>
              <p:cNvSpPr txBox="1"/>
              <p:nvPr/>
            </p:nvSpPr>
            <p:spPr>
              <a:xfrm>
                <a:off x="715486" y="4388313"/>
                <a:ext cx="10933655" cy="2413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Consider a quantity that is sensitive to the magnitude of the Landau tail, for example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/>
                          <m:t># </m:t>
                        </m:r>
                        <m:r>
                          <m:rPr>
                            <m:nor/>
                          </m:rPr>
                          <a:rPr lang="en-US" b="1" dirty="0"/>
                          <m:t>of</m:t>
                        </m:r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  <m:r>
                          <m:rPr>
                            <m:nor/>
                          </m:rPr>
                          <a:rPr lang="en-US" b="1" dirty="0"/>
                          <m:t>events</m:t>
                        </m:r>
                        <m:r>
                          <m:rPr>
                            <m:nor/>
                          </m:rPr>
                          <a:rPr lang="en-US" b="1" dirty="0"/>
                          <m:t> &gt;1.5*</m:t>
                        </m:r>
                        <m:r>
                          <m:rPr>
                            <m:nor/>
                          </m:rPr>
                          <a:rPr lang="en-US" b="1" dirty="0"/>
                          <m:t>MPV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/>
                          <m:t># </m:t>
                        </m:r>
                        <m:r>
                          <m:rPr>
                            <m:nor/>
                          </m:rPr>
                          <a:rPr lang="en-US" b="1" dirty="0"/>
                          <m:t>of</m:t>
                        </m:r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  <m:r>
                          <m:rPr>
                            <m:nor/>
                          </m:rPr>
                          <a:rPr lang="en-US" b="1" dirty="0"/>
                          <m:t>events</m:t>
                        </m:r>
                        <m:r>
                          <m:rPr>
                            <m:nor/>
                          </m:rPr>
                          <a:rPr lang="en-US" b="1" dirty="0"/>
                          <m:t> &gt;</m:t>
                        </m:r>
                        <m:r>
                          <m:rPr>
                            <m:nor/>
                          </m:rPr>
                          <a:rPr lang="en-US" b="1" dirty="0"/>
                          <m:t>MPV</m:t>
                        </m:r>
                      </m:den>
                    </m:f>
                  </m:oMath>
                </a14:m>
                <a:endParaRPr lang="en-US" b="1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Up to gain ~ 7-10, the ratio remains similar to that of the </a:t>
                </a:r>
                <a:r>
                  <a:rPr lang="en-US" dirty="0" err="1"/>
                  <a:t>PiN</a:t>
                </a:r>
                <a:r>
                  <a:rPr lang="en-US" dirty="0"/>
                  <a:t> Landau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At higher gain, there is a linear dependence from the gain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Self calibrating, </a:t>
                </a:r>
                <a:r>
                  <a:rPr lang="en-US" sz="1800" dirty="0"/>
                  <a:t>no need to </a:t>
                </a:r>
                <a:r>
                  <a:rPr lang="en-US" dirty="0"/>
                  <a:t>know anything about the electronics (it just needs to be linear)</a:t>
                </a:r>
                <a:endParaRPr lang="en-IT" sz="18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996E2F7-9D69-D2D4-0D46-89238E442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86" y="4388313"/>
                <a:ext cx="10933655" cy="2413931"/>
              </a:xfrm>
              <a:prstGeom prst="rect">
                <a:avLst/>
              </a:prstGeom>
              <a:blipFill>
                <a:blip r:embed="rId3"/>
                <a:stretch>
                  <a:fillRect l="-348" b="-3141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DDEF484-43B7-36A1-9C20-E95A34136B47}"/>
              </a:ext>
            </a:extLst>
          </p:cNvPr>
          <p:cNvGrpSpPr/>
          <p:nvPr/>
        </p:nvGrpSpPr>
        <p:grpSpPr>
          <a:xfrm>
            <a:off x="8928304" y="1966309"/>
            <a:ext cx="5873620" cy="1481515"/>
            <a:chOff x="8920976" y="1952738"/>
            <a:chExt cx="5873620" cy="148151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517F63-97E1-2E77-EB9D-EDEE90AC5842}"/>
                </a:ext>
              </a:extLst>
            </p:cNvPr>
            <p:cNvSpPr txBox="1"/>
            <p:nvPr/>
          </p:nvSpPr>
          <p:spPr>
            <a:xfrm>
              <a:off x="8920976" y="1952738"/>
              <a:ext cx="1471878" cy="412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/>
                <a:t>Higher gain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C00ADF5-7C83-CCD9-334E-0757CFECC4B7}"/>
                </a:ext>
              </a:extLst>
            </p:cNvPr>
            <p:cNvCxnSpPr>
              <a:cxnSpLocks/>
            </p:cNvCxnSpPr>
            <p:nvPr/>
          </p:nvCxnSpPr>
          <p:spPr>
            <a:xfrm>
              <a:off x="9065521" y="2393001"/>
              <a:ext cx="11827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AE3A90-E6D0-79C5-0114-01241C8541AB}"/>
                </a:ext>
              </a:extLst>
            </p:cNvPr>
            <p:cNvSpPr txBox="1"/>
            <p:nvPr/>
          </p:nvSpPr>
          <p:spPr>
            <a:xfrm>
              <a:off x="9701856" y="2727974"/>
              <a:ext cx="5092740" cy="412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b="1" dirty="0"/>
                <a:t>Smaller tail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F953975-3021-1175-88D4-0AB503516446}"/>
                </a:ext>
              </a:extLst>
            </p:cNvPr>
            <p:cNvCxnSpPr>
              <a:cxnSpLocks/>
            </p:cNvCxnSpPr>
            <p:nvPr/>
          </p:nvCxnSpPr>
          <p:spPr>
            <a:xfrm>
              <a:off x="9701856" y="2554874"/>
              <a:ext cx="0" cy="8793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53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22B68C-BDB8-FCAF-E710-61BD95A0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CA453-451A-1254-7FA4-AE5DA5C76C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D3897E-63C9-A31F-6F43-4E45758D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Can we use gain quenching to our advantage?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4E9AC9-84BD-B811-9B29-0A54CE01603F}"/>
              </a:ext>
            </a:extLst>
          </p:cNvPr>
          <p:cNvGrpSpPr/>
          <p:nvPr/>
        </p:nvGrpSpPr>
        <p:grpSpPr>
          <a:xfrm>
            <a:off x="9439545" y="1136178"/>
            <a:ext cx="2579806" cy="1662376"/>
            <a:chOff x="9455233" y="4565122"/>
            <a:chExt cx="2579806" cy="166237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A8AB0C-C55A-0845-E2CE-AD6FC33204C5}"/>
                </a:ext>
              </a:extLst>
            </p:cNvPr>
            <p:cNvSpPr/>
            <p:nvPr/>
          </p:nvSpPr>
          <p:spPr>
            <a:xfrm>
              <a:off x="9455233" y="4565122"/>
              <a:ext cx="2579806" cy="16623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7B6E8C-5154-7104-B4B7-4F997DBF7D6C}"/>
                </a:ext>
              </a:extLst>
            </p:cNvPr>
            <p:cNvSpPr/>
            <p:nvPr/>
          </p:nvSpPr>
          <p:spPr>
            <a:xfrm>
              <a:off x="9455233" y="4565122"/>
              <a:ext cx="2579806" cy="21602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n</a:t>
              </a:r>
              <a:r>
                <a:rPr lang="en-IT" sz="1600" dirty="0">
                  <a:solidFill>
                    <a:schemeClr val="tx1"/>
                  </a:solidFill>
                </a:rPr>
                <a:t>++ electrode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E40C68-4AE0-BC47-D6F0-E9C077F2422A}"/>
                </a:ext>
              </a:extLst>
            </p:cNvPr>
            <p:cNvSpPr/>
            <p:nvPr/>
          </p:nvSpPr>
          <p:spPr>
            <a:xfrm>
              <a:off x="9455233" y="5727750"/>
              <a:ext cx="2579806" cy="2160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p</a:t>
              </a:r>
              <a:r>
                <a:rPr lang="en-IT" sz="1600" dirty="0">
                  <a:solidFill>
                    <a:schemeClr val="tx1"/>
                  </a:solidFill>
                </a:rPr>
                <a:t>+ gain implant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075B7C9-5A4A-89A4-ED78-FB6CF4FC41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22718" y="4858939"/>
              <a:ext cx="10420" cy="8155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3ACFBA-4637-2FD1-7D5D-BFC7ABAD8224}"/>
                </a:ext>
              </a:extLst>
            </p:cNvPr>
            <p:cNvSpPr txBox="1"/>
            <p:nvPr/>
          </p:nvSpPr>
          <p:spPr>
            <a:xfrm>
              <a:off x="9770948" y="4834415"/>
              <a:ext cx="834114" cy="888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/>
                <a:t>Higher</a:t>
              </a:r>
              <a:r>
                <a:rPr lang="en-US" sz="1200" dirty="0"/>
                <a:t> LGAD 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 err="1"/>
                <a:t>Efield</a:t>
              </a:r>
              <a:endParaRPr lang="en-US" sz="1200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D3D24A1-68BD-1816-A594-DF0E00860DBC}"/>
                </a:ext>
              </a:extLst>
            </p:cNvPr>
            <p:cNvGrpSpPr/>
            <p:nvPr/>
          </p:nvGrpSpPr>
          <p:grpSpPr>
            <a:xfrm>
              <a:off x="10681160" y="4817507"/>
              <a:ext cx="1054443" cy="117855"/>
              <a:chOff x="7570573" y="5773339"/>
              <a:chExt cx="1054443" cy="11785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6404AEF-7322-BF85-94BB-D38DCD8A7955}"/>
                  </a:ext>
                </a:extLst>
              </p:cNvPr>
              <p:cNvSpPr/>
              <p:nvPr/>
            </p:nvSpPr>
            <p:spPr>
              <a:xfrm>
                <a:off x="75705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C85B24F-CECC-F537-266B-7FBE44E0E3D9}"/>
                  </a:ext>
                </a:extLst>
              </p:cNvPr>
              <p:cNvSpPr/>
              <p:nvPr/>
            </p:nvSpPr>
            <p:spPr>
              <a:xfrm>
                <a:off x="77229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EAE96FF-8465-2DBD-CB1F-979634581C2A}"/>
                  </a:ext>
                </a:extLst>
              </p:cNvPr>
              <p:cNvSpPr/>
              <p:nvPr/>
            </p:nvSpPr>
            <p:spPr>
              <a:xfrm>
                <a:off x="78753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4016B6B-7528-A7B3-16C1-FE06E28C43AD}"/>
                  </a:ext>
                </a:extLst>
              </p:cNvPr>
              <p:cNvSpPr/>
              <p:nvPr/>
            </p:nvSpPr>
            <p:spPr>
              <a:xfrm>
                <a:off x="80277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28B8FFB-5CD1-CA10-B988-84177FE26A23}"/>
                  </a:ext>
                </a:extLst>
              </p:cNvPr>
              <p:cNvSpPr/>
              <p:nvPr/>
            </p:nvSpPr>
            <p:spPr>
              <a:xfrm>
                <a:off x="81801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12D59F5-FFBB-1B7C-7FA3-A04902A3C2B5}"/>
                  </a:ext>
                </a:extLst>
              </p:cNvPr>
              <p:cNvSpPr/>
              <p:nvPr/>
            </p:nvSpPr>
            <p:spPr>
              <a:xfrm>
                <a:off x="83325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BD67732-2AF7-BA41-F126-9B1B692C5579}"/>
                  </a:ext>
                </a:extLst>
              </p:cNvPr>
              <p:cNvSpPr/>
              <p:nvPr/>
            </p:nvSpPr>
            <p:spPr>
              <a:xfrm>
                <a:off x="8484973" y="5773339"/>
                <a:ext cx="140043" cy="117855"/>
              </a:xfrm>
              <a:prstGeom prst="ellipse">
                <a:avLst/>
              </a:prstGeom>
              <a:solidFill>
                <a:srgbClr val="51C5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980CD27-CC52-3936-02DB-EFA4C655510B}"/>
                </a:ext>
              </a:extLst>
            </p:cNvPr>
            <p:cNvGrpSpPr/>
            <p:nvPr/>
          </p:nvGrpSpPr>
          <p:grpSpPr>
            <a:xfrm>
              <a:off x="10681160" y="5573539"/>
              <a:ext cx="1054443" cy="117855"/>
              <a:chOff x="7570573" y="5773339"/>
              <a:chExt cx="1054443" cy="117855"/>
            </a:xfrm>
            <a:solidFill>
              <a:schemeClr val="accent2">
                <a:lumMod val="10000"/>
                <a:lumOff val="90000"/>
              </a:schemeClr>
            </a:solidFill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38DA141-B79F-CF18-918D-6C88B1F112F2}"/>
                  </a:ext>
                </a:extLst>
              </p:cNvPr>
              <p:cNvSpPr/>
              <p:nvPr/>
            </p:nvSpPr>
            <p:spPr>
              <a:xfrm>
                <a:off x="75705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A66774-421D-6E38-669D-1E617731E0A7}"/>
                  </a:ext>
                </a:extLst>
              </p:cNvPr>
              <p:cNvSpPr/>
              <p:nvPr/>
            </p:nvSpPr>
            <p:spPr>
              <a:xfrm>
                <a:off x="77229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0349919-8EA0-B4F6-6EC2-22F14CE13518}"/>
                  </a:ext>
                </a:extLst>
              </p:cNvPr>
              <p:cNvSpPr/>
              <p:nvPr/>
            </p:nvSpPr>
            <p:spPr>
              <a:xfrm>
                <a:off x="78753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D01B865-B025-0B0E-0387-713F5E3E6B3D}"/>
                  </a:ext>
                </a:extLst>
              </p:cNvPr>
              <p:cNvSpPr/>
              <p:nvPr/>
            </p:nvSpPr>
            <p:spPr>
              <a:xfrm>
                <a:off x="80277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AD67E94-7EDA-A3DA-EEB9-8BACB0E71A25}"/>
                  </a:ext>
                </a:extLst>
              </p:cNvPr>
              <p:cNvSpPr/>
              <p:nvPr/>
            </p:nvSpPr>
            <p:spPr>
              <a:xfrm>
                <a:off x="81801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6157345-0382-4406-AC87-EAA6BDC130BA}"/>
                  </a:ext>
                </a:extLst>
              </p:cNvPr>
              <p:cNvSpPr/>
              <p:nvPr/>
            </p:nvSpPr>
            <p:spPr>
              <a:xfrm>
                <a:off x="83325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F9EA6B3-601D-D6FD-BF8E-48E648AE9C96}"/>
                  </a:ext>
                </a:extLst>
              </p:cNvPr>
              <p:cNvSpPr/>
              <p:nvPr/>
            </p:nvSpPr>
            <p:spPr>
              <a:xfrm>
                <a:off x="8484973" y="5773339"/>
                <a:ext cx="140043" cy="11785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98E77A6-7F0D-4643-2AF7-92E994D172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55981" y="5059353"/>
              <a:ext cx="0" cy="4147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0549E3-6109-0882-0289-37D22647D4C1}"/>
                </a:ext>
              </a:extLst>
            </p:cNvPr>
            <p:cNvSpPr txBox="1"/>
            <p:nvPr/>
          </p:nvSpPr>
          <p:spPr>
            <a:xfrm>
              <a:off x="11145622" y="4874117"/>
              <a:ext cx="834114" cy="611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/>
                <a:t>Carriers 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 err="1"/>
                <a:t>Efield</a:t>
              </a:r>
              <a:endParaRPr lang="en-US" sz="1200" dirty="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8D9F8CB-160F-02A9-2368-46C39C4C06D8}"/>
              </a:ext>
            </a:extLst>
          </p:cNvPr>
          <p:cNvSpPr/>
          <p:nvPr/>
        </p:nvSpPr>
        <p:spPr>
          <a:xfrm>
            <a:off x="6371010" y="1111597"/>
            <a:ext cx="2579806" cy="2336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4A9193-E91C-9C69-6CDB-B621C710FA98}"/>
              </a:ext>
            </a:extLst>
          </p:cNvPr>
          <p:cNvSpPr/>
          <p:nvPr/>
        </p:nvSpPr>
        <p:spPr>
          <a:xfrm>
            <a:off x="6371010" y="1111598"/>
            <a:ext cx="2579806" cy="216029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n</a:t>
            </a:r>
            <a:r>
              <a:rPr lang="en-IT" sz="1600" dirty="0">
                <a:solidFill>
                  <a:schemeClr val="tx1"/>
                </a:solidFill>
              </a:rPr>
              <a:t>++ electrode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336ED9-3FFC-3364-7E84-0C72A1A60F3E}"/>
              </a:ext>
            </a:extLst>
          </p:cNvPr>
          <p:cNvSpPr/>
          <p:nvPr/>
        </p:nvSpPr>
        <p:spPr>
          <a:xfrm>
            <a:off x="6371010" y="2958926"/>
            <a:ext cx="2579806" cy="2160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</a:t>
            </a:r>
            <a:r>
              <a:rPr lang="en-IT" sz="1600" dirty="0">
                <a:solidFill>
                  <a:schemeClr val="tx1"/>
                </a:solidFill>
              </a:rPr>
              <a:t>+ gain implant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DB5A3D-8B84-C62E-3139-DA09F3182DB1}"/>
              </a:ext>
            </a:extLst>
          </p:cNvPr>
          <p:cNvCxnSpPr>
            <a:cxnSpLocks/>
          </p:cNvCxnSpPr>
          <p:nvPr/>
        </p:nvCxnSpPr>
        <p:spPr>
          <a:xfrm flipH="1" flipV="1">
            <a:off x="6638495" y="1405415"/>
            <a:ext cx="8087" cy="14984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0C80129-F60A-C553-9DC5-B74B081D4BC3}"/>
              </a:ext>
            </a:extLst>
          </p:cNvPr>
          <p:cNvSpPr txBox="1"/>
          <p:nvPr/>
        </p:nvSpPr>
        <p:spPr>
          <a:xfrm>
            <a:off x="6648915" y="1523270"/>
            <a:ext cx="834114" cy="88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Lower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LGAD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Efield</a:t>
            </a:r>
            <a:endParaRPr lang="en-US" sz="12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909EBC1-9D8F-C132-013C-E312E57ED428}"/>
              </a:ext>
            </a:extLst>
          </p:cNvPr>
          <p:cNvGrpSpPr/>
          <p:nvPr/>
        </p:nvGrpSpPr>
        <p:grpSpPr>
          <a:xfrm>
            <a:off x="7596937" y="1363983"/>
            <a:ext cx="1054443" cy="117855"/>
            <a:chOff x="7570573" y="5773339"/>
            <a:chExt cx="1054443" cy="11785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BC86573-C8B7-0AAB-D947-5676A9B3EB20}"/>
                </a:ext>
              </a:extLst>
            </p:cNvPr>
            <p:cNvSpPr/>
            <p:nvPr/>
          </p:nvSpPr>
          <p:spPr>
            <a:xfrm>
              <a:off x="7570573" y="5773339"/>
              <a:ext cx="140043" cy="117855"/>
            </a:xfrm>
            <a:prstGeom prst="ellipse">
              <a:avLst/>
            </a:prstGeom>
            <a:solidFill>
              <a:srgbClr val="51C5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63B623E-397D-018F-7FE2-F04925E7D980}"/>
                </a:ext>
              </a:extLst>
            </p:cNvPr>
            <p:cNvSpPr/>
            <p:nvPr/>
          </p:nvSpPr>
          <p:spPr>
            <a:xfrm>
              <a:off x="7722973" y="5773339"/>
              <a:ext cx="140043" cy="117855"/>
            </a:xfrm>
            <a:prstGeom prst="ellipse">
              <a:avLst/>
            </a:prstGeom>
            <a:solidFill>
              <a:srgbClr val="51C5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A22EB06-8EBE-6191-838B-1FB8180A55EF}"/>
                </a:ext>
              </a:extLst>
            </p:cNvPr>
            <p:cNvSpPr/>
            <p:nvPr/>
          </p:nvSpPr>
          <p:spPr>
            <a:xfrm>
              <a:off x="7875373" y="5773339"/>
              <a:ext cx="140043" cy="117855"/>
            </a:xfrm>
            <a:prstGeom prst="ellipse">
              <a:avLst/>
            </a:prstGeom>
            <a:solidFill>
              <a:srgbClr val="51C5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B904EEE-B534-A523-BA85-B94A74F6323E}"/>
                </a:ext>
              </a:extLst>
            </p:cNvPr>
            <p:cNvSpPr/>
            <p:nvPr/>
          </p:nvSpPr>
          <p:spPr>
            <a:xfrm>
              <a:off x="8027773" y="5773339"/>
              <a:ext cx="140043" cy="117855"/>
            </a:xfrm>
            <a:prstGeom prst="ellipse">
              <a:avLst/>
            </a:prstGeom>
            <a:solidFill>
              <a:srgbClr val="51C5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ECC3445-DB12-91C4-6584-0C6652CBE694}"/>
                </a:ext>
              </a:extLst>
            </p:cNvPr>
            <p:cNvSpPr/>
            <p:nvPr/>
          </p:nvSpPr>
          <p:spPr>
            <a:xfrm>
              <a:off x="8180173" y="5773339"/>
              <a:ext cx="140043" cy="117855"/>
            </a:xfrm>
            <a:prstGeom prst="ellipse">
              <a:avLst/>
            </a:prstGeom>
            <a:solidFill>
              <a:srgbClr val="51C5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E6427CF-BF80-8852-2B63-132834CAF164}"/>
                </a:ext>
              </a:extLst>
            </p:cNvPr>
            <p:cNvSpPr/>
            <p:nvPr/>
          </p:nvSpPr>
          <p:spPr>
            <a:xfrm>
              <a:off x="8332573" y="5773339"/>
              <a:ext cx="140043" cy="117855"/>
            </a:xfrm>
            <a:prstGeom prst="ellipse">
              <a:avLst/>
            </a:prstGeom>
            <a:solidFill>
              <a:srgbClr val="51C5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392CAAE-D2FD-87BC-CED4-0D87658479AA}"/>
                </a:ext>
              </a:extLst>
            </p:cNvPr>
            <p:cNvSpPr/>
            <p:nvPr/>
          </p:nvSpPr>
          <p:spPr>
            <a:xfrm>
              <a:off x="8484973" y="5773339"/>
              <a:ext cx="140043" cy="117855"/>
            </a:xfrm>
            <a:prstGeom prst="ellipse">
              <a:avLst/>
            </a:prstGeom>
            <a:solidFill>
              <a:srgbClr val="51C5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-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33AF8C-C6F6-59F6-3DA8-56489999752E}"/>
              </a:ext>
            </a:extLst>
          </p:cNvPr>
          <p:cNvGrpSpPr/>
          <p:nvPr/>
        </p:nvGrpSpPr>
        <p:grpSpPr>
          <a:xfrm>
            <a:off x="7596937" y="2738394"/>
            <a:ext cx="1054443" cy="117855"/>
            <a:chOff x="7570573" y="5773339"/>
            <a:chExt cx="1054443" cy="117855"/>
          </a:xfrm>
          <a:solidFill>
            <a:schemeClr val="accent2">
              <a:lumMod val="10000"/>
              <a:lumOff val="90000"/>
            </a:schemeClr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1C11003-8C9B-5854-92AC-6E445F6BEB07}"/>
                </a:ext>
              </a:extLst>
            </p:cNvPr>
            <p:cNvSpPr/>
            <p:nvPr/>
          </p:nvSpPr>
          <p:spPr>
            <a:xfrm>
              <a:off x="7570573" y="5773339"/>
              <a:ext cx="140043" cy="117855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B98626-9913-40B3-DBA4-45EED4B5D510}"/>
                </a:ext>
              </a:extLst>
            </p:cNvPr>
            <p:cNvSpPr/>
            <p:nvPr/>
          </p:nvSpPr>
          <p:spPr>
            <a:xfrm>
              <a:off x="7722973" y="5773339"/>
              <a:ext cx="140043" cy="117855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9428266-0AAE-7CAC-C16E-D1A1AAF781F0}"/>
                </a:ext>
              </a:extLst>
            </p:cNvPr>
            <p:cNvSpPr/>
            <p:nvPr/>
          </p:nvSpPr>
          <p:spPr>
            <a:xfrm>
              <a:off x="7875373" y="5773339"/>
              <a:ext cx="140043" cy="117855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FA321E-987B-18D5-DFC9-D2DF9C3789D1}"/>
                </a:ext>
              </a:extLst>
            </p:cNvPr>
            <p:cNvSpPr/>
            <p:nvPr/>
          </p:nvSpPr>
          <p:spPr>
            <a:xfrm>
              <a:off x="8027773" y="5773339"/>
              <a:ext cx="140043" cy="117855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C0DDBA4-D963-3474-732B-4C644958044D}"/>
                </a:ext>
              </a:extLst>
            </p:cNvPr>
            <p:cNvSpPr/>
            <p:nvPr/>
          </p:nvSpPr>
          <p:spPr>
            <a:xfrm>
              <a:off x="8180173" y="5773339"/>
              <a:ext cx="140043" cy="117855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9ED14B8-2237-740E-5870-984A5DB53CBE}"/>
                </a:ext>
              </a:extLst>
            </p:cNvPr>
            <p:cNvSpPr/>
            <p:nvPr/>
          </p:nvSpPr>
          <p:spPr>
            <a:xfrm>
              <a:off x="8332573" y="5773339"/>
              <a:ext cx="140043" cy="117855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921FB27-4045-68F9-9CCD-FF03037ACD85}"/>
                </a:ext>
              </a:extLst>
            </p:cNvPr>
            <p:cNvSpPr/>
            <p:nvPr/>
          </p:nvSpPr>
          <p:spPr>
            <a:xfrm>
              <a:off x="8484973" y="5773339"/>
              <a:ext cx="140043" cy="117855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dirty="0">
                  <a:solidFill>
                    <a:schemeClr val="tx1"/>
                  </a:solidFill>
                </a:rPr>
                <a:t>+</a:t>
              </a: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DBF0401-06E8-89EC-481D-B683FCAD0FFF}"/>
              </a:ext>
            </a:extLst>
          </p:cNvPr>
          <p:cNvCxnSpPr>
            <a:cxnSpLocks/>
          </p:cNvCxnSpPr>
          <p:nvPr/>
        </p:nvCxnSpPr>
        <p:spPr>
          <a:xfrm>
            <a:off x="7971758" y="1605829"/>
            <a:ext cx="0" cy="9925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8ED6CAB-94AF-3509-0ABA-043F84FD6E42}"/>
              </a:ext>
            </a:extLst>
          </p:cNvPr>
          <p:cNvSpPr txBox="1"/>
          <p:nvPr/>
        </p:nvSpPr>
        <p:spPr>
          <a:xfrm>
            <a:off x="8061399" y="1420593"/>
            <a:ext cx="834114" cy="6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Carriers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Efield</a:t>
            </a:r>
            <a:endParaRPr lang="en-US" sz="1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326F1D-9B0F-6CC1-C352-9AE71489206A}"/>
              </a:ext>
            </a:extLst>
          </p:cNvPr>
          <p:cNvSpPr txBox="1"/>
          <p:nvPr/>
        </p:nvSpPr>
        <p:spPr>
          <a:xfrm>
            <a:off x="701492" y="861621"/>
            <a:ext cx="5480112" cy="419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The ideal gain layer has high gain quenching to smooth as much as possible the initial non-uniform ionization.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Gain layers with deeper implant work at lower values of the electric field and </a:t>
            </a:r>
            <a:r>
              <a:rPr lang="en-US" b="1" dirty="0"/>
              <a:t>the change  of the mean free path with </a:t>
            </a:r>
            <a:r>
              <a:rPr lang="en-US" b="1" dirty="0" err="1"/>
              <a:t>Efield</a:t>
            </a:r>
            <a:r>
              <a:rPr lang="en-US" b="1" dirty="0"/>
              <a:t> is higher.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Therefore,</a:t>
            </a:r>
            <a:r>
              <a:rPr lang="en-US" dirty="0"/>
              <a:t> the field generated by the e/h has a more significant impact on Lambda.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20CC33D-B744-97B5-1004-B095BF40D4BA}"/>
              </a:ext>
            </a:extLst>
          </p:cNvPr>
          <p:cNvSpPr txBox="1"/>
          <p:nvPr/>
        </p:nvSpPr>
        <p:spPr>
          <a:xfrm>
            <a:off x="750191" y="5463635"/>
            <a:ext cx="5173804" cy="772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highlight>
                  <a:srgbClr val="FFFF00"/>
                </a:highlight>
              </a:rPr>
              <a:t>Can we exploit this aspect to design LGADs that perform better?</a:t>
            </a:r>
            <a:endParaRPr lang="en-IT" b="1" dirty="0">
              <a:highlight>
                <a:srgbClr val="FFFF00"/>
              </a:highlight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6D17A4E-0CDE-CBD5-94D3-B485E810AB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997690"/>
            <a:ext cx="5056175" cy="2543868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3C2EB4E7-5B69-D517-4E65-BB5B4A58533C}"/>
              </a:ext>
            </a:extLst>
          </p:cNvPr>
          <p:cNvSpPr/>
          <p:nvPr/>
        </p:nvSpPr>
        <p:spPr>
          <a:xfrm rot="16589054">
            <a:off x="8833966" y="5333069"/>
            <a:ext cx="231951" cy="554185"/>
          </a:xfrm>
          <a:prstGeom prst="ellips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271E457-9A0C-8FAE-EECC-6B12EDBADE3A}"/>
              </a:ext>
            </a:extLst>
          </p:cNvPr>
          <p:cNvSpPr/>
          <p:nvPr/>
        </p:nvSpPr>
        <p:spPr>
          <a:xfrm rot="16672909">
            <a:off x="9984999" y="5758323"/>
            <a:ext cx="186447" cy="561488"/>
          </a:xfrm>
          <a:prstGeom prst="ellipse">
            <a:avLst/>
          </a:prstGeom>
          <a:noFill/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5E4388-07BD-5457-A626-06595BF535C9}"/>
              </a:ext>
            </a:extLst>
          </p:cNvPr>
          <p:cNvSpPr txBox="1"/>
          <p:nvPr/>
        </p:nvSpPr>
        <p:spPr>
          <a:xfrm>
            <a:off x="8624088" y="4981288"/>
            <a:ext cx="1152880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Deep GL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8107BA-3984-FAB1-ECFD-56041D68977A}"/>
              </a:ext>
            </a:extLst>
          </p:cNvPr>
          <p:cNvSpPr txBox="1"/>
          <p:nvPr/>
        </p:nvSpPr>
        <p:spPr>
          <a:xfrm>
            <a:off x="10078222" y="5394030"/>
            <a:ext cx="1398140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Shallow GL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20EACC1-35E6-4F10-60F9-4F993F2B7487}"/>
              </a:ext>
            </a:extLst>
          </p:cNvPr>
          <p:cNvCxnSpPr>
            <a:cxnSpLocks/>
          </p:cNvCxnSpPr>
          <p:nvPr/>
        </p:nvCxnSpPr>
        <p:spPr>
          <a:xfrm>
            <a:off x="8041780" y="3641882"/>
            <a:ext cx="582307" cy="1269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B71A95A-9E2C-0F67-3E0A-D21C106758DC}"/>
              </a:ext>
            </a:extLst>
          </p:cNvPr>
          <p:cNvCxnSpPr>
            <a:cxnSpLocks/>
          </p:cNvCxnSpPr>
          <p:nvPr/>
        </p:nvCxnSpPr>
        <p:spPr>
          <a:xfrm flipH="1">
            <a:off x="10665472" y="3066940"/>
            <a:ext cx="222421" cy="2083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93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22B68C-BDB8-FCAF-E710-61BD95A0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124" y="6418018"/>
            <a:ext cx="744201" cy="316442"/>
          </a:xfrm>
        </p:spPr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CA453-451A-1254-7FA4-AE5DA5C76C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D3897E-63C9-A31F-6F43-4E45758D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Temporal resolution vs gain implant position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819F51-91F8-8AE2-68D2-0B8A3F226142}"/>
              </a:ext>
            </a:extLst>
          </p:cNvPr>
          <p:cNvSpPr txBox="1"/>
          <p:nvPr/>
        </p:nvSpPr>
        <p:spPr>
          <a:xfrm>
            <a:off x="463137" y="602157"/>
            <a:ext cx="11265087" cy="4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/>
              <a:t>(signals with amplitude &gt; 2*MPV in 80-micron thick sensors)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D5BBA89-D230-68DF-DAE1-EB639531FC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105" y="1146178"/>
            <a:ext cx="7761710" cy="426769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1706A67-BEB7-C69C-3D0A-7FFD61A15EDB}"/>
              </a:ext>
            </a:extLst>
          </p:cNvPr>
          <p:cNvSpPr txBox="1"/>
          <p:nvPr/>
        </p:nvSpPr>
        <p:spPr>
          <a:xfrm>
            <a:off x="2934951" y="5413871"/>
            <a:ext cx="6908017" cy="113383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/>
              <a:t>Unfortunately </a:t>
            </a:r>
          </a:p>
          <a:p>
            <a:pPr algn="ctr">
              <a:lnSpc>
                <a:spcPct val="130000"/>
              </a:lnSpc>
            </a:pPr>
            <a:r>
              <a:rPr lang="en-US" dirty="0"/>
              <a:t>WF2 predicts that, in our regime of operation,  the gain implant depth does not affect the LGAD temporal resolution</a:t>
            </a:r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04DB6-2F73-5D66-8C11-F494019A59B6}"/>
              </a:ext>
            </a:extLst>
          </p:cNvPr>
          <p:cNvSpPr txBox="1"/>
          <p:nvPr/>
        </p:nvSpPr>
        <p:spPr>
          <a:xfrm>
            <a:off x="8252396" y="3929757"/>
            <a:ext cx="1273105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/>
              <a:t>g</a:t>
            </a:r>
            <a:r>
              <a:rPr lang="en-IT" b="1" dirty="0"/>
              <a:t>ain  ~ 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515C1-E2A4-D1F3-32F6-28B81B6A13E1}"/>
              </a:ext>
            </a:extLst>
          </p:cNvPr>
          <p:cNvSpPr txBox="1"/>
          <p:nvPr/>
        </p:nvSpPr>
        <p:spPr>
          <a:xfrm>
            <a:off x="3361798" y="4342434"/>
            <a:ext cx="2096066" cy="34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/>
              <a:t>Jitter = 0 in this study</a:t>
            </a:r>
            <a:endParaRPr lang="en-IT" sz="1400" dirty="0"/>
          </a:p>
        </p:txBody>
      </p:sp>
    </p:spTree>
    <p:extLst>
      <p:ext uri="{BB962C8B-B14F-4D97-AF65-F5344CB8AC3E}">
        <p14:creationId xmlns:p14="http://schemas.microsoft.com/office/powerpoint/2010/main" val="1059551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AC5B36-D22A-4FE1-74C7-1C0C162B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0DE36-13B4-25FB-3DAC-82AED8200A2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514D5F-801B-B31B-8779-55EA956F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WF2 control panel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76C0A-6A69-15D7-F567-765CEB9D08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226" y="1038486"/>
            <a:ext cx="9422905" cy="51715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AA84E9-1B96-B88E-318B-BE03B6E52DC1}"/>
              </a:ext>
            </a:extLst>
          </p:cNvPr>
          <p:cNvGrpSpPr/>
          <p:nvPr/>
        </p:nvGrpSpPr>
        <p:grpSpPr>
          <a:xfrm>
            <a:off x="8427927" y="3786321"/>
            <a:ext cx="1341106" cy="429264"/>
            <a:chOff x="9029810" y="3080266"/>
            <a:chExt cx="435405" cy="42926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36DBB1-7C3A-D09B-7476-27D802F1E7A9}"/>
                </a:ext>
              </a:extLst>
            </p:cNvPr>
            <p:cNvSpPr/>
            <p:nvPr/>
          </p:nvSpPr>
          <p:spPr>
            <a:xfrm>
              <a:off x="9067367" y="3125667"/>
              <a:ext cx="397848" cy="3838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ABECFA-C224-9EE1-60EC-5250E135BE26}"/>
                </a:ext>
              </a:extLst>
            </p:cNvPr>
            <p:cNvSpPr txBox="1"/>
            <p:nvPr/>
          </p:nvSpPr>
          <p:spPr>
            <a:xfrm>
              <a:off x="9029810" y="3080266"/>
              <a:ext cx="184731" cy="4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en-IT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FEA498-B2A8-88D0-518D-3599AF171F9B}"/>
              </a:ext>
            </a:extLst>
          </p:cNvPr>
          <p:cNvGrpSpPr/>
          <p:nvPr/>
        </p:nvGrpSpPr>
        <p:grpSpPr>
          <a:xfrm>
            <a:off x="5339415" y="5604882"/>
            <a:ext cx="1341106" cy="429264"/>
            <a:chOff x="9029810" y="3080266"/>
            <a:chExt cx="435405" cy="42926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85204B-0E05-09A0-EFB9-C8D353F37537}"/>
                </a:ext>
              </a:extLst>
            </p:cNvPr>
            <p:cNvSpPr/>
            <p:nvPr/>
          </p:nvSpPr>
          <p:spPr>
            <a:xfrm>
              <a:off x="9067367" y="3125667"/>
              <a:ext cx="397848" cy="3838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F1C348-039C-9270-4C94-982052F9FAF6}"/>
                </a:ext>
              </a:extLst>
            </p:cNvPr>
            <p:cNvSpPr txBox="1"/>
            <p:nvPr/>
          </p:nvSpPr>
          <p:spPr>
            <a:xfrm>
              <a:off x="9029810" y="3080266"/>
              <a:ext cx="184731" cy="412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en-IT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0C4CAB0-3BB2-42AC-81D0-7500C77B9CCC}"/>
              </a:ext>
            </a:extLst>
          </p:cNvPr>
          <p:cNvSpPr txBox="1"/>
          <p:nvPr/>
        </p:nvSpPr>
        <p:spPr>
          <a:xfrm>
            <a:off x="3001239" y="6255467"/>
            <a:ext cx="5245347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If you use WF2, be aware of these two options</a:t>
            </a:r>
          </a:p>
        </p:txBody>
      </p:sp>
    </p:spTree>
    <p:extLst>
      <p:ext uri="{BB962C8B-B14F-4D97-AF65-F5344CB8AC3E}">
        <p14:creationId xmlns:p14="http://schemas.microsoft.com/office/powerpoint/2010/main" val="2536926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CC369-A3F9-8FD6-9B62-2F067401F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9C2339-632F-BC56-E1F0-D826558F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E344D-E3F4-E473-8200-6EDADE2972D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915C65-6767-29F4-703C-CB19E8D9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Why LGADs work?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A06A89F-BB9D-C639-C033-2A1918DBD825}"/>
              </a:ext>
            </a:extLst>
          </p:cNvPr>
          <p:cNvSpPr txBox="1"/>
          <p:nvPr/>
        </p:nvSpPr>
        <p:spPr>
          <a:xfrm>
            <a:off x="1632088" y="2520598"/>
            <a:ext cx="9110752" cy="3294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chemeClr val="accent1"/>
                </a:solidFill>
              </a:rPr>
              <a:t>Experimental evidence of gain saturation: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dirty="0"/>
              <a:t>Evolution of the measured energy distribution with gain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dirty="0"/>
              <a:t>Temporal resolution of events positioned in the Landau high tail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==&gt;By product:  a method to measure gain in LGAD</a:t>
            </a:r>
            <a:endParaRPr lang="en-IT" dirty="0"/>
          </a:p>
          <a:p>
            <a:pPr>
              <a:lnSpc>
                <a:spcPct val="130000"/>
              </a:lnSpc>
            </a:pPr>
            <a:endParaRPr lang="en-IT" dirty="0"/>
          </a:p>
          <a:p>
            <a:pPr>
              <a:lnSpc>
                <a:spcPct val="130000"/>
              </a:lnSpc>
            </a:pPr>
            <a:r>
              <a:rPr lang="en-IT" b="1" dirty="0">
                <a:solidFill>
                  <a:schemeClr val="accent1"/>
                </a:solidFill>
              </a:rPr>
              <a:t>Can we use gain quenching to our advantage?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IT" dirty="0"/>
              <a:t>We should design a gain layer with very high gain saturation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IT" dirty="0"/>
              <a:t>I don’t know how…</a:t>
            </a:r>
          </a:p>
          <a:p>
            <a:pPr>
              <a:lnSpc>
                <a:spcPct val="130000"/>
              </a:lnSpc>
            </a:pPr>
            <a:endParaRPr lang="en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92D37-F602-EB02-66A4-5AC44D661B9A}"/>
              </a:ext>
            </a:extLst>
          </p:cNvPr>
          <p:cNvSpPr txBox="1"/>
          <p:nvPr/>
        </p:nvSpPr>
        <p:spPr>
          <a:xfrm>
            <a:off x="1632088" y="1043039"/>
            <a:ext cx="9390408" cy="772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b="1" dirty="0"/>
              <a:t>LGADs work, i.e. provide good temporal resolution, because the initial  non-uniform ionization is smoothed  by space charge effects and gain saturation</a:t>
            </a:r>
          </a:p>
        </p:txBody>
      </p:sp>
    </p:spTree>
    <p:extLst>
      <p:ext uri="{BB962C8B-B14F-4D97-AF65-F5344CB8AC3E}">
        <p14:creationId xmlns:p14="http://schemas.microsoft.com/office/powerpoint/2010/main" val="2327689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0F61D5-E7F7-8CF0-F769-7FDF813E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E31F3-3A16-B2C1-8973-563DBA59F02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F37BCF-3DF7-0041-2233-2B5A829A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2542338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EEB210-3D7E-E543-F099-6433423B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3A5A8-4DD0-3FD7-E424-E5DCF7BC556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73C6B6-E8C9-B131-C188-6CD8D896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Landau distribution and temporal resolution</a:t>
            </a:r>
          </a:p>
        </p:txBody>
      </p:sp>
      <p:pic>
        <p:nvPicPr>
          <p:cNvPr id="5" name="Picture 4" descr="A graph of energy loss&#10;&#10;Description automatically generated">
            <a:extLst>
              <a:ext uri="{FF2B5EF4-FFF2-40B4-BE49-F238E27FC236}">
                <a16:creationId xmlns:a16="http://schemas.microsoft.com/office/drawing/2014/main" id="{203D0F5E-66CC-81E6-A05B-0EBBA1BF52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712" y="1231006"/>
            <a:ext cx="4526355" cy="2108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469874-9A27-1794-CA2F-423DC2289537}"/>
              </a:ext>
            </a:extLst>
          </p:cNvPr>
          <p:cNvSpPr txBox="1"/>
          <p:nvPr/>
        </p:nvSpPr>
        <p:spPr>
          <a:xfrm>
            <a:off x="708991" y="820768"/>
            <a:ext cx="5821018" cy="2531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temporal resolution is degraded if one energy deposit is much larger than the average.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Thick sensors have worse temporal resolution because it is more likely that </a:t>
            </a:r>
            <a:r>
              <a:rPr lang="en-US" b="1" dirty="0"/>
              <a:t>at least one energy deposit is much larger. </a:t>
            </a:r>
            <a:endParaRPr lang="en-IT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83487-0A91-FF00-CE50-2913AA59599C}"/>
              </a:ext>
            </a:extLst>
          </p:cNvPr>
          <p:cNvSpPr txBox="1"/>
          <p:nvPr/>
        </p:nvSpPr>
        <p:spPr>
          <a:xfrm>
            <a:off x="6911399" y="820768"/>
            <a:ext cx="5192276" cy="374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The events in the Landau tail spoil the temporal resolution.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1C85A1-5366-44DE-2D07-033EB15D880A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507537" y="1195294"/>
            <a:ext cx="574445" cy="1572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195A08-480F-3997-B615-3EC1227B30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73" y="4008379"/>
            <a:ext cx="4893450" cy="2691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D6B8F8-059E-29AC-E732-E3B77C058D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3418" y="4008379"/>
            <a:ext cx="4893452" cy="26913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14BA32-169C-1A4A-23FF-72C20CA6C843}"/>
              </a:ext>
            </a:extLst>
          </p:cNvPr>
          <p:cNvSpPr txBox="1"/>
          <p:nvPr/>
        </p:nvSpPr>
        <p:spPr>
          <a:xfrm>
            <a:off x="4148550" y="3348980"/>
            <a:ext cx="3354511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WF2 Simulated energy deposits</a:t>
            </a:r>
            <a:endParaRPr lang="en-IT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75377A-6AE0-C4A3-6DAB-0EB78F1B4ED0}"/>
              </a:ext>
            </a:extLst>
          </p:cNvPr>
          <p:cNvSpPr txBox="1"/>
          <p:nvPr/>
        </p:nvSpPr>
        <p:spPr>
          <a:xfrm>
            <a:off x="1838268" y="3676626"/>
            <a:ext cx="2418631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15-micron thick sensor</a:t>
            </a:r>
            <a:endParaRPr lang="en-IT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585F07-F82F-AD79-2252-D77C28EB769D}"/>
              </a:ext>
            </a:extLst>
          </p:cNvPr>
          <p:cNvSpPr txBox="1"/>
          <p:nvPr/>
        </p:nvSpPr>
        <p:spPr>
          <a:xfrm>
            <a:off x="7287154" y="3676627"/>
            <a:ext cx="2418631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80-micron thick sensor</a:t>
            </a:r>
            <a:endParaRPr lang="en-IT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9A28E8-8789-850B-C397-2B902D9063B6}"/>
              </a:ext>
            </a:extLst>
          </p:cNvPr>
          <p:cNvSpPr txBox="1"/>
          <p:nvPr/>
        </p:nvSpPr>
        <p:spPr>
          <a:xfrm>
            <a:off x="8811724" y="4681646"/>
            <a:ext cx="1131307" cy="1031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/>
              <a:t>Large energy deposits are more likely in thicker sensors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907701B-6BCD-96BA-6B31-B6B901EE1430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8811724" y="4556568"/>
            <a:ext cx="565654" cy="12507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CA0D4D-BC50-473D-BD7F-7D85D5556776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8811724" y="5712762"/>
            <a:ext cx="565654" cy="12507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16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FBDAAE-2FF0-BCE2-62F7-F4FA5C2F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CBC1A-EAEE-DF4E-CDFF-63C64E41D6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7F9CA7-5322-0F7C-7DC2-11C7F338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LGAD Temporal resolution vs Landau position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48736-EC17-F84C-E6BF-77FDF9F51E50}"/>
              </a:ext>
            </a:extLst>
          </p:cNvPr>
          <p:cNvSpPr txBox="1"/>
          <p:nvPr/>
        </p:nvSpPr>
        <p:spPr>
          <a:xfrm>
            <a:off x="1140727" y="4883032"/>
            <a:ext cx="4708645" cy="11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b="1" dirty="0"/>
          </a:p>
          <a:p>
            <a:pPr>
              <a:lnSpc>
                <a:spcPct val="130000"/>
              </a:lnSpc>
            </a:pPr>
            <a:r>
              <a:rPr lang="en-US" dirty="0"/>
              <a:t>Events in the tail have a worse time resolution ( as expected)</a:t>
            </a:r>
            <a:endParaRPr lang="en-IT" dirty="0"/>
          </a:p>
        </p:txBody>
      </p:sp>
      <p:pic>
        <p:nvPicPr>
          <p:cNvPr id="7" name="Picture 6" descr="A graph with a line and dots&#10;&#10;Description automatically generated">
            <a:extLst>
              <a:ext uri="{FF2B5EF4-FFF2-40B4-BE49-F238E27FC236}">
                <a16:creationId xmlns:a16="http://schemas.microsoft.com/office/drawing/2014/main" id="{BA5E30E2-8165-6412-1E68-4231BF1A14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570" y="3820856"/>
            <a:ext cx="6490318" cy="2878923"/>
          </a:xfrm>
          <a:prstGeom prst="rect">
            <a:avLst/>
          </a:prstGeom>
        </p:spPr>
      </p:pic>
      <p:pic>
        <p:nvPicPr>
          <p:cNvPr id="11" name="Picture 10" descr="A graph with green and purple dots&#10;&#10;Description automatically generated">
            <a:extLst>
              <a:ext uri="{FF2B5EF4-FFF2-40B4-BE49-F238E27FC236}">
                <a16:creationId xmlns:a16="http://schemas.microsoft.com/office/drawing/2014/main" id="{B2FFD100-5831-C9F4-E14F-0EF5F9042C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570" y="797431"/>
            <a:ext cx="6490318" cy="2878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9EC625-AEC2-CB05-53C1-A30C95542973}"/>
              </a:ext>
            </a:extLst>
          </p:cNvPr>
          <p:cNvSpPr txBox="1"/>
          <p:nvPr/>
        </p:nvSpPr>
        <p:spPr>
          <a:xfrm>
            <a:off x="805061" y="6382353"/>
            <a:ext cx="10959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-Bold"/>
              </a:rPr>
              <a:t>Data from:  </a:t>
            </a:r>
            <a:r>
              <a:rPr lang="en-GB" sz="1200" dirty="0">
                <a:solidFill>
                  <a:srgbClr val="000000"/>
                </a:solidFill>
                <a:highlight>
                  <a:srgbClr val="FFFEFF"/>
                </a:highlight>
                <a:latin typeface="CenturyGothic-Bold"/>
              </a:rPr>
              <a:t>O</a:t>
            </a:r>
            <a:r>
              <a:rPr lang="en-GB" sz="120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-Bold"/>
              </a:rPr>
              <a:t>ngoing study, C. </a:t>
            </a:r>
            <a:r>
              <a:rPr lang="en-GB" sz="1200" i="0" dirty="0" err="1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-Bold"/>
              </a:rPr>
              <a:t>Marinuzzi</a:t>
            </a:r>
            <a:r>
              <a:rPr lang="en-GB" sz="120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-Bold"/>
              </a:rPr>
              <a:t> et al </a:t>
            </a:r>
            <a:endParaRPr lang="en-GB" sz="1200" b="0" i="0" dirty="0">
              <a:solidFill>
                <a:srgbClr val="000000"/>
              </a:solidFill>
              <a:effectLst/>
              <a:highlight>
                <a:srgbClr val="FFFEFF"/>
              </a:highlight>
              <a:latin typeface="CenturyGothic"/>
            </a:endParaRPr>
          </a:p>
          <a:p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"</a:t>
            </a:r>
            <a:r>
              <a:rPr lang="en-GB" sz="1200" b="1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-Bold"/>
              </a:rPr>
              <a:t>Optimization of the gain layer design of Ultra-Fast Silicon Detectors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", F. Siviero et al, NIMA 1033 (2022) 166739</a:t>
            </a:r>
            <a:endParaRPr lang="en-IT" sz="1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FF71FC-FCC1-54AD-E416-C27A61EFF6FF}"/>
              </a:ext>
            </a:extLst>
          </p:cNvPr>
          <p:cNvGrpSpPr/>
          <p:nvPr/>
        </p:nvGrpSpPr>
        <p:grpSpPr>
          <a:xfrm>
            <a:off x="579791" y="1709005"/>
            <a:ext cx="5056049" cy="3010841"/>
            <a:chOff x="7147429" y="871390"/>
            <a:chExt cx="5182353" cy="4385532"/>
          </a:xfrm>
        </p:grpSpPr>
        <p:grpSp>
          <p:nvGrpSpPr>
            <p:cNvPr id="8" name="Gruppo 30">
              <a:extLst>
                <a:ext uri="{FF2B5EF4-FFF2-40B4-BE49-F238E27FC236}">
                  <a16:creationId xmlns:a16="http://schemas.microsoft.com/office/drawing/2014/main" id="{381B47B0-479C-E38A-80B5-F5F75C538F38}"/>
                </a:ext>
              </a:extLst>
            </p:cNvPr>
            <p:cNvGrpSpPr/>
            <p:nvPr/>
          </p:nvGrpSpPr>
          <p:grpSpPr>
            <a:xfrm>
              <a:off x="7147429" y="871390"/>
              <a:ext cx="5182353" cy="4022441"/>
              <a:chOff x="6845118" y="812412"/>
              <a:chExt cx="5182353" cy="4022441"/>
            </a:xfrm>
          </p:grpSpPr>
          <p:sp>
            <p:nvSpPr>
              <p:cNvPr id="13" name="CasellaDiTesto 16">
                <a:extLst>
                  <a:ext uri="{FF2B5EF4-FFF2-40B4-BE49-F238E27FC236}">
                    <a16:creationId xmlns:a16="http://schemas.microsoft.com/office/drawing/2014/main" id="{2BE6A0B3-D07B-6269-0258-4E52633F0E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94742" y="812412"/>
                <a:ext cx="2326526" cy="41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b="1" dirty="0">
                    <a:latin typeface="+mj-lt"/>
                  </a:rPr>
                  <a:t>Landau </a:t>
                </a:r>
                <a:r>
                  <a:rPr lang="it-IT" sz="1100" b="1" dirty="0" err="1">
                    <a:latin typeface="+mj-lt"/>
                  </a:rPr>
                  <a:t>distribution</a:t>
                </a:r>
                <a:endParaRPr lang="it-IT" sz="1100" b="1" dirty="0">
                  <a:latin typeface="+mj-lt"/>
                </a:endParaRPr>
              </a:p>
            </p:txBody>
          </p:sp>
          <p:pic>
            <p:nvPicPr>
              <p:cNvPr id="14" name="Immagine 6" descr="Immagine che contiene testo, diagramma, linea, Diagramma&#10;&#10;Descrizione generata automaticamente">
                <a:extLst>
                  <a:ext uri="{FF2B5EF4-FFF2-40B4-BE49-F238E27FC236}">
                    <a16:creationId xmlns:a16="http://schemas.microsoft.com/office/drawing/2014/main" id="{ADF13926-6742-0908-C249-51A3C8709E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67810" y="1144519"/>
                <a:ext cx="4443303" cy="332965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15" name="Connettore diritto 8">
                <a:extLst>
                  <a:ext uri="{FF2B5EF4-FFF2-40B4-BE49-F238E27FC236}">
                    <a16:creationId xmlns:a16="http://schemas.microsoft.com/office/drawing/2014/main" id="{0674B863-4EF5-7689-2BEE-B7B25CB7C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4046" y="1231354"/>
                <a:ext cx="0" cy="3065454"/>
              </a:xfrm>
              <a:prstGeom prst="line">
                <a:avLst/>
              </a:prstGeom>
              <a:ln w="1905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" name="Connettore diritto 9">
                <a:extLst>
                  <a:ext uri="{FF2B5EF4-FFF2-40B4-BE49-F238E27FC236}">
                    <a16:creationId xmlns:a16="http://schemas.microsoft.com/office/drawing/2014/main" id="{4D0373E7-6E58-B613-3049-564CB7572B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7597" y="1237987"/>
                <a:ext cx="0" cy="3065454"/>
              </a:xfrm>
              <a:prstGeom prst="line">
                <a:avLst/>
              </a:prstGeom>
              <a:ln w="1905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" name="Connettore diritto 11">
                <a:extLst>
                  <a:ext uri="{FF2B5EF4-FFF2-40B4-BE49-F238E27FC236}">
                    <a16:creationId xmlns:a16="http://schemas.microsoft.com/office/drawing/2014/main" id="{DA8F3A0A-D8A1-5005-1C64-DB9C7F488B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1179" y="1266787"/>
                <a:ext cx="0" cy="3065454"/>
              </a:xfrm>
              <a:prstGeom prst="line">
                <a:avLst/>
              </a:prstGeom>
              <a:ln w="1905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" name="Connettore diritto 14">
                <a:extLst>
                  <a:ext uri="{FF2B5EF4-FFF2-40B4-BE49-F238E27FC236}">
                    <a16:creationId xmlns:a16="http://schemas.microsoft.com/office/drawing/2014/main" id="{3FB8E9CD-42D3-FB90-92E2-455EAE4687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79846" y="1257650"/>
                <a:ext cx="0" cy="3065454"/>
              </a:xfrm>
              <a:prstGeom prst="line">
                <a:avLst/>
              </a:prstGeom>
              <a:ln w="1905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" name="Connettore diritto 18">
                <a:extLst>
                  <a:ext uri="{FF2B5EF4-FFF2-40B4-BE49-F238E27FC236}">
                    <a16:creationId xmlns:a16="http://schemas.microsoft.com/office/drawing/2014/main" id="{9B35455E-F71A-00D3-6F8E-DECEAB46C0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0113" y="1387739"/>
                <a:ext cx="0" cy="294886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CasellaDiTesto 27">
                <a:extLst>
                  <a:ext uri="{FF2B5EF4-FFF2-40B4-BE49-F238E27FC236}">
                    <a16:creationId xmlns:a16="http://schemas.microsoft.com/office/drawing/2014/main" id="{84AA0159-6F61-2859-C273-473EBD26992D}"/>
                  </a:ext>
                </a:extLst>
              </p:cNvPr>
              <p:cNvSpPr txBox="1"/>
              <p:nvPr/>
            </p:nvSpPr>
            <p:spPr>
              <a:xfrm>
                <a:off x="10424821" y="4423226"/>
                <a:ext cx="1602650" cy="41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Signal</a:t>
                </a:r>
                <a:r>
                  <a:rPr lang="it-IT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 (</a:t>
                </a:r>
                <a:r>
                  <a:rPr lang="it-IT" sz="105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mV</a:t>
                </a:r>
                <a:r>
                  <a:rPr lang="it-IT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)</a:t>
                </a:r>
              </a:p>
            </p:txBody>
          </p:sp>
          <p:sp>
            <p:nvSpPr>
              <p:cNvPr id="21" name="CasellaDiTesto 29">
                <a:extLst>
                  <a:ext uri="{FF2B5EF4-FFF2-40B4-BE49-F238E27FC236}">
                    <a16:creationId xmlns:a16="http://schemas.microsoft.com/office/drawing/2014/main" id="{9993E4EE-15EA-2906-9C84-84E8989E50A6}"/>
                  </a:ext>
                </a:extLst>
              </p:cNvPr>
              <p:cNvSpPr txBox="1"/>
              <p:nvPr/>
            </p:nvSpPr>
            <p:spPr>
              <a:xfrm rot="16200000">
                <a:off x="6567131" y="1467509"/>
                <a:ext cx="969040" cy="413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Entries</a:t>
                </a:r>
              </a:p>
            </p:txBody>
          </p:sp>
        </p:grpSp>
        <p:sp>
          <p:nvSpPr>
            <p:cNvPr id="10" name="CasellaDiTesto 31">
              <a:extLst>
                <a:ext uri="{FF2B5EF4-FFF2-40B4-BE49-F238E27FC236}">
                  <a16:creationId xmlns:a16="http://schemas.microsoft.com/office/drawing/2014/main" id="{0BDFE920-3BF4-33F7-258B-1A79B35F56A9}"/>
                </a:ext>
              </a:extLst>
            </p:cNvPr>
            <p:cNvSpPr txBox="1"/>
            <p:nvPr/>
          </p:nvSpPr>
          <p:spPr>
            <a:xfrm>
              <a:off x="7337086" y="4845295"/>
              <a:ext cx="2380868" cy="41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>
                  <a:latin typeface="+mj-lt"/>
                </a:rPr>
                <a:t>MPV</a:t>
              </a:r>
            </a:p>
          </p:txBody>
        </p:sp>
        <p:cxnSp>
          <p:nvCxnSpPr>
            <p:cNvPr id="12" name="Connettore 2 33">
              <a:extLst>
                <a:ext uri="{FF2B5EF4-FFF2-40B4-BE49-F238E27FC236}">
                  <a16:creationId xmlns:a16="http://schemas.microsoft.com/office/drawing/2014/main" id="{9C988EF5-70A2-9F52-883C-368880F8B82C}"/>
                </a:ext>
              </a:extLst>
            </p:cNvPr>
            <p:cNvCxnSpPr/>
            <p:nvPr/>
          </p:nvCxnSpPr>
          <p:spPr>
            <a:xfrm>
              <a:off x="8445548" y="4488290"/>
              <a:ext cx="0" cy="338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228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3EB481-AFD9-04CC-2BB4-4B1E5510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3EF65-BE9C-3BDF-A2E1-8B92E4A0B8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C84A27-3C40-8489-A19B-398F63F11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Overview - 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C95B01-AA86-1216-4149-6386AEEEC3D5}"/>
              </a:ext>
            </a:extLst>
          </p:cNvPr>
          <p:cNvSpPr txBox="1"/>
          <p:nvPr/>
        </p:nvSpPr>
        <p:spPr>
          <a:xfrm>
            <a:off x="735981" y="963626"/>
            <a:ext cx="11185086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b="1" dirty="0"/>
              <a:t>LGADs are timing detectors</a:t>
            </a:r>
            <a:r>
              <a:rPr lang="en-IT" dirty="0"/>
              <a:t> owing their good temporal resolution to the gain mechanism.</a:t>
            </a:r>
          </a:p>
          <a:p>
            <a:pPr algn="ctr">
              <a:lnSpc>
                <a:spcPct val="130000"/>
              </a:lnSpc>
            </a:pPr>
            <a:r>
              <a:rPr lang="en-IT" dirty="0"/>
              <a:t>The temporal resolution is governed by two terms, jitter and non-uniform ionization (Landau term).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44DCFA-D224-F461-5365-61CE9F16EFD7}"/>
              </a:ext>
            </a:extLst>
          </p:cNvPr>
          <p:cNvCxnSpPr>
            <a:cxnSpLocks/>
          </p:cNvCxnSpPr>
          <p:nvPr/>
        </p:nvCxnSpPr>
        <p:spPr>
          <a:xfrm flipH="1">
            <a:off x="3389278" y="3082448"/>
            <a:ext cx="1260256" cy="693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4B3008A-6253-3243-F7B6-5CC0650B9462}"/>
              </a:ext>
            </a:extLst>
          </p:cNvPr>
          <p:cNvSpPr txBox="1"/>
          <p:nvPr/>
        </p:nvSpPr>
        <p:spPr>
          <a:xfrm>
            <a:off x="7079093" y="5966627"/>
            <a:ext cx="3968061" cy="1017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Landau term </a:t>
            </a:r>
            <a:r>
              <a:rPr lang="en-US" sz="1600" dirty="0">
                <a:solidFill>
                  <a:srgbClr val="000000"/>
                </a:solidFill>
              </a:rPr>
              <a:t>due to non-uniform energy deposition </a:t>
            </a:r>
          </a:p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	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D2680D-3E13-3AD5-409E-9CC8DCCE1865}"/>
              </a:ext>
            </a:extLst>
          </p:cNvPr>
          <p:cNvCxnSpPr>
            <a:cxnSpLocks/>
          </p:cNvCxnSpPr>
          <p:nvPr/>
        </p:nvCxnSpPr>
        <p:spPr>
          <a:xfrm>
            <a:off x="7711212" y="3045724"/>
            <a:ext cx="829635" cy="643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imeWalk_TimeJitter.tiff">
            <a:extLst>
              <a:ext uri="{FF2B5EF4-FFF2-40B4-BE49-F238E27FC236}">
                <a16:creationId xmlns:a16="http://schemas.microsoft.com/office/drawing/2014/main" id="{45846BD2-A925-03A6-F075-F6DEF7F82E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77" t="9165" r="2105" b="12781"/>
          <a:stretch/>
        </p:blipFill>
        <p:spPr>
          <a:xfrm>
            <a:off x="1606161" y="3854585"/>
            <a:ext cx="2719291" cy="2024464"/>
          </a:xfrm>
          <a:prstGeom prst="rect">
            <a:avLst/>
          </a:prstGeom>
        </p:spPr>
      </p:pic>
      <p:pic>
        <p:nvPicPr>
          <p:cNvPr id="11" name="Picture 10" descr="Gain1.tiff">
            <a:extLst>
              <a:ext uri="{FF2B5EF4-FFF2-40B4-BE49-F238E27FC236}">
                <a16:creationId xmlns:a16="http://schemas.microsoft.com/office/drawing/2014/main" id="{7EDBC9EF-6F0B-BC5C-477A-6FA54F4A26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592" y="3834806"/>
            <a:ext cx="5104597" cy="20674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90EAB6-DA68-C886-C1BA-86F82583E0A7}"/>
                  </a:ext>
                </a:extLst>
              </p:cNvPr>
              <p:cNvSpPr txBox="1"/>
              <p:nvPr/>
            </p:nvSpPr>
            <p:spPr>
              <a:xfrm flipH="1">
                <a:off x="2491411" y="2166839"/>
                <a:ext cx="7209177" cy="909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000" b="1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𝑵𝒐𝒊𝒔𝒆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𝒅𝑽</m:t>
                                  </m:r>
                                  <m:r>
                                    <a:rPr lang="en-US" sz="2000" b="1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000" b="1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𝑳𝒂𝒏𝒅𝒂𝒖</m:t>
                              </m:r>
                              <m:r>
                                <a:rPr lang="en-US" sz="2000" b="1" i="1" smtClean="0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𝒕𝒆𝒓𝒎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90EAB6-DA68-C886-C1BA-86F82583E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91411" y="2166839"/>
                <a:ext cx="7209177" cy="909993"/>
              </a:xfrm>
              <a:prstGeom prst="rect">
                <a:avLst/>
              </a:prstGeom>
              <a:blipFill>
                <a:blip r:embed="rId4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CE4F2AD-5FBE-D655-6D2D-112522CE48B1}"/>
              </a:ext>
            </a:extLst>
          </p:cNvPr>
          <p:cNvSpPr txBox="1"/>
          <p:nvPr/>
        </p:nvSpPr>
        <p:spPr>
          <a:xfrm>
            <a:off x="1521919" y="5966627"/>
            <a:ext cx="3968061" cy="69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/>
              <a:t>Jitter </a:t>
            </a:r>
            <a:r>
              <a:rPr lang="en-US" sz="1600" dirty="0"/>
              <a:t>due to electronic noise and signal slew rate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A6611F-BAA2-1D31-CC3E-6E3D713361F0}"/>
              </a:ext>
            </a:extLst>
          </p:cNvPr>
          <p:cNvSpPr/>
          <p:nvPr/>
        </p:nvSpPr>
        <p:spPr>
          <a:xfrm>
            <a:off x="5223319" y="2166839"/>
            <a:ext cx="6864603" cy="4817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2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FBDAAE-2FF0-BCE2-62F7-F4FA5C2F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CBC1A-EAEE-DF4E-CDFF-63C64E41D6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7F9CA7-5322-0F7C-7DC2-11C7F338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2800" dirty="0"/>
              <a:t>WF2 prediction: LGAD Temporal resolution vs Landau position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48736-EC17-F84C-E6BF-77FDF9F51E50}"/>
              </a:ext>
            </a:extLst>
          </p:cNvPr>
          <p:cNvSpPr txBox="1"/>
          <p:nvPr/>
        </p:nvSpPr>
        <p:spPr>
          <a:xfrm>
            <a:off x="831873" y="981895"/>
            <a:ext cx="6148716" cy="165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600" dirty="0"/>
              <a:t>The events in the tail of the distribution contains very large localized energy depositions. </a:t>
            </a:r>
          </a:p>
          <a:p>
            <a:pPr>
              <a:lnSpc>
                <a:spcPct val="130000"/>
              </a:lnSpc>
            </a:pPr>
            <a:endParaRPr lang="en-IT" sz="1600" dirty="0"/>
          </a:p>
          <a:p>
            <a:pPr>
              <a:lnSpc>
                <a:spcPct val="130000"/>
              </a:lnSpc>
            </a:pPr>
            <a:r>
              <a:rPr lang="en-IT" sz="1600" dirty="0"/>
              <a:t>The signal shape is irregular, </a:t>
            </a:r>
            <a:r>
              <a:rPr lang="en-GB" sz="1600" dirty="0"/>
              <a:t>so</a:t>
            </a:r>
            <a:r>
              <a:rPr lang="en-IT" sz="1600" dirty="0"/>
              <a:t> the temporal resolu</a:t>
            </a:r>
            <a:r>
              <a:rPr lang="en-GB" sz="1600" dirty="0"/>
              <a:t>t</a:t>
            </a:r>
            <a:r>
              <a:rPr lang="en-IT" sz="1600" dirty="0"/>
              <a:t>ion is degraded.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B390E-7F7C-1173-B1AC-A19D71356D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873" y="2957239"/>
            <a:ext cx="7633697" cy="34531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FA3E06-A7EE-15BB-FDB5-11292C1616C9}"/>
              </a:ext>
            </a:extLst>
          </p:cNvPr>
          <p:cNvSpPr txBox="1"/>
          <p:nvPr/>
        </p:nvSpPr>
        <p:spPr>
          <a:xfrm>
            <a:off x="8147679" y="3583524"/>
            <a:ext cx="3596561" cy="26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/>
              <a:t>In thicker sensors,  the temporal resolution degradation for events in the tail  of the Landau distribution is more severe.</a:t>
            </a:r>
          </a:p>
          <a:p>
            <a:pPr>
              <a:lnSpc>
                <a:spcPct val="130000"/>
              </a:lnSpc>
            </a:pPr>
            <a:endParaRPr lang="en-US" sz="1600" dirty="0"/>
          </a:p>
          <a:p>
            <a:pPr>
              <a:lnSpc>
                <a:spcPct val="130000"/>
              </a:lnSpc>
            </a:pPr>
            <a:r>
              <a:rPr lang="en-US" sz="1600" dirty="0"/>
              <a:t> This is “simply” because is more likely to have large energy deposits</a:t>
            </a:r>
            <a:endParaRPr lang="en-IT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DF7313-41B7-0326-AA84-04FEF6E26956}"/>
              </a:ext>
            </a:extLst>
          </p:cNvPr>
          <p:cNvGrpSpPr/>
          <p:nvPr/>
        </p:nvGrpSpPr>
        <p:grpSpPr>
          <a:xfrm>
            <a:off x="7733976" y="671246"/>
            <a:ext cx="4010264" cy="2787228"/>
            <a:chOff x="7147429" y="871390"/>
            <a:chExt cx="5182353" cy="4385532"/>
          </a:xfrm>
        </p:grpSpPr>
        <p:grpSp>
          <p:nvGrpSpPr>
            <p:cNvPr id="7" name="Gruppo 30">
              <a:extLst>
                <a:ext uri="{FF2B5EF4-FFF2-40B4-BE49-F238E27FC236}">
                  <a16:creationId xmlns:a16="http://schemas.microsoft.com/office/drawing/2014/main" id="{39472504-0411-D6E2-D49D-62E15E41DC90}"/>
                </a:ext>
              </a:extLst>
            </p:cNvPr>
            <p:cNvGrpSpPr/>
            <p:nvPr/>
          </p:nvGrpSpPr>
          <p:grpSpPr>
            <a:xfrm>
              <a:off x="7147429" y="871390"/>
              <a:ext cx="5182353" cy="4022441"/>
              <a:chOff x="6845118" y="812412"/>
              <a:chExt cx="5182353" cy="4022441"/>
            </a:xfrm>
          </p:grpSpPr>
          <p:sp>
            <p:nvSpPr>
              <p:cNvPr id="13" name="CasellaDiTesto 16">
                <a:extLst>
                  <a:ext uri="{FF2B5EF4-FFF2-40B4-BE49-F238E27FC236}">
                    <a16:creationId xmlns:a16="http://schemas.microsoft.com/office/drawing/2014/main" id="{EB5D1414-8370-37FC-7930-BE788A6C5A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94742" y="812412"/>
                <a:ext cx="2326526" cy="41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b="1" dirty="0">
                    <a:latin typeface="+mj-lt"/>
                  </a:rPr>
                  <a:t>Landau </a:t>
                </a:r>
                <a:r>
                  <a:rPr lang="it-IT" sz="1100" b="1" dirty="0" err="1">
                    <a:latin typeface="+mj-lt"/>
                  </a:rPr>
                  <a:t>distribution</a:t>
                </a:r>
                <a:endParaRPr lang="it-IT" sz="1100" b="1" dirty="0">
                  <a:latin typeface="+mj-lt"/>
                </a:endParaRPr>
              </a:p>
            </p:txBody>
          </p:sp>
          <p:pic>
            <p:nvPicPr>
              <p:cNvPr id="14" name="Immagine 6" descr="Immagine che contiene testo, diagramma, linea, Diagramma&#10;&#10;Descrizione generata automaticamente">
                <a:extLst>
                  <a:ext uri="{FF2B5EF4-FFF2-40B4-BE49-F238E27FC236}">
                    <a16:creationId xmlns:a16="http://schemas.microsoft.com/office/drawing/2014/main" id="{39CA8F09-5DE5-C84B-B36B-C826DE8D73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167810" y="1144519"/>
                <a:ext cx="4443303" cy="332965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15" name="Connettore diritto 8">
                <a:extLst>
                  <a:ext uri="{FF2B5EF4-FFF2-40B4-BE49-F238E27FC236}">
                    <a16:creationId xmlns:a16="http://schemas.microsoft.com/office/drawing/2014/main" id="{80C96A8F-5D11-D581-E42A-08005B353D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4046" y="1231354"/>
                <a:ext cx="0" cy="3065454"/>
              </a:xfrm>
              <a:prstGeom prst="line">
                <a:avLst/>
              </a:prstGeom>
              <a:ln w="1905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" name="Connettore diritto 9">
                <a:extLst>
                  <a:ext uri="{FF2B5EF4-FFF2-40B4-BE49-F238E27FC236}">
                    <a16:creationId xmlns:a16="http://schemas.microsoft.com/office/drawing/2014/main" id="{5F255709-A30A-3094-A284-5DB3F5C5CE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7597" y="1237987"/>
                <a:ext cx="0" cy="3065454"/>
              </a:xfrm>
              <a:prstGeom prst="line">
                <a:avLst/>
              </a:prstGeom>
              <a:ln w="1905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" name="Connettore diritto 11">
                <a:extLst>
                  <a:ext uri="{FF2B5EF4-FFF2-40B4-BE49-F238E27FC236}">
                    <a16:creationId xmlns:a16="http://schemas.microsoft.com/office/drawing/2014/main" id="{961AF589-D937-EA6A-05F1-43057E38FE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1179" y="1266787"/>
                <a:ext cx="0" cy="3065454"/>
              </a:xfrm>
              <a:prstGeom prst="line">
                <a:avLst/>
              </a:prstGeom>
              <a:ln w="1905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8" name="Connettore diritto 14">
                <a:extLst>
                  <a:ext uri="{FF2B5EF4-FFF2-40B4-BE49-F238E27FC236}">
                    <a16:creationId xmlns:a16="http://schemas.microsoft.com/office/drawing/2014/main" id="{5B375F19-A6A2-E8D5-BEBB-BAFF7B87A3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79846" y="1257650"/>
                <a:ext cx="0" cy="3065454"/>
              </a:xfrm>
              <a:prstGeom prst="line">
                <a:avLst/>
              </a:prstGeom>
              <a:ln w="1905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" name="Connettore diritto 18">
                <a:extLst>
                  <a:ext uri="{FF2B5EF4-FFF2-40B4-BE49-F238E27FC236}">
                    <a16:creationId xmlns:a16="http://schemas.microsoft.com/office/drawing/2014/main" id="{619AA4A2-D87F-BCF4-6A7C-517AF0F2D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0113" y="1387739"/>
                <a:ext cx="0" cy="294886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CasellaDiTesto 27">
                <a:extLst>
                  <a:ext uri="{FF2B5EF4-FFF2-40B4-BE49-F238E27FC236}">
                    <a16:creationId xmlns:a16="http://schemas.microsoft.com/office/drawing/2014/main" id="{CB86F55B-DE71-6E8B-066F-083DCB1B8691}"/>
                  </a:ext>
                </a:extLst>
              </p:cNvPr>
              <p:cNvSpPr txBox="1"/>
              <p:nvPr/>
            </p:nvSpPr>
            <p:spPr>
              <a:xfrm>
                <a:off x="10424821" y="4423226"/>
                <a:ext cx="1602650" cy="41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Signal</a:t>
                </a:r>
                <a:r>
                  <a:rPr lang="it-IT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 (</a:t>
                </a:r>
                <a:r>
                  <a:rPr lang="it-IT" sz="105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mV</a:t>
                </a:r>
                <a:r>
                  <a:rPr lang="it-IT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)</a:t>
                </a:r>
              </a:p>
            </p:txBody>
          </p:sp>
          <p:sp>
            <p:nvSpPr>
              <p:cNvPr id="21" name="CasellaDiTesto 29">
                <a:extLst>
                  <a:ext uri="{FF2B5EF4-FFF2-40B4-BE49-F238E27FC236}">
                    <a16:creationId xmlns:a16="http://schemas.microsoft.com/office/drawing/2014/main" id="{9C14FD37-1CFF-0951-E43E-9896FCB5DFBE}"/>
                  </a:ext>
                </a:extLst>
              </p:cNvPr>
              <p:cNvSpPr txBox="1"/>
              <p:nvPr/>
            </p:nvSpPr>
            <p:spPr>
              <a:xfrm rot="16200000">
                <a:off x="6567131" y="1467509"/>
                <a:ext cx="969040" cy="413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Entries</a:t>
                </a:r>
              </a:p>
            </p:txBody>
          </p:sp>
        </p:grpSp>
        <p:sp>
          <p:nvSpPr>
            <p:cNvPr id="8" name="CasellaDiTesto 31">
              <a:extLst>
                <a:ext uri="{FF2B5EF4-FFF2-40B4-BE49-F238E27FC236}">
                  <a16:creationId xmlns:a16="http://schemas.microsoft.com/office/drawing/2014/main" id="{4208EFC4-A1E9-8287-1BE9-01A6DCF621D1}"/>
                </a:ext>
              </a:extLst>
            </p:cNvPr>
            <p:cNvSpPr txBox="1"/>
            <p:nvPr/>
          </p:nvSpPr>
          <p:spPr>
            <a:xfrm>
              <a:off x="7337086" y="4845295"/>
              <a:ext cx="2380868" cy="41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>
                  <a:latin typeface="+mj-lt"/>
                </a:rPr>
                <a:t>MPV</a:t>
              </a:r>
            </a:p>
          </p:txBody>
        </p:sp>
        <p:cxnSp>
          <p:nvCxnSpPr>
            <p:cNvPr id="11" name="Connettore 2 33">
              <a:extLst>
                <a:ext uri="{FF2B5EF4-FFF2-40B4-BE49-F238E27FC236}">
                  <a16:creationId xmlns:a16="http://schemas.microsoft.com/office/drawing/2014/main" id="{FF8E2653-B210-CB90-CE5C-22C2CC6B2BF1}"/>
                </a:ext>
              </a:extLst>
            </p:cNvPr>
            <p:cNvCxnSpPr/>
            <p:nvPr/>
          </p:nvCxnSpPr>
          <p:spPr>
            <a:xfrm>
              <a:off x="8445548" y="4488290"/>
              <a:ext cx="0" cy="338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2086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201561-B7CF-38D8-9F34-BC994E84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FEF1D9-B55A-A68E-573B-0E6DDC191A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EDC292-9F8B-5052-4C85-5B9D9EA7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Additional data on quenching</a:t>
            </a:r>
          </a:p>
        </p:txBody>
      </p:sp>
      <p:pic>
        <p:nvPicPr>
          <p:cNvPr id="6" name="Picture 5" descr="A graph with colored dots&#10;&#10;Description automatically generated">
            <a:extLst>
              <a:ext uri="{FF2B5EF4-FFF2-40B4-BE49-F238E27FC236}">
                <a16:creationId xmlns:a16="http://schemas.microsoft.com/office/drawing/2014/main" id="{D25097B9-10F3-D50B-5AFB-CEC1F5B15B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991" y="1254164"/>
            <a:ext cx="10373230" cy="44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43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FBDAAE-2FF0-BCE2-62F7-F4FA5C2F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CBC1A-EAEE-DF4E-CDFF-63C64E41D6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7F9CA7-5322-0F7C-7DC2-11C7F338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LGAD Temporal resolution vs sensor thickness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AFBD28-939C-6CAE-E6EB-BC4F20D552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5272" y="1656106"/>
            <a:ext cx="6468431" cy="32583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D48736-EC17-F84C-E6BF-77FDF9F51E50}"/>
              </a:ext>
            </a:extLst>
          </p:cNvPr>
          <p:cNvSpPr txBox="1"/>
          <p:nvPr/>
        </p:nvSpPr>
        <p:spPr>
          <a:xfrm>
            <a:off x="779209" y="809772"/>
            <a:ext cx="10852886" cy="105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600" dirty="0"/>
              <a:t>Let’s compare the measured temporal resolution with </a:t>
            </a:r>
            <a:r>
              <a:rPr lang="en-GB" sz="1600" dirty="0"/>
              <a:t>the </a:t>
            </a:r>
            <a:r>
              <a:rPr lang="en-IT" sz="1600" dirty="0"/>
              <a:t>WF2 predictions, including: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1600" dirty="0"/>
              <a:t>Space charge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G</a:t>
            </a:r>
            <a:r>
              <a:rPr lang="en-IT" sz="1600" dirty="0"/>
              <a:t>ain quench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4C1D54-09C8-D6BE-7AF3-D86852761FFA}"/>
              </a:ext>
            </a:extLst>
          </p:cNvPr>
          <p:cNvSpPr txBox="1"/>
          <p:nvPr/>
        </p:nvSpPr>
        <p:spPr>
          <a:xfrm>
            <a:off x="728533" y="1940116"/>
            <a:ext cx="4886739" cy="41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In the simulation,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Gain quench, making the signal smoother, has a very strong effect on the temporal resolution.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Space charge effects  improve slightly the temporal resolution with respect of the initial deposition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Space charge effects, when added to gain quench, degrade slightly the resolution. 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IT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7FDE8F-4292-09BE-943C-2F47C1D04F44}"/>
              </a:ext>
            </a:extLst>
          </p:cNvPr>
          <p:cNvSpPr txBox="1"/>
          <p:nvPr/>
        </p:nvSpPr>
        <p:spPr>
          <a:xfrm>
            <a:off x="962687" y="5699254"/>
            <a:ext cx="10852886" cy="69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600" b="1" dirty="0"/>
              <a:t>Including Gain Quench </a:t>
            </a:r>
            <a:r>
              <a:rPr lang="en-GB" sz="1600" dirty="0"/>
              <a:t>(and Space Charge effects to a lesser extent</a:t>
            </a:r>
            <a:r>
              <a:rPr lang="en-IT" sz="1600" dirty="0"/>
              <a:t>)  </a:t>
            </a:r>
            <a:r>
              <a:rPr lang="en-IT" sz="1600" b="1" dirty="0"/>
              <a:t>in the simulation bring</a:t>
            </a:r>
            <a:r>
              <a:rPr lang="en-GB" sz="1600" b="1" dirty="0"/>
              <a:t>s</a:t>
            </a:r>
            <a:r>
              <a:rPr lang="en-IT" sz="1600" b="1" dirty="0"/>
              <a:t> the predictions much closer to the measured values.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EAD4A5-D687-2DB3-6B83-513F5B1C6292}"/>
              </a:ext>
            </a:extLst>
          </p:cNvPr>
          <p:cNvCxnSpPr/>
          <p:nvPr/>
        </p:nvCxnSpPr>
        <p:spPr>
          <a:xfrm>
            <a:off x="11300791" y="2494722"/>
            <a:ext cx="0" cy="6261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49ECCB-92D4-591D-0E08-80A9D613A782}"/>
              </a:ext>
            </a:extLst>
          </p:cNvPr>
          <p:cNvSpPr txBox="1"/>
          <p:nvPr/>
        </p:nvSpPr>
        <p:spPr>
          <a:xfrm>
            <a:off x="11339739" y="2436864"/>
            <a:ext cx="1162655" cy="54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Gain Quench</a:t>
            </a:r>
          </a:p>
        </p:txBody>
      </p:sp>
    </p:spTree>
    <p:extLst>
      <p:ext uri="{BB962C8B-B14F-4D97-AF65-F5344CB8AC3E}">
        <p14:creationId xmlns:p14="http://schemas.microsoft.com/office/powerpoint/2010/main" val="1868843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7D350AB-95A5-05DC-CAD4-E8E646FF73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9170" y="1261882"/>
            <a:ext cx="5791982" cy="20933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DA430A-A385-A3E4-6FC5-8B417FD8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90640-DF18-9743-BD68-6E11EAD40D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4AAB27-BDDE-5BFF-9BB5-5582E959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10" y="-75388"/>
            <a:ext cx="11814423" cy="667871"/>
          </a:xfrm>
        </p:spPr>
        <p:txBody>
          <a:bodyPr/>
          <a:lstStyle/>
          <a:p>
            <a:r>
              <a:rPr lang="en-IT" dirty="0"/>
              <a:t>WF2: LGAD Landau distribution as a function of gain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A37CA-77CB-4D1B-C54D-276B676C3F73}"/>
              </a:ext>
            </a:extLst>
          </p:cNvPr>
          <p:cNvSpPr txBox="1"/>
          <p:nvPr/>
        </p:nvSpPr>
        <p:spPr>
          <a:xfrm>
            <a:off x="1169647" y="3820760"/>
            <a:ext cx="5532384" cy="34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400" dirty="0"/>
              <a:t>LGAD Landau distribution without gain quench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BC4BEE-7D4E-C65F-E1F9-E2D8519921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678" y="4364263"/>
            <a:ext cx="5703253" cy="22460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115714-CAB7-1561-5866-00030062D681}"/>
              </a:ext>
            </a:extLst>
          </p:cNvPr>
          <p:cNvSpPr txBox="1"/>
          <p:nvPr/>
        </p:nvSpPr>
        <p:spPr>
          <a:xfrm>
            <a:off x="10613608" y="4221683"/>
            <a:ext cx="1294135" cy="30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Gain = 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712FAC-D27A-818B-7FF1-B4D398C8AC95}"/>
              </a:ext>
            </a:extLst>
          </p:cNvPr>
          <p:cNvSpPr txBox="1"/>
          <p:nvPr/>
        </p:nvSpPr>
        <p:spPr>
          <a:xfrm>
            <a:off x="8304279" y="4665635"/>
            <a:ext cx="1612731" cy="48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050" b="1" dirty="0"/>
              <a:t>Due to gain quench, the tail is reduced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EF3251-6CC8-244C-F5A2-92DA66CBFAA0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8622346" y="5154871"/>
            <a:ext cx="488299" cy="4972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7E33D9-12D2-F329-D6EF-8E43C25F3E75}"/>
              </a:ext>
            </a:extLst>
          </p:cNvPr>
          <p:cNvSpPr txBox="1"/>
          <p:nvPr/>
        </p:nvSpPr>
        <p:spPr>
          <a:xfrm>
            <a:off x="7572360" y="4246727"/>
            <a:ext cx="1294135" cy="30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WF2: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DBE653-E07B-6390-AA76-9D2199932B60}"/>
              </a:ext>
            </a:extLst>
          </p:cNvPr>
          <p:cNvSpPr txBox="1"/>
          <p:nvPr/>
        </p:nvSpPr>
        <p:spPr>
          <a:xfrm>
            <a:off x="3716617" y="727601"/>
            <a:ext cx="6110342" cy="412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800" b="1" dirty="0"/>
              <a:t>WF2 simulation for a</a:t>
            </a:r>
            <a:r>
              <a:rPr lang="en-GB" sz="1800" b="1" dirty="0"/>
              <a:t>n</a:t>
            </a:r>
            <a:r>
              <a:rPr lang="en-IT" sz="1800" b="1" dirty="0"/>
              <a:t> 80-micron thick sensors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09C35-E6D6-97B6-54FD-C2067B6F47E0}"/>
              </a:ext>
            </a:extLst>
          </p:cNvPr>
          <p:cNvSpPr txBox="1"/>
          <p:nvPr/>
        </p:nvSpPr>
        <p:spPr>
          <a:xfrm>
            <a:off x="7123874" y="3816469"/>
            <a:ext cx="5045892" cy="34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400" dirty="0"/>
              <a:t>LGAD Landau distribution with gain quench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A14317-E207-DA8D-036E-EAA0C8CD21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671" y="4157908"/>
            <a:ext cx="5579614" cy="2471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6E9679-092A-8CF1-97DF-9616C2EC02DE}"/>
              </a:ext>
            </a:extLst>
          </p:cNvPr>
          <p:cNvSpPr txBox="1"/>
          <p:nvPr/>
        </p:nvSpPr>
        <p:spPr>
          <a:xfrm>
            <a:off x="4801865" y="4221683"/>
            <a:ext cx="1294135" cy="30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Gain = 17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6832FC-CCA5-A7E2-F3E3-C634ABE80DB3}"/>
              </a:ext>
            </a:extLst>
          </p:cNvPr>
          <p:cNvSpPr txBox="1"/>
          <p:nvPr/>
        </p:nvSpPr>
        <p:spPr>
          <a:xfrm>
            <a:off x="1805854" y="4257136"/>
            <a:ext cx="1294135" cy="30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WF2: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25070D-B2AA-4047-F76B-AC61306F875B}"/>
              </a:ext>
            </a:extLst>
          </p:cNvPr>
          <p:cNvCxnSpPr>
            <a:cxnSpLocks/>
            <a:stCxn id="35" idx="2"/>
            <a:endCxn id="7" idx="0"/>
          </p:cNvCxnSpPr>
          <p:nvPr/>
        </p:nvCxnSpPr>
        <p:spPr>
          <a:xfrm flipH="1">
            <a:off x="3935839" y="3355187"/>
            <a:ext cx="2669322" cy="465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9B68910-6F5C-37A0-626D-F621D46B0D64}"/>
              </a:ext>
            </a:extLst>
          </p:cNvPr>
          <p:cNvCxnSpPr>
            <a:cxnSpLocks/>
            <a:stCxn id="35" idx="2"/>
            <a:endCxn id="5" idx="0"/>
          </p:cNvCxnSpPr>
          <p:nvPr/>
        </p:nvCxnSpPr>
        <p:spPr>
          <a:xfrm>
            <a:off x="6605161" y="3355187"/>
            <a:ext cx="3041659" cy="4612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C8ACF40-18DD-59CD-6C05-B1BC0CDB1C5E}"/>
              </a:ext>
            </a:extLst>
          </p:cNvPr>
          <p:cNvSpPr txBox="1"/>
          <p:nvPr/>
        </p:nvSpPr>
        <p:spPr>
          <a:xfrm>
            <a:off x="3716617" y="5589186"/>
            <a:ext cx="1621098" cy="30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Sigma/MPV  = 0.23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3267D0-50B4-D3BC-8FAD-9408F7E67F8C}"/>
              </a:ext>
            </a:extLst>
          </p:cNvPr>
          <p:cNvSpPr txBox="1"/>
          <p:nvPr/>
        </p:nvSpPr>
        <p:spPr>
          <a:xfrm>
            <a:off x="8690603" y="5548837"/>
            <a:ext cx="1621098" cy="30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Sigma/MPV  = 0.18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EFB636-3145-8B28-FF93-BA54AB03038B}"/>
              </a:ext>
            </a:extLst>
          </p:cNvPr>
          <p:cNvSpPr txBox="1"/>
          <p:nvPr/>
        </p:nvSpPr>
        <p:spPr>
          <a:xfrm>
            <a:off x="640473" y="1353813"/>
            <a:ext cx="2600438" cy="149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Sigma/MPV </a:t>
            </a:r>
            <a:r>
              <a:rPr lang="en-IT" dirty="0"/>
              <a:t>can be used to describe the importance of the Landau tail. </a:t>
            </a:r>
          </a:p>
        </p:txBody>
      </p:sp>
    </p:spTree>
    <p:extLst>
      <p:ext uri="{BB962C8B-B14F-4D97-AF65-F5344CB8AC3E}">
        <p14:creationId xmlns:p14="http://schemas.microsoft.com/office/powerpoint/2010/main" val="2387100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DA430A-A385-A3E4-6FC5-8B417FD8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90640-DF18-9743-BD68-6E11EAD40D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4AAB27-BDDE-5BFF-9BB5-5582E95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Effect of gain quench on the LGAD Landau distribution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8BA32-5B27-6742-DA14-CA7F107CACEA}"/>
              </a:ext>
            </a:extLst>
          </p:cNvPr>
          <p:cNvSpPr txBox="1"/>
          <p:nvPr/>
        </p:nvSpPr>
        <p:spPr>
          <a:xfrm>
            <a:off x="1763123" y="906461"/>
            <a:ext cx="8188400" cy="13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/>
              <a:t>At low gain, the LGAD Landau distribution is compatible with the parametrization of the Landau for PIN diodes </a:t>
            </a:r>
          </a:p>
          <a:p>
            <a:pPr algn="ctr">
              <a:lnSpc>
                <a:spcPct val="130000"/>
              </a:lnSpc>
            </a:pPr>
            <a:endParaRPr lang="en-GB" sz="2000" b="1" dirty="0">
              <a:solidFill>
                <a:srgbClr val="800000"/>
              </a:solidFill>
            </a:endParaRPr>
          </a:p>
        </p:txBody>
      </p:sp>
      <p:pic>
        <p:nvPicPr>
          <p:cNvPr id="29" name="Picture 28" descr="A graph of a number of individuals&#10;&#10;Description automatically generated with medium confidence">
            <a:extLst>
              <a:ext uri="{FF2B5EF4-FFF2-40B4-BE49-F238E27FC236}">
                <a16:creationId xmlns:a16="http://schemas.microsoft.com/office/drawing/2014/main" id="{CFD4E241-2697-4175-EF4E-828BF9C9B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177" y="2143495"/>
            <a:ext cx="7677731" cy="393667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1358071-5792-6DB7-FB3C-161CEE2DF098}"/>
              </a:ext>
            </a:extLst>
          </p:cNvPr>
          <p:cNvSpPr txBox="1"/>
          <p:nvPr/>
        </p:nvSpPr>
        <p:spPr>
          <a:xfrm>
            <a:off x="5268409" y="2531587"/>
            <a:ext cx="2248672" cy="582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FF0000"/>
                </a:solidFill>
              </a:rPr>
              <a:t>Red: HPK2, beta run, gain 9</a:t>
            </a:r>
          </a:p>
          <a:p>
            <a:pPr>
              <a:lnSpc>
                <a:spcPct val="130000"/>
              </a:lnSpc>
            </a:pP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B3FEC2-D50B-C019-7C4E-3A0DD8D02A9F}"/>
              </a:ext>
            </a:extLst>
          </p:cNvPr>
          <p:cNvSpPr txBox="1"/>
          <p:nvPr/>
        </p:nvSpPr>
        <p:spPr>
          <a:xfrm>
            <a:off x="5857323" y="3307462"/>
            <a:ext cx="1609384" cy="85991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 err="1">
                <a:solidFill>
                  <a:srgbClr val="7030A0"/>
                </a:solidFill>
              </a:rPr>
              <a:t>PiN</a:t>
            </a:r>
            <a:r>
              <a:rPr lang="en-GB" sz="1200" b="1" dirty="0">
                <a:solidFill>
                  <a:srgbClr val="7030A0"/>
                </a:solidFill>
              </a:rPr>
              <a:t> prediction (</a:t>
            </a:r>
            <a:r>
              <a:rPr lang="en-GB" sz="1200" b="1" dirty="0" err="1">
                <a:solidFill>
                  <a:srgbClr val="7030A0"/>
                </a:solidFill>
              </a:rPr>
              <a:t>Meroli</a:t>
            </a:r>
            <a:r>
              <a:rPr lang="en-GB" sz="1200" b="1" dirty="0">
                <a:solidFill>
                  <a:srgbClr val="7030A0"/>
                </a:solidFill>
              </a:rPr>
              <a:t> et al.)</a:t>
            </a:r>
          </a:p>
          <a:p>
            <a:pPr>
              <a:lnSpc>
                <a:spcPct val="130000"/>
              </a:lnSpc>
            </a:pPr>
            <a:endParaRPr lang="en-GB" sz="1200" b="1" dirty="0">
              <a:solidFill>
                <a:srgbClr val="7030A0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2D3FB7F-6F65-8B9A-6AF4-17BCB2721A8F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4536374" y="2823045"/>
            <a:ext cx="732035" cy="291458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35D6BF-A977-98F5-1AC1-9720F8F1831E}"/>
              </a:ext>
            </a:extLst>
          </p:cNvPr>
          <p:cNvCxnSpPr>
            <a:cxnSpLocks/>
          </p:cNvCxnSpPr>
          <p:nvPr/>
        </p:nvCxnSpPr>
        <p:spPr>
          <a:xfrm flipH="1" flipV="1">
            <a:off x="5023262" y="3494491"/>
            <a:ext cx="834061" cy="165002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676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90640-DF18-9743-BD68-6E11EAD40D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4AAB27-BDDE-5BFF-9BB5-5582E959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10" y="-75388"/>
            <a:ext cx="11814423" cy="667871"/>
          </a:xfrm>
        </p:spPr>
        <p:txBody>
          <a:bodyPr/>
          <a:lstStyle/>
          <a:p>
            <a:r>
              <a:rPr lang="en-IT" sz="2800" dirty="0"/>
              <a:t>Measured LGAD Landau distribution as a function of gain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7E5D3-C751-9A75-992C-733492A7114E}"/>
              </a:ext>
            </a:extLst>
          </p:cNvPr>
          <p:cNvSpPr txBox="1"/>
          <p:nvPr/>
        </p:nvSpPr>
        <p:spPr>
          <a:xfrm>
            <a:off x="3323053" y="618193"/>
            <a:ext cx="6067600" cy="11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b="1" dirty="0"/>
              <a:t>50-micron thick sensors, CERN beam test</a:t>
            </a:r>
          </a:p>
          <a:p>
            <a:pPr algn="ctr">
              <a:lnSpc>
                <a:spcPct val="130000"/>
              </a:lnSpc>
            </a:pPr>
            <a:r>
              <a:rPr lang="en-IT" dirty="0"/>
              <a:t>TI amplifier (SC board)</a:t>
            </a:r>
          </a:p>
          <a:p>
            <a:pPr algn="ctr">
              <a:lnSpc>
                <a:spcPct val="130000"/>
              </a:lnSpc>
            </a:pPr>
            <a:endParaRPr lang="en-IT" dirty="0"/>
          </a:p>
        </p:txBody>
      </p:sp>
      <p:pic>
        <p:nvPicPr>
          <p:cNvPr id="12" name="Picture 11" descr="A group of graphs with numbers and lines&#10;&#10;Description automatically generated">
            <a:extLst>
              <a:ext uri="{FF2B5EF4-FFF2-40B4-BE49-F238E27FC236}">
                <a16:creationId xmlns:a16="http://schemas.microsoft.com/office/drawing/2014/main" id="{A76D584D-106A-5BEB-37E3-25AD074C08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407" y="1016219"/>
            <a:ext cx="7793357" cy="50851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E523C88-17BD-1FF8-C95E-4D93BCFB7CDF}"/>
              </a:ext>
            </a:extLst>
          </p:cNvPr>
          <p:cNvSpPr txBox="1"/>
          <p:nvPr/>
        </p:nvSpPr>
        <p:spPr>
          <a:xfrm>
            <a:off x="560210" y="6356199"/>
            <a:ext cx="5535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“</a:t>
            </a:r>
            <a:r>
              <a:rPr lang="en-GB" sz="1200" b="1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-Bold"/>
              </a:rPr>
              <a:t>Beam test results of a 16 ps timing system based on ultra-fast silicon detectors</a:t>
            </a:r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”,  </a:t>
            </a:r>
          </a:p>
          <a:p>
            <a:r>
              <a:rPr lang="en-GB" sz="1200" b="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CenturyGothic"/>
              </a:rPr>
              <a:t>N. Cartiglia et al,  NIMA 850 (2017) 83 - 88</a:t>
            </a:r>
            <a:endParaRPr lang="en-IT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1C9CB7-B3D7-D946-CEE9-764D2E83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90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22B68C-BDB8-FCAF-E710-61BD95A0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CA453-451A-1254-7FA4-AE5DA5C76C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D3897E-63C9-A31F-6F43-4E45758D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Temporal resolution vs gain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819F51-91F8-8AE2-68D2-0B8A3F226142}"/>
              </a:ext>
            </a:extLst>
          </p:cNvPr>
          <p:cNvSpPr txBox="1"/>
          <p:nvPr/>
        </p:nvSpPr>
        <p:spPr>
          <a:xfrm>
            <a:off x="1146861" y="880455"/>
            <a:ext cx="10633461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/>
              <a:t>Consider the temporal resolution for signals with amplitude &gt; 2*MPV in 80-micron thick sensors. (these events are very irregular, so they are a good testing ground)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706A67-BEB7-C69C-3D0A-7FFD61A15EDB}"/>
              </a:ext>
            </a:extLst>
          </p:cNvPr>
          <p:cNvSpPr txBox="1"/>
          <p:nvPr/>
        </p:nvSpPr>
        <p:spPr>
          <a:xfrm>
            <a:off x="671261" y="2567602"/>
            <a:ext cx="3350892" cy="1853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As the gain increases, quenching smooths the signal shape more and more,  and the resolution improves.</a:t>
            </a:r>
            <a:endParaRPr lang="en-IT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EA99E4D-CC6E-3722-866D-E2D35013DF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668" y="2242271"/>
            <a:ext cx="7772398" cy="363282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862DF44-4D77-1F72-F77A-C48293CFE955}"/>
              </a:ext>
            </a:extLst>
          </p:cNvPr>
          <p:cNvSpPr txBox="1"/>
          <p:nvPr/>
        </p:nvSpPr>
        <p:spPr>
          <a:xfrm>
            <a:off x="5236756" y="4874281"/>
            <a:ext cx="2096066" cy="34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/>
              <a:t>Jitter = 0 in this study</a:t>
            </a:r>
            <a:endParaRPr lang="en-IT" sz="1400" dirty="0"/>
          </a:p>
        </p:txBody>
      </p:sp>
    </p:spTree>
    <p:extLst>
      <p:ext uri="{BB962C8B-B14F-4D97-AF65-F5344CB8AC3E}">
        <p14:creationId xmlns:p14="http://schemas.microsoft.com/office/powerpoint/2010/main" val="2325238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DA430A-A385-A3E4-6FC5-8B417FD8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90640-DF18-9743-BD68-6E11EAD40D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4AAB27-BDDE-5BFF-9BB5-5582E959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10" y="-75388"/>
            <a:ext cx="11814423" cy="667871"/>
          </a:xfrm>
        </p:spPr>
        <p:txBody>
          <a:bodyPr/>
          <a:lstStyle/>
          <a:p>
            <a:r>
              <a:rPr lang="en-IT" dirty="0"/>
              <a:t>LGAD Landau distribution as a function of gain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D23FF3-80DE-6599-F9DA-EED15D0FC3FF}"/>
              </a:ext>
            </a:extLst>
          </p:cNvPr>
          <p:cNvSpPr txBox="1"/>
          <p:nvPr/>
        </p:nvSpPr>
        <p:spPr>
          <a:xfrm>
            <a:off x="4242794" y="758744"/>
            <a:ext cx="4190777" cy="772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dirty="0"/>
              <a:t>Comparison Data  - WF2 simulation</a:t>
            </a:r>
          </a:p>
          <a:p>
            <a:pPr>
              <a:lnSpc>
                <a:spcPct val="130000"/>
              </a:lnSpc>
            </a:pPr>
            <a:endParaRPr lang="en-IT" sz="1800" b="1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C76209E-A1F7-7A01-FE57-A1D4A2173A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227860" y="1697781"/>
            <a:ext cx="7564581" cy="328432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CEC665C-0A73-634F-878F-33C5D03AAB20}"/>
              </a:ext>
            </a:extLst>
          </p:cNvPr>
          <p:cNvSpPr txBox="1"/>
          <p:nvPr/>
        </p:nvSpPr>
        <p:spPr>
          <a:xfrm>
            <a:off x="1328292" y="5363068"/>
            <a:ext cx="9644508" cy="87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sz="1800" dirty="0"/>
              <a:t>ith Gain Quench, WF2 reproduces well the evolution of the ratio Sigma/MPV.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Without gain quench, Sigma/MPV is roughly constant, not matching the data.</a:t>
            </a:r>
            <a:endParaRPr lang="en-IT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9C6B8-F70A-8E8C-2FC8-CE8BF06F82CA}"/>
              </a:ext>
            </a:extLst>
          </p:cNvPr>
          <p:cNvSpPr txBox="1"/>
          <p:nvPr/>
        </p:nvSpPr>
        <p:spPr>
          <a:xfrm>
            <a:off x="7777506" y="1404335"/>
            <a:ext cx="2581836" cy="50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100" b="1" dirty="0"/>
              <a:t>Simulation without Gain Quench</a:t>
            </a:r>
          </a:p>
          <a:p>
            <a:pPr>
              <a:lnSpc>
                <a:spcPct val="130000"/>
              </a:lnSpc>
            </a:pPr>
            <a:r>
              <a:rPr lang="en-IT" sz="1100" b="1" dirty="0"/>
              <a:t>Gain increases the tail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C3028E-8A52-B459-4C35-1D4E1FD0B226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245626" y="1658411"/>
            <a:ext cx="531880" cy="359232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AEFA01-0D49-C6D3-4D93-8715EB4EB927}"/>
              </a:ext>
            </a:extLst>
          </p:cNvPr>
          <p:cNvSpPr txBox="1"/>
          <p:nvPr/>
        </p:nvSpPr>
        <p:spPr>
          <a:xfrm>
            <a:off x="9068424" y="2820144"/>
            <a:ext cx="2581836" cy="28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100" b="1" dirty="0"/>
              <a:t>Simulation with Gain Quench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9C2932-1BF4-184F-5829-64DB47DDCEAD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8536544" y="2964190"/>
            <a:ext cx="531880" cy="469262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80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FBDAAE-2FF0-BCE2-62F7-F4FA5C2F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CBC1A-EAEE-DF4E-CDFF-63C64E41D6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7F9CA7-5322-0F7C-7DC2-11C7F338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 r</a:t>
            </a:r>
            <a:r>
              <a:rPr lang="en-IT" dirty="0"/>
              <a:t>ead-out architecture is a better for LGADs?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48736-EC17-F84C-E6BF-77FDF9F51E50}"/>
              </a:ext>
            </a:extLst>
          </p:cNvPr>
          <p:cNvSpPr txBox="1"/>
          <p:nvPr/>
        </p:nvSpPr>
        <p:spPr>
          <a:xfrm>
            <a:off x="1058433" y="799735"/>
            <a:ext cx="10452712" cy="2906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These two plots compare the temporal resolution due to non-uniform ionization for a Trans-Impedance (TI) or Charge Sensitive Amplifier (CSA) for two different sensor thicknesses (30-micron and 80-micron).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signals around the MPV (regular shape), the resolution is the same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thin sensors (that have relatively uniform signals), the resolution is the same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the tail of thick sensors (irregular signals), the TI architecture is much better</a:t>
            </a:r>
          </a:p>
          <a:p>
            <a:pPr>
              <a:lnSpc>
                <a:spcPct val="130000"/>
              </a:lnSpc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EF0AA-756A-ADEE-20B5-449323B7AF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3849" y="3920817"/>
            <a:ext cx="5847014" cy="2675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1D4E3-8993-3905-71A3-E9A07C379D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187" y="3920817"/>
            <a:ext cx="5751765" cy="2722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F3DFF-316B-8B53-9731-A39DF09BBB3E}"/>
              </a:ext>
            </a:extLst>
          </p:cNvPr>
          <p:cNvSpPr txBox="1"/>
          <p:nvPr/>
        </p:nvSpPr>
        <p:spPr>
          <a:xfrm>
            <a:off x="5019170" y="5904376"/>
            <a:ext cx="15047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30-micron </a:t>
            </a:r>
            <a:endParaRPr lang="en-IT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4112D2-322A-99A2-820B-B19A29D5AC9A}"/>
              </a:ext>
            </a:extLst>
          </p:cNvPr>
          <p:cNvSpPr txBox="1"/>
          <p:nvPr/>
        </p:nvSpPr>
        <p:spPr>
          <a:xfrm>
            <a:off x="10687291" y="5904375"/>
            <a:ext cx="15047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80-micron </a:t>
            </a:r>
            <a:endParaRPr lang="en-IT" sz="1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18B475-9D53-8E71-F1AE-7D7C24AAAC80}"/>
              </a:ext>
            </a:extLst>
          </p:cNvPr>
          <p:cNvCxnSpPr/>
          <p:nvPr/>
        </p:nvCxnSpPr>
        <p:spPr>
          <a:xfrm>
            <a:off x="11042248" y="4661128"/>
            <a:ext cx="0" cy="5050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68E7BD-BB5A-A337-7D7A-00D3E2B8113E}"/>
              </a:ext>
            </a:extLst>
          </p:cNvPr>
          <p:cNvSpPr txBox="1"/>
          <p:nvPr/>
        </p:nvSpPr>
        <p:spPr>
          <a:xfrm>
            <a:off x="11176866" y="4335217"/>
            <a:ext cx="12829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Large difference between TI and CSA </a:t>
            </a:r>
            <a:endParaRPr lang="en-IT" sz="1200" dirty="0"/>
          </a:p>
        </p:txBody>
      </p:sp>
    </p:spTree>
    <p:extLst>
      <p:ext uri="{BB962C8B-B14F-4D97-AF65-F5344CB8AC3E}">
        <p14:creationId xmlns:p14="http://schemas.microsoft.com/office/powerpoint/2010/main" val="2680013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FBDAAE-2FF0-BCE2-62F7-F4FA5C2F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CBC1A-EAEE-DF4E-CDFF-63C64E41D6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7F9CA7-5322-0F7C-7DC2-11C7F338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LGAD R</a:t>
            </a:r>
            <a:r>
              <a:rPr lang="en-IT" dirty="0"/>
              <a:t>ead-out architecture</a:t>
            </a:r>
          </a:p>
        </p:txBody>
      </p:sp>
      <p:pic>
        <p:nvPicPr>
          <p:cNvPr id="6" name="Picture 5" descr="A graph with red and green dots&#10;&#10;Description automatically generated">
            <a:extLst>
              <a:ext uri="{FF2B5EF4-FFF2-40B4-BE49-F238E27FC236}">
                <a16:creationId xmlns:a16="http://schemas.microsoft.com/office/drawing/2014/main" id="{A76EF0AA-756A-ADEE-20B5-449323B7AF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24" y="3986062"/>
            <a:ext cx="5620107" cy="2468290"/>
          </a:xfrm>
          <a:prstGeom prst="rect">
            <a:avLst/>
          </a:prstGeom>
        </p:spPr>
      </p:pic>
      <p:pic>
        <p:nvPicPr>
          <p:cNvPr id="10" name="Picture 9" descr="A graph with red and green dots&#10;&#10;Description automatically generated">
            <a:extLst>
              <a:ext uri="{FF2B5EF4-FFF2-40B4-BE49-F238E27FC236}">
                <a16:creationId xmlns:a16="http://schemas.microsoft.com/office/drawing/2014/main" id="{4879B011-A42F-2716-2858-29AFCCA09E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395" y="887634"/>
            <a:ext cx="6029606" cy="2650696"/>
          </a:xfrm>
          <a:prstGeom prst="rect">
            <a:avLst/>
          </a:prstGeom>
        </p:spPr>
      </p:pic>
      <p:pic>
        <p:nvPicPr>
          <p:cNvPr id="13" name="Picture 12" descr="A graph with red and green dots&#10;&#10;Description automatically generated">
            <a:extLst>
              <a:ext uri="{FF2B5EF4-FFF2-40B4-BE49-F238E27FC236}">
                <a16:creationId xmlns:a16="http://schemas.microsoft.com/office/drawing/2014/main" id="{BEF1D4E3-8993-3905-71A3-E9A07C379D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24" y="1100661"/>
            <a:ext cx="5264198" cy="23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5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BDCD8-F479-DF1A-3069-113DF54FC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2F3DE1-4D4D-F7F6-ABB3-998A71A7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A4756-2BBA-C1CE-D655-DB6AA5A3CE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8EE65C-1BEB-C18A-7039-C3F1EECBD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Overview - II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B86CA-F952-902C-90EF-B4A0F29BF0C6}"/>
              </a:ext>
            </a:extLst>
          </p:cNvPr>
          <p:cNvSpPr txBox="1"/>
          <p:nvPr/>
        </p:nvSpPr>
        <p:spPr>
          <a:xfrm>
            <a:off x="1795176" y="849562"/>
            <a:ext cx="8800807" cy="449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dirty="0"/>
              <a:t>The </a:t>
            </a:r>
            <a:r>
              <a:rPr lang="en-IT" sz="2000" b="1" dirty="0"/>
              <a:t>Landau term</a:t>
            </a:r>
            <a:r>
              <a:rPr lang="en-IT" sz="2000" dirty="0"/>
              <a:t> is the factor that limits the LGADs temporal resolution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65DFF70F-CB86-0CC4-4F7D-8908D6868E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52" y="1496232"/>
            <a:ext cx="5165306" cy="34435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116E1D-3AE9-0682-1468-32C453115A22}"/>
              </a:ext>
            </a:extLst>
          </p:cNvPr>
          <p:cNvSpPr txBox="1"/>
          <p:nvPr/>
        </p:nvSpPr>
        <p:spPr>
          <a:xfrm>
            <a:off x="1420697" y="4195791"/>
            <a:ext cx="1726774" cy="28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50" b="1" dirty="0"/>
              <a:t>FBK UFSD32 production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E7E45D-C156-7D67-2174-92274094FD62}"/>
              </a:ext>
            </a:extLst>
          </p:cNvPr>
          <p:cNvSpPr txBox="1"/>
          <p:nvPr/>
        </p:nvSpPr>
        <p:spPr>
          <a:xfrm>
            <a:off x="492827" y="6197687"/>
            <a:ext cx="5261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+mj-lt"/>
              </a:rPr>
              <a:t>Data from: </a:t>
            </a:r>
          </a:p>
          <a:p>
            <a:r>
              <a:rPr lang="en-GB" sz="1200" dirty="0">
                <a:solidFill>
                  <a:srgbClr val="000000"/>
                </a:solidFill>
                <a:highlight>
                  <a:srgbClr val="FFFEFF"/>
                </a:highlight>
              </a:rPr>
              <a:t>F. Siviero et al,  </a:t>
            </a:r>
            <a:r>
              <a:rPr lang="en-GB" sz="1200" i="0" dirty="0">
                <a:solidFill>
                  <a:srgbClr val="000000"/>
                </a:solidFill>
                <a:effectLst/>
                <a:highlight>
                  <a:srgbClr val="FFFEFF"/>
                </a:highlight>
                <a:latin typeface="+mj-lt"/>
              </a:rPr>
              <a:t>"Optimization of the gain layer design of Ultra-Fast Silicon Detectors", NIMA 1033 (2022) 166739</a:t>
            </a:r>
            <a:endParaRPr lang="en-IT" sz="12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DD21FA-8054-5C06-5403-87C0DC7DD68A}"/>
              </a:ext>
            </a:extLst>
          </p:cNvPr>
          <p:cNvSpPr txBox="1"/>
          <p:nvPr/>
        </p:nvSpPr>
        <p:spPr>
          <a:xfrm>
            <a:off x="3707026" y="5204538"/>
            <a:ext cx="5109091" cy="4482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b="1" dirty="0"/>
              <a:t>Why the Landau term value is what it is?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683E63-0DD8-8F17-BBD9-362F81C3538A}"/>
              </a:ext>
            </a:extLst>
          </p:cNvPr>
          <p:cNvSpPr txBox="1"/>
          <p:nvPr/>
        </p:nvSpPr>
        <p:spPr>
          <a:xfrm>
            <a:off x="6437973" y="6231360"/>
            <a:ext cx="5791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highlight>
                  <a:srgbClr val="FFFEFF"/>
                </a:highlight>
                <a:latin typeface="+mj-lt"/>
              </a:rPr>
              <a:t>Data from: </a:t>
            </a:r>
          </a:p>
          <a:p>
            <a:pPr>
              <a:buNone/>
            </a:pPr>
            <a:r>
              <a:rPr lang="en-GB" sz="1200" dirty="0">
                <a:solidFill>
                  <a:srgbClr val="000000"/>
                </a:solidFill>
                <a:effectLst/>
                <a:latin typeface="+mj-lt"/>
              </a:rPr>
              <a:t>F. </a:t>
            </a:r>
            <a:r>
              <a:rPr lang="en-GB" sz="1200" dirty="0" err="1">
                <a:solidFill>
                  <a:srgbClr val="000000"/>
                </a:solidFill>
                <a:effectLst/>
                <a:latin typeface="+mj-lt"/>
              </a:rPr>
              <a:t>Carnasecchi</a:t>
            </a:r>
            <a:r>
              <a:rPr lang="en-GB" sz="1200" dirty="0">
                <a:solidFill>
                  <a:srgbClr val="000000"/>
                </a:solidFill>
                <a:effectLst/>
                <a:latin typeface="+mj-lt"/>
              </a:rPr>
              <a:t>, S. </a:t>
            </a:r>
            <a:r>
              <a:rPr lang="en-GB" sz="1200" dirty="0" err="1">
                <a:solidFill>
                  <a:srgbClr val="000000"/>
                </a:solidFill>
                <a:effectLst/>
                <a:latin typeface="+mj-lt"/>
              </a:rPr>
              <a:t>Strazzi</a:t>
            </a:r>
            <a:endParaRPr lang="en-GB" sz="1200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buNone/>
            </a:pPr>
            <a:r>
              <a:rPr lang="en-GB" sz="1200" dirty="0">
                <a:solidFill>
                  <a:srgbClr val="000000"/>
                </a:solidFill>
                <a:effectLst/>
                <a:latin typeface="+mj-lt"/>
              </a:rPr>
              <a:t>https://</a:t>
            </a:r>
            <a:r>
              <a:rPr lang="en-GB" sz="1200" dirty="0" err="1">
                <a:solidFill>
                  <a:srgbClr val="000000"/>
                </a:solidFill>
                <a:effectLst/>
                <a:latin typeface="+mj-lt"/>
              </a:rPr>
              <a:t>link.springer.com</a:t>
            </a:r>
            <a:r>
              <a:rPr lang="en-GB" sz="1200" dirty="0">
                <a:solidFill>
                  <a:srgbClr val="000000"/>
                </a:solidFill>
                <a:effectLst/>
                <a:latin typeface="+mj-lt"/>
              </a:rPr>
              <a:t>/article/10.1140/</a:t>
            </a:r>
            <a:r>
              <a:rPr lang="en-GB" sz="1200" dirty="0" err="1">
                <a:solidFill>
                  <a:srgbClr val="000000"/>
                </a:solidFill>
                <a:effectLst/>
                <a:latin typeface="+mj-lt"/>
              </a:rPr>
              <a:t>epjp</a:t>
            </a:r>
            <a:r>
              <a:rPr lang="en-GB" sz="1200" dirty="0">
                <a:solidFill>
                  <a:srgbClr val="000000"/>
                </a:solidFill>
                <a:effectLst/>
                <a:latin typeface="+mj-lt"/>
              </a:rPr>
              <a:t>/s13360-022-03619-1</a:t>
            </a:r>
          </a:p>
        </p:txBody>
      </p:sp>
      <p:pic>
        <p:nvPicPr>
          <p:cNvPr id="21" name="Picture 20" descr="A graph with colored dots and numbers&#10;&#10;AI-generated content may be incorrect.">
            <a:extLst>
              <a:ext uri="{FF2B5EF4-FFF2-40B4-BE49-F238E27FC236}">
                <a16:creationId xmlns:a16="http://schemas.microsoft.com/office/drawing/2014/main" id="{207336B9-5B0E-4511-6007-DABD2594D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579" y="1563428"/>
            <a:ext cx="4303287" cy="358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2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2422C-9A6B-14FD-5B29-21C67956B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A9CAC3-BC2F-62F7-8101-5C0079FA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F6E1D5-DA61-EEBE-2B16-9ECA190CF1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316022-A284-DCB2-71DB-4A5A141BA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Ionization in silicon sensors - I</a:t>
            </a:r>
            <a:r>
              <a:rPr lang="en-IT" dirty="0"/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23750-BD4B-2C70-06F9-725651FFA82A}"/>
              </a:ext>
            </a:extLst>
          </p:cNvPr>
          <p:cNvSpPr txBox="1"/>
          <p:nvPr/>
        </p:nvSpPr>
        <p:spPr>
          <a:xfrm>
            <a:off x="579215" y="843033"/>
            <a:ext cx="6645968" cy="257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IT" dirty="0"/>
              <a:t>Consider a very thin sensor (5 micron): the energy deposition follows a Landau distribution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IT" dirty="0"/>
              <a:t>Consider a 10 micron sensor: the energy deposition is also a Landau distribution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IT" dirty="0"/>
              <a:t>….. </a:t>
            </a:r>
            <a:r>
              <a:rPr lang="en-GB" dirty="0"/>
              <a:t>T</a:t>
            </a:r>
            <a:r>
              <a:rPr lang="en-IT" dirty="0"/>
              <a:t>hicker and thicker sensors: always a Landau</a:t>
            </a:r>
          </a:p>
          <a:p>
            <a:pPr>
              <a:lnSpc>
                <a:spcPct val="130000"/>
              </a:lnSpc>
            </a:pPr>
            <a:endParaRPr lang="en-IT" b="1" dirty="0"/>
          </a:p>
          <a:p>
            <a:pPr>
              <a:lnSpc>
                <a:spcPct val="130000"/>
              </a:lnSpc>
            </a:pPr>
            <a:endParaRPr lang="en-IT" b="1" dirty="0"/>
          </a:p>
        </p:txBody>
      </p:sp>
      <p:pic>
        <p:nvPicPr>
          <p:cNvPr id="7" name="Picture 6" descr="A graph of energy loss&#10;&#10;Description automatically generated">
            <a:extLst>
              <a:ext uri="{FF2B5EF4-FFF2-40B4-BE49-F238E27FC236}">
                <a16:creationId xmlns:a16="http://schemas.microsoft.com/office/drawing/2014/main" id="{48027D3F-20B9-A218-E5F1-6CBBA610A5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22" b="2692"/>
          <a:stretch>
            <a:fillRect/>
          </a:stretch>
        </p:blipFill>
        <p:spPr>
          <a:xfrm>
            <a:off x="827436" y="3494491"/>
            <a:ext cx="4333462" cy="2386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64E8F7-D282-611F-4453-12E8CF4927AE}"/>
              </a:ext>
            </a:extLst>
          </p:cNvPr>
          <p:cNvSpPr txBox="1"/>
          <p:nvPr/>
        </p:nvSpPr>
        <p:spPr>
          <a:xfrm>
            <a:off x="569841" y="3084483"/>
            <a:ext cx="6645968" cy="772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This is a well-known results </a:t>
            </a:r>
            <a:endParaRPr lang="en-IT" b="1" dirty="0"/>
          </a:p>
          <a:p>
            <a:pPr>
              <a:lnSpc>
                <a:spcPct val="130000"/>
              </a:lnSpc>
            </a:pPr>
            <a:endParaRPr lang="en-IT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21DBA-7930-C66A-4432-701845891B80}"/>
              </a:ext>
            </a:extLst>
          </p:cNvPr>
          <p:cNvSpPr txBox="1"/>
          <p:nvPr/>
        </p:nvSpPr>
        <p:spPr>
          <a:xfrm>
            <a:off x="815010" y="6330287"/>
            <a:ext cx="640079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 err="1">
                <a:solidFill>
                  <a:srgbClr val="333333"/>
                </a:solidFill>
                <a:effectLst/>
                <a:latin typeface="Helvetica" pitchFamily="2" charset="0"/>
              </a:rPr>
              <a:t>Meroli</a:t>
            </a:r>
            <a:r>
              <a:rPr lang="en-GB" sz="1050" dirty="0">
                <a:solidFill>
                  <a:srgbClr val="333333"/>
                </a:solidFill>
                <a:effectLst/>
                <a:latin typeface="Helvetica" pitchFamily="2" charset="0"/>
              </a:rPr>
              <a:t> S., Passeri D., </a:t>
            </a:r>
            <a:r>
              <a:rPr lang="en-GB" sz="1050" dirty="0" err="1">
                <a:solidFill>
                  <a:srgbClr val="333333"/>
                </a:solidFill>
                <a:effectLst/>
                <a:latin typeface="Helvetica" pitchFamily="2" charset="0"/>
              </a:rPr>
              <a:t>Servoli</a:t>
            </a:r>
            <a:r>
              <a:rPr lang="en-GB" sz="1050" dirty="0">
                <a:solidFill>
                  <a:srgbClr val="333333"/>
                </a:solidFill>
                <a:effectLst/>
                <a:latin typeface="Helvetica" pitchFamily="2" charset="0"/>
              </a:rPr>
              <a:t>. L. (2011). Energy loss measurement for charged particles in very thin silicon layers. JOURNAL OF INSTRUMENTATION, vol. 6 / 2011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EA4976-8544-6C27-8B21-B028A25C1A14}"/>
              </a:ext>
            </a:extLst>
          </p:cNvPr>
          <p:cNvGrpSpPr/>
          <p:nvPr/>
        </p:nvGrpSpPr>
        <p:grpSpPr>
          <a:xfrm>
            <a:off x="7891670" y="810637"/>
            <a:ext cx="3730489" cy="695739"/>
            <a:chOff x="7891670" y="765313"/>
            <a:chExt cx="3730489" cy="6957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722696-99A4-71A6-F2A5-141B9375B7FE}"/>
                </a:ext>
              </a:extLst>
            </p:cNvPr>
            <p:cNvSpPr/>
            <p:nvPr/>
          </p:nvSpPr>
          <p:spPr>
            <a:xfrm>
              <a:off x="9042353" y="1014856"/>
              <a:ext cx="2579806" cy="16011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n</a:t>
              </a:r>
              <a:r>
                <a:rPr lang="en-IT" sz="1600" dirty="0">
                  <a:solidFill>
                    <a:schemeClr val="tx1"/>
                  </a:solidFill>
                </a:rPr>
                <a:t>++ electrode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80DB2C-5C01-B636-D482-DC10450A83E3}"/>
                </a:ext>
              </a:extLst>
            </p:cNvPr>
            <p:cNvSpPr/>
            <p:nvPr/>
          </p:nvSpPr>
          <p:spPr>
            <a:xfrm>
              <a:off x="9042353" y="1174969"/>
              <a:ext cx="2579806" cy="1601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8494DCB-6926-E370-7844-B487D057D428}"/>
                </a:ext>
              </a:extLst>
            </p:cNvPr>
            <p:cNvSpPr/>
            <p:nvPr/>
          </p:nvSpPr>
          <p:spPr>
            <a:xfrm>
              <a:off x="7891670" y="1121044"/>
              <a:ext cx="1060963" cy="212379"/>
            </a:xfrm>
            <a:custGeom>
              <a:avLst/>
              <a:gdLst>
                <a:gd name="connsiteX0" fmla="*/ 0 w 3130826"/>
                <a:gd name="connsiteY0" fmla="*/ 1541611 h 1549769"/>
                <a:gd name="connsiteX1" fmla="*/ 208722 w 3130826"/>
                <a:gd name="connsiteY1" fmla="*/ 1541611 h 1549769"/>
                <a:gd name="connsiteX2" fmla="*/ 288235 w 3130826"/>
                <a:gd name="connsiteY2" fmla="*/ 1501854 h 1549769"/>
                <a:gd name="connsiteX3" fmla="*/ 377687 w 3130826"/>
                <a:gd name="connsiteY3" fmla="*/ 1054593 h 1549769"/>
                <a:gd name="connsiteX4" fmla="*/ 457200 w 3130826"/>
                <a:gd name="connsiteY4" fmla="*/ 219706 h 1549769"/>
                <a:gd name="connsiteX5" fmla="*/ 487018 w 3130826"/>
                <a:gd name="connsiteY5" fmla="*/ 70619 h 1549769"/>
                <a:gd name="connsiteX6" fmla="*/ 536713 w 3130826"/>
                <a:gd name="connsiteY6" fmla="*/ 1045 h 1549769"/>
                <a:gd name="connsiteX7" fmla="*/ 596348 w 3130826"/>
                <a:gd name="connsiteY7" fmla="*/ 50741 h 1549769"/>
                <a:gd name="connsiteX8" fmla="*/ 695739 w 3130826"/>
                <a:gd name="connsiteY8" fmla="*/ 309158 h 1549769"/>
                <a:gd name="connsiteX9" fmla="*/ 844826 w 3130826"/>
                <a:gd name="connsiteY9" fmla="*/ 776298 h 1549769"/>
                <a:gd name="connsiteX10" fmla="*/ 1113183 w 3130826"/>
                <a:gd name="connsiteY10" fmla="*/ 1243437 h 1549769"/>
                <a:gd name="connsiteX11" fmla="*/ 1838739 w 3130826"/>
                <a:gd name="connsiteY11" fmla="*/ 1472037 h 1549769"/>
                <a:gd name="connsiteX12" fmla="*/ 2564296 w 3130826"/>
                <a:gd name="connsiteY12" fmla="*/ 1501854 h 1549769"/>
                <a:gd name="connsiteX13" fmla="*/ 3130826 w 3130826"/>
                <a:gd name="connsiteY13" fmla="*/ 1531671 h 154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30826" h="1549769">
                  <a:moveTo>
                    <a:pt x="0" y="1541611"/>
                  </a:moveTo>
                  <a:cubicBezTo>
                    <a:pt x="80341" y="1544924"/>
                    <a:pt x="160683" y="1548237"/>
                    <a:pt x="208722" y="1541611"/>
                  </a:cubicBezTo>
                  <a:cubicBezTo>
                    <a:pt x="256761" y="1534985"/>
                    <a:pt x="260074" y="1583024"/>
                    <a:pt x="288235" y="1501854"/>
                  </a:cubicBezTo>
                  <a:cubicBezTo>
                    <a:pt x="316396" y="1420684"/>
                    <a:pt x="349526" y="1268284"/>
                    <a:pt x="377687" y="1054593"/>
                  </a:cubicBezTo>
                  <a:cubicBezTo>
                    <a:pt x="405848" y="840902"/>
                    <a:pt x="438978" y="383702"/>
                    <a:pt x="457200" y="219706"/>
                  </a:cubicBezTo>
                  <a:cubicBezTo>
                    <a:pt x="475422" y="55710"/>
                    <a:pt x="473766" y="107062"/>
                    <a:pt x="487018" y="70619"/>
                  </a:cubicBezTo>
                  <a:cubicBezTo>
                    <a:pt x="500270" y="34176"/>
                    <a:pt x="536713" y="1045"/>
                    <a:pt x="536713" y="1045"/>
                  </a:cubicBezTo>
                  <a:cubicBezTo>
                    <a:pt x="554935" y="-2268"/>
                    <a:pt x="569844" y="-611"/>
                    <a:pt x="596348" y="50741"/>
                  </a:cubicBezTo>
                  <a:cubicBezTo>
                    <a:pt x="622852" y="102093"/>
                    <a:pt x="654326" y="188232"/>
                    <a:pt x="695739" y="309158"/>
                  </a:cubicBezTo>
                  <a:cubicBezTo>
                    <a:pt x="737152" y="430084"/>
                    <a:pt x="775252" y="620585"/>
                    <a:pt x="844826" y="776298"/>
                  </a:cubicBezTo>
                  <a:cubicBezTo>
                    <a:pt x="914400" y="932011"/>
                    <a:pt x="947531" y="1127481"/>
                    <a:pt x="1113183" y="1243437"/>
                  </a:cubicBezTo>
                  <a:cubicBezTo>
                    <a:pt x="1278835" y="1359393"/>
                    <a:pt x="1596887" y="1428968"/>
                    <a:pt x="1838739" y="1472037"/>
                  </a:cubicBezTo>
                  <a:cubicBezTo>
                    <a:pt x="2080591" y="1515106"/>
                    <a:pt x="2564296" y="1501854"/>
                    <a:pt x="2564296" y="1501854"/>
                  </a:cubicBezTo>
                  <a:lnTo>
                    <a:pt x="3130826" y="1531671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2F06454-0F90-B402-A724-870C066DBCB8}"/>
                </a:ext>
              </a:extLst>
            </p:cNvPr>
            <p:cNvCxnSpPr/>
            <p:nvPr/>
          </p:nvCxnSpPr>
          <p:spPr>
            <a:xfrm>
              <a:off x="10446026" y="765313"/>
              <a:ext cx="318052" cy="6957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621D0D-CF4B-B692-E9C6-08BE9348386C}"/>
              </a:ext>
            </a:extLst>
          </p:cNvPr>
          <p:cNvGrpSpPr/>
          <p:nvPr/>
        </p:nvGrpSpPr>
        <p:grpSpPr>
          <a:xfrm>
            <a:off x="7891669" y="1457218"/>
            <a:ext cx="3730490" cy="695739"/>
            <a:chOff x="7891669" y="1457218"/>
            <a:chExt cx="3730490" cy="6957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0C5A5B4-2767-161B-08CE-1222984E7AD9}"/>
                </a:ext>
              </a:extLst>
            </p:cNvPr>
            <p:cNvSpPr/>
            <p:nvPr/>
          </p:nvSpPr>
          <p:spPr>
            <a:xfrm>
              <a:off x="9042353" y="1586433"/>
              <a:ext cx="2579806" cy="16011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n</a:t>
              </a:r>
              <a:r>
                <a:rPr lang="en-IT" sz="1600" dirty="0">
                  <a:solidFill>
                    <a:schemeClr val="tx1"/>
                  </a:solidFill>
                </a:rPr>
                <a:t>++ electrode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E10F57F-B81E-0130-BC96-9CCAC0375257}"/>
                </a:ext>
              </a:extLst>
            </p:cNvPr>
            <p:cNvSpPr/>
            <p:nvPr/>
          </p:nvSpPr>
          <p:spPr>
            <a:xfrm>
              <a:off x="9042353" y="1746546"/>
              <a:ext cx="2579806" cy="1601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2719847-241D-A685-5CF7-6D911F979A93}"/>
                </a:ext>
              </a:extLst>
            </p:cNvPr>
            <p:cNvSpPr/>
            <p:nvPr/>
          </p:nvSpPr>
          <p:spPr>
            <a:xfrm>
              <a:off x="9042353" y="1906659"/>
              <a:ext cx="2579806" cy="1601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25E9F9C-1063-22C7-E2F9-807256849BBD}"/>
                </a:ext>
              </a:extLst>
            </p:cNvPr>
            <p:cNvSpPr/>
            <p:nvPr/>
          </p:nvSpPr>
          <p:spPr>
            <a:xfrm>
              <a:off x="7891669" y="1746546"/>
              <a:ext cx="1060963" cy="292435"/>
            </a:xfrm>
            <a:custGeom>
              <a:avLst/>
              <a:gdLst>
                <a:gd name="connsiteX0" fmla="*/ 0 w 3130826"/>
                <a:gd name="connsiteY0" fmla="*/ 1541611 h 1549769"/>
                <a:gd name="connsiteX1" fmla="*/ 208722 w 3130826"/>
                <a:gd name="connsiteY1" fmla="*/ 1541611 h 1549769"/>
                <a:gd name="connsiteX2" fmla="*/ 288235 w 3130826"/>
                <a:gd name="connsiteY2" fmla="*/ 1501854 h 1549769"/>
                <a:gd name="connsiteX3" fmla="*/ 377687 w 3130826"/>
                <a:gd name="connsiteY3" fmla="*/ 1054593 h 1549769"/>
                <a:gd name="connsiteX4" fmla="*/ 457200 w 3130826"/>
                <a:gd name="connsiteY4" fmla="*/ 219706 h 1549769"/>
                <a:gd name="connsiteX5" fmla="*/ 487018 w 3130826"/>
                <a:gd name="connsiteY5" fmla="*/ 70619 h 1549769"/>
                <a:gd name="connsiteX6" fmla="*/ 536713 w 3130826"/>
                <a:gd name="connsiteY6" fmla="*/ 1045 h 1549769"/>
                <a:gd name="connsiteX7" fmla="*/ 596348 w 3130826"/>
                <a:gd name="connsiteY7" fmla="*/ 50741 h 1549769"/>
                <a:gd name="connsiteX8" fmla="*/ 695739 w 3130826"/>
                <a:gd name="connsiteY8" fmla="*/ 309158 h 1549769"/>
                <a:gd name="connsiteX9" fmla="*/ 844826 w 3130826"/>
                <a:gd name="connsiteY9" fmla="*/ 776298 h 1549769"/>
                <a:gd name="connsiteX10" fmla="*/ 1113183 w 3130826"/>
                <a:gd name="connsiteY10" fmla="*/ 1243437 h 1549769"/>
                <a:gd name="connsiteX11" fmla="*/ 1838739 w 3130826"/>
                <a:gd name="connsiteY11" fmla="*/ 1472037 h 1549769"/>
                <a:gd name="connsiteX12" fmla="*/ 2564296 w 3130826"/>
                <a:gd name="connsiteY12" fmla="*/ 1501854 h 1549769"/>
                <a:gd name="connsiteX13" fmla="*/ 3130826 w 3130826"/>
                <a:gd name="connsiteY13" fmla="*/ 1531671 h 154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30826" h="1549769">
                  <a:moveTo>
                    <a:pt x="0" y="1541611"/>
                  </a:moveTo>
                  <a:cubicBezTo>
                    <a:pt x="80341" y="1544924"/>
                    <a:pt x="160683" y="1548237"/>
                    <a:pt x="208722" y="1541611"/>
                  </a:cubicBezTo>
                  <a:cubicBezTo>
                    <a:pt x="256761" y="1534985"/>
                    <a:pt x="260074" y="1583024"/>
                    <a:pt x="288235" y="1501854"/>
                  </a:cubicBezTo>
                  <a:cubicBezTo>
                    <a:pt x="316396" y="1420684"/>
                    <a:pt x="349526" y="1268284"/>
                    <a:pt x="377687" y="1054593"/>
                  </a:cubicBezTo>
                  <a:cubicBezTo>
                    <a:pt x="405848" y="840902"/>
                    <a:pt x="438978" y="383702"/>
                    <a:pt x="457200" y="219706"/>
                  </a:cubicBezTo>
                  <a:cubicBezTo>
                    <a:pt x="475422" y="55710"/>
                    <a:pt x="473766" y="107062"/>
                    <a:pt x="487018" y="70619"/>
                  </a:cubicBezTo>
                  <a:cubicBezTo>
                    <a:pt x="500270" y="34176"/>
                    <a:pt x="536713" y="1045"/>
                    <a:pt x="536713" y="1045"/>
                  </a:cubicBezTo>
                  <a:cubicBezTo>
                    <a:pt x="554935" y="-2268"/>
                    <a:pt x="569844" y="-611"/>
                    <a:pt x="596348" y="50741"/>
                  </a:cubicBezTo>
                  <a:cubicBezTo>
                    <a:pt x="622852" y="102093"/>
                    <a:pt x="654326" y="188232"/>
                    <a:pt x="695739" y="309158"/>
                  </a:cubicBezTo>
                  <a:cubicBezTo>
                    <a:pt x="737152" y="430084"/>
                    <a:pt x="775252" y="620585"/>
                    <a:pt x="844826" y="776298"/>
                  </a:cubicBezTo>
                  <a:cubicBezTo>
                    <a:pt x="914400" y="932011"/>
                    <a:pt x="947531" y="1127481"/>
                    <a:pt x="1113183" y="1243437"/>
                  </a:cubicBezTo>
                  <a:cubicBezTo>
                    <a:pt x="1278835" y="1359393"/>
                    <a:pt x="1596887" y="1428968"/>
                    <a:pt x="1838739" y="1472037"/>
                  </a:cubicBezTo>
                  <a:cubicBezTo>
                    <a:pt x="2080591" y="1515106"/>
                    <a:pt x="2564296" y="1501854"/>
                    <a:pt x="2564296" y="1501854"/>
                  </a:cubicBezTo>
                  <a:lnTo>
                    <a:pt x="3130826" y="1531671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7AAA18D-988F-2A57-11F0-751F01D8C1D6}"/>
                </a:ext>
              </a:extLst>
            </p:cNvPr>
            <p:cNvCxnSpPr/>
            <p:nvPr/>
          </p:nvCxnSpPr>
          <p:spPr>
            <a:xfrm>
              <a:off x="10332256" y="1457218"/>
              <a:ext cx="318052" cy="6957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534BCC-3EF9-7A53-07F4-4F30E49AB1DC}"/>
              </a:ext>
            </a:extLst>
          </p:cNvPr>
          <p:cNvGrpSpPr/>
          <p:nvPr/>
        </p:nvGrpSpPr>
        <p:grpSpPr>
          <a:xfrm>
            <a:off x="7910274" y="2215628"/>
            <a:ext cx="3730490" cy="1443891"/>
            <a:chOff x="7891669" y="2235388"/>
            <a:chExt cx="3730490" cy="144389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712C355-5471-90B8-A8E3-810B2133BCF1}"/>
                </a:ext>
              </a:extLst>
            </p:cNvPr>
            <p:cNvSpPr/>
            <p:nvPr/>
          </p:nvSpPr>
          <p:spPr>
            <a:xfrm>
              <a:off x="9042353" y="2398375"/>
              <a:ext cx="2579806" cy="16011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n</a:t>
              </a:r>
              <a:r>
                <a:rPr lang="en-IT" sz="1600" dirty="0">
                  <a:solidFill>
                    <a:schemeClr val="tx1"/>
                  </a:solidFill>
                </a:rPr>
                <a:t>++ electrode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8120D5-FA7D-1A9E-2AD7-2D779BEA3929}"/>
                </a:ext>
              </a:extLst>
            </p:cNvPr>
            <p:cNvSpPr/>
            <p:nvPr/>
          </p:nvSpPr>
          <p:spPr>
            <a:xfrm>
              <a:off x="9042353" y="2558488"/>
              <a:ext cx="2579806" cy="1601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B272687-947D-7792-19B8-B2AF94293C6B}"/>
                </a:ext>
              </a:extLst>
            </p:cNvPr>
            <p:cNvSpPr/>
            <p:nvPr/>
          </p:nvSpPr>
          <p:spPr>
            <a:xfrm>
              <a:off x="9042353" y="2718601"/>
              <a:ext cx="2579806" cy="1601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DEF4BD3-20FB-B1F9-D89C-39C10B5832F6}"/>
                </a:ext>
              </a:extLst>
            </p:cNvPr>
            <p:cNvSpPr/>
            <p:nvPr/>
          </p:nvSpPr>
          <p:spPr>
            <a:xfrm>
              <a:off x="9042353" y="2878714"/>
              <a:ext cx="2579806" cy="1601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663253E-BD66-5A08-06FB-22196945FF06}"/>
                </a:ext>
              </a:extLst>
            </p:cNvPr>
            <p:cNvSpPr/>
            <p:nvPr/>
          </p:nvSpPr>
          <p:spPr>
            <a:xfrm>
              <a:off x="9042353" y="3038827"/>
              <a:ext cx="2579806" cy="1601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F225A2D-07EB-9A75-FB60-D8B8DD170319}"/>
                </a:ext>
              </a:extLst>
            </p:cNvPr>
            <p:cNvSpPr/>
            <p:nvPr/>
          </p:nvSpPr>
          <p:spPr>
            <a:xfrm>
              <a:off x="9042353" y="3198940"/>
              <a:ext cx="2579806" cy="1601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C375D0C-B177-B0C4-9AA7-D37730EAF332}"/>
                </a:ext>
              </a:extLst>
            </p:cNvPr>
            <p:cNvSpPr/>
            <p:nvPr/>
          </p:nvSpPr>
          <p:spPr>
            <a:xfrm>
              <a:off x="9042353" y="3359053"/>
              <a:ext cx="2579806" cy="1601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BF8986D-482A-3719-B0D4-21743881BB3A}"/>
                </a:ext>
              </a:extLst>
            </p:cNvPr>
            <p:cNvSpPr/>
            <p:nvPr/>
          </p:nvSpPr>
          <p:spPr>
            <a:xfrm>
              <a:off x="7891669" y="2558488"/>
              <a:ext cx="1060963" cy="480339"/>
            </a:xfrm>
            <a:custGeom>
              <a:avLst/>
              <a:gdLst>
                <a:gd name="connsiteX0" fmla="*/ 0 w 3130826"/>
                <a:gd name="connsiteY0" fmla="*/ 1541611 h 1549769"/>
                <a:gd name="connsiteX1" fmla="*/ 208722 w 3130826"/>
                <a:gd name="connsiteY1" fmla="*/ 1541611 h 1549769"/>
                <a:gd name="connsiteX2" fmla="*/ 288235 w 3130826"/>
                <a:gd name="connsiteY2" fmla="*/ 1501854 h 1549769"/>
                <a:gd name="connsiteX3" fmla="*/ 377687 w 3130826"/>
                <a:gd name="connsiteY3" fmla="*/ 1054593 h 1549769"/>
                <a:gd name="connsiteX4" fmla="*/ 457200 w 3130826"/>
                <a:gd name="connsiteY4" fmla="*/ 219706 h 1549769"/>
                <a:gd name="connsiteX5" fmla="*/ 487018 w 3130826"/>
                <a:gd name="connsiteY5" fmla="*/ 70619 h 1549769"/>
                <a:gd name="connsiteX6" fmla="*/ 536713 w 3130826"/>
                <a:gd name="connsiteY6" fmla="*/ 1045 h 1549769"/>
                <a:gd name="connsiteX7" fmla="*/ 596348 w 3130826"/>
                <a:gd name="connsiteY7" fmla="*/ 50741 h 1549769"/>
                <a:gd name="connsiteX8" fmla="*/ 695739 w 3130826"/>
                <a:gd name="connsiteY8" fmla="*/ 309158 h 1549769"/>
                <a:gd name="connsiteX9" fmla="*/ 844826 w 3130826"/>
                <a:gd name="connsiteY9" fmla="*/ 776298 h 1549769"/>
                <a:gd name="connsiteX10" fmla="*/ 1113183 w 3130826"/>
                <a:gd name="connsiteY10" fmla="*/ 1243437 h 1549769"/>
                <a:gd name="connsiteX11" fmla="*/ 1838739 w 3130826"/>
                <a:gd name="connsiteY11" fmla="*/ 1472037 h 1549769"/>
                <a:gd name="connsiteX12" fmla="*/ 2564296 w 3130826"/>
                <a:gd name="connsiteY12" fmla="*/ 1501854 h 1549769"/>
                <a:gd name="connsiteX13" fmla="*/ 3130826 w 3130826"/>
                <a:gd name="connsiteY13" fmla="*/ 1531671 h 154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30826" h="1549769">
                  <a:moveTo>
                    <a:pt x="0" y="1541611"/>
                  </a:moveTo>
                  <a:cubicBezTo>
                    <a:pt x="80341" y="1544924"/>
                    <a:pt x="160683" y="1548237"/>
                    <a:pt x="208722" y="1541611"/>
                  </a:cubicBezTo>
                  <a:cubicBezTo>
                    <a:pt x="256761" y="1534985"/>
                    <a:pt x="260074" y="1583024"/>
                    <a:pt x="288235" y="1501854"/>
                  </a:cubicBezTo>
                  <a:cubicBezTo>
                    <a:pt x="316396" y="1420684"/>
                    <a:pt x="349526" y="1268284"/>
                    <a:pt x="377687" y="1054593"/>
                  </a:cubicBezTo>
                  <a:cubicBezTo>
                    <a:pt x="405848" y="840902"/>
                    <a:pt x="438978" y="383702"/>
                    <a:pt x="457200" y="219706"/>
                  </a:cubicBezTo>
                  <a:cubicBezTo>
                    <a:pt x="475422" y="55710"/>
                    <a:pt x="473766" y="107062"/>
                    <a:pt x="487018" y="70619"/>
                  </a:cubicBezTo>
                  <a:cubicBezTo>
                    <a:pt x="500270" y="34176"/>
                    <a:pt x="536713" y="1045"/>
                    <a:pt x="536713" y="1045"/>
                  </a:cubicBezTo>
                  <a:cubicBezTo>
                    <a:pt x="554935" y="-2268"/>
                    <a:pt x="569844" y="-611"/>
                    <a:pt x="596348" y="50741"/>
                  </a:cubicBezTo>
                  <a:cubicBezTo>
                    <a:pt x="622852" y="102093"/>
                    <a:pt x="654326" y="188232"/>
                    <a:pt x="695739" y="309158"/>
                  </a:cubicBezTo>
                  <a:cubicBezTo>
                    <a:pt x="737152" y="430084"/>
                    <a:pt x="775252" y="620585"/>
                    <a:pt x="844826" y="776298"/>
                  </a:cubicBezTo>
                  <a:cubicBezTo>
                    <a:pt x="914400" y="932011"/>
                    <a:pt x="947531" y="1127481"/>
                    <a:pt x="1113183" y="1243437"/>
                  </a:cubicBezTo>
                  <a:cubicBezTo>
                    <a:pt x="1278835" y="1359393"/>
                    <a:pt x="1596887" y="1428968"/>
                    <a:pt x="1838739" y="1472037"/>
                  </a:cubicBezTo>
                  <a:cubicBezTo>
                    <a:pt x="2080591" y="1515106"/>
                    <a:pt x="2564296" y="1501854"/>
                    <a:pt x="2564296" y="1501854"/>
                  </a:cubicBezTo>
                  <a:lnTo>
                    <a:pt x="3130826" y="1531671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5E46FD9-5685-3ED5-964F-4AADB5E25440}"/>
                </a:ext>
              </a:extLst>
            </p:cNvPr>
            <p:cNvCxnSpPr>
              <a:cxnSpLocks/>
            </p:cNvCxnSpPr>
            <p:nvPr/>
          </p:nvCxnSpPr>
          <p:spPr>
            <a:xfrm>
              <a:off x="9771225" y="2235388"/>
              <a:ext cx="720057" cy="14438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6D800FE-91F6-B3CB-E21C-2F22ED63BE4D}"/>
              </a:ext>
            </a:extLst>
          </p:cNvPr>
          <p:cNvSpPr txBox="1"/>
          <p:nvPr/>
        </p:nvSpPr>
        <p:spPr>
          <a:xfrm>
            <a:off x="6827135" y="4468119"/>
            <a:ext cx="4795024" cy="8483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b="1" dirty="0"/>
              <a:t>Regardless of the sensor thickness, the distribution is always a Landau</a:t>
            </a:r>
          </a:p>
        </p:txBody>
      </p:sp>
    </p:spTree>
    <p:extLst>
      <p:ext uri="{BB962C8B-B14F-4D97-AF65-F5344CB8AC3E}">
        <p14:creationId xmlns:p14="http://schemas.microsoft.com/office/powerpoint/2010/main" val="26808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F71C5-70EC-FD2A-B3D7-C480115E8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F9A89E-32DE-610C-8FF3-0EF15CC0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D3A9A4-8990-316F-CED3-ECC480957C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BFEC1B-9076-FFA1-7452-996F2BA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Ionization in silicon sensors - II</a:t>
            </a:r>
            <a:r>
              <a:rPr lang="en-IT" dirty="0"/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07DCCA-AE60-E38D-8896-E3C5DBE9926B}"/>
              </a:ext>
            </a:extLst>
          </p:cNvPr>
          <p:cNvSpPr txBox="1"/>
          <p:nvPr/>
        </p:nvSpPr>
        <p:spPr>
          <a:xfrm>
            <a:off x="600751" y="722215"/>
            <a:ext cx="6645968" cy="2213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Thanks to this property, a </a:t>
            </a:r>
            <a:r>
              <a:rPr lang="en-US" b="1" dirty="0"/>
              <a:t>thick silicon sensor can be imagined as a sequence  of thin silicon sensors, and the energy deposition as a sequence of clusters of charges.</a:t>
            </a:r>
          </a:p>
          <a:p>
            <a:pPr>
              <a:lnSpc>
                <a:spcPct val="130000"/>
              </a:lnSpc>
            </a:pPr>
            <a:endParaRPr lang="en-US" b="1" dirty="0"/>
          </a:p>
          <a:p>
            <a:pPr>
              <a:lnSpc>
                <a:spcPct val="130000"/>
              </a:lnSpc>
            </a:pPr>
            <a:endParaRPr lang="en-IT" b="1" dirty="0"/>
          </a:p>
          <a:p>
            <a:pPr>
              <a:lnSpc>
                <a:spcPct val="130000"/>
              </a:lnSpc>
            </a:pPr>
            <a:endParaRPr lang="en-IT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44C9D8-3DD9-9DE5-F6FE-AA39C3E0D093}"/>
              </a:ext>
            </a:extLst>
          </p:cNvPr>
          <p:cNvSpPr/>
          <p:nvPr/>
        </p:nvSpPr>
        <p:spPr>
          <a:xfrm>
            <a:off x="9042353" y="1014856"/>
            <a:ext cx="2579806" cy="160113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n</a:t>
            </a:r>
            <a:r>
              <a:rPr lang="en-IT" sz="1600" dirty="0">
                <a:solidFill>
                  <a:schemeClr val="tx1"/>
                </a:solidFill>
              </a:rPr>
              <a:t>++ electrode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C635F2-A8B7-A566-1035-D2A346E6D79E}"/>
              </a:ext>
            </a:extLst>
          </p:cNvPr>
          <p:cNvSpPr/>
          <p:nvPr/>
        </p:nvSpPr>
        <p:spPr>
          <a:xfrm>
            <a:off x="9042353" y="1174969"/>
            <a:ext cx="2579806" cy="160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5D435F-C65C-89F8-4ACA-5AA9A3B45FDA}"/>
              </a:ext>
            </a:extLst>
          </p:cNvPr>
          <p:cNvSpPr/>
          <p:nvPr/>
        </p:nvSpPr>
        <p:spPr>
          <a:xfrm>
            <a:off x="9042353" y="1586433"/>
            <a:ext cx="2579806" cy="160113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n</a:t>
            </a:r>
            <a:r>
              <a:rPr lang="en-IT" sz="1600" dirty="0">
                <a:solidFill>
                  <a:schemeClr val="tx1"/>
                </a:solidFill>
              </a:rPr>
              <a:t>++ electrode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F65405-0204-1AD3-A257-C4904A0A6A31}"/>
              </a:ext>
            </a:extLst>
          </p:cNvPr>
          <p:cNvSpPr/>
          <p:nvPr/>
        </p:nvSpPr>
        <p:spPr>
          <a:xfrm>
            <a:off x="9042353" y="1746546"/>
            <a:ext cx="2579806" cy="160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6E164F-F792-B13F-DB5C-9ECFE8ECC026}"/>
              </a:ext>
            </a:extLst>
          </p:cNvPr>
          <p:cNvSpPr/>
          <p:nvPr/>
        </p:nvSpPr>
        <p:spPr>
          <a:xfrm>
            <a:off x="9042353" y="1906659"/>
            <a:ext cx="2579806" cy="160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A4C508-9570-D1B8-A990-4252E0F2EF45}"/>
              </a:ext>
            </a:extLst>
          </p:cNvPr>
          <p:cNvSpPr/>
          <p:nvPr/>
        </p:nvSpPr>
        <p:spPr>
          <a:xfrm>
            <a:off x="9042353" y="2398375"/>
            <a:ext cx="2579806" cy="160113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n</a:t>
            </a:r>
            <a:r>
              <a:rPr lang="en-IT" sz="1600" dirty="0">
                <a:solidFill>
                  <a:schemeClr val="tx1"/>
                </a:solidFill>
              </a:rPr>
              <a:t>++ electrode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5B2298-60E1-33E1-D36C-4C576D8BD009}"/>
              </a:ext>
            </a:extLst>
          </p:cNvPr>
          <p:cNvSpPr/>
          <p:nvPr/>
        </p:nvSpPr>
        <p:spPr>
          <a:xfrm>
            <a:off x="9042353" y="2558488"/>
            <a:ext cx="2579806" cy="160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4291D5-4140-3514-4E58-28CAAACB837E}"/>
              </a:ext>
            </a:extLst>
          </p:cNvPr>
          <p:cNvSpPr/>
          <p:nvPr/>
        </p:nvSpPr>
        <p:spPr>
          <a:xfrm>
            <a:off x="9042353" y="2718601"/>
            <a:ext cx="2579806" cy="160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D38803-CBED-579B-39AE-F15ED193DED2}"/>
              </a:ext>
            </a:extLst>
          </p:cNvPr>
          <p:cNvSpPr/>
          <p:nvPr/>
        </p:nvSpPr>
        <p:spPr>
          <a:xfrm>
            <a:off x="9042353" y="2878714"/>
            <a:ext cx="2579806" cy="160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00878F0-F63C-140E-FE34-8322FC130968}"/>
              </a:ext>
            </a:extLst>
          </p:cNvPr>
          <p:cNvSpPr/>
          <p:nvPr/>
        </p:nvSpPr>
        <p:spPr>
          <a:xfrm>
            <a:off x="9042353" y="3038827"/>
            <a:ext cx="2579806" cy="160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01E329-4A0D-D131-8528-2D0CF8E76F17}"/>
              </a:ext>
            </a:extLst>
          </p:cNvPr>
          <p:cNvSpPr/>
          <p:nvPr/>
        </p:nvSpPr>
        <p:spPr>
          <a:xfrm>
            <a:off x="9042353" y="3198940"/>
            <a:ext cx="2579806" cy="160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A3B3CB-9E94-335A-1729-BF401EE6F449}"/>
              </a:ext>
            </a:extLst>
          </p:cNvPr>
          <p:cNvSpPr/>
          <p:nvPr/>
        </p:nvSpPr>
        <p:spPr>
          <a:xfrm>
            <a:off x="9042353" y="3359053"/>
            <a:ext cx="2579806" cy="160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033069B-26AF-7200-9746-39FF44EB19EA}"/>
              </a:ext>
            </a:extLst>
          </p:cNvPr>
          <p:cNvSpPr/>
          <p:nvPr/>
        </p:nvSpPr>
        <p:spPr>
          <a:xfrm>
            <a:off x="7891670" y="1173310"/>
            <a:ext cx="1060963" cy="160113"/>
          </a:xfrm>
          <a:custGeom>
            <a:avLst/>
            <a:gdLst>
              <a:gd name="connsiteX0" fmla="*/ 0 w 3130826"/>
              <a:gd name="connsiteY0" fmla="*/ 1541611 h 1549769"/>
              <a:gd name="connsiteX1" fmla="*/ 208722 w 3130826"/>
              <a:gd name="connsiteY1" fmla="*/ 1541611 h 1549769"/>
              <a:gd name="connsiteX2" fmla="*/ 288235 w 3130826"/>
              <a:gd name="connsiteY2" fmla="*/ 1501854 h 1549769"/>
              <a:gd name="connsiteX3" fmla="*/ 377687 w 3130826"/>
              <a:gd name="connsiteY3" fmla="*/ 1054593 h 1549769"/>
              <a:gd name="connsiteX4" fmla="*/ 457200 w 3130826"/>
              <a:gd name="connsiteY4" fmla="*/ 219706 h 1549769"/>
              <a:gd name="connsiteX5" fmla="*/ 487018 w 3130826"/>
              <a:gd name="connsiteY5" fmla="*/ 70619 h 1549769"/>
              <a:gd name="connsiteX6" fmla="*/ 536713 w 3130826"/>
              <a:gd name="connsiteY6" fmla="*/ 1045 h 1549769"/>
              <a:gd name="connsiteX7" fmla="*/ 596348 w 3130826"/>
              <a:gd name="connsiteY7" fmla="*/ 50741 h 1549769"/>
              <a:gd name="connsiteX8" fmla="*/ 695739 w 3130826"/>
              <a:gd name="connsiteY8" fmla="*/ 309158 h 1549769"/>
              <a:gd name="connsiteX9" fmla="*/ 844826 w 3130826"/>
              <a:gd name="connsiteY9" fmla="*/ 776298 h 1549769"/>
              <a:gd name="connsiteX10" fmla="*/ 1113183 w 3130826"/>
              <a:gd name="connsiteY10" fmla="*/ 1243437 h 1549769"/>
              <a:gd name="connsiteX11" fmla="*/ 1838739 w 3130826"/>
              <a:gd name="connsiteY11" fmla="*/ 1472037 h 1549769"/>
              <a:gd name="connsiteX12" fmla="*/ 2564296 w 3130826"/>
              <a:gd name="connsiteY12" fmla="*/ 1501854 h 1549769"/>
              <a:gd name="connsiteX13" fmla="*/ 3130826 w 3130826"/>
              <a:gd name="connsiteY13" fmla="*/ 1531671 h 154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30826" h="1549769">
                <a:moveTo>
                  <a:pt x="0" y="1541611"/>
                </a:moveTo>
                <a:cubicBezTo>
                  <a:pt x="80341" y="1544924"/>
                  <a:pt x="160683" y="1548237"/>
                  <a:pt x="208722" y="1541611"/>
                </a:cubicBezTo>
                <a:cubicBezTo>
                  <a:pt x="256761" y="1534985"/>
                  <a:pt x="260074" y="1583024"/>
                  <a:pt x="288235" y="1501854"/>
                </a:cubicBezTo>
                <a:cubicBezTo>
                  <a:pt x="316396" y="1420684"/>
                  <a:pt x="349526" y="1268284"/>
                  <a:pt x="377687" y="1054593"/>
                </a:cubicBezTo>
                <a:cubicBezTo>
                  <a:pt x="405848" y="840902"/>
                  <a:pt x="438978" y="383702"/>
                  <a:pt x="457200" y="219706"/>
                </a:cubicBezTo>
                <a:cubicBezTo>
                  <a:pt x="475422" y="55710"/>
                  <a:pt x="473766" y="107062"/>
                  <a:pt x="487018" y="70619"/>
                </a:cubicBezTo>
                <a:cubicBezTo>
                  <a:pt x="500270" y="34176"/>
                  <a:pt x="536713" y="1045"/>
                  <a:pt x="536713" y="1045"/>
                </a:cubicBezTo>
                <a:cubicBezTo>
                  <a:pt x="554935" y="-2268"/>
                  <a:pt x="569844" y="-611"/>
                  <a:pt x="596348" y="50741"/>
                </a:cubicBezTo>
                <a:cubicBezTo>
                  <a:pt x="622852" y="102093"/>
                  <a:pt x="654326" y="188232"/>
                  <a:pt x="695739" y="309158"/>
                </a:cubicBezTo>
                <a:cubicBezTo>
                  <a:pt x="737152" y="430084"/>
                  <a:pt x="775252" y="620585"/>
                  <a:pt x="844826" y="776298"/>
                </a:cubicBezTo>
                <a:cubicBezTo>
                  <a:pt x="914400" y="932011"/>
                  <a:pt x="947531" y="1127481"/>
                  <a:pt x="1113183" y="1243437"/>
                </a:cubicBezTo>
                <a:cubicBezTo>
                  <a:pt x="1278835" y="1359393"/>
                  <a:pt x="1596887" y="1428968"/>
                  <a:pt x="1838739" y="1472037"/>
                </a:cubicBezTo>
                <a:cubicBezTo>
                  <a:pt x="2080591" y="1515106"/>
                  <a:pt x="2564296" y="1501854"/>
                  <a:pt x="2564296" y="1501854"/>
                </a:cubicBezTo>
                <a:lnTo>
                  <a:pt x="3130826" y="1531671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3E6DD5-06D7-189D-C63E-2FF31D3013EF}"/>
              </a:ext>
            </a:extLst>
          </p:cNvPr>
          <p:cNvCxnSpPr/>
          <p:nvPr/>
        </p:nvCxnSpPr>
        <p:spPr>
          <a:xfrm>
            <a:off x="10446026" y="765313"/>
            <a:ext cx="318052" cy="695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8B8C4D-334C-8F11-9F6F-2C9B584082A1}"/>
              </a:ext>
            </a:extLst>
          </p:cNvPr>
          <p:cNvCxnSpPr/>
          <p:nvPr/>
        </p:nvCxnSpPr>
        <p:spPr>
          <a:xfrm>
            <a:off x="10332256" y="1457218"/>
            <a:ext cx="318052" cy="695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eform 4">
            <a:extLst>
              <a:ext uri="{FF2B5EF4-FFF2-40B4-BE49-F238E27FC236}">
                <a16:creationId xmlns:a16="http://schemas.microsoft.com/office/drawing/2014/main" id="{F0AE5AAA-4CF7-D769-D72E-18EC547BCD65}"/>
              </a:ext>
            </a:extLst>
          </p:cNvPr>
          <p:cNvSpPr/>
          <p:nvPr/>
        </p:nvSpPr>
        <p:spPr>
          <a:xfrm>
            <a:off x="7891670" y="1726010"/>
            <a:ext cx="1060963" cy="160113"/>
          </a:xfrm>
          <a:custGeom>
            <a:avLst/>
            <a:gdLst>
              <a:gd name="connsiteX0" fmla="*/ 0 w 3130826"/>
              <a:gd name="connsiteY0" fmla="*/ 1541611 h 1549769"/>
              <a:gd name="connsiteX1" fmla="*/ 208722 w 3130826"/>
              <a:gd name="connsiteY1" fmla="*/ 1541611 h 1549769"/>
              <a:gd name="connsiteX2" fmla="*/ 288235 w 3130826"/>
              <a:gd name="connsiteY2" fmla="*/ 1501854 h 1549769"/>
              <a:gd name="connsiteX3" fmla="*/ 377687 w 3130826"/>
              <a:gd name="connsiteY3" fmla="*/ 1054593 h 1549769"/>
              <a:gd name="connsiteX4" fmla="*/ 457200 w 3130826"/>
              <a:gd name="connsiteY4" fmla="*/ 219706 h 1549769"/>
              <a:gd name="connsiteX5" fmla="*/ 487018 w 3130826"/>
              <a:gd name="connsiteY5" fmla="*/ 70619 h 1549769"/>
              <a:gd name="connsiteX6" fmla="*/ 536713 w 3130826"/>
              <a:gd name="connsiteY6" fmla="*/ 1045 h 1549769"/>
              <a:gd name="connsiteX7" fmla="*/ 596348 w 3130826"/>
              <a:gd name="connsiteY7" fmla="*/ 50741 h 1549769"/>
              <a:gd name="connsiteX8" fmla="*/ 695739 w 3130826"/>
              <a:gd name="connsiteY8" fmla="*/ 309158 h 1549769"/>
              <a:gd name="connsiteX9" fmla="*/ 844826 w 3130826"/>
              <a:gd name="connsiteY9" fmla="*/ 776298 h 1549769"/>
              <a:gd name="connsiteX10" fmla="*/ 1113183 w 3130826"/>
              <a:gd name="connsiteY10" fmla="*/ 1243437 h 1549769"/>
              <a:gd name="connsiteX11" fmla="*/ 1838739 w 3130826"/>
              <a:gd name="connsiteY11" fmla="*/ 1472037 h 1549769"/>
              <a:gd name="connsiteX12" fmla="*/ 2564296 w 3130826"/>
              <a:gd name="connsiteY12" fmla="*/ 1501854 h 1549769"/>
              <a:gd name="connsiteX13" fmla="*/ 3130826 w 3130826"/>
              <a:gd name="connsiteY13" fmla="*/ 1531671 h 154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30826" h="1549769">
                <a:moveTo>
                  <a:pt x="0" y="1541611"/>
                </a:moveTo>
                <a:cubicBezTo>
                  <a:pt x="80341" y="1544924"/>
                  <a:pt x="160683" y="1548237"/>
                  <a:pt x="208722" y="1541611"/>
                </a:cubicBezTo>
                <a:cubicBezTo>
                  <a:pt x="256761" y="1534985"/>
                  <a:pt x="260074" y="1583024"/>
                  <a:pt x="288235" y="1501854"/>
                </a:cubicBezTo>
                <a:cubicBezTo>
                  <a:pt x="316396" y="1420684"/>
                  <a:pt x="349526" y="1268284"/>
                  <a:pt x="377687" y="1054593"/>
                </a:cubicBezTo>
                <a:cubicBezTo>
                  <a:pt x="405848" y="840902"/>
                  <a:pt x="438978" y="383702"/>
                  <a:pt x="457200" y="219706"/>
                </a:cubicBezTo>
                <a:cubicBezTo>
                  <a:pt x="475422" y="55710"/>
                  <a:pt x="473766" y="107062"/>
                  <a:pt x="487018" y="70619"/>
                </a:cubicBezTo>
                <a:cubicBezTo>
                  <a:pt x="500270" y="34176"/>
                  <a:pt x="536713" y="1045"/>
                  <a:pt x="536713" y="1045"/>
                </a:cubicBezTo>
                <a:cubicBezTo>
                  <a:pt x="554935" y="-2268"/>
                  <a:pt x="569844" y="-611"/>
                  <a:pt x="596348" y="50741"/>
                </a:cubicBezTo>
                <a:cubicBezTo>
                  <a:pt x="622852" y="102093"/>
                  <a:pt x="654326" y="188232"/>
                  <a:pt x="695739" y="309158"/>
                </a:cubicBezTo>
                <a:cubicBezTo>
                  <a:pt x="737152" y="430084"/>
                  <a:pt x="775252" y="620585"/>
                  <a:pt x="844826" y="776298"/>
                </a:cubicBezTo>
                <a:cubicBezTo>
                  <a:pt x="914400" y="932011"/>
                  <a:pt x="947531" y="1127481"/>
                  <a:pt x="1113183" y="1243437"/>
                </a:cubicBezTo>
                <a:cubicBezTo>
                  <a:pt x="1278835" y="1359393"/>
                  <a:pt x="1596887" y="1428968"/>
                  <a:pt x="1838739" y="1472037"/>
                </a:cubicBezTo>
                <a:cubicBezTo>
                  <a:pt x="2080591" y="1515106"/>
                  <a:pt x="2564296" y="1501854"/>
                  <a:pt x="2564296" y="1501854"/>
                </a:cubicBezTo>
                <a:lnTo>
                  <a:pt x="3130826" y="1531671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B6777B0-E6D5-A7F8-BDBA-A0BCF0A78A6E}"/>
              </a:ext>
            </a:extLst>
          </p:cNvPr>
          <p:cNvSpPr/>
          <p:nvPr/>
        </p:nvSpPr>
        <p:spPr>
          <a:xfrm>
            <a:off x="7891670" y="1906658"/>
            <a:ext cx="1060963" cy="160113"/>
          </a:xfrm>
          <a:custGeom>
            <a:avLst/>
            <a:gdLst>
              <a:gd name="connsiteX0" fmla="*/ 0 w 3130826"/>
              <a:gd name="connsiteY0" fmla="*/ 1541611 h 1549769"/>
              <a:gd name="connsiteX1" fmla="*/ 208722 w 3130826"/>
              <a:gd name="connsiteY1" fmla="*/ 1541611 h 1549769"/>
              <a:gd name="connsiteX2" fmla="*/ 288235 w 3130826"/>
              <a:gd name="connsiteY2" fmla="*/ 1501854 h 1549769"/>
              <a:gd name="connsiteX3" fmla="*/ 377687 w 3130826"/>
              <a:gd name="connsiteY3" fmla="*/ 1054593 h 1549769"/>
              <a:gd name="connsiteX4" fmla="*/ 457200 w 3130826"/>
              <a:gd name="connsiteY4" fmla="*/ 219706 h 1549769"/>
              <a:gd name="connsiteX5" fmla="*/ 487018 w 3130826"/>
              <a:gd name="connsiteY5" fmla="*/ 70619 h 1549769"/>
              <a:gd name="connsiteX6" fmla="*/ 536713 w 3130826"/>
              <a:gd name="connsiteY6" fmla="*/ 1045 h 1549769"/>
              <a:gd name="connsiteX7" fmla="*/ 596348 w 3130826"/>
              <a:gd name="connsiteY7" fmla="*/ 50741 h 1549769"/>
              <a:gd name="connsiteX8" fmla="*/ 695739 w 3130826"/>
              <a:gd name="connsiteY8" fmla="*/ 309158 h 1549769"/>
              <a:gd name="connsiteX9" fmla="*/ 844826 w 3130826"/>
              <a:gd name="connsiteY9" fmla="*/ 776298 h 1549769"/>
              <a:gd name="connsiteX10" fmla="*/ 1113183 w 3130826"/>
              <a:gd name="connsiteY10" fmla="*/ 1243437 h 1549769"/>
              <a:gd name="connsiteX11" fmla="*/ 1838739 w 3130826"/>
              <a:gd name="connsiteY11" fmla="*/ 1472037 h 1549769"/>
              <a:gd name="connsiteX12" fmla="*/ 2564296 w 3130826"/>
              <a:gd name="connsiteY12" fmla="*/ 1501854 h 1549769"/>
              <a:gd name="connsiteX13" fmla="*/ 3130826 w 3130826"/>
              <a:gd name="connsiteY13" fmla="*/ 1531671 h 154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30826" h="1549769">
                <a:moveTo>
                  <a:pt x="0" y="1541611"/>
                </a:moveTo>
                <a:cubicBezTo>
                  <a:pt x="80341" y="1544924"/>
                  <a:pt x="160683" y="1548237"/>
                  <a:pt x="208722" y="1541611"/>
                </a:cubicBezTo>
                <a:cubicBezTo>
                  <a:pt x="256761" y="1534985"/>
                  <a:pt x="260074" y="1583024"/>
                  <a:pt x="288235" y="1501854"/>
                </a:cubicBezTo>
                <a:cubicBezTo>
                  <a:pt x="316396" y="1420684"/>
                  <a:pt x="349526" y="1268284"/>
                  <a:pt x="377687" y="1054593"/>
                </a:cubicBezTo>
                <a:cubicBezTo>
                  <a:pt x="405848" y="840902"/>
                  <a:pt x="438978" y="383702"/>
                  <a:pt x="457200" y="219706"/>
                </a:cubicBezTo>
                <a:cubicBezTo>
                  <a:pt x="475422" y="55710"/>
                  <a:pt x="473766" y="107062"/>
                  <a:pt x="487018" y="70619"/>
                </a:cubicBezTo>
                <a:cubicBezTo>
                  <a:pt x="500270" y="34176"/>
                  <a:pt x="536713" y="1045"/>
                  <a:pt x="536713" y="1045"/>
                </a:cubicBezTo>
                <a:cubicBezTo>
                  <a:pt x="554935" y="-2268"/>
                  <a:pt x="569844" y="-611"/>
                  <a:pt x="596348" y="50741"/>
                </a:cubicBezTo>
                <a:cubicBezTo>
                  <a:pt x="622852" y="102093"/>
                  <a:pt x="654326" y="188232"/>
                  <a:pt x="695739" y="309158"/>
                </a:cubicBezTo>
                <a:cubicBezTo>
                  <a:pt x="737152" y="430084"/>
                  <a:pt x="775252" y="620585"/>
                  <a:pt x="844826" y="776298"/>
                </a:cubicBezTo>
                <a:cubicBezTo>
                  <a:pt x="914400" y="932011"/>
                  <a:pt x="947531" y="1127481"/>
                  <a:pt x="1113183" y="1243437"/>
                </a:cubicBezTo>
                <a:cubicBezTo>
                  <a:pt x="1278835" y="1359393"/>
                  <a:pt x="1596887" y="1428968"/>
                  <a:pt x="1838739" y="1472037"/>
                </a:cubicBezTo>
                <a:cubicBezTo>
                  <a:pt x="2080591" y="1515106"/>
                  <a:pt x="2564296" y="1501854"/>
                  <a:pt x="2564296" y="1501854"/>
                </a:cubicBezTo>
                <a:lnTo>
                  <a:pt x="3130826" y="1531671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6AAC637-429E-B17D-49BA-D39560F4562C}"/>
              </a:ext>
            </a:extLst>
          </p:cNvPr>
          <p:cNvSpPr/>
          <p:nvPr/>
        </p:nvSpPr>
        <p:spPr>
          <a:xfrm>
            <a:off x="7911476" y="2435278"/>
            <a:ext cx="1060963" cy="160113"/>
          </a:xfrm>
          <a:custGeom>
            <a:avLst/>
            <a:gdLst>
              <a:gd name="connsiteX0" fmla="*/ 0 w 3130826"/>
              <a:gd name="connsiteY0" fmla="*/ 1541611 h 1549769"/>
              <a:gd name="connsiteX1" fmla="*/ 208722 w 3130826"/>
              <a:gd name="connsiteY1" fmla="*/ 1541611 h 1549769"/>
              <a:gd name="connsiteX2" fmla="*/ 288235 w 3130826"/>
              <a:gd name="connsiteY2" fmla="*/ 1501854 h 1549769"/>
              <a:gd name="connsiteX3" fmla="*/ 377687 w 3130826"/>
              <a:gd name="connsiteY3" fmla="*/ 1054593 h 1549769"/>
              <a:gd name="connsiteX4" fmla="*/ 457200 w 3130826"/>
              <a:gd name="connsiteY4" fmla="*/ 219706 h 1549769"/>
              <a:gd name="connsiteX5" fmla="*/ 487018 w 3130826"/>
              <a:gd name="connsiteY5" fmla="*/ 70619 h 1549769"/>
              <a:gd name="connsiteX6" fmla="*/ 536713 w 3130826"/>
              <a:gd name="connsiteY6" fmla="*/ 1045 h 1549769"/>
              <a:gd name="connsiteX7" fmla="*/ 596348 w 3130826"/>
              <a:gd name="connsiteY7" fmla="*/ 50741 h 1549769"/>
              <a:gd name="connsiteX8" fmla="*/ 695739 w 3130826"/>
              <a:gd name="connsiteY8" fmla="*/ 309158 h 1549769"/>
              <a:gd name="connsiteX9" fmla="*/ 844826 w 3130826"/>
              <a:gd name="connsiteY9" fmla="*/ 776298 h 1549769"/>
              <a:gd name="connsiteX10" fmla="*/ 1113183 w 3130826"/>
              <a:gd name="connsiteY10" fmla="*/ 1243437 h 1549769"/>
              <a:gd name="connsiteX11" fmla="*/ 1838739 w 3130826"/>
              <a:gd name="connsiteY11" fmla="*/ 1472037 h 1549769"/>
              <a:gd name="connsiteX12" fmla="*/ 2564296 w 3130826"/>
              <a:gd name="connsiteY12" fmla="*/ 1501854 h 1549769"/>
              <a:gd name="connsiteX13" fmla="*/ 3130826 w 3130826"/>
              <a:gd name="connsiteY13" fmla="*/ 1531671 h 154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30826" h="1549769">
                <a:moveTo>
                  <a:pt x="0" y="1541611"/>
                </a:moveTo>
                <a:cubicBezTo>
                  <a:pt x="80341" y="1544924"/>
                  <a:pt x="160683" y="1548237"/>
                  <a:pt x="208722" y="1541611"/>
                </a:cubicBezTo>
                <a:cubicBezTo>
                  <a:pt x="256761" y="1534985"/>
                  <a:pt x="260074" y="1583024"/>
                  <a:pt x="288235" y="1501854"/>
                </a:cubicBezTo>
                <a:cubicBezTo>
                  <a:pt x="316396" y="1420684"/>
                  <a:pt x="349526" y="1268284"/>
                  <a:pt x="377687" y="1054593"/>
                </a:cubicBezTo>
                <a:cubicBezTo>
                  <a:pt x="405848" y="840902"/>
                  <a:pt x="438978" y="383702"/>
                  <a:pt x="457200" y="219706"/>
                </a:cubicBezTo>
                <a:cubicBezTo>
                  <a:pt x="475422" y="55710"/>
                  <a:pt x="473766" y="107062"/>
                  <a:pt x="487018" y="70619"/>
                </a:cubicBezTo>
                <a:cubicBezTo>
                  <a:pt x="500270" y="34176"/>
                  <a:pt x="536713" y="1045"/>
                  <a:pt x="536713" y="1045"/>
                </a:cubicBezTo>
                <a:cubicBezTo>
                  <a:pt x="554935" y="-2268"/>
                  <a:pt x="569844" y="-611"/>
                  <a:pt x="596348" y="50741"/>
                </a:cubicBezTo>
                <a:cubicBezTo>
                  <a:pt x="622852" y="102093"/>
                  <a:pt x="654326" y="188232"/>
                  <a:pt x="695739" y="309158"/>
                </a:cubicBezTo>
                <a:cubicBezTo>
                  <a:pt x="737152" y="430084"/>
                  <a:pt x="775252" y="620585"/>
                  <a:pt x="844826" y="776298"/>
                </a:cubicBezTo>
                <a:cubicBezTo>
                  <a:pt x="914400" y="932011"/>
                  <a:pt x="947531" y="1127481"/>
                  <a:pt x="1113183" y="1243437"/>
                </a:cubicBezTo>
                <a:cubicBezTo>
                  <a:pt x="1278835" y="1359393"/>
                  <a:pt x="1596887" y="1428968"/>
                  <a:pt x="1838739" y="1472037"/>
                </a:cubicBezTo>
                <a:cubicBezTo>
                  <a:pt x="2080591" y="1515106"/>
                  <a:pt x="2564296" y="1501854"/>
                  <a:pt x="2564296" y="1501854"/>
                </a:cubicBezTo>
                <a:lnTo>
                  <a:pt x="3130826" y="1531671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FC84C88-9414-D6B9-3B03-7C8E8B7D9587}"/>
              </a:ext>
            </a:extLst>
          </p:cNvPr>
          <p:cNvSpPr/>
          <p:nvPr/>
        </p:nvSpPr>
        <p:spPr>
          <a:xfrm>
            <a:off x="7911476" y="2615926"/>
            <a:ext cx="1060963" cy="160113"/>
          </a:xfrm>
          <a:custGeom>
            <a:avLst/>
            <a:gdLst>
              <a:gd name="connsiteX0" fmla="*/ 0 w 3130826"/>
              <a:gd name="connsiteY0" fmla="*/ 1541611 h 1549769"/>
              <a:gd name="connsiteX1" fmla="*/ 208722 w 3130826"/>
              <a:gd name="connsiteY1" fmla="*/ 1541611 h 1549769"/>
              <a:gd name="connsiteX2" fmla="*/ 288235 w 3130826"/>
              <a:gd name="connsiteY2" fmla="*/ 1501854 h 1549769"/>
              <a:gd name="connsiteX3" fmla="*/ 377687 w 3130826"/>
              <a:gd name="connsiteY3" fmla="*/ 1054593 h 1549769"/>
              <a:gd name="connsiteX4" fmla="*/ 457200 w 3130826"/>
              <a:gd name="connsiteY4" fmla="*/ 219706 h 1549769"/>
              <a:gd name="connsiteX5" fmla="*/ 487018 w 3130826"/>
              <a:gd name="connsiteY5" fmla="*/ 70619 h 1549769"/>
              <a:gd name="connsiteX6" fmla="*/ 536713 w 3130826"/>
              <a:gd name="connsiteY6" fmla="*/ 1045 h 1549769"/>
              <a:gd name="connsiteX7" fmla="*/ 596348 w 3130826"/>
              <a:gd name="connsiteY7" fmla="*/ 50741 h 1549769"/>
              <a:gd name="connsiteX8" fmla="*/ 695739 w 3130826"/>
              <a:gd name="connsiteY8" fmla="*/ 309158 h 1549769"/>
              <a:gd name="connsiteX9" fmla="*/ 844826 w 3130826"/>
              <a:gd name="connsiteY9" fmla="*/ 776298 h 1549769"/>
              <a:gd name="connsiteX10" fmla="*/ 1113183 w 3130826"/>
              <a:gd name="connsiteY10" fmla="*/ 1243437 h 1549769"/>
              <a:gd name="connsiteX11" fmla="*/ 1838739 w 3130826"/>
              <a:gd name="connsiteY11" fmla="*/ 1472037 h 1549769"/>
              <a:gd name="connsiteX12" fmla="*/ 2564296 w 3130826"/>
              <a:gd name="connsiteY12" fmla="*/ 1501854 h 1549769"/>
              <a:gd name="connsiteX13" fmla="*/ 3130826 w 3130826"/>
              <a:gd name="connsiteY13" fmla="*/ 1531671 h 154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30826" h="1549769">
                <a:moveTo>
                  <a:pt x="0" y="1541611"/>
                </a:moveTo>
                <a:cubicBezTo>
                  <a:pt x="80341" y="1544924"/>
                  <a:pt x="160683" y="1548237"/>
                  <a:pt x="208722" y="1541611"/>
                </a:cubicBezTo>
                <a:cubicBezTo>
                  <a:pt x="256761" y="1534985"/>
                  <a:pt x="260074" y="1583024"/>
                  <a:pt x="288235" y="1501854"/>
                </a:cubicBezTo>
                <a:cubicBezTo>
                  <a:pt x="316396" y="1420684"/>
                  <a:pt x="349526" y="1268284"/>
                  <a:pt x="377687" y="1054593"/>
                </a:cubicBezTo>
                <a:cubicBezTo>
                  <a:pt x="405848" y="840902"/>
                  <a:pt x="438978" y="383702"/>
                  <a:pt x="457200" y="219706"/>
                </a:cubicBezTo>
                <a:cubicBezTo>
                  <a:pt x="475422" y="55710"/>
                  <a:pt x="473766" y="107062"/>
                  <a:pt x="487018" y="70619"/>
                </a:cubicBezTo>
                <a:cubicBezTo>
                  <a:pt x="500270" y="34176"/>
                  <a:pt x="536713" y="1045"/>
                  <a:pt x="536713" y="1045"/>
                </a:cubicBezTo>
                <a:cubicBezTo>
                  <a:pt x="554935" y="-2268"/>
                  <a:pt x="569844" y="-611"/>
                  <a:pt x="596348" y="50741"/>
                </a:cubicBezTo>
                <a:cubicBezTo>
                  <a:pt x="622852" y="102093"/>
                  <a:pt x="654326" y="188232"/>
                  <a:pt x="695739" y="309158"/>
                </a:cubicBezTo>
                <a:cubicBezTo>
                  <a:pt x="737152" y="430084"/>
                  <a:pt x="775252" y="620585"/>
                  <a:pt x="844826" y="776298"/>
                </a:cubicBezTo>
                <a:cubicBezTo>
                  <a:pt x="914400" y="932011"/>
                  <a:pt x="947531" y="1127481"/>
                  <a:pt x="1113183" y="1243437"/>
                </a:cubicBezTo>
                <a:cubicBezTo>
                  <a:pt x="1278835" y="1359393"/>
                  <a:pt x="1596887" y="1428968"/>
                  <a:pt x="1838739" y="1472037"/>
                </a:cubicBezTo>
                <a:cubicBezTo>
                  <a:pt x="2080591" y="1515106"/>
                  <a:pt x="2564296" y="1501854"/>
                  <a:pt x="2564296" y="1501854"/>
                </a:cubicBezTo>
                <a:lnTo>
                  <a:pt x="3130826" y="1531671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E83A533-7312-875F-1F59-E9DCFC0931DB}"/>
              </a:ext>
            </a:extLst>
          </p:cNvPr>
          <p:cNvSpPr/>
          <p:nvPr/>
        </p:nvSpPr>
        <p:spPr>
          <a:xfrm>
            <a:off x="7911476" y="2803785"/>
            <a:ext cx="1060963" cy="160113"/>
          </a:xfrm>
          <a:custGeom>
            <a:avLst/>
            <a:gdLst>
              <a:gd name="connsiteX0" fmla="*/ 0 w 3130826"/>
              <a:gd name="connsiteY0" fmla="*/ 1541611 h 1549769"/>
              <a:gd name="connsiteX1" fmla="*/ 208722 w 3130826"/>
              <a:gd name="connsiteY1" fmla="*/ 1541611 h 1549769"/>
              <a:gd name="connsiteX2" fmla="*/ 288235 w 3130826"/>
              <a:gd name="connsiteY2" fmla="*/ 1501854 h 1549769"/>
              <a:gd name="connsiteX3" fmla="*/ 377687 w 3130826"/>
              <a:gd name="connsiteY3" fmla="*/ 1054593 h 1549769"/>
              <a:gd name="connsiteX4" fmla="*/ 457200 w 3130826"/>
              <a:gd name="connsiteY4" fmla="*/ 219706 h 1549769"/>
              <a:gd name="connsiteX5" fmla="*/ 487018 w 3130826"/>
              <a:gd name="connsiteY5" fmla="*/ 70619 h 1549769"/>
              <a:gd name="connsiteX6" fmla="*/ 536713 w 3130826"/>
              <a:gd name="connsiteY6" fmla="*/ 1045 h 1549769"/>
              <a:gd name="connsiteX7" fmla="*/ 596348 w 3130826"/>
              <a:gd name="connsiteY7" fmla="*/ 50741 h 1549769"/>
              <a:gd name="connsiteX8" fmla="*/ 695739 w 3130826"/>
              <a:gd name="connsiteY8" fmla="*/ 309158 h 1549769"/>
              <a:gd name="connsiteX9" fmla="*/ 844826 w 3130826"/>
              <a:gd name="connsiteY9" fmla="*/ 776298 h 1549769"/>
              <a:gd name="connsiteX10" fmla="*/ 1113183 w 3130826"/>
              <a:gd name="connsiteY10" fmla="*/ 1243437 h 1549769"/>
              <a:gd name="connsiteX11" fmla="*/ 1838739 w 3130826"/>
              <a:gd name="connsiteY11" fmla="*/ 1472037 h 1549769"/>
              <a:gd name="connsiteX12" fmla="*/ 2564296 w 3130826"/>
              <a:gd name="connsiteY12" fmla="*/ 1501854 h 1549769"/>
              <a:gd name="connsiteX13" fmla="*/ 3130826 w 3130826"/>
              <a:gd name="connsiteY13" fmla="*/ 1531671 h 154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30826" h="1549769">
                <a:moveTo>
                  <a:pt x="0" y="1541611"/>
                </a:moveTo>
                <a:cubicBezTo>
                  <a:pt x="80341" y="1544924"/>
                  <a:pt x="160683" y="1548237"/>
                  <a:pt x="208722" y="1541611"/>
                </a:cubicBezTo>
                <a:cubicBezTo>
                  <a:pt x="256761" y="1534985"/>
                  <a:pt x="260074" y="1583024"/>
                  <a:pt x="288235" y="1501854"/>
                </a:cubicBezTo>
                <a:cubicBezTo>
                  <a:pt x="316396" y="1420684"/>
                  <a:pt x="349526" y="1268284"/>
                  <a:pt x="377687" y="1054593"/>
                </a:cubicBezTo>
                <a:cubicBezTo>
                  <a:pt x="405848" y="840902"/>
                  <a:pt x="438978" y="383702"/>
                  <a:pt x="457200" y="219706"/>
                </a:cubicBezTo>
                <a:cubicBezTo>
                  <a:pt x="475422" y="55710"/>
                  <a:pt x="473766" y="107062"/>
                  <a:pt x="487018" y="70619"/>
                </a:cubicBezTo>
                <a:cubicBezTo>
                  <a:pt x="500270" y="34176"/>
                  <a:pt x="536713" y="1045"/>
                  <a:pt x="536713" y="1045"/>
                </a:cubicBezTo>
                <a:cubicBezTo>
                  <a:pt x="554935" y="-2268"/>
                  <a:pt x="569844" y="-611"/>
                  <a:pt x="596348" y="50741"/>
                </a:cubicBezTo>
                <a:cubicBezTo>
                  <a:pt x="622852" y="102093"/>
                  <a:pt x="654326" y="188232"/>
                  <a:pt x="695739" y="309158"/>
                </a:cubicBezTo>
                <a:cubicBezTo>
                  <a:pt x="737152" y="430084"/>
                  <a:pt x="775252" y="620585"/>
                  <a:pt x="844826" y="776298"/>
                </a:cubicBezTo>
                <a:cubicBezTo>
                  <a:pt x="914400" y="932011"/>
                  <a:pt x="947531" y="1127481"/>
                  <a:pt x="1113183" y="1243437"/>
                </a:cubicBezTo>
                <a:cubicBezTo>
                  <a:pt x="1278835" y="1359393"/>
                  <a:pt x="1596887" y="1428968"/>
                  <a:pt x="1838739" y="1472037"/>
                </a:cubicBezTo>
                <a:cubicBezTo>
                  <a:pt x="2080591" y="1515106"/>
                  <a:pt x="2564296" y="1501854"/>
                  <a:pt x="2564296" y="1501854"/>
                </a:cubicBezTo>
                <a:lnTo>
                  <a:pt x="3130826" y="1531671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A4B008E-DF7F-E5B6-60A7-69FE374AE667}"/>
              </a:ext>
            </a:extLst>
          </p:cNvPr>
          <p:cNvSpPr/>
          <p:nvPr/>
        </p:nvSpPr>
        <p:spPr>
          <a:xfrm>
            <a:off x="7911476" y="2984433"/>
            <a:ext cx="1060963" cy="160113"/>
          </a:xfrm>
          <a:custGeom>
            <a:avLst/>
            <a:gdLst>
              <a:gd name="connsiteX0" fmla="*/ 0 w 3130826"/>
              <a:gd name="connsiteY0" fmla="*/ 1541611 h 1549769"/>
              <a:gd name="connsiteX1" fmla="*/ 208722 w 3130826"/>
              <a:gd name="connsiteY1" fmla="*/ 1541611 h 1549769"/>
              <a:gd name="connsiteX2" fmla="*/ 288235 w 3130826"/>
              <a:gd name="connsiteY2" fmla="*/ 1501854 h 1549769"/>
              <a:gd name="connsiteX3" fmla="*/ 377687 w 3130826"/>
              <a:gd name="connsiteY3" fmla="*/ 1054593 h 1549769"/>
              <a:gd name="connsiteX4" fmla="*/ 457200 w 3130826"/>
              <a:gd name="connsiteY4" fmla="*/ 219706 h 1549769"/>
              <a:gd name="connsiteX5" fmla="*/ 487018 w 3130826"/>
              <a:gd name="connsiteY5" fmla="*/ 70619 h 1549769"/>
              <a:gd name="connsiteX6" fmla="*/ 536713 w 3130826"/>
              <a:gd name="connsiteY6" fmla="*/ 1045 h 1549769"/>
              <a:gd name="connsiteX7" fmla="*/ 596348 w 3130826"/>
              <a:gd name="connsiteY7" fmla="*/ 50741 h 1549769"/>
              <a:gd name="connsiteX8" fmla="*/ 695739 w 3130826"/>
              <a:gd name="connsiteY8" fmla="*/ 309158 h 1549769"/>
              <a:gd name="connsiteX9" fmla="*/ 844826 w 3130826"/>
              <a:gd name="connsiteY9" fmla="*/ 776298 h 1549769"/>
              <a:gd name="connsiteX10" fmla="*/ 1113183 w 3130826"/>
              <a:gd name="connsiteY10" fmla="*/ 1243437 h 1549769"/>
              <a:gd name="connsiteX11" fmla="*/ 1838739 w 3130826"/>
              <a:gd name="connsiteY11" fmla="*/ 1472037 h 1549769"/>
              <a:gd name="connsiteX12" fmla="*/ 2564296 w 3130826"/>
              <a:gd name="connsiteY12" fmla="*/ 1501854 h 1549769"/>
              <a:gd name="connsiteX13" fmla="*/ 3130826 w 3130826"/>
              <a:gd name="connsiteY13" fmla="*/ 1531671 h 154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30826" h="1549769">
                <a:moveTo>
                  <a:pt x="0" y="1541611"/>
                </a:moveTo>
                <a:cubicBezTo>
                  <a:pt x="80341" y="1544924"/>
                  <a:pt x="160683" y="1548237"/>
                  <a:pt x="208722" y="1541611"/>
                </a:cubicBezTo>
                <a:cubicBezTo>
                  <a:pt x="256761" y="1534985"/>
                  <a:pt x="260074" y="1583024"/>
                  <a:pt x="288235" y="1501854"/>
                </a:cubicBezTo>
                <a:cubicBezTo>
                  <a:pt x="316396" y="1420684"/>
                  <a:pt x="349526" y="1268284"/>
                  <a:pt x="377687" y="1054593"/>
                </a:cubicBezTo>
                <a:cubicBezTo>
                  <a:pt x="405848" y="840902"/>
                  <a:pt x="438978" y="383702"/>
                  <a:pt x="457200" y="219706"/>
                </a:cubicBezTo>
                <a:cubicBezTo>
                  <a:pt x="475422" y="55710"/>
                  <a:pt x="473766" y="107062"/>
                  <a:pt x="487018" y="70619"/>
                </a:cubicBezTo>
                <a:cubicBezTo>
                  <a:pt x="500270" y="34176"/>
                  <a:pt x="536713" y="1045"/>
                  <a:pt x="536713" y="1045"/>
                </a:cubicBezTo>
                <a:cubicBezTo>
                  <a:pt x="554935" y="-2268"/>
                  <a:pt x="569844" y="-611"/>
                  <a:pt x="596348" y="50741"/>
                </a:cubicBezTo>
                <a:cubicBezTo>
                  <a:pt x="622852" y="102093"/>
                  <a:pt x="654326" y="188232"/>
                  <a:pt x="695739" y="309158"/>
                </a:cubicBezTo>
                <a:cubicBezTo>
                  <a:pt x="737152" y="430084"/>
                  <a:pt x="775252" y="620585"/>
                  <a:pt x="844826" y="776298"/>
                </a:cubicBezTo>
                <a:cubicBezTo>
                  <a:pt x="914400" y="932011"/>
                  <a:pt x="947531" y="1127481"/>
                  <a:pt x="1113183" y="1243437"/>
                </a:cubicBezTo>
                <a:cubicBezTo>
                  <a:pt x="1278835" y="1359393"/>
                  <a:pt x="1596887" y="1428968"/>
                  <a:pt x="1838739" y="1472037"/>
                </a:cubicBezTo>
                <a:cubicBezTo>
                  <a:pt x="2080591" y="1515106"/>
                  <a:pt x="2564296" y="1501854"/>
                  <a:pt x="2564296" y="1501854"/>
                </a:cubicBezTo>
                <a:lnTo>
                  <a:pt x="3130826" y="1531671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BB68D50-E4BE-764B-1FCE-AB733A36C8E0}"/>
              </a:ext>
            </a:extLst>
          </p:cNvPr>
          <p:cNvSpPr/>
          <p:nvPr/>
        </p:nvSpPr>
        <p:spPr>
          <a:xfrm>
            <a:off x="7911476" y="3165081"/>
            <a:ext cx="1060963" cy="160113"/>
          </a:xfrm>
          <a:custGeom>
            <a:avLst/>
            <a:gdLst>
              <a:gd name="connsiteX0" fmla="*/ 0 w 3130826"/>
              <a:gd name="connsiteY0" fmla="*/ 1541611 h 1549769"/>
              <a:gd name="connsiteX1" fmla="*/ 208722 w 3130826"/>
              <a:gd name="connsiteY1" fmla="*/ 1541611 h 1549769"/>
              <a:gd name="connsiteX2" fmla="*/ 288235 w 3130826"/>
              <a:gd name="connsiteY2" fmla="*/ 1501854 h 1549769"/>
              <a:gd name="connsiteX3" fmla="*/ 377687 w 3130826"/>
              <a:gd name="connsiteY3" fmla="*/ 1054593 h 1549769"/>
              <a:gd name="connsiteX4" fmla="*/ 457200 w 3130826"/>
              <a:gd name="connsiteY4" fmla="*/ 219706 h 1549769"/>
              <a:gd name="connsiteX5" fmla="*/ 487018 w 3130826"/>
              <a:gd name="connsiteY5" fmla="*/ 70619 h 1549769"/>
              <a:gd name="connsiteX6" fmla="*/ 536713 w 3130826"/>
              <a:gd name="connsiteY6" fmla="*/ 1045 h 1549769"/>
              <a:gd name="connsiteX7" fmla="*/ 596348 w 3130826"/>
              <a:gd name="connsiteY7" fmla="*/ 50741 h 1549769"/>
              <a:gd name="connsiteX8" fmla="*/ 695739 w 3130826"/>
              <a:gd name="connsiteY8" fmla="*/ 309158 h 1549769"/>
              <a:gd name="connsiteX9" fmla="*/ 844826 w 3130826"/>
              <a:gd name="connsiteY9" fmla="*/ 776298 h 1549769"/>
              <a:gd name="connsiteX10" fmla="*/ 1113183 w 3130826"/>
              <a:gd name="connsiteY10" fmla="*/ 1243437 h 1549769"/>
              <a:gd name="connsiteX11" fmla="*/ 1838739 w 3130826"/>
              <a:gd name="connsiteY11" fmla="*/ 1472037 h 1549769"/>
              <a:gd name="connsiteX12" fmla="*/ 2564296 w 3130826"/>
              <a:gd name="connsiteY12" fmla="*/ 1501854 h 1549769"/>
              <a:gd name="connsiteX13" fmla="*/ 3130826 w 3130826"/>
              <a:gd name="connsiteY13" fmla="*/ 1531671 h 154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30826" h="1549769">
                <a:moveTo>
                  <a:pt x="0" y="1541611"/>
                </a:moveTo>
                <a:cubicBezTo>
                  <a:pt x="80341" y="1544924"/>
                  <a:pt x="160683" y="1548237"/>
                  <a:pt x="208722" y="1541611"/>
                </a:cubicBezTo>
                <a:cubicBezTo>
                  <a:pt x="256761" y="1534985"/>
                  <a:pt x="260074" y="1583024"/>
                  <a:pt x="288235" y="1501854"/>
                </a:cubicBezTo>
                <a:cubicBezTo>
                  <a:pt x="316396" y="1420684"/>
                  <a:pt x="349526" y="1268284"/>
                  <a:pt x="377687" y="1054593"/>
                </a:cubicBezTo>
                <a:cubicBezTo>
                  <a:pt x="405848" y="840902"/>
                  <a:pt x="438978" y="383702"/>
                  <a:pt x="457200" y="219706"/>
                </a:cubicBezTo>
                <a:cubicBezTo>
                  <a:pt x="475422" y="55710"/>
                  <a:pt x="473766" y="107062"/>
                  <a:pt x="487018" y="70619"/>
                </a:cubicBezTo>
                <a:cubicBezTo>
                  <a:pt x="500270" y="34176"/>
                  <a:pt x="536713" y="1045"/>
                  <a:pt x="536713" y="1045"/>
                </a:cubicBezTo>
                <a:cubicBezTo>
                  <a:pt x="554935" y="-2268"/>
                  <a:pt x="569844" y="-611"/>
                  <a:pt x="596348" y="50741"/>
                </a:cubicBezTo>
                <a:cubicBezTo>
                  <a:pt x="622852" y="102093"/>
                  <a:pt x="654326" y="188232"/>
                  <a:pt x="695739" y="309158"/>
                </a:cubicBezTo>
                <a:cubicBezTo>
                  <a:pt x="737152" y="430084"/>
                  <a:pt x="775252" y="620585"/>
                  <a:pt x="844826" y="776298"/>
                </a:cubicBezTo>
                <a:cubicBezTo>
                  <a:pt x="914400" y="932011"/>
                  <a:pt x="947531" y="1127481"/>
                  <a:pt x="1113183" y="1243437"/>
                </a:cubicBezTo>
                <a:cubicBezTo>
                  <a:pt x="1278835" y="1359393"/>
                  <a:pt x="1596887" y="1428968"/>
                  <a:pt x="1838739" y="1472037"/>
                </a:cubicBezTo>
                <a:cubicBezTo>
                  <a:pt x="2080591" y="1515106"/>
                  <a:pt x="2564296" y="1501854"/>
                  <a:pt x="2564296" y="1501854"/>
                </a:cubicBezTo>
                <a:lnTo>
                  <a:pt x="3130826" y="1531671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778D2D8-EA45-3967-F6BC-EA80566B5F23}"/>
              </a:ext>
            </a:extLst>
          </p:cNvPr>
          <p:cNvSpPr/>
          <p:nvPr/>
        </p:nvSpPr>
        <p:spPr>
          <a:xfrm>
            <a:off x="7911476" y="3345729"/>
            <a:ext cx="1060963" cy="160113"/>
          </a:xfrm>
          <a:custGeom>
            <a:avLst/>
            <a:gdLst>
              <a:gd name="connsiteX0" fmla="*/ 0 w 3130826"/>
              <a:gd name="connsiteY0" fmla="*/ 1541611 h 1549769"/>
              <a:gd name="connsiteX1" fmla="*/ 208722 w 3130826"/>
              <a:gd name="connsiteY1" fmla="*/ 1541611 h 1549769"/>
              <a:gd name="connsiteX2" fmla="*/ 288235 w 3130826"/>
              <a:gd name="connsiteY2" fmla="*/ 1501854 h 1549769"/>
              <a:gd name="connsiteX3" fmla="*/ 377687 w 3130826"/>
              <a:gd name="connsiteY3" fmla="*/ 1054593 h 1549769"/>
              <a:gd name="connsiteX4" fmla="*/ 457200 w 3130826"/>
              <a:gd name="connsiteY4" fmla="*/ 219706 h 1549769"/>
              <a:gd name="connsiteX5" fmla="*/ 487018 w 3130826"/>
              <a:gd name="connsiteY5" fmla="*/ 70619 h 1549769"/>
              <a:gd name="connsiteX6" fmla="*/ 536713 w 3130826"/>
              <a:gd name="connsiteY6" fmla="*/ 1045 h 1549769"/>
              <a:gd name="connsiteX7" fmla="*/ 596348 w 3130826"/>
              <a:gd name="connsiteY7" fmla="*/ 50741 h 1549769"/>
              <a:gd name="connsiteX8" fmla="*/ 695739 w 3130826"/>
              <a:gd name="connsiteY8" fmla="*/ 309158 h 1549769"/>
              <a:gd name="connsiteX9" fmla="*/ 844826 w 3130826"/>
              <a:gd name="connsiteY9" fmla="*/ 776298 h 1549769"/>
              <a:gd name="connsiteX10" fmla="*/ 1113183 w 3130826"/>
              <a:gd name="connsiteY10" fmla="*/ 1243437 h 1549769"/>
              <a:gd name="connsiteX11" fmla="*/ 1838739 w 3130826"/>
              <a:gd name="connsiteY11" fmla="*/ 1472037 h 1549769"/>
              <a:gd name="connsiteX12" fmla="*/ 2564296 w 3130826"/>
              <a:gd name="connsiteY12" fmla="*/ 1501854 h 1549769"/>
              <a:gd name="connsiteX13" fmla="*/ 3130826 w 3130826"/>
              <a:gd name="connsiteY13" fmla="*/ 1531671 h 154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30826" h="1549769">
                <a:moveTo>
                  <a:pt x="0" y="1541611"/>
                </a:moveTo>
                <a:cubicBezTo>
                  <a:pt x="80341" y="1544924"/>
                  <a:pt x="160683" y="1548237"/>
                  <a:pt x="208722" y="1541611"/>
                </a:cubicBezTo>
                <a:cubicBezTo>
                  <a:pt x="256761" y="1534985"/>
                  <a:pt x="260074" y="1583024"/>
                  <a:pt x="288235" y="1501854"/>
                </a:cubicBezTo>
                <a:cubicBezTo>
                  <a:pt x="316396" y="1420684"/>
                  <a:pt x="349526" y="1268284"/>
                  <a:pt x="377687" y="1054593"/>
                </a:cubicBezTo>
                <a:cubicBezTo>
                  <a:pt x="405848" y="840902"/>
                  <a:pt x="438978" y="383702"/>
                  <a:pt x="457200" y="219706"/>
                </a:cubicBezTo>
                <a:cubicBezTo>
                  <a:pt x="475422" y="55710"/>
                  <a:pt x="473766" y="107062"/>
                  <a:pt x="487018" y="70619"/>
                </a:cubicBezTo>
                <a:cubicBezTo>
                  <a:pt x="500270" y="34176"/>
                  <a:pt x="536713" y="1045"/>
                  <a:pt x="536713" y="1045"/>
                </a:cubicBezTo>
                <a:cubicBezTo>
                  <a:pt x="554935" y="-2268"/>
                  <a:pt x="569844" y="-611"/>
                  <a:pt x="596348" y="50741"/>
                </a:cubicBezTo>
                <a:cubicBezTo>
                  <a:pt x="622852" y="102093"/>
                  <a:pt x="654326" y="188232"/>
                  <a:pt x="695739" y="309158"/>
                </a:cubicBezTo>
                <a:cubicBezTo>
                  <a:pt x="737152" y="430084"/>
                  <a:pt x="775252" y="620585"/>
                  <a:pt x="844826" y="776298"/>
                </a:cubicBezTo>
                <a:cubicBezTo>
                  <a:pt x="914400" y="932011"/>
                  <a:pt x="947531" y="1127481"/>
                  <a:pt x="1113183" y="1243437"/>
                </a:cubicBezTo>
                <a:cubicBezTo>
                  <a:pt x="1278835" y="1359393"/>
                  <a:pt x="1596887" y="1428968"/>
                  <a:pt x="1838739" y="1472037"/>
                </a:cubicBezTo>
                <a:cubicBezTo>
                  <a:pt x="2080591" y="1515106"/>
                  <a:pt x="2564296" y="1501854"/>
                  <a:pt x="2564296" y="1501854"/>
                </a:cubicBezTo>
                <a:lnTo>
                  <a:pt x="3130826" y="1531671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A8E3204E-CA8D-7C3B-78D6-5EAA70D3A9EF}"/>
              </a:ext>
            </a:extLst>
          </p:cNvPr>
          <p:cNvSpPr/>
          <p:nvPr/>
        </p:nvSpPr>
        <p:spPr>
          <a:xfrm>
            <a:off x="7911476" y="3526377"/>
            <a:ext cx="1060963" cy="160113"/>
          </a:xfrm>
          <a:custGeom>
            <a:avLst/>
            <a:gdLst>
              <a:gd name="connsiteX0" fmla="*/ 0 w 3130826"/>
              <a:gd name="connsiteY0" fmla="*/ 1541611 h 1549769"/>
              <a:gd name="connsiteX1" fmla="*/ 208722 w 3130826"/>
              <a:gd name="connsiteY1" fmla="*/ 1541611 h 1549769"/>
              <a:gd name="connsiteX2" fmla="*/ 288235 w 3130826"/>
              <a:gd name="connsiteY2" fmla="*/ 1501854 h 1549769"/>
              <a:gd name="connsiteX3" fmla="*/ 377687 w 3130826"/>
              <a:gd name="connsiteY3" fmla="*/ 1054593 h 1549769"/>
              <a:gd name="connsiteX4" fmla="*/ 457200 w 3130826"/>
              <a:gd name="connsiteY4" fmla="*/ 219706 h 1549769"/>
              <a:gd name="connsiteX5" fmla="*/ 487018 w 3130826"/>
              <a:gd name="connsiteY5" fmla="*/ 70619 h 1549769"/>
              <a:gd name="connsiteX6" fmla="*/ 536713 w 3130826"/>
              <a:gd name="connsiteY6" fmla="*/ 1045 h 1549769"/>
              <a:gd name="connsiteX7" fmla="*/ 596348 w 3130826"/>
              <a:gd name="connsiteY7" fmla="*/ 50741 h 1549769"/>
              <a:gd name="connsiteX8" fmla="*/ 695739 w 3130826"/>
              <a:gd name="connsiteY8" fmla="*/ 309158 h 1549769"/>
              <a:gd name="connsiteX9" fmla="*/ 844826 w 3130826"/>
              <a:gd name="connsiteY9" fmla="*/ 776298 h 1549769"/>
              <a:gd name="connsiteX10" fmla="*/ 1113183 w 3130826"/>
              <a:gd name="connsiteY10" fmla="*/ 1243437 h 1549769"/>
              <a:gd name="connsiteX11" fmla="*/ 1838739 w 3130826"/>
              <a:gd name="connsiteY11" fmla="*/ 1472037 h 1549769"/>
              <a:gd name="connsiteX12" fmla="*/ 2564296 w 3130826"/>
              <a:gd name="connsiteY12" fmla="*/ 1501854 h 1549769"/>
              <a:gd name="connsiteX13" fmla="*/ 3130826 w 3130826"/>
              <a:gd name="connsiteY13" fmla="*/ 1531671 h 154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30826" h="1549769">
                <a:moveTo>
                  <a:pt x="0" y="1541611"/>
                </a:moveTo>
                <a:cubicBezTo>
                  <a:pt x="80341" y="1544924"/>
                  <a:pt x="160683" y="1548237"/>
                  <a:pt x="208722" y="1541611"/>
                </a:cubicBezTo>
                <a:cubicBezTo>
                  <a:pt x="256761" y="1534985"/>
                  <a:pt x="260074" y="1583024"/>
                  <a:pt x="288235" y="1501854"/>
                </a:cubicBezTo>
                <a:cubicBezTo>
                  <a:pt x="316396" y="1420684"/>
                  <a:pt x="349526" y="1268284"/>
                  <a:pt x="377687" y="1054593"/>
                </a:cubicBezTo>
                <a:cubicBezTo>
                  <a:pt x="405848" y="840902"/>
                  <a:pt x="438978" y="383702"/>
                  <a:pt x="457200" y="219706"/>
                </a:cubicBezTo>
                <a:cubicBezTo>
                  <a:pt x="475422" y="55710"/>
                  <a:pt x="473766" y="107062"/>
                  <a:pt x="487018" y="70619"/>
                </a:cubicBezTo>
                <a:cubicBezTo>
                  <a:pt x="500270" y="34176"/>
                  <a:pt x="536713" y="1045"/>
                  <a:pt x="536713" y="1045"/>
                </a:cubicBezTo>
                <a:cubicBezTo>
                  <a:pt x="554935" y="-2268"/>
                  <a:pt x="569844" y="-611"/>
                  <a:pt x="596348" y="50741"/>
                </a:cubicBezTo>
                <a:cubicBezTo>
                  <a:pt x="622852" y="102093"/>
                  <a:pt x="654326" y="188232"/>
                  <a:pt x="695739" y="309158"/>
                </a:cubicBezTo>
                <a:cubicBezTo>
                  <a:pt x="737152" y="430084"/>
                  <a:pt x="775252" y="620585"/>
                  <a:pt x="844826" y="776298"/>
                </a:cubicBezTo>
                <a:cubicBezTo>
                  <a:pt x="914400" y="932011"/>
                  <a:pt x="947531" y="1127481"/>
                  <a:pt x="1113183" y="1243437"/>
                </a:cubicBezTo>
                <a:cubicBezTo>
                  <a:pt x="1278835" y="1359393"/>
                  <a:pt x="1596887" y="1428968"/>
                  <a:pt x="1838739" y="1472037"/>
                </a:cubicBezTo>
                <a:cubicBezTo>
                  <a:pt x="2080591" y="1515106"/>
                  <a:pt x="2564296" y="1501854"/>
                  <a:pt x="2564296" y="1501854"/>
                </a:cubicBezTo>
                <a:lnTo>
                  <a:pt x="3130826" y="1531671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1ED3FA-C8F3-84A2-5963-76B9F339CF1F}"/>
              </a:ext>
            </a:extLst>
          </p:cNvPr>
          <p:cNvSpPr/>
          <p:nvPr/>
        </p:nvSpPr>
        <p:spPr>
          <a:xfrm>
            <a:off x="9042353" y="3519166"/>
            <a:ext cx="2579806" cy="160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2DE0091-03A4-2D14-6B71-A9BB21D002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7" t="4341" r="1874" b="3909"/>
          <a:stretch>
            <a:fillRect/>
          </a:stretch>
        </p:blipFill>
        <p:spPr>
          <a:xfrm>
            <a:off x="569841" y="3886200"/>
            <a:ext cx="5989986" cy="27630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B24F97-B625-A85F-5554-3D3DCD828DA3}"/>
              </a:ext>
            </a:extLst>
          </p:cNvPr>
          <p:cNvSpPr txBox="1"/>
          <p:nvPr/>
        </p:nvSpPr>
        <p:spPr>
          <a:xfrm>
            <a:off x="1247340" y="4907492"/>
            <a:ext cx="1747064" cy="102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Each local deposition follows an  “elemental” Landau distribution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CF7744E-E7E1-1403-B946-E2B88449BE2C}"/>
              </a:ext>
            </a:extLst>
          </p:cNvPr>
          <p:cNvCxnSpPr>
            <a:cxnSpLocks/>
          </p:cNvCxnSpPr>
          <p:nvPr/>
        </p:nvCxnSpPr>
        <p:spPr>
          <a:xfrm>
            <a:off x="2619998" y="4907492"/>
            <a:ext cx="7641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7050A42-1196-9E12-CFEF-1FB4D2D1FEF3}"/>
              </a:ext>
            </a:extLst>
          </p:cNvPr>
          <p:cNvSpPr txBox="1"/>
          <p:nvPr/>
        </p:nvSpPr>
        <p:spPr>
          <a:xfrm>
            <a:off x="4345105" y="4880191"/>
            <a:ext cx="1636297" cy="78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1200" b="1" dirty="0"/>
              <a:t>The total deposition follows a</a:t>
            </a:r>
          </a:p>
          <a:p>
            <a:pPr>
              <a:lnSpc>
                <a:spcPct val="130000"/>
              </a:lnSpc>
            </a:pPr>
            <a:r>
              <a:rPr lang="en-IT" sz="1200" b="1" dirty="0"/>
              <a:t>Landau distribution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2A7CC4CE-6004-5291-F0FA-5D1DF89290BB}"/>
              </a:ext>
            </a:extLst>
          </p:cNvPr>
          <p:cNvSpPr/>
          <p:nvPr/>
        </p:nvSpPr>
        <p:spPr>
          <a:xfrm>
            <a:off x="4148401" y="4043429"/>
            <a:ext cx="218661" cy="229704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18A3805-B523-0EAD-D1F6-7DC5F51826BE}"/>
                  </a:ext>
                </a:extLst>
              </p:cNvPr>
              <p:cNvSpPr txBox="1"/>
              <p:nvPr/>
            </p:nvSpPr>
            <p:spPr>
              <a:xfrm>
                <a:off x="1048896" y="1666489"/>
                <a:ext cx="5510931" cy="957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𝑳𝒂𝒏𝒅𝒂𝒖</m:t>
                      </m:r>
                      <m:r>
                        <a:rPr lang="en-US" b="1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𝒅𝒊𝒔𝒕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𝒓𝒏𝒅</m:t>
                                  </m:r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𝑳𝒂𝒏𝒅𝒂𝒖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</m:d>
                                  <m:r>
                                    <a:rPr lang="en-US" b="1" i="1" smtClean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IT" b="1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18A3805-B523-0EAD-D1F6-7DC5F5182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96" y="1666489"/>
                <a:ext cx="5510931" cy="957185"/>
              </a:xfrm>
              <a:prstGeom prst="rect">
                <a:avLst/>
              </a:prstGeom>
              <a:blipFill>
                <a:blip r:embed="rId3"/>
                <a:stretch>
                  <a:fillRect l="-460" t="-73684" b="-142105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A349E3B-1CCB-7F34-B1B1-7DEB1ED75D03}"/>
              </a:ext>
            </a:extLst>
          </p:cNvPr>
          <p:cNvSpPr txBox="1"/>
          <p:nvPr/>
        </p:nvSpPr>
        <p:spPr>
          <a:xfrm>
            <a:off x="6900078" y="5257802"/>
            <a:ext cx="4904602" cy="11337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Question: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I</a:t>
            </a:r>
            <a:r>
              <a:rPr lang="en-IT" b="1" dirty="0"/>
              <a:t>s this correct?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What about the central limit theorem?</a:t>
            </a:r>
            <a:endParaRPr lang="en-IT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1BA9A9F-99CD-E80E-0C2A-5C2332C34C38}"/>
              </a:ext>
            </a:extLst>
          </p:cNvPr>
          <p:cNvCxnSpPr>
            <a:cxnSpLocks/>
          </p:cNvCxnSpPr>
          <p:nvPr/>
        </p:nvCxnSpPr>
        <p:spPr>
          <a:xfrm>
            <a:off x="9771225" y="2235388"/>
            <a:ext cx="720057" cy="14438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6255B93-06E2-73A6-A7C3-B603A6390843}"/>
              </a:ext>
            </a:extLst>
          </p:cNvPr>
          <p:cNvSpPr txBox="1"/>
          <p:nvPr/>
        </p:nvSpPr>
        <p:spPr>
          <a:xfrm>
            <a:off x="897215" y="2745150"/>
            <a:ext cx="6116444" cy="1018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/>
              <a:t>The ionization in an arbitrary thick sensor is obtained by drawing, for each 5 micron, a random number from the Landau distribution of a 5-micron silicon detector</a:t>
            </a:r>
            <a:endParaRPr lang="en-IT" sz="1600" dirty="0"/>
          </a:p>
        </p:txBody>
      </p:sp>
    </p:spTree>
    <p:extLst>
      <p:ext uri="{BB962C8B-B14F-4D97-AF65-F5344CB8AC3E}">
        <p14:creationId xmlns:p14="http://schemas.microsoft.com/office/powerpoint/2010/main" val="18273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688FDF-8B7B-55A6-AACE-60CD2232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DCAA0-2822-AD9D-D158-E903444096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81839C-4DFF-BA1E-09B5-DD82001B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Detour: the central limit theorem does not apply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75535F-638B-FC18-99AA-8FBB47209019}"/>
              </a:ext>
            </a:extLst>
          </p:cNvPr>
          <p:cNvSpPr txBox="1"/>
          <p:nvPr/>
        </p:nvSpPr>
        <p:spPr>
          <a:xfrm>
            <a:off x="728598" y="1022507"/>
            <a:ext cx="5602754" cy="2531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The sum (or average) of a large number of independent</a:t>
            </a:r>
            <a:r>
              <a:rPr lang="en-GB" dirty="0"/>
              <a:t> </a:t>
            </a:r>
            <a:r>
              <a:rPr lang="en-GB" b="1" dirty="0"/>
              <a:t>and identically distributed random variables, </a:t>
            </a:r>
            <a:r>
              <a:rPr lang="en-GB" dirty="0"/>
              <a:t>regardless of the original distribution of the data, as the sample size becomes large, </a:t>
            </a:r>
            <a:r>
              <a:rPr lang="en-GB" b="1" dirty="0"/>
              <a:t>will approach a normal (Gaussian) distribution</a:t>
            </a:r>
            <a:r>
              <a:rPr lang="en-GB" dirty="0"/>
              <a:t>, </a:t>
            </a: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2F5B0-8A24-F09A-65EA-EB78B02A85F4}"/>
              </a:ext>
            </a:extLst>
          </p:cNvPr>
          <p:cNvSpPr txBox="1"/>
          <p:nvPr/>
        </p:nvSpPr>
        <p:spPr>
          <a:xfrm>
            <a:off x="1517899" y="5118420"/>
            <a:ext cx="7735129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accent1"/>
                </a:solidFill>
              </a:rPr>
              <a:t>provided that the distribution has a finite mean and variance.</a:t>
            </a:r>
            <a:endParaRPr lang="en-IT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F92391-DD77-7938-BA0F-AE0BF5902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249" y="849252"/>
            <a:ext cx="5602754" cy="3622324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7E0575BD-D0B4-9C4A-7E28-B7BAD952A6FD}"/>
              </a:ext>
            </a:extLst>
          </p:cNvPr>
          <p:cNvSpPr/>
          <p:nvPr/>
        </p:nvSpPr>
        <p:spPr>
          <a:xfrm>
            <a:off x="9253028" y="1451046"/>
            <a:ext cx="462987" cy="150471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FBFE8AA-0A3A-C364-F2C8-55FD6663C415}"/>
              </a:ext>
            </a:extLst>
          </p:cNvPr>
          <p:cNvSpPr/>
          <p:nvPr/>
        </p:nvSpPr>
        <p:spPr>
          <a:xfrm>
            <a:off x="9218608" y="2535728"/>
            <a:ext cx="462987" cy="150471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EAC7353-D0FF-563F-BB1C-4FAB914AC7BB}"/>
              </a:ext>
            </a:extLst>
          </p:cNvPr>
          <p:cNvSpPr/>
          <p:nvPr/>
        </p:nvSpPr>
        <p:spPr>
          <a:xfrm>
            <a:off x="9271626" y="3627703"/>
            <a:ext cx="462987" cy="150471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0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CFCB3-3872-45B3-88DE-BBF8C097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0A18C-E370-C31B-0498-B1CE084E707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00AE90-F7EE-8FF8-9C57-30BECD72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Stable distributions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7F832-2983-350D-D9E1-C0536377833B}"/>
              </a:ext>
            </a:extLst>
          </p:cNvPr>
          <p:cNvSpPr txBox="1"/>
          <p:nvPr/>
        </p:nvSpPr>
        <p:spPr>
          <a:xfrm>
            <a:off x="1851949" y="682837"/>
            <a:ext cx="8915580" cy="956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/>
              <a:t>For a special class of functions, stable distributions, the sums of random variables result in a distribution of the same type.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97B21-FF60-30DC-22FF-15AC6B436A48}"/>
              </a:ext>
            </a:extLst>
          </p:cNvPr>
          <p:cNvSpPr txBox="1"/>
          <p:nvPr/>
        </p:nvSpPr>
        <p:spPr>
          <a:xfrm>
            <a:off x="1506009" y="2426084"/>
            <a:ext cx="9261520" cy="956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the sum of random numbers from a Landau distribution is also distributed as a Landau distribution.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6CCAD2-215B-0637-4FB0-E4F021D5333B}"/>
                  </a:ext>
                </a:extLst>
              </p:cNvPr>
              <p:cNvSpPr txBox="1"/>
              <p:nvPr/>
            </p:nvSpPr>
            <p:spPr>
              <a:xfrm>
                <a:off x="924339" y="3423934"/>
                <a:ext cx="9843190" cy="870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Properties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𝐿𝑎𝑛𝑑𝑎𝑢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𝑀𝑃𝑉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𝐹𝑊𝐻𝑀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distribution  obtained by drawing </a:t>
                </a:r>
                <a:r>
                  <a:rPr lang="en-US" i="1" dirty="0"/>
                  <a:t>n</a:t>
                </a:r>
                <a:r>
                  <a:rPr lang="en-US" dirty="0"/>
                  <a:t> random numbers from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𝐿𝑎𝑛𝑑𝑎𝑢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𝑀𝑃𝑉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𝐹𝑊𝐻𝑀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6CCAD2-215B-0637-4FB0-E4F021D53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39" y="3423934"/>
                <a:ext cx="9843190" cy="870751"/>
              </a:xfrm>
              <a:prstGeom prst="rect">
                <a:avLst/>
              </a:prstGeom>
              <a:blipFill>
                <a:blip r:embed="rId2"/>
                <a:stretch>
                  <a:fillRect l="-515" b="-10000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50B440-B1ED-4A5C-2C57-63B8C42ACD14}"/>
                  </a:ext>
                </a:extLst>
              </p:cNvPr>
              <p:cNvSpPr txBox="1"/>
              <p:nvPr/>
            </p:nvSpPr>
            <p:spPr>
              <a:xfrm>
                <a:off x="997963" y="4520702"/>
                <a:ext cx="9626967" cy="870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𝑴𝑷𝑽</m:t>
                    </m:r>
                    <m:r>
                      <a:rPr lang="en-US" b="1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𝑴𝑷𝑽</m:t>
                        </m:r>
                      </m:e>
                      <m:sub>
                        <m:r>
                          <a:rPr lang="en-US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  <m:r>
                      <a:rPr lang="en-US" b="1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1" i="1">
                        <a:solidFill>
                          <a:srgbClr val="8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𝒍𝒏</m:t>
                    </m:r>
                    <m:d>
                      <m:dPr>
                        <m:ctrlPr>
                          <a:rPr lang="en-US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B" dirty="0"/>
                  <a:t>The MPV increases proportionally to ln(thickness) 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𝑭𝑾𝑯𝑴</m:t>
                    </m:r>
                    <m:r>
                      <a:rPr lang="en-US" b="1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𝑭𝑾𝑯𝑴</m:t>
                        </m:r>
                      </m:e>
                      <m:sub>
                        <m:r>
                          <a:rPr lang="en-US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  <m:r>
                      <a:rPr lang="en-US" b="1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GB" dirty="0"/>
                  <a:t>The FWHM remains constant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50B440-B1ED-4A5C-2C57-63B8C42AC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63" y="4520702"/>
                <a:ext cx="9626967" cy="870751"/>
              </a:xfrm>
              <a:prstGeom prst="rect">
                <a:avLst/>
              </a:prstGeom>
              <a:blipFill>
                <a:blip r:embed="rId3"/>
                <a:stretch>
                  <a:fillRect l="-395" b="-11594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038D39C-733F-6943-471E-CE5B2BC4373E}"/>
              </a:ext>
            </a:extLst>
          </p:cNvPr>
          <p:cNvSpPr txBox="1"/>
          <p:nvPr/>
        </p:nvSpPr>
        <p:spPr>
          <a:xfrm>
            <a:off x="8346879" y="5597657"/>
            <a:ext cx="3174033" cy="8706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/>
              <a:t>How does this compare with the measured results?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72B98-1DBE-422A-FF42-2289D42697AE}"/>
              </a:ext>
            </a:extLst>
          </p:cNvPr>
          <p:cNvSpPr txBox="1"/>
          <p:nvPr/>
        </p:nvSpPr>
        <p:spPr>
          <a:xfrm>
            <a:off x="997963" y="1810978"/>
            <a:ext cx="10923104" cy="455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The Landau distribution is a stable distributions, therefore: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48A0F-0A27-2D7C-5C7D-A5199E7DD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8C91AC-EE14-C6F3-D8A8-FD13AED8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3366C3-577B-BB86-BECE-53526F85FD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Nov 19th, HSTD14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D52331-3C73-D2C9-30F7-54157295F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predictions - measurements</a:t>
            </a:r>
            <a:r>
              <a:rPr lang="en-IT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844164-B576-9514-AB90-0F19DDD9CA5F}"/>
              </a:ext>
            </a:extLst>
          </p:cNvPr>
          <p:cNvSpPr txBox="1"/>
          <p:nvPr/>
        </p:nvSpPr>
        <p:spPr>
          <a:xfrm>
            <a:off x="634643" y="3607617"/>
            <a:ext cx="9713015" cy="1133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In measurements, the width of the Landau decreases</a:t>
            </a:r>
            <a:r>
              <a:rPr lang="en-IT" dirty="0"/>
              <a:t>: this behaviour is typical of Gaussian distribution. </a:t>
            </a:r>
          </a:p>
          <a:p>
            <a:pPr>
              <a:lnSpc>
                <a:spcPct val="130000"/>
              </a:lnSpc>
            </a:pPr>
            <a:r>
              <a:rPr lang="en-IT" dirty="0"/>
              <a:t>==&gt; Need to add a gaussian of mean 0 to the Landau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DC9605-094F-4257-4CAC-8FD85ED76E94}"/>
              </a:ext>
            </a:extLst>
          </p:cNvPr>
          <p:cNvSpPr txBox="1"/>
          <p:nvPr/>
        </p:nvSpPr>
        <p:spPr>
          <a:xfrm>
            <a:off x="1653074" y="5086150"/>
            <a:ext cx="9273207" cy="12852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Initial ionization: </a:t>
            </a:r>
            <a:r>
              <a:rPr lang="en-US" b="1" dirty="0"/>
              <a:t>convolution of a Landau with a Gaussian of mean = 0.</a:t>
            </a:r>
          </a:p>
          <a:p>
            <a:pPr>
              <a:lnSpc>
                <a:spcPct val="150000"/>
              </a:lnSpc>
            </a:pPr>
            <a:r>
              <a:rPr lang="en-US" dirty="0"/>
              <a:t>==&gt; remarkably, this is an approximation of the </a:t>
            </a:r>
            <a:r>
              <a:rPr lang="en-US" b="1" dirty="0"/>
              <a:t>Vavilov distribution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(which is supposed to describe correctly the energy deposition)</a:t>
            </a:r>
            <a:endParaRPr lang="en-IT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639C5FE9-0753-1108-7EED-C3EA534892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3566707"/>
                  </p:ext>
                </p:extLst>
              </p:nvPr>
            </p:nvGraphicFramePr>
            <p:xfrm>
              <a:off x="634643" y="1228181"/>
              <a:ext cx="11310071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1109">
                      <a:extLst>
                        <a:ext uri="{9D8B030D-6E8A-4147-A177-3AD203B41FA5}">
                          <a16:colId xmlns:a16="http://schemas.microsoft.com/office/drawing/2014/main" val="980379493"/>
                        </a:ext>
                      </a:extLst>
                    </a:gridCol>
                    <a:gridCol w="2630100">
                      <a:extLst>
                        <a:ext uri="{9D8B030D-6E8A-4147-A177-3AD203B41FA5}">
                          <a16:colId xmlns:a16="http://schemas.microsoft.com/office/drawing/2014/main" val="2369636875"/>
                        </a:ext>
                      </a:extLst>
                    </a:gridCol>
                    <a:gridCol w="3422831">
                      <a:extLst>
                        <a:ext uri="{9D8B030D-6E8A-4147-A177-3AD203B41FA5}">
                          <a16:colId xmlns:a16="http://schemas.microsoft.com/office/drawing/2014/main" val="4089466665"/>
                        </a:ext>
                      </a:extLst>
                    </a:gridCol>
                    <a:gridCol w="2946031">
                      <a:extLst>
                        <a:ext uri="{9D8B030D-6E8A-4147-A177-3AD203B41FA5}">
                          <a16:colId xmlns:a16="http://schemas.microsoft.com/office/drawing/2014/main" val="42518217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dirty="0"/>
                            <a:t>Landau evolution with thickness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dirty="0"/>
                            <a:t>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dirty="0"/>
                            <a:t>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dirty="0"/>
                            <a:t>Simulation Correct?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9947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b="1" dirty="0"/>
                            <a:t>Most Probable 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∝</m:t>
                                </m:r>
                                <m:r>
                                  <a:rPr lang="en-US" b="1" i="1" smtClean="0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𝒍𝒏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𝒕𝒉𝒊𝒄𝒌𝒏𝒆𝒔𝒔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b="1" dirty="0">
                            <a:solidFill>
                              <a:srgbClr val="800000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∝</m:t>
                                </m:r>
                                <m:r>
                                  <a:rPr lang="en-US" b="1" i="1" smtClean="0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𝒍𝒏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𝒕𝒉𝒊𝒄𝒌𝒏𝒆𝒔𝒔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2400" b="1" dirty="0">
                              <a:solidFill>
                                <a:srgbClr val="00B050"/>
                              </a:solidFill>
                            </a:rPr>
                            <a:t>OK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6669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b="1" dirty="0"/>
                            <a:t>Full Width Half Maximum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𝑪𝒐𝒏𝒔𝒕𝒂𝒏𝒕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rgbClr val="800000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endParaRPr lang="en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𝑪𝒐𝒏𝒔𝒕𝒂𝒏𝒕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1" i="1" smtClean="0">
                                            <a:solidFill>
                                              <a:srgbClr val="8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8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𝒕𝒉𝒊𝒄𝒌𝒏𝒆𝒔𝒔</m:t>
                                        </m:r>
                                      </m:e>
                                      <m:sup>
                                        <m:r>
                                          <a:rPr lang="en-US" b="1" i="1" smtClean="0">
                                            <a:solidFill>
                                              <a:srgbClr val="8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US" b="1" i="1" smtClean="0">
                                            <a:solidFill>
                                              <a:srgbClr val="8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b="1" i="1" smtClean="0">
                                            <a:solidFill>
                                              <a:srgbClr val="8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𝟏𝟗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1" i="1" smtClean="0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46824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639C5FE9-0753-1108-7EED-C3EA534892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3566707"/>
                  </p:ext>
                </p:extLst>
              </p:nvPr>
            </p:nvGraphicFramePr>
            <p:xfrm>
              <a:off x="634643" y="1228181"/>
              <a:ext cx="11310071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1109">
                      <a:extLst>
                        <a:ext uri="{9D8B030D-6E8A-4147-A177-3AD203B41FA5}">
                          <a16:colId xmlns:a16="http://schemas.microsoft.com/office/drawing/2014/main" val="980379493"/>
                        </a:ext>
                      </a:extLst>
                    </a:gridCol>
                    <a:gridCol w="2630100">
                      <a:extLst>
                        <a:ext uri="{9D8B030D-6E8A-4147-A177-3AD203B41FA5}">
                          <a16:colId xmlns:a16="http://schemas.microsoft.com/office/drawing/2014/main" val="2369636875"/>
                        </a:ext>
                      </a:extLst>
                    </a:gridCol>
                    <a:gridCol w="3422831">
                      <a:extLst>
                        <a:ext uri="{9D8B030D-6E8A-4147-A177-3AD203B41FA5}">
                          <a16:colId xmlns:a16="http://schemas.microsoft.com/office/drawing/2014/main" val="4089466665"/>
                        </a:ext>
                      </a:extLst>
                    </a:gridCol>
                    <a:gridCol w="2946031">
                      <a:extLst>
                        <a:ext uri="{9D8B030D-6E8A-4147-A177-3AD203B41FA5}">
                          <a16:colId xmlns:a16="http://schemas.microsoft.com/office/drawing/2014/main" val="425182173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dirty="0"/>
                            <a:t>Landau evolution with thickness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dirty="0"/>
                            <a:t>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dirty="0"/>
                            <a:t>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dirty="0"/>
                            <a:t>Simulation Correct?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99475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b="1" dirty="0"/>
                            <a:t>Most Probable 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2"/>
                          <a:stretch>
                            <a:fillRect l="-87500" t="-106000" r="-242308" b="-11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2"/>
                          <a:stretch>
                            <a:fillRect l="-144444" t="-106000" r="-86667" b="-11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sz="2400" b="1" dirty="0">
                              <a:solidFill>
                                <a:srgbClr val="00B050"/>
                              </a:solidFill>
                            </a:rPr>
                            <a:t>OK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666922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T" b="1" dirty="0"/>
                            <a:t>Full Width Half Maximum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2"/>
                          <a:stretch>
                            <a:fillRect l="-87500" t="-201961" r="-242308" b="-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/>
                        </a:p>
                      </a:txBody>
                      <a:tcPr>
                        <a:blipFill>
                          <a:blip r:embed="rId2"/>
                          <a:stretch>
                            <a:fillRect l="-144444" t="-201961" r="-86667" b="-1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46824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Multiply 17">
            <a:extLst>
              <a:ext uri="{FF2B5EF4-FFF2-40B4-BE49-F238E27FC236}">
                <a16:creationId xmlns:a16="http://schemas.microsoft.com/office/drawing/2014/main" id="{E1EA22EB-F2B0-E37C-CA4A-6066EB3EC0D3}"/>
              </a:ext>
            </a:extLst>
          </p:cNvPr>
          <p:cNvSpPr/>
          <p:nvPr/>
        </p:nvSpPr>
        <p:spPr>
          <a:xfrm>
            <a:off x="10138509" y="2642288"/>
            <a:ext cx="665326" cy="39998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1" animBg="1"/>
    </p:bldLst>
  </p:timing>
</p:sld>
</file>

<file path=ppt/theme/theme1.xml><?xml version="1.0" encoding="utf-8"?>
<a:theme xmlns:a="http://schemas.openxmlformats.org/drawingml/2006/main" name="Clean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b="1" dirty="0" smtClean="0">
            <a:solidFill>
              <a:srgbClr val="8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artiglia" id="{3760F05D-54CF-144A-A176-BC9D9B2E6600}" vid="{83754A32-434E-1E40-B532-9DA0C4812C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Clean</Template>
  <TotalTime>41539</TotalTime>
  <Words>3284</Words>
  <Application>Microsoft Macintosh PowerPoint</Application>
  <PresentationFormat>Widescreen</PresentationFormat>
  <Paragraphs>483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Cambria Math</vt:lpstr>
      <vt:lpstr>CenturyGothic</vt:lpstr>
      <vt:lpstr>CenturyGothic-Bold</vt:lpstr>
      <vt:lpstr>Helvetica</vt:lpstr>
      <vt:lpstr>Wingdings 2</vt:lpstr>
      <vt:lpstr>Clean</vt:lpstr>
      <vt:lpstr>Why  (and how) LGAD  works? </vt:lpstr>
      <vt:lpstr>The Weightfield2 program</vt:lpstr>
      <vt:lpstr>Overview - I</vt:lpstr>
      <vt:lpstr>Overview - II</vt:lpstr>
      <vt:lpstr>Ionization in silicon sensors - I </vt:lpstr>
      <vt:lpstr>Ionization in silicon sensors - II </vt:lpstr>
      <vt:lpstr>Detour: the central limit theorem does not apply</vt:lpstr>
      <vt:lpstr>Stable distributions</vt:lpstr>
      <vt:lpstr>Comparison predictions - measurements </vt:lpstr>
      <vt:lpstr>Starting point (finally)  </vt:lpstr>
      <vt:lpstr>LGAD Temporal resolution vs sensor thickness</vt:lpstr>
      <vt:lpstr>Landau distribution and temporal resolution</vt:lpstr>
      <vt:lpstr>What are we missing in the simulation?</vt:lpstr>
      <vt:lpstr>Space charge effects</vt:lpstr>
      <vt:lpstr>Gain quenching</vt:lpstr>
      <vt:lpstr>WF2 Gain quench simulation</vt:lpstr>
      <vt:lpstr>Why (how)LGADs work: pictorial rappresentation</vt:lpstr>
      <vt:lpstr>Additional experimental evidence</vt:lpstr>
      <vt:lpstr>1) Evolution of the measured energy distribution with gain</vt:lpstr>
      <vt:lpstr>1) Evolution of the measured energy distribution with gain</vt:lpstr>
      <vt:lpstr>2) Temporal resolution of events positioned in the Landau high tail</vt:lpstr>
      <vt:lpstr>By-product: Landau method to measure gain</vt:lpstr>
      <vt:lpstr>Can we use gain quenching to our advantage?</vt:lpstr>
      <vt:lpstr>Temporal resolution vs gain implant position</vt:lpstr>
      <vt:lpstr>WF2 control panel</vt:lpstr>
      <vt:lpstr>Why LGADs work?</vt:lpstr>
      <vt:lpstr>Extra</vt:lpstr>
      <vt:lpstr>Landau distribution and temporal resolution</vt:lpstr>
      <vt:lpstr>LGAD Temporal resolution vs Landau position</vt:lpstr>
      <vt:lpstr>WF2 prediction: LGAD Temporal resolution vs Landau position</vt:lpstr>
      <vt:lpstr>Additional data on quenching</vt:lpstr>
      <vt:lpstr>LGAD Temporal resolution vs sensor thickness</vt:lpstr>
      <vt:lpstr>WF2: LGAD Landau distribution as a function of gain </vt:lpstr>
      <vt:lpstr>Effect of gain quench on the LGAD Landau distribution </vt:lpstr>
      <vt:lpstr>Measured LGAD Landau distribution as a function of gain </vt:lpstr>
      <vt:lpstr>Temporal resolution vs gain</vt:lpstr>
      <vt:lpstr>LGAD Landau distribution as a function of gain </vt:lpstr>
      <vt:lpstr>What  read-out architecture is a better for LGADs?</vt:lpstr>
      <vt:lpstr>LGAD Read-out architecture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Nicolo' Cartiglia</dc:creator>
  <cp:keywords/>
  <dc:description/>
  <cp:lastModifiedBy>Nicolo' Cartiglia</cp:lastModifiedBy>
  <cp:revision>58</cp:revision>
  <cp:lastPrinted>2020-10-30T09:46:12Z</cp:lastPrinted>
  <dcterms:created xsi:type="dcterms:W3CDTF">2024-10-05T07:17:40Z</dcterms:created>
  <dcterms:modified xsi:type="dcterms:W3CDTF">2025-11-19T02:18:20Z</dcterms:modified>
  <cp:category/>
</cp:coreProperties>
</file>