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09" r:id="rId3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22" r:id="rId14"/>
    <p:sldId id="323" r:id="rId15"/>
    <p:sldId id="325" r:id="rId16"/>
    <p:sldId id="326" r:id="rId17"/>
    <p:sldId id="335" r:id="rId18"/>
    <p:sldId id="336" r:id="rId19"/>
    <p:sldId id="330" r:id="rId20"/>
    <p:sldId id="331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03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224" y="288"/>
      </p:cViewPr>
      <p:guideLst>
        <p:guide orient="horz" pos="2159"/>
        <p:guide pos="378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61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62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63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1048864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65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866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0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41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48642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1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3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61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7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00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0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0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807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02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59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4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5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56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6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4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75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68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00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09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3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1048724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/>
              <a:t>liquid&amp;</a:t>
            </a:r>
            <a:r>
              <a:rPr lang="zh-CN" altLang="en-US"/>
              <a:t>Semiconductor cooling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632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048633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34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635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3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32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9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0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21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2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1048823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582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583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4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585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3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834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835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36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37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8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39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0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41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42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43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4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45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846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7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1048848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849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0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51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5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48816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17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18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5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5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1048856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048857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858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48859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1048860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4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1048825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826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827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48828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77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578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9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048580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9.wmf"/><Relationship Id="rId6" Type="http://schemas.openxmlformats.org/officeDocument/2006/relationships/oleObject" Target="../embeddings/oleObject2.bin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0" Type="http://schemas.openxmlformats.org/officeDocument/2006/relationships/notesSlide" Target="../notesSlides/notesSlide10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6.jpeg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1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1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8" Type="http://schemas.openxmlformats.org/officeDocument/2006/relationships/image" Target="../media/image23.jpeg"/><Relationship Id="rId7" Type="http://schemas.openxmlformats.org/officeDocument/2006/relationships/image" Target="../media/image22.jpe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3" Type="http://schemas.openxmlformats.org/officeDocument/2006/relationships/image" Target="../media/image17.jpeg"/><Relationship Id="rId2" Type="http://schemas.openxmlformats.org/officeDocument/2006/relationships/image" Target="../media/image18.jpe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标题 1"/>
          <p:cNvSpPr>
            <a:spLocks noGrp="1"/>
          </p:cNvSpPr>
          <p:nvPr>
            <p:ph type="ctrTitle"/>
          </p:nvPr>
        </p:nvSpPr>
        <p:spPr>
          <a:xfrm>
            <a:off x="1524000" y="1642745"/>
            <a:ext cx="9512300" cy="2186940"/>
          </a:xfrm>
        </p:spPr>
        <p:txBody>
          <a:bodyPr>
            <a:normAutofit/>
          </a:bodyPr>
          <a:lstStyle/>
          <a:p>
            <a:r>
              <a:rPr lang="en-US" altLang="zh-CN" dirty="0"/>
              <a:t>LGAD characterization for CMS ETL at USTC</a:t>
            </a:r>
            <a:endParaRPr lang="en-US" altLang="zh-CN" dirty="0"/>
          </a:p>
        </p:txBody>
      </p:sp>
      <p:sp>
        <p:nvSpPr>
          <p:cNvPr id="1048637" name="副标题 4"/>
          <p:cNvSpPr>
            <a:spLocks noGrp="1"/>
          </p:cNvSpPr>
          <p:nvPr>
            <p:ph type="subTitle" idx="1"/>
          </p:nvPr>
        </p:nvSpPr>
        <p:spPr>
          <a:xfrm>
            <a:off x="974725" y="4160520"/>
            <a:ext cx="10433050" cy="1472565"/>
          </a:xfrm>
        </p:spPr>
        <p:txBody>
          <a:bodyPr>
            <a:normAutofit fontScale="87500"/>
          </a:bodyPr>
          <a:lstStyle/>
          <a:p>
            <a:r>
              <a:rPr lang="en-US" altLang="zh-CN" dirty="0">
                <a:latin typeface="+mn-lt"/>
              </a:rPr>
              <a:t>Xiang Zhao, De Zhang, Zhan Zhang on behalf of the CMS collaboration</a:t>
            </a:r>
            <a:endParaRPr lang="en-US" altLang="zh-CN" dirty="0">
              <a:latin typeface="+mn-lt"/>
            </a:endParaRPr>
          </a:p>
          <a:p>
            <a:r>
              <a:rPr lang="en-US" altLang="zh-CN" b="1" dirty="0">
                <a:latin typeface="+mn-lt"/>
              </a:rPr>
              <a:t>U</a:t>
            </a:r>
            <a:r>
              <a:rPr lang="en-US" altLang="zh-CN" dirty="0">
                <a:latin typeface="+mn-lt"/>
              </a:rPr>
              <a:t>niversity of </a:t>
            </a:r>
            <a:r>
              <a:rPr lang="en-US" altLang="zh-CN" b="1" dirty="0">
                <a:latin typeface="+mn-lt"/>
              </a:rPr>
              <a:t>S</a:t>
            </a:r>
            <a:r>
              <a:rPr lang="en-US" altLang="zh-CN" dirty="0">
                <a:latin typeface="+mn-lt"/>
              </a:rPr>
              <a:t>cience and </a:t>
            </a:r>
            <a:r>
              <a:rPr lang="en-US" altLang="zh-CN" b="1" dirty="0">
                <a:latin typeface="+mn-lt"/>
              </a:rPr>
              <a:t>T</a:t>
            </a:r>
            <a:r>
              <a:rPr lang="en-US" altLang="zh-CN" dirty="0">
                <a:latin typeface="+mn-lt"/>
              </a:rPr>
              <a:t>echnology of </a:t>
            </a:r>
            <a:r>
              <a:rPr lang="en-US" altLang="zh-CN" b="1" dirty="0">
                <a:latin typeface="+mn-lt"/>
              </a:rPr>
              <a:t>C</a:t>
            </a:r>
            <a:r>
              <a:rPr lang="en-US" altLang="zh-CN" dirty="0">
                <a:latin typeface="+mn-lt"/>
              </a:rPr>
              <a:t>hina </a:t>
            </a:r>
            <a:endParaRPr lang="en-US" altLang="zh-CN" dirty="0">
              <a:latin typeface="+mn-lt"/>
            </a:endParaRPr>
          </a:p>
          <a:p>
            <a:r>
              <a:rPr lang="en-US" altLang="zh-CN" dirty="0">
                <a:latin typeface="+mn-lt"/>
              </a:rPr>
              <a:t>2025.11</a:t>
            </a:r>
            <a:endParaRPr lang="en-US" altLang="zh-CN" dirty="0">
              <a:latin typeface="+mn-lt"/>
            </a:endParaRPr>
          </a:p>
        </p:txBody>
      </p:sp>
      <p:pic>
        <p:nvPicPr>
          <p:cNvPr id="209715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8525" y="0"/>
            <a:ext cx="4943475" cy="962025"/>
          </a:xfrm>
          <a:prstGeom prst="rect">
            <a:avLst/>
          </a:prstGeom>
        </p:spPr>
      </p:pic>
      <p:sp>
        <p:nvSpPr>
          <p:cNvPr id="1048638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39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University of Science and Technology of China</a:t>
            </a:r>
            <a:endParaRPr lang="zh-CN" altLang="en-US" dirty="0"/>
          </a:p>
        </p:txBody>
      </p:sp>
      <p:pic>
        <p:nvPicPr>
          <p:cNvPr id="2097160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78000" cy="177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5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26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IV of a single pad on test structure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8727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48728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7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8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85" name="图片 4" descr="-afs-cern.ch-user-x-xiangzh-sensor-sensortest-1_6-IV1C-Lo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31510" y="990600"/>
            <a:ext cx="6245860" cy="4203700"/>
          </a:xfrm>
          <a:prstGeom prst="rect">
            <a:avLst/>
          </a:prstGeom>
        </p:spPr>
      </p:pic>
      <p:pic>
        <p:nvPicPr>
          <p:cNvPr id="2097186" name="图片 3" descr="b6bd1ac7a61b7efcfb489f60ba3e4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1111250"/>
            <a:ext cx="5309870" cy="3972560"/>
          </a:xfrm>
          <a:prstGeom prst="rect">
            <a:avLst/>
          </a:prstGeom>
        </p:spPr>
      </p:pic>
      <p:sp>
        <p:nvSpPr>
          <p:cNvPr id="1048729" name="文本框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3210" y="5194300"/>
            <a:ext cx="5267325" cy="121158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zh-CN" altLang="en-US">
                <a:noFill/>
              </a:rPr>
              <a:t> </a:t>
            </a:r>
            <a:endParaRPr lang="zh-CN" altLang="en-US">
              <a:noFill/>
            </a:endParaRPr>
          </a:p>
        </p:txBody>
      </p:sp>
      <p:graphicFrame>
        <p:nvGraphicFramePr>
          <p:cNvPr id="4194305" name="对象 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56300" y="3327400"/>
          <a:ext cx="279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" r:id="rId4" imgW="279400" imgH="203200" progId="Equation.KSEE3">
                  <p:embed/>
                </p:oleObj>
              </mc:Choice>
              <mc:Fallback>
                <p:oleObj name="" r:id="rId4" imgW="279400" imgH="203200" progId="Equation.KSEE3">
                  <p:embed/>
                  <p:pic>
                    <p:nvPicPr>
                      <p:cNvPr id="0" name="图片 102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56300" y="3327400"/>
                        <a:ext cx="2794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4306" name="对象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956300" y="3327400"/>
          <a:ext cx="2794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6" imgW="279400" imgH="203200" progId="Equation.KSEE3">
                  <p:embed/>
                </p:oleObj>
              </mc:Choice>
              <mc:Fallback>
                <p:oleObj name="" r:id="rId6" imgW="279400" imgH="203200" progId="Equation.KSEE3">
                  <p:embed/>
                  <p:pic>
                    <p:nvPicPr>
                      <p:cNvPr id="0" name="图片 1025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956300" y="3327400"/>
                        <a:ext cx="2794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8730" name="文本框 8"/>
          <p:cNvSpPr txBox="1"/>
          <p:nvPr/>
        </p:nvSpPr>
        <p:spPr>
          <a:xfrm>
            <a:off x="5754987" y="5539434"/>
            <a:ext cx="624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Breakdown voltage extracted from the IV curve: A2:225V  A3:245V  A4:260V    B2:275V  B3:275V  B4:265V</a:t>
            </a:r>
            <a:endParaRPr lang="en-US" altLang="zh-CN" dirty="0"/>
          </a:p>
        </p:txBody>
      </p:sp>
      <p:sp>
        <p:nvSpPr>
          <p:cNvPr id="4" name="TextBox 2"/>
          <p:cNvSpPr txBox="1"/>
          <p:nvPr/>
        </p:nvSpPr>
        <p:spPr>
          <a:xfrm>
            <a:off x="7621030" y="4081522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a single-pad </a:t>
            </a:r>
            <a:r>
              <a:rPr lang="en-US" altLang="zh-CN" dirty="0">
                <a:solidFill>
                  <a:srgbClr val="FF0000"/>
                </a:solidFill>
              </a:rPr>
              <a:t>PIN diode</a:t>
            </a:r>
            <a:r>
              <a:rPr lang="en-US" altLang="zh-CN" dirty="0">
                <a:solidFill>
                  <a:schemeClr val="tx1"/>
                </a:solidFill>
              </a:rPr>
              <a:t>.(A01, B01)</a:t>
            </a:r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9123475" y="3766415"/>
            <a:ext cx="691978" cy="3715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9815453" y="2830932"/>
            <a:ext cx="1266567" cy="13218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118522" y="1558273"/>
            <a:ext cx="23714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LGAD (A02, B02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/>
              <a:t>A03, A04, B03, B04)</a:t>
            </a:r>
            <a:endParaRPr lang="en-US" altLang="zh-CN" dirty="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883611" y="2204409"/>
            <a:ext cx="229132" cy="4472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9032789" y="1765300"/>
            <a:ext cx="638176" cy="1357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5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56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</a:rPr>
              <a:t>Breakdown Voltage of Test Structures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8757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cxnSp>
        <p:nvCxnSpPr>
          <p:cNvPr id="314577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99" name="图片 4" descr="06922d48a726d594fa47f698d0efe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1421130"/>
            <a:ext cx="4953000" cy="4765675"/>
          </a:xfrm>
          <a:prstGeom prst="rect">
            <a:avLst/>
          </a:prstGeom>
        </p:spPr>
      </p:pic>
      <p:sp>
        <p:nvSpPr>
          <p:cNvPr id="1048758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pic>
        <p:nvPicPr>
          <p:cNvPr id="2097200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60" y="1236980"/>
            <a:ext cx="5217160" cy="5084445"/>
          </a:xfrm>
          <a:prstGeom prst="rect">
            <a:avLst/>
          </a:prstGeom>
        </p:spPr>
      </p:pic>
      <p:grpSp>
        <p:nvGrpSpPr>
          <p:cNvPr id="104" name="组合 2"/>
          <p:cNvGrpSpPr/>
          <p:nvPr/>
        </p:nvGrpSpPr>
        <p:grpSpPr>
          <a:xfrm>
            <a:off x="372110" y="840105"/>
            <a:ext cx="11231880" cy="661670"/>
            <a:chOff x="606" y="303"/>
            <a:chExt cx="17688" cy="1042"/>
          </a:xfrm>
        </p:grpSpPr>
        <p:pic>
          <p:nvPicPr>
            <p:cNvPr id="2097201" name="图片 6" descr="颜色图例截图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" y="303"/>
              <a:ext cx="17642" cy="540"/>
            </a:xfrm>
            <a:prstGeom prst="rect">
              <a:avLst/>
            </a:prstGeom>
          </p:spPr>
        </p:pic>
        <p:sp>
          <p:nvSpPr>
            <p:cNvPr id="1048759" name="文本框 7"/>
            <p:cNvSpPr txBox="1"/>
            <p:nvPr/>
          </p:nvSpPr>
          <p:spPr>
            <a:xfrm>
              <a:off x="606" y="763"/>
              <a:ext cx="17688" cy="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 0 V                                                100 V                                          200 V                                              300 V       </a:t>
              </a:r>
              <a:endParaRPr lang="en-US" altLang="zh-CN" dirty="0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46405" y="6104255"/>
            <a:ext cx="4862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/>
              <a:t>Early-stage non-uniform wafer.</a:t>
            </a:r>
            <a:endParaRPr lang="en-US" altLang="zh-CN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63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>
            <a:normAutofit fontScale="95556"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Breakdown Voltage of Test Structures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8764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65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77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78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20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47115"/>
            <a:ext cx="5434330" cy="5304790"/>
          </a:xfrm>
          <a:prstGeom prst="rect">
            <a:avLst/>
          </a:prstGeom>
        </p:spPr>
      </p:pic>
      <p:pic>
        <p:nvPicPr>
          <p:cNvPr id="209720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60" y="1236980"/>
            <a:ext cx="5217160" cy="5084445"/>
          </a:xfrm>
          <a:prstGeom prst="rect">
            <a:avLst/>
          </a:prstGeom>
        </p:spPr>
      </p:pic>
      <p:sp>
        <p:nvSpPr>
          <p:cNvPr id="1048766" name="矩形 4"/>
          <p:cNvSpPr/>
          <p:nvPr/>
        </p:nvSpPr>
        <p:spPr>
          <a:xfrm>
            <a:off x="1350010" y="3995420"/>
            <a:ext cx="1028065" cy="121920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67" name="矩形 5"/>
          <p:cNvSpPr/>
          <p:nvPr/>
        </p:nvSpPr>
        <p:spPr>
          <a:xfrm>
            <a:off x="2864485" y="3995420"/>
            <a:ext cx="1019175" cy="609600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68" name="矩形 6"/>
          <p:cNvSpPr/>
          <p:nvPr/>
        </p:nvSpPr>
        <p:spPr>
          <a:xfrm>
            <a:off x="7455535" y="4090670"/>
            <a:ext cx="1104900" cy="1076325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769" name="矩形 7"/>
          <p:cNvSpPr/>
          <p:nvPr/>
        </p:nvSpPr>
        <p:spPr>
          <a:xfrm>
            <a:off x="9141460" y="4081145"/>
            <a:ext cx="1076325" cy="561975"/>
          </a:xfrm>
          <a:prstGeom prst="rect">
            <a:avLst/>
          </a:prstGeom>
          <a:solidFill>
            <a:srgbClr val="000000">
              <a:alpha val="0"/>
            </a:srgb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grpSp>
        <p:nvGrpSpPr>
          <p:cNvPr id="108" name="组合 14"/>
          <p:cNvGrpSpPr/>
          <p:nvPr/>
        </p:nvGrpSpPr>
        <p:grpSpPr>
          <a:xfrm>
            <a:off x="892810" y="1376045"/>
            <a:ext cx="9324975" cy="2647315"/>
            <a:chOff x="1406" y="2167"/>
            <a:chExt cx="14685" cy="4169"/>
          </a:xfrm>
        </p:grpSpPr>
        <p:sp>
          <p:nvSpPr>
            <p:cNvPr id="1048770" name="圆角矩形 8"/>
            <p:cNvSpPr/>
            <p:nvPr/>
          </p:nvSpPr>
          <p:spPr>
            <a:xfrm>
              <a:off x="1406" y="5422"/>
              <a:ext cx="2085" cy="780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48771" name="圆角矩形 11"/>
            <p:cNvSpPr/>
            <p:nvPr/>
          </p:nvSpPr>
          <p:spPr>
            <a:xfrm>
              <a:off x="4631" y="2602"/>
              <a:ext cx="1380" cy="675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48772" name="圆角矩形 12"/>
            <p:cNvSpPr/>
            <p:nvPr/>
          </p:nvSpPr>
          <p:spPr>
            <a:xfrm>
              <a:off x="11021" y="5692"/>
              <a:ext cx="2295" cy="645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ym typeface="+mn-ea"/>
              </a:endParaRPr>
            </a:p>
          </p:txBody>
        </p:sp>
        <p:sp>
          <p:nvSpPr>
            <p:cNvPr id="1048773" name="圆角矩形 13"/>
            <p:cNvSpPr/>
            <p:nvPr/>
          </p:nvSpPr>
          <p:spPr>
            <a:xfrm>
              <a:off x="14381" y="2167"/>
              <a:ext cx="1710" cy="690"/>
            </a:xfrm>
            <a:prstGeom prst="roundRect">
              <a:avLst/>
            </a:prstGeom>
            <a:ln w="57150">
              <a:solidFill>
                <a:srgbClr val="C00000"/>
              </a:solidFill>
              <a:prstDash val="sysDash"/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8774" name="文本框 15"/>
          <p:cNvSpPr txBox="1"/>
          <p:nvPr/>
        </p:nvSpPr>
        <p:spPr>
          <a:xfrm>
            <a:off x="664845" y="6176645"/>
            <a:ext cx="433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Breakdown voltage from manufactory</a:t>
            </a:r>
            <a:endParaRPr lang="en-US" altLang="zh-CN" dirty="0"/>
          </a:p>
        </p:txBody>
      </p:sp>
      <p:sp>
        <p:nvSpPr>
          <p:cNvPr id="3" name="TextBox 2"/>
          <p:cNvSpPr txBox="1"/>
          <p:nvPr/>
        </p:nvSpPr>
        <p:spPr>
          <a:xfrm>
            <a:off x="799847" y="931997"/>
            <a:ext cx="4427057" cy="58477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en-US" altLang="zh-CN" sz="1600" dirty="0"/>
              <a:t>Green circle area: lower breakdown voltage </a:t>
            </a:r>
            <a:endParaRPr lang="en-US" altLang="zh-CN" sz="1600" dirty="0"/>
          </a:p>
          <a:p>
            <a:r>
              <a:rPr lang="en-US" altLang="zh-CN" sz="1600" dirty="0"/>
              <a:t>Red circle area: higher breakdown voltage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8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48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8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48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66" grpId="0" animBg="1"/>
      <p:bldP spid="1048766" grpId="1" animBg="1"/>
      <p:bldP spid="1048767" grpId="0" animBg="1"/>
      <p:bldP spid="1048767" grpId="1" animBg="1"/>
      <p:bldP spid="1048768" grpId="0" animBg="1"/>
      <p:bldP spid="1048768" grpId="1" animBg="1"/>
      <p:bldP spid="1048769" grpId="0" animBg="1"/>
      <p:bldP spid="104876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9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90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Full size sensor test system</a:t>
            </a:r>
            <a:endParaRPr lang="en-US" altLang="zh-CN" dirty="0"/>
          </a:p>
        </p:txBody>
      </p:sp>
      <p:sp>
        <p:nvSpPr>
          <p:cNvPr id="1048791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92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1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2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5" name="组合 5"/>
          <p:cNvGrpSpPr/>
          <p:nvPr/>
        </p:nvGrpSpPr>
        <p:grpSpPr>
          <a:xfrm>
            <a:off x="409575" y="895350"/>
            <a:ext cx="11372850" cy="5621020"/>
            <a:chOff x="645" y="1410"/>
            <a:chExt cx="17910" cy="8852"/>
          </a:xfrm>
        </p:grpSpPr>
        <p:pic>
          <p:nvPicPr>
            <p:cNvPr id="2097206" name="图片 3" descr="192dafe5c4969f7cf16f0c2d5c0c1b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055" y="3308"/>
              <a:ext cx="5089" cy="6636"/>
            </a:xfrm>
            <a:prstGeom prst="rect">
              <a:avLst/>
            </a:prstGeom>
          </p:spPr>
        </p:pic>
        <p:sp>
          <p:nvSpPr>
            <p:cNvPr id="1048793" name="圆角矩形 6"/>
            <p:cNvSpPr/>
            <p:nvPr/>
          </p:nvSpPr>
          <p:spPr>
            <a:xfrm>
              <a:off x="9195" y="5641"/>
              <a:ext cx="866" cy="5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8794" name="圆角矩形 7"/>
            <p:cNvSpPr/>
            <p:nvPr/>
          </p:nvSpPr>
          <p:spPr>
            <a:xfrm>
              <a:off x="7028" y="4948"/>
              <a:ext cx="1732" cy="1193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97207" name="图片 12" descr="探针卡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324" y="1853"/>
              <a:ext cx="7231" cy="2872"/>
            </a:xfrm>
            <a:prstGeom prst="rect">
              <a:avLst/>
            </a:prstGeom>
          </p:spPr>
        </p:pic>
        <p:cxnSp>
          <p:nvCxnSpPr>
            <p:cNvPr id="3145783" name="直接箭头连接符 8"/>
            <p:cNvCxnSpPr/>
            <p:nvPr/>
          </p:nvCxnSpPr>
          <p:spPr>
            <a:xfrm flipV="1">
              <a:off x="10061" y="4441"/>
              <a:ext cx="4684" cy="1217"/>
            </a:xfrm>
            <a:prstGeom prst="straightConnector1">
              <a:avLst/>
            </a:prstGeom>
            <a:ln w="28575" cap="flat" cmpd="sng" algn="ctr">
              <a:solidFill>
                <a:srgbClr val="FF0000"/>
              </a:solidFill>
              <a:prstDash val="dash"/>
              <a:miter lim="800000"/>
              <a:tailEnd type="arrow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097208" name="图片 14" descr="d5029fb23efeadedb856e083c67299d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30" y="5286"/>
              <a:ext cx="3721" cy="4976"/>
            </a:xfrm>
            <a:prstGeom prst="rect">
              <a:avLst/>
            </a:prstGeom>
          </p:spPr>
        </p:pic>
        <p:cxnSp>
          <p:nvCxnSpPr>
            <p:cNvPr id="3145784" name="直接箭头连接符 11"/>
            <p:cNvCxnSpPr/>
            <p:nvPr/>
          </p:nvCxnSpPr>
          <p:spPr>
            <a:xfrm>
              <a:off x="8728" y="6108"/>
              <a:ext cx="5533" cy="1316"/>
            </a:xfrm>
            <a:prstGeom prst="straightConnector1">
              <a:avLst/>
            </a:prstGeom>
            <a:ln w="28575" cap="flat" cmpd="sng" algn="ctr">
              <a:solidFill>
                <a:schemeClr val="accent6"/>
              </a:solidFill>
              <a:prstDash val="dash"/>
              <a:miter lim="800000"/>
              <a:tailEnd type="arrow" w="med" len="med"/>
            </a:ln>
          </p:spPr>
          <p:style>
            <a:lnRef idx="0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pic>
          <p:nvPicPr>
            <p:cNvPr id="2097209" name="图片 15" descr="3ff3406151eb9cbe7172eb96cc15f6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" y="5287"/>
              <a:ext cx="5600" cy="4190"/>
            </a:xfrm>
            <a:prstGeom prst="rect">
              <a:avLst/>
            </a:prstGeom>
          </p:spPr>
        </p:pic>
        <p:sp>
          <p:nvSpPr>
            <p:cNvPr id="1048795" name="文本框 2"/>
            <p:cNvSpPr txBox="1"/>
            <p:nvPr/>
          </p:nvSpPr>
          <p:spPr>
            <a:xfrm>
              <a:off x="12144" y="1410"/>
              <a:ext cx="2243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probe card</a:t>
              </a:r>
              <a:endParaRPr lang="en-US" altLang="zh-CN"/>
            </a:p>
          </p:txBody>
        </p:sp>
        <p:sp>
          <p:nvSpPr>
            <p:cNvPr id="1048796" name="文本框 4"/>
            <p:cNvSpPr txBox="1"/>
            <p:nvPr/>
          </p:nvSpPr>
          <p:spPr>
            <a:xfrm>
              <a:off x="15509" y="1410"/>
              <a:ext cx="2723" cy="6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/>
                <a:t>switch matrix</a:t>
              </a:r>
              <a:endParaRPr lang="en-US" altLang="zh-CN"/>
            </a:p>
          </p:txBody>
        </p:sp>
      </p:grpSp>
      <p:pic>
        <p:nvPicPr>
          <p:cNvPr id="2097210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70" y="1111181"/>
            <a:ext cx="2015490" cy="2007870"/>
          </a:xfrm>
          <a:prstGeom prst="rect">
            <a:avLst/>
          </a:prstGeom>
        </p:spPr>
      </p:pic>
      <p:sp>
        <p:nvSpPr>
          <p:cNvPr id="1048797" name="文本框 17"/>
          <p:cNvSpPr txBox="1"/>
          <p:nvPr/>
        </p:nvSpPr>
        <p:spPr>
          <a:xfrm>
            <a:off x="2465705" y="1538806"/>
            <a:ext cx="20154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Full size LGAD array of 16</a:t>
            </a:r>
            <a:r>
              <a:rPr lang="zh-CN" altLang="en-US" dirty="0"/>
              <a:t>×</a:t>
            </a:r>
            <a:r>
              <a:rPr lang="en-US" altLang="zh-CN" dirty="0"/>
              <a:t>16 channels</a:t>
            </a:r>
            <a:endParaRPr lang="en-US" altLang="zh-CN" dirty="0"/>
          </a:p>
        </p:txBody>
      </p:sp>
      <p:sp>
        <p:nvSpPr>
          <p:cNvPr id="1048798" name="文本框 16"/>
          <p:cNvSpPr txBox="1"/>
          <p:nvPr/>
        </p:nvSpPr>
        <p:spPr>
          <a:xfrm>
            <a:off x="856615" y="6113145"/>
            <a:ext cx="269113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44 sensors on W13</a:t>
            </a:r>
            <a:endParaRPr lang="en-US" altLang="zh-CN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02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lstStyle/>
          <a:p>
            <a:r>
              <a:rPr lang="en-US" altLang="zh-CN" dirty="0">
                <a:solidFill>
                  <a:schemeClr val="bg1"/>
                </a:solidFill>
                <a:sym typeface="+mn-ea"/>
              </a:rPr>
              <a:t>Overall test system architecture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048803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04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7400" y="1017270"/>
            <a:ext cx="10616565" cy="49637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766435" y="5960110"/>
            <a:ext cx="58108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All instruments shall share a common ground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02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>
            <a:normAutofit fontScale="90000"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Multi-module channel control </a:t>
            </a:r>
            <a:r>
              <a:rPr lang="en-US" altLang="zh-CN" dirty="0">
                <a:solidFill>
                  <a:schemeClr val="bg1"/>
                </a:solidFill>
              </a:rPr>
              <a:t>in Digital</a:t>
            </a:r>
            <a:r>
              <a:rPr lang="en-US" altLang="zh-CN" sz="3600" dirty="0">
                <a:solidFill>
                  <a:schemeClr val="bg1"/>
                </a:solidFill>
              </a:rPr>
              <a:t> Switch Board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048803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04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728710" y="1040130"/>
            <a:ext cx="325755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Digital Switch Board: 5 blocks in total, each block independently controlled by an STM32.</a:t>
            </a:r>
            <a:endParaRPr lang="en-US" altLang="zh-CN" dirty="0"/>
          </a:p>
          <a:p>
            <a:endParaRPr lang="en-US" altLang="zh-CN" dirty="0"/>
          </a:p>
          <a:p>
            <a:r>
              <a:rPr lang="en-US" altLang="zh-CN" dirty="0"/>
              <a:t>The command to control the test channel selection is sent by USB</a:t>
            </a:r>
            <a:endParaRPr lang="en-US" altLang="zh-CN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40130"/>
            <a:ext cx="8445500" cy="5337175"/>
          </a:xfrm>
          <a:prstGeom prst="rect">
            <a:avLst/>
          </a:prstGeom>
        </p:spPr>
      </p:pic>
      <p:pic>
        <p:nvPicPr>
          <p:cNvPr id="2" name="Weixin Image_20250908130344_29.jpg" descr="Weixin Image_20250908130344_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106" y="3985577"/>
            <a:ext cx="2982280" cy="22358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switch matrix board"/>
          <p:cNvSpPr txBox="1"/>
          <p:nvPr/>
        </p:nvSpPr>
        <p:spPr>
          <a:xfrm>
            <a:off x="8989020" y="3549868"/>
            <a:ext cx="2793408" cy="426723"/>
          </a:xfrm>
          <a:prstGeom prst="rect">
            <a:avLst/>
          </a:prstGeom>
          <a:ln w="12700">
            <a:miter lim="400000"/>
          </a:ln>
        </p:spPr>
        <p:txBody>
          <a:bodyPr wrap="square" lIns="58898" tIns="58898" rIns="58898" bIns="58898" anchor="ctr">
            <a:spAutoFit/>
          </a:bodyPr>
          <a:lstStyle>
            <a:lvl1pPr>
              <a:defRPr sz="4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</a:rPr>
              <a:t>Digital S</a:t>
            </a:r>
            <a:r>
              <a:rPr sz="2000" b="1" dirty="0">
                <a:solidFill>
                  <a:srgbClr val="FF0000"/>
                </a:solidFill>
              </a:rPr>
              <a:t>witch </a:t>
            </a:r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sz="2000" b="1" dirty="0">
                <a:solidFill>
                  <a:srgbClr val="FF0000"/>
                </a:solidFill>
              </a:rPr>
              <a:t>oard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6" name="Line"/>
          <p:cNvSpPr/>
          <p:nvPr/>
        </p:nvSpPr>
        <p:spPr>
          <a:xfrm flipH="1">
            <a:off x="10492351" y="4107053"/>
            <a:ext cx="170483" cy="1367380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802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Digital</a:t>
            </a:r>
            <a:r>
              <a:rPr lang="en-US" altLang="zh-CN" sz="3600" dirty="0">
                <a:solidFill>
                  <a:schemeClr val="bg1"/>
                </a:solidFill>
              </a:rPr>
              <a:t> Switch Board Schematic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048803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804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8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8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8728710" y="1040130"/>
            <a:ext cx="32575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➢ Except for the test channel, all other channels are grounded.</a:t>
            </a:r>
            <a:endParaRPr lang="en-US" dirty="0"/>
          </a:p>
          <a:p>
            <a:endParaRPr lang="en-US" dirty="0"/>
          </a:p>
          <a:p>
            <a:r>
              <a:rPr lang="en-US" dirty="0"/>
              <a:t>➢ Three-stage switch, the first stage is ADG633, the next two stages are ADG1406</a:t>
            </a:r>
            <a:endParaRPr lang="en-US" dirty="0"/>
          </a:p>
        </p:txBody>
      </p:sp>
      <p:pic>
        <p:nvPicPr>
          <p:cNvPr id="2" name="Weixin Image_20250908130344_29.jpg" descr="Weixin Image_20250908130344_29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1106" y="3985577"/>
            <a:ext cx="2982280" cy="22358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" name="switch matrix board"/>
          <p:cNvSpPr txBox="1"/>
          <p:nvPr/>
        </p:nvSpPr>
        <p:spPr>
          <a:xfrm>
            <a:off x="8989020" y="3549868"/>
            <a:ext cx="2793408" cy="426723"/>
          </a:xfrm>
          <a:prstGeom prst="rect">
            <a:avLst/>
          </a:prstGeom>
          <a:ln w="12700">
            <a:miter lim="400000"/>
          </a:ln>
        </p:spPr>
        <p:txBody>
          <a:bodyPr wrap="square" lIns="58898" tIns="58898" rIns="58898" bIns="58898" anchor="ctr">
            <a:spAutoFit/>
          </a:bodyPr>
          <a:lstStyle>
            <a:lvl1pPr>
              <a:defRPr sz="4500" b="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</a:rPr>
              <a:t>Digital S</a:t>
            </a:r>
            <a:r>
              <a:rPr sz="2000" b="1" dirty="0">
                <a:solidFill>
                  <a:srgbClr val="FF0000"/>
                </a:solidFill>
              </a:rPr>
              <a:t>witch </a:t>
            </a:r>
            <a:r>
              <a:rPr lang="en-US" sz="2000" b="1" dirty="0">
                <a:solidFill>
                  <a:srgbClr val="FF0000"/>
                </a:solidFill>
              </a:rPr>
              <a:t>B</a:t>
            </a:r>
            <a:r>
              <a:rPr sz="2000" b="1" dirty="0">
                <a:solidFill>
                  <a:srgbClr val="FF0000"/>
                </a:solidFill>
              </a:rPr>
              <a:t>oard</a:t>
            </a:r>
            <a:endParaRPr sz="2000" b="1" dirty="0">
              <a:solidFill>
                <a:srgbClr val="FF0000"/>
              </a:solidFill>
            </a:endParaRPr>
          </a:p>
        </p:txBody>
      </p:sp>
      <p:sp>
        <p:nvSpPr>
          <p:cNvPr id="6" name="Line"/>
          <p:cNvSpPr/>
          <p:nvPr/>
        </p:nvSpPr>
        <p:spPr>
          <a:xfrm flipH="1">
            <a:off x="10492351" y="4107053"/>
            <a:ext cx="170483" cy="1367380"/>
          </a:xfrm>
          <a:prstGeom prst="line">
            <a:avLst/>
          </a:prstGeom>
          <a:ln w="50800">
            <a:solidFill>
              <a:srgbClr val="FF00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>
              <a:highlight>
                <a:srgbClr val="FF0000"/>
              </a:highlight>
            </a:endParaRPr>
          </a:p>
        </p:txBody>
      </p:sp>
      <p:pic>
        <p:nvPicPr>
          <p:cNvPr id="8" name="Picture 7" descr="A diagram of a three-stage swot&#10;&#10;AI-generated content may be incorrect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1205249"/>
            <a:ext cx="7772400" cy="501515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596" name="标题 1"/>
          <p:cNvSpPr>
            <a:spLocks noGrp="1"/>
          </p:cNvSpPr>
          <p:nvPr>
            <p:ph type="title"/>
          </p:nvPr>
        </p:nvSpPr>
        <p:spPr>
          <a:xfrm>
            <a:off x="461645" y="74295"/>
            <a:ext cx="10515600" cy="106553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Full-size IV measurement of 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FBK-</a:t>
            </a:r>
            <a:r>
              <a:rPr lang="en-US" altLang="zh-CN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Lfoundry</a:t>
            </a:r>
            <a:r>
              <a:rPr lang="en-US" altLang="zh-CN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sensor</a:t>
            </a:r>
            <a:endParaRPr lang="en-US" altLang="zh-CN" sz="3600" b="1" dirty="0">
              <a:solidFill>
                <a:schemeClr val="bg1"/>
              </a:solidFill>
            </a:endParaRPr>
          </a:p>
        </p:txBody>
      </p:sp>
      <p:sp>
        <p:nvSpPr>
          <p:cNvPr id="1048597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2025-07-03</a:t>
            </a:r>
            <a:endParaRPr lang="zh-CN" altLang="en-US"/>
          </a:p>
        </p:txBody>
      </p:sp>
      <p:sp>
        <p:nvSpPr>
          <p:cNvPr id="104859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59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CMS China 2025</a:t>
            </a:r>
            <a:endParaRPr lang="zh-CN" altLang="en-US"/>
          </a:p>
        </p:txBody>
      </p:sp>
      <p:cxnSp>
        <p:nvCxnSpPr>
          <p:cNvPr id="3145730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1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2" name="内容占位符 5" descr="图表, 折线图&#10;&#10;描述已自动生成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99676" y="1385570"/>
            <a:ext cx="4896324" cy="3836754"/>
          </a:xfrm>
        </p:spPr>
      </p:pic>
      <p:pic>
        <p:nvPicPr>
          <p:cNvPr id="2097153" name="图片 4" descr="日历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85570"/>
            <a:ext cx="4896324" cy="3836754"/>
          </a:xfrm>
          <a:prstGeom prst="rect">
            <a:avLst/>
          </a:prstGeom>
        </p:spPr>
      </p:pic>
      <p:sp>
        <p:nvSpPr>
          <p:cNvPr id="1048600" name="文本框 12"/>
          <p:cNvSpPr txBox="1"/>
          <p:nvPr/>
        </p:nvSpPr>
        <p:spPr>
          <a:xfrm>
            <a:off x="1198880" y="5467985"/>
            <a:ext cx="96926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>
              <a:buFont typeface="Arial" panose="020B0604020202020204" pitchFamily="34" charset="0"/>
              <a:buNone/>
            </a:pPr>
            <a:r>
              <a:rPr lang="en-US" altLang="zh-CN" sz="2000" dirty="0">
                <a:sym typeface="+mn-ea"/>
              </a:rPr>
              <a:t>All channel breakdown at the same voltage.   </a:t>
            </a:r>
            <a:r>
              <a:rPr lang="en-US" altLang="zh-CN" sz="2000" dirty="0"/>
              <a:t>This is an excellent quality sensor.</a:t>
            </a:r>
            <a:endParaRPr lang="en-US" altLang="zh-CN" sz="2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6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587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</a:rPr>
              <a:t>Summary</a:t>
            </a:r>
            <a:endParaRPr lang="en-US" altLang="zh-CN">
              <a:solidFill>
                <a:schemeClr val="bg1"/>
              </a:solidFill>
            </a:endParaRPr>
          </a:p>
        </p:txBody>
      </p:sp>
      <p:sp>
        <p:nvSpPr>
          <p:cNvPr id="104858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58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28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29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591" name="文本框 3"/>
          <p:cNvSpPr txBox="1"/>
          <p:nvPr/>
        </p:nvSpPr>
        <p:spPr>
          <a:xfrm>
            <a:off x="7483866" y="5032692"/>
            <a:ext cx="3893185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dirty="0">
                <a:sym typeface="+mn-ea"/>
              </a:rPr>
              <a:t>Thanks!</a:t>
            </a:r>
            <a:endParaRPr lang="en-US" altLang="zh-CN" sz="6000" dirty="0"/>
          </a:p>
          <a:p>
            <a:endParaRPr lang="en-US" altLang="zh-CN" sz="6000" dirty="0"/>
          </a:p>
        </p:txBody>
      </p:sp>
      <p:sp>
        <p:nvSpPr>
          <p:cNvPr id="2" name="文本框 0"/>
          <p:cNvSpPr txBox="1"/>
          <p:nvPr/>
        </p:nvSpPr>
        <p:spPr>
          <a:xfrm>
            <a:off x="226354" y="1241083"/>
            <a:ext cx="1155763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altLang="zh-CN" sz="2400" dirty="0"/>
              <a:t>A test system based on manual probe station is setup at USTC for CMS ETL LGAD QC, capable of automatic per channel IV measurement of large LGAD array of 16x16 channels</a:t>
            </a:r>
            <a:endParaRPr lang="en-US" altLang="zh-CN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Key innovation: the rest of channels are grounded while measuring one channel</a:t>
            </a:r>
            <a:endParaRPr lang="en-US" altLang="zh-CN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/>
              <a:t>A dedicated digital switch board is designed to achieve this goal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2. Manual probe station setup ready to measure IV of LGADs on test structures </a:t>
            </a:r>
            <a:endParaRPr lang="en-US" altLang="zh-CN" sz="2400" dirty="0"/>
          </a:p>
          <a:p>
            <a:endParaRPr lang="en-US" altLang="zh-CN" sz="2400" dirty="0"/>
          </a:p>
          <a:p>
            <a:r>
              <a:rPr lang="en-US" altLang="zh-CN" sz="2400" dirty="0"/>
              <a:t>3. Our IV results have excellent precision. Good step towards ETL LGAD QC procedure.</a:t>
            </a:r>
            <a:endParaRPr lang="en-US" altLang="zh-CN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3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44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lstStyle/>
          <a:p>
            <a:r>
              <a:rPr lang="en-US" altLang="zh-CN" sz="3600">
                <a:solidFill>
                  <a:schemeClr val="bg1"/>
                </a:solidFill>
              </a:rPr>
              <a:t>Outline</a:t>
            </a:r>
            <a:endParaRPr lang="en-US" altLang="zh-CN" sz="3600">
              <a:solidFill>
                <a:schemeClr val="bg1"/>
              </a:solidFill>
            </a:endParaRPr>
          </a:p>
        </p:txBody>
      </p:sp>
      <p:sp>
        <p:nvSpPr>
          <p:cNvPr id="1048645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46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38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39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8647" name="文本框 2"/>
          <p:cNvSpPr txBox="1"/>
          <p:nvPr/>
        </p:nvSpPr>
        <p:spPr>
          <a:xfrm>
            <a:off x="283210" y="1066165"/>
            <a:ext cx="11322685" cy="4144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dirty="0"/>
              <a:t>1. </a:t>
            </a:r>
            <a:r>
              <a:rPr lang="en-US" altLang="zh-CN" sz="3600" dirty="0">
                <a:sym typeface="+mn-ea"/>
              </a:rPr>
              <a:t>Introduction of the ETL project</a:t>
            </a:r>
            <a:endParaRPr lang="en-US" altLang="zh-CN" sz="3600" dirty="0"/>
          </a:p>
          <a:p>
            <a:pPr>
              <a:lnSpc>
                <a:spcPct val="150000"/>
              </a:lnSpc>
            </a:pPr>
            <a:r>
              <a:rPr lang="en-US" altLang="zh-CN" sz="3600" dirty="0"/>
              <a:t>2. Setup for ETL LGAD IV characterization </a:t>
            </a:r>
            <a:endParaRPr lang="en-US" altLang="zh-CN" sz="36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dirty="0"/>
              <a:t>Test structures</a:t>
            </a:r>
            <a:endParaRPr lang="en-US" altLang="zh-CN" sz="36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3600" dirty="0"/>
              <a:t>Full size LGAD sensors</a:t>
            </a:r>
            <a:endParaRPr lang="en-US" altLang="zh-CN" sz="3600" dirty="0"/>
          </a:p>
          <a:p>
            <a:pPr>
              <a:lnSpc>
                <a:spcPct val="150000"/>
              </a:lnSpc>
            </a:pPr>
            <a:r>
              <a:rPr lang="en-US" altLang="zh-CN" sz="3600" dirty="0"/>
              <a:t>3. Summary</a:t>
            </a:r>
            <a:endParaRPr lang="en-US" altLang="zh-CN" sz="3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0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1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734800" cy="1065530"/>
          </a:xfrm>
        </p:spPr>
        <p:txBody>
          <a:bodyPr/>
          <a:lstStyle/>
          <a:p>
            <a:r>
              <a:rPr lang="en-US" altLang="zh-CN">
                <a:solidFill>
                  <a:schemeClr val="bg1"/>
                </a:solidFill>
                <a:sym typeface="+mn-ea"/>
              </a:rPr>
              <a:t>Introduction of the ETL Project</a:t>
            </a:r>
            <a:endParaRPr lang="en-US" altLang="zh-CN" sz="3600">
              <a:solidFill>
                <a:schemeClr val="bg1"/>
              </a:solidFill>
              <a:sym typeface="+mn-ea"/>
            </a:endParaRPr>
          </a:p>
        </p:txBody>
      </p:sp>
      <p:sp>
        <p:nvSpPr>
          <p:cNvPr id="1048652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53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40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1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1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27430"/>
            <a:ext cx="7830820" cy="5079365"/>
          </a:xfrm>
          <a:prstGeom prst="rect">
            <a:avLst/>
          </a:prstGeom>
        </p:spPr>
      </p:pic>
      <p:sp>
        <p:nvSpPr>
          <p:cNvPr id="1048654" name="文本框 4"/>
          <p:cNvSpPr txBox="1"/>
          <p:nvPr/>
        </p:nvSpPr>
        <p:spPr>
          <a:xfrm>
            <a:off x="8210550" y="1027430"/>
            <a:ext cx="367284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sym typeface="+mn-ea"/>
              </a:rPr>
              <a:t>MIP Timing Detector (MTD) is composed of two subdetectors: Barrel Timing Layer (BTL) and Endcap Timing Layer (ETL).</a:t>
            </a:r>
            <a:endParaRPr lang="en-US" altLang="zh-CN" sz="1600" dirty="0">
              <a:sym typeface="+mn-e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ETL sensor: Low-Gain Avalanche Diodes (LGADs).</a:t>
            </a: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LGADs are an important development in silicon detector technology:</a:t>
            </a:r>
            <a:endParaRPr lang="en-US" altLang="zh-CN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excellent time resolution@</a:t>
            </a:r>
            <a:r>
              <a:rPr lang="en-US" sz="1600" dirty="0"/>
              <a:t>2.4E15 </a:t>
            </a:r>
            <a:r>
              <a:rPr lang="en-US" sz="1600" dirty="0" err="1"/>
              <a:t>n</a:t>
            </a:r>
            <a:r>
              <a:rPr lang="en-US" sz="1600" baseline="-6000" dirty="0" err="1"/>
              <a:t>eq</a:t>
            </a:r>
            <a:r>
              <a:rPr lang="en-US" sz="1600" dirty="0"/>
              <a:t>/cm</a:t>
            </a:r>
            <a:r>
              <a:rPr lang="en-US" sz="1600" baseline="32000" dirty="0"/>
              <a:t>2</a:t>
            </a:r>
            <a:r>
              <a:rPr lang="en-US" altLang="zh-CN" sz="1600" dirty="0"/>
              <a:t>.</a:t>
            </a:r>
            <a:endParaRPr lang="zh-CN" altLang="en-US" sz="1600" dirty="0"/>
          </a:p>
        </p:txBody>
      </p:sp>
      <p:pic>
        <p:nvPicPr>
          <p:cNvPr id="209716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334" y="4520565"/>
            <a:ext cx="1531620" cy="1527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58" name="标题 1"/>
          <p:cNvSpPr>
            <a:spLocks noGrp="1"/>
          </p:cNvSpPr>
          <p:nvPr>
            <p:ph type="title"/>
          </p:nvPr>
        </p:nvSpPr>
        <p:spPr>
          <a:xfrm>
            <a:off x="461645" y="74295"/>
            <a:ext cx="10515600" cy="106553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Low-Gain Avalanche Diodes (LGADs)</a:t>
            </a:r>
            <a:endParaRPr lang="en-US" altLang="zh-C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59" name="日期占位符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2025-07-03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6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661" name="页脚占位符 10"/>
          <p:cNvSpPr>
            <a:spLocks noGrp="1"/>
          </p:cNvSpPr>
          <p:nvPr>
            <p:ph type="ftr" sz="quarter" idx="11"/>
          </p:nvPr>
        </p:nvSpPr>
        <p:spPr>
          <a:xfrm>
            <a:off x="4193470" y="6295985"/>
            <a:ext cx="3960000" cy="316800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CMS China 2025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45742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3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3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991" y="1205653"/>
            <a:ext cx="5257800" cy="1491636"/>
          </a:xfrm>
          <a:prstGeom prst="rect">
            <a:avLst/>
          </a:prstGeom>
        </p:spPr>
      </p:pic>
      <p:pic>
        <p:nvPicPr>
          <p:cNvPr id="209716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908" y="2763117"/>
            <a:ext cx="4419789" cy="3348758"/>
          </a:xfrm>
          <a:prstGeom prst="rect">
            <a:avLst/>
          </a:prstGeom>
        </p:spPr>
      </p:pic>
      <p:sp>
        <p:nvSpPr>
          <p:cNvPr id="1048662" name="文本框 13"/>
          <p:cNvSpPr txBox="1"/>
          <p:nvPr/>
        </p:nvSpPr>
        <p:spPr>
          <a:xfrm>
            <a:off x="8153400" y="6111875"/>
            <a:ext cx="2010189" cy="5740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JINST 13 (2018) C03014</a:t>
            </a:r>
            <a:endParaRPr lang="zh-CN" altLang="en-US" sz="1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97165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903" y="1134819"/>
            <a:ext cx="5257800" cy="1700724"/>
          </a:xfrm>
          <a:prstGeom prst="rect">
            <a:avLst/>
          </a:prstGeom>
        </p:spPr>
      </p:pic>
      <p:sp>
        <p:nvSpPr>
          <p:cNvPr id="1048663" name="文本框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1645" y="2835543"/>
            <a:ext cx="6097656" cy="3322955"/>
          </a:xfrm>
          <a:prstGeom prst="rect">
            <a:avLst/>
          </a:prstGeom>
          <a:blipFill>
            <a:blip r:embed="rId4"/>
            <a:stretch>
              <a:fillRect l="-1040" b="-1145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  <a:endParaRPr lang="en-US">
              <a:noFill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67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4590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  <a:sym typeface="+mn-ea"/>
              </a:rPr>
              <a:t>ETL LGAD quality control</a:t>
            </a:r>
            <a:endParaRPr lang="en-US" altLang="zh-CN" sz="3600" dirty="0">
              <a:solidFill>
                <a:schemeClr val="bg1"/>
              </a:solidFill>
            </a:endParaRPr>
          </a:p>
        </p:txBody>
      </p:sp>
      <p:sp>
        <p:nvSpPr>
          <p:cNvPr id="104866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6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44" name="直接连接符 21"/>
          <p:cNvCxnSpPr/>
          <p:nvPr/>
        </p:nvCxnSpPr>
        <p:spPr>
          <a:xfrm flipV="1">
            <a:off x="283210" y="10030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5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6" name="图片 3" descr="8f0eb2413d2f92f8088e3ddc920cf7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210" y="1042035"/>
            <a:ext cx="5189220" cy="3890645"/>
          </a:xfrm>
          <a:prstGeom prst="rect">
            <a:avLst/>
          </a:prstGeom>
        </p:spPr>
      </p:pic>
      <p:pic>
        <p:nvPicPr>
          <p:cNvPr id="2097167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430" y="1042035"/>
            <a:ext cx="6496050" cy="3600450"/>
          </a:xfrm>
          <a:prstGeom prst="rect">
            <a:avLst/>
          </a:prstGeom>
        </p:spPr>
      </p:pic>
      <p:sp>
        <p:nvSpPr>
          <p:cNvPr id="1048670" name="矩形 7"/>
          <p:cNvSpPr/>
          <p:nvPr/>
        </p:nvSpPr>
        <p:spPr>
          <a:xfrm>
            <a:off x="3469005" y="3993515"/>
            <a:ext cx="396240" cy="75565"/>
          </a:xfrm>
          <a:prstGeom prst="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71" name="矩形 8"/>
          <p:cNvSpPr/>
          <p:nvPr/>
        </p:nvSpPr>
        <p:spPr>
          <a:xfrm>
            <a:off x="2208530" y="3643630"/>
            <a:ext cx="365125" cy="352425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46" name="直接箭头连接符 11"/>
          <p:cNvCxnSpPr/>
          <p:nvPr/>
        </p:nvCxnSpPr>
        <p:spPr>
          <a:xfrm flipV="1">
            <a:off x="2586355" y="1574800"/>
            <a:ext cx="3697605" cy="2032000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47" name="直接箭头连接符 12"/>
          <p:cNvCxnSpPr>
            <a:stCxn id="1048670" idx="3"/>
          </p:cNvCxnSpPr>
          <p:nvPr/>
        </p:nvCxnSpPr>
        <p:spPr>
          <a:xfrm flipV="1">
            <a:off x="3865245" y="1594485"/>
            <a:ext cx="3935095" cy="2437130"/>
          </a:xfrm>
          <a:prstGeom prst="straightConnector1">
            <a:avLst/>
          </a:prstGeom>
          <a:ln w="12700" cap="flat" cmpd="sng" algn="ctr">
            <a:solidFill>
              <a:schemeClr val="accent2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8672" name="文本框 4"/>
          <p:cNvSpPr txBox="1"/>
          <p:nvPr/>
        </p:nvSpPr>
        <p:spPr>
          <a:xfrm>
            <a:off x="574040" y="5167630"/>
            <a:ext cx="470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FBK-</a:t>
            </a:r>
            <a:r>
              <a:rPr lang="en-US" altLang="zh-CN" dirty="0" err="1"/>
              <a:t>LFoundry</a:t>
            </a:r>
            <a:r>
              <a:rPr lang="en-US" altLang="zh-CN" dirty="0"/>
              <a:t> CMS ETL Wafer</a:t>
            </a:r>
            <a:endParaRPr lang="en-US" altLang="zh-CN" dirty="0"/>
          </a:p>
        </p:txBody>
      </p:sp>
      <p:sp>
        <p:nvSpPr>
          <p:cNvPr id="1048673" name="文本框 5"/>
          <p:cNvSpPr txBox="1"/>
          <p:nvPr/>
        </p:nvSpPr>
        <p:spPr>
          <a:xfrm>
            <a:off x="6061710" y="4905375"/>
            <a:ext cx="515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ETL LGAD quality control includes tests of full size sensors and test structures</a:t>
            </a:r>
            <a:endParaRPr lang="en-US" altLang="zh-CN" dirty="0"/>
          </a:p>
        </p:txBody>
      </p:sp>
      <p:cxnSp>
        <p:nvCxnSpPr>
          <p:cNvPr id="2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77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LGAD</a:t>
            </a:r>
            <a:r>
              <a:rPr lang="zh-CN" altLang="en-US" dirty="0">
                <a:solidFill>
                  <a:schemeClr val="bg1"/>
                </a:solidFill>
              </a:rPr>
              <a:t> </a:t>
            </a:r>
            <a:r>
              <a:rPr lang="en-US" altLang="zh-CN" dirty="0">
                <a:solidFill>
                  <a:schemeClr val="bg1"/>
                </a:solidFill>
              </a:rPr>
              <a:t>prototypes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8678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79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University of Science and Technology of China</a:t>
            </a:r>
            <a:endParaRPr lang="zh-CN" altLang="en-US" dirty="0"/>
          </a:p>
        </p:txBody>
      </p:sp>
      <p:cxnSp>
        <p:nvCxnSpPr>
          <p:cNvPr id="3145748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49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68" name="图片 3" descr="8f0eb2413d2f92f8088e3ddc920cf7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535" y="1349375"/>
            <a:ext cx="5546725" cy="4158615"/>
          </a:xfrm>
          <a:prstGeom prst="rect">
            <a:avLst/>
          </a:prstGeom>
        </p:spPr>
      </p:pic>
      <p:pic>
        <p:nvPicPr>
          <p:cNvPr id="2097169" name="图片 4" descr="结果waf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8070" y="1349375"/>
            <a:ext cx="5543550" cy="4157980"/>
          </a:xfrm>
          <a:prstGeom prst="rect">
            <a:avLst/>
          </a:prstGeom>
        </p:spPr>
      </p:pic>
      <p:sp>
        <p:nvSpPr>
          <p:cNvPr id="1048680" name="文本框 2"/>
          <p:cNvSpPr txBox="1"/>
          <p:nvPr/>
        </p:nvSpPr>
        <p:spPr>
          <a:xfrm>
            <a:off x="6640195" y="5713095"/>
            <a:ext cx="5081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Labeling of test structures</a:t>
            </a:r>
            <a:endParaRPr lang="en-US" altLang="zh-CN" dirty="0"/>
          </a:p>
        </p:txBody>
      </p:sp>
      <p:sp>
        <p:nvSpPr>
          <p:cNvPr id="1048681" name="文本框 5"/>
          <p:cNvSpPr txBox="1"/>
          <p:nvPr/>
        </p:nvSpPr>
        <p:spPr>
          <a:xfrm>
            <a:off x="1255144" y="5561905"/>
            <a:ext cx="4795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Early-stage bad-quality test wafer for the purpose of testing our setup’s capability of identifying bad channels</a:t>
            </a:r>
            <a:endParaRPr lang="en-US" altLang="zh-CN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4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685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Test setup at USTC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8686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87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50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51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76830" y="1050925"/>
            <a:ext cx="6833235" cy="5111750"/>
          </a:xfrm>
          <a:prstGeom prst="rect">
            <a:avLst/>
          </a:prstGeom>
        </p:spPr>
      </p:pic>
      <p:sp>
        <p:nvSpPr>
          <p:cNvPr id="1048688" name="文本框 3"/>
          <p:cNvSpPr txBox="1"/>
          <p:nvPr/>
        </p:nvSpPr>
        <p:spPr>
          <a:xfrm>
            <a:off x="282575" y="1281430"/>
            <a:ext cx="2193290" cy="466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Microscope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Monitor for probing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  <a:sym typeface="+mn-ea"/>
              </a:rPr>
              <a:t>Low temperature probe station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Low temperature circulator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/>
          </a:p>
          <a:p>
            <a:endParaRPr lang="en-US" altLang="zh-CN"/>
          </a:p>
          <a:p>
            <a:endParaRPr lang="en-US" altLang="zh-CN"/>
          </a:p>
        </p:txBody>
      </p:sp>
      <p:sp>
        <p:nvSpPr>
          <p:cNvPr id="1048689" name="文本框 4"/>
          <p:cNvSpPr txBox="1"/>
          <p:nvPr/>
        </p:nvSpPr>
        <p:spPr>
          <a:xfrm>
            <a:off x="9558655" y="1095375"/>
            <a:ext cx="2275840" cy="4968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Chamber temperature and humidity monitor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PC for data acquisition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Peltier system 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Keithley 6482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(pico-ammeter</a:t>
            </a:r>
            <a:r>
              <a:rPr lang="zh-CN" altLang="en-US">
                <a:solidFill>
                  <a:srgbClr val="FF0000"/>
                </a:solidFill>
              </a:rPr>
              <a:t>）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Keithley 2470 </a:t>
            </a:r>
            <a:endParaRPr lang="en-US" altLang="zh-CN">
              <a:solidFill>
                <a:srgbClr val="FF0000"/>
              </a:solidFill>
            </a:endParaRPr>
          </a:p>
          <a:p>
            <a:r>
              <a:rPr lang="en-US" altLang="zh-CN">
                <a:solidFill>
                  <a:srgbClr val="FF0000"/>
                </a:solidFill>
              </a:rPr>
              <a:t>(HV source meter)</a:t>
            </a:r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  <a:p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1048690" name="圆角矩形 5"/>
          <p:cNvSpPr/>
          <p:nvPr/>
        </p:nvSpPr>
        <p:spPr>
          <a:xfrm>
            <a:off x="5658485" y="1560830"/>
            <a:ext cx="678180" cy="122745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1" name="圆角矩形 6"/>
          <p:cNvSpPr/>
          <p:nvPr/>
        </p:nvSpPr>
        <p:spPr>
          <a:xfrm>
            <a:off x="3213735" y="2333625"/>
            <a:ext cx="1545590" cy="87757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2" name="圆角矩形 7"/>
          <p:cNvSpPr/>
          <p:nvPr/>
        </p:nvSpPr>
        <p:spPr>
          <a:xfrm>
            <a:off x="3467735" y="3455035"/>
            <a:ext cx="1503045" cy="179895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3" name="圆角矩形 8"/>
          <p:cNvSpPr/>
          <p:nvPr/>
        </p:nvSpPr>
        <p:spPr>
          <a:xfrm>
            <a:off x="5088255" y="2883535"/>
            <a:ext cx="1808480" cy="118554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4" name="圆角矩形 11"/>
          <p:cNvSpPr/>
          <p:nvPr/>
        </p:nvSpPr>
        <p:spPr>
          <a:xfrm>
            <a:off x="7204075" y="2650490"/>
            <a:ext cx="476250" cy="36004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5" name="圆角矩形 12"/>
          <p:cNvSpPr/>
          <p:nvPr/>
        </p:nvSpPr>
        <p:spPr>
          <a:xfrm>
            <a:off x="7701280" y="2703830"/>
            <a:ext cx="1249045" cy="82550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6" name="圆角矩形 13"/>
          <p:cNvSpPr/>
          <p:nvPr/>
        </p:nvSpPr>
        <p:spPr>
          <a:xfrm>
            <a:off x="6896735" y="3380740"/>
            <a:ext cx="508000" cy="60325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7" name="圆角矩形 14"/>
          <p:cNvSpPr/>
          <p:nvPr/>
        </p:nvSpPr>
        <p:spPr>
          <a:xfrm>
            <a:off x="7785735" y="3709035"/>
            <a:ext cx="709295" cy="274955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048698" name="圆角矩形 15"/>
          <p:cNvSpPr/>
          <p:nvPr/>
        </p:nvSpPr>
        <p:spPr>
          <a:xfrm>
            <a:off x="7785735" y="3983990"/>
            <a:ext cx="772160" cy="349250"/>
          </a:xfrm>
          <a:prstGeom prst="roundRect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cxnSp>
        <p:nvCxnSpPr>
          <p:cNvPr id="3145752" name="直接箭头连接符 16"/>
          <p:cNvCxnSpPr/>
          <p:nvPr/>
        </p:nvCxnSpPr>
        <p:spPr>
          <a:xfrm flipH="1" flipV="1">
            <a:off x="1652270" y="1490345"/>
            <a:ext cx="4029075" cy="12382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3" name="直接箭头连接符 17"/>
          <p:cNvCxnSpPr/>
          <p:nvPr/>
        </p:nvCxnSpPr>
        <p:spPr>
          <a:xfrm flipH="1" flipV="1">
            <a:off x="2357120" y="2080895"/>
            <a:ext cx="876300" cy="36195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4" name="直接箭头连接符 18"/>
          <p:cNvCxnSpPr/>
          <p:nvPr/>
        </p:nvCxnSpPr>
        <p:spPr>
          <a:xfrm flipH="1" flipV="1">
            <a:off x="1928495" y="3623945"/>
            <a:ext cx="1543050" cy="10477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5" name="直接箭头连接符 19"/>
          <p:cNvCxnSpPr/>
          <p:nvPr/>
        </p:nvCxnSpPr>
        <p:spPr>
          <a:xfrm flipH="1" flipV="1">
            <a:off x="2099945" y="2642870"/>
            <a:ext cx="2997835" cy="64198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6" name="直接箭头连接符 23"/>
          <p:cNvCxnSpPr/>
          <p:nvPr/>
        </p:nvCxnSpPr>
        <p:spPr>
          <a:xfrm flipV="1">
            <a:off x="7633970" y="1471295"/>
            <a:ext cx="1895475" cy="116205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7" name="直接箭头连接符 24"/>
          <p:cNvCxnSpPr/>
          <p:nvPr/>
        </p:nvCxnSpPr>
        <p:spPr>
          <a:xfrm flipV="1">
            <a:off x="8948420" y="2538095"/>
            <a:ext cx="704850" cy="20002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8" name="直接箭头连接符 25"/>
          <p:cNvCxnSpPr>
            <a:stCxn id="1048696" idx="3"/>
          </p:cNvCxnSpPr>
          <p:nvPr/>
        </p:nvCxnSpPr>
        <p:spPr>
          <a:xfrm flipV="1">
            <a:off x="7404735" y="3233420"/>
            <a:ext cx="2219960" cy="44894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59" name="直接箭头连接符 26"/>
          <p:cNvCxnSpPr/>
          <p:nvPr/>
        </p:nvCxnSpPr>
        <p:spPr>
          <a:xfrm flipV="1">
            <a:off x="8467090" y="3766820"/>
            <a:ext cx="1129030" cy="85725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0" name="直接箭头连接符 27"/>
          <p:cNvCxnSpPr>
            <a:stCxn id="1048698" idx="3"/>
          </p:cNvCxnSpPr>
          <p:nvPr/>
        </p:nvCxnSpPr>
        <p:spPr>
          <a:xfrm>
            <a:off x="8557895" y="4158615"/>
            <a:ext cx="1009650" cy="494030"/>
          </a:xfrm>
          <a:prstGeom prst="straightConnector1">
            <a:avLst/>
          </a:prstGeom>
          <a:ln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02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Test structure test setup at USTC</a:t>
            </a:r>
            <a:endParaRPr lang="en-US" altLang="zh-CN" dirty="0"/>
          </a:p>
        </p:txBody>
      </p:sp>
      <p:sp>
        <p:nvSpPr>
          <p:cNvPr id="1048703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04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1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2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71" name="图片 2" descr="cf0e22ad94e7b8e5b5a0a9ac46a317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6585" y="2251075"/>
            <a:ext cx="3232785" cy="3503295"/>
          </a:xfrm>
          <a:prstGeom prst="rect">
            <a:avLst/>
          </a:prstGeom>
        </p:spPr>
      </p:pic>
      <p:pic>
        <p:nvPicPr>
          <p:cNvPr id="2097172" name="图片 5" descr="cd3fb766b62b03341601ad67e4a527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10" y="1044575"/>
            <a:ext cx="3980180" cy="893445"/>
          </a:xfrm>
          <a:prstGeom prst="rect">
            <a:avLst/>
          </a:prstGeom>
        </p:spPr>
      </p:pic>
      <p:pic>
        <p:nvPicPr>
          <p:cNvPr id="2097173" name="图片 3" descr="192dafe5c4969f7cf16f0c2d5c0c1b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925" y="2100580"/>
            <a:ext cx="3231515" cy="4213860"/>
          </a:xfrm>
          <a:prstGeom prst="rect">
            <a:avLst/>
          </a:prstGeom>
        </p:spPr>
      </p:pic>
      <p:pic>
        <p:nvPicPr>
          <p:cNvPr id="2097174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540" y="1044575"/>
            <a:ext cx="3632200" cy="2722245"/>
          </a:xfrm>
          <a:prstGeom prst="rect">
            <a:avLst/>
          </a:prstGeom>
        </p:spPr>
      </p:pic>
      <p:pic>
        <p:nvPicPr>
          <p:cNvPr id="2097175" name="图片 13" descr="fe034d2fb43642be49b02b8641396e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1795" y="3856990"/>
            <a:ext cx="3361055" cy="2515235"/>
          </a:xfrm>
          <a:prstGeom prst="rect">
            <a:avLst/>
          </a:prstGeom>
        </p:spPr>
      </p:pic>
      <p:sp>
        <p:nvSpPr>
          <p:cNvPr id="1048705" name="圆角矩形 6"/>
          <p:cNvSpPr/>
          <p:nvPr/>
        </p:nvSpPr>
        <p:spPr>
          <a:xfrm>
            <a:off x="5838825" y="3582035"/>
            <a:ext cx="549910" cy="3175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06" name="圆角矩形 7"/>
          <p:cNvSpPr/>
          <p:nvPr/>
        </p:nvSpPr>
        <p:spPr>
          <a:xfrm>
            <a:off x="4462780" y="3141980"/>
            <a:ext cx="1099820" cy="7575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145763" name="直接箭头连接符 8"/>
          <p:cNvCxnSpPr/>
          <p:nvPr/>
        </p:nvCxnSpPr>
        <p:spPr>
          <a:xfrm flipV="1">
            <a:off x="6388735" y="2820035"/>
            <a:ext cx="2974340" cy="772795"/>
          </a:xfrm>
          <a:prstGeom prst="straightConnector1">
            <a:avLst/>
          </a:prstGeom>
          <a:ln w="28575" cap="flat" cmpd="sng" algn="ctr">
            <a:solidFill>
              <a:srgbClr val="FF0000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145764" name="直接箭头连接符 11"/>
          <p:cNvCxnSpPr/>
          <p:nvPr/>
        </p:nvCxnSpPr>
        <p:spPr>
          <a:xfrm>
            <a:off x="5542280" y="3878580"/>
            <a:ext cx="3513455" cy="835660"/>
          </a:xfrm>
          <a:prstGeom prst="straightConnector1">
            <a:avLst/>
          </a:prstGeom>
          <a:ln w="28575" cap="flat" cmpd="sng" algn="ctr">
            <a:solidFill>
              <a:schemeClr val="accent6"/>
            </a:solidFill>
            <a:prstDash val="dash"/>
            <a:miter lim="800000"/>
            <a:tailEnd type="arrow" w="med" len="med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048707" name="文本框 16"/>
          <p:cNvSpPr txBox="1"/>
          <p:nvPr/>
        </p:nvSpPr>
        <p:spPr>
          <a:xfrm>
            <a:off x="616585" y="5946140"/>
            <a:ext cx="323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52 test structures on a wafer</a:t>
            </a:r>
            <a:endParaRPr lang="en-US" altLang="zh-CN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矩形 20"/>
          <p:cNvSpPr/>
          <p:nvPr/>
        </p:nvSpPr>
        <p:spPr>
          <a:xfrm>
            <a:off x="283210" y="162560"/>
            <a:ext cx="11499215" cy="73279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8711" name="标题 1"/>
          <p:cNvSpPr>
            <a:spLocks noGrp="1"/>
          </p:cNvSpPr>
          <p:nvPr>
            <p:ph type="title"/>
          </p:nvPr>
        </p:nvSpPr>
        <p:spPr>
          <a:xfrm>
            <a:off x="242570" y="45720"/>
            <a:ext cx="11615420" cy="1065530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Test structure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1048712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713" name="页脚占位符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University of Science and Technology of China</a:t>
            </a:r>
            <a:endParaRPr lang="zh-CN" altLang="en-US"/>
          </a:p>
        </p:txBody>
      </p:sp>
      <p:cxnSp>
        <p:nvCxnSpPr>
          <p:cNvPr id="3145765" name="直接连接符 21"/>
          <p:cNvCxnSpPr/>
          <p:nvPr/>
        </p:nvCxnSpPr>
        <p:spPr>
          <a:xfrm flipV="1">
            <a:off x="283210" y="30988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5766" name="直接连接符 22"/>
          <p:cNvCxnSpPr/>
          <p:nvPr/>
        </p:nvCxnSpPr>
        <p:spPr>
          <a:xfrm flipV="1">
            <a:off x="283210" y="810260"/>
            <a:ext cx="11438890" cy="1016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4" name="组合 3"/>
          <p:cNvGrpSpPr/>
          <p:nvPr/>
        </p:nvGrpSpPr>
        <p:grpSpPr>
          <a:xfrm>
            <a:off x="283845" y="1003935"/>
            <a:ext cx="11498580" cy="2425065"/>
            <a:chOff x="169" y="267"/>
            <a:chExt cx="18888" cy="4240"/>
          </a:xfrm>
        </p:grpSpPr>
        <p:pic>
          <p:nvPicPr>
            <p:cNvPr id="2097176" name="图片 2" descr="cd3fb766b62b03341601ad67e4a527b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69" y="267"/>
              <a:ext cx="18888" cy="4240"/>
            </a:xfrm>
            <a:prstGeom prst="rect">
              <a:avLst/>
            </a:prstGeom>
          </p:spPr>
        </p:pic>
        <p:sp>
          <p:nvSpPr>
            <p:cNvPr id="1048714" name="文本框 4"/>
            <p:cNvSpPr txBox="1"/>
            <p:nvPr/>
          </p:nvSpPr>
          <p:spPr>
            <a:xfrm>
              <a:off x="684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A01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5" name="文本框 5"/>
            <p:cNvSpPr txBox="1"/>
            <p:nvPr/>
          </p:nvSpPr>
          <p:spPr>
            <a:xfrm>
              <a:off x="2355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A02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6" name="文本框 6"/>
            <p:cNvSpPr txBox="1"/>
            <p:nvPr/>
          </p:nvSpPr>
          <p:spPr>
            <a:xfrm>
              <a:off x="3912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A03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7" name="文本框 7"/>
            <p:cNvSpPr txBox="1"/>
            <p:nvPr/>
          </p:nvSpPr>
          <p:spPr>
            <a:xfrm>
              <a:off x="5167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A04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8" name="文本框 8"/>
            <p:cNvSpPr txBox="1"/>
            <p:nvPr/>
          </p:nvSpPr>
          <p:spPr>
            <a:xfrm>
              <a:off x="12446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B01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19" name="文本框 11"/>
            <p:cNvSpPr txBox="1"/>
            <p:nvPr/>
          </p:nvSpPr>
          <p:spPr>
            <a:xfrm>
              <a:off x="14188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B02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20" name="文本框 12"/>
            <p:cNvSpPr txBox="1"/>
            <p:nvPr/>
          </p:nvSpPr>
          <p:spPr>
            <a:xfrm>
              <a:off x="15560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B03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  <p:sp>
          <p:nvSpPr>
            <p:cNvPr id="1048721" name="文本框 13"/>
            <p:cNvSpPr txBox="1"/>
            <p:nvPr/>
          </p:nvSpPr>
          <p:spPr>
            <a:xfrm>
              <a:off x="16931" y="1938"/>
              <a:ext cx="1557" cy="111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>
                  <a:solidFill>
                    <a:srgbClr val="FF0000"/>
                  </a:solidFill>
                </a:rPr>
                <a:t>B04</a:t>
              </a:r>
              <a:endParaRPr lang="en-US" altLang="zh-CN" sz="2400">
                <a:solidFill>
                  <a:srgbClr val="FF0000"/>
                </a:solidFill>
              </a:endParaRPr>
            </a:p>
          </p:txBody>
        </p:sp>
      </p:grpSp>
      <p:grpSp>
        <p:nvGrpSpPr>
          <p:cNvPr id="85" name="组合 27"/>
          <p:cNvGrpSpPr/>
          <p:nvPr/>
        </p:nvGrpSpPr>
        <p:grpSpPr>
          <a:xfrm>
            <a:off x="283210" y="3324225"/>
            <a:ext cx="3665220" cy="3074670"/>
            <a:chOff x="456" y="4635"/>
            <a:chExt cx="7287" cy="5219"/>
          </a:xfrm>
        </p:grpSpPr>
        <p:pic>
          <p:nvPicPr>
            <p:cNvPr id="2097177" name="图片 15" descr="6f5c85b673e58f69243ce4c70efb66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6" y="4635"/>
              <a:ext cx="3593" cy="2568"/>
            </a:xfrm>
            <a:prstGeom prst="rect">
              <a:avLst/>
            </a:prstGeom>
          </p:spPr>
        </p:pic>
        <p:pic>
          <p:nvPicPr>
            <p:cNvPr id="2097178" name="图片 16" descr="fe034d2fb43642be49b02b8641396ea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50" y="4635"/>
              <a:ext cx="3582" cy="2561"/>
            </a:xfrm>
            <a:prstGeom prst="rect">
              <a:avLst/>
            </a:prstGeom>
          </p:spPr>
        </p:pic>
        <p:pic>
          <p:nvPicPr>
            <p:cNvPr id="2097179" name="图片 17" descr="3b4502f92f390eaeb980118e66491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6" y="7286"/>
              <a:ext cx="3593" cy="2569"/>
            </a:xfrm>
            <a:prstGeom prst="rect">
              <a:avLst/>
            </a:prstGeom>
          </p:spPr>
        </p:pic>
        <p:pic>
          <p:nvPicPr>
            <p:cNvPr id="2097180" name="图片 18" descr="dfcf9200db6e199fcb020fbd93f3ce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63" y="7258"/>
              <a:ext cx="3581" cy="2560"/>
            </a:xfrm>
            <a:prstGeom prst="rect">
              <a:avLst/>
            </a:prstGeom>
          </p:spPr>
        </p:pic>
      </p:grpSp>
      <p:grpSp>
        <p:nvGrpSpPr>
          <p:cNvPr id="86" name="组合 19"/>
          <p:cNvGrpSpPr/>
          <p:nvPr/>
        </p:nvGrpSpPr>
        <p:grpSpPr>
          <a:xfrm>
            <a:off x="8075930" y="3404870"/>
            <a:ext cx="3559175" cy="3003550"/>
            <a:chOff x="10913" y="3776"/>
            <a:chExt cx="8143" cy="6134"/>
          </a:xfrm>
        </p:grpSpPr>
        <p:pic>
          <p:nvPicPr>
            <p:cNvPr id="2097181" name="图片 23" descr="bfc42d02e30f24003019999e212d46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913" y="3776"/>
              <a:ext cx="3992" cy="2987"/>
            </a:xfrm>
            <a:prstGeom prst="rect">
              <a:avLst/>
            </a:prstGeom>
          </p:spPr>
        </p:pic>
        <p:pic>
          <p:nvPicPr>
            <p:cNvPr id="2097182" name="图片 24" descr="7e59bd98a0e2cb4d8b182844a50ff7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66" y="3776"/>
              <a:ext cx="3991" cy="2987"/>
            </a:xfrm>
            <a:prstGeom prst="rect">
              <a:avLst/>
            </a:prstGeom>
          </p:spPr>
        </p:pic>
        <p:pic>
          <p:nvPicPr>
            <p:cNvPr id="2097183" name="图片 25" descr="fa665789df2a9a1f257cb6320734fd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913" y="6910"/>
              <a:ext cx="4009" cy="3001"/>
            </a:xfrm>
            <a:prstGeom prst="rect">
              <a:avLst/>
            </a:prstGeom>
          </p:spPr>
        </p:pic>
        <p:pic>
          <p:nvPicPr>
            <p:cNvPr id="2097184" name="图片 26" descr="cb4e8c85615a79ce059dfa281e5e0a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66" y="6910"/>
              <a:ext cx="3991" cy="2986"/>
            </a:xfrm>
            <a:prstGeom prst="rect">
              <a:avLst/>
            </a:prstGeom>
          </p:spPr>
        </p:pic>
      </p:grpSp>
      <p:sp>
        <p:nvSpPr>
          <p:cNvPr id="1048722" name="文本框 28"/>
          <p:cNvSpPr txBox="1"/>
          <p:nvPr/>
        </p:nvSpPr>
        <p:spPr>
          <a:xfrm>
            <a:off x="3947795" y="3481844"/>
            <a:ext cx="4295775" cy="29006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Each test structure include the following structures:</a:t>
            </a:r>
            <a:endParaRPr lang="en-US" altLang="zh-CN" dirty="0"/>
          </a:p>
          <a:p>
            <a:r>
              <a:rPr lang="en-US" altLang="en-US" dirty="0">
                <a:solidFill>
                  <a:schemeClr val="tx1"/>
                </a:solidFill>
              </a:rPr>
              <a:t>●</a:t>
            </a:r>
            <a:r>
              <a:rPr lang="en-US" altLang="zh-CN" dirty="0">
                <a:solidFill>
                  <a:schemeClr val="tx1"/>
                </a:solidFill>
              </a:rPr>
              <a:t> a single-pad </a:t>
            </a:r>
            <a:r>
              <a:rPr lang="en-US" altLang="zh-CN" dirty="0">
                <a:solidFill>
                  <a:srgbClr val="FF0000"/>
                </a:solidFill>
              </a:rPr>
              <a:t>PIN diode</a:t>
            </a:r>
            <a:r>
              <a:rPr lang="en-US" altLang="zh-CN" dirty="0">
                <a:solidFill>
                  <a:schemeClr val="tx1"/>
                </a:solidFill>
              </a:rPr>
              <a:t>.(A01, B01)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en-US" dirty="0">
                <a:solidFill>
                  <a:schemeClr val="tx1"/>
                </a:solidFill>
              </a:rPr>
              <a:t>●</a:t>
            </a:r>
            <a:r>
              <a:rPr lang="en-US" altLang="zh-CN" dirty="0">
                <a:solidFill>
                  <a:schemeClr val="tx1"/>
                </a:solidFill>
              </a:rPr>
              <a:t> a single-pad </a:t>
            </a:r>
            <a:r>
              <a:rPr lang="en-US" altLang="zh-CN" dirty="0">
                <a:solidFill>
                  <a:srgbClr val="FF0000"/>
                </a:solidFill>
              </a:rPr>
              <a:t>LGAD</a:t>
            </a:r>
            <a:r>
              <a:rPr lang="zh-CN" altLang="en-US" dirty="0">
                <a:solidFill>
                  <a:schemeClr val="tx1"/>
                </a:solidFill>
              </a:rPr>
              <a:t>（</a:t>
            </a:r>
            <a:r>
              <a:rPr lang="en-US" altLang="zh-CN" dirty="0">
                <a:solidFill>
                  <a:schemeClr val="tx1"/>
                </a:solidFill>
              </a:rPr>
              <a:t>A02, B02</a:t>
            </a:r>
            <a:r>
              <a:rPr lang="zh-CN" altLang="en-US" dirty="0">
                <a:solidFill>
                  <a:schemeClr val="tx1"/>
                </a:solidFill>
              </a:rPr>
              <a:t>）</a:t>
            </a:r>
            <a:r>
              <a:rPr lang="en-US" altLang="zh-CN" dirty="0">
                <a:solidFill>
                  <a:schemeClr val="tx1"/>
                </a:solidFill>
              </a:rPr>
              <a:t>, a </a:t>
            </a:r>
            <a:r>
              <a:rPr lang="en-US" altLang="zh-CN" dirty="0">
                <a:solidFill>
                  <a:srgbClr val="FF0000"/>
                </a:solidFill>
              </a:rPr>
              <a:t>1</a:t>
            </a:r>
            <a:r>
              <a:rPr lang="en-US" altLang="en-US" dirty="0">
                <a:solidFill>
                  <a:srgbClr val="FF0000"/>
                </a:solidFill>
              </a:rPr>
              <a:t>×</a:t>
            </a:r>
            <a:r>
              <a:rPr lang="en-US" altLang="zh-CN" dirty="0">
                <a:solidFill>
                  <a:srgbClr val="FF0000"/>
                </a:solidFill>
              </a:rPr>
              <a:t>2 LGAD</a:t>
            </a:r>
            <a:r>
              <a:rPr lang="en-US" altLang="zh-CN" dirty="0">
                <a:solidFill>
                  <a:schemeClr val="tx1"/>
                </a:solidFill>
              </a:rPr>
              <a:t> array(A03, A04, B03, B04)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en-US" dirty="0"/>
              <a:t>●</a:t>
            </a:r>
            <a:r>
              <a:rPr lang="en-US" altLang="zh-CN" dirty="0"/>
              <a:t> Van der Pauw structures,</a:t>
            </a:r>
            <a:endParaRPr lang="en-US" altLang="zh-CN" dirty="0"/>
          </a:p>
          <a:p>
            <a:r>
              <a:rPr lang="en-US" altLang="en-US" dirty="0"/>
              <a:t>●</a:t>
            </a:r>
            <a:r>
              <a:rPr lang="en-US" altLang="zh-CN" dirty="0"/>
              <a:t> gated diodes and MOS capacitors,</a:t>
            </a:r>
            <a:endParaRPr lang="en-US" altLang="zh-CN" dirty="0"/>
          </a:p>
          <a:p>
            <a:r>
              <a:rPr lang="en-US" altLang="en-US" dirty="0"/>
              <a:t>●</a:t>
            </a:r>
            <a:r>
              <a:rPr lang="en-US" altLang="zh-CN" dirty="0"/>
              <a:t> Any additional structures deemed necessary by the Contractor for their process control.</a:t>
            </a:r>
            <a:endParaRPr lang="en-US" altLang="zh-CN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4158</Words>
  <Application>WPS 演示</Application>
  <PresentationFormat>Widescreen</PresentationFormat>
  <Paragraphs>246</Paragraphs>
  <Slides>18</Slides>
  <Notes>18</Notes>
  <HiddenSlides>0</HiddenSlides>
  <MMClips>0</MMClips>
  <ScaleCrop>false</ScaleCrop>
  <HeadingPairs>
    <vt:vector size="8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Wingdings</vt:lpstr>
      <vt:lpstr>Times New Roman</vt:lpstr>
      <vt:lpstr>Helvetica</vt:lpstr>
      <vt:lpstr>Helvetica Neue Medium</vt:lpstr>
      <vt:lpstr>微软雅黑</vt:lpstr>
      <vt:lpstr>Arial Unicode MS</vt:lpstr>
      <vt:lpstr>Calibri</vt:lpstr>
      <vt:lpstr>Miss Sweetie</vt:lpstr>
      <vt:lpstr>Retro Cute Medium</vt:lpstr>
      <vt:lpstr>WPS</vt:lpstr>
      <vt:lpstr>Equation.KSEE3</vt:lpstr>
      <vt:lpstr>Equation.KSEE3</vt:lpstr>
      <vt:lpstr>LGAD characterization for CMS ETL</vt:lpstr>
      <vt:lpstr>Outline</vt:lpstr>
      <vt:lpstr>Introduction of the ETL Project</vt:lpstr>
      <vt:lpstr>Low-Gain Avalanche Diodes (LGADs)</vt:lpstr>
      <vt:lpstr>ETL LGAD quality control</vt:lpstr>
      <vt:lpstr>LGAD prototypes</vt:lpstr>
      <vt:lpstr>Test setup at USTC</vt:lpstr>
      <vt:lpstr>Test structure test setup at USTC</vt:lpstr>
      <vt:lpstr>Test structure</vt:lpstr>
      <vt:lpstr>IV of a single pad on test structure</vt:lpstr>
      <vt:lpstr>Breakdown Voltage of Test Structures</vt:lpstr>
      <vt:lpstr>Breakdown Voltage of Test Structures</vt:lpstr>
      <vt:lpstr>Full size sensor test system</vt:lpstr>
      <vt:lpstr>Overall test system architecture</vt:lpstr>
      <vt:lpstr>Multi-module channel control in Digital Switch Board</vt:lpstr>
      <vt:lpstr>Digital Switch Board Schematic</vt:lpstr>
      <vt:lpstr>Full-size IV measurement of FBK-Lfoundry sensor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ETL LGAD Characterization at USTC </dc:title>
  <dc:creator>24117RK2CC</dc:creator>
  <cp:lastModifiedBy>赵祥</cp:lastModifiedBy>
  <cp:revision>13</cp:revision>
  <dcterms:created xsi:type="dcterms:W3CDTF">2025-10-30T05:26:00Z</dcterms:created>
  <dcterms:modified xsi:type="dcterms:W3CDTF">2025-11-10T09:55:11Z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CFFD729BF5B24DC68BDC45EDFEE26B4F_13</vt:lpwstr>
  </property>
</Properties>
</file>