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9" r:id="rId2"/>
    <p:sldId id="903" r:id="rId3"/>
    <p:sldId id="909" r:id="rId4"/>
    <p:sldId id="908" r:id="rId5"/>
    <p:sldId id="277" r:id="rId6"/>
    <p:sldId id="905" r:id="rId7"/>
    <p:sldId id="280" r:id="rId8"/>
    <p:sldId id="282" r:id="rId9"/>
    <p:sldId id="283" r:id="rId10"/>
    <p:sldId id="281" r:id="rId11"/>
    <p:sldId id="904" r:id="rId12"/>
    <p:sldId id="278" r:id="rId13"/>
    <p:sldId id="276" r:id="rId14"/>
    <p:sldId id="907" r:id="rId15"/>
    <p:sldId id="906" r:id="rId16"/>
    <p:sldId id="284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/>
    <p:restoredTop sz="94737"/>
  </p:normalViewPr>
  <p:slideViewPr>
    <p:cSldViewPr snapToGrid="0">
      <p:cViewPr>
        <p:scale>
          <a:sx n="101" d="100"/>
          <a:sy n="101" d="100"/>
        </p:scale>
        <p:origin x="108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93694-068C-7B48-9F3A-67220D894F71}" type="datetimeFigureOut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A6524-FD94-294C-AA33-F86AFADC5F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65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XRISM carries two instruments, Resolve and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.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 consists of X-ray mirror assembly, XMA and the Soft X-ray </a:t>
            </a:r>
            <a:r>
              <a:rPr kumimoji="1" lang="en-US" altLang="ja-JP" dirty="0" err="1"/>
              <a:t>Imafer</a:t>
            </a:r>
            <a:r>
              <a:rPr kumimoji="1" lang="en-US" altLang="ja-JP" dirty="0"/>
              <a:t>, SXI. Combining XMA and SXI, we realize the soft X-ray Imaging telescope with the focal length of 5.6m, and </a:t>
            </a:r>
            <a:r>
              <a:rPr lang="en-US" altLang="ja-JP" sz="1300" dirty="0"/>
              <a:t>angular resolution of equal or less tham1.7 arcmin and effective energy range of 0.4</a:t>
            </a:r>
            <a:r>
              <a:rPr lang="ja-JP" altLang="en-US" sz="1300" dirty="0"/>
              <a:t>−</a:t>
            </a:r>
            <a:r>
              <a:rPr lang="en-US" altLang="ja-JP" sz="1300" dirty="0"/>
              <a:t>13keV. Note that the half power diameter value is the requirement and it will be updated after the measurement.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525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A1E72-E2E3-CF52-8D40-A9CDDD7E8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189424-DC88-348F-D8BF-2B1017756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CAEFB8-C518-3607-9EFC-555CCC52A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XRISM carries two instruments, Resolve and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.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 consists of X-ray mirror assembly, XMA and the Soft X-ray </a:t>
            </a:r>
            <a:r>
              <a:rPr kumimoji="1" lang="en-US" altLang="ja-JP" dirty="0" err="1"/>
              <a:t>Imafer</a:t>
            </a:r>
            <a:r>
              <a:rPr kumimoji="1" lang="en-US" altLang="ja-JP" dirty="0"/>
              <a:t>, SXI. Combining XMA and SXI, we realize the soft X-ray Imaging telescope with the focal length of 5.6m, and </a:t>
            </a:r>
            <a:r>
              <a:rPr lang="en-US" altLang="ja-JP" sz="1300" dirty="0"/>
              <a:t>angular resolution of equal or less tham1.7 arcmin and effective energy range of 0.4</a:t>
            </a:r>
            <a:r>
              <a:rPr lang="ja-JP" altLang="en-US" sz="1300" dirty="0"/>
              <a:t>−</a:t>
            </a:r>
            <a:r>
              <a:rPr lang="en-US" altLang="ja-JP" sz="1300" dirty="0"/>
              <a:t>13keV. Note that the half power diameter value is the requirement and it will be updated after the measurement.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A9B9123-56EC-04DD-5EA4-4F067BABDE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75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8F31-F4F7-EA64-0997-0EC1D01A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BC98E4-EC1E-7778-D99E-8571A9DF2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252111-38E0-2CF7-26CC-16CC6E77C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XRISM carries two instruments, Resolve and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. </a:t>
            </a:r>
            <a:r>
              <a:rPr kumimoji="1" lang="en-US" altLang="ja-JP" dirty="0" err="1"/>
              <a:t>Xtend</a:t>
            </a:r>
            <a:r>
              <a:rPr kumimoji="1" lang="en-US" altLang="ja-JP" dirty="0"/>
              <a:t> consists of X-ray mirror assembly, XMA and the Soft X-ray </a:t>
            </a:r>
            <a:r>
              <a:rPr kumimoji="1" lang="en-US" altLang="ja-JP" dirty="0" err="1"/>
              <a:t>Imafer</a:t>
            </a:r>
            <a:r>
              <a:rPr kumimoji="1" lang="en-US" altLang="ja-JP" dirty="0"/>
              <a:t>, SXI. Combining XMA and SXI, we realize the soft X-ray Imaging telescope with the focal length of 5.6m, and </a:t>
            </a:r>
            <a:r>
              <a:rPr lang="en-US" altLang="ja-JP" sz="1300" dirty="0"/>
              <a:t>angular resolution of equal or less tham1.7 arcmin and effective energy range of 0.4</a:t>
            </a:r>
            <a:r>
              <a:rPr lang="ja-JP" altLang="en-US" sz="1300" dirty="0"/>
              <a:t>−</a:t>
            </a:r>
            <a:r>
              <a:rPr lang="en-US" altLang="ja-JP" sz="1300" dirty="0"/>
              <a:t>13keV. Note that the half power diameter value is the requirement and it will be updated after the measurement.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E052D0F-1B3D-BE7D-AEAA-8F1FEC755D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626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CCD: several readout nodes for 1 to several Mpixels with speed of 〜100kHz </a:t>
            </a:r>
            <a:r>
              <a:rPr kumimoji="1"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several sec/frame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 image sensor: high frame rate with large number of pixels, but thickness of depletion layer</a:t>
            </a:r>
            <a:b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kumimoji="1"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≦</a:t>
            </a:r>
            <a:r>
              <a:rPr kumimoji="1"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〜</a:t>
            </a:r>
            <a:r>
              <a:rPr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30μm </a:t>
            </a:r>
            <a:r>
              <a:rPr lang="ja-JP" altLang="en-US" sz="12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12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limited efficiency for &gt; 2 keV</a:t>
            </a:r>
            <a:endParaRPr kumimoji="1" lang="ja-JP" altLang="en-US" sz="12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A6524-FD94-294C-AA33-F86AFADC5FD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05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2EED3C-231B-4D7A-9C05-9662C2E7A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9BB93BB-F227-4E99-C4D3-38BA6C5CB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5714E2-19D9-18D0-3906-006595B5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85A0-2A8D-504B-9F9A-D3658537BEE4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1B7619-507D-C8CF-0BC4-7676F32AA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214C466-2207-CE68-B788-7AA73584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20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45D613-1AF2-9AA1-5412-3D04CA607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01C631A-0685-8337-AA62-C20203426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621508-8C5B-F2D0-2FC7-E4B8BF07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59E6-3E55-1F4B-8BE6-0D1B729A8F53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73F749-95B2-F4ED-3B3F-555F0B0F3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9903653-3390-3574-B5E9-D7BB522D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95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2C5AB3-65D5-1321-6257-33BB223CE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6E2D0DB-B5A8-140E-D856-9100F9210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16576A-4795-BA87-3E8E-4A3FFC56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1E0F-7B1C-F24E-B1DB-2A9553624F92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1EEA28-B111-763D-24E5-5E227903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4D38C1-3102-029D-4BF4-389CCCD4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79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CC72F2-0D7C-F183-D8C3-E617CCA1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3E934F-4A0E-AF71-11A9-A0545BAD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44A625-AF26-0EFD-02C7-8CD80689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30ADC-43A5-7348-BDEE-7C473244B85B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6CBB2B-051A-E2DC-1AA8-85DF4321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5F529B-B32F-07B5-47D8-50B7066D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0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71D0E-2AA7-1D11-2FB9-55AB6CA8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849DD1-8CDE-CBC1-057D-E4F4FDD4E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D4D32F-4F78-59E5-B4F0-60D1D2389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98D8-61B4-E547-BED4-AD6A9FA82431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EE8961-133C-46C6-F815-F1AA7B8D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2928AC-8B4F-815E-9A9A-FFAFEDDC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473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D3EE2B-AC91-8817-507B-2EC3281B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0AAB4D-C78D-6FE2-D8A5-229C80FD1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05AA21B-E880-9110-6028-4F082763F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F8FBF8-6293-A949-9792-211DCBC5A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BE068-8DA0-BA40-87B1-05D493E098AA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AA81E5D-6C98-0472-CB1C-7045F8CAA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B051719-F497-E3E1-6790-BB0496B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45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DFE7BC-0858-780B-932D-CE5C9054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694433-7647-E1AC-561D-FF1271F16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B250D1-66A4-C5E8-97B5-4FC82D25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8177A2F-5A24-392E-7729-13E11D3C4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DFD678E-86CF-1E16-B492-3504583D6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20E1843-D7A4-3474-A5DB-08FAFBBC8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77BB-6BA2-0441-B81F-BE40F53596BF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41BE93A-E307-6D55-84E8-3A2A862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00F2A16-C8EE-84DE-B25B-FB7F25C5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7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B55633-DD12-9A2C-5BED-D1B831ED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8C4E06-5F44-43BB-0007-2D6FDD91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726FE-EC4C-7743-B3C7-E420758E0A67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BE0A28D-31B1-96EE-DF22-395A96F3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87BD8DF-A559-126A-3E23-B734F739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74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58AC90E-79FB-5152-0C9B-A1DD692CD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5A607-57BE-6C4F-9DC1-CF61E0E5F043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1B218E8-0A52-AD4C-1E9C-F002C8899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D0132D-048B-50F0-FA95-8CA152D39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72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01916F-B9E3-0114-291D-A1DA3DA9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50DB5F-ECEF-64DF-E1AB-B48D24AE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61F6D69-0AD7-B9F2-B87E-87FACBE6A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70438B-7B5F-C6CA-4C73-E7A15BEC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2E76-1F8A-0F47-BFA7-FBF0F84B6AE6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646601B-78F0-F638-FFC5-2FB64A00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826E9AC-A572-7F9D-D219-65389735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009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51131F-4478-F163-BD72-2E2640CE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006D90C-14A7-2601-4643-5BE9D3F19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2820E2-EFF6-2ABC-D595-042ECF74D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DA8D4E-7DA7-0B29-493B-FC92A10A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11CD-3F50-5548-83AF-B17461336A60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AE0DE4-0FC7-B503-088A-DA09B3456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787450-4CE0-76FF-61EB-7D14F6F2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60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47D6370-AB01-6EA1-A272-2C991691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1235C0-4F83-4617-4C2B-86CDD0A21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90333F-65AD-04F2-1A41-EE4B72472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B9556-179F-EC49-B917-36EE5D8EF843}" type="datetime1">
              <a:rPr kumimoji="1" lang="ja-JP" altLang="en-US" smtClean="0"/>
              <a:t>2025/11/17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5202665-E1C4-8157-99D4-98A389AD9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42ADF9-8848-E519-51D1-E08817DEA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9113-7EBA-1048-AEA8-744F4D71F11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7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雪, 車, ストリート, 交通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D1B7119-9D4E-CCEC-1D36-6287701E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7642" b="7359"/>
          <a:stretch>
            <a:fillRect/>
          </a:stretch>
        </p:blipFill>
        <p:spPr>
          <a:xfrm rot="10800000">
            <a:off x="-2" y="-2"/>
            <a:ext cx="12192001" cy="6858001"/>
          </a:xfrm>
          <a:prstGeom prst="rect">
            <a:avLst/>
          </a:prstGeom>
        </p:spPr>
      </p:pic>
      <p:pic>
        <p:nvPicPr>
          <p:cNvPr id="5" name="図 4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B5C2272-2F0A-FD62-062B-99D569368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901" t="12691" r="20411"/>
          <a:stretch/>
        </p:blipFill>
        <p:spPr>
          <a:xfrm>
            <a:off x="-1" y="0"/>
            <a:ext cx="2955073" cy="2899382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F1AAB4C3-25C1-02C8-5B38-C03457564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124" y="4952303"/>
            <a:ext cx="8903875" cy="1267522"/>
          </a:xfrm>
        </p:spPr>
        <p:txBody>
          <a:bodyPr>
            <a:normAutofit/>
          </a:bodyPr>
          <a:lstStyle/>
          <a:p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Hiroshi </a:t>
            </a:r>
            <a:r>
              <a:rPr lang="en" altLang="ja-JP" sz="2800" b="1" dirty="0" err="1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Nakaijma</a:t>
            </a: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, Naoya Takagi,</a:t>
            </a:r>
            <a:b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Yuki K. Satoh (Kanto </a:t>
            </a:r>
            <a:r>
              <a:rPr lang="en" altLang="ja-JP" sz="2800" b="1" dirty="0" err="1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Gakuin</a:t>
            </a: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University),</a:t>
            </a:r>
            <a:b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Junko S. Hiraga (</a:t>
            </a:r>
            <a:r>
              <a:rPr lang="en" altLang="ja-JP" sz="2800" b="1" dirty="0" err="1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Kwansei</a:t>
            </a: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en" altLang="ja-JP" sz="2800" b="1" dirty="0" err="1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Gakuin</a:t>
            </a:r>
            <a:r>
              <a:rPr lang="en" altLang="ja-JP" sz="28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University)</a:t>
            </a:r>
            <a:endParaRPr kumimoji="1" lang="ja-JP" altLang="en-US" sz="2800" b="1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7" name="図 6" descr="円&#10;&#10;自動的に生成された説明">
            <a:extLst>
              <a:ext uri="{FF2B5EF4-FFF2-40B4-BE49-F238E27FC236}">
                <a16:creationId xmlns:a16="http://schemas.microsoft.com/office/drawing/2014/main" id="{1FFCE203-7559-7FB4-9484-208A1F6F0D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1882" y="0"/>
            <a:ext cx="2510118" cy="2649569"/>
          </a:xfrm>
          <a:prstGeom prst="rect">
            <a:avLst/>
          </a:prstGeom>
        </p:spPr>
      </p:pic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E07127C-6A4F-DBDC-9701-2A6B2E89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>
                <a:solidFill>
                  <a:schemeClr val="tx1"/>
                </a:solidFill>
              </a:rPr>
              <a:t>HSTD14 Taipei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1CE1BB2-7DFC-F521-E470-A6CA7B12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A335AA7A-66E1-335C-A31A-9CA8F1A80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96121"/>
            <a:ext cx="9144000" cy="2456651"/>
          </a:xfrm>
        </p:spPr>
        <p:txBody>
          <a:bodyPr anchor="ctr">
            <a:noAutofit/>
          </a:bodyPr>
          <a:lstStyle/>
          <a:p>
            <a:r>
              <a:rPr lang="en" altLang="ja-JP" sz="44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Development of a CCD-CMOS Hybrid Sensor</a:t>
            </a:r>
            <a:br>
              <a:rPr lang="en" altLang="ja-JP" sz="44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" altLang="ja-JP" sz="44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for High-speed X-ray Imaging Spectroscopy</a:t>
            </a:r>
            <a:br>
              <a:rPr lang="en" altLang="ja-JP" sz="44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r>
              <a:rPr lang="en" altLang="ja-JP" sz="4400" b="1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in X-ray Astronomy</a:t>
            </a:r>
            <a:br>
              <a:rPr lang="ja-JP" altLang="en-US" sz="4400" b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</a:br>
            <a:endParaRPr lang="ja-JP" altLang="en-US" sz="44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2515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, 散布図&#10;&#10;自動的に生成された説明">
            <a:extLst>
              <a:ext uri="{FF2B5EF4-FFF2-40B4-BE49-F238E27FC236}">
                <a16:creationId xmlns:a16="http://schemas.microsoft.com/office/drawing/2014/main" id="{F110DE80-FE24-809B-1DA5-29553DAAF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83" y="2917961"/>
            <a:ext cx="3485671" cy="340167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Initial operation test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5" name="Capture_ S1481x _v1.1.vi 2023-09-28 14-26-28_crop">
            <a:hlinkClick r:id="" action="ppaction://media"/>
            <a:extLst>
              <a:ext uri="{FF2B5EF4-FFF2-40B4-BE49-F238E27FC236}">
                <a16:creationId xmlns:a16="http://schemas.microsoft.com/office/drawing/2014/main" id="{7676C738-785F-9A0F-F1F0-63F00330A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491" y="648672"/>
            <a:ext cx="11835602" cy="2451880"/>
          </a:xfrm>
          <a:prstGeom prst="rect">
            <a:avLst/>
          </a:prstGeom>
        </p:spPr>
      </p:pic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5541E8A5-1111-B955-D7EF-B5B44D5EA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067873"/>
              </p:ext>
            </p:extLst>
          </p:nvPr>
        </p:nvGraphicFramePr>
        <p:xfrm>
          <a:off x="203741" y="3783571"/>
          <a:ext cx="5014517" cy="2499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28754">
                  <a:extLst>
                    <a:ext uri="{9D8B030D-6E8A-4147-A177-3AD203B41FA5}">
                      <a16:colId xmlns:a16="http://schemas.microsoft.com/office/drawing/2014/main" val="1786474271"/>
                    </a:ext>
                  </a:extLst>
                </a:gridCol>
                <a:gridCol w="2985763">
                  <a:extLst>
                    <a:ext uri="{9D8B030D-6E8A-4147-A177-3AD203B41FA5}">
                      <a16:colId xmlns:a16="http://schemas.microsoft.com/office/drawing/2014/main" val="3905171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Operation mode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Area scan</a:t>
                      </a:r>
                      <a:b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</a:br>
                      <a:r>
                        <a:rPr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(vertical transfer after exposure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12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Exposure time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0.2sec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276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No. of frames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1000 frames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06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Operation temperature</a:t>
                      </a:r>
                      <a:endParaRPr kumimoji="1" lang="ja-JP" altLang="en-US" sz="20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-20</a:t>
                      </a:r>
                      <a:r>
                        <a:rPr kumimoji="1" lang="ja-JP" altLang="en-US" sz="200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481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989E37-85BA-B88B-ABE2-137073221E7A}"/>
              </a:ext>
            </a:extLst>
          </p:cNvPr>
          <p:cNvSpPr txBox="1"/>
          <p:nvPr/>
        </p:nvSpPr>
        <p:spPr>
          <a:xfrm>
            <a:off x="8980017" y="4916596"/>
            <a:ext cx="31500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Vertical over clock region</a:t>
            </a: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Mean: 244.2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Std: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1.1 </a:t>
            </a:r>
            <a:r>
              <a:rPr lang="en-US" altLang="ja-JP" sz="18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(</a:t>
            </a:r>
            <a:r>
              <a:rPr lang="ja-JP" altLang="en-US" sz="18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≅</a:t>
            </a: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12e-)</a:t>
            </a:r>
          </a:p>
          <a:p>
            <a:endParaRPr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E268D4B-2462-944D-5039-01D57C2A2F03}"/>
              </a:ext>
            </a:extLst>
          </p:cNvPr>
          <p:cNvSpPr txBox="1"/>
          <p:nvPr/>
        </p:nvSpPr>
        <p:spPr>
          <a:xfrm>
            <a:off x="159224" y="3265987"/>
            <a:ext cx="5258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/>
              <a:t>Detect monochromatic X-ray from </a:t>
            </a:r>
            <a:r>
              <a:rPr lang="en-US" altLang="ja-JP" sz="2000" baseline="30000" dirty="0"/>
              <a:t>109</a:t>
            </a:r>
            <a:r>
              <a:rPr lang="en-US" altLang="ja-JP" sz="2000" dirty="0"/>
              <a:t>Cd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CD64DC8B-67A5-1DF2-F167-CE56DBB7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91F57067-D291-55A0-6643-3827A853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1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 descr="グラフ, 箱ひげ図&#10;&#10;自動的に生成された説明">
            <a:extLst>
              <a:ext uri="{FF2B5EF4-FFF2-40B4-BE49-F238E27FC236}">
                <a16:creationId xmlns:a16="http://schemas.microsoft.com/office/drawing/2014/main" id="{7C836CB8-475F-9687-001F-4D35B8559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568" y="2231087"/>
            <a:ext cx="5404232" cy="4053174"/>
          </a:xfrm>
          <a:prstGeom prst="rect">
            <a:avLst/>
          </a:prstGeom>
        </p:spPr>
      </p:pic>
      <p:pic>
        <p:nvPicPr>
          <p:cNvPr id="15" name="図 14" descr="グラフ, 折れ線グラフ&#10;&#10;自動的に生成された説明">
            <a:extLst>
              <a:ext uri="{FF2B5EF4-FFF2-40B4-BE49-F238E27FC236}">
                <a16:creationId xmlns:a16="http://schemas.microsoft.com/office/drawing/2014/main" id="{9AD98F5E-721F-FD11-2DC2-154BE4AF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858" y="2279250"/>
            <a:ext cx="4344567" cy="40050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Dark current and readout noise level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2BC4FD-7B05-7585-E521-DEC8AD81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23" name="図 2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FF65DFD-2428-D0A8-3E23-4972CFF9C8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301"/>
          <a:stretch/>
        </p:blipFill>
        <p:spPr>
          <a:xfrm>
            <a:off x="2209800" y="641021"/>
            <a:ext cx="7772400" cy="1995410"/>
          </a:xfrm>
          <a:prstGeom prst="rect">
            <a:avLst/>
          </a:prstGeom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A1D00F03-C7C1-ED56-D5C9-F4536EE82DD1}"/>
              </a:ext>
            </a:extLst>
          </p:cNvPr>
          <p:cNvCxnSpPr/>
          <p:nvPr/>
        </p:nvCxnSpPr>
        <p:spPr>
          <a:xfrm>
            <a:off x="2059619" y="949911"/>
            <a:ext cx="0" cy="9587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3C8B45-A5BF-66E3-F766-1C69204F9F1A}"/>
              </a:ext>
            </a:extLst>
          </p:cNvPr>
          <p:cNvSpPr txBox="1"/>
          <p:nvPr/>
        </p:nvSpPr>
        <p:spPr>
          <a:xfrm>
            <a:off x="701555" y="1234571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128 pixels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B6BE142-F0EA-242A-CAD7-6ACE0220AA9F}"/>
              </a:ext>
            </a:extLst>
          </p:cNvPr>
          <p:cNvCxnSpPr>
            <a:cxnSpLocks/>
          </p:cNvCxnSpPr>
          <p:nvPr/>
        </p:nvCxnSpPr>
        <p:spPr>
          <a:xfrm flipH="1">
            <a:off x="2291918" y="2041431"/>
            <a:ext cx="762443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022FD3-2452-75A3-BA30-6EE7CFACD44B}"/>
              </a:ext>
            </a:extLst>
          </p:cNvPr>
          <p:cNvSpPr txBox="1"/>
          <p:nvPr/>
        </p:nvSpPr>
        <p:spPr>
          <a:xfrm>
            <a:off x="5537558" y="1988871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1024 pixels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6903FC4-F881-5FCD-2200-6F69BC624458}"/>
              </a:ext>
            </a:extLst>
          </p:cNvPr>
          <p:cNvCxnSpPr>
            <a:cxnSpLocks/>
          </p:cNvCxnSpPr>
          <p:nvPr/>
        </p:nvCxnSpPr>
        <p:spPr>
          <a:xfrm>
            <a:off x="2061098" y="778006"/>
            <a:ext cx="0" cy="24292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AFC554-C769-35C4-E522-9E98EE5A90DC}"/>
              </a:ext>
            </a:extLst>
          </p:cNvPr>
          <p:cNvSpPr txBox="1"/>
          <p:nvPr/>
        </p:nvSpPr>
        <p:spPr>
          <a:xfrm>
            <a:off x="707782" y="675583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 pixels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88EA420-00C1-1A9F-373B-45D15491960A}"/>
              </a:ext>
            </a:extLst>
          </p:cNvPr>
          <p:cNvSpPr txBox="1"/>
          <p:nvPr/>
        </p:nvSpPr>
        <p:spPr>
          <a:xfrm>
            <a:off x="1592911" y="3108365"/>
            <a:ext cx="2445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0.09DN/e-</a:t>
            </a:r>
            <a:b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 40eV/</a:t>
            </a:r>
            <a:r>
              <a:rPr lang="en-US" altLang="ja-JP" sz="18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endParaRPr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7057DE6-3BBE-BAD4-F338-148DFE460936}"/>
                  </a:ext>
                </a:extLst>
              </p:cNvPr>
              <p:cNvSpPr txBox="1"/>
              <p:nvPr/>
            </p:nvSpPr>
            <p:spPr>
              <a:xfrm>
                <a:off x="2304668" y="4818843"/>
                <a:ext cx="364490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Slope </a:t>
                </a:r>
                <a14:m>
                  <m:oMath xmlns:m="http://schemas.openxmlformats.org/officeDocument/2006/math"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3.36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 </a:t>
                </a:r>
                <a:br>
                  <a:rPr lang="en-US" altLang="ja-JP" sz="1600" b="0" i="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</a:br>
                <a14:m>
                  <m:oMath xmlns:m="http://schemas.openxmlformats.org/officeDocument/2006/math"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3.6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pix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sec</m:t>
                    </m:r>
                  </m:oMath>
                </a14:m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 @ 20</a:t>
                </a:r>
                <a:r>
                  <a:rPr lang="ja-JP" altLang="en-US" sz="160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℃</a:t>
                </a:r>
                <a:b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</a:br>
                <a14:m>
                  <m:oMath xmlns:m="http://schemas.openxmlformats.org/officeDocument/2006/math">
                    <m:r>
                      <a:rPr lang="en-US" altLang="ja-JP" sz="16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1.10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pix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sec</m:t>
                    </m:r>
                  </m:oMath>
                </a14:m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 @ </a:t>
                </a:r>
                <a:r>
                  <a:rPr lang="ja-JP" altLang="en-US" sz="160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ー</a:t>
                </a:r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20</a:t>
                </a:r>
                <a:r>
                  <a:rPr lang="ja-JP" altLang="en-US" sz="160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℃</a:t>
                </a:r>
                <a:endParaRPr lang="en-US" altLang="ja-JP" sz="16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pix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sec</m:t>
                    </m:r>
                  </m:oMath>
                </a14:m>
                <a:r>
                  <a:rPr lang="en-US" altLang="ja-JP" sz="16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 around </a:t>
                </a:r>
                <a14:m>
                  <m:oMath xmlns:m="http://schemas.openxmlformats.org/officeDocument/2006/math">
                    <m:r>
                      <a:rPr lang="en-US" altLang="ja-JP" sz="160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US" altLang="ja-JP" sz="16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7057DE6-3BBE-BAD4-F338-148DFE460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668" y="4818843"/>
                <a:ext cx="3644900" cy="1077218"/>
              </a:xfrm>
              <a:prstGeom prst="rect">
                <a:avLst/>
              </a:prstGeom>
              <a:blipFill>
                <a:blip r:embed="rId5"/>
                <a:stretch>
                  <a:fillRect l="-694" t="-1163" b="-58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AF6882C-ED80-4271-326C-B25092EE54D2}"/>
              </a:ext>
            </a:extLst>
          </p:cNvPr>
          <p:cNvSpPr txBox="1"/>
          <p:nvPr/>
        </p:nvSpPr>
        <p:spPr>
          <a:xfrm>
            <a:off x="1433853" y="2721740"/>
            <a:ext cx="32207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Mean PHA in imaging area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E0B3DA-F9B9-03E4-83F1-606F0C82DB6B}"/>
              </a:ext>
            </a:extLst>
          </p:cNvPr>
          <p:cNvSpPr txBox="1"/>
          <p:nvPr/>
        </p:nvSpPr>
        <p:spPr>
          <a:xfrm>
            <a:off x="7619020" y="2765181"/>
            <a:ext cx="323678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STD of PHA in VOC region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9AEE6F2-FEFB-6E59-D5B4-8DEA72CDA0D3}"/>
                  </a:ext>
                </a:extLst>
              </p:cNvPr>
              <p:cNvSpPr txBox="1"/>
              <p:nvPr/>
            </p:nvSpPr>
            <p:spPr>
              <a:xfrm>
                <a:off x="8459559" y="3466574"/>
                <a:ext cx="201535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1.07 </m:t>
                    </m:r>
                    <m:r>
                      <m:rPr>
                        <m:sty m:val="p"/>
                      </m:rP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ch</m:t>
                    </m:r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=11.7 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ja-JP" sz="16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69AEE6F2-FEFB-6E59-D5B4-8DEA72CDA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9559" y="3466574"/>
                <a:ext cx="2015351" cy="338554"/>
              </a:xfrm>
              <a:prstGeom prst="rect">
                <a:avLst/>
              </a:prstGeom>
              <a:blipFill>
                <a:blip r:embed="rId6"/>
                <a:stretch>
                  <a:fillRect l="-1887" t="-3704" b="-148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E9B6B9-1259-D1A4-170A-7BA57C12005E}"/>
              </a:ext>
            </a:extLst>
          </p:cNvPr>
          <p:cNvSpPr txBox="1"/>
          <p:nvPr/>
        </p:nvSpPr>
        <p:spPr>
          <a:xfrm>
            <a:off x="10474910" y="70592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VOC region</a:t>
            </a:r>
            <a:endParaRPr kumimoji="1"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5E0A839-8EFD-01B7-FF5F-1FA095044BD5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9777984" y="860249"/>
            <a:ext cx="696926" cy="303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7FDABC-3683-BE2F-85FC-57686DE2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805539-4C82-AFAF-9155-56105746713E}"/>
              </a:ext>
            </a:extLst>
          </p:cNvPr>
          <p:cNvSpPr txBox="1"/>
          <p:nvPr/>
        </p:nvSpPr>
        <p:spPr>
          <a:xfrm>
            <a:off x="660232" y="6184969"/>
            <a:ext cx="100712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Sufficiently low dark current (if cooled down below 0℃) and readout noise.</a:t>
            </a:r>
          </a:p>
        </p:txBody>
      </p:sp>
    </p:spTree>
    <p:extLst>
      <p:ext uri="{BB962C8B-B14F-4D97-AF65-F5344CB8AC3E}">
        <p14:creationId xmlns:p14="http://schemas.microsoft.com/office/powerpoint/2010/main" val="115747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4BA72B6-E631-984A-41A8-D8C0B78A1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6" y="1011927"/>
            <a:ext cx="4626794" cy="452480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989E37-85BA-B88B-ABE2-137073221E7A}"/>
              </a:ext>
            </a:extLst>
          </p:cNvPr>
          <p:cNvSpPr txBox="1"/>
          <p:nvPr/>
        </p:nvSpPr>
        <p:spPr>
          <a:xfrm>
            <a:off x="714995" y="4230892"/>
            <a:ext cx="2998399" cy="54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Event threshold = 50ch</a:t>
            </a:r>
          </a:p>
          <a:p>
            <a:r>
              <a:rPr lang="en-US" altLang="ja-JP" dirty="0"/>
              <a:t>Split threshold = 30ch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9FFF9B9-F876-646C-15ED-542C3194D2DC}"/>
              </a:ext>
            </a:extLst>
          </p:cNvPr>
          <p:cNvSpPr txBox="1"/>
          <p:nvPr/>
        </p:nvSpPr>
        <p:spPr>
          <a:xfrm>
            <a:off x="3359555" y="1023327"/>
            <a:ext cx="177873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Single pixel</a:t>
            </a:r>
          </a:p>
          <a:p>
            <a:r>
              <a:rPr lang="en-US" altLang="ja-JP" sz="2000" b="1" dirty="0">
                <a:solidFill>
                  <a:schemeClr val="accent4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Multi pixels</a:t>
            </a:r>
          </a:p>
          <a:p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Sum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C8FC44-97D0-4D71-8B99-F43DCCEF666C}"/>
              </a:ext>
            </a:extLst>
          </p:cNvPr>
          <p:cNvSpPr txBox="1"/>
          <p:nvPr/>
        </p:nvSpPr>
        <p:spPr>
          <a:xfrm>
            <a:off x="3731303" y="2698040"/>
            <a:ext cx="143197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Ag Kα</a:t>
            </a:r>
            <a:r>
              <a:rPr lang="ja-JP" altLang="en-US" b="1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(22.1keV)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CD695FA-4CD0-A346-C78D-EDBAC6C71F90}"/>
              </a:ext>
            </a:extLst>
          </p:cNvPr>
          <p:cNvCxnSpPr>
            <a:cxnSpLocks/>
          </p:cNvCxnSpPr>
          <p:nvPr/>
        </p:nvCxnSpPr>
        <p:spPr>
          <a:xfrm flipH="1" flipV="1">
            <a:off x="3449078" y="2259958"/>
            <a:ext cx="462522" cy="4494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baseline="30000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109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Cd spectrum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40901BF-786E-7021-6A1F-06FC78F6B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2BC4FD-7B05-7585-E521-DEC8AD81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12</a:t>
            </a:fld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C1CA19B-A40E-C5B6-5C97-6CE7777FAC58}"/>
              </a:ext>
            </a:extLst>
          </p:cNvPr>
          <p:cNvGrpSpPr/>
          <p:nvPr/>
        </p:nvGrpSpPr>
        <p:grpSpPr>
          <a:xfrm>
            <a:off x="5352622" y="4053509"/>
            <a:ext cx="6116180" cy="1314682"/>
            <a:chOff x="1057549" y="3879954"/>
            <a:chExt cx="10515600" cy="2260344"/>
          </a:xfrm>
        </p:grpSpPr>
        <p:pic>
          <p:nvPicPr>
            <p:cNvPr id="12" name="図 11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C6B7C772-027F-85B3-7E94-0A9FF8BD1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874" b="35055"/>
            <a:stretch/>
          </p:blipFill>
          <p:spPr>
            <a:xfrm>
              <a:off x="1057549" y="3879954"/>
              <a:ext cx="10515599" cy="1753600"/>
            </a:xfrm>
            <a:prstGeom prst="rect">
              <a:avLst/>
            </a:prstGeom>
          </p:spPr>
        </p:pic>
        <p:pic>
          <p:nvPicPr>
            <p:cNvPr id="13" name="図 12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3EB00BBA-AE5F-BA65-B2E5-E1AC21C03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4640"/>
            <a:stretch/>
          </p:blipFill>
          <p:spPr>
            <a:xfrm>
              <a:off x="1057550" y="5542669"/>
              <a:ext cx="10515599" cy="59762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EEB9FBB-4F94-1A4E-7623-0717AB59A078}"/>
                  </a:ext>
                </a:extLst>
              </p:cNvPr>
              <p:cNvSpPr txBox="1"/>
              <p:nvPr/>
            </p:nvSpPr>
            <p:spPr>
              <a:xfrm>
                <a:off x="5280091" y="753017"/>
                <a:ext cx="6227248" cy="347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Successfully detect Ag Kα line from </a:t>
                </a:r>
                <a:r>
                  <a:rPr lang="en-US" altLang="ja-JP" sz="2000" baseline="30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109</a:t>
                </a:r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Cd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ΔE (FWHM) = 4.4% = 0.97keV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=165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 </a:t>
                </a:r>
                <a:b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</a:br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is slightly larger than expected (dark current + RON).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ja-JP" sz="2000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rPr>
                  <a:t>Multi-pixel events lose 30〜40% of signal charges.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endParaRPr>
              </a:p>
            </p:txBody>
          </p:sp>
        </mc:Choice>
        <mc:Fallback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EEB9FBB-4F94-1A4E-7623-0717AB59A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091" y="753017"/>
                <a:ext cx="6227248" cy="3477875"/>
              </a:xfrm>
              <a:prstGeom prst="rect">
                <a:avLst/>
              </a:prstGeom>
              <a:blipFill>
                <a:blip r:embed="rId4"/>
                <a:stretch>
                  <a:fillRect l="-813" t="-1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EE697423-B336-9C56-E61D-8FC89EF0A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9" t="31324" r="1774" b="3583"/>
          <a:stretch/>
        </p:blipFill>
        <p:spPr>
          <a:xfrm>
            <a:off x="5138286" y="4603757"/>
            <a:ext cx="3291801" cy="163578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6B331CC-2152-860D-D98B-379077BAA680}"/>
              </a:ext>
            </a:extLst>
          </p:cNvPr>
          <p:cNvSpPr txBox="1"/>
          <p:nvPr/>
        </p:nvSpPr>
        <p:spPr>
          <a:xfrm>
            <a:off x="3078394" y="5277880"/>
            <a:ext cx="127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PHA (</a:t>
            </a:r>
            <a:r>
              <a:rPr lang="en-US" altLang="ja-JP" sz="18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6366CB-5973-282D-5625-FE5A84AD577B}"/>
              </a:ext>
            </a:extLst>
          </p:cNvPr>
          <p:cNvSpPr txBox="1"/>
          <p:nvPr/>
        </p:nvSpPr>
        <p:spPr>
          <a:xfrm rot="16200000">
            <a:off x="-725228" y="3089661"/>
            <a:ext cx="1658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counts/bin</a:t>
            </a:r>
            <a:endParaRPr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802F982-C9F9-ECC0-8D80-D7C29426B026}"/>
                  </a:ext>
                </a:extLst>
              </p:cNvPr>
              <p:cNvSpPr txBox="1"/>
              <p:nvPr/>
            </p:nvSpPr>
            <p:spPr>
              <a:xfrm>
                <a:off x="6592848" y="1431889"/>
                <a:ext cx="3521285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kumimoji="1" lang="en" altLang="ja-JP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2.35×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𝐸𝐹</m:t>
                                      </m:r>
                                    </m:num>
                                    <m:den>
                                      <m:r>
                                        <a:rPr kumimoji="1" lang="en-US" altLang="ja-JP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𝑛𝑜𝑖𝑠𝑒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802F982-C9F9-ECC0-8D80-D7C29426B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848" y="1431889"/>
                <a:ext cx="3521285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74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763EC5A-89B7-1DA8-FE06-62AB7C15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709711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Grade-separated events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10" name="図 9" descr="グラフ, 折れ線グラフ&#10;&#10;自動的に生成された説明">
            <a:extLst>
              <a:ext uri="{FF2B5EF4-FFF2-40B4-BE49-F238E27FC236}">
                <a16:creationId xmlns:a16="http://schemas.microsoft.com/office/drawing/2014/main" id="{20DBACC4-F5AF-9705-30AF-0499860BC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60"/>
          <a:stretch/>
        </p:blipFill>
        <p:spPr>
          <a:xfrm>
            <a:off x="7382032" y="513758"/>
            <a:ext cx="4151761" cy="358387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D989E37-85BA-B88B-ABE2-137073221E7A}"/>
              </a:ext>
            </a:extLst>
          </p:cNvPr>
          <p:cNvSpPr txBox="1"/>
          <p:nvPr/>
        </p:nvSpPr>
        <p:spPr>
          <a:xfrm>
            <a:off x="9899904" y="831274"/>
            <a:ext cx="1262197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</a:rPr>
              <a:t>Grade2</a:t>
            </a:r>
          </a:p>
          <a:p>
            <a:r>
              <a:rPr lang="en-US" altLang="ja-JP" sz="2000" b="1" dirty="0">
                <a:solidFill>
                  <a:srgbClr val="00B050"/>
                </a:solidFill>
              </a:rPr>
              <a:t>Grade3</a:t>
            </a:r>
          </a:p>
          <a:p>
            <a:r>
              <a:rPr lang="en-US" altLang="ja-JP" sz="2000" b="1" dirty="0">
                <a:solidFill>
                  <a:schemeClr val="accent1"/>
                </a:solidFill>
              </a:rPr>
              <a:t>Grade4</a:t>
            </a:r>
          </a:p>
          <a:p>
            <a:r>
              <a:rPr lang="en-US" altLang="ja-JP" sz="2000" b="1" dirty="0">
                <a:solidFill>
                  <a:srgbClr val="00B0F0"/>
                </a:solidFill>
              </a:rPr>
              <a:t>Grade6</a:t>
            </a:r>
          </a:p>
          <a:p>
            <a:r>
              <a:rPr lang="en-US" altLang="ja-JP" sz="2000" b="1" dirty="0">
                <a:solidFill>
                  <a:srgbClr val="FF40FF"/>
                </a:solidFill>
              </a:rPr>
              <a:t>Grade9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000152-5423-E3BE-3784-6D8447E6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B1F1A57-89DF-A55A-54E5-579A8B002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2" t="13553" r="20593"/>
          <a:stretch>
            <a:fillRect/>
          </a:stretch>
        </p:blipFill>
        <p:spPr>
          <a:xfrm rot="5400000">
            <a:off x="1772772" y="-350355"/>
            <a:ext cx="3258128" cy="5449951"/>
          </a:xfrm>
          <a:prstGeom prst="rect">
            <a:avLst/>
          </a:prstGeom>
        </p:spPr>
      </p:pic>
      <p:pic>
        <p:nvPicPr>
          <p:cNvPr id="8" name="図 7" descr="グラフ, ヒストグラム&#10;&#10;自動的に生成された説明">
            <a:extLst>
              <a:ext uri="{FF2B5EF4-FFF2-40B4-BE49-F238E27FC236}">
                <a16:creationId xmlns:a16="http://schemas.microsoft.com/office/drawing/2014/main" id="{78E1E2D5-DD29-4994-218D-ED36A29CD4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 r="6144"/>
          <a:stretch/>
        </p:blipFill>
        <p:spPr>
          <a:xfrm>
            <a:off x="593058" y="4182938"/>
            <a:ext cx="2551790" cy="2302231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B49E871-E01E-E444-F621-7CE494A8E480}"/>
              </a:ext>
            </a:extLst>
          </p:cNvPr>
          <p:cNvCxnSpPr>
            <a:cxnSpLocks/>
          </p:cNvCxnSpPr>
          <p:nvPr/>
        </p:nvCxnSpPr>
        <p:spPr>
          <a:xfrm>
            <a:off x="363649" y="1919255"/>
            <a:ext cx="0" cy="9853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CFD2DB-1F2D-73F1-A57A-0F2B2F835806}"/>
              </a:ext>
            </a:extLst>
          </p:cNvPr>
          <p:cNvSpPr txBox="1"/>
          <p:nvPr/>
        </p:nvSpPr>
        <p:spPr>
          <a:xfrm rot="16200000">
            <a:off x="-999385" y="2227262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Transfer </a:t>
            </a:r>
            <a:r>
              <a:rPr lang="en-US" altLang="ja-JP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Direction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AAB882-DA74-FA2A-CE4E-5DF4803044C0}"/>
              </a:ext>
            </a:extLst>
          </p:cNvPr>
          <p:cNvSpPr txBox="1"/>
          <p:nvPr/>
        </p:nvSpPr>
        <p:spPr>
          <a:xfrm>
            <a:off x="500688" y="1931240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2         3         4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17023E-ACEC-C83B-C6A5-294FDC7393B8}"/>
              </a:ext>
            </a:extLst>
          </p:cNvPr>
          <p:cNvSpPr txBox="1"/>
          <p:nvPr/>
        </p:nvSpPr>
        <p:spPr>
          <a:xfrm>
            <a:off x="3322017" y="4084557"/>
            <a:ext cx="45595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Horizontally split events (Grade 3 and 4) lose larger amounts of signal charges than Vertically split events (Grade2).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It is possibly due to the anti-blooming drain structure along the transfer path.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AA3D35-4CD2-2DD1-24CD-FBFAF2C2A2DA}"/>
              </a:ext>
            </a:extLst>
          </p:cNvPr>
          <p:cNvSpPr txBox="1"/>
          <p:nvPr/>
        </p:nvSpPr>
        <p:spPr>
          <a:xfrm>
            <a:off x="415889" y="6300503"/>
            <a:ext cx="292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Grade branching ratio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31567E-AA27-3CBC-23C9-9525FF38558E}"/>
              </a:ext>
            </a:extLst>
          </p:cNvPr>
          <p:cNvSpPr txBox="1"/>
          <p:nvPr/>
        </p:nvSpPr>
        <p:spPr>
          <a:xfrm>
            <a:off x="8058692" y="303335"/>
            <a:ext cx="336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Spectra for each grade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DA1D844-6346-B994-FF2A-90FD84BB4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5"/>
          <a:stretch>
            <a:fillRect/>
          </a:stretch>
        </p:blipFill>
        <p:spPr bwMode="auto">
          <a:xfrm>
            <a:off x="7871810" y="4182938"/>
            <a:ext cx="2926557" cy="24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3D3BEE-ED2C-0050-E113-BEE959A81584}"/>
              </a:ext>
            </a:extLst>
          </p:cNvPr>
          <p:cNvSpPr txBox="1"/>
          <p:nvPr/>
        </p:nvSpPr>
        <p:spPr>
          <a:xfrm>
            <a:off x="10304430" y="3809173"/>
            <a:ext cx="127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PHA (</a:t>
            </a:r>
            <a:r>
              <a:rPr lang="en-US" altLang="ja-JP" sz="18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18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71654B7-67F7-ECFF-2979-54B5B89016C8}"/>
              </a:ext>
            </a:extLst>
          </p:cNvPr>
          <p:cNvSpPr txBox="1"/>
          <p:nvPr/>
        </p:nvSpPr>
        <p:spPr>
          <a:xfrm rot="16200000">
            <a:off x="6500808" y="1620954"/>
            <a:ext cx="1658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counts/bin</a:t>
            </a:r>
            <a:endParaRPr lang="en-US" altLang="ja-JP" sz="1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D756812-CBB8-8E5B-2311-357EE13255F6}"/>
              </a:ext>
            </a:extLst>
          </p:cNvPr>
          <p:cNvGrpSpPr/>
          <p:nvPr/>
        </p:nvGrpSpPr>
        <p:grpSpPr>
          <a:xfrm>
            <a:off x="516520" y="672667"/>
            <a:ext cx="5626125" cy="3399378"/>
            <a:chOff x="516520" y="672667"/>
            <a:chExt cx="5626125" cy="3399378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182FD9F-5F44-68F7-1A0B-F0BA12C995A1}"/>
                </a:ext>
              </a:extLst>
            </p:cNvPr>
            <p:cNvSpPr/>
            <p:nvPr/>
          </p:nvSpPr>
          <p:spPr>
            <a:xfrm>
              <a:off x="516520" y="1967836"/>
              <a:ext cx="5626125" cy="7458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4BBC98E-EB2C-0F9D-A13D-5764E29FEFF0}"/>
                </a:ext>
              </a:extLst>
            </p:cNvPr>
            <p:cNvSpPr/>
            <p:nvPr/>
          </p:nvSpPr>
          <p:spPr>
            <a:xfrm>
              <a:off x="516520" y="3326241"/>
              <a:ext cx="5626125" cy="7458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8BB116B-D4F3-248C-9007-3DAD0E3EE2B1}"/>
                </a:ext>
              </a:extLst>
            </p:cNvPr>
            <p:cNvSpPr/>
            <p:nvPr/>
          </p:nvSpPr>
          <p:spPr>
            <a:xfrm>
              <a:off x="516520" y="672667"/>
              <a:ext cx="5626125" cy="7458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72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453D4-EB8C-E2AB-C1BA-B97E67B2E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2530D850-38FD-53D1-2A80-29B528CC3389}"/>
              </a:ext>
            </a:extLst>
          </p:cNvPr>
          <p:cNvGrpSpPr/>
          <p:nvPr/>
        </p:nvGrpSpPr>
        <p:grpSpPr>
          <a:xfrm>
            <a:off x="7061006" y="383704"/>
            <a:ext cx="3906093" cy="3656306"/>
            <a:chOff x="7234178" y="636513"/>
            <a:chExt cx="3906093" cy="3656306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513399A-7C1C-5E42-63D7-561FEC3FF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" b="6279"/>
            <a:stretch>
              <a:fillRect/>
            </a:stretch>
          </p:blipFill>
          <p:spPr>
            <a:xfrm>
              <a:off x="7541956" y="636513"/>
              <a:ext cx="3598315" cy="3349205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2117B6A-C934-F852-F65D-07E239133F1E}"/>
                </a:ext>
              </a:extLst>
            </p:cNvPr>
            <p:cNvSpPr txBox="1"/>
            <p:nvPr/>
          </p:nvSpPr>
          <p:spPr>
            <a:xfrm>
              <a:off x="8470900" y="3985042"/>
              <a:ext cx="208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Num. of transfer</a:t>
              </a:r>
              <a:endParaRPr kumimoji="1" lang="en-US" altLang="ja-JP" sz="1400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EF9D616-2451-E68B-23B8-7991D89252DA}"/>
                </a:ext>
              </a:extLst>
            </p:cNvPr>
            <p:cNvSpPr txBox="1"/>
            <p:nvPr/>
          </p:nvSpPr>
          <p:spPr>
            <a:xfrm rot="16200000">
              <a:off x="6346667" y="2267502"/>
              <a:ext cx="2082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Pulse height amplitude</a:t>
              </a:r>
              <a:endParaRPr kumimoji="1" lang="en-US" altLang="ja-JP" sz="1400" dirty="0"/>
            </a:p>
          </p:txBody>
        </p:sp>
      </p:grp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FC70E2C-8B75-F2A6-9F55-1A2945DC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497D6E4-32C8-7136-3BE5-66BD9753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445" y="69691"/>
            <a:ext cx="709711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Charge transfer efficiency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F73DBE-03E9-5D6F-DEA9-1C8F43A6C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450D14-9B8C-C46B-3D5C-D369BE3C61C5}"/>
              </a:ext>
            </a:extLst>
          </p:cNvPr>
          <p:cNvSpPr txBox="1"/>
          <p:nvPr/>
        </p:nvSpPr>
        <p:spPr>
          <a:xfrm>
            <a:off x="5871562" y="4074795"/>
            <a:ext cx="6169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In general pulse height amplitude 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∝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amount of signal charges) decrease as a function of number of transfer due to the charge traps inside the path.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No significant charge loss has been observed (no more than 1.8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✕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10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-5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per transfer = XRISM CCD camera results)</a:t>
            </a:r>
          </a:p>
        </p:txBody>
      </p:sp>
      <p:pic>
        <p:nvPicPr>
          <p:cNvPr id="16" name="図 15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B1563D42-7DE0-9AC2-0004-4B1267D25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03"/>
          <a:stretch>
            <a:fillRect/>
          </a:stretch>
        </p:blipFill>
        <p:spPr>
          <a:xfrm>
            <a:off x="150638" y="1888006"/>
            <a:ext cx="2733889" cy="2287602"/>
          </a:xfrm>
          <a:prstGeom prst="rect">
            <a:avLst/>
          </a:prstGeom>
          <a:ln w="19050">
            <a:solidFill>
              <a:srgbClr val="02FC00"/>
            </a:solidFill>
          </a:ln>
        </p:spPr>
      </p:pic>
      <p:pic>
        <p:nvPicPr>
          <p:cNvPr id="17" name="図 16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86B184D5-6D09-1082-AB81-F88181781C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03"/>
          <a:stretch>
            <a:fillRect/>
          </a:stretch>
        </p:blipFill>
        <p:spPr>
          <a:xfrm>
            <a:off x="2961170" y="1888006"/>
            <a:ext cx="2733889" cy="2287602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18" name="図 1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341C7FE-EAD1-5585-E5CA-9FB41B5C72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02"/>
          <a:stretch>
            <a:fillRect/>
          </a:stretch>
        </p:blipFill>
        <p:spPr>
          <a:xfrm>
            <a:off x="150638" y="4277085"/>
            <a:ext cx="2733890" cy="2287603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9" name="図 18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42C5B75A-F015-E45A-66C5-A9957494AD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702"/>
          <a:stretch>
            <a:fillRect/>
          </a:stretch>
        </p:blipFill>
        <p:spPr>
          <a:xfrm>
            <a:off x="2961170" y="4277085"/>
            <a:ext cx="2733889" cy="2287604"/>
          </a:xfrm>
          <a:prstGeom prst="rect">
            <a:avLst/>
          </a:prstGeom>
          <a:ln w="19050">
            <a:solidFill>
              <a:srgbClr val="FF17FF"/>
            </a:solidFill>
          </a:ln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937B655-25DE-CD0F-FA27-8F4385BCDE6C}"/>
              </a:ext>
            </a:extLst>
          </p:cNvPr>
          <p:cNvGrpSpPr/>
          <p:nvPr/>
        </p:nvGrpSpPr>
        <p:grpSpPr>
          <a:xfrm>
            <a:off x="272872" y="636513"/>
            <a:ext cx="5422186" cy="1087157"/>
            <a:chOff x="6297621" y="32906056"/>
            <a:chExt cx="9290766" cy="1862813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FA2694B1-DFCD-5BF0-67A5-A0E56AD4BCBD}"/>
                </a:ext>
              </a:extLst>
            </p:cNvPr>
            <p:cNvGrpSpPr/>
            <p:nvPr/>
          </p:nvGrpSpPr>
          <p:grpSpPr>
            <a:xfrm>
              <a:off x="6297621" y="32996890"/>
              <a:ext cx="8323561" cy="1721080"/>
              <a:chOff x="14976000" y="35163741"/>
              <a:chExt cx="8323561" cy="1721080"/>
            </a:xfrm>
          </p:grpSpPr>
          <p:pic>
            <p:nvPicPr>
              <p:cNvPr id="30" name="図 29">
                <a:extLst>
                  <a:ext uri="{FF2B5EF4-FFF2-40B4-BE49-F238E27FC236}">
                    <a16:creationId xmlns:a16="http://schemas.microsoft.com/office/drawing/2014/main" id="{DF4350F9-265C-E9D1-C236-2956F4EDC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6" t="25306" r="4508" b="29371"/>
              <a:stretch>
                <a:fillRect/>
              </a:stretch>
            </p:blipFill>
            <p:spPr>
              <a:xfrm>
                <a:off x="14976000" y="35163741"/>
                <a:ext cx="8323561" cy="1721080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8B278236-135E-384C-B39D-D57873142D47}"/>
                  </a:ext>
                </a:extLst>
              </p:cNvPr>
              <p:cNvSpPr/>
              <p:nvPr/>
            </p:nvSpPr>
            <p:spPr>
              <a:xfrm>
                <a:off x="15281999" y="35638123"/>
                <a:ext cx="7632000" cy="212400"/>
              </a:xfrm>
              <a:prstGeom prst="rect">
                <a:avLst/>
              </a:prstGeom>
              <a:noFill/>
              <a:ln w="28575">
                <a:solidFill>
                  <a:srgbClr val="FF17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860B6F08-DE7F-B0EA-7BAC-FE241ACC448C}"/>
                  </a:ext>
                </a:extLst>
              </p:cNvPr>
              <p:cNvSpPr/>
              <p:nvPr/>
            </p:nvSpPr>
            <p:spPr>
              <a:xfrm>
                <a:off x="15281999" y="35874815"/>
                <a:ext cx="7632000" cy="213732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6C45A8B8-CE56-98FA-86F0-EF767C3B0DAB}"/>
                  </a:ext>
                </a:extLst>
              </p:cNvPr>
              <p:cNvSpPr/>
              <p:nvPr/>
            </p:nvSpPr>
            <p:spPr>
              <a:xfrm>
                <a:off x="15281999" y="36111505"/>
                <a:ext cx="7632000" cy="213732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7055DCAF-1BF1-2450-3AA8-068D7DDEB5B2}"/>
                  </a:ext>
                </a:extLst>
              </p:cNvPr>
              <p:cNvSpPr/>
              <p:nvPr/>
            </p:nvSpPr>
            <p:spPr>
              <a:xfrm>
                <a:off x="15281999" y="36346835"/>
                <a:ext cx="7632000" cy="213732"/>
              </a:xfrm>
              <a:prstGeom prst="rect">
                <a:avLst/>
              </a:prstGeom>
              <a:noFill/>
              <a:ln w="28575">
                <a:solidFill>
                  <a:srgbClr val="02FC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93D2F7AD-8083-F3F9-F0B7-193ACBF74A6E}"/>
                </a:ext>
              </a:extLst>
            </p:cNvPr>
            <p:cNvCxnSpPr/>
            <p:nvPr/>
          </p:nvCxnSpPr>
          <p:spPr>
            <a:xfrm>
              <a:off x="14544700" y="33261375"/>
              <a:ext cx="0" cy="11521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0CDA8BE-ED87-E8B9-601D-D9CD094A09F9}"/>
                </a:ext>
              </a:extLst>
            </p:cNvPr>
            <p:cNvSpPr txBox="1"/>
            <p:nvPr/>
          </p:nvSpPr>
          <p:spPr>
            <a:xfrm rot="16200000">
              <a:off x="14103245" y="33283728"/>
              <a:ext cx="1862813" cy="1107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Charge</a:t>
              </a:r>
              <a:br>
                <a:rPr lang="en-US" altLang="ja-JP" dirty="0"/>
              </a:br>
              <a:r>
                <a:rPr lang="en-US" altLang="ja-JP" dirty="0"/>
                <a:t> transfer</a:t>
              </a:r>
              <a:endParaRPr kumimoji="1" lang="en-US" altLang="ja-JP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781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28B6A-7E9D-AFA3-A0E9-66F0F63D4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EA311E8-70D0-F92A-C48E-A2426A4D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A642316-8636-1104-7679-9F93B9A8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445" y="0"/>
            <a:ext cx="7097110" cy="74814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Planned update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15645A-1E7E-D6A1-D3FE-C2C1B676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F1AE8C-444F-2B2B-FAD1-158B1943B076}"/>
              </a:ext>
            </a:extLst>
          </p:cNvPr>
          <p:cNvSpPr txBox="1"/>
          <p:nvPr/>
        </p:nvSpPr>
        <p:spPr>
          <a:xfrm>
            <a:off x="289414" y="4413151"/>
            <a:ext cx="11613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 is planned to be substituted by the one that has the same imaging area with XRISM.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200μm thick depletion layer extend the effective energy band up to 20keV.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Large imaging area of 15.4 mm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□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that conform to any focal plane of X-ray mirror.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Radiation tolerance has already been verified with 100MeV proton (up to 10 years of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satiffying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performance in low earth orbit).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 ROIC resolution will be improved separately.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These update will make this sensor strong candidate for next generation satellite</a:t>
            </a:r>
            <a:b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in terms of all parameters (imaging/spectroscopy/timing).</a:t>
            </a:r>
          </a:p>
        </p:txBody>
      </p:sp>
      <p:pic>
        <p:nvPicPr>
          <p:cNvPr id="2050" name="Picture 2" descr="\begin{figure}\begin{center}&#10;\includegraphics[width=0.9\textwidth]{Figures_Xtend/fig_xtend_qe_eff.pdf}\end{center}\end{figure}">
            <a:extLst>
              <a:ext uri="{FF2B5EF4-FFF2-40B4-BE49-F238E27FC236}">
                <a16:creationId xmlns:a16="http://schemas.microsoft.com/office/drawing/2014/main" id="{20FD2C7C-D4DC-8E44-7CF4-6C3585B8C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50676" b="9836"/>
          <a:stretch>
            <a:fillRect/>
          </a:stretch>
        </p:blipFill>
        <p:spPr bwMode="auto">
          <a:xfrm>
            <a:off x="79475" y="844496"/>
            <a:ext cx="4647304" cy="36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359AE70-A736-1281-D163-A4FFFFA8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555" y="530455"/>
            <a:ext cx="4826000" cy="3556000"/>
          </a:xfrm>
          <a:prstGeom prst="rect">
            <a:avLst/>
          </a:prstGeom>
        </p:spPr>
      </p:pic>
      <p:pic>
        <p:nvPicPr>
          <p:cNvPr id="2052" name="Picture 4" descr="\begin{figure}\centering&#10;\includegraphics[width=0.9\textwidth]{Figures_Xtend/fig_Xtend_CCD_v10.pdf}\end{figure}">
            <a:extLst>
              <a:ext uri="{FF2B5EF4-FFF2-40B4-BE49-F238E27FC236}">
                <a16:creationId xmlns:a16="http://schemas.microsoft.com/office/drawing/2014/main" id="{BC782C5A-C188-EACA-449A-44E2041C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5" t="20947" r="6117" b="16251"/>
          <a:stretch>
            <a:fillRect/>
          </a:stretch>
        </p:blipFill>
        <p:spPr bwMode="auto">
          <a:xfrm>
            <a:off x="4726779" y="2097214"/>
            <a:ext cx="2849532" cy="23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CE33819-C860-7171-BB51-208014E01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029" y="726031"/>
            <a:ext cx="2569941" cy="125349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E584D5-5C2D-6BBA-FCE2-D697051DFDB7}"/>
              </a:ext>
            </a:extLst>
          </p:cNvPr>
          <p:cNvSpPr txBox="1"/>
          <p:nvPr/>
        </p:nvSpPr>
        <p:spPr>
          <a:xfrm>
            <a:off x="8928168" y="3138312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Kanemaru+19</a:t>
            </a:r>
            <a:endParaRPr lang="en" altLang="ja-JP" sz="16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23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Summary</a:t>
            </a:r>
            <a:endParaRPr kumimoji="1"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CD3A2640-C756-8BA7-E862-225038288130}"/>
              </a:ext>
            </a:extLst>
          </p:cNvPr>
          <p:cNvSpPr txBox="1">
            <a:spLocks/>
          </p:cNvSpPr>
          <p:nvPr/>
        </p:nvSpPr>
        <p:spPr>
          <a:xfrm>
            <a:off x="838200" y="3391196"/>
            <a:ext cx="10515600" cy="748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Future works</a:t>
            </a:r>
            <a:endParaRPr lang="ja-JP" altLang="en-US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41AE47-A7BB-06B6-C958-19FB99A5D6CC}"/>
              </a:ext>
            </a:extLst>
          </p:cNvPr>
          <p:cNvSpPr txBox="1"/>
          <p:nvPr/>
        </p:nvSpPr>
        <p:spPr>
          <a:xfrm>
            <a:off x="539262" y="4109581"/>
            <a:ext cx="11334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ncrease in size to be adaptable to focal plane of mirrors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Optimize wafer thickness for appropriate effective energy range.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We will utilize XRISM CCD parameters in future.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Increase resolution of A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 converter from 10 to 12bit.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endParaRPr kumimoji="1"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AC9FF5-D2ED-5AFC-47D3-79BB136841DF}"/>
              </a:ext>
            </a:extLst>
          </p:cNvPr>
          <p:cNvSpPr txBox="1"/>
          <p:nvPr/>
        </p:nvSpPr>
        <p:spPr>
          <a:xfrm>
            <a:off x="688731" y="1057745"/>
            <a:ext cx="108145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We are developing high-speed X-ray CCD sensor for full-size imaging with timescale of well below 1sec.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Our hybrid sensor implements column-parallel readout for CCD and CMOS ROICs for AD conversion and multiplexing.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Initial test results verified moderate readout noise of 12e- and energy resolution of 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0.96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keV@22keV.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BEEC0A6-9725-3172-DA0B-533D55DA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D6029B-434C-D442-7D31-24BA24BA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91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雪, 車, ストリート, 交通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5F192A0-58A8-8DA6-4E4E-686B1BA81C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17642" b="7359"/>
          <a:stretch>
            <a:fillRect/>
          </a:stretch>
        </p:blipFill>
        <p:spPr>
          <a:xfrm rot="10800000"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9F75912-7802-4EE9-953B-1DF7FFAE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54" y="73057"/>
            <a:ext cx="12211253" cy="667507"/>
          </a:xfrm>
        </p:spPr>
        <p:txBody>
          <a:bodyPr>
            <a:noAutofit/>
          </a:bodyPr>
          <a:lstStyle/>
          <a:p>
            <a:pPr algn="ctr"/>
            <a:r>
              <a:rPr lang="en" altLang="ja-JP" sz="3200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Outline</a:t>
            </a:r>
            <a:endParaRPr lang="en-US" altLang="ja-JP" sz="32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2CCB1A-6B86-46BA-905B-0AAEE82C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EA1-0EFD-E24F-BC95-9A12615D8683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32" name="フッター プレースホルダー 31">
            <a:extLst>
              <a:ext uri="{FF2B5EF4-FFF2-40B4-BE49-F238E27FC236}">
                <a16:creationId xmlns:a16="http://schemas.microsoft.com/office/drawing/2014/main" id="{BE6358C3-C078-44C1-9761-5D49ACDA87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590154"/>
            <a:ext cx="411480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/>
              <a:t>HSTD14 Taipei</a:t>
            </a:r>
            <a:endParaRPr kumimoji="1" lang="ja-JP" altLang="en-US" dirty="0"/>
          </a:p>
        </p:txBody>
      </p:sp>
      <p:sp>
        <p:nvSpPr>
          <p:cNvPr id="37" name="字幕 2">
            <a:extLst>
              <a:ext uri="{FF2B5EF4-FFF2-40B4-BE49-F238E27FC236}">
                <a16:creationId xmlns:a16="http://schemas.microsoft.com/office/drawing/2014/main" id="{8F7062E6-D473-CD09-DB65-6EEBAAEB2067}"/>
              </a:ext>
            </a:extLst>
          </p:cNvPr>
          <p:cNvSpPr txBox="1">
            <a:spLocks/>
          </p:cNvSpPr>
          <p:nvPr/>
        </p:nvSpPr>
        <p:spPr>
          <a:xfrm>
            <a:off x="19250" y="1078121"/>
            <a:ext cx="12192001" cy="59862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sz="2700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Background : CCD as soft X-ray imager in X-ray observatories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Issues : timing resolution and pile-up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Requirements for future onboard sensors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Proposed sensor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CCD (imager) + CMOS (ROIC)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Initial result of X-ray imaging spectroscopy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ja-JP" dirty="0">
                <a:solidFill>
                  <a:sysClr val="windowText" lastClr="000000"/>
                </a:solidFill>
                <a:effectLst>
                  <a:glow rad="190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Summary and planned updates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78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1043E-18B5-F5CB-87AC-A9D6874A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0F6AD08F-44B9-1A76-B7E7-006E9566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77"/>
          <a:stretch>
            <a:fillRect/>
          </a:stretch>
        </p:blipFill>
        <p:spPr>
          <a:xfrm>
            <a:off x="7684591" y="3228957"/>
            <a:ext cx="4114800" cy="3626309"/>
          </a:xfrm>
          <a:prstGeom prst="rect">
            <a:avLst/>
          </a:prstGeom>
        </p:spPr>
      </p:pic>
      <p:pic>
        <p:nvPicPr>
          <p:cNvPr id="26" name="図 25" descr="星と惑星の天体写真のcg&#10;&#10;中程度の精度で自動的に生成された説明">
            <a:extLst>
              <a:ext uri="{FF2B5EF4-FFF2-40B4-BE49-F238E27FC236}">
                <a16:creationId xmlns:a16="http://schemas.microsoft.com/office/drawing/2014/main" id="{2064A25F-6733-ACB2-B873-5C77A4085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340" y="866051"/>
            <a:ext cx="3732409" cy="27993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A17265A-4237-9437-C518-461FA89D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54" y="73057"/>
            <a:ext cx="12211253" cy="667507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Backgrounds : X-ray CCD as cosmic soft X-ray imaging spectrometer</a:t>
            </a:r>
            <a:endParaRPr lang="en-US" altLang="ja-JP" sz="240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5DD960-F4A0-7BB1-E674-C26B96FA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EA1-0EFD-E24F-BC95-9A12615D8683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E6F0A0-94E5-13D5-5AEF-1C20F566D609}"/>
              </a:ext>
            </a:extLst>
          </p:cNvPr>
          <p:cNvSpPr txBox="1"/>
          <p:nvPr/>
        </p:nvSpPr>
        <p:spPr>
          <a:xfrm>
            <a:off x="113824" y="4489445"/>
            <a:ext cx="7570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 is standard detector in X-ray observatory (e.g., XRISM/Xtend, Chandra, Swift, XMM-Newton, etc.)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Small pixel size (10〜50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μm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□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 enables high spatial resolution imaging of celestial objects combined with X-ray mirror.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Operated with photon-counting mode for imaging-spectroscopy, which enables us to investigate plasma properties, electron energy distribution around blackholes, etc.</a:t>
            </a:r>
            <a:endParaRPr lang="en-US" altLang="ja-JP" dirty="0"/>
          </a:p>
        </p:txBody>
      </p:sp>
      <p:pic>
        <p:nvPicPr>
          <p:cNvPr id="12" name="図 11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472A3AB7-F1F3-8054-4183-73F1B589C8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72" t="19372" r="18139" b="18139"/>
          <a:stretch/>
        </p:blipFill>
        <p:spPr>
          <a:xfrm rot="16200000">
            <a:off x="5038956" y="1917579"/>
            <a:ext cx="2667547" cy="20006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4" name="fig_xrism01.png" descr="fig_xrism01.png">
            <a:extLst>
              <a:ext uri="{FF2B5EF4-FFF2-40B4-BE49-F238E27FC236}">
                <a16:creationId xmlns:a16="http://schemas.microsoft.com/office/drawing/2014/main" id="{1ACE78DB-6076-4F28-BB25-1F27AB0F9C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0" y="548388"/>
            <a:ext cx="3927062" cy="2831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図 15" descr="ケーキ, 自転車, 金属, 小さい が含まれている画像&#10;&#10;自動的に生成された説明">
            <a:extLst>
              <a:ext uri="{FF2B5EF4-FFF2-40B4-BE49-F238E27FC236}">
                <a16:creationId xmlns:a16="http://schemas.microsoft.com/office/drawing/2014/main" id="{61A4B8FF-5CBC-7AC0-B4C3-2CCEA1173F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573" b="7032"/>
          <a:stretch/>
        </p:blipFill>
        <p:spPr>
          <a:xfrm>
            <a:off x="182436" y="2279164"/>
            <a:ext cx="1977342" cy="174180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29E313C-AB90-BDCB-E59A-A3924040A64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29807" y="2794462"/>
            <a:ext cx="1042592" cy="3265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31EA28B-CAA6-6F60-D99D-860E092EA437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1171107" y="1386895"/>
            <a:ext cx="777639" cy="8922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8AFBF6D-00CC-AF2D-6ECB-1ADB9A11A8C0}"/>
              </a:ext>
            </a:extLst>
          </p:cNvPr>
          <p:cNvSpPr txBox="1"/>
          <p:nvPr/>
        </p:nvSpPr>
        <p:spPr>
          <a:xfrm>
            <a:off x="-19254" y="4097235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X-ray mirror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C66119-BB3A-E463-7804-697895B9111E}"/>
              </a:ext>
            </a:extLst>
          </p:cNvPr>
          <p:cNvSpPr txBox="1"/>
          <p:nvPr/>
        </p:nvSpPr>
        <p:spPr>
          <a:xfrm>
            <a:off x="2697560" y="694668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Satellite</a:t>
            </a:r>
          </a:p>
          <a:p>
            <a:r>
              <a:rPr kumimoji="1" lang="en-US" altLang="ja-JP" dirty="0"/>
              <a:t>(XRISM)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3EA3034-E26B-B568-2F0A-D894B499289F}"/>
              </a:ext>
            </a:extLst>
          </p:cNvPr>
          <p:cNvSpPr txBox="1"/>
          <p:nvPr/>
        </p:nvSpPr>
        <p:spPr>
          <a:xfrm>
            <a:off x="3804616" y="3277447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/>
              <a:t>CCD camera</a:t>
            </a:r>
          </a:p>
          <a:p>
            <a:pPr algn="r"/>
            <a:r>
              <a:rPr lang="en-US" altLang="ja-JP" dirty="0"/>
              <a:t>(SXI)</a:t>
            </a:r>
            <a:endParaRPr kumimoji="1" lang="ja-JP" altLang="en-US" dirty="0"/>
          </a:p>
        </p:txBody>
      </p:sp>
      <p:sp>
        <p:nvSpPr>
          <p:cNvPr id="32" name="フッター プレースホルダー 31">
            <a:extLst>
              <a:ext uri="{FF2B5EF4-FFF2-40B4-BE49-F238E27FC236}">
                <a16:creationId xmlns:a16="http://schemas.microsoft.com/office/drawing/2014/main" id="{DEC649CD-2176-123E-CFF1-808042FC59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590154"/>
            <a:ext cx="411480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/>
              <a:t>HSTD14 Taipei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78705B-817B-599A-32FF-ADCC5326528D}"/>
              </a:ext>
            </a:extLst>
          </p:cNvPr>
          <p:cNvSpPr txBox="1"/>
          <p:nvPr/>
        </p:nvSpPr>
        <p:spPr>
          <a:xfrm>
            <a:off x="4060396" y="3923778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Noda+25</a:t>
            </a:r>
            <a:endParaRPr lang="en" altLang="ja-JP" sz="16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670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00DCC-66B2-9108-6D92-8C3108D25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6394B-885E-646F-7032-6224706B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057"/>
            <a:ext cx="12192000" cy="667507"/>
          </a:xfrm>
        </p:spPr>
        <p:txBody>
          <a:bodyPr>
            <a:noAutofit/>
          </a:bodyPr>
          <a:lstStyle/>
          <a:p>
            <a:pPr algn="ctr"/>
            <a:r>
              <a:rPr lang="en-US" altLang="ja-JP" sz="24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Backgrounds : X-ray CCD as cosmic soft X-ray imaging spectrometer</a:t>
            </a:r>
            <a:endParaRPr lang="en-US" altLang="ja-JP" sz="2400" dirty="0"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42EC0E-87E7-D228-17DE-A60EE631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E5EA1-0EFD-E24F-BC95-9A12615D8683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613DBA-1A1C-36E7-7B6B-8774FA51FE37}"/>
              </a:ext>
            </a:extLst>
          </p:cNvPr>
          <p:cNvSpPr txBox="1"/>
          <p:nvPr/>
        </p:nvSpPr>
        <p:spPr>
          <a:xfrm>
            <a:off x="4616450" y="3815730"/>
            <a:ext cx="75311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Large number of pixels (typically 1kx1k) and commonly </a:t>
            </a:r>
            <a:r>
              <a:rPr lang="en-US" altLang="ja-JP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buttable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packages enables high resolution imaging throughout wide field of view.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Increasing resistivity and/or E-field, 100-500μm depletion layer have been achieved and sensitive up to 100keV.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Adopting back-illumination structure makes us effectively detect soft X-rays sensitive down to 0.3keV.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Frame transfer is often adopted : exposure in imaging region followed by vertical and horizontal transfer in the frames store region.</a:t>
            </a:r>
          </a:p>
        </p:txBody>
      </p:sp>
      <p:sp>
        <p:nvSpPr>
          <p:cNvPr id="32" name="フッター プレースホルダー 31">
            <a:extLst>
              <a:ext uri="{FF2B5EF4-FFF2-40B4-BE49-F238E27FC236}">
                <a16:creationId xmlns:a16="http://schemas.microsoft.com/office/drawing/2014/main" id="{D87C208C-E364-4748-7CB9-79BE798216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590154"/>
            <a:ext cx="411480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/>
              <a:t>HSTD14 Taipei</a:t>
            </a:r>
            <a:endParaRPr kumimoji="1" lang="ja-JP" altLang="en-US" dirty="0"/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11820C7E-5CD5-CA7C-9098-68EB4DB1A9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34075"/>
              </p:ext>
            </p:extLst>
          </p:nvPr>
        </p:nvGraphicFramePr>
        <p:xfrm>
          <a:off x="6652502" y="1133490"/>
          <a:ext cx="4420623" cy="2682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4370">
                  <a:extLst>
                    <a:ext uri="{9D8B030D-6E8A-4147-A177-3AD203B41FA5}">
                      <a16:colId xmlns:a16="http://schemas.microsoft.com/office/drawing/2014/main" val="2878685995"/>
                    </a:ext>
                  </a:extLst>
                </a:gridCol>
                <a:gridCol w="2386253">
                  <a:extLst>
                    <a:ext uri="{9D8B030D-6E8A-4147-A177-3AD203B41FA5}">
                      <a16:colId xmlns:a16="http://schemas.microsoft.com/office/drawing/2014/main" val="1919510186"/>
                    </a:ext>
                  </a:extLst>
                </a:gridCol>
              </a:tblGrid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Pixel size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24μm</a:t>
                      </a:r>
                      <a:r>
                        <a:rPr kumimoji="1" lang="ja-JP" altLang="en-US" sz="160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5268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Pixel format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1280 × 1280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15128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Channel type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Buried P-channel 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729047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Resistivity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&gt;10 </a:t>
                      </a:r>
                      <a:r>
                        <a:rPr kumimoji="1" lang="en-US" altLang="ja-JP" sz="160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kΩcm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564120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D_dep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200μm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051455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Transfer clock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2-phase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873305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Dark current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500e-/pix/sec @0</a:t>
                      </a:r>
                      <a:r>
                        <a:rPr kumimoji="1" lang="ja-JP" altLang="en-US" sz="160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75512"/>
                  </a:ext>
                </a:extLst>
              </a:tr>
              <a:tr h="303825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RON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5-6 e- rms typical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474784"/>
                  </a:ext>
                </a:extLst>
              </a:tr>
            </a:tbl>
          </a:graphicData>
        </a:graphic>
      </p:graphicFrame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53D2317-2D44-ED57-A6D7-097EAC7E8AA0}"/>
              </a:ext>
            </a:extLst>
          </p:cNvPr>
          <p:cNvSpPr txBox="1"/>
          <p:nvPr/>
        </p:nvSpPr>
        <p:spPr>
          <a:xfrm>
            <a:off x="7828524" y="748323"/>
            <a:ext cx="184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CCD for XRISM</a:t>
            </a:r>
            <a:endParaRPr kumimoji="1" lang="ja-JP" altLang="en-US" dirty="0"/>
          </a:p>
        </p:txBody>
      </p:sp>
      <p:pic>
        <p:nvPicPr>
          <p:cNvPr id="33" name="図 32" descr="屋内, テーブル, 小さい, 座る が含まれている画像&#10;&#10;自動的に生成された説明">
            <a:extLst>
              <a:ext uri="{FF2B5EF4-FFF2-40B4-BE49-F238E27FC236}">
                <a16:creationId xmlns:a16="http://schemas.microsoft.com/office/drawing/2014/main" id="{F7BD3F69-813D-6B9A-4709-1ECEF04B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90" y="932989"/>
            <a:ext cx="3535320" cy="2356311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66784C4-9E49-F05D-9ED7-3FA2CF7A65D9}"/>
              </a:ext>
            </a:extLst>
          </p:cNvPr>
          <p:cNvSpPr txBox="1"/>
          <p:nvPr/>
        </p:nvSpPr>
        <p:spPr>
          <a:xfrm>
            <a:off x="4013864" y="2430736"/>
            <a:ext cx="182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CCD for XRISM</a:t>
            </a:r>
          </a:p>
          <a:p>
            <a:r>
              <a:rPr kumimoji="1" lang="en-US" altLang="ja-JP" dirty="0"/>
              <a:t>Tanaka+18</a:t>
            </a:r>
          </a:p>
          <a:p>
            <a:r>
              <a:rPr lang="en-US" altLang="ja-JP" dirty="0"/>
              <a:t>HN+18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C45B1A34-8DC2-B1AA-4DF3-3C5B86DFA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71" y="3420439"/>
            <a:ext cx="4247029" cy="32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6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Issues of conventional focal plane CCDs</a:t>
            </a:r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：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pile-up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81BDCC-F457-AA40-AA9B-E215D625DD39}"/>
              </a:ext>
            </a:extLst>
          </p:cNvPr>
          <p:cNvSpPr txBox="1"/>
          <p:nvPr/>
        </p:nvSpPr>
        <p:spPr>
          <a:xfrm>
            <a:off x="210708" y="3915261"/>
            <a:ext cx="82151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Pile-up is the recording of multiple photons during single exposure that is regarded as single event, which leads to changes in the spectrum and the rejection of some events due to a change.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Pile-up of continuum photons will skew the spectral shape to yield higher fitted plasma temperatures.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Future X-ray mirror with large effective area will make pile-up occur easily for many objects.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0F502DFF-9405-1DCF-2521-8E37051A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32D5ECF-5CFF-68DF-33C2-F50D5FE4C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5</a:t>
            </a:fld>
            <a:endParaRPr kumimoji="1" lang="ja-JP" altLang="en-US"/>
          </a:p>
        </p:txBody>
      </p: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DE948198-B1D6-D222-CCC1-D0FCE4C49C9F}"/>
              </a:ext>
            </a:extLst>
          </p:cNvPr>
          <p:cNvGrpSpPr/>
          <p:nvPr/>
        </p:nvGrpSpPr>
        <p:grpSpPr>
          <a:xfrm>
            <a:off x="430790" y="711594"/>
            <a:ext cx="4765299" cy="2862770"/>
            <a:chOff x="95417" y="1067598"/>
            <a:chExt cx="4765299" cy="2862770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6876C80E-557B-DC17-EA62-4FA58FD29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821" y="1663042"/>
              <a:ext cx="3580895" cy="1803829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Line 15">
              <a:extLst>
                <a:ext uri="{FF2B5EF4-FFF2-40B4-BE49-F238E27FC236}">
                  <a16:creationId xmlns:a16="http://schemas.microsoft.com/office/drawing/2014/main" id="{F1280E0C-AC9F-BFE2-4AC1-E6FA47CDB7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9604" y="1656350"/>
              <a:ext cx="6691" cy="18105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Text Box 29">
              <a:extLst>
                <a:ext uri="{FF2B5EF4-FFF2-40B4-BE49-F238E27FC236}">
                  <a16:creationId xmlns:a16="http://schemas.microsoft.com/office/drawing/2014/main" id="{5F6FD7D1-06B3-F37D-0D33-69953222A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582643" y="3007882"/>
              <a:ext cx="386726" cy="125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r>
                <a:rPr kumimoji="0" lang="ja-JP" altLang="en-US" sz="1800"/>
                <a:t> </a:t>
              </a:r>
              <a:endParaRPr lang="ja-JP" altLang="en-US" sz="1800"/>
            </a:p>
          </p:txBody>
        </p:sp>
        <p:sp>
          <p:nvSpPr>
            <p:cNvPr id="45" name="Text Box 35">
              <a:extLst>
                <a:ext uri="{FF2B5EF4-FFF2-40B4-BE49-F238E27FC236}">
                  <a16:creationId xmlns:a16="http://schemas.microsoft.com/office/drawing/2014/main" id="{C8BC908E-9708-AE2B-0BB0-A15B37B23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137" y="2242391"/>
              <a:ext cx="969095" cy="54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ja-JP" dirty="0">
                  <a:solidFill>
                    <a:srgbClr val="000000"/>
                  </a:solidFill>
                  <a:latin typeface="Tahoma" panose="020B0604030504040204" pitchFamily="34" charset="0"/>
                </a:rPr>
                <a:t>Depletion</a:t>
              </a:r>
              <a:br>
                <a:rPr lang="en-US" altLang="ja-JP" dirty="0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en-US" altLang="ja-JP" dirty="0">
                  <a:solidFill>
                    <a:srgbClr val="000000"/>
                  </a:solidFill>
                  <a:latin typeface="Tahoma" panose="020B0604030504040204" pitchFamily="34" charset="0"/>
                </a:rPr>
                <a:t>layer</a:t>
              </a:r>
              <a:endParaRPr lang="ja-JP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id="{70D9776E-5328-4055-A4D7-52F7F6B9FC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7669" y="1574086"/>
              <a:ext cx="93628" cy="1050419"/>
            </a:xfrm>
            <a:custGeom>
              <a:avLst/>
              <a:gdLst>
                <a:gd name="T0" fmla="*/ 96 w 104"/>
                <a:gd name="T1" fmla="*/ 0 h 1584"/>
                <a:gd name="T2" fmla="*/ 0 w 104"/>
                <a:gd name="T3" fmla="*/ 96 h 1584"/>
                <a:gd name="T4" fmla="*/ 96 w 104"/>
                <a:gd name="T5" fmla="*/ 192 h 1584"/>
                <a:gd name="T6" fmla="*/ 0 w 104"/>
                <a:gd name="T7" fmla="*/ 288 h 1584"/>
                <a:gd name="T8" fmla="*/ 96 w 104"/>
                <a:gd name="T9" fmla="*/ 384 h 1584"/>
                <a:gd name="T10" fmla="*/ 0 w 104"/>
                <a:gd name="T11" fmla="*/ 480 h 1584"/>
                <a:gd name="T12" fmla="*/ 96 w 104"/>
                <a:gd name="T13" fmla="*/ 576 h 1584"/>
                <a:gd name="T14" fmla="*/ 0 w 104"/>
                <a:gd name="T15" fmla="*/ 672 h 1584"/>
                <a:gd name="T16" fmla="*/ 96 w 104"/>
                <a:gd name="T17" fmla="*/ 768 h 1584"/>
                <a:gd name="T18" fmla="*/ 0 w 104"/>
                <a:gd name="T19" fmla="*/ 864 h 1584"/>
                <a:gd name="T20" fmla="*/ 96 w 104"/>
                <a:gd name="T21" fmla="*/ 960 h 1584"/>
                <a:gd name="T22" fmla="*/ 0 w 104"/>
                <a:gd name="T23" fmla="*/ 1056 h 1584"/>
                <a:gd name="T24" fmla="*/ 96 w 104"/>
                <a:gd name="T25" fmla="*/ 1152 h 1584"/>
                <a:gd name="T26" fmla="*/ 0 w 104"/>
                <a:gd name="T27" fmla="*/ 1248 h 1584"/>
                <a:gd name="T28" fmla="*/ 96 w 104"/>
                <a:gd name="T29" fmla="*/ 1344 h 1584"/>
                <a:gd name="T30" fmla="*/ 48 w 104"/>
                <a:gd name="T31" fmla="*/ 1440 h 1584"/>
                <a:gd name="T32" fmla="*/ 48 w 104"/>
                <a:gd name="T33" fmla="*/ 1584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584">
                  <a:moveTo>
                    <a:pt x="96" y="0"/>
                  </a:moveTo>
                  <a:cubicBezTo>
                    <a:pt x="48" y="32"/>
                    <a:pt x="0" y="64"/>
                    <a:pt x="0" y="96"/>
                  </a:cubicBezTo>
                  <a:cubicBezTo>
                    <a:pt x="0" y="128"/>
                    <a:pt x="96" y="160"/>
                    <a:pt x="96" y="192"/>
                  </a:cubicBezTo>
                  <a:cubicBezTo>
                    <a:pt x="96" y="224"/>
                    <a:pt x="0" y="256"/>
                    <a:pt x="0" y="288"/>
                  </a:cubicBezTo>
                  <a:cubicBezTo>
                    <a:pt x="0" y="320"/>
                    <a:pt x="96" y="352"/>
                    <a:pt x="96" y="384"/>
                  </a:cubicBezTo>
                  <a:cubicBezTo>
                    <a:pt x="96" y="416"/>
                    <a:pt x="0" y="448"/>
                    <a:pt x="0" y="480"/>
                  </a:cubicBezTo>
                  <a:cubicBezTo>
                    <a:pt x="0" y="512"/>
                    <a:pt x="96" y="544"/>
                    <a:pt x="96" y="576"/>
                  </a:cubicBezTo>
                  <a:cubicBezTo>
                    <a:pt x="96" y="608"/>
                    <a:pt x="0" y="640"/>
                    <a:pt x="0" y="672"/>
                  </a:cubicBezTo>
                  <a:cubicBezTo>
                    <a:pt x="0" y="704"/>
                    <a:pt x="96" y="736"/>
                    <a:pt x="96" y="768"/>
                  </a:cubicBezTo>
                  <a:cubicBezTo>
                    <a:pt x="96" y="800"/>
                    <a:pt x="0" y="832"/>
                    <a:pt x="0" y="864"/>
                  </a:cubicBezTo>
                  <a:cubicBezTo>
                    <a:pt x="0" y="896"/>
                    <a:pt x="96" y="928"/>
                    <a:pt x="96" y="960"/>
                  </a:cubicBezTo>
                  <a:cubicBezTo>
                    <a:pt x="96" y="992"/>
                    <a:pt x="0" y="1024"/>
                    <a:pt x="0" y="1056"/>
                  </a:cubicBezTo>
                  <a:cubicBezTo>
                    <a:pt x="0" y="1088"/>
                    <a:pt x="96" y="1120"/>
                    <a:pt x="96" y="1152"/>
                  </a:cubicBezTo>
                  <a:cubicBezTo>
                    <a:pt x="96" y="1184"/>
                    <a:pt x="0" y="1216"/>
                    <a:pt x="0" y="1248"/>
                  </a:cubicBezTo>
                  <a:cubicBezTo>
                    <a:pt x="0" y="1280"/>
                    <a:pt x="88" y="1312"/>
                    <a:pt x="96" y="1344"/>
                  </a:cubicBezTo>
                  <a:cubicBezTo>
                    <a:pt x="104" y="1376"/>
                    <a:pt x="56" y="1400"/>
                    <a:pt x="48" y="1440"/>
                  </a:cubicBezTo>
                  <a:cubicBezTo>
                    <a:pt x="40" y="1480"/>
                    <a:pt x="48" y="1560"/>
                    <a:pt x="48" y="1584"/>
                  </a:cubicBezTo>
                </a:path>
              </a:pathLst>
            </a:custGeom>
            <a:noFill/>
            <a:ln w="63500" cap="flat" cmpd="sng">
              <a:solidFill>
                <a:srgbClr val="0000FF"/>
              </a:solidFill>
              <a:prstDash val="solid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" name="Freeform 75">
              <a:extLst>
                <a:ext uri="{FF2B5EF4-FFF2-40B4-BE49-F238E27FC236}">
                  <a16:creationId xmlns:a16="http://schemas.microsoft.com/office/drawing/2014/main" id="{92367292-CCFD-977E-9BF6-AD73AAE9A4B1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3798933" y="1067598"/>
              <a:ext cx="46784" cy="608190"/>
            </a:xfrm>
            <a:custGeom>
              <a:avLst/>
              <a:gdLst>
                <a:gd name="T0" fmla="*/ 96 w 104"/>
                <a:gd name="T1" fmla="*/ 0 h 1584"/>
                <a:gd name="T2" fmla="*/ 0 w 104"/>
                <a:gd name="T3" fmla="*/ 96 h 1584"/>
                <a:gd name="T4" fmla="*/ 96 w 104"/>
                <a:gd name="T5" fmla="*/ 192 h 1584"/>
                <a:gd name="T6" fmla="*/ 0 w 104"/>
                <a:gd name="T7" fmla="*/ 288 h 1584"/>
                <a:gd name="T8" fmla="*/ 96 w 104"/>
                <a:gd name="T9" fmla="*/ 384 h 1584"/>
                <a:gd name="T10" fmla="*/ 0 w 104"/>
                <a:gd name="T11" fmla="*/ 480 h 1584"/>
                <a:gd name="T12" fmla="*/ 96 w 104"/>
                <a:gd name="T13" fmla="*/ 576 h 1584"/>
                <a:gd name="T14" fmla="*/ 0 w 104"/>
                <a:gd name="T15" fmla="*/ 672 h 1584"/>
                <a:gd name="T16" fmla="*/ 96 w 104"/>
                <a:gd name="T17" fmla="*/ 768 h 1584"/>
                <a:gd name="T18" fmla="*/ 0 w 104"/>
                <a:gd name="T19" fmla="*/ 864 h 1584"/>
                <a:gd name="T20" fmla="*/ 96 w 104"/>
                <a:gd name="T21" fmla="*/ 960 h 1584"/>
                <a:gd name="T22" fmla="*/ 0 w 104"/>
                <a:gd name="T23" fmla="*/ 1056 h 1584"/>
                <a:gd name="T24" fmla="*/ 96 w 104"/>
                <a:gd name="T25" fmla="*/ 1152 h 1584"/>
                <a:gd name="T26" fmla="*/ 0 w 104"/>
                <a:gd name="T27" fmla="*/ 1248 h 1584"/>
                <a:gd name="T28" fmla="*/ 96 w 104"/>
                <a:gd name="T29" fmla="*/ 1344 h 1584"/>
                <a:gd name="T30" fmla="*/ 48 w 104"/>
                <a:gd name="T31" fmla="*/ 1440 h 1584"/>
                <a:gd name="T32" fmla="*/ 48 w 104"/>
                <a:gd name="T33" fmla="*/ 1584 h 1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4" h="1584">
                  <a:moveTo>
                    <a:pt x="96" y="0"/>
                  </a:moveTo>
                  <a:cubicBezTo>
                    <a:pt x="48" y="32"/>
                    <a:pt x="0" y="64"/>
                    <a:pt x="0" y="96"/>
                  </a:cubicBezTo>
                  <a:cubicBezTo>
                    <a:pt x="0" y="128"/>
                    <a:pt x="96" y="160"/>
                    <a:pt x="96" y="192"/>
                  </a:cubicBezTo>
                  <a:cubicBezTo>
                    <a:pt x="96" y="224"/>
                    <a:pt x="0" y="256"/>
                    <a:pt x="0" y="288"/>
                  </a:cubicBezTo>
                  <a:cubicBezTo>
                    <a:pt x="0" y="320"/>
                    <a:pt x="96" y="352"/>
                    <a:pt x="96" y="384"/>
                  </a:cubicBezTo>
                  <a:cubicBezTo>
                    <a:pt x="96" y="416"/>
                    <a:pt x="0" y="448"/>
                    <a:pt x="0" y="480"/>
                  </a:cubicBezTo>
                  <a:cubicBezTo>
                    <a:pt x="0" y="512"/>
                    <a:pt x="96" y="544"/>
                    <a:pt x="96" y="576"/>
                  </a:cubicBezTo>
                  <a:cubicBezTo>
                    <a:pt x="96" y="608"/>
                    <a:pt x="0" y="640"/>
                    <a:pt x="0" y="672"/>
                  </a:cubicBezTo>
                  <a:cubicBezTo>
                    <a:pt x="0" y="704"/>
                    <a:pt x="96" y="736"/>
                    <a:pt x="96" y="768"/>
                  </a:cubicBezTo>
                  <a:cubicBezTo>
                    <a:pt x="96" y="800"/>
                    <a:pt x="0" y="832"/>
                    <a:pt x="0" y="864"/>
                  </a:cubicBezTo>
                  <a:cubicBezTo>
                    <a:pt x="0" y="896"/>
                    <a:pt x="96" y="928"/>
                    <a:pt x="96" y="960"/>
                  </a:cubicBezTo>
                  <a:cubicBezTo>
                    <a:pt x="96" y="992"/>
                    <a:pt x="0" y="1024"/>
                    <a:pt x="0" y="1056"/>
                  </a:cubicBezTo>
                  <a:cubicBezTo>
                    <a:pt x="0" y="1088"/>
                    <a:pt x="96" y="1120"/>
                    <a:pt x="96" y="1152"/>
                  </a:cubicBezTo>
                  <a:cubicBezTo>
                    <a:pt x="96" y="1184"/>
                    <a:pt x="0" y="1216"/>
                    <a:pt x="0" y="1248"/>
                  </a:cubicBezTo>
                  <a:cubicBezTo>
                    <a:pt x="0" y="1280"/>
                    <a:pt x="88" y="1312"/>
                    <a:pt x="96" y="1344"/>
                  </a:cubicBezTo>
                  <a:cubicBezTo>
                    <a:pt x="104" y="1376"/>
                    <a:pt x="56" y="1400"/>
                    <a:pt x="48" y="1440"/>
                  </a:cubicBezTo>
                  <a:cubicBezTo>
                    <a:pt x="40" y="1480"/>
                    <a:pt x="48" y="1560"/>
                    <a:pt x="48" y="1584"/>
                  </a:cubicBezTo>
                </a:path>
              </a:pathLst>
            </a:custGeom>
            <a:noFill/>
            <a:ln w="63500" cap="flat" cmpd="sng">
              <a:solidFill>
                <a:srgbClr val="FF0000"/>
              </a:solidFill>
              <a:prstDash val="solid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50" name="グループ化 149">
              <a:extLst>
                <a:ext uri="{FF2B5EF4-FFF2-40B4-BE49-F238E27FC236}">
                  <a16:creationId xmlns:a16="http://schemas.microsoft.com/office/drawing/2014/main" id="{BE3DDFF5-3E41-8E5D-7DC6-C6B026F9A7D9}"/>
                </a:ext>
              </a:extLst>
            </p:cNvPr>
            <p:cNvGrpSpPr/>
            <p:nvPr/>
          </p:nvGrpSpPr>
          <p:grpSpPr>
            <a:xfrm rot="10800000">
              <a:off x="1675914" y="2648921"/>
              <a:ext cx="636960" cy="782819"/>
              <a:chOff x="1752767" y="1936022"/>
              <a:chExt cx="755650" cy="928687"/>
            </a:xfrm>
          </p:grpSpPr>
          <p:grpSp>
            <p:nvGrpSpPr>
              <p:cNvPr id="46" name="Group 36">
                <a:extLst>
                  <a:ext uri="{FF2B5EF4-FFF2-40B4-BE49-F238E27FC236}">
                    <a16:creationId xmlns:a16="http://schemas.microsoft.com/office/drawing/2014/main" id="{E853AEDD-E3F6-B043-8D56-A88AF99E17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32155" y="2412272"/>
                <a:ext cx="463550" cy="452437"/>
                <a:chOff x="1539" y="2109"/>
                <a:chExt cx="292" cy="285"/>
              </a:xfrm>
            </p:grpSpPr>
            <p:sp>
              <p:nvSpPr>
                <p:cNvPr id="47" name="Oval 37">
                  <a:extLst>
                    <a:ext uri="{FF2B5EF4-FFF2-40B4-BE49-F238E27FC236}">
                      <a16:creationId xmlns:a16="http://schemas.microsoft.com/office/drawing/2014/main" id="{8AA327CA-E036-41CD-043F-15A447DB2A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2151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8" name="Oval 38">
                  <a:extLst>
                    <a:ext uri="{FF2B5EF4-FFF2-40B4-BE49-F238E27FC236}">
                      <a16:creationId xmlns:a16="http://schemas.microsoft.com/office/drawing/2014/main" id="{A12490AC-3A14-E9CE-21B4-CD93FDAF4B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80" y="2109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49" name="Oval 39">
                  <a:extLst>
                    <a:ext uri="{FF2B5EF4-FFF2-40B4-BE49-F238E27FC236}">
                      <a16:creationId xmlns:a16="http://schemas.microsoft.com/office/drawing/2014/main" id="{4467F72C-8950-B4A2-D8D4-0A82EEDA6C3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80" y="228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0" name="Oval 40">
                  <a:extLst>
                    <a:ext uri="{FF2B5EF4-FFF2-40B4-BE49-F238E27FC236}">
                      <a16:creationId xmlns:a16="http://schemas.microsoft.com/office/drawing/2014/main" id="{25CE9BB9-D4B4-2775-6B2D-7CE05730B5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2137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1" name="Oval 41">
                  <a:extLst>
                    <a:ext uri="{FF2B5EF4-FFF2-40B4-BE49-F238E27FC236}">
                      <a16:creationId xmlns:a16="http://schemas.microsoft.com/office/drawing/2014/main" id="{0AFBC7F5-528C-37C2-7F06-94EDBC4367C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08" y="2137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2" name="Oval 42">
                  <a:extLst>
                    <a:ext uri="{FF2B5EF4-FFF2-40B4-BE49-F238E27FC236}">
                      <a16:creationId xmlns:a16="http://schemas.microsoft.com/office/drawing/2014/main" id="{467092B8-E8F0-66C8-3DAC-617EA6793E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66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Oval 43">
                  <a:extLst>
                    <a:ext uri="{FF2B5EF4-FFF2-40B4-BE49-F238E27FC236}">
                      <a16:creationId xmlns:a16="http://schemas.microsoft.com/office/drawing/2014/main" id="{346420CB-E2AE-B777-565E-EE39C4389F1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2209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4" name="Oval 44">
                  <a:extLst>
                    <a:ext uri="{FF2B5EF4-FFF2-40B4-BE49-F238E27FC236}">
                      <a16:creationId xmlns:a16="http://schemas.microsoft.com/office/drawing/2014/main" id="{9086EBAA-9B76-6DAC-F3FA-CFB897C9A52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19" y="2266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5" name="Oval 45">
                  <a:extLst>
                    <a:ext uri="{FF2B5EF4-FFF2-40B4-BE49-F238E27FC236}">
                      <a16:creationId xmlns:a16="http://schemas.microsoft.com/office/drawing/2014/main" id="{00B7F9B3-4AC0-3AB5-BD77-6EB310F67F2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77" y="2109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Oval 46">
                  <a:extLst>
                    <a:ext uri="{FF2B5EF4-FFF2-40B4-BE49-F238E27FC236}">
                      <a16:creationId xmlns:a16="http://schemas.microsoft.com/office/drawing/2014/main" id="{EC537B27-722F-7E86-B86C-3237FE986B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36" y="2266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7" name="Oval 47">
                  <a:extLst>
                    <a:ext uri="{FF2B5EF4-FFF2-40B4-BE49-F238E27FC236}">
                      <a16:creationId xmlns:a16="http://schemas.microsoft.com/office/drawing/2014/main" id="{55786C74-4C23-3439-99DF-84F57BB5A26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2209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8" name="Oval 48">
                  <a:extLst>
                    <a:ext uri="{FF2B5EF4-FFF2-40B4-BE49-F238E27FC236}">
                      <a16:creationId xmlns:a16="http://schemas.microsoft.com/office/drawing/2014/main" id="{4F467741-31E9-6263-68E2-1FB3017DE3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08" y="2209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9" name="Oval 49">
                  <a:extLst>
                    <a:ext uri="{FF2B5EF4-FFF2-40B4-BE49-F238E27FC236}">
                      <a16:creationId xmlns:a16="http://schemas.microsoft.com/office/drawing/2014/main" id="{E1CED509-C2F2-88F8-BB4C-74082861DD7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92" y="2237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0" name="Oval 50">
                  <a:extLst>
                    <a:ext uri="{FF2B5EF4-FFF2-40B4-BE49-F238E27FC236}">
                      <a16:creationId xmlns:a16="http://schemas.microsoft.com/office/drawing/2014/main" id="{53914A63-977B-3A74-E643-1B44222091E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39" y="2237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1" name="Oval 51">
                  <a:extLst>
                    <a:ext uri="{FF2B5EF4-FFF2-40B4-BE49-F238E27FC236}">
                      <a16:creationId xmlns:a16="http://schemas.microsoft.com/office/drawing/2014/main" id="{C3C60654-0C38-A648-1929-824A933908B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08" y="2308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2" name="Oval 52">
                  <a:extLst>
                    <a:ext uri="{FF2B5EF4-FFF2-40B4-BE49-F238E27FC236}">
                      <a16:creationId xmlns:a16="http://schemas.microsoft.com/office/drawing/2014/main" id="{367340A7-44C0-1D5E-CB7B-B9FF8999F2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64" y="2308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3" name="Oval 53">
                  <a:extLst>
                    <a:ext uri="{FF2B5EF4-FFF2-40B4-BE49-F238E27FC236}">
                      <a16:creationId xmlns:a16="http://schemas.microsoft.com/office/drawing/2014/main" id="{A0941555-AA36-4153-E062-0ADE3B2A60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539" y="2166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6" name="Group 79">
                <a:extLst>
                  <a:ext uri="{FF2B5EF4-FFF2-40B4-BE49-F238E27FC236}">
                    <a16:creationId xmlns:a16="http://schemas.microsoft.com/office/drawing/2014/main" id="{5874DD37-7882-E90F-919C-B72DFAE044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9280" y="1936022"/>
                <a:ext cx="719137" cy="341312"/>
                <a:chOff x="4332" y="2021"/>
                <a:chExt cx="453" cy="215"/>
              </a:xfrm>
            </p:grpSpPr>
            <p:sp>
              <p:nvSpPr>
                <p:cNvPr id="87" name="Oval 80">
                  <a:extLst>
                    <a:ext uri="{FF2B5EF4-FFF2-40B4-BE49-F238E27FC236}">
                      <a16:creationId xmlns:a16="http://schemas.microsoft.com/office/drawing/2014/main" id="{4EF375C8-F70A-9E1D-6BEF-4E153D4A50A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30" y="2021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8" name="Oval 81">
                  <a:extLst>
                    <a:ext uri="{FF2B5EF4-FFF2-40B4-BE49-F238E27FC236}">
                      <a16:creationId xmlns:a16="http://schemas.microsoft.com/office/drawing/2014/main" id="{569DDC1C-415A-50EE-649E-8F641AA2E6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77" y="2075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9" name="Oval 82">
                  <a:extLst>
                    <a:ext uri="{FF2B5EF4-FFF2-40B4-BE49-F238E27FC236}">
                      <a16:creationId xmlns:a16="http://schemas.microsoft.com/office/drawing/2014/main" id="{2F773779-0009-5A03-91E9-3724EA9EBD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63" y="215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0" name="Oval 83">
                  <a:extLst>
                    <a:ext uri="{FF2B5EF4-FFF2-40B4-BE49-F238E27FC236}">
                      <a16:creationId xmlns:a16="http://schemas.microsoft.com/office/drawing/2014/main" id="{F0A7B75A-E7F4-CB24-0B1D-778E326B4DB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68" y="2024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1" name="Oval 84">
                  <a:extLst>
                    <a:ext uri="{FF2B5EF4-FFF2-40B4-BE49-F238E27FC236}">
                      <a16:creationId xmlns:a16="http://schemas.microsoft.com/office/drawing/2014/main" id="{EA5C6DF7-1F86-44EB-C27A-8967B35E95E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91" y="2074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2" name="Oval 85">
                  <a:extLst>
                    <a:ext uri="{FF2B5EF4-FFF2-40B4-BE49-F238E27FC236}">
                      <a16:creationId xmlns:a16="http://schemas.microsoft.com/office/drawing/2014/main" id="{D7939CEF-61AA-2869-5057-FFED3FCEE0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24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3" name="Oval 86">
                  <a:extLst>
                    <a:ext uri="{FF2B5EF4-FFF2-40B4-BE49-F238E27FC236}">
                      <a16:creationId xmlns:a16="http://schemas.microsoft.com/office/drawing/2014/main" id="{BF591E57-17BE-19B3-B2E7-7396E495106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30" y="2079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4" name="Oval 87">
                  <a:extLst>
                    <a:ext uri="{FF2B5EF4-FFF2-40B4-BE49-F238E27FC236}">
                      <a16:creationId xmlns:a16="http://schemas.microsoft.com/office/drawing/2014/main" id="{6B277FA7-DFAA-4511-89C0-566A99DF54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02" y="2136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5" name="Oval 88">
                  <a:extLst>
                    <a:ext uri="{FF2B5EF4-FFF2-40B4-BE49-F238E27FC236}">
                      <a16:creationId xmlns:a16="http://schemas.microsoft.com/office/drawing/2014/main" id="{9E4C5E8D-8D04-72C7-44CA-A037604724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68" y="2075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6" name="Oval 89">
                  <a:extLst>
                    <a:ext uri="{FF2B5EF4-FFF2-40B4-BE49-F238E27FC236}">
                      <a16:creationId xmlns:a16="http://schemas.microsoft.com/office/drawing/2014/main" id="{25FE28DA-0288-79B7-4E4B-DD21BFCD804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19" y="2136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7" name="Oval 90">
                  <a:extLst>
                    <a:ext uri="{FF2B5EF4-FFF2-40B4-BE49-F238E27FC236}">
                      <a16:creationId xmlns:a16="http://schemas.microsoft.com/office/drawing/2014/main" id="{AD7FE6E2-F6BE-E78A-3ADD-8E3374DC440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33" y="2079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8" name="Oval 91">
                  <a:extLst>
                    <a:ext uri="{FF2B5EF4-FFF2-40B4-BE49-F238E27FC236}">
                      <a16:creationId xmlns:a16="http://schemas.microsoft.com/office/drawing/2014/main" id="{CC693C99-5452-FA9C-CCB6-6723BE775C5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32" y="2075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99" name="Oval 92">
                  <a:extLst>
                    <a:ext uri="{FF2B5EF4-FFF2-40B4-BE49-F238E27FC236}">
                      <a16:creationId xmlns:a16="http://schemas.microsoft.com/office/drawing/2014/main" id="{8F23E334-2879-7A07-83C8-6FDC6684A1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5" y="2107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0" name="Oval 93">
                  <a:extLst>
                    <a:ext uri="{FF2B5EF4-FFF2-40B4-BE49-F238E27FC236}">
                      <a16:creationId xmlns:a16="http://schemas.microsoft.com/office/drawing/2014/main" id="{80E28FF9-A84D-DEAC-59E3-405A80F80B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22" y="2107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1" name="Oval 94">
                  <a:extLst>
                    <a:ext uri="{FF2B5EF4-FFF2-40B4-BE49-F238E27FC236}">
                      <a16:creationId xmlns:a16="http://schemas.microsoft.com/office/drawing/2014/main" id="{84C23959-99BD-2D15-1404-F5FBC28E32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68" y="2074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2" name="Oval 95">
                  <a:extLst>
                    <a:ext uri="{FF2B5EF4-FFF2-40B4-BE49-F238E27FC236}">
                      <a16:creationId xmlns:a16="http://schemas.microsoft.com/office/drawing/2014/main" id="{6FF92ADD-8AC0-D4D1-7908-E1C20D74F3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02" y="2074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3" name="Oval 96">
                  <a:extLst>
                    <a:ext uri="{FF2B5EF4-FFF2-40B4-BE49-F238E27FC236}">
                      <a16:creationId xmlns:a16="http://schemas.microsoft.com/office/drawing/2014/main" id="{362BAF52-710F-8E03-04E8-D8CD47B221A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22" y="2036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04" name="Line 97">
                <a:extLst>
                  <a:ext uri="{FF2B5EF4-FFF2-40B4-BE49-F238E27FC236}">
                    <a16:creationId xmlns:a16="http://schemas.microsoft.com/office/drawing/2014/main" id="{1202DCDA-8E8B-1F80-0F2C-C29A8A22F4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2767" y="2132872"/>
                <a:ext cx="215900" cy="576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5" name="Line 98">
                <a:extLst>
                  <a:ext uri="{FF2B5EF4-FFF2-40B4-BE49-F238E27FC236}">
                    <a16:creationId xmlns:a16="http://schemas.microsoft.com/office/drawing/2014/main" id="{1C312FEE-5A35-1D59-EB3C-AD98E55AC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65542" y="2061434"/>
                <a:ext cx="142875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51" name="グループ化 150">
              <a:extLst>
                <a:ext uri="{FF2B5EF4-FFF2-40B4-BE49-F238E27FC236}">
                  <a16:creationId xmlns:a16="http://schemas.microsoft.com/office/drawing/2014/main" id="{E29D0547-F606-0EEF-5026-AD407786C00C}"/>
                </a:ext>
              </a:extLst>
            </p:cNvPr>
            <p:cNvGrpSpPr/>
            <p:nvPr/>
          </p:nvGrpSpPr>
          <p:grpSpPr>
            <a:xfrm rot="10800000">
              <a:off x="2980612" y="1676423"/>
              <a:ext cx="1608459" cy="1777066"/>
              <a:chOff x="3337092" y="1916972"/>
              <a:chExt cx="1908175" cy="2108200"/>
            </a:xfrm>
          </p:grpSpPr>
          <p:grpSp>
            <p:nvGrpSpPr>
              <p:cNvPr id="64" name="Group 54">
                <a:extLst>
                  <a:ext uri="{FF2B5EF4-FFF2-40B4-BE49-F238E27FC236}">
                    <a16:creationId xmlns:a16="http://schemas.microsoft.com/office/drawing/2014/main" id="{70B61B0A-7E6C-D3A0-BD1A-ABF8E8A2A7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6230" y="3572734"/>
                <a:ext cx="463550" cy="452438"/>
                <a:chOff x="2755" y="3073"/>
                <a:chExt cx="292" cy="285"/>
              </a:xfrm>
            </p:grpSpPr>
            <p:sp>
              <p:nvSpPr>
                <p:cNvPr id="65" name="Oval 55">
                  <a:extLst>
                    <a:ext uri="{FF2B5EF4-FFF2-40B4-BE49-F238E27FC236}">
                      <a16:creationId xmlns:a16="http://schemas.microsoft.com/office/drawing/2014/main" id="{BBB68980-DE04-19BD-34FC-1213C17D4F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64" y="3115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6" name="Oval 56">
                  <a:extLst>
                    <a:ext uri="{FF2B5EF4-FFF2-40B4-BE49-F238E27FC236}">
                      <a16:creationId xmlns:a16="http://schemas.microsoft.com/office/drawing/2014/main" id="{3D9856D8-3D88-7874-7209-9D3CD06555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97" y="3073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7" name="Oval 57">
                  <a:extLst>
                    <a:ext uri="{FF2B5EF4-FFF2-40B4-BE49-F238E27FC236}">
                      <a16:creationId xmlns:a16="http://schemas.microsoft.com/office/drawing/2014/main" id="{821C1973-73F6-26C4-F243-37DF7FC7B95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97" y="3244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8" name="Oval 58">
                  <a:extLst>
                    <a:ext uri="{FF2B5EF4-FFF2-40B4-BE49-F238E27FC236}">
                      <a16:creationId xmlns:a16="http://schemas.microsoft.com/office/drawing/2014/main" id="{066B4463-4E38-F907-C127-C0618E4DE30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6" y="3102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9" name="Oval 59">
                  <a:extLst>
                    <a:ext uri="{FF2B5EF4-FFF2-40B4-BE49-F238E27FC236}">
                      <a16:creationId xmlns:a16="http://schemas.microsoft.com/office/drawing/2014/main" id="{343003B1-2232-0983-1C12-B6641CE3D7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25" y="3102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" name="Oval 60">
                  <a:extLst>
                    <a:ext uri="{FF2B5EF4-FFF2-40B4-BE49-F238E27FC236}">
                      <a16:creationId xmlns:a16="http://schemas.microsoft.com/office/drawing/2014/main" id="{9C68A19A-59FF-1C1D-C8B9-F50957596A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22" y="313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" name="Oval 61">
                  <a:extLst>
                    <a:ext uri="{FF2B5EF4-FFF2-40B4-BE49-F238E27FC236}">
                      <a16:creationId xmlns:a16="http://schemas.microsoft.com/office/drawing/2014/main" id="{725F7DE6-F4A8-31D4-C5E2-F6CE66537D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64" y="3174"/>
                  <a:ext cx="83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2" name="Oval 62">
                  <a:extLst>
                    <a:ext uri="{FF2B5EF4-FFF2-40B4-BE49-F238E27FC236}">
                      <a16:creationId xmlns:a16="http://schemas.microsoft.com/office/drawing/2014/main" id="{8D70CDF7-6940-5D5E-1D75-BB20AD9A47B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36" y="3230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3" name="Oval 63">
                  <a:extLst>
                    <a:ext uri="{FF2B5EF4-FFF2-40B4-BE49-F238E27FC236}">
                      <a16:creationId xmlns:a16="http://schemas.microsoft.com/office/drawing/2014/main" id="{248B1E16-5EF3-FF07-4DE8-AC3E71CB6C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94" y="3073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4" name="Oval 64">
                  <a:extLst>
                    <a:ext uri="{FF2B5EF4-FFF2-40B4-BE49-F238E27FC236}">
                      <a16:creationId xmlns:a16="http://schemas.microsoft.com/office/drawing/2014/main" id="{A2DDF95A-4382-0AD5-A59A-B1277B3113D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53" y="3230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5" name="Oval 65">
                  <a:extLst>
                    <a:ext uri="{FF2B5EF4-FFF2-40B4-BE49-F238E27FC236}">
                      <a16:creationId xmlns:a16="http://schemas.microsoft.com/office/drawing/2014/main" id="{A1F6CDCA-9167-D29D-0715-9801E0D65D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66" y="3174"/>
                  <a:ext cx="84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6" name="Oval 66">
                  <a:extLst>
                    <a:ext uri="{FF2B5EF4-FFF2-40B4-BE49-F238E27FC236}">
                      <a16:creationId xmlns:a16="http://schemas.microsoft.com/office/drawing/2014/main" id="{B9FF91A1-BF9B-61E5-CA0C-F2B6D23D73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25" y="3174"/>
                  <a:ext cx="83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7" name="Oval 67">
                  <a:extLst>
                    <a:ext uri="{FF2B5EF4-FFF2-40B4-BE49-F238E27FC236}">
                      <a16:creationId xmlns:a16="http://schemas.microsoft.com/office/drawing/2014/main" id="{86698C0E-272A-6708-F0C4-28976149F47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08" y="3201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8" name="Oval 68">
                  <a:extLst>
                    <a:ext uri="{FF2B5EF4-FFF2-40B4-BE49-F238E27FC236}">
                      <a16:creationId xmlns:a16="http://schemas.microsoft.com/office/drawing/2014/main" id="{D225B7DE-21DB-8A79-F620-B3A814C237F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55" y="3201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9" name="Oval 69">
                  <a:extLst>
                    <a:ext uri="{FF2B5EF4-FFF2-40B4-BE49-F238E27FC236}">
                      <a16:creationId xmlns:a16="http://schemas.microsoft.com/office/drawing/2014/main" id="{81A11AF4-E719-AC5D-78FD-50C92FEAF98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25" y="3272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0" name="Oval 70">
                  <a:extLst>
                    <a:ext uri="{FF2B5EF4-FFF2-40B4-BE49-F238E27FC236}">
                      <a16:creationId xmlns:a16="http://schemas.microsoft.com/office/drawing/2014/main" id="{28FB9AE4-B64E-C45E-5352-A45593C8BA6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3272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1" name="Oval 71">
                  <a:extLst>
                    <a:ext uri="{FF2B5EF4-FFF2-40B4-BE49-F238E27FC236}">
                      <a16:creationId xmlns:a16="http://schemas.microsoft.com/office/drawing/2014/main" id="{44DD9209-6165-27E9-0E1A-1D89B5F254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755" y="313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06" name="Group 99">
                <a:extLst>
                  <a:ext uri="{FF2B5EF4-FFF2-40B4-BE49-F238E27FC236}">
                    <a16:creationId xmlns:a16="http://schemas.microsoft.com/office/drawing/2014/main" id="{ACC31C24-6B56-8C1E-6CCC-C1814C9841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40267" y="1916972"/>
                <a:ext cx="1831975" cy="377825"/>
                <a:chOff x="3855" y="1774"/>
                <a:chExt cx="1154" cy="238"/>
              </a:xfrm>
            </p:grpSpPr>
            <p:sp>
              <p:nvSpPr>
                <p:cNvPr id="107" name="Oval 100">
                  <a:extLst>
                    <a:ext uri="{FF2B5EF4-FFF2-40B4-BE49-F238E27FC236}">
                      <a16:creationId xmlns:a16="http://schemas.microsoft.com/office/drawing/2014/main" id="{7BC42D26-C391-FDEF-BC7A-E02E080552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93" y="1797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8" name="Oval 101">
                  <a:extLst>
                    <a:ext uri="{FF2B5EF4-FFF2-40B4-BE49-F238E27FC236}">
                      <a16:creationId xmlns:a16="http://schemas.microsoft.com/office/drawing/2014/main" id="{2A91361B-F744-575E-0D93-621220D3C3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240" y="1851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09" name="Oval 102">
                  <a:extLst>
                    <a:ext uri="{FF2B5EF4-FFF2-40B4-BE49-F238E27FC236}">
                      <a16:creationId xmlns:a16="http://schemas.microsoft.com/office/drawing/2014/main" id="{24235244-DE01-2D2E-4D16-6FA0E67416C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26" y="1926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0" name="Oval 103">
                  <a:extLst>
                    <a:ext uri="{FF2B5EF4-FFF2-40B4-BE49-F238E27FC236}">
                      <a16:creationId xmlns:a16="http://schemas.microsoft.com/office/drawing/2014/main" id="{C2229D06-D259-3653-D836-21641871DAD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31" y="1800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1" name="Oval 104">
                  <a:extLst>
                    <a:ext uri="{FF2B5EF4-FFF2-40B4-BE49-F238E27FC236}">
                      <a16:creationId xmlns:a16="http://schemas.microsoft.com/office/drawing/2014/main" id="{D356842B-A133-02A1-3884-55DD47C57F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54" y="185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2" name="Oval 105">
                  <a:extLst>
                    <a:ext uri="{FF2B5EF4-FFF2-40B4-BE49-F238E27FC236}">
                      <a16:creationId xmlns:a16="http://schemas.microsoft.com/office/drawing/2014/main" id="{63C4EB09-C463-2CD5-8847-627FDE86FC3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22" y="1824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3" name="Oval 106">
                  <a:extLst>
                    <a:ext uri="{FF2B5EF4-FFF2-40B4-BE49-F238E27FC236}">
                      <a16:creationId xmlns:a16="http://schemas.microsoft.com/office/drawing/2014/main" id="{1BAED334-1952-5B72-02B6-7936EE2A07A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93" y="1855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4" name="Oval 107">
                  <a:extLst>
                    <a:ext uri="{FF2B5EF4-FFF2-40B4-BE49-F238E27FC236}">
                      <a16:creationId xmlns:a16="http://schemas.microsoft.com/office/drawing/2014/main" id="{2FBC972C-F2EE-C8AB-025A-0782D9F41A4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10" y="1819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5" name="Oval 108">
                  <a:extLst>
                    <a:ext uri="{FF2B5EF4-FFF2-40B4-BE49-F238E27FC236}">
                      <a16:creationId xmlns:a16="http://schemas.microsoft.com/office/drawing/2014/main" id="{FD2C2997-FFA1-4FC6-DBE0-57E89628BFB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150" y="1797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6" name="Oval 109">
                  <a:extLst>
                    <a:ext uri="{FF2B5EF4-FFF2-40B4-BE49-F238E27FC236}">
                      <a16:creationId xmlns:a16="http://schemas.microsoft.com/office/drawing/2014/main" id="{06360522-3D4E-1FC7-8377-0C986DD6D4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82" y="1912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7" name="Oval 110">
                  <a:extLst>
                    <a:ext uri="{FF2B5EF4-FFF2-40B4-BE49-F238E27FC236}">
                      <a16:creationId xmlns:a16="http://schemas.microsoft.com/office/drawing/2014/main" id="{05DB1E10-861B-0BF6-A184-5302CCA1517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02" y="1855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8" name="Oval 111">
                  <a:extLst>
                    <a:ext uri="{FF2B5EF4-FFF2-40B4-BE49-F238E27FC236}">
                      <a16:creationId xmlns:a16="http://schemas.microsoft.com/office/drawing/2014/main" id="{4BE1A525-5C56-DF5A-9686-C295292D0B8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195" y="1851"/>
                  <a:ext cx="84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9" name="Oval 112">
                  <a:extLst>
                    <a:ext uri="{FF2B5EF4-FFF2-40B4-BE49-F238E27FC236}">
                      <a16:creationId xmlns:a16="http://schemas.microsoft.com/office/drawing/2014/main" id="{866C941C-C9D5-812A-D4D3-492B55A312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34" y="1842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0" name="Oval 113">
                  <a:extLst>
                    <a:ext uri="{FF2B5EF4-FFF2-40B4-BE49-F238E27FC236}">
                      <a16:creationId xmlns:a16="http://schemas.microsoft.com/office/drawing/2014/main" id="{CA98E0B1-70D7-D02A-5478-19397E5D23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285" y="1883"/>
                  <a:ext cx="83" cy="8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1" name="Oval 114">
                  <a:extLst>
                    <a:ext uri="{FF2B5EF4-FFF2-40B4-BE49-F238E27FC236}">
                      <a16:creationId xmlns:a16="http://schemas.microsoft.com/office/drawing/2014/main" id="{EF47EAFE-F30F-A723-FF81-116C8B3872D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105" y="1850"/>
                  <a:ext cx="84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2" name="Oval 115">
                  <a:extLst>
                    <a:ext uri="{FF2B5EF4-FFF2-40B4-BE49-F238E27FC236}">
                      <a16:creationId xmlns:a16="http://schemas.microsoft.com/office/drawing/2014/main" id="{89BD5790-2B8E-9251-C98F-F209116C93B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65" y="1850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3" name="Oval 116">
                  <a:extLst>
                    <a:ext uri="{FF2B5EF4-FFF2-40B4-BE49-F238E27FC236}">
                      <a16:creationId xmlns:a16="http://schemas.microsoft.com/office/drawing/2014/main" id="{FCA206E7-0145-64B6-0816-0168AA5474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37" y="1824"/>
                  <a:ext cx="83" cy="8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4" name="Oval 117">
                  <a:extLst>
                    <a:ext uri="{FF2B5EF4-FFF2-40B4-BE49-F238E27FC236}">
                      <a16:creationId xmlns:a16="http://schemas.microsoft.com/office/drawing/2014/main" id="{ED92207F-EAD0-AA50-C20B-D6ED06789D1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45" y="1865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5" name="Oval 118">
                  <a:extLst>
                    <a:ext uri="{FF2B5EF4-FFF2-40B4-BE49-F238E27FC236}">
                      <a16:creationId xmlns:a16="http://schemas.microsoft.com/office/drawing/2014/main" id="{4BE4319A-06B4-8BF1-365F-631491C49CD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1797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6" name="Oval 119">
                  <a:extLst>
                    <a:ext uri="{FF2B5EF4-FFF2-40B4-BE49-F238E27FC236}">
                      <a16:creationId xmlns:a16="http://schemas.microsoft.com/office/drawing/2014/main" id="{6176F659-3E57-7663-1664-CF59DFA81CC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241" y="1819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7" name="Oval 120">
                  <a:extLst>
                    <a:ext uri="{FF2B5EF4-FFF2-40B4-BE49-F238E27FC236}">
                      <a16:creationId xmlns:a16="http://schemas.microsoft.com/office/drawing/2014/main" id="{63555A8B-EF7F-10EE-1F11-68B06C9FD9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99" y="1774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8" name="Oval 121">
                  <a:extLst>
                    <a:ext uri="{FF2B5EF4-FFF2-40B4-BE49-F238E27FC236}">
                      <a16:creationId xmlns:a16="http://schemas.microsoft.com/office/drawing/2014/main" id="{63A1AC89-388B-181C-E4FA-B7DAF36AAFF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286" y="1797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29" name="Oval 122">
                  <a:extLst>
                    <a:ext uri="{FF2B5EF4-FFF2-40B4-BE49-F238E27FC236}">
                      <a16:creationId xmlns:a16="http://schemas.microsoft.com/office/drawing/2014/main" id="{960652A3-4CB0-4A30-97C3-A160D9EEAB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94" y="1802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0" name="Oval 123">
                  <a:extLst>
                    <a:ext uri="{FF2B5EF4-FFF2-40B4-BE49-F238E27FC236}">
                      <a16:creationId xmlns:a16="http://schemas.microsoft.com/office/drawing/2014/main" id="{41DDBDE2-6417-8152-5521-3A91EDF357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495" y="1910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1" name="Oval 124">
                  <a:extLst>
                    <a:ext uri="{FF2B5EF4-FFF2-40B4-BE49-F238E27FC236}">
                      <a16:creationId xmlns:a16="http://schemas.microsoft.com/office/drawing/2014/main" id="{ABA5058E-2426-1281-A733-227742CDAE8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195" y="1887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2" name="Oval 125">
                  <a:extLst>
                    <a:ext uri="{FF2B5EF4-FFF2-40B4-BE49-F238E27FC236}">
                      <a16:creationId xmlns:a16="http://schemas.microsoft.com/office/drawing/2014/main" id="{D156AF6C-2949-E945-02C2-321AA26A40A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70" y="1819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3" name="Oval 126">
                  <a:extLst>
                    <a:ext uri="{FF2B5EF4-FFF2-40B4-BE49-F238E27FC236}">
                      <a16:creationId xmlns:a16="http://schemas.microsoft.com/office/drawing/2014/main" id="{0960A0B5-4FB0-70A3-7D9F-17C0DFC716B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69" y="1802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4" name="Oval 127">
                  <a:extLst>
                    <a:ext uri="{FF2B5EF4-FFF2-40B4-BE49-F238E27FC236}">
                      <a16:creationId xmlns:a16="http://schemas.microsoft.com/office/drawing/2014/main" id="{3D2DAECC-AF96-A7C5-7B6A-3C6D6264089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59" y="1797"/>
                  <a:ext cx="83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5" name="Oval 128">
                  <a:extLst>
                    <a:ext uri="{FF2B5EF4-FFF2-40B4-BE49-F238E27FC236}">
                      <a16:creationId xmlns:a16="http://schemas.microsoft.com/office/drawing/2014/main" id="{559F87F3-EF99-8DED-EB16-ECA0131889A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55" y="1797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6" name="Oval 129">
                  <a:extLst>
                    <a:ext uri="{FF2B5EF4-FFF2-40B4-BE49-F238E27FC236}">
                      <a16:creationId xmlns:a16="http://schemas.microsoft.com/office/drawing/2014/main" id="{7339E69C-030A-35DA-CFD1-F62229EAC74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740" y="1842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7" name="Oval 130">
                  <a:extLst>
                    <a:ext uri="{FF2B5EF4-FFF2-40B4-BE49-F238E27FC236}">
                      <a16:creationId xmlns:a16="http://schemas.microsoft.com/office/drawing/2014/main" id="{3389AA50-3629-AE8D-B57C-098AE0E4BA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23" y="1820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8" name="Oval 131">
                  <a:extLst>
                    <a:ext uri="{FF2B5EF4-FFF2-40B4-BE49-F238E27FC236}">
                      <a16:creationId xmlns:a16="http://schemas.microsoft.com/office/drawing/2014/main" id="{FBFDA354-9506-8591-044A-21B098FF95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830" y="1820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39" name="Oval 132">
                  <a:extLst>
                    <a:ext uri="{FF2B5EF4-FFF2-40B4-BE49-F238E27FC236}">
                      <a16:creationId xmlns:a16="http://schemas.microsoft.com/office/drawing/2014/main" id="{FBDC8DF2-CA9D-74FD-6556-7014CD5E174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626" y="1820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0" name="Oval 133">
                  <a:extLst>
                    <a:ext uri="{FF2B5EF4-FFF2-40B4-BE49-F238E27FC236}">
                      <a16:creationId xmlns:a16="http://schemas.microsoft.com/office/drawing/2014/main" id="{24861836-5A80-1D0A-E0EC-FBFCD5407B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195" y="1797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1" name="Oval 134">
                  <a:extLst>
                    <a:ext uri="{FF2B5EF4-FFF2-40B4-BE49-F238E27FC236}">
                      <a16:creationId xmlns:a16="http://schemas.microsoft.com/office/drawing/2014/main" id="{FAA54894-370B-C35E-287E-D4C1505BC22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921" y="1820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2" name="Oval 135">
                  <a:extLst>
                    <a:ext uri="{FF2B5EF4-FFF2-40B4-BE49-F238E27FC236}">
                      <a16:creationId xmlns:a16="http://schemas.microsoft.com/office/drawing/2014/main" id="{DC826DCD-8CB9-F8C4-8B59-5B69A8B3555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608" y="1888"/>
                  <a:ext cx="88" cy="9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rgbClr val="0066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43" name="Line 136">
                <a:extLst>
                  <a:ext uri="{FF2B5EF4-FFF2-40B4-BE49-F238E27FC236}">
                    <a16:creationId xmlns:a16="http://schemas.microsoft.com/office/drawing/2014/main" id="{B4139B6C-1575-3ED3-D6E8-12AA447C6D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092" y="2024922"/>
                <a:ext cx="719138" cy="18367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4" name="Line 137">
                <a:extLst>
                  <a:ext uri="{FF2B5EF4-FFF2-40B4-BE49-F238E27FC236}">
                    <a16:creationId xmlns:a16="http://schemas.microsoft.com/office/drawing/2014/main" id="{DAF822BE-6362-781E-BDE9-BEB1D1AEC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61055" y="1988409"/>
                <a:ext cx="684212" cy="18002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52" name="グループ化 151">
              <a:extLst>
                <a:ext uri="{FF2B5EF4-FFF2-40B4-BE49-F238E27FC236}">
                  <a16:creationId xmlns:a16="http://schemas.microsoft.com/office/drawing/2014/main" id="{9AF7DD9A-CF18-F49D-A90E-03619DDEECF0}"/>
                </a:ext>
              </a:extLst>
            </p:cNvPr>
            <p:cNvGrpSpPr/>
            <p:nvPr/>
          </p:nvGrpSpPr>
          <p:grpSpPr>
            <a:xfrm>
              <a:off x="95417" y="3385555"/>
              <a:ext cx="4765299" cy="544812"/>
              <a:chOff x="-82548" y="4491232"/>
              <a:chExt cx="5653253" cy="646331"/>
            </a:xfrm>
          </p:grpSpPr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B73BADCD-50B6-27EB-DFC6-21851C1CA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380" y="4958067"/>
                <a:ext cx="4248150" cy="144463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" name="Rectangle 4">
                <a:extLst>
                  <a:ext uri="{FF2B5EF4-FFF2-40B4-BE49-F238E27FC236}">
                    <a16:creationId xmlns:a16="http://schemas.microsoft.com/office/drawing/2014/main" id="{041053B1-9D35-7B54-9B43-19CA8DF7A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380" y="4707242"/>
                <a:ext cx="4248150" cy="250825"/>
              </a:xfrm>
              <a:prstGeom prst="rect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96A3EDA9-2BF2-4485-6BCD-1DC47C915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380" y="4599292"/>
                <a:ext cx="4248150" cy="142875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" name="Line 6">
                <a:extLst>
                  <a:ext uri="{FF2B5EF4-FFF2-40B4-BE49-F238E27FC236}">
                    <a16:creationId xmlns:a16="http://schemas.microsoft.com/office/drawing/2014/main" id="{1423B888-423C-0D9D-9159-8762842A6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2805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" name="Line 7">
                <a:extLst>
                  <a:ext uri="{FF2B5EF4-FFF2-40B4-BE49-F238E27FC236}">
                    <a16:creationId xmlns:a16="http://schemas.microsoft.com/office/drawing/2014/main" id="{05B6A444-291D-FA28-2989-BD415D4D2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342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1" name="Line 8">
                <a:extLst>
                  <a:ext uri="{FF2B5EF4-FFF2-40B4-BE49-F238E27FC236}">
                    <a16:creationId xmlns:a16="http://schemas.microsoft.com/office/drawing/2014/main" id="{96BD4399-27B0-7F8A-FAAF-3B5A99C3F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880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id="{B73152EB-F33D-0486-BF25-3967FDF02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7330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2D5FDBDF-DCFC-B466-F97F-19E3E836C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46780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D2B4AE43-BD8B-D3F9-EE9C-CD50D61F0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8905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7B06E893-980D-CF7E-3042-90729EF130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70705" y="4700892"/>
                <a:ext cx="0" cy="269875"/>
              </a:xfrm>
              <a:prstGeom prst="line">
                <a:avLst/>
              </a:prstGeom>
              <a:noFill/>
              <a:ln w="952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041D075-8755-C6D6-91C6-272707632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7942" y="4634217"/>
                <a:ext cx="0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Text Box 30">
                <a:extLst>
                  <a:ext uri="{FF2B5EF4-FFF2-40B4-BE49-F238E27FC236}">
                    <a16:creationId xmlns:a16="http://schemas.microsoft.com/office/drawing/2014/main" id="{28768C34-3D63-39A2-9B8A-56FD3AC5B8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82548" y="4491232"/>
                <a:ext cx="1314782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00000"/>
                    </a:solidFill>
                    <a:latin typeface="ＭＳ Ｐゴシック" panose="020B0600070205080204" pitchFamily="50" charset="-128"/>
                  </a:rPr>
                  <a:t>Electrodes</a:t>
                </a:r>
                <a:endParaRPr lang="ja-JP" altLang="en-US">
                  <a:solidFill>
                    <a:srgbClr val="000000"/>
                  </a:solidFill>
                  <a:latin typeface="ＭＳ Ｐゴシック" panose="020B0600070205080204" pitchFamily="50" charset="-128"/>
                </a:endParaRPr>
              </a:p>
              <a:p>
                <a:pPr algn="ctr"/>
                <a:r>
                  <a:rPr lang="en-US" altLang="ja-JP" dirty="0">
                    <a:solidFill>
                      <a:srgbClr val="000000"/>
                    </a:solidFill>
                    <a:latin typeface="ＭＳ Ｐゴシック" panose="020B0600070205080204" pitchFamily="50" charset="-128"/>
                  </a:rPr>
                  <a:t>(dead layer)</a:t>
                </a:r>
              </a:p>
            </p:txBody>
          </p:sp>
          <p:sp>
            <p:nvSpPr>
              <p:cNvPr id="146" name="Rectangle 144">
                <a:extLst>
                  <a:ext uri="{FF2B5EF4-FFF2-40B4-BE49-F238E27FC236}">
                    <a16:creationId xmlns:a16="http://schemas.microsoft.com/office/drawing/2014/main" id="{8088432B-0946-6242-F655-CB7C08B1D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267" y="4526267"/>
                <a:ext cx="180975" cy="576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8" name="Rectangle 145">
                <a:extLst>
                  <a:ext uri="{FF2B5EF4-FFF2-40B4-BE49-F238E27FC236}">
                    <a16:creationId xmlns:a16="http://schemas.microsoft.com/office/drawing/2014/main" id="{6C70816F-DB36-94C7-DA60-AFEE021AD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955" y="4526267"/>
                <a:ext cx="180975" cy="576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53" name="グループ化 152">
              <a:extLst>
                <a:ext uri="{FF2B5EF4-FFF2-40B4-BE49-F238E27FC236}">
                  <a16:creationId xmlns:a16="http://schemas.microsoft.com/office/drawing/2014/main" id="{ED043FCD-62B6-626F-9A98-FD3413F1DA53}"/>
                </a:ext>
              </a:extLst>
            </p:cNvPr>
            <p:cNvGrpSpPr/>
            <p:nvPr/>
          </p:nvGrpSpPr>
          <p:grpSpPr>
            <a:xfrm>
              <a:off x="2619172" y="1620115"/>
              <a:ext cx="1661064" cy="2310253"/>
              <a:chOff x="2903706" y="1197834"/>
              <a:chExt cx="1970583" cy="2740739"/>
            </a:xfrm>
          </p:grpSpPr>
          <p:sp>
            <p:nvSpPr>
              <p:cNvPr id="37" name="Line 31">
                <a:extLst>
                  <a:ext uri="{FF2B5EF4-FFF2-40B4-BE49-F238E27FC236}">
                    <a16:creationId xmlns:a16="http://schemas.microsoft.com/office/drawing/2014/main" id="{756327B8-A22D-7D91-0516-9434741C8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9602" y="1965535"/>
                <a:ext cx="1944687" cy="0"/>
              </a:xfrm>
              <a:prstGeom prst="line">
                <a:avLst/>
              </a:prstGeom>
              <a:noFill/>
              <a:ln w="57150">
                <a:solidFill>
                  <a:srgbClr val="FF00FF"/>
                </a:solidFill>
                <a:round/>
                <a:headEnd type="triangle"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41B09AA2-D13A-39F3-DCF8-E9E0C8AE5C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6026" y="1956236"/>
                <a:ext cx="87556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800" dirty="0">
                    <a:solidFill>
                      <a:srgbClr val="000000"/>
                    </a:solidFill>
                  </a:rPr>
                  <a:t>1 pixel</a:t>
                </a:r>
              </a:p>
            </p:txBody>
          </p:sp>
          <p:sp>
            <p:nvSpPr>
              <p:cNvPr id="147" name="Line 76">
                <a:extLst>
                  <a:ext uri="{FF2B5EF4-FFF2-40B4-BE49-F238E27FC236}">
                    <a16:creationId xmlns:a16="http://schemas.microsoft.com/office/drawing/2014/main" id="{EC14E1A4-C2D0-D11F-443D-B48DE235E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3706" y="1197834"/>
                <a:ext cx="0" cy="2705704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9" name="Line 151">
                <a:extLst>
                  <a:ext uri="{FF2B5EF4-FFF2-40B4-BE49-F238E27FC236}">
                    <a16:creationId xmlns:a16="http://schemas.microsoft.com/office/drawing/2014/main" id="{7CAC7797-1EB6-0007-D72B-D1F37551F2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48392" y="1197835"/>
                <a:ext cx="0" cy="2740738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pic>
        <p:nvPicPr>
          <p:cNvPr id="1026" name="Picture 2" descr="[Image of a piled source]">
            <a:extLst>
              <a:ext uri="{FF2B5EF4-FFF2-40B4-BE49-F238E27FC236}">
                <a16:creationId xmlns:a16="http://schemas.microsoft.com/office/drawing/2014/main" id="{341FE0B9-14E9-1DC8-BA85-367BD79E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731" y="752032"/>
            <a:ext cx="2838599" cy="282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deling and Simulating X-ray Spectra | SpringerLink">
            <a:extLst>
              <a:ext uri="{FF2B5EF4-FFF2-40B4-BE49-F238E27FC236}">
                <a16:creationId xmlns:a16="http://schemas.microsoft.com/office/drawing/2014/main" id="{9E7DC044-F336-7F88-24DF-7937B4B29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42" y="3733990"/>
            <a:ext cx="3257795" cy="24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25D03282-8ED8-F697-927E-5A8AF807A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423" y="1322468"/>
            <a:ext cx="2578100" cy="2108200"/>
          </a:xfrm>
          <a:prstGeom prst="rect">
            <a:avLst/>
          </a:prstGeom>
        </p:spPr>
      </p:pic>
      <p:sp>
        <p:nvSpPr>
          <p:cNvPr id="157" name="テキスト ボックス 156">
            <a:extLst>
              <a:ext uri="{FF2B5EF4-FFF2-40B4-BE49-F238E27FC236}">
                <a16:creationId xmlns:a16="http://schemas.microsoft.com/office/drawing/2014/main" id="{7A1E481F-AB44-23D0-D837-363372576621}"/>
              </a:ext>
            </a:extLst>
          </p:cNvPr>
          <p:cNvSpPr txBox="1"/>
          <p:nvPr/>
        </p:nvSpPr>
        <p:spPr>
          <a:xfrm>
            <a:off x="7301494" y="3475606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Davis 01</a:t>
            </a:r>
            <a:endParaRPr lang="en" altLang="ja-JP" sz="16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AE375621-9D1A-8620-E236-ADE70FC057E5}"/>
              </a:ext>
            </a:extLst>
          </p:cNvPr>
          <p:cNvSpPr txBox="1"/>
          <p:nvPr/>
        </p:nvSpPr>
        <p:spPr>
          <a:xfrm>
            <a:off x="9120365" y="5413586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Ducci+24</a:t>
            </a:r>
            <a:endParaRPr lang="en" altLang="ja-JP" sz="16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89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B6DE9-AF66-B887-8D3E-860E81CAE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494E7F-71A1-AFE0-9612-2BDA59F1866A}"/>
              </a:ext>
            </a:extLst>
          </p:cNvPr>
          <p:cNvGrpSpPr/>
          <p:nvPr/>
        </p:nvGrpSpPr>
        <p:grpSpPr>
          <a:xfrm>
            <a:off x="852143" y="680795"/>
            <a:ext cx="7301257" cy="5030901"/>
            <a:chOff x="1278200" y="1628800"/>
            <a:chExt cx="6587600" cy="4539159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36A08BC-9F19-4A51-DF47-B4FDB3B73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58" t="9668" r="19690" b="8438"/>
            <a:stretch/>
          </p:blipFill>
          <p:spPr>
            <a:xfrm>
              <a:off x="1278200" y="1628800"/>
              <a:ext cx="6587600" cy="4539159"/>
            </a:xfrm>
            <a:prstGeom prst="rect">
              <a:avLst/>
            </a:prstGeom>
          </p:spPr>
        </p:pic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8C1DF26D-4C0F-57B4-397D-F473E2A9618F}"/>
                </a:ext>
              </a:extLst>
            </p:cNvPr>
            <p:cNvCxnSpPr/>
            <p:nvPr/>
          </p:nvCxnSpPr>
          <p:spPr>
            <a:xfrm>
              <a:off x="2077478" y="2586948"/>
              <a:ext cx="54726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ABC24EB-B3CB-E563-6747-30651266D100}"/>
                </a:ext>
              </a:extLst>
            </p:cNvPr>
            <p:cNvSpPr txBox="1"/>
            <p:nvPr/>
          </p:nvSpPr>
          <p:spPr>
            <a:xfrm>
              <a:off x="2051720" y="221314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1Crab</a:t>
              </a:r>
              <a:endParaRPr kumimoji="1" lang="ja-JP" altLang="en-US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65D93F7-A43E-6597-CD94-E896251A4E5E}"/>
                </a:ext>
              </a:extLst>
            </p:cNvPr>
            <p:cNvSpPr/>
            <p:nvPr/>
          </p:nvSpPr>
          <p:spPr>
            <a:xfrm>
              <a:off x="2103236" y="1753876"/>
              <a:ext cx="5472608" cy="2556000"/>
            </a:xfrm>
            <a:prstGeom prst="rect">
              <a:avLst/>
            </a:prstGeom>
            <a:solidFill>
              <a:srgbClr val="FFC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B5CB6C40-5EE3-9947-7198-F9A1ADF6F058}"/>
                </a:ext>
              </a:extLst>
            </p:cNvPr>
            <p:cNvSpPr/>
            <p:nvPr/>
          </p:nvSpPr>
          <p:spPr>
            <a:xfrm>
              <a:off x="2097970" y="1722852"/>
              <a:ext cx="5472608" cy="1548000"/>
            </a:xfrm>
            <a:prstGeom prst="rect">
              <a:avLst/>
            </a:prstGeom>
            <a:solidFill>
              <a:srgbClr val="FFC00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EFA7CF6E-D28D-8D73-9AA6-5E564F889630}"/>
                </a:ext>
              </a:extLst>
            </p:cNvPr>
            <p:cNvSpPr txBox="1"/>
            <p:nvPr/>
          </p:nvSpPr>
          <p:spPr>
            <a:xfrm>
              <a:off x="4572000" y="5296474"/>
              <a:ext cx="1520370" cy="333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Reynolds+11</a:t>
              </a:r>
              <a:endParaRPr kumimoji="1" lang="ja-JP" altLang="en-US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943CD43-CCFF-6D00-393D-48C1A09C81EC}"/>
                </a:ext>
              </a:extLst>
            </p:cNvPr>
            <p:cNvSpPr txBox="1"/>
            <p:nvPr/>
          </p:nvSpPr>
          <p:spPr>
            <a:xfrm>
              <a:off x="2077478" y="3995772"/>
              <a:ext cx="2211710" cy="333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0.0013 </a:t>
              </a:r>
              <a:r>
                <a:rPr lang="ja-JP" altLang="en-US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✕</a:t>
              </a:r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</a:t>
              </a:r>
              <a:r>
                <a:rPr kumimoji="1"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Crab nebula</a:t>
              </a:r>
              <a:endParaRPr kumimoji="1" lang="ja-JP" altLang="en-US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1F431317-50D8-70AB-EBDF-76C8438B195B}"/>
                </a:ext>
              </a:extLst>
            </p:cNvPr>
            <p:cNvSpPr txBox="1"/>
            <p:nvPr/>
          </p:nvSpPr>
          <p:spPr>
            <a:xfrm>
              <a:off x="2077478" y="2996952"/>
              <a:ext cx="1980299" cy="333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0.05 </a:t>
              </a:r>
              <a:r>
                <a:rPr lang="ja-JP" altLang="en-US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✕</a:t>
              </a:r>
              <a:r>
                <a:rPr lang="en-US" altLang="ja-JP" dirty="0">
                  <a:solidFill>
                    <a:srgbClr val="FF0000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Crab nebula</a:t>
              </a:r>
              <a:endParaRPr lang="ja-JP" altLang="en-US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9B1414E3-ADCE-446B-EE23-CB63D1CB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Issues of conventional focal plane CCDs</a:t>
            </a:r>
            <a:r>
              <a:rPr kumimoji="1"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：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pile-up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149C95-DFF6-D3E1-0924-CC039D203AB2}"/>
              </a:ext>
            </a:extLst>
          </p:cNvPr>
          <p:cNvSpPr txBox="1"/>
          <p:nvPr/>
        </p:nvSpPr>
        <p:spPr>
          <a:xfrm>
            <a:off x="112644" y="5662817"/>
            <a:ext cx="1196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 camera often suffers from pile-up for many X-ray binaries due to the long readout time per frame.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We ar</a:t>
            </a:r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 forced to perform intermittent exposure (e.g., 0.1sec/4sec in the case of XRISM CCD camera)</a:t>
            </a:r>
            <a:b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kumimoji="1" lang="en-US" altLang="ja-JP" sz="16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and/or reading out only a part of the image.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E6763DF5-4C80-AFEF-70AF-0B118F31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EEA7ACD-2A13-0F4B-026A-B28FD5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6E5F845-545A-114D-2B9C-D3AC04FDCA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" r="53816"/>
          <a:stretch>
            <a:fillRect/>
          </a:stretch>
        </p:blipFill>
        <p:spPr>
          <a:xfrm>
            <a:off x="8054128" y="1376678"/>
            <a:ext cx="3568700" cy="36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976012B3-BC8B-04EE-1582-D5C5A7DFD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6" y="821233"/>
            <a:ext cx="6320023" cy="364972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086"/>
            <a:ext cx="12192000" cy="748147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28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Objectives : Imaging spectroscopy for time domain astronomy</a:t>
            </a:r>
            <a:endParaRPr kumimoji="1" lang="ja-JP" altLang="en-US" sz="28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F9F381A-CFE0-FC51-9EB2-34FE2E2FDC02}"/>
              </a:ext>
            </a:extLst>
          </p:cNvPr>
          <p:cNvSpPr txBox="1"/>
          <p:nvPr/>
        </p:nvSpPr>
        <p:spPr>
          <a:xfrm>
            <a:off x="146050" y="4452009"/>
            <a:ext cx="118999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Obtaining intense time variability before and after the merging events without any intermittency is essential, although we need to put an assumption that we point a telescope at region of candidate.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Being adaptable to crowded region (requiring 〜5arcsec HPD) with sufficient spectroscopic performance is needed for future focal plane detector.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CCD: several readout nodes for 〜1 Mpixels with speed of 〜100kHz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several sec/frame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 image sensor: high frame rate with large number of pixels, but thickness of depletion layer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≦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〜30μm 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limited efficiency for &gt; 2 keV.</a:t>
            </a:r>
            <a:endParaRPr lang="en-US" altLang="ja-JP" sz="28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C180A59-E8E2-3D58-CCB1-B898D0AC50C8}"/>
              </a:ext>
            </a:extLst>
          </p:cNvPr>
          <p:cNvSpPr txBox="1"/>
          <p:nvPr/>
        </p:nvSpPr>
        <p:spPr>
          <a:xfrm>
            <a:off x="5879136" y="1165447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Burns</a:t>
            </a:r>
            <a:r>
              <a:rPr lang="en-US" altLang="ja-JP" sz="1600" dirty="0">
                <a:effectLst/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+20</a:t>
            </a:r>
            <a:endParaRPr lang="en" altLang="ja-JP" sz="16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17" name="図 16" descr="コンピューターの画面のスクリーンショット&#10;&#10;自動的に生成された説明">
            <a:extLst>
              <a:ext uri="{FF2B5EF4-FFF2-40B4-BE49-F238E27FC236}">
                <a16:creationId xmlns:a16="http://schemas.microsoft.com/office/drawing/2014/main" id="{ADD949F8-A809-D347-D47A-057120450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97" t="14770" r="24288" b="11361"/>
          <a:stretch/>
        </p:blipFill>
        <p:spPr>
          <a:xfrm>
            <a:off x="7437438" y="675205"/>
            <a:ext cx="4151586" cy="379259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3645DBB-C2B0-1C8F-6CE6-3545886E60D3}"/>
              </a:ext>
            </a:extLst>
          </p:cNvPr>
          <p:cNvSpPr txBox="1"/>
          <p:nvPr/>
        </p:nvSpPr>
        <p:spPr>
          <a:xfrm>
            <a:off x="10335142" y="4113455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600" dirty="0">
                <a:solidFill>
                  <a:schemeClr val="bg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Troja+17</a:t>
            </a:r>
            <a:endParaRPr lang="en" altLang="ja-JP" sz="1600" dirty="0">
              <a:solidFill>
                <a:schemeClr val="bg1"/>
              </a:solidFill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9" name="フッター プレースホルダー 18">
            <a:extLst>
              <a:ext uri="{FF2B5EF4-FFF2-40B4-BE49-F238E27FC236}">
                <a16:creationId xmlns:a16="http://schemas.microsoft.com/office/drawing/2014/main" id="{76F23853-7FC3-FEDA-694F-B0C645F0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/>
              <a:t>HSTD14 Taipei</a:t>
            </a:r>
            <a:endParaRPr kumimoji="1" lang="ja-JP" altLang="en-US"/>
          </a:p>
        </p:txBody>
      </p:sp>
      <p:sp>
        <p:nvSpPr>
          <p:cNvPr id="20" name="スライド番号プレースホルダー 19">
            <a:extLst>
              <a:ext uri="{FF2B5EF4-FFF2-40B4-BE49-F238E27FC236}">
                <a16:creationId xmlns:a16="http://schemas.microsoft.com/office/drawing/2014/main" id="{A018F2BF-59A7-6E3F-561D-60DF43D7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00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DB71F01-998B-6840-2B05-D4C12D3B3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0489"/>
            <a:ext cx="5502906" cy="20709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Methods : CCD + CMOS hybrid sensor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24E16B-C40C-9CAC-D9E2-5210245A26A2}"/>
              </a:ext>
            </a:extLst>
          </p:cNvPr>
          <p:cNvSpPr txBox="1"/>
          <p:nvPr/>
        </p:nvSpPr>
        <p:spPr>
          <a:xfrm>
            <a:off x="5359400" y="815957"/>
            <a:ext cx="6705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 : readout nodes are implemented for every columns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〜100 times quicker readout rate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Back-side illumination type CCD makes high sensitivity for 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s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oft X-rays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 : column-parallel AD conversion and transfer signals after serialization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Implementing RO circuit in another wafer makes the circuit flexible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CCD and CMOS are connected via bumps and wiring substrate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No shorting by adopting individual ground</a:t>
            </a:r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14326E2-DF57-26C2-D42A-C68EA87F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47773B1-DDA2-3F22-A82A-BF6C7DC4B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8D3984-D2A7-4D73-9978-5F1681AA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1" y="721283"/>
            <a:ext cx="4073821" cy="37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4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F2E4FC-26D6-4BEC-9910-8462961B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27"/>
            <a:ext cx="10515600" cy="748147"/>
          </a:xfrm>
        </p:spPr>
        <p:txBody>
          <a:bodyPr>
            <a:normAutofit/>
          </a:bodyPr>
          <a:lstStyle/>
          <a:p>
            <a:pPr algn="ctr"/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TDICCD + CMOS</a:t>
            </a:r>
            <a:r>
              <a:rPr lang="ja-JP" altLang="en-US" sz="3200" b="1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 </a:t>
            </a:r>
            <a:r>
              <a:rPr lang="en-US" altLang="ja-JP" sz="32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</a:rPr>
              <a:t>(HPK S14813)</a:t>
            </a:r>
            <a:endParaRPr kumimoji="1" lang="ja-JP" altLang="en-US" sz="3200" b="1">
              <a:latin typeface="Hiragino Kaku Gothic Pro W6" panose="020B0300000000000000" pitchFamily="34" charset="-128"/>
              <a:ea typeface="Hiragino Kaku Gothic Pro W6" panose="020B0300000000000000" pitchFamily="34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35A5BD1-9144-1437-6EA5-CD0EED58C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1" y="1008408"/>
            <a:ext cx="3033632" cy="2529852"/>
          </a:xfrm>
          <a:prstGeom prst="rect">
            <a:avLst/>
          </a:prstGeom>
        </p:spPr>
      </p:pic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4BAA4AEF-B923-263B-1110-6221E6728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09827"/>
              </p:ext>
            </p:extLst>
          </p:nvPr>
        </p:nvGraphicFramePr>
        <p:xfrm>
          <a:off x="6852741" y="831274"/>
          <a:ext cx="4834762" cy="3977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24957">
                  <a:extLst>
                    <a:ext uri="{9D8B030D-6E8A-4147-A177-3AD203B41FA5}">
                      <a16:colId xmlns:a16="http://schemas.microsoft.com/office/drawing/2014/main" val="2878685995"/>
                    </a:ext>
                  </a:extLst>
                </a:gridCol>
                <a:gridCol w="2609805">
                  <a:extLst>
                    <a:ext uri="{9D8B030D-6E8A-4147-A177-3AD203B41FA5}">
                      <a16:colId xmlns:a16="http://schemas.microsoft.com/office/drawing/2014/main" val="1919510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Pixel size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12μm</a:t>
                      </a:r>
                      <a:r>
                        <a:rPr kumimoji="1" lang="ja-JP" altLang="en-US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Pixel format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1024 × 128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915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Channel type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Buried N-channel </a:t>
                      </a:r>
                      <a:endParaRPr kumimoji="1" lang="ja-JP" altLang="en-US" sz="1600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1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Transfer clock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2-phase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8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Transfer speed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100 kHz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97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Full well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6.1 </a:t>
                      </a:r>
                      <a:r>
                        <a:rPr kumimoji="1" lang="en-US" altLang="ja-JP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ke</a:t>
                      </a: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-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699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Dark current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500e-/pix/sec @0</a:t>
                      </a:r>
                      <a:r>
                        <a:rPr kumimoji="1" lang="ja-JP" altLang="en-US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677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RON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12 e- rms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47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D_dep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To be measured</a:t>
                      </a:r>
                      <a:b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</a:br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(〜10μm expected)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83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output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latin typeface="Hiragino Kaku Gothic Pro W3" panose="020B0300000000000000" pitchFamily="34" charset="-128"/>
                          <a:ea typeface="Hiragino Kaku Gothic Pro W3" panose="020B0300000000000000" pitchFamily="34" charset="-128"/>
                        </a:rPr>
                        <a:t>10bit ADC</a:t>
                      </a:r>
                      <a:endParaRPr kumimoji="1" lang="ja-JP" altLang="en-US">
                        <a:latin typeface="Hiragino Kaku Gothic Pro W3" panose="020B0300000000000000" pitchFamily="34" charset="-128"/>
                        <a:ea typeface="Hiragino Kaku Gothic Pro W3" panose="020B0300000000000000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730469"/>
                  </a:ext>
                </a:extLst>
              </a:tr>
            </a:tbl>
          </a:graphicData>
        </a:graphic>
      </p:graphicFrame>
      <p:pic>
        <p:nvPicPr>
          <p:cNvPr id="7" name="図 6" descr="電子機器, コンピュータ, モニター が含まれている画像&#10;&#10;自動的に生成された説明">
            <a:extLst>
              <a:ext uri="{FF2B5EF4-FFF2-40B4-BE49-F238E27FC236}">
                <a16:creationId xmlns:a16="http://schemas.microsoft.com/office/drawing/2014/main" id="{136C9FEB-3737-6140-F515-D96BDDE8D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20"/>
          <a:stretch/>
        </p:blipFill>
        <p:spPr>
          <a:xfrm rot="10800000">
            <a:off x="1197759" y="3824919"/>
            <a:ext cx="4268443" cy="289655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A8D0D7-D1DF-06BA-A7A1-C0CFE9CB6D25}"/>
              </a:ext>
            </a:extLst>
          </p:cNvPr>
          <p:cNvSpPr txBox="1"/>
          <p:nvPr/>
        </p:nvSpPr>
        <p:spPr>
          <a:xfrm>
            <a:off x="242011" y="5121938"/>
            <a:ext cx="13484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FPGA</a:t>
            </a:r>
          </a:p>
          <a:p>
            <a:r>
              <a:rPr lang="en-US" altLang="ja-JP" dirty="0"/>
              <a:t>(c-link I/F)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3FD801-F2D3-3395-2B66-778267313AA4}"/>
              </a:ext>
            </a:extLst>
          </p:cNvPr>
          <p:cNvSpPr txBox="1"/>
          <p:nvPr/>
        </p:nvSpPr>
        <p:spPr>
          <a:xfrm>
            <a:off x="0" y="5945403"/>
            <a:ext cx="18400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" altLang="ja-JP" sz="1600" dirty="0"/>
              <a:t>Analog voltage generation circuit</a:t>
            </a:r>
            <a:endParaRPr kumimoji="1" lang="ja-JP" altLang="en-US" sz="16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03EFB3-6E79-F93D-D07D-281F1153EF4F}"/>
              </a:ext>
            </a:extLst>
          </p:cNvPr>
          <p:cNvSpPr txBox="1"/>
          <p:nvPr/>
        </p:nvSpPr>
        <p:spPr>
          <a:xfrm>
            <a:off x="5466203" y="5003161"/>
            <a:ext cx="648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Analog driving voltages (for CCD charge transfer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・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ground for CCD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・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output amplifier, etc.) are generated with individual ICs.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CMOS output data are fetched via Camera link.</a:t>
            </a:r>
          </a:p>
        </p:txBody>
      </p:sp>
      <p:sp>
        <p:nvSpPr>
          <p:cNvPr id="12" name="フッター プレースホルダー 11">
            <a:extLst>
              <a:ext uri="{FF2B5EF4-FFF2-40B4-BE49-F238E27FC236}">
                <a16:creationId xmlns:a16="http://schemas.microsoft.com/office/drawing/2014/main" id="{1015EDC5-F18E-0CA0-E6A6-43138A7E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HSTD14 Taipei</a:t>
            </a:r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8B36D38-75C6-F09B-C66D-43A35ABDF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9113-7EBA-1048-AEA8-744F4D71F115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BA6DCD-B09A-D879-31D6-E26F8B44C0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501"/>
          <a:stretch>
            <a:fillRect/>
          </a:stretch>
        </p:blipFill>
        <p:spPr>
          <a:xfrm>
            <a:off x="3207700" y="1494765"/>
            <a:ext cx="3544614" cy="14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5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18203</TotalTime>
  <Words>1663</Words>
  <Application>Microsoft Macintosh PowerPoint</Application>
  <PresentationFormat>ワイド画面</PresentationFormat>
  <Paragraphs>225</Paragraphs>
  <Slides>16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8" baseType="lpstr">
      <vt:lpstr>Arial Unicode MS</vt:lpstr>
      <vt:lpstr>Hiragino Kaku Gothic Pro W3</vt:lpstr>
      <vt:lpstr>Hiragino Kaku Gothic Pro W6</vt:lpstr>
      <vt:lpstr>ＭＳ Ｐゴシック</vt:lpstr>
      <vt:lpstr>游ゴシック</vt:lpstr>
      <vt:lpstr>游ゴシック Light</vt:lpstr>
      <vt:lpstr>Arial</vt:lpstr>
      <vt:lpstr>Cambria Math</vt:lpstr>
      <vt:lpstr>Tahoma</vt:lpstr>
      <vt:lpstr>Times New Roman</vt:lpstr>
      <vt:lpstr>Wingdings</vt:lpstr>
      <vt:lpstr>Office テーマ</vt:lpstr>
      <vt:lpstr>Development of a CCD-CMOS Hybrid Sensor for High-speed X-ray Imaging Spectroscopy in X-ray Astronomy </vt:lpstr>
      <vt:lpstr>Outline</vt:lpstr>
      <vt:lpstr>Backgrounds : X-ray CCD as cosmic soft X-ray imaging spectrometer</vt:lpstr>
      <vt:lpstr>Backgrounds : X-ray CCD as cosmic soft X-ray imaging spectrometer</vt:lpstr>
      <vt:lpstr>Issues of conventional focal plane CCDs：pile-up</vt:lpstr>
      <vt:lpstr>Issues of conventional focal plane CCDs：pile-up</vt:lpstr>
      <vt:lpstr>Objectives : Imaging spectroscopy for time domain astronomy</vt:lpstr>
      <vt:lpstr>Methods : CCD + CMOS hybrid sensor</vt:lpstr>
      <vt:lpstr>TDICCD + CMOS (HPK S14813)</vt:lpstr>
      <vt:lpstr>Initial operation test</vt:lpstr>
      <vt:lpstr>Dark current and readout noise level</vt:lpstr>
      <vt:lpstr>109Cd spectrum</vt:lpstr>
      <vt:lpstr>Grade-separated events</vt:lpstr>
      <vt:lpstr>Charge transfer efficiency</vt:lpstr>
      <vt:lpstr>Planned update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中嶋　大</dc:creator>
  <cp:lastModifiedBy>中嶋　大</cp:lastModifiedBy>
  <cp:revision>398</cp:revision>
  <dcterms:created xsi:type="dcterms:W3CDTF">2023-04-07T07:00:16Z</dcterms:created>
  <dcterms:modified xsi:type="dcterms:W3CDTF">2025-11-20T00:10:08Z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0cefc7c-1990-4b05-bb2b-d459d68fce94_Enabled">
    <vt:lpwstr>true</vt:lpwstr>
  </property>
  <property fmtid="{D5CDD505-2E9C-101B-9397-08002B2CF9AE}" pid="3" name="MSIP_Label_e0cefc7c-1990-4b05-bb2b-d459d68fce94_SetDate">
    <vt:lpwstr>2023-04-07T07:00:50Z</vt:lpwstr>
  </property>
  <property fmtid="{D5CDD505-2E9C-101B-9397-08002B2CF9AE}" pid="4" name="MSIP_Label_e0cefc7c-1990-4b05-bb2b-d459d68fce94_Method">
    <vt:lpwstr>Standard</vt:lpwstr>
  </property>
  <property fmtid="{D5CDD505-2E9C-101B-9397-08002B2CF9AE}" pid="5" name="MSIP_Label_e0cefc7c-1990-4b05-bb2b-d459d68fce94_Name">
    <vt:lpwstr>defa4170-0d19-0005-0004-bc88714345d2</vt:lpwstr>
  </property>
  <property fmtid="{D5CDD505-2E9C-101B-9397-08002B2CF9AE}" pid="6" name="MSIP_Label_e0cefc7c-1990-4b05-bb2b-d459d68fce94_SiteId">
    <vt:lpwstr>50f799f6-f15c-437d-b72b-3eabc2dd1860</vt:lpwstr>
  </property>
  <property fmtid="{D5CDD505-2E9C-101B-9397-08002B2CF9AE}" pid="7" name="MSIP_Label_e0cefc7c-1990-4b05-bb2b-d459d68fce94_ActionId">
    <vt:lpwstr>2dea93fc-a45b-45ae-85aa-74a1826691bb</vt:lpwstr>
  </property>
  <property fmtid="{D5CDD505-2E9C-101B-9397-08002B2CF9AE}" pid="8" name="MSIP_Label_e0cefc7c-1990-4b05-bb2b-d459d68fce94_ContentBits">
    <vt:lpwstr>0</vt:lpwstr>
  </property>
</Properties>
</file>