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00" r:id="rId2"/>
    <p:sldMasterId id="2147483803" r:id="rId3"/>
  </p:sldMasterIdLst>
  <p:notesMasterIdLst>
    <p:notesMasterId r:id="rId26"/>
  </p:notesMasterIdLst>
  <p:sldIdLst>
    <p:sldId id="2781" r:id="rId4"/>
    <p:sldId id="2786" r:id="rId5"/>
    <p:sldId id="481" r:id="rId6"/>
    <p:sldId id="1307" r:id="rId7"/>
    <p:sldId id="2740" r:id="rId8"/>
    <p:sldId id="2021" r:id="rId9"/>
    <p:sldId id="2748" r:id="rId10"/>
    <p:sldId id="2753" r:id="rId11"/>
    <p:sldId id="2769" r:id="rId12"/>
    <p:sldId id="2770" r:id="rId13"/>
    <p:sldId id="2747" r:id="rId14"/>
    <p:sldId id="2713" r:id="rId15"/>
    <p:sldId id="2715" r:id="rId16"/>
    <p:sldId id="2779" r:id="rId17"/>
    <p:sldId id="2000" r:id="rId18"/>
    <p:sldId id="2020" r:id="rId19"/>
    <p:sldId id="259" r:id="rId20"/>
    <p:sldId id="2768" r:id="rId21"/>
    <p:sldId id="2022" r:id="rId22"/>
    <p:sldId id="2755" r:id="rId23"/>
    <p:sldId id="2784" r:id="rId24"/>
    <p:sldId id="1796" r:id="rId2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1D3657"/>
    <a:srgbClr val="274873"/>
    <a:srgbClr val="302575"/>
    <a:srgbClr val="FFCDCD"/>
    <a:srgbClr val="FFD5D5"/>
    <a:srgbClr val="F5781B"/>
    <a:srgbClr val="0D1689"/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60"/>
  </p:normalViewPr>
  <p:slideViewPr>
    <p:cSldViewPr snapToGrid="0">
      <p:cViewPr>
        <p:scale>
          <a:sx n="32" d="100"/>
          <a:sy n="32" d="100"/>
        </p:scale>
        <p:origin x="1088" y="8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347431573029757E-2"/>
          <c:y val="8.6752552857765383E-2"/>
          <c:w val="0.93027739713994584"/>
          <c:h val="0.85003019335384156"/>
        </c:manualLayout>
      </c:layout>
      <c:scatterChart>
        <c:scatterStyle val="smoothMarker"/>
        <c:varyColors val="0"/>
        <c:ser>
          <c:idx val="0"/>
          <c:order val="0"/>
          <c:spPr>
            <a:ln w="95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Sheet1!$B$4:$B$14</c:f>
              <c:numCache>
                <c:formatCode>General</c:formatCode>
                <c:ptCount val="11"/>
                <c:pt idx="0">
                  <c:v>43.335897360040903</c:v>
                </c:pt>
                <c:pt idx="1">
                  <c:v>96.902012363005142</c:v>
                </c:pt>
                <c:pt idx="2">
                  <c:v>137.0401401050072</c:v>
                </c:pt>
                <c:pt idx="3">
                  <c:v>216.6794868002045</c:v>
                </c:pt>
                <c:pt idx="4">
                  <c:v>306.43106892089122</c:v>
                </c:pt>
                <c:pt idx="5">
                  <c:v>433.358973600409</c:v>
                </c:pt>
                <c:pt idx="6">
                  <c:v>530.75418038862392</c:v>
                </c:pt>
                <c:pt idx="7">
                  <c:v>612.86213784178244</c:v>
                </c:pt>
                <c:pt idx="8">
                  <c:v>685.20070052503593</c:v>
                </c:pt>
                <c:pt idx="9">
                  <c:v>750.59976019180817</c:v>
                </c:pt>
                <c:pt idx="10">
                  <c:v>810.74040234837196</c:v>
                </c:pt>
              </c:numCache>
            </c:numRef>
          </c:xVal>
          <c:yVal>
            <c:numRef>
              <c:f>Sheet1!$C$4:$C$14</c:f>
              <c:numCache>
                <c:formatCode>General</c:formatCode>
                <c:ptCount val="11"/>
                <c:pt idx="0">
                  <c:v>62.08</c:v>
                </c:pt>
                <c:pt idx="1">
                  <c:v>63.66</c:v>
                </c:pt>
                <c:pt idx="2">
                  <c:v>60.02</c:v>
                </c:pt>
                <c:pt idx="3">
                  <c:v>51.07</c:v>
                </c:pt>
                <c:pt idx="4">
                  <c:v>40.880000000000003</c:v>
                </c:pt>
                <c:pt idx="5">
                  <c:v>27.21</c:v>
                </c:pt>
                <c:pt idx="6">
                  <c:v>17.100000000000001</c:v>
                </c:pt>
                <c:pt idx="7">
                  <c:v>8.83</c:v>
                </c:pt>
                <c:pt idx="8">
                  <c:v>1.97</c:v>
                </c:pt>
                <c:pt idx="9">
                  <c:v>-3.6179999999999999</c:v>
                </c:pt>
                <c:pt idx="10">
                  <c:v>-8.0440000000000005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237-46EB-8D51-1CBB94DBA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9713744"/>
        <c:axId val="449729816"/>
      </c:scatterChart>
      <c:valAx>
        <c:axId val="4497137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49729816"/>
        <c:crosses val="autoZero"/>
        <c:crossBetween val="midCat"/>
      </c:valAx>
      <c:valAx>
        <c:axId val="4497298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497137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000F7-F820-4230-A153-2F12A9E9E6E4}" type="datetimeFigureOut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767D9-7D01-4359-BBB4-A1E373FE99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6942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1EADA7-0272-4A1E-AEF1-712D4574B28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541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0CFD51-FE6F-4787-A616-4F4942126DCF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688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F767D9-7D01-4359-BBB4-A1E373FE99D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0463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754AC-EC1F-5A23-0A83-531A26E18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A05B5D0-9B76-41CE-25BC-976F6589ED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8D9BC1D-4287-0B05-34C6-0DB0637E03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CF8BF9-62E4-ED35-F224-1EA7247335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0B897F-173B-064E-B378-6CA075B79B24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551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F767D9-7D01-4359-BBB4-A1E373FE99D0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2450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73DDE7-F0ED-4D48-8C00-015DBCB985DB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872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F767D9-7D01-4359-BBB4-A1E373FE99D0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7753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45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5" indent="0" algn="ctr">
              <a:buNone/>
              <a:defRPr/>
            </a:lvl2pPr>
            <a:lvl3pPr marL="914309" indent="0" algn="ctr">
              <a:buNone/>
              <a:defRPr/>
            </a:lvl3pPr>
            <a:lvl4pPr marL="1371464" indent="0" algn="ctr">
              <a:buNone/>
              <a:defRPr/>
            </a:lvl4pPr>
            <a:lvl5pPr marL="1828617" indent="0" algn="ctr">
              <a:buNone/>
              <a:defRPr/>
            </a:lvl5pPr>
            <a:lvl6pPr marL="2285774" indent="0" algn="ctr">
              <a:buNone/>
              <a:defRPr/>
            </a:lvl6pPr>
            <a:lvl7pPr marL="2742926" indent="0" algn="ctr">
              <a:buNone/>
              <a:defRPr/>
            </a:lvl7pPr>
            <a:lvl8pPr marL="3200080" indent="0" algn="ctr">
              <a:buNone/>
              <a:defRPr/>
            </a:lvl8pPr>
            <a:lvl9pPr marL="3657235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558F7-C5C8-4181-AE36-BBB92254F72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56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EE9E9-F635-47A9-861C-90E13C07B1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4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0B2BA-3115-47C4-ADBA-56B5592F031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548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6C715-26E5-4133-BDAE-5A79F7A7F02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886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6197600" y="1600205"/>
            <a:ext cx="5384800" cy="21859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6197600" y="3938601"/>
            <a:ext cx="5384800" cy="21875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7FA7C-DF5B-4A4E-8F45-F22FD0A4DAF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401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8D204C-EC21-9F58-4710-73992E02F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57B6EE-CBE9-C40A-019C-8EDDC4758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0B9040B-1CE9-457F-462F-47CF2E257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4EFD4C-DDC5-5666-627D-5EB584F79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1759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375">
                <a:solidFill>
                  <a:srgbClr val="424242"/>
                </a:solidFill>
                <a:uFill>
                  <a:solidFill>
                    <a:srgbClr val="424242"/>
                  </a:solidFill>
                </a:uFill>
              </a:rPr>
              <a:t>タイトルテキスト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342718" indent="-342718">
              <a:buFont typeface="Arial" panose="020B0604020202020204" pitchFamily="34" charset="0"/>
              <a:buChar char="•"/>
              <a:defRPr/>
            </a:lvl1pPr>
            <a:lvl2pPr marL="616019" indent="-267833">
              <a:spcBef>
                <a:spcPts val="633"/>
              </a:spcBef>
              <a:buClr>
                <a:srgbClr val="424242"/>
              </a:buClr>
              <a:buBlip>
                <a:blip r:embed="rId2"/>
              </a:buBlip>
              <a:defRPr sz="1687"/>
            </a:lvl2pPr>
            <a:lvl3pPr marL="892779" indent="-223193">
              <a:spcBef>
                <a:spcPts val="563"/>
              </a:spcBef>
              <a:buBlip>
                <a:blip r:embed="rId2"/>
              </a:buBlip>
              <a:defRPr sz="1687"/>
            </a:lvl3pPr>
            <a:lvl4pPr marL="1153468" indent="-160700">
              <a:spcBef>
                <a:spcPts val="421"/>
              </a:spcBef>
              <a:buChar char="-"/>
              <a:defRPr sz="1687"/>
            </a:lvl4pPr>
            <a:lvl5pPr marL="1474866" indent="-160700">
              <a:spcBef>
                <a:spcPts val="421"/>
              </a:spcBef>
              <a:buChar char="-"/>
              <a:defRPr sz="1687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180" dirty="0">
                <a:solidFill>
                  <a:srgbClr val="00345F"/>
                </a:solidFill>
                <a:uFill>
                  <a:solidFill>
                    <a:srgbClr val="00345F"/>
                  </a:solidFill>
                </a:uFill>
              </a:rPr>
              <a:t>本文レベル1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1687" dirty="0">
                <a:solidFill>
                  <a:srgbClr val="00345F"/>
                </a:solidFill>
                <a:uFill>
                  <a:solidFill>
                    <a:srgbClr val="00345F"/>
                  </a:solidFill>
                </a:uFill>
              </a:rPr>
              <a:t>本文レベル2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1687" dirty="0">
                <a:solidFill>
                  <a:srgbClr val="00345F"/>
                </a:solidFill>
                <a:uFill>
                  <a:solidFill>
                    <a:srgbClr val="00345F"/>
                  </a:solidFill>
                </a:uFill>
              </a:rPr>
              <a:t>本文レベル3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1687" dirty="0">
                <a:solidFill>
                  <a:srgbClr val="00345F"/>
                </a:solidFill>
                <a:uFill>
                  <a:solidFill>
                    <a:srgbClr val="00345F"/>
                  </a:solidFill>
                </a:uFill>
              </a:rPr>
              <a:t>本文レベル4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1687" dirty="0" err="1">
                <a:solidFill>
                  <a:srgbClr val="00345F"/>
                </a:solidFill>
                <a:uFill>
                  <a:solidFill>
                    <a:srgbClr val="00345F"/>
                  </a:solidFill>
                </a:uFill>
              </a:rPr>
              <a:t>本文レベル</a:t>
            </a:r>
            <a:r>
              <a:rPr sz="1687" dirty="0">
                <a:solidFill>
                  <a:srgbClr val="00345F"/>
                </a:solidFill>
                <a:uFill>
                  <a:solidFill>
                    <a:srgbClr val="00345F"/>
                  </a:solidFill>
                </a:uFill>
              </a:rPr>
              <a:t> 5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2413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C83AF6A3-0EC5-4BED-BA78-02F673784525}" type="slidenum">
              <a:rPr lang="en-US" altLang="ja-JP" smtClean="0">
                <a:solidFill>
                  <a:srgbClr val="000000"/>
                </a:solidFill>
              </a:rPr>
              <a:pPr defTabSz="914377"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953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1C5023BB-C338-4DEA-9E7E-95AAF42813EF}" type="slidenum">
              <a:rPr lang="en-US" altLang="ja-JP" smtClean="0">
                <a:solidFill>
                  <a:srgbClr val="000000"/>
                </a:solidFill>
              </a:rPr>
              <a:pPr defTabSz="914377"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824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6D463F52-5589-444E-BBDB-90A1B039BC12}" type="slidenum">
              <a:rPr lang="en-US" altLang="ja-JP" smtClean="0">
                <a:solidFill>
                  <a:srgbClr val="000000"/>
                </a:solidFill>
              </a:rPr>
              <a:pPr defTabSz="914377"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043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7BCF4315-5102-4E69-9F5C-C775C87416F6}" type="slidenum">
              <a:rPr lang="en-US" altLang="ja-JP" smtClean="0">
                <a:solidFill>
                  <a:srgbClr val="000000"/>
                </a:solidFill>
              </a:rPr>
              <a:pPr defTabSz="914377"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942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41EA8-ACD2-4C36-B79E-AE3698D81EC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93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23F67EC5-534C-495B-990F-F32DDBDA0FD0}" type="slidenum">
              <a:rPr lang="en-US" altLang="ja-JP" smtClean="0">
                <a:solidFill>
                  <a:srgbClr val="000000"/>
                </a:solidFill>
              </a:rPr>
              <a:pPr defTabSz="914377"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744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394E6089-FE42-4781-9C3B-62D13B282947}" type="slidenum">
              <a:rPr lang="en-US" altLang="ja-JP" smtClean="0">
                <a:solidFill>
                  <a:srgbClr val="000000"/>
                </a:solidFill>
              </a:rPr>
              <a:pPr defTabSz="914377"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175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9DA4642F-2CF9-4F20-958F-779A60B945D5}" type="slidenum">
              <a:rPr lang="en-US" altLang="ja-JP" smtClean="0">
                <a:solidFill>
                  <a:srgbClr val="000000"/>
                </a:solidFill>
              </a:rPr>
              <a:pPr defTabSz="914377"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073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01648CC8-2AB1-4D67-81CE-BFF7656784C5}" type="slidenum">
              <a:rPr lang="en-US" altLang="ja-JP" smtClean="0">
                <a:solidFill>
                  <a:srgbClr val="000000"/>
                </a:solidFill>
              </a:rPr>
              <a:pPr defTabSz="914377"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538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5CBB394D-FCA6-4752-B824-BFD7A4FCFAEF}" type="slidenum">
              <a:rPr lang="en-US" altLang="ja-JP" smtClean="0">
                <a:solidFill>
                  <a:srgbClr val="000000"/>
                </a:solidFill>
              </a:rPr>
              <a:pPr defTabSz="914377"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716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F9364528-6E0B-4467-94CC-3DD6CE213983}" type="slidenum">
              <a:rPr lang="en-US" altLang="ja-JP" smtClean="0">
                <a:solidFill>
                  <a:srgbClr val="000000"/>
                </a:solidFill>
              </a:rPr>
              <a:pPr defTabSz="914377"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5424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C399BB35-A2CD-42A9-91C3-F2C331061067}" type="slidenum">
              <a:rPr lang="en-US" altLang="ja-JP" smtClean="0">
                <a:solidFill>
                  <a:srgbClr val="000000"/>
                </a:solidFill>
              </a:rPr>
              <a:pPr defTabSz="914377"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208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49504A70-7ADA-4DFA-8598-D2C15C3AFDDE}" type="slidenum">
              <a:rPr lang="en-US" altLang="ja-JP" smtClean="0">
                <a:solidFill>
                  <a:srgbClr val="000000"/>
                </a:solidFill>
              </a:rPr>
              <a:pPr defTabSz="914377"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235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5E5D7E3E-1C5E-4E5B-85A7-79C2776D7906}" type="slidenum">
              <a:rPr lang="en-US" altLang="ja-JP" smtClean="0">
                <a:solidFill>
                  <a:srgbClr val="000000"/>
                </a:solidFill>
              </a:rPr>
              <a:pPr defTabSz="914377"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069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 &amp; サブ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190627" y="1151931"/>
            <a:ext cx="9810751" cy="2321719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t>タイトルテキスト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190627" y="3536157"/>
            <a:ext cx="9810751" cy="79474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725" algn="ctr">
              <a:spcBef>
                <a:spcPts val="0"/>
              </a:spcBef>
              <a:buSzTx/>
              <a:buNone/>
              <a:defRPr sz="2200"/>
            </a:lvl2pPr>
            <a:lvl3pPr marL="0" indent="321449" algn="ctr">
              <a:spcBef>
                <a:spcPts val="0"/>
              </a:spcBef>
              <a:buSzTx/>
              <a:buNone/>
              <a:defRPr sz="2200"/>
            </a:lvl3pPr>
            <a:lvl4pPr marL="0" indent="482175" algn="ctr">
              <a:spcBef>
                <a:spcPts val="0"/>
              </a:spcBef>
              <a:buSzTx/>
              <a:buNone/>
              <a:defRPr sz="2200"/>
            </a:lvl4pPr>
            <a:lvl5pPr marL="0" indent="642899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</p:spTree>
    <p:extLst>
      <p:ext uri="{BB962C8B-B14F-4D97-AF65-F5344CB8AC3E}">
        <p14:creationId xmlns:p14="http://schemas.microsoft.com/office/powerpoint/2010/main" val="189598467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5" indent="0">
              <a:buNone/>
              <a:defRPr sz="1800"/>
            </a:lvl2pPr>
            <a:lvl3pPr marL="914309" indent="0">
              <a:buNone/>
              <a:defRPr sz="1600"/>
            </a:lvl3pPr>
            <a:lvl4pPr marL="1371464" indent="0">
              <a:buNone/>
              <a:defRPr sz="1400"/>
            </a:lvl4pPr>
            <a:lvl5pPr marL="1828617" indent="0">
              <a:buNone/>
              <a:defRPr sz="1400"/>
            </a:lvl5pPr>
            <a:lvl6pPr marL="2285774" indent="0">
              <a:buNone/>
              <a:defRPr sz="1400"/>
            </a:lvl6pPr>
            <a:lvl7pPr marL="2742926" indent="0">
              <a:buNone/>
              <a:defRPr sz="1400"/>
            </a:lvl7pPr>
            <a:lvl8pPr marL="3200080" indent="0">
              <a:buNone/>
              <a:defRPr sz="1400"/>
            </a:lvl8pPr>
            <a:lvl9pPr marL="3657235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C0C3D-058E-4102-AF91-3A712A1D394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20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2BAA2-6A0E-4CAE-A586-E1C9FA80CF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343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84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8D144-7AAF-4485-B2FC-18905A9CFAC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141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A662C-E276-4A39-9F98-027AC36C1AF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6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3DC16-2098-428C-89E5-F121B3A1DF7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244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17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8" y="273070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17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09" indent="0">
              <a:buNone/>
              <a:defRPr sz="1000"/>
            </a:lvl3pPr>
            <a:lvl4pPr marL="1371464" indent="0">
              <a:buNone/>
              <a:defRPr sz="900"/>
            </a:lvl4pPr>
            <a:lvl5pPr marL="1828617" indent="0">
              <a:buNone/>
              <a:defRPr sz="900"/>
            </a:lvl5pPr>
            <a:lvl6pPr marL="2285774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92177-CB4A-411D-B2F2-693B2C4AFA8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91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7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5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09" indent="0">
              <a:buNone/>
              <a:defRPr sz="1000"/>
            </a:lvl3pPr>
            <a:lvl4pPr marL="1371464" indent="0">
              <a:buNone/>
              <a:defRPr sz="900"/>
            </a:lvl4pPr>
            <a:lvl5pPr marL="1828617" indent="0">
              <a:buNone/>
              <a:defRPr sz="900"/>
            </a:lvl5pPr>
            <a:lvl6pPr marL="2285774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D89DE-C861-473C-8041-A57CBD7AC9A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37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10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94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94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94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DB59A5-5FAF-4668-9AC9-132B8C6EB12D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63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155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309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464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617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1297" indent="-341297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1325" indent="-284149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1357" indent="-227002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8533" indent="-227002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5711" indent="-227002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349" indent="-228577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504" indent="-228577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657" indent="-228577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814" indent="-228577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30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0415BC2-DF56-7B60-DB77-83AF21E53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1B9F555-9760-C3BD-5741-5272A39A8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82B1939-CD92-2E25-EEF7-8C6EF5C44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767DBC5-EF84-868C-5CBD-BE963D39B8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B142608D-C7B6-EC60-D632-EF733DB4DC11}"/>
              </a:ext>
            </a:extLst>
          </p:cNvPr>
          <p:cNvSpPr txBox="1">
            <a:spLocks/>
          </p:cNvSpPr>
          <p:nvPr userDrawn="1"/>
        </p:nvSpPr>
        <p:spPr>
          <a:xfrm>
            <a:off x="11726694" y="0"/>
            <a:ext cx="465306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9FEBE7-2454-42EC-B3B6-7F80D87BBF7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1490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CBF52A44-8F9B-45E3-92D6-2AFF19541361}" type="slidenum">
              <a:rPr lang="en-US" altLang="ja-JP" smtClean="0">
                <a:solidFill>
                  <a:srgbClr val="000000"/>
                </a:solidFill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60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189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377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566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754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70.png"/><Relationship Id="rId7" Type="http://schemas.openxmlformats.org/officeDocument/2006/relationships/image" Target="../media/image3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emf"/><Relationship Id="rId9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emf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microsoft.com/office/2007/relationships/hdphoto" Target="../media/hdphoto2.wdp"/><Relationship Id="rId12" Type="http://schemas.openxmlformats.org/officeDocument/2006/relationships/image" Target="../media/image4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43.png"/><Relationship Id="rId11" Type="http://schemas.openxmlformats.org/officeDocument/2006/relationships/image" Target="../media/image47.jpeg"/><Relationship Id="rId5" Type="http://schemas.openxmlformats.org/officeDocument/2006/relationships/image" Target="../media/image42.png"/><Relationship Id="rId10" Type="http://schemas.openxmlformats.org/officeDocument/2006/relationships/image" Target="../media/image46.jpeg"/><Relationship Id="rId4" Type="http://schemas.openxmlformats.org/officeDocument/2006/relationships/image" Target="../media/image41.png"/><Relationship Id="rId9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tiff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chart" Target="../charts/char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-12032" y="0"/>
            <a:ext cx="12204032" cy="7154173"/>
          </a:xfrm>
          <a:prstGeom prst="rect">
            <a:avLst/>
          </a:prstGeom>
          <a:solidFill>
            <a:srgbClr val="202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 dirty="0"/>
          </a:p>
        </p:txBody>
      </p:sp>
      <p:pic>
        <p:nvPicPr>
          <p:cNvPr id="5" name="Picture 26" descr="JPARCcor">
            <a:extLst>
              <a:ext uri="{FF2B5EF4-FFF2-40B4-BE49-F238E27FC236}">
                <a16:creationId xmlns:a16="http://schemas.microsoft.com/office/drawing/2014/main" id="{DE748ED3-4480-2B66-2A90-F0874FEF66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4" t="1506" r="7762" b="-877"/>
          <a:stretch/>
        </p:blipFill>
        <p:spPr bwMode="auto">
          <a:xfrm>
            <a:off x="87663" y="1358417"/>
            <a:ext cx="12104337" cy="499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03F4674-2FA0-4AFC-8E90-147B080EC216}"/>
              </a:ext>
            </a:extLst>
          </p:cNvPr>
          <p:cNvSpPr txBox="1"/>
          <p:nvPr/>
        </p:nvSpPr>
        <p:spPr>
          <a:xfrm>
            <a:off x="3435052" y="5250203"/>
            <a:ext cx="5951793" cy="14056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32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H. Tamura</a:t>
            </a:r>
          </a:p>
          <a:p>
            <a:pPr algn="ctr"/>
            <a:r>
              <a:rPr lang="en-US" altLang="ja-JP" sz="2667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Tohoku University </a:t>
            </a:r>
          </a:p>
          <a:p>
            <a:pPr algn="ctr"/>
            <a:r>
              <a:rPr lang="en-US" altLang="ja-JP" sz="2667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Japan Atomic Energy Agency</a:t>
            </a:r>
            <a:endParaRPr lang="ja-JP" altLang="en-US" sz="2667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3820BC5-5B2E-C282-2CEC-8908E6A61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2023" y="1661869"/>
            <a:ext cx="8297853" cy="14056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36" tIns="45719" rIns="91436" bIns="45719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buNone/>
            </a:pPr>
            <a:r>
              <a:rPr lang="en-US" altLang="ja-JP" sz="4267" b="1" kern="100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游明朝" panose="02020400000000000000" pitchFamily="18" charset="-128"/>
                <a:cs typeface="Times New Roman" panose="02020603050405020304" pitchFamily="18" charset="0"/>
              </a:rPr>
              <a:t>Strangeness Nuclear Physics at J-PARC</a:t>
            </a:r>
            <a:endParaRPr lang="ja-JP" altLang="ja-JP" sz="4267" kern="1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3F5EF23-5FC3-40DA-8E18-082DD3D00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4348" y="202156"/>
            <a:ext cx="7853501" cy="954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>
                    <a:alpha val="5098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9" rIns="91436" bIns="45719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2800" b="1" dirty="0">
                <a:solidFill>
                  <a:srgbClr val="FFFFFF"/>
                </a:solidFill>
              </a:rPr>
              <a:t>2025. 11. 29 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2800" b="1" dirty="0" err="1">
                <a:solidFill>
                  <a:srgbClr val="FFFFFF"/>
                </a:solidFill>
              </a:rPr>
              <a:t>ANPhA</a:t>
            </a:r>
            <a:r>
              <a:rPr lang="en-US" altLang="ja-JP" sz="2800" b="1" dirty="0">
                <a:solidFill>
                  <a:srgbClr val="FFFFFF"/>
                </a:solidFill>
              </a:rPr>
              <a:t> </a:t>
            </a:r>
            <a:r>
              <a:rPr lang="en-US" altLang="ja-JP" sz="2800" b="1" dirty="0" err="1">
                <a:solidFill>
                  <a:srgbClr val="FFFFFF"/>
                </a:solidFill>
              </a:rPr>
              <a:t>symp</a:t>
            </a:r>
            <a:r>
              <a:rPr lang="en-US" altLang="ja-JP" sz="2800" b="1" dirty="0">
                <a:solidFill>
                  <a:srgbClr val="FFFFFF"/>
                </a:solidFill>
              </a:rPr>
              <a:t>.@Academia Sinica, Taipei</a:t>
            </a:r>
            <a:endParaRPr lang="ja-JP" altLang="en-US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900312"/>
      </p:ext>
    </p:extLst>
  </p:cSld>
  <p:clrMapOvr>
    <a:masterClrMapping/>
  </p:clrMapOvr>
  <p:transition advTm="1455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5695B-C8CA-0FB1-CD7D-EEB52F6BA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CCD5D1-951E-A652-A311-273AB7223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6675" y="6291438"/>
            <a:ext cx="2844800" cy="476249"/>
          </a:xfrm>
        </p:spPr>
        <p:txBody>
          <a:bodyPr/>
          <a:lstStyle/>
          <a:p>
            <a:pPr defTabSz="914377">
              <a:defRPr/>
            </a:pPr>
            <a:fld id="{11A71338-8BA2-4C79-A6C5-5A8E30081D0C}" type="slidenum">
              <a:rPr lang="en-US" sz="1200">
                <a:solidFill>
                  <a:prstClr val="black">
                    <a:tint val="75000"/>
                  </a:prstClr>
                </a:solidFill>
                <a:latin typeface="Arial" panose="020B0604020202020204"/>
                <a:ea typeface="ＭＳ Ｐゴシック"/>
              </a:rPr>
              <a:pPr defTabSz="914377">
                <a:defRPr/>
              </a:pPr>
              <a:t>10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Arial" panose="020B0604020202020204"/>
              <a:ea typeface="ＭＳ Ｐゴシック"/>
            </a:endParaRP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887B4777-61AC-BF02-FDC2-1133A5253C8E}"/>
              </a:ext>
            </a:extLst>
          </p:cNvPr>
          <p:cNvSpPr/>
          <p:nvPr/>
        </p:nvSpPr>
        <p:spPr>
          <a:xfrm>
            <a:off x="4531990" y="3361296"/>
            <a:ext cx="2472244" cy="220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ja-JP" altLang="en-US">
              <a:solidFill>
                <a:prstClr val="white"/>
              </a:solidFill>
              <a:latin typeface="Arial" panose="020B0604020202020204"/>
              <a:ea typeface="ＭＳ Ｐゴシック" panose="020B0600070205080204" pitchFamily="34" charset="-128"/>
            </a:endParaRPr>
          </a:p>
        </p:txBody>
      </p: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96BE4E1A-E964-479F-B7CB-F9796063F76F}"/>
              </a:ext>
            </a:extLst>
          </p:cNvPr>
          <p:cNvGrpSpPr/>
          <p:nvPr/>
        </p:nvGrpSpPr>
        <p:grpSpPr>
          <a:xfrm>
            <a:off x="227367" y="1714506"/>
            <a:ext cx="5359045" cy="4973301"/>
            <a:chOff x="6298231" y="2427598"/>
            <a:chExt cx="2643538" cy="2399717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7AD64353-AA4F-0D33-1456-96F133A6B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98231" y="2427598"/>
              <a:ext cx="2643538" cy="2399717"/>
            </a:xfrm>
            <a:prstGeom prst="rect">
              <a:avLst/>
            </a:prstGeom>
          </p:spPr>
        </p:pic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A8FE5AE6-7793-DF06-843C-C735795022E4}"/>
                </a:ext>
              </a:extLst>
            </p:cNvPr>
            <p:cNvSpPr txBox="1"/>
            <p:nvPr/>
          </p:nvSpPr>
          <p:spPr>
            <a:xfrm>
              <a:off x="6470311" y="3267082"/>
              <a:ext cx="345711" cy="118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r>
                <a:rPr lang="en-US" altLang="ja-JP" sz="1000" dirty="0">
                  <a:solidFill>
                    <a:prstClr val="black"/>
                  </a:solidFill>
                  <a:latin typeface="Arial" panose="020B0604020202020204"/>
                  <a:ea typeface="ＭＳ Ｐゴシック" panose="020B0600070205080204" pitchFamily="34" charset="-128"/>
                </a:rPr>
                <a:t>Liquid H</a:t>
              </a:r>
              <a:r>
                <a:rPr lang="en-US" altLang="ja-JP" sz="1000" baseline="-25000" dirty="0">
                  <a:solidFill>
                    <a:prstClr val="black"/>
                  </a:solidFill>
                  <a:latin typeface="Arial" panose="020B0604020202020204"/>
                  <a:ea typeface="ＭＳ Ｐゴシック" panose="020B0600070205080204" pitchFamily="34" charset="-128"/>
                </a:rPr>
                <a:t>2</a:t>
              </a:r>
              <a:endParaRPr lang="ja-JP" altLang="en-US" sz="1000" baseline="-25000" dirty="0">
                <a:solidFill>
                  <a:prstClr val="black"/>
                </a:solidFill>
                <a:latin typeface="Arial" panose="020B0604020202020204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ED4802E-8234-6579-6E59-BD25EEBA0B3D}"/>
              </a:ext>
            </a:extLst>
          </p:cNvPr>
          <p:cNvSpPr txBox="1"/>
          <p:nvPr/>
        </p:nvSpPr>
        <p:spPr>
          <a:xfrm>
            <a:off x="43895" y="1163616"/>
            <a:ext cx="4490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altLang="ja-JP" dirty="0">
                <a:solidFill>
                  <a:srgbClr val="C00000"/>
                </a:solidFill>
                <a:latin typeface="Arial" panose="020B0604020202020204"/>
                <a:ea typeface="ＭＳ Ｐゴシック" panose="020B0600070205080204" pitchFamily="34" charset="-128"/>
              </a:rPr>
              <a:t>Momentum tagged </a:t>
            </a:r>
            <a:r>
              <a:rPr lang="en-US" altLang="ja-JP" dirty="0">
                <a:solidFill>
                  <a:srgbClr val="C00000"/>
                </a:solidFill>
                <a:latin typeface="Symbol" pitchFamily="2" charset="2"/>
                <a:ea typeface="ＭＳ Ｐゴシック" panose="020B0600070205080204" pitchFamily="34" charset="-128"/>
              </a:rPr>
              <a:t>L</a:t>
            </a:r>
            <a:r>
              <a:rPr lang="en-US" altLang="ja-JP" dirty="0">
                <a:solidFill>
                  <a:srgbClr val="C00000"/>
                </a:solidFill>
                <a:latin typeface="Arial" panose="020B0604020202020204"/>
                <a:ea typeface="ＭＳ Ｐゴシック" panose="020B0600070205080204" pitchFamily="34" charset="-128"/>
              </a:rPr>
              <a:t> via </a:t>
            </a:r>
            <a:r>
              <a:rPr lang="en-US" altLang="ja-JP" dirty="0" err="1">
                <a:solidFill>
                  <a:srgbClr val="C00000"/>
                </a:solidFill>
                <a:latin typeface="Symbol" pitchFamily="2" charset="2"/>
                <a:ea typeface="ＭＳ Ｐゴシック" panose="020B0600070205080204" pitchFamily="34" charset="-128"/>
              </a:rPr>
              <a:t>g</a:t>
            </a:r>
            <a:r>
              <a:rPr lang="en-US" altLang="ja-JP" dirty="0" err="1">
                <a:solidFill>
                  <a:srgbClr val="C00000"/>
                </a:solidFill>
                <a:latin typeface="Arial" panose="020B0604020202020204"/>
                <a:ea typeface="ＭＳ Ｐゴシック" panose="020B0600070205080204" pitchFamily="34" charset="-128"/>
              </a:rPr>
              <a:t>p</a:t>
            </a:r>
            <a:r>
              <a:rPr lang="en-US" altLang="ja-JP" dirty="0" err="1">
                <a:solidFill>
                  <a:srgbClr val="C00000"/>
                </a:solidFill>
                <a:latin typeface="Arial" panose="020B0604020202020204"/>
                <a:ea typeface="ＭＳ Ｐゴシック" panose="020B0600070205080204" pitchFamily="34" charset="-128"/>
                <a:sym typeface="Wingdings" pitchFamily="2" charset="2"/>
              </a:rPr>
              <a:t>K</a:t>
            </a:r>
            <a:r>
              <a:rPr lang="en-US" altLang="ja-JP" baseline="30000" dirty="0" err="1">
                <a:solidFill>
                  <a:srgbClr val="C00000"/>
                </a:solidFill>
                <a:latin typeface="Arial" panose="020B0604020202020204"/>
                <a:ea typeface="ＭＳ Ｐゴシック" panose="020B0600070205080204" pitchFamily="34" charset="-128"/>
                <a:sym typeface="Wingdings" pitchFamily="2" charset="2"/>
              </a:rPr>
              <a:t>+</a:t>
            </a:r>
            <a:r>
              <a:rPr lang="en-US" altLang="ja-JP" dirty="0" err="1">
                <a:solidFill>
                  <a:srgbClr val="C00000"/>
                </a:solidFill>
                <a:latin typeface="Symbol" pitchFamily="2" charset="2"/>
                <a:ea typeface="ＭＳ Ｐゴシック" panose="020B0600070205080204" pitchFamily="34" charset="-128"/>
                <a:sym typeface="Wingdings" pitchFamily="2" charset="2"/>
              </a:rPr>
              <a:t>L</a:t>
            </a:r>
            <a:r>
              <a:rPr lang="en-US" altLang="ja-JP" dirty="0">
                <a:solidFill>
                  <a:srgbClr val="C00000"/>
                </a:solidFill>
                <a:latin typeface="Arial" panose="020B0604020202020204"/>
                <a:ea typeface="ＭＳ Ｐゴシック" panose="020B0600070205080204" pitchFamily="34" charset="-128"/>
                <a:sym typeface="Wingdings" pitchFamily="2" charset="2"/>
              </a:rPr>
              <a:t> reaction</a:t>
            </a:r>
            <a:endParaRPr lang="ja-JP" altLang="en-US" dirty="0">
              <a:solidFill>
                <a:srgbClr val="C00000"/>
              </a:solidFill>
              <a:latin typeface="Arial" panose="020B0604020202020204"/>
              <a:ea typeface="ＭＳ Ｐゴシック" panose="020B0600070205080204" pitchFamily="34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E172DF8-6CB7-1EFE-3B6A-89416D4E4290}"/>
              </a:ext>
            </a:extLst>
          </p:cNvPr>
          <p:cNvSpPr txBox="1"/>
          <p:nvPr/>
        </p:nvSpPr>
        <p:spPr>
          <a:xfrm>
            <a:off x="42231" y="3805226"/>
            <a:ext cx="15183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defTabSz="914377">
              <a:defRPr/>
            </a:pPr>
            <a:r>
              <a:rPr lang="en-US" altLang="ja-JP" sz="1400" dirty="0">
                <a:solidFill>
                  <a:prstClr val="black"/>
                </a:solidFill>
                <a:latin typeface="Arial" panose="020B0604020202020204"/>
                <a:ea typeface="ＭＳ Ｐゴシック" panose="020B0600070205080204" pitchFamily="34" charset="-128"/>
              </a:rPr>
              <a:t>BGO calorimeter</a:t>
            </a:r>
            <a:endParaRPr lang="ja-JP" altLang="en-US" sz="1400" dirty="0">
              <a:solidFill>
                <a:prstClr val="black"/>
              </a:solidFill>
              <a:latin typeface="Arial" panose="020B0604020202020204"/>
              <a:ea typeface="ＭＳ Ｐゴシック" panose="020B0600070205080204" pitchFamily="34" charset="-128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91422B7B-74BD-6466-7D6A-7A1085E1A653}"/>
              </a:ext>
            </a:extLst>
          </p:cNvPr>
          <p:cNvSpPr txBox="1"/>
          <p:nvPr/>
        </p:nvSpPr>
        <p:spPr>
          <a:xfrm>
            <a:off x="257062" y="3454789"/>
            <a:ext cx="128753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 defTabSz="914377">
              <a:defRPr/>
            </a:pPr>
            <a:r>
              <a:rPr lang="en-US" altLang="ja-JP" sz="1400" dirty="0">
                <a:solidFill>
                  <a:prstClr val="black"/>
                </a:solidFill>
                <a:latin typeface="Arial" panose="020B0604020202020204"/>
                <a:ea typeface="ＭＳ Ｐゴシック" panose="020B0600070205080204" pitchFamily="34" charset="-128"/>
              </a:rPr>
              <a:t>Fiber detector</a:t>
            </a:r>
            <a:endParaRPr lang="ja-JP" altLang="en-US" sz="1400" dirty="0">
              <a:solidFill>
                <a:prstClr val="black"/>
              </a:solidFill>
              <a:latin typeface="Arial" panose="020B0604020202020204"/>
              <a:ea typeface="ＭＳ Ｐゴシック" panose="020B0600070205080204" pitchFamily="34" charset="-128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F33DF25C-7F94-9CF2-A439-051DECA9046B}"/>
              </a:ext>
            </a:extLst>
          </p:cNvPr>
          <p:cNvSpPr/>
          <p:nvPr/>
        </p:nvSpPr>
        <p:spPr>
          <a:xfrm>
            <a:off x="1477598" y="2548233"/>
            <a:ext cx="969775" cy="213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ja-JP" altLang="en-US" sz="240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AF180AFA-632B-9A20-B0C4-60CDC81D8BF6}"/>
              </a:ext>
            </a:extLst>
          </p:cNvPr>
          <p:cNvSpPr txBox="1"/>
          <p:nvPr/>
        </p:nvSpPr>
        <p:spPr>
          <a:xfrm>
            <a:off x="1573485" y="2502569"/>
            <a:ext cx="11063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377">
              <a:defRPr/>
            </a:pPr>
            <a:r>
              <a:rPr lang="en-US" altLang="ja-JP" sz="1200" dirty="0">
                <a:solidFill>
                  <a:prstClr val="black"/>
                </a:solidFill>
                <a:latin typeface="Arial" panose="020B0604020202020204"/>
                <a:ea typeface="ＭＳ Ｐゴシック" panose="020B0600070205080204" pitchFamily="34" charset="-128"/>
              </a:rPr>
              <a:t>Liq. H2 target</a:t>
            </a:r>
            <a:endParaRPr lang="ja-JP" altLang="en-US" sz="1200" dirty="0">
              <a:solidFill>
                <a:prstClr val="black"/>
              </a:solidFill>
              <a:latin typeface="Arial" panose="020B0604020202020204"/>
              <a:ea typeface="ＭＳ Ｐゴシック" panose="020B0600070205080204" pitchFamily="34" charset="-128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D2077C99-7CA9-CD88-1701-8090080C3E45}"/>
              </a:ext>
            </a:extLst>
          </p:cNvPr>
          <p:cNvSpPr/>
          <p:nvPr/>
        </p:nvSpPr>
        <p:spPr>
          <a:xfrm>
            <a:off x="2123372" y="3358251"/>
            <a:ext cx="825509" cy="120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ja-JP" altLang="en-US" sz="240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F6981763-B727-AEC0-AC06-0C166AF20B88}"/>
              </a:ext>
            </a:extLst>
          </p:cNvPr>
          <p:cNvSpPr txBox="1"/>
          <p:nvPr/>
        </p:nvSpPr>
        <p:spPr>
          <a:xfrm>
            <a:off x="2115632" y="3278373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377">
              <a:defRPr/>
            </a:pPr>
            <a:r>
              <a:rPr lang="en-US" altLang="ja-JP" sz="1200" dirty="0">
                <a:solidFill>
                  <a:prstClr val="black"/>
                </a:solidFill>
                <a:latin typeface="Arial" panose="020B0604020202020204"/>
                <a:ea typeface="ＭＳ Ｐゴシック" panose="020B0600070205080204" pitchFamily="34" charset="-128"/>
              </a:rPr>
              <a:t>recoil proton</a:t>
            </a:r>
            <a:endParaRPr lang="ja-JP" altLang="en-US" sz="1200" dirty="0">
              <a:solidFill>
                <a:prstClr val="black"/>
              </a:solidFill>
              <a:latin typeface="Arial" panose="020B0604020202020204"/>
              <a:ea typeface="ＭＳ Ｐゴシック" panose="020B0600070205080204" pitchFamily="34" charset="-128"/>
            </a:endParaRPr>
          </a:p>
        </p:txBody>
      </p:sp>
      <p:pic>
        <p:nvPicPr>
          <p:cNvPr id="75" name="図 74">
            <a:extLst>
              <a:ext uri="{FF2B5EF4-FFF2-40B4-BE49-F238E27FC236}">
                <a16:creationId xmlns:a16="http://schemas.microsoft.com/office/drawing/2014/main" id="{95AAD9A6-BE48-24BC-0976-0804364899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137" t="10462" r="64403" b="83582"/>
          <a:stretch/>
        </p:blipFill>
        <p:spPr>
          <a:xfrm>
            <a:off x="3318375" y="2234389"/>
            <a:ext cx="300747" cy="296227"/>
          </a:xfrm>
          <a:prstGeom prst="rect">
            <a:avLst/>
          </a:prstGeom>
        </p:spPr>
      </p:pic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6491ECD0-192D-596D-95A6-F0DA81160D5B}"/>
              </a:ext>
            </a:extLst>
          </p:cNvPr>
          <p:cNvSpPr/>
          <p:nvPr/>
        </p:nvSpPr>
        <p:spPr>
          <a:xfrm>
            <a:off x="3615630" y="2234390"/>
            <a:ext cx="214253" cy="251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ja-JP" altLang="en-US" sz="240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8E7CEBDB-6FBD-7DCC-D900-F73558800009}"/>
              </a:ext>
            </a:extLst>
          </p:cNvPr>
          <p:cNvSpPr/>
          <p:nvPr/>
        </p:nvSpPr>
        <p:spPr>
          <a:xfrm>
            <a:off x="2203683" y="1693149"/>
            <a:ext cx="1459339" cy="251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ja-JP" altLang="en-US" sz="240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FC7B082-6D91-F481-D007-C5482D383593}"/>
              </a:ext>
            </a:extLst>
          </p:cNvPr>
          <p:cNvSpPr txBox="1"/>
          <p:nvPr/>
        </p:nvSpPr>
        <p:spPr>
          <a:xfrm>
            <a:off x="837012" y="1541892"/>
            <a:ext cx="4258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altLang="ja-JP" dirty="0">
                <a:solidFill>
                  <a:prstClr val="black"/>
                </a:solidFill>
                <a:latin typeface="Arial" panose="020B0604020202020204"/>
                <a:ea typeface="ＭＳ Ｐゴシック" panose="020B0600070205080204" pitchFamily="34" charset="-128"/>
              </a:rPr>
              <a:t>YN scattering detector system (CATCH)</a:t>
            </a:r>
            <a:endParaRPr lang="ja-JP" altLang="en-US" dirty="0">
              <a:solidFill>
                <a:prstClr val="black"/>
              </a:solidFill>
              <a:latin typeface="Arial" panose="020B0604020202020204"/>
              <a:ea typeface="ＭＳ Ｐゴシック" panose="020B0600070205080204" pitchFamily="34" charset="-128"/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D01B4FD9-8E3D-40EC-6F77-FF3E3D060B03}"/>
              </a:ext>
            </a:extLst>
          </p:cNvPr>
          <p:cNvSpPr txBox="1"/>
          <p:nvPr/>
        </p:nvSpPr>
        <p:spPr>
          <a:xfrm>
            <a:off x="883189" y="6040812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endParaRPr lang="ja-JP" altLang="en-US" sz="1600" dirty="0">
              <a:solidFill>
                <a:srgbClr val="B08600"/>
              </a:solidFill>
              <a:latin typeface="Arial" panose="020B0604020202020204"/>
              <a:ea typeface="ＭＳ Ｐゴシック" panose="020B0600070205080204" pitchFamily="34" charset="-128"/>
            </a:endParaRPr>
          </a:p>
        </p:txBody>
      </p:sp>
      <p:sp>
        <p:nvSpPr>
          <p:cNvPr id="134" name="正方形/長方形 133">
            <a:extLst>
              <a:ext uri="{FF2B5EF4-FFF2-40B4-BE49-F238E27FC236}">
                <a16:creationId xmlns:a16="http://schemas.microsoft.com/office/drawing/2014/main" id="{17FE0147-40E7-F319-D6C0-DE200D4E0046}"/>
              </a:ext>
            </a:extLst>
          </p:cNvPr>
          <p:cNvSpPr/>
          <p:nvPr/>
        </p:nvSpPr>
        <p:spPr>
          <a:xfrm>
            <a:off x="227367" y="5994994"/>
            <a:ext cx="2266872" cy="191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ja-JP" altLang="en-US" sz="240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35" name="正方形/長方形 134">
            <a:extLst>
              <a:ext uri="{FF2B5EF4-FFF2-40B4-BE49-F238E27FC236}">
                <a16:creationId xmlns:a16="http://schemas.microsoft.com/office/drawing/2014/main" id="{23C8DB59-261E-F2D2-BCD2-CC200BDC4C3D}"/>
              </a:ext>
            </a:extLst>
          </p:cNvPr>
          <p:cNvSpPr/>
          <p:nvPr/>
        </p:nvSpPr>
        <p:spPr>
          <a:xfrm>
            <a:off x="1465831" y="6414622"/>
            <a:ext cx="866559" cy="212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ja-JP" altLang="en-US" sz="240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97EFB5BC-6FBE-B5D3-6C43-649EAA5A9875}"/>
              </a:ext>
            </a:extLst>
          </p:cNvPr>
          <p:cNvSpPr txBox="1"/>
          <p:nvPr/>
        </p:nvSpPr>
        <p:spPr>
          <a:xfrm>
            <a:off x="274697" y="6429133"/>
            <a:ext cx="2393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altLang="ja-JP" sz="1400" dirty="0">
                <a:solidFill>
                  <a:srgbClr val="B08600"/>
                </a:solidFill>
                <a:latin typeface="Arial" panose="020B0604020202020204"/>
                <a:ea typeface="ＭＳ Ｐゴシック" panose="020B0600070205080204" pitchFamily="34" charset="-128"/>
              </a:rPr>
              <a:t>Backward Compton gamma</a:t>
            </a:r>
            <a:endParaRPr lang="ja-JP" altLang="en-US" sz="1400" dirty="0">
              <a:solidFill>
                <a:srgbClr val="B08600"/>
              </a:solidFill>
              <a:latin typeface="Arial" panose="020B0604020202020204"/>
              <a:ea typeface="ＭＳ Ｐゴシック" panose="020B0600070205080204" pitchFamily="34" charset="-128"/>
            </a:endParaRPr>
          </a:p>
        </p:txBody>
      </p: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F7DDB584-176A-D56E-5B56-F3652CCCF1C0}"/>
              </a:ext>
            </a:extLst>
          </p:cNvPr>
          <p:cNvSpPr txBox="1"/>
          <p:nvPr/>
        </p:nvSpPr>
        <p:spPr>
          <a:xfrm>
            <a:off x="1006342" y="6229323"/>
            <a:ext cx="16292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altLang="ja-JP" sz="1600" dirty="0">
                <a:solidFill>
                  <a:srgbClr val="B08600"/>
                </a:solidFill>
                <a:latin typeface="Arial" panose="020B0604020202020204"/>
                <a:ea typeface="ＭＳ Ｐゴシック" panose="020B0600070205080204" pitchFamily="34" charset="-128"/>
              </a:rPr>
              <a:t>1.4-2.4 GeV</a:t>
            </a:r>
            <a:endParaRPr lang="ja-JP" altLang="en-US" sz="1600" dirty="0">
              <a:solidFill>
                <a:srgbClr val="B08600"/>
              </a:solidFill>
              <a:latin typeface="Arial" panose="020B0604020202020204"/>
              <a:ea typeface="ＭＳ Ｐゴシック" panose="020B0600070205080204" pitchFamily="34" charset="-128"/>
            </a:endParaRPr>
          </a:p>
        </p:txBody>
      </p:sp>
      <p:sp>
        <p:nvSpPr>
          <p:cNvPr id="141" name="正方形/長方形 140">
            <a:extLst>
              <a:ext uri="{FF2B5EF4-FFF2-40B4-BE49-F238E27FC236}">
                <a16:creationId xmlns:a16="http://schemas.microsoft.com/office/drawing/2014/main" id="{F232EF0F-A85F-085C-64B8-AC80E8E3FB04}"/>
              </a:ext>
            </a:extLst>
          </p:cNvPr>
          <p:cNvSpPr/>
          <p:nvPr/>
        </p:nvSpPr>
        <p:spPr>
          <a:xfrm>
            <a:off x="3722756" y="3418442"/>
            <a:ext cx="1771256" cy="251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ja-JP" altLang="en-US" sz="240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43" name="タイトル 1">
            <a:extLst>
              <a:ext uri="{FF2B5EF4-FFF2-40B4-BE49-F238E27FC236}">
                <a16:creationId xmlns:a16="http://schemas.microsoft.com/office/drawing/2014/main" id="{3413A778-4187-8FFE-B386-042D5C382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351" y="516696"/>
            <a:ext cx="8143988" cy="220739"/>
          </a:xfrm>
        </p:spPr>
        <p:txBody>
          <a:bodyPr>
            <a:normAutofit fontScale="90000"/>
          </a:bodyPr>
          <a:lstStyle/>
          <a:p>
            <a:r>
              <a:rPr lang="en-US" altLang="ja-JP" sz="3200" b="1" u="sng" dirty="0"/>
              <a:t>Present and future : </a:t>
            </a:r>
            <a:r>
              <a:rPr lang="en-US" altLang="ja-JP" sz="3200" b="1" u="sng" dirty="0" err="1">
                <a:latin typeface="Symbol" pitchFamily="2" charset="2"/>
              </a:rPr>
              <a:t>L</a:t>
            </a:r>
            <a:r>
              <a:rPr lang="en-US" altLang="ja-JP" sz="3200" b="1" u="sng" dirty="0" err="1"/>
              <a:t>p</a:t>
            </a:r>
            <a:r>
              <a:rPr lang="en-US" altLang="ja-JP" sz="3200" b="1" u="sng" dirty="0"/>
              <a:t> scattering</a:t>
            </a:r>
            <a:br>
              <a:rPr lang="en-US" altLang="ja-JP" sz="3200" b="1" u="sng" dirty="0"/>
            </a:br>
            <a:endParaRPr lang="ja-JP" altLang="en-US" sz="3200" b="1" u="sng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05AA888-6954-B83A-9322-AE08597746ED}"/>
              </a:ext>
            </a:extLst>
          </p:cNvPr>
          <p:cNvSpPr txBox="1">
            <a:spLocks/>
          </p:cNvSpPr>
          <p:nvPr/>
        </p:nvSpPr>
        <p:spPr bwMode="auto">
          <a:xfrm>
            <a:off x="-552190" y="546581"/>
            <a:ext cx="5938707" cy="85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5" tIns="60957" rIns="121915" bIns="60957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5pPr>
            <a:lvl6pPr marL="342875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6pPr>
            <a:lvl7pPr marL="685749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7pPr>
            <a:lvl8pPr marL="1028624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8pPr>
            <a:lvl9pPr marL="1371497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defTabSz="1219170"/>
            <a:r>
              <a:rPr lang="en-US" altLang="ja-JP" sz="2400" b="1" kern="0" dirty="0">
                <a:solidFill>
                  <a:srgbClr val="000000"/>
                </a:solidFill>
                <a:latin typeface="Arial"/>
                <a:ea typeface="ＭＳ Ｐゴシック"/>
              </a:rPr>
              <a:t>w/ </a:t>
            </a:r>
            <a:r>
              <a:rPr lang="en-US" altLang="ja-JP" sz="2400" b="1" kern="0" dirty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</a:rPr>
              <a:t>g</a:t>
            </a:r>
            <a:r>
              <a:rPr lang="en-US" altLang="ja-JP" sz="2400" b="1" kern="0" dirty="0">
                <a:solidFill>
                  <a:srgbClr val="000000"/>
                </a:solidFill>
                <a:latin typeface="Arial"/>
                <a:ea typeface="ＭＳ Ｐゴシック"/>
              </a:rPr>
              <a:t> beams @Spring-8</a:t>
            </a:r>
            <a:endParaRPr lang="ja-JP" altLang="en-US" sz="2400" b="1" kern="0" dirty="0">
              <a:solidFill>
                <a:srgbClr val="000000"/>
              </a:solidFill>
              <a:latin typeface="Arial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7F3675A2-A617-BB6F-37FB-DDBAFE8D5C3D}"/>
              </a:ext>
            </a:extLst>
          </p:cNvPr>
          <p:cNvSpPr txBox="1">
            <a:spLocks/>
          </p:cNvSpPr>
          <p:nvPr/>
        </p:nvSpPr>
        <p:spPr bwMode="auto">
          <a:xfrm>
            <a:off x="4905749" y="553116"/>
            <a:ext cx="6981380" cy="85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5" tIns="60957" rIns="121915" bIns="60957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5pPr>
            <a:lvl6pPr marL="342875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6pPr>
            <a:lvl7pPr marL="685749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7pPr>
            <a:lvl8pPr marL="1028624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8pPr>
            <a:lvl9pPr marL="1371497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defTabSz="1219170"/>
            <a:r>
              <a:rPr lang="en-US" altLang="ja-JP" sz="2400" b="1" kern="0" dirty="0">
                <a:solidFill>
                  <a:srgbClr val="000000"/>
                </a:solidFill>
                <a:latin typeface="Arial"/>
                <a:ea typeface="ＭＳ Ｐゴシック"/>
              </a:rPr>
              <a:t>w/ K- </a:t>
            </a:r>
            <a:r>
              <a:rPr lang="en-US" altLang="ja-JP" sz="2400" b="1" kern="0" dirty="0" err="1">
                <a:solidFill>
                  <a:srgbClr val="000000"/>
                </a:solidFill>
                <a:latin typeface="Arial"/>
                <a:ea typeface="ＭＳ Ｐゴシック"/>
              </a:rPr>
              <a:t>beam@J-PARC</a:t>
            </a:r>
            <a:r>
              <a:rPr lang="en-US" altLang="ja-JP" sz="2400" b="1" kern="0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en-US" altLang="ja-JP" sz="2400" b="1" kern="0" dirty="0" err="1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ＭＳ Ｐゴシック"/>
              </a:rPr>
              <a:t>HEFex</a:t>
            </a:r>
            <a:r>
              <a:rPr lang="en-US" altLang="ja-JP" sz="2400" b="1" kern="0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ＭＳ Ｐゴシック"/>
              </a:rPr>
              <a:t> (K1.1 line) </a:t>
            </a:r>
            <a:r>
              <a:rPr lang="en-US" altLang="ja-JP" sz="2400" b="1" kern="0" dirty="0">
                <a:solidFill>
                  <a:srgbClr val="000000"/>
                </a:solidFill>
                <a:latin typeface="Arial"/>
                <a:ea typeface="ＭＳ Ｐゴシック"/>
              </a:rPr>
              <a:t>(</a:t>
            </a:r>
            <a:r>
              <a:rPr lang="en-US" altLang="ja-JP" sz="2400" b="1" kern="0" dirty="0">
                <a:solidFill>
                  <a:srgbClr val="000000"/>
                </a:solidFill>
              </a:rPr>
              <a:t>E86)</a:t>
            </a:r>
            <a:endParaRPr lang="ja-JP" altLang="en-US" sz="2400" b="1" kern="0" dirty="0">
              <a:solidFill>
                <a:srgbClr val="000000"/>
              </a:solidFill>
              <a:latin typeface="Arial"/>
              <a:ea typeface="ＭＳ Ｐゴシック"/>
              <a:cs typeface="Calibri" panose="020F0502020204030204" pitchFamily="34" charset="0"/>
            </a:endParaRPr>
          </a:p>
        </p:txBody>
      </p:sp>
      <p:grpSp>
        <p:nvGrpSpPr>
          <p:cNvPr id="129" name="グループ化 128">
            <a:extLst>
              <a:ext uri="{FF2B5EF4-FFF2-40B4-BE49-F238E27FC236}">
                <a16:creationId xmlns:a16="http://schemas.microsoft.com/office/drawing/2014/main" id="{57E74D23-E3CD-9DC3-C3BB-FE085409D0B1}"/>
              </a:ext>
            </a:extLst>
          </p:cNvPr>
          <p:cNvGrpSpPr/>
          <p:nvPr/>
        </p:nvGrpSpPr>
        <p:grpSpPr>
          <a:xfrm>
            <a:off x="5551689" y="1600599"/>
            <a:ext cx="6200431" cy="2578296"/>
            <a:chOff x="-283247" y="967546"/>
            <a:chExt cx="5152154" cy="2142396"/>
          </a:xfrm>
        </p:grpSpPr>
        <p:sp>
          <p:nvSpPr>
            <p:cNvPr id="97" name="テキスト ボックス 96">
              <a:extLst>
                <a:ext uri="{FF2B5EF4-FFF2-40B4-BE49-F238E27FC236}">
                  <a16:creationId xmlns:a16="http://schemas.microsoft.com/office/drawing/2014/main" id="{958DE548-0A6D-F87A-A592-C2BB506E9A26}"/>
                </a:ext>
              </a:extLst>
            </p:cNvPr>
            <p:cNvSpPr txBox="1"/>
            <p:nvPr/>
          </p:nvSpPr>
          <p:spPr>
            <a:xfrm>
              <a:off x="-283247" y="1507894"/>
              <a:ext cx="2443725" cy="537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ja-JP" dirty="0">
                  <a:solidFill>
                    <a:prstClr val="black"/>
                  </a:solidFill>
                  <a:latin typeface="Symbol" pitchFamily="2" charset="2"/>
                  <a:ea typeface="ＭＳ Ｐゴシック" panose="020B0600070205080204" pitchFamily="34" charset="-128"/>
                </a:rPr>
                <a:t>L </a:t>
              </a:r>
              <a:r>
                <a:rPr lang="en-US" altLang="ja-JP" dirty="0">
                  <a:solidFill>
                    <a:prstClr val="black"/>
                  </a:solidFill>
                  <a:latin typeface="Arial" panose="020B0604020202020204"/>
                  <a:ea typeface="ＭＳ Ｐゴシック" panose="020B0600070205080204" pitchFamily="34" charset="-128"/>
                </a:rPr>
                <a:t>spin can be automatically polarized </a:t>
              </a:r>
              <a:endParaRPr lang="ja-JP" altLang="en-US" dirty="0">
                <a:solidFill>
                  <a:prstClr val="black"/>
                </a:solidFill>
                <a:latin typeface="Arial" panose="020B0604020202020204"/>
                <a:ea typeface="ＭＳ Ｐゴシック" panose="020B0600070205080204" pitchFamily="34" charset="-128"/>
              </a:endParaRPr>
            </a:p>
          </p:txBody>
        </p:sp>
        <p:sp>
          <p:nvSpPr>
            <p:cNvPr id="98" name="テキスト ボックス 97">
              <a:extLst>
                <a:ext uri="{FF2B5EF4-FFF2-40B4-BE49-F238E27FC236}">
                  <a16:creationId xmlns:a16="http://schemas.microsoft.com/office/drawing/2014/main" id="{F8D614A3-C796-C76A-AB11-9D3FE1D74939}"/>
                </a:ext>
              </a:extLst>
            </p:cNvPr>
            <p:cNvSpPr txBox="1"/>
            <p:nvPr/>
          </p:nvSpPr>
          <p:spPr>
            <a:xfrm>
              <a:off x="2691867" y="1007769"/>
              <a:ext cx="2177040" cy="767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ja-JP" dirty="0">
                  <a:solidFill>
                    <a:prstClr val="black"/>
                  </a:solidFill>
                  <a:latin typeface="Arial" panose="020B0604020202020204"/>
                  <a:ea typeface="ＭＳ Ｐゴシック" panose="020B0600070205080204" pitchFamily="34" charset="-128"/>
                </a:rPr>
                <a:t>Polarization can be measured from angular distribution of p</a:t>
              </a:r>
              <a:endParaRPr lang="ja-JP" altLang="en-US" dirty="0">
                <a:solidFill>
                  <a:prstClr val="black"/>
                </a:solidFill>
                <a:latin typeface="Arial" panose="020B0604020202020204"/>
                <a:ea typeface="ＭＳ Ｐゴシック" panose="020B0600070205080204" pitchFamily="34" charset="-128"/>
              </a:endParaRPr>
            </a:p>
          </p:txBody>
        </p:sp>
        <p:grpSp>
          <p:nvGrpSpPr>
            <p:cNvPr id="99" name="グループ化 98">
              <a:extLst>
                <a:ext uri="{FF2B5EF4-FFF2-40B4-BE49-F238E27FC236}">
                  <a16:creationId xmlns:a16="http://schemas.microsoft.com/office/drawing/2014/main" id="{FE5B98F1-C343-725D-787D-7425E77842B2}"/>
                </a:ext>
              </a:extLst>
            </p:cNvPr>
            <p:cNvGrpSpPr/>
            <p:nvPr/>
          </p:nvGrpSpPr>
          <p:grpSpPr>
            <a:xfrm>
              <a:off x="687016" y="967546"/>
              <a:ext cx="2670916" cy="2142396"/>
              <a:chOff x="2591402" y="3597703"/>
              <a:chExt cx="2836425" cy="2275156"/>
            </a:xfrm>
          </p:grpSpPr>
          <p:cxnSp>
            <p:nvCxnSpPr>
              <p:cNvPr id="100" name="直線矢印コネクタ 99">
                <a:extLst>
                  <a:ext uri="{FF2B5EF4-FFF2-40B4-BE49-F238E27FC236}">
                    <a16:creationId xmlns:a16="http://schemas.microsoft.com/office/drawing/2014/main" id="{9F6796E4-99D3-56F8-2F6F-2B1890B7AC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01406" y="4727684"/>
                <a:ext cx="726984" cy="273377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01" name="グループ化 100">
                <a:extLst>
                  <a:ext uri="{FF2B5EF4-FFF2-40B4-BE49-F238E27FC236}">
                    <a16:creationId xmlns:a16="http://schemas.microsoft.com/office/drawing/2014/main" id="{FA3A4BCF-2E73-26C2-1DA0-FB7B726003DA}"/>
                  </a:ext>
                </a:extLst>
              </p:cNvPr>
              <p:cNvGrpSpPr/>
              <p:nvPr/>
            </p:nvGrpSpPr>
            <p:grpSpPr>
              <a:xfrm>
                <a:off x="2591402" y="4220343"/>
                <a:ext cx="2836425" cy="1652516"/>
                <a:chOff x="1349585" y="4371620"/>
                <a:chExt cx="2836425" cy="1652516"/>
              </a:xfrm>
            </p:grpSpPr>
            <p:grpSp>
              <p:nvGrpSpPr>
                <p:cNvPr id="110" name="グループ化 109">
                  <a:extLst>
                    <a:ext uri="{FF2B5EF4-FFF2-40B4-BE49-F238E27FC236}">
                      <a16:creationId xmlns:a16="http://schemas.microsoft.com/office/drawing/2014/main" id="{93D7A494-3D7A-7BEF-6AF0-66EF102A08EF}"/>
                    </a:ext>
                  </a:extLst>
                </p:cNvPr>
                <p:cNvGrpSpPr/>
                <p:nvPr/>
              </p:nvGrpSpPr>
              <p:grpSpPr>
                <a:xfrm>
                  <a:off x="1349585" y="4371620"/>
                  <a:ext cx="2836425" cy="1652516"/>
                  <a:chOff x="6808573" y="5247249"/>
                  <a:chExt cx="3410718" cy="1987099"/>
                </a:xfrm>
              </p:grpSpPr>
              <p:cxnSp>
                <p:nvCxnSpPr>
                  <p:cNvPr id="114" name="直線矢印コネクタ 113">
                    <a:extLst>
                      <a:ext uri="{FF2B5EF4-FFF2-40B4-BE49-F238E27FC236}">
                        <a16:creationId xmlns:a16="http://schemas.microsoft.com/office/drawing/2014/main" id="{D1F6770D-BD69-05D0-AAA3-03C2B0DE02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08573" y="6437956"/>
                    <a:ext cx="2108800" cy="0"/>
                  </a:xfrm>
                  <a:prstGeom prst="straightConnector1">
                    <a:avLst/>
                  </a:prstGeom>
                  <a:noFill/>
                  <a:ln w="12700" cap="flat" cmpd="sng" algn="ctr">
                    <a:solidFill>
                      <a:srgbClr val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sp>
                <p:nvSpPr>
                  <p:cNvPr id="115" name="円/楕円 24">
                    <a:extLst>
                      <a:ext uri="{FF2B5EF4-FFF2-40B4-BE49-F238E27FC236}">
                        <a16:creationId xmlns:a16="http://schemas.microsoft.com/office/drawing/2014/main" id="{EB654E33-CB39-689A-3DA6-215EEFFD3631}"/>
                      </a:ext>
                    </a:extLst>
                  </p:cNvPr>
                  <p:cNvSpPr/>
                  <p:nvPr/>
                </p:nvSpPr>
                <p:spPr>
                  <a:xfrm>
                    <a:off x="8658598" y="6305744"/>
                    <a:ext cx="237091" cy="23709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FFFF"/>
                      </a:gs>
                      <a:gs pos="22000">
                        <a:srgbClr val="D13E79">
                          <a:lumMod val="20000"/>
                          <a:lumOff val="80000"/>
                        </a:srgbClr>
                      </a:gs>
                      <a:gs pos="69000">
                        <a:srgbClr val="D13E79">
                          <a:lumMod val="75000"/>
                        </a:srgbClr>
                      </a:gs>
                      <a:gs pos="97000">
                        <a:srgbClr val="FF2F92"/>
                      </a:gs>
                    </a:gsLst>
                    <a:path path="circle">
                      <a:fillToRect l="37721" t="-19636" r="62278" b="119636"/>
                    </a:path>
                  </a:gradFill>
                  <a:ln w="12700" cap="flat">
                    <a:solidFill>
                      <a:srgbClr val="00206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 defTabSz="914377">
                      <a:defRPr>
                        <a:solidFill>
                          <a:srgbClr val="FFFFFF"/>
                        </a:solidFill>
                      </a:defRPr>
                    </a:pPr>
                    <a:endParaRPr kumimoji="0" kern="0" dirty="0">
                      <a:solidFill>
                        <a:srgbClr val="FFFFFF"/>
                      </a:solidFill>
                      <a:latin typeface="Meiryo"/>
                      <a:ea typeface="ＭＳ Ｐゴシック"/>
                    </a:endParaRPr>
                  </a:p>
                </p:txBody>
              </p:sp>
              <p:cxnSp>
                <p:nvCxnSpPr>
                  <p:cNvPr id="116" name="直線矢印コネクタ 115">
                    <a:extLst>
                      <a:ext uri="{FF2B5EF4-FFF2-40B4-BE49-F238E27FC236}">
                        <a16:creationId xmlns:a16="http://schemas.microsoft.com/office/drawing/2014/main" id="{CD648566-2502-43F2-887F-938600300310}"/>
                      </a:ext>
                    </a:extLst>
                  </p:cNvPr>
                  <p:cNvCxnSpPr>
                    <a:cxnSpLocks/>
                    <a:stCxn id="115" idx="5"/>
                  </p:cNvCxnSpPr>
                  <p:nvPr/>
                </p:nvCxnSpPr>
                <p:spPr>
                  <a:xfrm>
                    <a:off x="8860967" y="6508114"/>
                    <a:ext cx="1238750" cy="267778"/>
                  </a:xfrm>
                  <a:prstGeom prst="straightConnector1">
                    <a:avLst/>
                  </a:prstGeom>
                  <a:noFill/>
                  <a:ln w="12700" cap="flat" cmpd="sng" algn="ctr">
                    <a:solidFill>
                      <a:srgbClr val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17" name="直線矢印コネクタ 116">
                    <a:extLst>
                      <a:ext uri="{FF2B5EF4-FFF2-40B4-BE49-F238E27FC236}">
                        <a16:creationId xmlns:a16="http://schemas.microsoft.com/office/drawing/2014/main" id="{679651BA-3E39-F9D9-F84F-830F74A8A4F8}"/>
                      </a:ext>
                    </a:extLst>
                  </p:cNvPr>
                  <p:cNvCxnSpPr>
                    <a:cxnSpLocks/>
                    <a:stCxn id="115" idx="7"/>
                  </p:cNvCxnSpPr>
                  <p:nvPr/>
                </p:nvCxnSpPr>
                <p:spPr>
                  <a:xfrm flipV="1">
                    <a:off x="8860968" y="5660612"/>
                    <a:ext cx="415422" cy="679852"/>
                  </a:xfrm>
                  <a:prstGeom prst="straightConnector1">
                    <a:avLst/>
                  </a:prstGeom>
                  <a:noFill/>
                  <a:ln w="12700" cap="flat" cmpd="sng" algn="ctr">
                    <a:solidFill>
                      <a:srgbClr val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sp>
                <p:nvSpPr>
                  <p:cNvPr id="118" name="円/楕円 13">
                    <a:extLst>
                      <a:ext uri="{FF2B5EF4-FFF2-40B4-BE49-F238E27FC236}">
                        <a16:creationId xmlns:a16="http://schemas.microsoft.com/office/drawing/2014/main" id="{6A30474D-6EEC-49BE-90C0-D9604008A088}"/>
                      </a:ext>
                    </a:extLst>
                  </p:cNvPr>
                  <p:cNvSpPr/>
                  <p:nvPr/>
                </p:nvSpPr>
                <p:spPr>
                  <a:xfrm>
                    <a:off x="9527465" y="6570846"/>
                    <a:ext cx="237091" cy="23709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FFFF"/>
                      </a:gs>
                      <a:gs pos="23000">
                        <a:srgbClr val="9DC3E6"/>
                      </a:gs>
                      <a:gs pos="69000">
                        <a:srgbClr val="0070C0"/>
                      </a:gs>
                      <a:gs pos="97000">
                        <a:srgbClr val="002060"/>
                      </a:gs>
                    </a:gsLst>
                    <a:path path="circle">
                      <a:fillToRect l="37721" t="-19636" r="62278" b="119636"/>
                    </a:path>
                  </a:gradFill>
                  <a:ln w="12700" cap="flat">
                    <a:solidFill>
                      <a:srgbClr val="00206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 defTabSz="914377">
                      <a:defRPr>
                        <a:solidFill>
                          <a:srgbClr val="FFFFFF"/>
                        </a:solidFill>
                      </a:defRPr>
                    </a:pPr>
                    <a:endParaRPr kumimoji="0" kern="0" dirty="0">
                      <a:solidFill>
                        <a:srgbClr val="FFFFFF"/>
                      </a:solidFill>
                      <a:latin typeface="Meiryo"/>
                      <a:ea typeface="ＭＳ Ｐゴシック"/>
                    </a:endParaRPr>
                  </a:p>
                </p:txBody>
              </p:sp>
              <p:sp>
                <p:nvSpPr>
                  <p:cNvPr id="119" name="円/楕円 13">
                    <a:extLst>
                      <a:ext uri="{FF2B5EF4-FFF2-40B4-BE49-F238E27FC236}">
                        <a16:creationId xmlns:a16="http://schemas.microsoft.com/office/drawing/2014/main" id="{F883AF5B-8E01-245D-4F10-64CCF7C58C93}"/>
                      </a:ext>
                    </a:extLst>
                  </p:cNvPr>
                  <p:cNvSpPr/>
                  <p:nvPr/>
                </p:nvSpPr>
                <p:spPr>
                  <a:xfrm>
                    <a:off x="8885086" y="6401332"/>
                    <a:ext cx="237091" cy="23709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FFFF"/>
                      </a:gs>
                      <a:gs pos="23000">
                        <a:srgbClr val="9DC3E6"/>
                      </a:gs>
                      <a:gs pos="69000">
                        <a:srgbClr val="0070C0"/>
                      </a:gs>
                      <a:gs pos="97000">
                        <a:srgbClr val="002060"/>
                      </a:gs>
                    </a:gsLst>
                    <a:path path="circle">
                      <a:fillToRect l="37721" t="-19636" r="62278" b="119636"/>
                    </a:path>
                  </a:gradFill>
                  <a:ln w="12700" cap="flat">
                    <a:solidFill>
                      <a:srgbClr val="00206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 defTabSz="914377">
                      <a:defRPr>
                        <a:solidFill>
                          <a:srgbClr val="FFFFFF"/>
                        </a:solidFill>
                      </a:defRPr>
                    </a:pPr>
                    <a:endParaRPr kumimoji="0" kern="0" dirty="0">
                      <a:solidFill>
                        <a:srgbClr val="FFFFFF"/>
                      </a:solidFill>
                      <a:latin typeface="Meiryo"/>
                      <a:ea typeface="ＭＳ Ｐゴシック"/>
                    </a:endParaRPr>
                  </a:p>
                </p:txBody>
              </p:sp>
              <p:sp>
                <p:nvSpPr>
                  <p:cNvPr id="120" name="円/楕円 24">
                    <a:extLst>
                      <a:ext uri="{FF2B5EF4-FFF2-40B4-BE49-F238E27FC236}">
                        <a16:creationId xmlns:a16="http://schemas.microsoft.com/office/drawing/2014/main" id="{02E9102C-073C-215A-5909-85677A3DBE3B}"/>
                      </a:ext>
                    </a:extLst>
                  </p:cNvPr>
                  <p:cNvSpPr/>
                  <p:nvPr/>
                </p:nvSpPr>
                <p:spPr>
                  <a:xfrm>
                    <a:off x="9013094" y="5688994"/>
                    <a:ext cx="237091" cy="23709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FFFF"/>
                      </a:gs>
                      <a:gs pos="22000">
                        <a:srgbClr val="D13E79">
                          <a:lumMod val="20000"/>
                          <a:lumOff val="80000"/>
                        </a:srgbClr>
                      </a:gs>
                      <a:gs pos="69000">
                        <a:srgbClr val="D13E79">
                          <a:lumMod val="75000"/>
                        </a:srgbClr>
                      </a:gs>
                      <a:gs pos="97000">
                        <a:srgbClr val="FF2F92"/>
                      </a:gs>
                    </a:gsLst>
                    <a:path path="circle">
                      <a:fillToRect l="37721" t="-19636" r="62278" b="119636"/>
                    </a:path>
                  </a:gradFill>
                  <a:ln w="12700" cap="flat">
                    <a:solidFill>
                      <a:srgbClr val="00206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 defTabSz="914377">
                      <a:defRPr>
                        <a:solidFill>
                          <a:srgbClr val="FFFFFF"/>
                        </a:solidFill>
                      </a:defRPr>
                    </a:pPr>
                    <a:endParaRPr kumimoji="0" kern="0" dirty="0">
                      <a:solidFill>
                        <a:srgbClr val="FFFFFF"/>
                      </a:solidFill>
                      <a:latin typeface="Meiryo"/>
                      <a:ea typeface="ＭＳ Ｐゴシック"/>
                    </a:endParaRPr>
                  </a:p>
                </p:txBody>
              </p:sp>
              <p:sp>
                <p:nvSpPr>
                  <p:cNvPr id="121" name="テキスト ボックス 120">
                    <a:extLst>
                      <a:ext uri="{FF2B5EF4-FFF2-40B4-BE49-F238E27FC236}">
                        <a16:creationId xmlns:a16="http://schemas.microsoft.com/office/drawing/2014/main" id="{C6CE624A-FF5A-411E-1A74-D17C551D98CD}"/>
                      </a:ext>
                    </a:extLst>
                  </p:cNvPr>
                  <p:cNvSpPr txBox="1"/>
                  <p:nvPr/>
                </p:nvSpPr>
                <p:spPr>
                  <a:xfrm>
                    <a:off x="9858353" y="6809795"/>
                    <a:ext cx="360938" cy="42455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>
                      <a:defRPr/>
                    </a:pPr>
                    <a:r>
                      <a:rPr kumimoji="0" lang="en-US" altLang="ja-JP" sz="2000" kern="0" dirty="0">
                        <a:solidFill>
                          <a:srgbClr val="000000"/>
                        </a:solidFill>
                        <a:latin typeface="Meiryo"/>
                        <a:ea typeface="ＭＳ Ｐゴシック" panose="020B0600070205080204" pitchFamily="34" charset="-128"/>
                      </a:rPr>
                      <a:t>p</a:t>
                    </a:r>
                    <a:endParaRPr kumimoji="0" lang="ja-JP" altLang="en-US" sz="2000" kern="0">
                      <a:solidFill>
                        <a:srgbClr val="000000"/>
                      </a:solidFill>
                      <a:latin typeface="Meiryo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122" name="テキスト ボックス 121">
                    <a:extLst>
                      <a:ext uri="{FF2B5EF4-FFF2-40B4-BE49-F238E27FC236}">
                        <a16:creationId xmlns:a16="http://schemas.microsoft.com/office/drawing/2014/main" id="{6C7250DE-7875-B2C6-FF1E-38E7B07779F6}"/>
                      </a:ext>
                    </a:extLst>
                  </p:cNvPr>
                  <p:cNvSpPr txBox="1"/>
                  <p:nvPr/>
                </p:nvSpPr>
                <p:spPr>
                  <a:xfrm>
                    <a:off x="8588101" y="5247249"/>
                    <a:ext cx="383050" cy="42455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>
                      <a:defRPr/>
                    </a:pPr>
                    <a:r>
                      <a:rPr kumimoji="0" lang="en-US" altLang="ja-JP" sz="2000" kern="0" dirty="0">
                        <a:solidFill>
                          <a:srgbClr val="000000"/>
                        </a:solidFill>
                        <a:latin typeface="Symbol" pitchFamily="2" charset="2"/>
                        <a:ea typeface="ＭＳ Ｐゴシック" panose="020B0600070205080204" pitchFamily="34" charset="-128"/>
                      </a:rPr>
                      <a:t>L</a:t>
                    </a:r>
                    <a:endParaRPr kumimoji="0" lang="ja-JP" altLang="en-US" sz="2000" kern="0" baseline="30000">
                      <a:solidFill>
                        <a:srgbClr val="000000"/>
                      </a:solidFill>
                      <a:latin typeface="Symbol" pitchFamily="2" charset="2"/>
                      <a:ea typeface="ＭＳ Ｐゴシック" panose="020B0600070205080204" pitchFamily="34" charset="-128"/>
                    </a:endParaRPr>
                  </a:p>
                </p:txBody>
              </p:sp>
            </p:grpSp>
            <p:cxnSp>
              <p:nvCxnSpPr>
                <p:cNvPr id="111" name="直線コネクタ 110">
                  <a:extLst>
                    <a:ext uri="{FF2B5EF4-FFF2-40B4-BE49-F238E27FC236}">
                      <a16:creationId xmlns:a16="http://schemas.microsoft.com/office/drawing/2014/main" id="{97D27C73-02EB-1A3E-C924-EA21F13AC586}"/>
                    </a:ext>
                  </a:extLst>
                </p:cNvPr>
                <p:cNvCxnSpPr/>
                <p:nvPr/>
              </p:nvCxnSpPr>
              <p:spPr>
                <a:xfrm>
                  <a:off x="3017746" y="5344865"/>
                  <a:ext cx="870421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2" name="円/楕円 24">
                  <a:extLst>
                    <a:ext uri="{FF2B5EF4-FFF2-40B4-BE49-F238E27FC236}">
                      <a16:creationId xmlns:a16="http://schemas.microsoft.com/office/drawing/2014/main" id="{03B845B6-35C9-B759-EEDC-C5948B614959}"/>
                    </a:ext>
                  </a:extLst>
                </p:cNvPr>
                <p:cNvSpPr/>
                <p:nvPr/>
              </p:nvSpPr>
              <p:spPr>
                <a:xfrm>
                  <a:off x="1767724" y="5228538"/>
                  <a:ext cx="197170" cy="19717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FF"/>
                    </a:gs>
                    <a:gs pos="22000">
                      <a:srgbClr val="D13E79">
                        <a:lumMod val="20000"/>
                        <a:lumOff val="80000"/>
                      </a:srgbClr>
                    </a:gs>
                    <a:gs pos="69000">
                      <a:srgbClr val="D13E79">
                        <a:lumMod val="75000"/>
                      </a:srgbClr>
                    </a:gs>
                    <a:gs pos="97000">
                      <a:srgbClr val="FF2F92"/>
                    </a:gs>
                  </a:gsLst>
                  <a:path path="circle">
                    <a:fillToRect l="37721" t="-19636" r="62278" b="119636"/>
                  </a:path>
                </a:gradFill>
                <a:ln w="12700" cap="flat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defTabSz="914377">
                    <a:defRPr>
                      <a:solidFill>
                        <a:srgbClr val="FFFFFF"/>
                      </a:solidFill>
                    </a:defRPr>
                  </a:pPr>
                  <a:endParaRPr kumimoji="0" kern="0" dirty="0">
                    <a:solidFill>
                      <a:srgbClr val="FFFFFF"/>
                    </a:solidFill>
                    <a:latin typeface="Meiryo"/>
                    <a:ea typeface="ＭＳ Ｐゴシック"/>
                  </a:endParaRPr>
                </a:p>
              </p:txBody>
            </p:sp>
            <p:pic>
              <p:nvPicPr>
                <p:cNvPr id="113" name="図 112">
                  <a:extLst>
                    <a:ext uri="{FF2B5EF4-FFF2-40B4-BE49-F238E27FC236}">
                      <a16:creationId xmlns:a16="http://schemas.microsoft.com/office/drawing/2014/main" id="{200315F8-954E-4135-B4B1-6B7B43B122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024418">
                  <a:off x="1708118" y="4940755"/>
                  <a:ext cx="245489" cy="369877"/>
                </a:xfrm>
                <a:prstGeom prst="rect">
                  <a:avLst/>
                </a:prstGeom>
              </p:spPr>
            </p:pic>
          </p:grpSp>
          <p:pic>
            <p:nvPicPr>
              <p:cNvPr id="102" name="図 101">
                <a:extLst>
                  <a:ext uri="{FF2B5EF4-FFF2-40B4-BE49-F238E27FC236}">
                    <a16:creationId xmlns:a16="http://schemas.microsoft.com/office/drawing/2014/main" id="{5FE5FF2D-4986-0C68-D5FE-0E05D63E38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153291">
                <a:off x="4318556" y="4304658"/>
                <a:ext cx="245489" cy="369877"/>
              </a:xfrm>
              <a:prstGeom prst="rect">
                <a:avLst/>
              </a:prstGeom>
            </p:spPr>
          </p:pic>
          <p:sp>
            <p:nvSpPr>
              <p:cNvPr id="103" name="円/楕円 189">
                <a:extLst>
                  <a:ext uri="{FF2B5EF4-FFF2-40B4-BE49-F238E27FC236}">
                    <a16:creationId xmlns:a16="http://schemas.microsoft.com/office/drawing/2014/main" id="{07C7EFFF-DAEE-0016-54FD-3FB7E809736A}"/>
                  </a:ext>
                </a:extLst>
              </p:cNvPr>
              <p:cNvSpPr/>
              <p:nvPr/>
            </p:nvSpPr>
            <p:spPr>
              <a:xfrm>
                <a:off x="4810925" y="4753521"/>
                <a:ext cx="126967" cy="126967"/>
              </a:xfrm>
              <a:prstGeom prst="ellipse">
                <a:avLst/>
              </a:prstGeom>
              <a:gradFill flip="none" rotWithShape="1">
                <a:gsLst>
                  <a:gs pos="0">
                    <a:srgbClr val="FF9300">
                      <a:tint val="66000"/>
                      <a:satMod val="160000"/>
                    </a:srgbClr>
                  </a:gs>
                  <a:gs pos="50000">
                    <a:srgbClr val="FF9300">
                      <a:tint val="44500"/>
                      <a:satMod val="160000"/>
                    </a:srgbClr>
                  </a:gs>
                  <a:gs pos="100000">
                    <a:srgbClr val="FF93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ja-JP" altLang="en-US">
                  <a:solidFill>
                    <a:prstClr val="white"/>
                  </a:solidFill>
                  <a:latin typeface="Arial" panose="020B0604020202020204"/>
                  <a:ea typeface="ＭＳ Ｐゴシック" panose="020B0600070205080204" pitchFamily="34" charset="-128"/>
                </a:endParaRPr>
              </a:p>
            </p:txBody>
          </p:sp>
          <p:cxnSp>
            <p:nvCxnSpPr>
              <p:cNvPr id="104" name="直線矢印コネクタ 103">
                <a:extLst>
                  <a:ext uri="{FF2B5EF4-FFF2-40B4-BE49-F238E27FC236}">
                    <a16:creationId xmlns:a16="http://schemas.microsoft.com/office/drawing/2014/main" id="{19D3E0B7-8E0A-28B7-EA38-1B0E1C33575E}"/>
                  </a:ext>
                </a:extLst>
              </p:cNvPr>
              <p:cNvCxnSpPr>
                <a:stCxn id="102" idx="2"/>
              </p:cNvCxnSpPr>
              <p:nvPr/>
            </p:nvCxnSpPr>
            <p:spPr>
              <a:xfrm flipV="1">
                <a:off x="4516852" y="3597703"/>
                <a:ext cx="128877" cy="1060696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5" name="円/楕円 13">
                <a:extLst>
                  <a:ext uri="{FF2B5EF4-FFF2-40B4-BE49-F238E27FC236}">
                    <a16:creationId xmlns:a16="http://schemas.microsoft.com/office/drawing/2014/main" id="{0FEBB2AA-6A56-86F7-8CD9-7A2C9E4F4159}"/>
                  </a:ext>
                </a:extLst>
              </p:cNvPr>
              <p:cNvSpPr/>
              <p:nvPr/>
            </p:nvSpPr>
            <p:spPr>
              <a:xfrm>
                <a:off x="4523316" y="3802451"/>
                <a:ext cx="197170" cy="19717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23000">
                    <a:srgbClr val="9DC3E6"/>
                  </a:gs>
                  <a:gs pos="69000">
                    <a:srgbClr val="0070C0"/>
                  </a:gs>
                  <a:gs pos="97000">
                    <a:srgbClr val="002060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377">
                  <a:defRPr>
                    <a:solidFill>
                      <a:srgbClr val="FFFFFF"/>
                    </a:solidFill>
                  </a:defRPr>
                </a:pPr>
                <a:endParaRPr kumimoji="0" kern="0" dirty="0">
                  <a:solidFill>
                    <a:srgbClr val="FFFFFF"/>
                  </a:solidFill>
                  <a:latin typeface="Meiryo"/>
                  <a:ea typeface="ＭＳ Ｐゴシック"/>
                </a:endParaRPr>
              </a:p>
            </p:txBody>
          </p:sp>
        </p:grpSp>
        <p:sp>
          <p:nvSpPr>
            <p:cNvPr id="123" name="テキスト ボックス 122">
              <a:extLst>
                <a:ext uri="{FF2B5EF4-FFF2-40B4-BE49-F238E27FC236}">
                  <a16:creationId xmlns:a16="http://schemas.microsoft.com/office/drawing/2014/main" id="{8B07B220-8BA8-ACDE-E31C-21FF40A03B8A}"/>
                </a:ext>
              </a:extLst>
            </p:cNvPr>
            <p:cNvSpPr txBox="1"/>
            <p:nvPr/>
          </p:nvSpPr>
          <p:spPr>
            <a:xfrm>
              <a:off x="-84502" y="2072810"/>
              <a:ext cx="1165758" cy="3068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r>
                <a:rPr lang="en-US" altLang="ja-JP" b="1" dirty="0">
                  <a:solidFill>
                    <a:prstClr val="black"/>
                  </a:solidFill>
                  <a:latin typeface="Arial" panose="020B0604020202020204"/>
                  <a:ea typeface="ＭＳ Ｐゴシック" panose="020B0600070205080204" pitchFamily="34" charset="-128"/>
                </a:rPr>
                <a:t>Production</a:t>
              </a:r>
              <a:endParaRPr lang="ja-JP" altLang="en-US" b="1" dirty="0">
                <a:solidFill>
                  <a:prstClr val="black"/>
                </a:solidFill>
                <a:latin typeface="Arial" panose="020B0604020202020204"/>
                <a:ea typeface="ＭＳ Ｐゴシック" panose="020B0600070205080204" pitchFamily="34" charset="-128"/>
              </a:endParaRPr>
            </a:p>
          </p:txBody>
        </p:sp>
        <p:sp>
          <p:nvSpPr>
            <p:cNvPr id="124" name="テキスト ボックス 123">
              <a:extLst>
                <a:ext uri="{FF2B5EF4-FFF2-40B4-BE49-F238E27FC236}">
                  <a16:creationId xmlns:a16="http://schemas.microsoft.com/office/drawing/2014/main" id="{B171321E-2C0E-5FD2-69A5-4224A5A54B99}"/>
                </a:ext>
              </a:extLst>
            </p:cNvPr>
            <p:cNvSpPr txBox="1"/>
            <p:nvPr/>
          </p:nvSpPr>
          <p:spPr>
            <a:xfrm>
              <a:off x="1365617" y="2576806"/>
              <a:ext cx="1091167" cy="3068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r>
                <a:rPr lang="en-US" altLang="ja-JP" b="1" dirty="0">
                  <a:solidFill>
                    <a:prstClr val="black"/>
                  </a:solidFill>
                  <a:latin typeface="Arial" panose="020B0604020202020204"/>
                  <a:ea typeface="ＭＳ Ｐゴシック" panose="020B0600070205080204" pitchFamily="34" charset="-128"/>
                </a:rPr>
                <a:t>Scattering</a:t>
              </a:r>
              <a:endParaRPr lang="ja-JP" altLang="en-US" b="1" dirty="0">
                <a:solidFill>
                  <a:prstClr val="black"/>
                </a:solidFill>
                <a:latin typeface="Arial" panose="020B0604020202020204"/>
                <a:ea typeface="ＭＳ Ｐゴシック" panose="020B0600070205080204" pitchFamily="34" charset="-128"/>
              </a:endParaRPr>
            </a:p>
          </p:txBody>
        </p:sp>
        <p:sp>
          <p:nvSpPr>
            <p:cNvPr id="125" name="テキスト ボックス 124">
              <a:extLst>
                <a:ext uri="{FF2B5EF4-FFF2-40B4-BE49-F238E27FC236}">
                  <a16:creationId xmlns:a16="http://schemas.microsoft.com/office/drawing/2014/main" id="{CD9B8D53-7C9A-913B-359A-E306E2763D9F}"/>
                </a:ext>
              </a:extLst>
            </p:cNvPr>
            <p:cNvSpPr txBox="1"/>
            <p:nvPr/>
          </p:nvSpPr>
          <p:spPr>
            <a:xfrm>
              <a:off x="3001832" y="1761822"/>
              <a:ext cx="718209" cy="3068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r>
                <a:rPr lang="en-US" altLang="ja-JP" b="1" dirty="0">
                  <a:solidFill>
                    <a:prstClr val="black"/>
                  </a:solidFill>
                  <a:latin typeface="Arial" panose="020B0604020202020204"/>
                  <a:ea typeface="ＭＳ Ｐゴシック" panose="020B0600070205080204" pitchFamily="34" charset="-128"/>
                </a:rPr>
                <a:t>Decay</a:t>
              </a:r>
              <a:endParaRPr lang="ja-JP" altLang="en-US" b="1" dirty="0">
                <a:solidFill>
                  <a:prstClr val="black"/>
                </a:solidFill>
                <a:latin typeface="Arial" panose="020B0604020202020204"/>
                <a:ea typeface="ＭＳ Ｐゴシック" panose="020B0600070205080204" pitchFamily="34" charset="-128"/>
              </a:endParaRPr>
            </a:p>
          </p:txBody>
        </p:sp>
        <p:sp>
          <p:nvSpPr>
            <p:cNvPr id="126" name="テキスト ボックス 125">
              <a:extLst>
                <a:ext uri="{FF2B5EF4-FFF2-40B4-BE49-F238E27FC236}">
                  <a16:creationId xmlns:a16="http://schemas.microsoft.com/office/drawing/2014/main" id="{243D8C1E-FACE-1090-5B68-19E71BF92C29}"/>
                </a:ext>
              </a:extLst>
            </p:cNvPr>
            <p:cNvSpPr txBox="1"/>
            <p:nvPr/>
          </p:nvSpPr>
          <p:spPr>
            <a:xfrm>
              <a:off x="2247334" y="1036671"/>
              <a:ext cx="282649" cy="332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r>
                <a:rPr kumimoji="0" lang="en-US" altLang="ja-JP" sz="2000" kern="0" dirty="0">
                  <a:solidFill>
                    <a:srgbClr val="000000"/>
                  </a:solidFill>
                  <a:latin typeface="Meiryo"/>
                  <a:ea typeface="ＭＳ Ｐゴシック" panose="020B0600070205080204" pitchFamily="34" charset="-128"/>
                </a:rPr>
                <a:t>p</a:t>
              </a:r>
              <a:endParaRPr kumimoji="0" lang="ja-JP" altLang="en-US" sz="2000" kern="0">
                <a:solidFill>
                  <a:srgbClr val="000000"/>
                </a:solidFill>
                <a:latin typeface="Meiryo"/>
                <a:ea typeface="ＭＳ Ｐゴシック" panose="020B0600070205080204" pitchFamily="34" charset="-128"/>
              </a:endParaRPr>
            </a:p>
          </p:txBody>
        </p:sp>
        <p:sp>
          <p:nvSpPr>
            <p:cNvPr id="127" name="テキスト ボックス 126">
              <a:extLst>
                <a:ext uri="{FF2B5EF4-FFF2-40B4-BE49-F238E27FC236}">
                  <a16:creationId xmlns:a16="http://schemas.microsoft.com/office/drawing/2014/main" id="{45E6134F-ED2C-7E59-4E9B-EA98FCBFE0B8}"/>
                </a:ext>
              </a:extLst>
            </p:cNvPr>
            <p:cNvSpPr txBox="1"/>
            <p:nvPr/>
          </p:nvSpPr>
          <p:spPr>
            <a:xfrm>
              <a:off x="2753312" y="2139986"/>
              <a:ext cx="349249" cy="332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r>
                <a:rPr kumimoji="0" lang="en-US" altLang="ja-JP" sz="2000" kern="0" dirty="0">
                  <a:solidFill>
                    <a:srgbClr val="000000"/>
                  </a:solidFill>
                  <a:latin typeface="Symbol" pitchFamily="2" charset="2"/>
                  <a:ea typeface="ＭＳ Ｐゴシック" panose="020B0600070205080204" pitchFamily="34" charset="-128"/>
                </a:rPr>
                <a:t>p</a:t>
              </a:r>
              <a:r>
                <a:rPr kumimoji="0" lang="en-US" altLang="ja-JP" sz="2000" kern="0" baseline="30000" dirty="0">
                  <a:solidFill>
                    <a:srgbClr val="000000"/>
                  </a:solidFill>
                  <a:latin typeface="Symbol" pitchFamily="2" charset="2"/>
                  <a:ea typeface="ＭＳ Ｐゴシック" panose="020B0600070205080204" pitchFamily="34" charset="-128"/>
                </a:rPr>
                <a:t>-</a:t>
              </a:r>
              <a:endParaRPr kumimoji="0" lang="ja-JP" altLang="en-US" sz="2000" kern="0" baseline="30000">
                <a:solidFill>
                  <a:srgbClr val="000000"/>
                </a:solidFill>
                <a:latin typeface="Symbol" pitchFamily="2" charset="2"/>
                <a:ea typeface="ＭＳ Ｐゴシック" panose="020B0600070205080204" pitchFamily="34" charset="-128"/>
              </a:endParaRPr>
            </a:p>
          </p:txBody>
        </p:sp>
        <p:sp>
          <p:nvSpPr>
            <p:cNvPr id="128" name="テキスト ボックス 127">
              <a:extLst>
                <a:ext uri="{FF2B5EF4-FFF2-40B4-BE49-F238E27FC236}">
                  <a16:creationId xmlns:a16="http://schemas.microsoft.com/office/drawing/2014/main" id="{0D2A7EA2-717A-94B3-366E-E16495E0834A}"/>
                </a:ext>
              </a:extLst>
            </p:cNvPr>
            <p:cNvSpPr txBox="1"/>
            <p:nvPr/>
          </p:nvSpPr>
          <p:spPr>
            <a:xfrm>
              <a:off x="869356" y="2463732"/>
              <a:ext cx="299964" cy="332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r>
                <a:rPr kumimoji="0" lang="en-US" altLang="ja-JP" sz="2000" kern="0" dirty="0">
                  <a:solidFill>
                    <a:srgbClr val="000000"/>
                  </a:solidFill>
                  <a:latin typeface="Symbol" pitchFamily="2" charset="2"/>
                  <a:ea typeface="ＭＳ Ｐゴシック" panose="020B0600070205080204" pitchFamily="34" charset="-128"/>
                </a:rPr>
                <a:t>L</a:t>
              </a:r>
              <a:endParaRPr kumimoji="0" lang="ja-JP" altLang="en-US" sz="2000" kern="0" baseline="30000">
                <a:solidFill>
                  <a:srgbClr val="000000"/>
                </a:solidFill>
                <a:latin typeface="Symbol" pitchFamily="2" charset="2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50" name="グループ化 149">
            <a:extLst>
              <a:ext uri="{FF2B5EF4-FFF2-40B4-BE49-F238E27FC236}">
                <a16:creationId xmlns:a16="http://schemas.microsoft.com/office/drawing/2014/main" id="{F6C2DD33-1407-A0EB-2342-368FA47B2F74}"/>
              </a:ext>
            </a:extLst>
          </p:cNvPr>
          <p:cNvGrpSpPr/>
          <p:nvPr/>
        </p:nvGrpSpPr>
        <p:grpSpPr>
          <a:xfrm>
            <a:off x="5960949" y="3827217"/>
            <a:ext cx="6084873" cy="3484145"/>
            <a:chOff x="3973942" y="2364003"/>
            <a:chExt cx="5382312" cy="3081865"/>
          </a:xfrm>
        </p:grpSpPr>
        <p:sp>
          <p:nvSpPr>
            <p:cNvPr id="130" name="テキスト ボックス 129">
              <a:extLst>
                <a:ext uri="{FF2B5EF4-FFF2-40B4-BE49-F238E27FC236}">
                  <a16:creationId xmlns:a16="http://schemas.microsoft.com/office/drawing/2014/main" id="{F06DCDCD-D585-37E8-C7DA-7BDE8941AA53}"/>
                </a:ext>
              </a:extLst>
            </p:cNvPr>
            <p:cNvSpPr txBox="1"/>
            <p:nvPr/>
          </p:nvSpPr>
          <p:spPr>
            <a:xfrm>
              <a:off x="6482509" y="2522852"/>
              <a:ext cx="2186433" cy="3358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18530" indent="-118530" defTabSz="914377">
                <a:buFont typeface="Arial" panose="020B0604020202020204" pitchFamily="34" charset="0"/>
                <a:buChar char="•"/>
                <a:defRPr/>
              </a:pPr>
              <a:r>
                <a:rPr lang="en-US" altLang="ja-JP" sz="1867" dirty="0">
                  <a:solidFill>
                    <a:prstClr val="black"/>
                  </a:solidFill>
                  <a:latin typeface="Arial" panose="020B0604020202020204"/>
                  <a:ea typeface="ＭＳ Ｐゴシック" panose="020B0600070205080204" pitchFamily="34" charset="-128"/>
                </a:rPr>
                <a:t>Polarization change </a:t>
              </a:r>
            </a:p>
          </p:txBody>
        </p:sp>
        <p:grpSp>
          <p:nvGrpSpPr>
            <p:cNvPr id="131" name="グループ化 130">
              <a:extLst>
                <a:ext uri="{FF2B5EF4-FFF2-40B4-BE49-F238E27FC236}">
                  <a16:creationId xmlns:a16="http://schemas.microsoft.com/office/drawing/2014/main" id="{6DB98E85-B042-632D-707B-2E0B47517799}"/>
                </a:ext>
              </a:extLst>
            </p:cNvPr>
            <p:cNvGrpSpPr/>
            <p:nvPr/>
          </p:nvGrpSpPr>
          <p:grpSpPr>
            <a:xfrm>
              <a:off x="4144731" y="2809328"/>
              <a:ext cx="2506051" cy="2162016"/>
              <a:chOff x="7923187" y="2998276"/>
              <a:chExt cx="2569010" cy="2216332"/>
            </a:xfrm>
          </p:grpSpPr>
          <p:pic>
            <p:nvPicPr>
              <p:cNvPr id="133" name="図 132">
                <a:extLst>
                  <a:ext uri="{FF2B5EF4-FFF2-40B4-BE49-F238E27FC236}">
                    <a16:creationId xmlns:a16="http://schemas.microsoft.com/office/drawing/2014/main" id="{84A25DD6-CA47-171A-8159-7FDB36C928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7560" r="8193" b="47211"/>
              <a:stretch/>
            </p:blipFill>
            <p:spPr>
              <a:xfrm>
                <a:off x="7923188" y="2998276"/>
                <a:ext cx="2569009" cy="1972056"/>
              </a:xfrm>
              <a:prstGeom prst="rect">
                <a:avLst/>
              </a:prstGeom>
            </p:spPr>
          </p:pic>
          <p:pic>
            <p:nvPicPr>
              <p:cNvPr id="137" name="図 136">
                <a:extLst>
                  <a:ext uri="{FF2B5EF4-FFF2-40B4-BE49-F238E27FC236}">
                    <a16:creationId xmlns:a16="http://schemas.microsoft.com/office/drawing/2014/main" id="{F163208B-4FE8-A932-5E1F-5DE17E74C0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89742" r="8193" b="1787"/>
              <a:stretch/>
            </p:blipFill>
            <p:spPr>
              <a:xfrm>
                <a:off x="7923187" y="4845276"/>
                <a:ext cx="2569009" cy="369332"/>
              </a:xfrm>
              <a:prstGeom prst="rect">
                <a:avLst/>
              </a:prstGeom>
            </p:spPr>
          </p:pic>
        </p:grpSp>
        <p:grpSp>
          <p:nvGrpSpPr>
            <p:cNvPr id="138" name="グループ化 137">
              <a:extLst>
                <a:ext uri="{FF2B5EF4-FFF2-40B4-BE49-F238E27FC236}">
                  <a16:creationId xmlns:a16="http://schemas.microsoft.com/office/drawing/2014/main" id="{DEAE1EC6-B266-AE96-DB70-565C507BFFC2}"/>
                </a:ext>
              </a:extLst>
            </p:cNvPr>
            <p:cNvGrpSpPr/>
            <p:nvPr/>
          </p:nvGrpSpPr>
          <p:grpSpPr>
            <a:xfrm>
              <a:off x="6699995" y="2364003"/>
              <a:ext cx="2422682" cy="2517818"/>
              <a:chOff x="8902768" y="2384984"/>
              <a:chExt cx="2979355" cy="3096352"/>
            </a:xfrm>
          </p:grpSpPr>
          <p:pic>
            <p:nvPicPr>
              <p:cNvPr id="139" name="図 138" descr="グラフ&#10;&#10;自動的に生成された説明">
                <a:extLst>
                  <a:ext uri="{FF2B5EF4-FFF2-40B4-BE49-F238E27FC236}">
                    <a16:creationId xmlns:a16="http://schemas.microsoft.com/office/drawing/2014/main" id="{6A7A56F1-8CE2-C1B7-9F4F-B736425ECF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4405" t="49674" r="51638"/>
              <a:stretch/>
            </p:blipFill>
            <p:spPr>
              <a:xfrm>
                <a:off x="8902768" y="3129428"/>
                <a:ext cx="2979355" cy="2351908"/>
              </a:xfrm>
              <a:prstGeom prst="rect">
                <a:avLst/>
              </a:prstGeom>
            </p:spPr>
          </p:pic>
          <p:sp>
            <p:nvSpPr>
              <p:cNvPr id="142" name="正方形/長方形 141">
                <a:extLst>
                  <a:ext uri="{FF2B5EF4-FFF2-40B4-BE49-F238E27FC236}">
                    <a16:creationId xmlns:a16="http://schemas.microsoft.com/office/drawing/2014/main" id="{C811EACB-ECBE-B860-DC62-8BC70900BA65}"/>
                  </a:ext>
                </a:extLst>
              </p:cNvPr>
              <p:cNvSpPr/>
              <p:nvPr/>
            </p:nvSpPr>
            <p:spPr>
              <a:xfrm>
                <a:off x="11455685" y="2384984"/>
                <a:ext cx="92468" cy="7444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ja-JP" altLang="en-US" sz="1467">
                  <a:solidFill>
                    <a:prstClr val="white"/>
                  </a:solidFill>
                  <a:latin typeface="Arial" panose="020B0604020202020204"/>
                  <a:ea typeface="ＭＳ Ｐゴシック" panose="020B0600070205080204" pitchFamily="34" charset="-128"/>
                </a:endParaRPr>
              </a:p>
            </p:txBody>
          </p:sp>
        </p:grpSp>
        <p:pic>
          <p:nvPicPr>
            <p:cNvPr id="144" name="図 143" descr="テキスト&#10;&#10;低い精度で自動的に生成された説明">
              <a:extLst>
                <a:ext uri="{FF2B5EF4-FFF2-40B4-BE49-F238E27FC236}">
                  <a16:creationId xmlns:a16="http://schemas.microsoft.com/office/drawing/2014/main" id="{DC0DAE1C-5F68-9DBC-0F14-ADE99D300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39058" y="2513695"/>
              <a:ext cx="817196" cy="585454"/>
            </a:xfrm>
            <a:prstGeom prst="rect">
              <a:avLst/>
            </a:prstGeom>
          </p:spPr>
        </p:pic>
        <p:sp>
          <p:nvSpPr>
            <p:cNvPr id="145" name="テキスト ボックス 144">
              <a:extLst>
                <a:ext uri="{FF2B5EF4-FFF2-40B4-BE49-F238E27FC236}">
                  <a16:creationId xmlns:a16="http://schemas.microsoft.com/office/drawing/2014/main" id="{81FFEDDE-2E86-2F82-138F-A0C6D971953B}"/>
                </a:ext>
              </a:extLst>
            </p:cNvPr>
            <p:cNvSpPr txBox="1"/>
            <p:nvPr/>
          </p:nvSpPr>
          <p:spPr>
            <a:xfrm>
              <a:off x="5127220" y="3025075"/>
              <a:ext cx="1489100" cy="281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r>
                <a:rPr lang="en-US" altLang="ja-JP" sz="1467" b="1" u="sng" dirty="0">
                  <a:solidFill>
                    <a:srgbClr val="C00000"/>
                  </a:solidFill>
                  <a:latin typeface="Arial" panose="020B0604020202020204"/>
                  <a:ea typeface="ＭＳ Ｐゴシック" panose="020B0600070205080204" pitchFamily="34" charset="-128"/>
                </a:rPr>
                <a:t>Analyzing power</a:t>
              </a:r>
              <a:endParaRPr lang="ja-JP" altLang="en-US" sz="1467" b="1" u="sng" dirty="0">
                <a:solidFill>
                  <a:srgbClr val="C00000"/>
                </a:solidFill>
                <a:latin typeface="Arial" panose="020B0604020202020204"/>
                <a:ea typeface="ＭＳ Ｐゴシック" panose="020B0600070205080204" pitchFamily="34" charset="-128"/>
              </a:endParaRPr>
            </a:p>
          </p:txBody>
        </p:sp>
        <p:sp>
          <p:nvSpPr>
            <p:cNvPr id="146" name="テキスト ボックス 145">
              <a:extLst>
                <a:ext uri="{FF2B5EF4-FFF2-40B4-BE49-F238E27FC236}">
                  <a16:creationId xmlns:a16="http://schemas.microsoft.com/office/drawing/2014/main" id="{CE9667A7-786D-F9D5-1F37-4EB6A4D3F14D}"/>
                </a:ext>
              </a:extLst>
            </p:cNvPr>
            <p:cNvSpPr txBox="1"/>
            <p:nvPr/>
          </p:nvSpPr>
          <p:spPr>
            <a:xfrm>
              <a:off x="7108938" y="2739403"/>
              <a:ext cx="1313278" cy="281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r>
                <a:rPr lang="en-US" altLang="ja-JP" sz="1467" b="1" u="sng" dirty="0">
                  <a:solidFill>
                    <a:srgbClr val="C00000"/>
                  </a:solidFill>
                  <a:latin typeface="Arial" panose="020B0604020202020204"/>
                  <a:ea typeface="ＭＳ Ｐゴシック" panose="020B0600070205080204" pitchFamily="34" charset="-128"/>
                </a:rPr>
                <a:t>Depolarization</a:t>
              </a:r>
              <a:endParaRPr lang="ja-JP" altLang="en-US" sz="1467" b="1" u="sng" dirty="0">
                <a:solidFill>
                  <a:srgbClr val="C00000"/>
                </a:solidFill>
                <a:latin typeface="Arial" panose="020B0604020202020204"/>
                <a:ea typeface="ＭＳ Ｐゴシック" panose="020B0600070205080204" pitchFamily="34" charset="-128"/>
              </a:endParaRPr>
            </a:p>
          </p:txBody>
        </p:sp>
        <p:sp>
          <p:nvSpPr>
            <p:cNvPr id="147" name="テキスト ボックス 146">
              <a:extLst>
                <a:ext uri="{FF2B5EF4-FFF2-40B4-BE49-F238E27FC236}">
                  <a16:creationId xmlns:a16="http://schemas.microsoft.com/office/drawing/2014/main" id="{5A0640B2-F993-567A-0C54-1967DFD64252}"/>
                </a:ext>
              </a:extLst>
            </p:cNvPr>
            <p:cNvSpPr txBox="1"/>
            <p:nvPr/>
          </p:nvSpPr>
          <p:spPr>
            <a:xfrm>
              <a:off x="3973942" y="5164496"/>
              <a:ext cx="4865166" cy="281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r>
                <a:rPr lang="en-US" altLang="ja-JP" sz="1467" dirty="0">
                  <a:solidFill>
                    <a:prstClr val="black"/>
                  </a:solidFill>
                  <a:latin typeface="Arial" panose="020B0604020202020204"/>
                  <a:ea typeface="ＭＳ Ｐゴシック" panose="020B0600070205080204" pitchFamily="34" charset="-128"/>
                </a:rPr>
                <a:t>Essential constraint to determine spin-dependent </a:t>
              </a:r>
              <a:r>
                <a:rPr lang="en-US" altLang="ja-JP" sz="1467" dirty="0">
                  <a:solidFill>
                    <a:prstClr val="black"/>
                  </a:solidFill>
                  <a:latin typeface="Symbol" pitchFamily="2" charset="2"/>
                  <a:ea typeface="ＭＳ Ｐゴシック" panose="020B0600070205080204" pitchFamily="34" charset="-128"/>
                </a:rPr>
                <a:t>L</a:t>
              </a:r>
              <a:r>
                <a:rPr lang="en-US" altLang="ja-JP" sz="1467" dirty="0">
                  <a:solidFill>
                    <a:prstClr val="black"/>
                  </a:solidFill>
                  <a:latin typeface="Arial" panose="020B0604020202020204"/>
                  <a:ea typeface="ＭＳ Ｐゴシック" panose="020B0600070205080204" pitchFamily="34" charset="-128"/>
                </a:rPr>
                <a:t>N interaction</a:t>
              </a:r>
              <a:endParaRPr lang="ja-JP" altLang="en-US" sz="1467" dirty="0">
                <a:solidFill>
                  <a:prstClr val="black"/>
                </a:solidFill>
                <a:latin typeface="Arial" panose="020B0604020202020204"/>
                <a:ea typeface="ＭＳ Ｐゴシック" panose="020B0600070205080204" pitchFamily="34" charset="-128"/>
              </a:endParaRPr>
            </a:p>
          </p:txBody>
        </p:sp>
        <p:sp>
          <p:nvSpPr>
            <p:cNvPr id="148" name="テキスト ボックス 147">
              <a:extLst>
                <a:ext uri="{FF2B5EF4-FFF2-40B4-BE49-F238E27FC236}">
                  <a16:creationId xmlns:a16="http://schemas.microsoft.com/office/drawing/2014/main" id="{A28DBE2C-3B72-7B94-BA27-FB738DA38D8A}"/>
                </a:ext>
              </a:extLst>
            </p:cNvPr>
            <p:cNvSpPr txBox="1"/>
            <p:nvPr/>
          </p:nvSpPr>
          <p:spPr>
            <a:xfrm>
              <a:off x="5484988" y="4193002"/>
              <a:ext cx="1015514" cy="281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r>
                <a:rPr lang="en-US" altLang="ja-JP" sz="1467" b="1" dirty="0">
                  <a:solidFill>
                    <a:srgbClr val="C00000"/>
                  </a:solidFill>
                  <a:latin typeface="Arial" panose="020B0604020202020204"/>
                  <a:ea typeface="ＭＳ Ｐゴシック" panose="020B0600070205080204" pitchFamily="34" charset="-128"/>
                </a:rPr>
                <a:t>Simulation</a:t>
              </a:r>
              <a:endParaRPr lang="ja-JP" altLang="en-US" sz="1467" b="1">
                <a:solidFill>
                  <a:srgbClr val="C00000"/>
                </a:solidFill>
                <a:latin typeface="Arial" panose="020B0604020202020204"/>
                <a:ea typeface="ＭＳ Ｐゴシック" panose="020B0600070205080204" pitchFamily="34" charset="-128"/>
              </a:endParaRPr>
            </a:p>
          </p:txBody>
        </p:sp>
        <p:sp>
          <p:nvSpPr>
            <p:cNvPr id="149" name="テキスト ボックス 148">
              <a:extLst>
                <a:ext uri="{FF2B5EF4-FFF2-40B4-BE49-F238E27FC236}">
                  <a16:creationId xmlns:a16="http://schemas.microsoft.com/office/drawing/2014/main" id="{09141E6E-0F11-DF9C-4CE7-AD869DE25444}"/>
                </a:ext>
              </a:extLst>
            </p:cNvPr>
            <p:cNvSpPr txBox="1"/>
            <p:nvPr/>
          </p:nvSpPr>
          <p:spPr>
            <a:xfrm>
              <a:off x="8099320" y="4119181"/>
              <a:ext cx="1015514" cy="281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r>
                <a:rPr lang="en-US" altLang="ja-JP" sz="1467" b="1" dirty="0">
                  <a:solidFill>
                    <a:srgbClr val="C00000"/>
                  </a:solidFill>
                  <a:latin typeface="Arial" panose="020B0604020202020204"/>
                  <a:ea typeface="ＭＳ Ｐゴシック" panose="020B0600070205080204" pitchFamily="34" charset="-128"/>
                </a:rPr>
                <a:t>Simulation</a:t>
              </a:r>
              <a:endParaRPr lang="ja-JP" altLang="en-US" sz="1467" b="1">
                <a:solidFill>
                  <a:srgbClr val="C00000"/>
                </a:solidFill>
                <a:latin typeface="Arial" panose="020B0604020202020204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CFC50FDF-7C11-8997-6962-3CF014F53830}"/>
              </a:ext>
            </a:extLst>
          </p:cNvPr>
          <p:cNvSpPr txBox="1"/>
          <p:nvPr/>
        </p:nvSpPr>
        <p:spPr>
          <a:xfrm>
            <a:off x="5604330" y="1171028"/>
            <a:ext cx="5778577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altLang="ja-JP" sz="1867" dirty="0">
                <a:solidFill>
                  <a:srgbClr val="C00000"/>
                </a:solidFill>
                <a:latin typeface="Arial" panose="020B0604020202020204"/>
                <a:ea typeface="ＭＳ Ｐゴシック" panose="020B0600070205080204" pitchFamily="34" charset="-128"/>
              </a:rPr>
              <a:t>Measure spin observables with polarized </a:t>
            </a:r>
            <a:r>
              <a:rPr lang="en-US" altLang="ja-JP" sz="1867" dirty="0">
                <a:solidFill>
                  <a:srgbClr val="C00000"/>
                </a:solidFill>
                <a:latin typeface="Symbol" panose="05050102010706020507" pitchFamily="18" charset="2"/>
                <a:ea typeface="ＭＳ Ｐゴシック" panose="020B0600070205080204" pitchFamily="34" charset="-128"/>
              </a:rPr>
              <a:t>L</a:t>
            </a:r>
            <a:r>
              <a:rPr lang="en-US" altLang="ja-JP" sz="1867" dirty="0">
                <a:solidFill>
                  <a:srgbClr val="C00000"/>
                </a:solidFill>
                <a:latin typeface="Arial" panose="020B0604020202020204"/>
                <a:ea typeface="ＭＳ Ｐゴシック" panose="020B0600070205080204" pitchFamily="34" charset="-128"/>
              </a:rPr>
              <a:t> beam from p(</a:t>
            </a:r>
            <a:r>
              <a:rPr lang="en-US" altLang="ja-JP" sz="1867" dirty="0">
                <a:solidFill>
                  <a:srgbClr val="C00000"/>
                </a:solidFill>
                <a:latin typeface="Symbol" panose="05050102010706020507" pitchFamily="18" charset="2"/>
                <a:ea typeface="ＭＳ Ｐゴシック" panose="020B0600070205080204" pitchFamily="34" charset="-128"/>
              </a:rPr>
              <a:t>p</a:t>
            </a:r>
            <a:r>
              <a:rPr lang="en-US" altLang="ja-JP" sz="1867" baseline="30000" dirty="0">
                <a:solidFill>
                  <a:srgbClr val="C00000"/>
                </a:solidFill>
                <a:latin typeface="Symbol" panose="05050102010706020507" pitchFamily="18" charset="2"/>
                <a:ea typeface="ＭＳ Ｐゴシック" panose="020B0600070205080204" pitchFamily="34" charset="-128"/>
              </a:rPr>
              <a:t>-</a:t>
            </a:r>
            <a:r>
              <a:rPr lang="en-US" altLang="ja-JP" sz="1867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,</a:t>
            </a:r>
            <a:r>
              <a:rPr lang="en-US" altLang="ja-JP" sz="1867" baseline="30000" dirty="0">
                <a:solidFill>
                  <a:srgbClr val="C00000"/>
                </a:solidFill>
                <a:latin typeface="Symbol" panose="05050102010706020507" pitchFamily="18" charset="2"/>
                <a:ea typeface="ＭＳ Ｐゴシック" panose="020B0600070205080204" pitchFamily="34" charset="-128"/>
              </a:rPr>
              <a:t> </a:t>
            </a:r>
            <a:r>
              <a:rPr lang="en-US" altLang="ja-JP" sz="1867" dirty="0">
                <a:solidFill>
                  <a:srgbClr val="C00000"/>
                </a:solidFill>
                <a:latin typeface="Arial" panose="020B0604020202020204"/>
                <a:ea typeface="ＭＳ Ｐゴシック" panose="020B0600070205080204" pitchFamily="34" charset="-128"/>
              </a:rPr>
              <a:t>K</a:t>
            </a:r>
            <a:r>
              <a:rPr lang="en-US" altLang="ja-JP" sz="1867" baseline="30000" dirty="0">
                <a:solidFill>
                  <a:srgbClr val="C00000"/>
                </a:solidFill>
                <a:latin typeface="Symbol" panose="05050102010706020507" pitchFamily="18" charset="2"/>
                <a:ea typeface="ＭＳ Ｐゴシック" panose="020B0600070205080204" pitchFamily="34" charset="-128"/>
              </a:rPr>
              <a:t>0</a:t>
            </a:r>
            <a:r>
              <a:rPr lang="en-US" altLang="ja-JP" sz="1867" dirty="0">
                <a:solidFill>
                  <a:srgbClr val="C00000"/>
                </a:solidFill>
                <a:latin typeface="Arial" panose="020B0604020202020204"/>
                <a:ea typeface="ＭＳ Ｐゴシック" panose="020B0600070205080204" pitchFamily="34" charset="-128"/>
              </a:rPr>
              <a:t>) reaction</a:t>
            </a:r>
            <a:endParaRPr lang="ja-JP" altLang="en-US" sz="1867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id="{479D40E3-6D64-0DE7-EC3A-0B8B82138540}"/>
              </a:ext>
            </a:extLst>
          </p:cNvPr>
          <p:cNvSpPr txBox="1"/>
          <p:nvPr/>
        </p:nvSpPr>
        <p:spPr>
          <a:xfrm>
            <a:off x="6310888" y="4027370"/>
            <a:ext cx="3392867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8530" indent="-118530" defTabSz="914377">
              <a:buFont typeface="Arial" panose="020B0604020202020204" pitchFamily="34" charset="0"/>
              <a:buChar char="•"/>
              <a:defRPr/>
            </a:pPr>
            <a:r>
              <a:rPr lang="en-US" altLang="ja-JP" sz="1867" dirty="0">
                <a:solidFill>
                  <a:prstClr val="black"/>
                </a:solidFill>
                <a:latin typeface="Arial" panose="020B0604020202020204"/>
                <a:ea typeface="ＭＳ Ｐゴシック" panose="020B0600070205080204" pitchFamily="34" charset="-128"/>
              </a:rPr>
              <a:t>Left-Right asymmetry 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CF3D6C0-A7B0-EF07-6765-44DD582AE557}"/>
              </a:ext>
            </a:extLst>
          </p:cNvPr>
          <p:cNvSpPr txBox="1"/>
          <p:nvPr/>
        </p:nvSpPr>
        <p:spPr>
          <a:xfrm>
            <a:off x="9099861" y="0"/>
            <a:ext cx="33011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b="1" i="1" dirty="0"/>
              <a:t>Slide from Miwa</a:t>
            </a:r>
            <a:endParaRPr lang="ja-JP" altLang="en-US" sz="2000" i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45C76FF-123E-EBED-3BFF-58C5C454D851}"/>
              </a:ext>
            </a:extLst>
          </p:cNvPr>
          <p:cNvSpPr txBox="1"/>
          <p:nvPr/>
        </p:nvSpPr>
        <p:spPr>
          <a:xfrm>
            <a:off x="6834590" y="5690634"/>
            <a:ext cx="5149031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latin typeface="Symbol" pitchFamily="2" charset="2"/>
              </a:rPr>
              <a:t>L</a:t>
            </a:r>
            <a:r>
              <a:rPr lang="en-US" altLang="ja-JP" sz="2400" b="1" dirty="0"/>
              <a:t>N LS force and spin-spin force will be determined</a:t>
            </a:r>
            <a:r>
              <a:rPr lang="en-US" altLang="ja-JP" sz="2400" b="1" dirty="0">
                <a:latin typeface="Symbol" pitchFamily="2" charset="2"/>
              </a:rPr>
              <a:t> 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3004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804BA-44AA-5582-38ED-CE4A799F7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テキスト ボックス 5">
            <a:extLst>
              <a:ext uri="{FF2B5EF4-FFF2-40B4-BE49-F238E27FC236}">
                <a16:creationId xmlns:a16="http://schemas.microsoft.com/office/drawing/2014/main" id="{A1C4753B-1D68-64B9-8B1C-9E9797850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1868" y="2628781"/>
            <a:ext cx="9456852" cy="1600438"/>
          </a:xfrm>
          <a:prstGeom prst="rect">
            <a:avLst/>
          </a:prstGeom>
          <a:solidFill>
            <a:srgbClr val="FFFFFF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defTabSz="914332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5400" b="1" dirty="0">
                <a:solidFill>
                  <a:srgbClr val="000000"/>
                </a:solidFill>
                <a:latin typeface="Arial"/>
              </a:rPr>
              <a:t>3</a:t>
            </a:r>
            <a:r>
              <a:rPr lang="en-US" altLang="ja-JP" sz="5400" b="1" dirty="0">
                <a:latin typeface="Arial"/>
              </a:rPr>
              <a:t>. Light </a:t>
            </a:r>
            <a:r>
              <a:rPr lang="en-US" altLang="ja-JP" sz="5400" b="1" dirty="0">
                <a:latin typeface="Symbol" panose="05050102010706020507" pitchFamily="18" charset="2"/>
              </a:rPr>
              <a:t>L</a:t>
            </a:r>
            <a:r>
              <a:rPr lang="en-US" altLang="ja-JP" sz="5400" b="1" dirty="0">
                <a:latin typeface="Arial"/>
              </a:rPr>
              <a:t> </a:t>
            </a:r>
            <a:r>
              <a:rPr lang="en-US" altLang="ja-JP" sz="5400" b="1" dirty="0" err="1">
                <a:latin typeface="Arial"/>
                <a:ea typeface="ＭＳ Ｐゴシック"/>
              </a:rPr>
              <a:t>hypernuclei</a:t>
            </a:r>
            <a:r>
              <a:rPr lang="en-US" altLang="ja-JP" sz="5400" b="1" dirty="0">
                <a:latin typeface="Arial"/>
                <a:ea typeface="ＭＳ Ｐゴシック"/>
              </a:rPr>
              <a:t> </a:t>
            </a:r>
          </a:p>
          <a:p>
            <a:pPr algn="ctr" defTabSz="914332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4400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0483908"/>
      </p:ext>
    </p:extLst>
  </p:cSld>
  <p:clrMapOvr>
    <a:masterClrMapping/>
  </p:clrMapOvr>
  <p:transition spd="slow" advTm="529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8D43D85-1207-491D-8D21-20EAE57324AA}"/>
              </a:ext>
            </a:extLst>
          </p:cNvPr>
          <p:cNvSpPr txBox="1"/>
          <p:nvPr/>
        </p:nvSpPr>
        <p:spPr>
          <a:xfrm>
            <a:off x="2844279" y="105773"/>
            <a:ext cx="6839788" cy="802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6267"/>
              </a:lnSpc>
              <a:spcAft>
                <a:spcPts val="400"/>
              </a:spcAft>
            </a:pPr>
            <a:r>
              <a:rPr lang="en-US" altLang="ja-JP" sz="3600" b="1" u="sng" dirty="0"/>
              <a:t>Hypertriton (</a:t>
            </a:r>
            <a:r>
              <a:rPr lang="en-US" altLang="ja-JP" sz="3600" b="1" u="sng" baseline="30000" dirty="0"/>
              <a:t>3</a:t>
            </a:r>
            <a:r>
              <a:rPr lang="en-US" altLang="ja-JP" sz="3600" b="1" u="sng" baseline="-25000" dirty="0">
                <a:latin typeface="Symbol" panose="05050102010706020507" pitchFamily="18" charset="2"/>
              </a:rPr>
              <a:t>L</a:t>
            </a:r>
            <a:r>
              <a:rPr lang="en-US" altLang="ja-JP" sz="3600" b="1" u="sng" dirty="0"/>
              <a:t>H)</a:t>
            </a:r>
            <a:r>
              <a:rPr lang="ja-JP" altLang="en-US" sz="3600" b="1" u="sng" dirty="0"/>
              <a:t> </a:t>
            </a:r>
            <a:r>
              <a:rPr lang="en-US" altLang="ja-JP" sz="3600" b="1" u="sng" dirty="0"/>
              <a:t>puzzle</a:t>
            </a:r>
            <a:endParaRPr lang="en-US" altLang="ja-JP" sz="3600" b="1" u="sng" dirty="0">
              <a:latin typeface="Symbol" panose="05050102010706020507" pitchFamily="18" charset="2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387355"/>
              </p:ext>
            </p:extLst>
          </p:nvPr>
        </p:nvGraphicFramePr>
        <p:xfrm>
          <a:off x="3706700" y="1489693"/>
          <a:ext cx="8387408" cy="5279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9771">
                  <a:extLst>
                    <a:ext uri="{9D8B030D-6E8A-4147-A177-3AD203B41FA5}">
                      <a16:colId xmlns:a16="http://schemas.microsoft.com/office/drawing/2014/main" val="21279682"/>
                    </a:ext>
                  </a:extLst>
                </a:gridCol>
                <a:gridCol w="1644589">
                  <a:extLst>
                    <a:ext uri="{9D8B030D-6E8A-4147-A177-3AD203B41FA5}">
                      <a16:colId xmlns:a16="http://schemas.microsoft.com/office/drawing/2014/main" val="22456007"/>
                    </a:ext>
                  </a:extLst>
                </a:gridCol>
                <a:gridCol w="1571497">
                  <a:extLst>
                    <a:ext uri="{9D8B030D-6E8A-4147-A177-3AD203B41FA5}">
                      <a16:colId xmlns:a16="http://schemas.microsoft.com/office/drawing/2014/main" val="1986251025"/>
                    </a:ext>
                  </a:extLst>
                </a:gridCol>
                <a:gridCol w="1730503">
                  <a:extLst>
                    <a:ext uri="{9D8B030D-6E8A-4147-A177-3AD203B41FA5}">
                      <a16:colId xmlns:a16="http://schemas.microsoft.com/office/drawing/2014/main" val="372358908"/>
                    </a:ext>
                  </a:extLst>
                </a:gridCol>
                <a:gridCol w="1851048">
                  <a:extLst>
                    <a:ext uri="{9D8B030D-6E8A-4147-A177-3AD203B41FA5}">
                      <a16:colId xmlns:a16="http://schemas.microsoft.com/office/drawing/2014/main" val="3767962445"/>
                    </a:ext>
                  </a:extLst>
                </a:gridCol>
              </a:tblGrid>
              <a:tr h="54363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>
                          <a:solidFill>
                            <a:schemeClr val="tx1"/>
                          </a:solidFill>
                        </a:rPr>
                        <a:t>Experiment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>
                          <a:solidFill>
                            <a:schemeClr val="tx1"/>
                          </a:solidFill>
                        </a:rPr>
                        <a:t>Reaction</a:t>
                      </a:r>
                      <a:endParaRPr kumimoji="1" lang="ja-JP" alt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900" dirty="0">
                          <a:solidFill>
                            <a:schemeClr val="tx1"/>
                          </a:solidFill>
                        </a:rPr>
                        <a:t>Method</a:t>
                      </a:r>
                      <a:endParaRPr kumimoji="1" lang="ja-JP" alt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1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t </a:t>
                      </a:r>
                      <a:r>
                        <a:rPr kumimoji="1" lang="en-US" altLang="ja-JP" sz="21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en-US" altLang="ja-JP" sz="2100" baseline="3000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kumimoji="1" lang="en-US" altLang="ja-JP" sz="2100" baseline="-2500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L</a:t>
                      </a:r>
                      <a:r>
                        <a:rPr kumimoji="1" lang="en-US" altLang="ja-JP" sz="2100">
                          <a:solidFill>
                            <a:schemeClr val="tx1"/>
                          </a:solidFill>
                        </a:rPr>
                        <a:t>H) </a:t>
                      </a:r>
                      <a:r>
                        <a:rPr kumimoji="1" lang="en-US" altLang="ja-JP" sz="1600">
                          <a:solidFill>
                            <a:schemeClr val="tx1"/>
                          </a:solidFill>
                        </a:rPr>
                        <a:t>[ps]</a:t>
                      </a:r>
                      <a:endParaRPr kumimoji="1" lang="ja-JP" alt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1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kumimoji="1" lang="en-US" altLang="ja-JP" sz="2100" baseline="-250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L</a:t>
                      </a:r>
                      <a:r>
                        <a:rPr kumimoji="1" lang="en-US" altLang="ja-JP" sz="21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en-US" altLang="ja-JP" sz="2100" baseline="3000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kumimoji="1" lang="en-US" altLang="ja-JP" sz="2100" baseline="-2500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L</a:t>
                      </a:r>
                      <a:r>
                        <a:rPr kumimoji="1" lang="en-US" altLang="ja-JP" sz="2100">
                          <a:solidFill>
                            <a:schemeClr val="tx1"/>
                          </a:solidFill>
                        </a:rPr>
                        <a:t>H) </a:t>
                      </a:r>
                      <a:r>
                        <a:rPr kumimoji="1" lang="en-US" altLang="ja-JP" sz="160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kumimoji="1" lang="en-US" altLang="ja-JP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keV]</a:t>
                      </a:r>
                      <a:endParaRPr kumimoji="1" lang="ja-JP" alt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091281562"/>
                  </a:ext>
                </a:extLst>
              </a:tr>
              <a:tr h="6299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en-US" altLang="ja-JP" sz="1900" b="1" dirty="0"/>
                        <a:t>STAR</a:t>
                      </a:r>
                      <a:endParaRPr kumimoji="1" lang="ja-JP" altLang="en-US" sz="19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 (</a:t>
                      </a:r>
                      <a:r>
                        <a:rPr kumimoji="1" lang="en-US" altLang="ja-JP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Au+Au</a:t>
                      </a:r>
                      <a:r>
                        <a:rPr kumimoji="1" lang="en-US" altLang="ja-JP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r>
                        <a:rPr kumimoji="1" lang="en-US" altLang="ja-JP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s=3GeV</a:t>
                      </a:r>
                      <a:endParaRPr kumimoji="1" lang="ja-JP" alt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/>
                        <a:t>decay length</a:t>
                      </a:r>
                      <a:endParaRPr kumimoji="1" lang="ja-JP" altLang="en-US" sz="16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600" dirty="0"/>
                        <a:t>inv. mass</a:t>
                      </a:r>
                      <a:endParaRPr kumimoji="1" lang="ja-JP" alt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221±15±19</a:t>
                      </a:r>
                      <a:endParaRPr kumimoji="1" lang="ja-JP" altLang="en-US" sz="2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kumimoji="1" lang="en-US" altLang="ja-JP" sz="16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1" lang="en-US" altLang="ja-JP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41±0</a:t>
                      </a:r>
                      <a:r>
                        <a:rPr kumimoji="1" lang="en-US" altLang="ja-JP" sz="16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1" lang="en-US" altLang="ja-JP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12±0</a:t>
                      </a:r>
                      <a:r>
                        <a:rPr kumimoji="1" lang="en-US" altLang="ja-JP" sz="16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1" lang="en-US" altLang="ja-JP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935006015"/>
                  </a:ext>
                </a:extLst>
              </a:tr>
              <a:tr h="6299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en-US" altLang="ja-JP" sz="1900" b="1" dirty="0"/>
                        <a:t>ALICE</a:t>
                      </a:r>
                      <a:endParaRPr kumimoji="1" lang="ja-JP" altLang="en-US" sz="19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900" dirty="0"/>
                        <a:t>HI </a:t>
                      </a:r>
                      <a:r>
                        <a:rPr kumimoji="1" lang="en-US" altLang="ja-JP" sz="1500" dirty="0"/>
                        <a:t>(</a:t>
                      </a:r>
                      <a:r>
                        <a:rPr kumimoji="1" lang="en-US" altLang="ja-JP" sz="1500" dirty="0" err="1"/>
                        <a:t>Pb+Pb</a:t>
                      </a:r>
                      <a:r>
                        <a:rPr kumimoji="1" lang="en-US" altLang="ja-JP" sz="1500" dirty="0"/>
                        <a:t>)</a:t>
                      </a:r>
                    </a:p>
                    <a:p>
                      <a:pPr marL="0" marR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r>
                        <a:rPr kumimoji="1" lang="en-US" altLang="ja-JP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s=5TeV</a:t>
                      </a:r>
                      <a:endParaRPr kumimoji="1" lang="ja-JP" altLang="en-US" sz="15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/>
                        <a:t>decay length</a:t>
                      </a:r>
                      <a:endParaRPr kumimoji="1" lang="ja-JP" altLang="en-US" sz="1600" dirty="0"/>
                    </a:p>
                    <a:p>
                      <a:pPr marL="0" marR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/>
                        <a:t>inv. mass</a:t>
                      </a:r>
                      <a:endParaRPr kumimoji="1" lang="ja-JP" alt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253</a:t>
                      </a:r>
                      <a:r>
                        <a:rPr kumimoji="1" lang="en-US" altLang="ja-JP" sz="15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kumimoji="1" lang="en-US" altLang="ja-JP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kumimoji="1" lang="en-US" altLang="ja-JP" sz="15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kumimoji="1" lang="en-US" altLang="ja-JP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0.102±0.063</a:t>
                      </a:r>
                    </a:p>
                    <a:p>
                      <a:pPr marL="0" marR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±0.067</a:t>
                      </a:r>
                      <a:endParaRPr kumimoji="1" lang="en-US" altLang="ja-JP" sz="1600" i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924369803"/>
                  </a:ext>
                </a:extLst>
              </a:tr>
              <a:tr h="641867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en-US" altLang="ja-JP" sz="1900" b="1" dirty="0"/>
                        <a:t>HADES</a:t>
                      </a:r>
                      <a:endParaRPr kumimoji="1" lang="ja-JP" altLang="en-US" sz="19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900" dirty="0"/>
                        <a:t>HI</a:t>
                      </a:r>
                      <a:r>
                        <a:rPr kumimoji="1" lang="en-US" altLang="ja-JP" sz="1900" baseline="0" dirty="0"/>
                        <a:t> (</a:t>
                      </a:r>
                      <a:r>
                        <a:rPr kumimoji="1" lang="en-US" altLang="ja-JP" sz="1500" dirty="0" err="1"/>
                        <a:t>Ag+Ag</a:t>
                      </a:r>
                      <a:r>
                        <a:rPr kumimoji="1" lang="en-US" altLang="ja-JP" sz="1500" dirty="0"/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500" dirty="0"/>
                        <a:t>√</a:t>
                      </a:r>
                      <a:r>
                        <a:rPr kumimoji="1" lang="en-US" altLang="ja-JP" sz="1500" dirty="0"/>
                        <a:t>s=2.55GeV</a:t>
                      </a:r>
                      <a:endParaRPr kumimoji="1" lang="ja-JP" altLang="en-US" sz="15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/>
                        <a:t>decay length</a:t>
                      </a:r>
                      <a:endParaRPr kumimoji="1" lang="ja-JP" alt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256±22±36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(preliminary)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100" dirty="0"/>
                        <a:t>-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855087440"/>
                  </a:ext>
                </a:extLst>
              </a:tr>
              <a:tr h="6299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en-US" altLang="ja-JP" sz="1900" b="1" dirty="0"/>
                        <a:t>WASA-FRS</a:t>
                      </a:r>
                      <a:endParaRPr kumimoji="1" lang="ja-JP" altLang="en-US" sz="19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</a:t>
                      </a: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1" lang="en-US" altLang="ja-JP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Li+</a:t>
                      </a:r>
                      <a:r>
                        <a:rPr kumimoji="1" lang="en-US" altLang="ja-JP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500" dirty="0"/>
                        <a:t>2GeVA</a:t>
                      </a:r>
                      <a:endParaRPr kumimoji="1" lang="ja-JP" altLang="en-US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/>
                        <a:t>decay length</a:t>
                      </a:r>
                      <a:endParaRPr kumimoji="1" lang="ja-JP" alt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under analysis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kumimoji="1" lang="en-US" altLang="ja-JP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under analysis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460840755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en-US" altLang="ja-JP" sz="1900" b="1" dirty="0"/>
                        <a:t>  </a:t>
                      </a:r>
                      <a:r>
                        <a:rPr kumimoji="1" lang="en-US" altLang="ja-JP" sz="1900" b="1" dirty="0">
                          <a:solidFill>
                            <a:srgbClr val="C00000"/>
                          </a:solidFill>
                        </a:rPr>
                        <a:t>J-PARC E73</a:t>
                      </a:r>
                      <a:endParaRPr kumimoji="1" lang="ja-JP" altLang="en-US" sz="19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900" baseline="30000" dirty="0"/>
                        <a:t>3,4</a:t>
                      </a:r>
                      <a:r>
                        <a:rPr kumimoji="1" lang="en-US" altLang="ja-JP" sz="1900" dirty="0"/>
                        <a:t>He(K</a:t>
                      </a:r>
                      <a:r>
                        <a:rPr kumimoji="1" lang="en-US" altLang="ja-JP" sz="1900" baseline="30000" dirty="0"/>
                        <a:t>-</a:t>
                      </a:r>
                      <a:r>
                        <a:rPr kumimoji="1" lang="en-US" altLang="ja-JP" sz="1900" dirty="0"/>
                        <a:t>,</a:t>
                      </a:r>
                      <a:r>
                        <a:rPr kumimoji="1" lang="en-US" altLang="ja-JP" sz="1900" dirty="0">
                          <a:latin typeface="Symbol" panose="05050102010706020507" pitchFamily="18" charset="2"/>
                        </a:rPr>
                        <a:t>p</a:t>
                      </a:r>
                      <a:r>
                        <a:rPr kumimoji="1" lang="en-US" altLang="ja-JP" sz="1900" baseline="30000" dirty="0"/>
                        <a:t>0</a:t>
                      </a:r>
                      <a:r>
                        <a:rPr kumimoji="1" lang="en-US" altLang="ja-JP" sz="1900" dirty="0"/>
                        <a:t>)</a:t>
                      </a:r>
                      <a:endParaRPr kumimoji="1" lang="ja-JP" altLang="en-US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600" dirty="0"/>
                        <a:t>decay</a:t>
                      </a:r>
                      <a:r>
                        <a:rPr kumimoji="1" lang="en-US" altLang="ja-JP" sz="1600" baseline="0" dirty="0"/>
                        <a:t> </a:t>
                      </a:r>
                      <a:r>
                        <a:rPr kumimoji="1" lang="en-US" altLang="ja-JP" sz="1600" dirty="0">
                          <a:latin typeface="Symbol" panose="05050102010706020507" pitchFamily="18" charset="2"/>
                        </a:rPr>
                        <a:t>p</a:t>
                      </a:r>
                      <a:r>
                        <a:rPr kumimoji="1" lang="en-US" altLang="ja-JP" sz="1600" baseline="30000" dirty="0"/>
                        <a:t>- </a:t>
                      </a:r>
                      <a:r>
                        <a:rPr kumimoji="1" lang="en-US" altLang="ja-JP" sz="1600" baseline="0" dirty="0"/>
                        <a:t>timing</a:t>
                      </a:r>
                      <a:endParaRPr kumimoji="1" lang="ja-JP" alt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600" dirty="0"/>
                        <a:t>Under analysis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2100" dirty="0"/>
                        <a:t>-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21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279191896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en-US" altLang="ja-JP" sz="1900" b="1" dirty="0">
                          <a:solidFill>
                            <a:srgbClr val="C00000"/>
                          </a:solidFill>
                        </a:rPr>
                        <a:t>J-PARC</a:t>
                      </a:r>
                      <a:r>
                        <a:rPr kumimoji="1" lang="en-US" altLang="ja-JP" sz="1900" b="1" baseline="0" dirty="0">
                          <a:solidFill>
                            <a:srgbClr val="C00000"/>
                          </a:solidFill>
                        </a:rPr>
                        <a:t> E07</a:t>
                      </a:r>
                      <a:endParaRPr kumimoji="1" lang="ja-JP" altLang="en-US" sz="19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600" dirty="0"/>
                        <a:t>K</a:t>
                      </a:r>
                      <a:r>
                        <a:rPr kumimoji="1" lang="en-US" altLang="ja-JP" sz="1600" baseline="30000" dirty="0"/>
                        <a:t>-</a:t>
                      </a:r>
                      <a:r>
                        <a:rPr kumimoji="1" lang="en-US" altLang="ja-JP" sz="1600" dirty="0"/>
                        <a:t> on emulsion</a:t>
                      </a:r>
                      <a:endParaRPr kumimoji="1" lang="ja-JP" alt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600" dirty="0"/>
                        <a:t>decay energy</a:t>
                      </a:r>
                      <a:endParaRPr kumimoji="1" lang="ja-JP" alt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/>
                        <a:t>-</a:t>
                      </a:r>
                      <a:endParaRPr kumimoji="1" lang="ja-JP" altLang="en-US" sz="16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dirty="0">
                          <a:solidFill>
                            <a:srgbClr val="C00000"/>
                          </a:solidFill>
                        </a:rPr>
                        <a:t>0.23±0.11</a:t>
                      </a:r>
                    </a:p>
                    <a:p>
                      <a:pPr marL="0" marR="0" lvl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dirty="0">
                          <a:solidFill>
                            <a:srgbClr val="C00000"/>
                          </a:solidFill>
                        </a:rPr>
                        <a:t>±0.05</a:t>
                      </a:r>
                      <a:endParaRPr kumimoji="1" lang="ja-JP" alt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974532609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pPr marL="0" marR="0" lvl="0" indent="0" algn="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900" b="1" dirty="0"/>
                        <a:t>MAMI</a:t>
                      </a:r>
                      <a:endParaRPr kumimoji="1" lang="ja-JP" altLang="en-US" sz="1900" b="1" dirty="0"/>
                    </a:p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9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900" baseline="30000" dirty="0"/>
                        <a:t>7</a:t>
                      </a:r>
                      <a:r>
                        <a:rPr kumimoji="1" lang="en-US" altLang="ja-JP" sz="1900" dirty="0"/>
                        <a:t>Li(</a:t>
                      </a:r>
                      <a:r>
                        <a:rPr kumimoji="1" lang="en-US" altLang="ja-JP" sz="1900" dirty="0" err="1"/>
                        <a:t>e,K</a:t>
                      </a:r>
                      <a:r>
                        <a:rPr kumimoji="1" lang="en-US" altLang="ja-JP" sz="1900" baseline="30000" dirty="0"/>
                        <a:t>+</a:t>
                      </a:r>
                      <a:r>
                        <a:rPr kumimoji="1" lang="en-US" altLang="ja-JP" sz="1900" dirty="0"/>
                        <a:t>)</a:t>
                      </a:r>
                      <a:endParaRPr kumimoji="1" lang="ja-JP" altLang="en-US" sz="1900" dirty="0"/>
                    </a:p>
                    <a:p>
                      <a:pPr marL="0" marR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/>
                        <a:t>decay </a:t>
                      </a:r>
                      <a:r>
                        <a:rPr kumimoji="1" lang="en-US" altLang="ja-JP" sz="1600" dirty="0">
                          <a:latin typeface="Symbol" panose="05050102010706020507" pitchFamily="18" charset="2"/>
                        </a:rPr>
                        <a:t>p</a:t>
                      </a:r>
                      <a:r>
                        <a:rPr kumimoji="1" lang="en-US" altLang="ja-JP" sz="1600" baseline="30000" dirty="0"/>
                        <a:t>-</a:t>
                      </a:r>
                      <a:r>
                        <a:rPr kumimoji="1" lang="en-US" altLang="ja-JP" sz="1600" dirty="0"/>
                        <a:t> momentum</a:t>
                      </a:r>
                      <a:endParaRPr kumimoji="1" lang="ja-JP" alt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/>
                        <a:t>-</a:t>
                      </a:r>
                      <a:endParaRPr kumimoji="1" lang="ja-JP" altLang="en-US" sz="1600" dirty="0"/>
                    </a:p>
                    <a:p>
                      <a:pPr marL="0" marR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 be published soon.</a:t>
                      </a:r>
                      <a:endParaRPr kumimoji="1" lang="ja-JP" altLang="en-US" sz="2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836856436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28CE04A-9E98-49E6-3118-F1404A2060D4}"/>
              </a:ext>
            </a:extLst>
          </p:cNvPr>
          <p:cNvSpPr txBox="1"/>
          <p:nvPr/>
        </p:nvSpPr>
        <p:spPr>
          <a:xfrm>
            <a:off x="149872" y="1890147"/>
            <a:ext cx="40076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0" indent="-380990"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en-US" altLang="ja-JP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long believed:  </a:t>
            </a:r>
          </a:p>
          <a:p>
            <a:pPr>
              <a:buClr>
                <a:srgbClr val="C00000"/>
              </a:buClr>
            </a:pPr>
            <a:r>
              <a:rPr lang="en-US" altLang="ja-JP" sz="2000" dirty="0"/>
              <a:t>     </a:t>
            </a:r>
            <a:r>
              <a:rPr lang="en-US" altLang="ja-JP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ja-JP" sz="2000" baseline="-25000" dirty="0">
                <a:latin typeface="Symbol" panose="05050102010706020507" pitchFamily="18" charset="2"/>
              </a:rPr>
              <a:t>L</a:t>
            </a:r>
            <a:r>
              <a:rPr lang="en-US" altLang="ja-JP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~ 130±50  keV (old emulsion)</a:t>
            </a:r>
          </a:p>
          <a:p>
            <a:pPr>
              <a:buClr>
                <a:srgbClr val="C00000"/>
              </a:buClr>
            </a:pPr>
            <a:r>
              <a:rPr lang="en-US" altLang="ja-JP" sz="2000" dirty="0"/>
              <a:t>     =&gt;</a:t>
            </a:r>
            <a:r>
              <a:rPr lang="ja-JP" altLang="en-US" sz="2000" dirty="0"/>
              <a:t> </a:t>
            </a:r>
            <a:r>
              <a:rPr lang="en-US" altLang="ja-JP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radius ~(2</a:t>
            </a:r>
            <a:r>
              <a:rPr lang="en-US" altLang="ja-JP" sz="2000" dirty="0"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ja-JP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ja-JP" sz="2000" baseline="-25000" dirty="0"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altLang="ja-JP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ja-JP" sz="20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-1/2</a:t>
            </a:r>
            <a:r>
              <a:rPr lang="en-US" altLang="ja-JP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~ 15 </a:t>
            </a:r>
            <a:r>
              <a:rPr lang="en-US" altLang="ja-JP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fm</a:t>
            </a:r>
            <a:r>
              <a:rPr lang="en-US" altLang="ja-JP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</a:t>
            </a:r>
          </a:p>
          <a:p>
            <a:pPr>
              <a:buClr>
                <a:srgbClr val="C00000"/>
              </a:buClr>
            </a:pPr>
            <a:r>
              <a:rPr lang="en-US" altLang="ja-JP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=&gt;  </a:t>
            </a:r>
            <a:r>
              <a:rPr lang="en-US" altLang="ja-JP" sz="2000" dirty="0">
                <a:latin typeface="Symbol" panose="05050102010706020507" pitchFamily="18" charset="2"/>
                <a:sym typeface="Wingdings" panose="05000000000000000000" pitchFamily="2" charset="2"/>
              </a:rPr>
              <a:t>t </a:t>
            </a:r>
            <a:r>
              <a:rPr lang="en-US" altLang="ja-JP" sz="2000" dirty="0">
                <a:sym typeface="Wingdings" panose="05000000000000000000" pitchFamily="2" charset="2"/>
              </a:rPr>
              <a:t>~ </a:t>
            </a:r>
            <a:r>
              <a:rPr lang="en-US" altLang="ja-JP" sz="2000" dirty="0" err="1">
                <a:latin typeface="Symbol" panose="05050102010706020507" pitchFamily="18" charset="2"/>
                <a:sym typeface="Wingdings" panose="05000000000000000000" pitchFamily="2" charset="2"/>
              </a:rPr>
              <a:t>t</a:t>
            </a:r>
            <a:r>
              <a:rPr lang="en-US" altLang="ja-JP" sz="2000" baseline="-25000" dirty="0" err="1">
                <a:latin typeface="Symbol" panose="05050102010706020507" pitchFamily="18" charset="2"/>
              </a:rPr>
              <a:t>L</a:t>
            </a:r>
            <a:r>
              <a:rPr lang="en-US" altLang="ja-JP" sz="2000" baseline="-25000" dirty="0">
                <a:latin typeface="Symbol" panose="05050102010706020507" pitchFamily="18" charset="2"/>
              </a:rPr>
              <a:t>(</a:t>
            </a:r>
            <a:r>
              <a:rPr lang="en-US" altLang="ja-JP" sz="2000" baseline="-25000" dirty="0">
                <a:sym typeface="Wingdings" panose="05000000000000000000" pitchFamily="2" charset="2"/>
              </a:rPr>
              <a:t>free)</a:t>
            </a:r>
            <a:r>
              <a:rPr lang="en-US" altLang="ja-JP" sz="2000" dirty="0">
                <a:sym typeface="Wingdings" panose="05000000000000000000" pitchFamily="2" charset="2"/>
              </a:rPr>
              <a:t> </a:t>
            </a:r>
            <a:r>
              <a:rPr lang="en-US" altLang="ja-JP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(263 </a:t>
            </a:r>
            <a:r>
              <a:rPr lang="en-US" altLang="ja-JP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ps</a:t>
            </a:r>
            <a:r>
              <a:rPr lang="en-US" altLang="ja-JP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</a:t>
            </a:r>
            <a:endParaRPr lang="en-US" altLang="ja-JP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3CBE282-ABEA-F08F-4F0A-1725441D4459}"/>
              </a:ext>
            </a:extLst>
          </p:cNvPr>
          <p:cNvSpPr txBox="1"/>
          <p:nvPr/>
        </p:nvSpPr>
        <p:spPr>
          <a:xfrm>
            <a:off x="6982669" y="973025"/>
            <a:ext cx="5402796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133" b="1"/>
              <a:t>New data after 2018 </a:t>
            </a:r>
            <a:endParaRPr lang="ja-JP" altLang="en-US" sz="2133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F7EA40E-D5E2-F2C9-1503-B1DE0AB3F87E}"/>
              </a:ext>
            </a:extLst>
          </p:cNvPr>
          <p:cNvSpPr txBox="1"/>
          <p:nvPr/>
        </p:nvSpPr>
        <p:spPr>
          <a:xfrm>
            <a:off x="119104" y="3341712"/>
            <a:ext cx="36790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0" indent="-380990">
              <a:spcBef>
                <a:spcPts val="8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en-US" altLang="ja-JP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Previous data of </a:t>
            </a:r>
            <a:r>
              <a:rPr lang="en-US" altLang="ja-JP" sz="2000" dirty="0"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ja-JP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much shorter than  </a:t>
            </a:r>
            <a:r>
              <a:rPr lang="en-US" altLang="ja-JP" sz="2000" dirty="0" err="1"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ja-JP" sz="2000" baseline="-25000" dirty="0" err="1"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altLang="ja-JP" sz="2000" baseline="-25000" dirty="0"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(free), look inconsistent with the small B</a:t>
            </a:r>
            <a:r>
              <a:rPr lang="en-US" altLang="ja-JP" sz="2000" baseline="-25000" dirty="0"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altLang="ja-JP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694A0E1-B7FE-761E-5C26-072055687513}"/>
              </a:ext>
            </a:extLst>
          </p:cNvPr>
          <p:cNvSpPr txBox="1"/>
          <p:nvPr/>
        </p:nvSpPr>
        <p:spPr>
          <a:xfrm>
            <a:off x="149872" y="4648064"/>
            <a:ext cx="361755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0" indent="-380990">
              <a:spcBef>
                <a:spcPts val="8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en-US" altLang="ja-JP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Hypertriton’s B</a:t>
            </a:r>
            <a:r>
              <a:rPr lang="en-US" altLang="ja-JP" sz="2000" baseline="-25000" dirty="0"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altLang="ja-JP" sz="2000" dirty="0"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an important benchmark for </a:t>
            </a:r>
            <a:r>
              <a:rPr lang="en-US" altLang="ja-JP" sz="2000" dirty="0"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altLang="ja-JP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interaction in free space (but with a little effect of </a:t>
            </a:r>
            <a:r>
              <a:rPr lang="en-US" altLang="ja-JP" sz="2000" dirty="0"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altLang="ja-JP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NN 3BF.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E0F5DC8-BD51-67F1-4C70-2D9B30F40306}"/>
              </a:ext>
            </a:extLst>
          </p:cNvPr>
          <p:cNvGrpSpPr/>
          <p:nvPr/>
        </p:nvGrpSpPr>
        <p:grpSpPr>
          <a:xfrm>
            <a:off x="552850" y="-141250"/>
            <a:ext cx="2116830" cy="2123168"/>
            <a:chOff x="7138766" y="359805"/>
            <a:chExt cx="2116830" cy="2123168"/>
          </a:xfrm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55552B55-D0F5-7699-D809-95EA893CBA04}"/>
                </a:ext>
              </a:extLst>
            </p:cNvPr>
            <p:cNvSpPr/>
            <p:nvPr/>
          </p:nvSpPr>
          <p:spPr>
            <a:xfrm>
              <a:off x="7784970" y="1232598"/>
              <a:ext cx="236247" cy="226797"/>
            </a:xfrm>
            <a:prstGeom prst="ellipse">
              <a:avLst/>
            </a:prstGeom>
            <a:gradFill flip="none" rotWithShape="1">
              <a:gsLst>
                <a:gs pos="56000">
                  <a:srgbClr val="4141FF"/>
                </a:gs>
                <a:gs pos="0">
                  <a:schemeClr val="bg1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楕円 10">
              <a:extLst>
                <a:ext uri="{FF2B5EF4-FFF2-40B4-BE49-F238E27FC236}">
                  <a16:creationId xmlns:a16="http://schemas.microsoft.com/office/drawing/2014/main" id="{C01F4E02-ADC9-424C-B784-976BACD3E063}"/>
                </a:ext>
              </a:extLst>
            </p:cNvPr>
            <p:cNvSpPr/>
            <p:nvPr/>
          </p:nvSpPr>
          <p:spPr>
            <a:xfrm>
              <a:off x="8028838" y="1079775"/>
              <a:ext cx="236247" cy="226797"/>
            </a:xfrm>
            <a:prstGeom prst="ellipse">
              <a:avLst/>
            </a:prstGeom>
            <a:gradFill flip="none" rotWithShape="1">
              <a:gsLst>
                <a:gs pos="42000">
                  <a:srgbClr val="20874F"/>
                </a:gs>
                <a:gs pos="98000">
                  <a:srgbClr val="007635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333DCBE6-0C22-8A75-0717-E9BCC1CBE593}"/>
                </a:ext>
              </a:extLst>
            </p:cNvPr>
            <p:cNvSpPr/>
            <p:nvPr/>
          </p:nvSpPr>
          <p:spPr>
            <a:xfrm>
              <a:off x="7138766" y="359805"/>
              <a:ext cx="2116830" cy="2123168"/>
            </a:xfrm>
            <a:prstGeom prst="ellipse">
              <a:avLst/>
            </a:prstGeom>
            <a:solidFill>
              <a:srgbClr val="FF2929">
                <a:alpha val="25000"/>
              </a:srgbClr>
            </a:solidFill>
            <a:ln>
              <a:solidFill>
                <a:srgbClr val="B4AEF0"/>
              </a:solidFill>
            </a:ln>
            <a:effectLst>
              <a:softEdge rad="406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F9FAEC9D-F11A-DED3-FE1F-35CC4FD7D937}"/>
                </a:ext>
              </a:extLst>
            </p:cNvPr>
            <p:cNvSpPr/>
            <p:nvPr/>
          </p:nvSpPr>
          <p:spPr>
            <a:xfrm>
              <a:off x="8473616" y="1584573"/>
              <a:ext cx="236247" cy="226797"/>
            </a:xfrm>
            <a:prstGeom prst="ellipse">
              <a:avLst/>
            </a:prstGeom>
            <a:gradFill flip="none" rotWithShape="1">
              <a:gsLst>
                <a:gs pos="56000">
                  <a:srgbClr val="C00000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407C0E6B-A18B-9554-E2E8-D0AE28171907}"/>
              </a:ext>
            </a:extLst>
          </p:cNvPr>
          <p:cNvCxnSpPr/>
          <p:nvPr/>
        </p:nvCxnSpPr>
        <p:spPr>
          <a:xfrm>
            <a:off x="1478919" y="832055"/>
            <a:ext cx="426720" cy="28194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0528E65-6048-1D53-2749-5130CD25D31C}"/>
              </a:ext>
            </a:extLst>
          </p:cNvPr>
          <p:cNvSpPr/>
          <p:nvPr/>
        </p:nvSpPr>
        <p:spPr>
          <a:xfrm>
            <a:off x="1982009" y="788359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latin typeface="Symbol" panose="05050102010706020507" pitchFamily="18" charset="2"/>
              </a:rPr>
              <a:t>L</a:t>
            </a:r>
            <a:endParaRPr lang="ja-JP" altLang="en-US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9CC954A-CC42-9AAF-2ECC-6658C4053819}"/>
              </a:ext>
            </a:extLst>
          </p:cNvPr>
          <p:cNvSpPr/>
          <p:nvPr/>
        </p:nvSpPr>
        <p:spPr>
          <a:xfrm>
            <a:off x="1455613" y="225152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endParaRPr lang="ja-JP" alt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AD75E1D-0F59-0DF6-ABE8-A6B4F1D3320D}"/>
              </a:ext>
            </a:extLst>
          </p:cNvPr>
          <p:cNvSpPr/>
          <p:nvPr/>
        </p:nvSpPr>
        <p:spPr>
          <a:xfrm>
            <a:off x="933186" y="735668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ja-JP" alt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F5CEE69-4E77-F53D-F9B3-0414838F933B}"/>
              </a:ext>
            </a:extLst>
          </p:cNvPr>
          <p:cNvSpPr txBox="1"/>
          <p:nvPr/>
        </p:nvSpPr>
        <p:spPr>
          <a:xfrm>
            <a:off x="974390" y="1085588"/>
            <a:ext cx="1028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~ 15 fm </a:t>
            </a:r>
            <a:endParaRPr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C101F98-CBAF-5D8D-6046-790EDEF23AD8}"/>
              </a:ext>
            </a:extLst>
          </p:cNvPr>
          <p:cNvSpPr txBox="1"/>
          <p:nvPr/>
        </p:nvSpPr>
        <p:spPr>
          <a:xfrm>
            <a:off x="2006479" y="213202"/>
            <a:ext cx="6708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400" b="1" baseline="30000">
                <a:solidFill>
                  <a:schemeClr val="tx1"/>
                </a:solidFill>
              </a:rPr>
              <a:t>3</a:t>
            </a:r>
            <a:r>
              <a:rPr kumimoji="1" lang="en-US" altLang="ja-JP" sz="2400" b="1" baseline="-2500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2400" b="1">
                <a:solidFill>
                  <a:schemeClr val="tx1"/>
                </a:solidFill>
              </a:rPr>
              <a:t>H</a:t>
            </a:r>
            <a:endParaRPr lang="ja-JP" altLang="en-US" sz="2400" b="1"/>
          </a:p>
        </p:txBody>
      </p:sp>
    </p:spTree>
    <p:extLst>
      <p:ext uri="{BB962C8B-B14F-4D97-AF65-F5344CB8AC3E}">
        <p14:creationId xmlns:p14="http://schemas.microsoft.com/office/powerpoint/2010/main" val="2289844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490B3F-7EFC-3C69-411B-A92C3EDF4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19" y="-73616"/>
            <a:ext cx="11384737" cy="1143000"/>
          </a:xfrm>
        </p:spPr>
        <p:txBody>
          <a:bodyPr/>
          <a:lstStyle/>
          <a:p>
            <a:r>
              <a:rPr lang="en-US" altLang="ja-JP" sz="3733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new B</a:t>
            </a:r>
            <a:r>
              <a:rPr lang="en-US" altLang="ja-JP" sz="3733" b="1" u="sng" baseline="-25000" dirty="0"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altLang="ja-JP" sz="3733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value from emulsion</a:t>
            </a:r>
            <a:endParaRPr lang="ja-JP" altLang="en-US" sz="3733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7C5C4F6-E07C-BA68-5675-5E1200C87E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448" t="22319" r="30704" b="9164"/>
          <a:stretch/>
        </p:blipFill>
        <p:spPr>
          <a:xfrm>
            <a:off x="5914067" y="1450581"/>
            <a:ext cx="6277932" cy="540741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BBC046F-F52B-6CF1-1BD2-5116C7BBA4DB}"/>
              </a:ext>
            </a:extLst>
          </p:cNvPr>
          <p:cNvSpPr txBox="1"/>
          <p:nvPr/>
        </p:nvSpPr>
        <p:spPr>
          <a:xfrm>
            <a:off x="79695" y="955242"/>
            <a:ext cx="6047053" cy="2882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0" indent="-380990">
              <a:spcBef>
                <a:spcPts val="8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en-US" altLang="ja-JP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J-PARC E07 emulsion irradiated by K- was analyzed by T.R. Saito’s group in RIKEN.</a:t>
            </a:r>
          </a:p>
          <a:p>
            <a:pPr marL="380990" indent="-380990">
              <a:spcBef>
                <a:spcPts val="8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en-US" altLang="ja-JP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 machine learning to find </a:t>
            </a:r>
            <a:r>
              <a:rPr lang="en-US" altLang="ja-JP" sz="2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ja-JP" sz="2400" baseline="-25000" dirty="0"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altLang="ja-JP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 -&gt; </a:t>
            </a:r>
            <a:r>
              <a:rPr lang="en-US" altLang="ja-JP" sz="2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ja-JP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</a:t>
            </a:r>
            <a:r>
              <a:rPr lang="en-US" altLang="ja-JP" sz="2400" dirty="0"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ja-JP" sz="2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ja-JP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ja-JP" sz="2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altLang="ja-JP" sz="2400" baseline="-25000" dirty="0"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altLang="ja-JP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 -&gt; </a:t>
            </a:r>
            <a:r>
              <a:rPr lang="en-US" altLang="ja-JP" sz="2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altLang="ja-JP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</a:t>
            </a:r>
            <a:r>
              <a:rPr lang="en-US" altLang="ja-JP" sz="2400" dirty="0"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ja-JP" sz="2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ja-JP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events.</a:t>
            </a:r>
          </a:p>
          <a:p>
            <a:pPr marL="380990" indent="-380990">
              <a:spcBef>
                <a:spcPts val="8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en-US" altLang="ja-JP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400" dirty="0"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ja-JP" sz="2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ja-JP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’s range was converted to the  </a:t>
            </a:r>
            <a:r>
              <a:rPr lang="en-US" altLang="ja-JP" sz="2400" dirty="0"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ja-JP" sz="2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ja-JP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energy, where the systematic error was reduced down to 50 keV.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F9FF29D-3AE4-5097-0433-ED9BD97AC1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863" t="16667" r="21503" b="13576"/>
          <a:stretch/>
        </p:blipFill>
        <p:spPr>
          <a:xfrm>
            <a:off x="749765" y="3786413"/>
            <a:ext cx="4645416" cy="3071588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0D76A11-3F36-C3FF-9D7D-7338F16AF12F}"/>
              </a:ext>
            </a:extLst>
          </p:cNvPr>
          <p:cNvSpPr txBox="1"/>
          <p:nvPr/>
        </p:nvSpPr>
        <p:spPr>
          <a:xfrm>
            <a:off x="1784412" y="3786413"/>
            <a:ext cx="61019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Pion range </a:t>
            </a:r>
            <a:endParaRPr lang="ja-JP" altLang="en-US" sz="2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E97BC14-866F-7F01-E99D-404E77B59F86}"/>
              </a:ext>
            </a:extLst>
          </p:cNvPr>
          <p:cNvSpPr txBox="1"/>
          <p:nvPr/>
        </p:nvSpPr>
        <p:spPr>
          <a:xfrm>
            <a:off x="8585789" y="2748280"/>
            <a:ext cx="934487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133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</a:t>
            </a:r>
            <a:endParaRPr lang="ja-JP" altLang="en-US" sz="2133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C1EB3F0-DBEF-0CDC-CD44-C7810F14EBB2}"/>
              </a:ext>
            </a:extLst>
          </p:cNvPr>
          <p:cNvSpPr txBox="1"/>
          <p:nvPr/>
        </p:nvSpPr>
        <p:spPr>
          <a:xfrm>
            <a:off x="6339429" y="2442554"/>
            <a:ext cx="934487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133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ALICE</a:t>
            </a:r>
            <a:endParaRPr lang="ja-JP" altLang="en-US" sz="2133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0595C73-87BD-231E-AAC2-BD93D7DAFD89}"/>
              </a:ext>
            </a:extLst>
          </p:cNvPr>
          <p:cNvSpPr txBox="1"/>
          <p:nvPr/>
        </p:nvSpPr>
        <p:spPr>
          <a:xfrm>
            <a:off x="5209193" y="3252959"/>
            <a:ext cx="2616796" cy="588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67"/>
              </a:lnSpc>
            </a:pPr>
            <a:r>
              <a:rPr lang="en-US" altLang="ja-JP" sz="2133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Old emulsion</a:t>
            </a:r>
          </a:p>
          <a:p>
            <a:pPr algn="ctr">
              <a:lnSpc>
                <a:spcPts val="1867"/>
              </a:lnSpc>
            </a:pPr>
            <a:r>
              <a:rPr lang="en-US" altLang="ja-JP" sz="2133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(averaged)</a:t>
            </a:r>
            <a:endParaRPr lang="ja-JP" altLang="en-US" sz="2133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54B9BA1-0280-5B35-7119-E30B965BEFC8}"/>
              </a:ext>
            </a:extLst>
          </p:cNvPr>
          <p:cNvSpPr txBox="1"/>
          <p:nvPr/>
        </p:nvSpPr>
        <p:spPr>
          <a:xfrm>
            <a:off x="7308419" y="1970573"/>
            <a:ext cx="2616796" cy="347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67"/>
              </a:lnSpc>
            </a:pPr>
            <a:r>
              <a:rPr lang="en-US" altLang="ja-JP" sz="2133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emulsion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78FA99A-C901-57AC-208C-80C025F4EC00}"/>
              </a:ext>
            </a:extLst>
          </p:cNvPr>
          <p:cNvSpPr txBox="1"/>
          <p:nvPr/>
        </p:nvSpPr>
        <p:spPr>
          <a:xfrm>
            <a:off x="1599050" y="4461338"/>
            <a:ext cx="1736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J-PARC E07 data </a:t>
            </a:r>
            <a:endParaRPr lang="ja-JP" altLang="en-US" b="1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362AF90-C7BA-DF2D-94C2-1F18AF4C2EC9}"/>
              </a:ext>
            </a:extLst>
          </p:cNvPr>
          <p:cNvSpPr txBox="1"/>
          <p:nvPr/>
        </p:nvSpPr>
        <p:spPr>
          <a:xfrm>
            <a:off x="7308419" y="1137741"/>
            <a:ext cx="38357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A. </a:t>
            </a:r>
            <a:r>
              <a:rPr kumimoji="1" lang="en-US" altLang="ja-JP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Kasagi</a:t>
            </a: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et al., PTEP2025, 083D01</a:t>
            </a:r>
            <a:endParaRPr kumimoji="1" lang="ja-JP" altLang="en-US" sz="1600" b="0" i="1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99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3DB37-B005-DA4D-F3B7-8340E0CFC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テキスト ボックス 5">
            <a:extLst>
              <a:ext uri="{FF2B5EF4-FFF2-40B4-BE49-F238E27FC236}">
                <a16:creationId xmlns:a16="http://schemas.microsoft.com/office/drawing/2014/main" id="{B424DF42-2783-001E-A541-C502D06F3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574" y="1931361"/>
            <a:ext cx="9456852" cy="1938992"/>
          </a:xfrm>
          <a:prstGeom prst="rect">
            <a:avLst/>
          </a:prstGeom>
          <a:solidFill>
            <a:srgbClr val="FFFFFF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defTabSz="914332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6000" b="1" dirty="0">
              <a:latin typeface="+mn-lt"/>
              <a:ea typeface="ＭＳ Ｐゴシック"/>
            </a:endParaRPr>
          </a:p>
          <a:p>
            <a:pPr algn="ctr" defTabSz="914332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54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ja-JP" altLang="en-US" sz="5400" b="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altLang="ja-JP" sz="6000" b="1" dirty="0">
                <a:solidFill>
                  <a:srgbClr val="000000"/>
                </a:solidFill>
                <a:latin typeface="Symbol" panose="05050102010706020507" pitchFamily="18" charset="2"/>
              </a:rPr>
              <a:t>X</a:t>
            </a:r>
            <a:r>
              <a:rPr lang="en-US" altLang="ja-JP" sz="6000" b="1" dirty="0">
                <a:solidFill>
                  <a:srgbClr val="000000"/>
                </a:solidFill>
              </a:rPr>
              <a:t> </a:t>
            </a:r>
            <a:r>
              <a:rPr lang="en-US" altLang="ja-JP" sz="6000" b="1" dirty="0" err="1">
                <a:solidFill>
                  <a:srgbClr val="000000"/>
                </a:solidFill>
                <a:latin typeface="+mn-lt"/>
              </a:rPr>
              <a:t>hypernuclei</a:t>
            </a:r>
            <a:endParaRPr lang="en-US" altLang="ja-JP" sz="4800" b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3479460"/>
      </p:ext>
    </p:extLst>
  </p:cSld>
  <p:clrMapOvr>
    <a:masterClrMapping/>
  </p:clrMapOvr>
  <p:transition spd="slow" advTm="529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D20C911C-5B2B-42B2-FF55-4322960E29C7}"/>
              </a:ext>
            </a:extLst>
          </p:cNvPr>
          <p:cNvGrpSpPr/>
          <p:nvPr/>
        </p:nvGrpSpPr>
        <p:grpSpPr>
          <a:xfrm>
            <a:off x="796822" y="1376371"/>
            <a:ext cx="4199148" cy="4732728"/>
            <a:chOff x="1741479" y="1221211"/>
            <a:chExt cx="2710500" cy="3054919"/>
          </a:xfrm>
        </p:grpSpPr>
        <p:grpSp>
          <p:nvGrpSpPr>
            <p:cNvPr id="47" name="グループ化 46"/>
            <p:cNvGrpSpPr>
              <a:grpSpLocks noChangeAspect="1"/>
            </p:cNvGrpSpPr>
            <p:nvPr/>
          </p:nvGrpSpPr>
          <p:grpSpPr>
            <a:xfrm>
              <a:off x="1741479" y="1221211"/>
              <a:ext cx="2710500" cy="3054919"/>
              <a:chOff x="273979" y="1394233"/>
              <a:chExt cx="1284874" cy="1448141"/>
            </a:xfrm>
          </p:grpSpPr>
          <p:grpSp>
            <p:nvGrpSpPr>
              <p:cNvPr id="54" name="グループ化 53"/>
              <p:cNvGrpSpPr/>
              <p:nvPr/>
            </p:nvGrpSpPr>
            <p:grpSpPr>
              <a:xfrm>
                <a:off x="337019" y="1394233"/>
                <a:ext cx="1221834" cy="1448141"/>
                <a:chOff x="437076" y="807279"/>
                <a:chExt cx="1580381" cy="1873101"/>
              </a:xfrm>
            </p:grpSpPr>
            <p:pic>
              <p:nvPicPr>
                <p:cNvPr id="56" name="図 5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9219" y="807279"/>
                  <a:ext cx="1548238" cy="1873101"/>
                </a:xfrm>
                <a:prstGeom prst="rect">
                  <a:avLst/>
                </a:prstGeom>
              </p:spPr>
            </p:pic>
            <p:sp>
              <p:nvSpPr>
                <p:cNvPr id="57" name="正方形/長方形 56"/>
                <p:cNvSpPr/>
                <p:nvPr/>
              </p:nvSpPr>
              <p:spPr>
                <a:xfrm>
                  <a:off x="511518" y="2464380"/>
                  <a:ext cx="216000" cy="21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54">
                    <a:defRPr/>
                  </a:pPr>
                  <a:endParaRPr lang="ja-JP" altLang="en-US">
                    <a:solidFill>
                      <a:srgbClr val="C00000"/>
                    </a:solidFill>
                    <a:latin typeface="Calibri" panose="020F0502020204030204"/>
                    <a:ea typeface="ＭＳ Ｐゴシック" panose="020B0600070205080204" pitchFamily="50" charset="-128"/>
                  </a:endParaRPr>
                </a:p>
              </p:txBody>
            </p:sp>
            <p:grpSp>
              <p:nvGrpSpPr>
                <p:cNvPr id="58" name="グループ化 57"/>
                <p:cNvGrpSpPr/>
                <p:nvPr/>
              </p:nvGrpSpPr>
              <p:grpSpPr>
                <a:xfrm>
                  <a:off x="437076" y="2219327"/>
                  <a:ext cx="216001" cy="216000"/>
                  <a:chOff x="429089" y="2270908"/>
                  <a:chExt cx="216001" cy="216000"/>
                </a:xfrm>
              </p:grpSpPr>
              <p:cxnSp>
                <p:nvCxnSpPr>
                  <p:cNvPr id="59" name="直線コネクタ 58"/>
                  <p:cNvCxnSpPr/>
                  <p:nvPr/>
                </p:nvCxnSpPr>
                <p:spPr>
                  <a:xfrm>
                    <a:off x="429090" y="2486908"/>
                    <a:ext cx="216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直線コネクタ 59"/>
                  <p:cNvCxnSpPr/>
                  <p:nvPr/>
                </p:nvCxnSpPr>
                <p:spPr>
                  <a:xfrm>
                    <a:off x="429089" y="2270908"/>
                    <a:ext cx="0" cy="2160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5" name="テキスト ボックス 54"/>
              <p:cNvSpPr txBox="1"/>
              <p:nvPr/>
            </p:nvSpPr>
            <p:spPr>
              <a:xfrm>
                <a:off x="273979" y="2653979"/>
                <a:ext cx="206596" cy="103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54">
                  <a:defRPr/>
                </a:pPr>
                <a:r>
                  <a:rPr lang="en-US" altLang="ja-JP" sz="1600" dirty="0">
                    <a:solidFill>
                      <a:srgbClr val="C00000"/>
                    </a:solidFill>
                    <a:latin typeface="Calibri" panose="020F0502020204030204"/>
                    <a:ea typeface="ＭＳ Ｐゴシック" panose="020B0600070205080204" pitchFamily="50" charset="-128"/>
                  </a:rPr>
                  <a:t>20</a:t>
                </a:r>
                <a:r>
                  <a:rPr lang="en-US" altLang="ja-JP" sz="1600" dirty="0">
                    <a:solidFill>
                      <a:srgbClr val="C00000"/>
                    </a:solidFill>
                    <a:latin typeface="Symbol" panose="05050102010706020507" pitchFamily="18" charset="2"/>
                    <a:ea typeface="ＭＳ Ｐゴシック" panose="020B0600070205080204" pitchFamily="50" charset="-128"/>
                  </a:rPr>
                  <a:t>m</a:t>
                </a:r>
                <a:r>
                  <a:rPr lang="en-US" altLang="ja-JP" sz="1600" dirty="0">
                    <a:solidFill>
                      <a:srgbClr val="C00000"/>
                    </a:solidFill>
                    <a:latin typeface="Calibri" panose="020F0502020204030204"/>
                    <a:ea typeface="ＭＳ Ｐゴシック" panose="020B0600070205080204" pitchFamily="50" charset="-128"/>
                  </a:rPr>
                  <a:t>m</a:t>
                </a:r>
                <a:endParaRPr lang="ja-JP" altLang="en-US" sz="1600" dirty="0">
                  <a:solidFill>
                    <a:srgbClr val="C00000"/>
                  </a:solidFill>
                  <a:latin typeface="Calibri" panose="020F0502020204030204"/>
                  <a:ea typeface="ＭＳ Ｐゴシック" panose="020B0600070205080204" pitchFamily="50" charset="-128"/>
                </a:endParaRPr>
              </a:p>
            </p:txBody>
          </p:sp>
        </p:grpSp>
        <p:sp>
          <p:nvSpPr>
            <p:cNvPr id="48" name="正方形/長方形 47"/>
            <p:cNvSpPr/>
            <p:nvPr/>
          </p:nvSpPr>
          <p:spPr>
            <a:xfrm>
              <a:off x="2527140" y="3046784"/>
              <a:ext cx="287859" cy="297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54">
                <a:defRPr/>
              </a:pPr>
              <a:r>
                <a:rPr lang="en-US" altLang="ja-JP" sz="2400" b="1" dirty="0">
                  <a:solidFill>
                    <a:srgbClr val="C00000"/>
                  </a:solidFill>
                  <a:latin typeface="Symbol" panose="05050102010706020507" pitchFamily="18" charset="2"/>
                  <a:ea typeface="ＭＳ Ｐゴシック" panose="020B0600070205080204" pitchFamily="50" charset="-128"/>
                </a:rPr>
                <a:t>X</a:t>
              </a:r>
              <a:r>
                <a:rPr lang="en-US" altLang="ja-JP" sz="2400" b="1" baseline="30000" dirty="0">
                  <a:solidFill>
                    <a:srgbClr val="C00000"/>
                  </a:solidFill>
                  <a:latin typeface="Calibri" panose="020F0502020204030204"/>
                  <a:ea typeface="ＭＳ Ｐゴシック" panose="020B0600070205080204" pitchFamily="50" charset="-128"/>
                </a:rPr>
                <a:t>-</a:t>
              </a:r>
              <a:endParaRPr lang="ja-JP" altLang="en-US" sz="2400" b="1" dirty="0">
                <a:solidFill>
                  <a:srgbClr val="C00000"/>
                </a:solidFill>
                <a:latin typeface="Calibri" panose="020F0502020204030204"/>
                <a:ea typeface="ＭＳ Ｐゴシック" panose="020B0600070205080204" pitchFamily="50" charset="-128"/>
              </a:endParaRPr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3648194" y="3430030"/>
              <a:ext cx="504115" cy="2714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54">
                <a:defRPr/>
              </a:pPr>
              <a:r>
                <a:rPr lang="en-US" altLang="ja-JP" sz="2133" baseline="30000" dirty="0">
                  <a:solidFill>
                    <a:srgbClr val="C00000"/>
                  </a:solidFill>
                  <a:latin typeface="Calibri" panose="020F0502020204030204"/>
                  <a:ea typeface="ＭＳ Ｐゴシック" panose="020B0600070205080204" pitchFamily="50" charset="-128"/>
                </a:rPr>
                <a:t>10</a:t>
              </a:r>
              <a:r>
                <a:rPr lang="en-US" altLang="ja-JP" sz="2133" baseline="-25000" dirty="0">
                  <a:solidFill>
                    <a:srgbClr val="C00000"/>
                  </a:solidFill>
                  <a:latin typeface="Symbol" panose="05050102010706020507" pitchFamily="18" charset="2"/>
                  <a:ea typeface="ＭＳ Ｐゴシック" panose="020B0600070205080204" pitchFamily="50" charset="-128"/>
                </a:rPr>
                <a:t>L</a:t>
              </a:r>
              <a:r>
                <a:rPr lang="en-US" altLang="ja-JP" sz="2133" dirty="0">
                  <a:solidFill>
                    <a:srgbClr val="C00000"/>
                  </a:solidFill>
                  <a:latin typeface="Calibri" panose="020F0502020204030204"/>
                  <a:ea typeface="ＭＳ Ｐゴシック" panose="020B0600070205080204" pitchFamily="50" charset="-128"/>
                </a:rPr>
                <a:t>Be</a:t>
              </a:r>
              <a:endParaRPr lang="ja-JP" altLang="en-US" sz="2133" dirty="0">
                <a:solidFill>
                  <a:srgbClr val="C00000"/>
                </a:solidFill>
                <a:latin typeface="Calibri" panose="020F0502020204030204"/>
                <a:ea typeface="ＭＳ Ｐゴシック" panose="020B0600070205080204" pitchFamily="50" charset="-128"/>
              </a:endParaRPr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3385141" y="2811201"/>
              <a:ext cx="457553" cy="2714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54">
                <a:defRPr/>
              </a:pPr>
              <a:r>
                <a:rPr lang="en-US" altLang="ja-JP" sz="2133" baseline="30000" dirty="0">
                  <a:solidFill>
                    <a:srgbClr val="C00000"/>
                  </a:solidFill>
                  <a:latin typeface="Calibri" panose="020F0502020204030204"/>
                  <a:ea typeface="ＭＳ Ｐゴシック" panose="020B0600070205080204" pitchFamily="50" charset="-128"/>
                </a:rPr>
                <a:t>5</a:t>
              </a:r>
              <a:r>
                <a:rPr lang="en-US" altLang="ja-JP" sz="2133" baseline="-25000" dirty="0">
                  <a:solidFill>
                    <a:srgbClr val="C00000"/>
                  </a:solidFill>
                  <a:latin typeface="Symbol" panose="05050102010706020507" pitchFamily="18" charset="2"/>
                  <a:ea typeface="ＭＳ Ｐゴシック" panose="020B0600070205080204" pitchFamily="50" charset="-128"/>
                </a:rPr>
                <a:t>L</a:t>
              </a:r>
              <a:r>
                <a:rPr lang="en-US" altLang="ja-JP" sz="2133" dirty="0">
                  <a:solidFill>
                    <a:srgbClr val="C00000"/>
                  </a:solidFill>
                  <a:latin typeface="Calibri" panose="020F0502020204030204"/>
                  <a:ea typeface="ＭＳ Ｐゴシック" panose="020B0600070205080204" pitchFamily="50" charset="-128"/>
                </a:rPr>
                <a:t>He</a:t>
              </a:r>
              <a:endParaRPr lang="ja-JP" altLang="en-US" sz="2133" dirty="0">
                <a:solidFill>
                  <a:srgbClr val="C00000"/>
                </a:solidFill>
                <a:latin typeface="Calibri" panose="020F0502020204030204"/>
                <a:ea typeface="ＭＳ Ｐゴシック" panose="020B0600070205080204" pitchFamily="50" charset="-128"/>
              </a:endParaRPr>
            </a:p>
          </p:txBody>
        </p:sp>
        <p:cxnSp>
          <p:nvCxnSpPr>
            <p:cNvPr id="51" name="直線矢印コネクタ 50"/>
            <p:cNvCxnSpPr/>
            <p:nvPr/>
          </p:nvCxnSpPr>
          <p:spPr>
            <a:xfrm flipH="1" flipV="1">
              <a:off x="3244181" y="2797734"/>
              <a:ext cx="184483" cy="320841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/>
            <p:cNvCxnSpPr/>
            <p:nvPr/>
          </p:nvCxnSpPr>
          <p:spPr>
            <a:xfrm>
              <a:off x="3629191" y="3471502"/>
              <a:ext cx="70021" cy="136357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/>
            <p:cNvCxnSpPr/>
            <p:nvPr/>
          </p:nvCxnSpPr>
          <p:spPr>
            <a:xfrm>
              <a:off x="2796401" y="3137603"/>
              <a:ext cx="393032" cy="208548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タイトル 1"/>
          <p:cNvSpPr txBox="1">
            <a:spLocks/>
          </p:cNvSpPr>
          <p:nvPr/>
        </p:nvSpPr>
        <p:spPr>
          <a:xfrm>
            <a:off x="570696" y="197882"/>
            <a:ext cx="10644015" cy="89843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>
              <a:defRPr/>
            </a:pPr>
            <a:r>
              <a:rPr lang="en-US" altLang="ja-JP" sz="3733" b="1" u="sng" dirty="0">
                <a:solidFill>
                  <a:prstClr val="black"/>
                </a:solidFill>
                <a:latin typeface="Symbol" panose="05050102010706020507" pitchFamily="18" charset="2"/>
                <a:ea typeface="游ゴシック Light" panose="020B0300000000000000" pitchFamily="50" charset="-128"/>
                <a:cs typeface="Arial" panose="020B0604020202020204" pitchFamily="34" charset="0"/>
              </a:rPr>
              <a:t>X</a:t>
            </a:r>
            <a:r>
              <a:rPr lang="en-US" altLang="ja-JP" sz="3733" b="1" u="sng" dirty="0">
                <a:solidFill>
                  <a:prstClr val="black"/>
                </a:solidFill>
                <a:latin typeface="Calibri" panose="020F0502020204030204"/>
                <a:ea typeface="游ゴシック Light" panose="020B0300000000000000" pitchFamily="50" charset="-128"/>
                <a:cs typeface="Arial" panose="020B0604020202020204" pitchFamily="34" charset="0"/>
              </a:rPr>
              <a:t>-</a:t>
            </a:r>
            <a:r>
              <a:rPr lang="en-US" altLang="ja-JP" sz="3733" b="1" u="sng" dirty="0" err="1">
                <a:solidFill>
                  <a:prstClr val="black"/>
                </a:solidFill>
                <a:latin typeface="Calibri" panose="020F0502020204030204"/>
                <a:ea typeface="游ゴシック Light" panose="020B0300000000000000" pitchFamily="50" charset="-128"/>
                <a:cs typeface="Arial" panose="020B0604020202020204" pitchFamily="34" charset="0"/>
              </a:rPr>
              <a:t>hypernuclei</a:t>
            </a:r>
            <a:r>
              <a:rPr lang="en-US" altLang="ja-JP" sz="3733" b="1" u="sng" dirty="0">
                <a:solidFill>
                  <a:prstClr val="black"/>
                </a:solidFill>
                <a:latin typeface="Calibri" panose="020F0502020204030204"/>
                <a:ea typeface="游ゴシック Light" panose="020B0300000000000000" pitchFamily="50" charset="-128"/>
                <a:cs typeface="Arial" panose="020B0604020202020204" pitchFamily="34" charset="0"/>
              </a:rPr>
              <a:t> in emulsion </a:t>
            </a:r>
            <a:r>
              <a:rPr lang="en-US" altLang="ja-JP" sz="3200" b="1" u="sng" dirty="0">
                <a:solidFill>
                  <a:prstClr val="black"/>
                </a:solidFill>
                <a:latin typeface="Calibri" panose="020F0502020204030204"/>
                <a:ea typeface="游ゴシック Light" panose="020B0300000000000000" pitchFamily="50" charset="-128"/>
                <a:cs typeface="Arial" panose="020B0604020202020204" pitchFamily="34" charset="0"/>
              </a:rPr>
              <a:t>(J-PARC E07)</a:t>
            </a:r>
            <a:endParaRPr lang="ja-JP" altLang="en-US" sz="3733" b="1" u="sng" dirty="0">
              <a:solidFill>
                <a:prstClr val="black"/>
              </a:solidFill>
              <a:latin typeface="Calibri" panose="020F0502020204030204"/>
              <a:ea typeface="游ゴシック Light" panose="020B0300000000000000" pitchFamily="50" charset="-128"/>
              <a:cs typeface="Arial" panose="020B0604020202020204" pitchFamily="34" charset="0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491880" y="6227289"/>
            <a:ext cx="3384922" cy="506090"/>
            <a:chOff x="4927763" y="2929690"/>
            <a:chExt cx="2538691" cy="379568"/>
          </a:xfrm>
        </p:grpSpPr>
        <p:grpSp>
          <p:nvGrpSpPr>
            <p:cNvPr id="22" name="グループ化 21"/>
            <p:cNvGrpSpPr/>
            <p:nvPr/>
          </p:nvGrpSpPr>
          <p:grpSpPr>
            <a:xfrm>
              <a:off x="5058937" y="2953885"/>
              <a:ext cx="2328038" cy="346249"/>
              <a:chOff x="3467932" y="2034158"/>
              <a:chExt cx="2328038" cy="346249"/>
            </a:xfrm>
          </p:grpSpPr>
          <p:pic>
            <p:nvPicPr>
              <p:cNvPr id="123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" t="21649" r="85397"/>
              <a:stretch>
                <a:fillRect/>
              </a:stretch>
            </p:blipFill>
            <p:spPr bwMode="auto">
              <a:xfrm>
                <a:off x="3467932" y="2107281"/>
                <a:ext cx="454363" cy="2648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正方形/長方形 20"/>
              <p:cNvSpPr/>
              <p:nvPr/>
            </p:nvSpPr>
            <p:spPr>
              <a:xfrm>
                <a:off x="3845676" y="2034158"/>
                <a:ext cx="1950294" cy="3462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54">
                  <a:defRPr/>
                </a:pPr>
                <a:r>
                  <a:rPr lang="en-US" altLang="ja-JP" sz="2400" dirty="0">
                    <a:solidFill>
                      <a:prstClr val="black"/>
                    </a:solidFill>
                    <a:latin typeface="Calibri" panose="020F0502020204030204"/>
                    <a:ea typeface="游ゴシック" panose="020B0400000000000000" pitchFamily="50" charset="-128"/>
                  </a:rPr>
                  <a:t>= 1.27</a:t>
                </a:r>
                <a:r>
                  <a:rPr lang="ja-JP" altLang="en-US" sz="2400" dirty="0">
                    <a:solidFill>
                      <a:prstClr val="black"/>
                    </a:solidFill>
                    <a:latin typeface="Calibri" panose="020F0502020204030204"/>
                    <a:ea typeface="游ゴシック" panose="020B0400000000000000" pitchFamily="50" charset="-128"/>
                  </a:rPr>
                  <a:t> </a:t>
                </a:r>
                <a:r>
                  <a:rPr lang="en-US" altLang="ja-JP" sz="2400" dirty="0">
                    <a:solidFill>
                      <a:prstClr val="black"/>
                    </a:solidFill>
                    <a:latin typeface="Calibri" panose="020F0502020204030204"/>
                    <a:ea typeface="游ゴシック" panose="020B0400000000000000" pitchFamily="50" charset="-128"/>
                  </a:rPr>
                  <a:t>± 0.21 MeV</a:t>
                </a:r>
              </a:p>
            </p:txBody>
          </p:sp>
        </p:grpSp>
        <p:sp>
          <p:nvSpPr>
            <p:cNvPr id="23" name="正方形/長方形 22"/>
            <p:cNvSpPr/>
            <p:nvPr/>
          </p:nvSpPr>
          <p:spPr>
            <a:xfrm>
              <a:off x="4927763" y="2929690"/>
              <a:ext cx="2538691" cy="37956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ja-JP" altLang="en-US" sz="2133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pic>
        <p:nvPicPr>
          <p:cNvPr id="38" name="Picture 44" descr="Xhypernucleus">
            <a:extLst>
              <a:ext uri="{FF2B5EF4-FFF2-40B4-BE49-F238E27FC236}">
                <a16:creationId xmlns:a16="http://schemas.microsoft.com/office/drawing/2014/main" id="{B9680EB1-FE00-4268-9B8C-C5F2CD98A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945" y="3711941"/>
            <a:ext cx="938387" cy="91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" name="テキスト ボックス 157"/>
          <p:cNvSpPr txBox="1"/>
          <p:nvPr/>
        </p:nvSpPr>
        <p:spPr>
          <a:xfrm>
            <a:off x="163146" y="1791221"/>
            <a:ext cx="1131271" cy="7848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 defTabSz="914354">
              <a:lnSpc>
                <a:spcPts val="2667"/>
              </a:lnSpc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IBUKI event</a:t>
            </a:r>
            <a:endParaRPr lang="ja-JP" altLang="en-US" sz="2400" dirty="0">
              <a:solidFill>
                <a:prstClr val="black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600906" y="1965486"/>
            <a:ext cx="3092121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4">
              <a:defRPr/>
            </a:pPr>
            <a:r>
              <a:rPr lang="en-US" altLang="ja-JP" sz="2133" i="1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S. H. Hayakawa, </a:t>
            </a:r>
          </a:p>
          <a:p>
            <a:pPr defTabSz="914354">
              <a:defRPr/>
            </a:pPr>
            <a:r>
              <a:rPr lang="en-US" altLang="ja-JP" sz="2133" i="1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PRL 126 (2021) 062501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1307756" y="5634219"/>
            <a:ext cx="55090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4">
              <a:defRPr/>
            </a:pPr>
            <a:endParaRPr lang="en-US" altLang="ja-JP" sz="533" dirty="0">
              <a:solidFill>
                <a:prstClr val="black"/>
              </a:solidFill>
              <a:latin typeface="Symbol" panose="05050102010706020507" pitchFamily="18" charset="2"/>
              <a:ea typeface="ＭＳ Ｐゴシック" panose="020B0600070205080204" pitchFamily="50" charset="-128"/>
            </a:endParaRPr>
          </a:p>
          <a:p>
            <a:pPr defTabSz="914354">
              <a:defRPr/>
            </a:pPr>
            <a:r>
              <a:rPr lang="en-US" altLang="ja-JP" sz="2667" baseline="30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15</a:t>
            </a:r>
            <a:r>
              <a:rPr lang="en-US" altLang="ja-JP" sz="2667" baseline="-25000" dirty="0">
                <a:solidFill>
                  <a:prstClr val="black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X</a:t>
            </a:r>
            <a:r>
              <a:rPr lang="en-US" altLang="ja-JP" sz="2667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C  -&gt; </a:t>
            </a:r>
            <a:r>
              <a:rPr lang="en-US" altLang="ja-JP" sz="2667" baseline="30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10</a:t>
            </a:r>
            <a:r>
              <a:rPr lang="en-US" altLang="ja-JP" sz="2667" baseline="-25000" dirty="0">
                <a:solidFill>
                  <a:prstClr val="black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L</a:t>
            </a:r>
            <a:r>
              <a:rPr lang="en-US" altLang="ja-JP" sz="2667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Be + </a:t>
            </a:r>
            <a:r>
              <a:rPr lang="en-US" altLang="ja-JP" sz="2667" baseline="30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5</a:t>
            </a:r>
            <a:r>
              <a:rPr lang="en-US" altLang="ja-JP" sz="2667" baseline="-25000" dirty="0">
                <a:solidFill>
                  <a:prstClr val="black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L</a:t>
            </a:r>
            <a:r>
              <a:rPr lang="en-US" altLang="ja-JP" sz="2667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He	</a:t>
            </a:r>
          </a:p>
        </p:txBody>
      </p:sp>
      <p:sp>
        <p:nvSpPr>
          <p:cNvPr id="3" name="矢印: 下 2">
            <a:extLst>
              <a:ext uri="{FF2B5EF4-FFF2-40B4-BE49-F238E27FC236}">
                <a16:creationId xmlns:a16="http://schemas.microsoft.com/office/drawing/2014/main" id="{13C78DA5-B318-5AA6-D7E6-307F6C8ED79A}"/>
              </a:ext>
            </a:extLst>
          </p:cNvPr>
          <p:cNvSpPr/>
          <p:nvPr/>
        </p:nvSpPr>
        <p:spPr>
          <a:xfrm rot="3046822">
            <a:off x="3779569" y="4254419"/>
            <a:ext cx="172863" cy="625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ja-JP" altLang="en-US" sz="240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grpSp>
        <p:nvGrpSpPr>
          <p:cNvPr id="35" name="グループ化 34"/>
          <p:cNvGrpSpPr/>
          <p:nvPr/>
        </p:nvGrpSpPr>
        <p:grpSpPr>
          <a:xfrm>
            <a:off x="5782112" y="1037101"/>
            <a:ext cx="5121469" cy="5234309"/>
            <a:chOff x="4225577" y="1849277"/>
            <a:chExt cx="2271436" cy="2321481"/>
          </a:xfrm>
        </p:grpSpPr>
        <p:sp>
          <p:nvSpPr>
            <p:cNvPr id="36" name="正方形/長方形 35"/>
            <p:cNvSpPr/>
            <p:nvPr/>
          </p:nvSpPr>
          <p:spPr>
            <a:xfrm>
              <a:off x="4885927" y="1849277"/>
              <a:ext cx="1611086" cy="2321481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ja-JP" altLang="en-US" sz="2400">
                <a:solidFill>
                  <a:srgbClr val="FFFFFF"/>
                </a:solidFill>
                <a:latin typeface="Arial"/>
                <a:ea typeface="ＭＳ Ｐゴシック"/>
              </a:endParaRPr>
            </a:p>
          </p:txBody>
        </p:sp>
        <p:grpSp>
          <p:nvGrpSpPr>
            <p:cNvPr id="40" name="グループ化 39"/>
            <p:cNvGrpSpPr/>
            <p:nvPr/>
          </p:nvGrpSpPr>
          <p:grpSpPr>
            <a:xfrm>
              <a:off x="4225577" y="2216663"/>
              <a:ext cx="1979788" cy="1686816"/>
              <a:chOff x="2972055" y="3264950"/>
              <a:chExt cx="2283000" cy="1945157"/>
            </a:xfrm>
          </p:grpSpPr>
          <p:pic>
            <p:nvPicPr>
              <p:cNvPr id="42" name="図 41">
                <a:extLst>
                  <a:ext uri="{FF2B5EF4-FFF2-40B4-BE49-F238E27FC236}">
                    <a16:creationId xmlns:a16="http://schemas.microsoft.com/office/drawing/2014/main" id="{8BE76433-2433-430D-9A3B-7DBEC34475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45520"/>
              <a:stretch/>
            </p:blipFill>
            <p:spPr>
              <a:xfrm>
                <a:off x="4012655" y="3278393"/>
                <a:ext cx="1242400" cy="1931714"/>
              </a:xfrm>
              <a:prstGeom prst="rect">
                <a:avLst/>
              </a:prstGeom>
            </p:spPr>
          </p:pic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EFF513F8-F1A7-409E-BA45-35205889126D}"/>
                  </a:ext>
                </a:extLst>
              </p:cNvPr>
              <p:cNvSpPr txBox="1"/>
              <p:nvPr/>
            </p:nvSpPr>
            <p:spPr>
              <a:xfrm>
                <a:off x="2972055" y="3264950"/>
                <a:ext cx="991433" cy="38896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ts val="2667"/>
                  </a:lnSpc>
                </a:pPr>
                <a:r>
                  <a:rPr lang="en-US" altLang="ja-JP" sz="2133" dirty="0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IRRAWADDY event</a:t>
                </a:r>
                <a:endParaRPr lang="ja-JP" altLang="en-US" sz="2133" dirty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p:grpSp>
      </p:grp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9F40D703-8471-46D8-8A51-38E96EBFFCAC}"/>
              </a:ext>
            </a:extLst>
          </p:cNvPr>
          <p:cNvSpPr txBox="1"/>
          <p:nvPr/>
        </p:nvSpPr>
        <p:spPr>
          <a:xfrm>
            <a:off x="6578420" y="5468026"/>
            <a:ext cx="4998633" cy="631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</a:pPr>
            <a:r>
              <a:rPr lang="en-US" altLang="ja-JP" sz="2667" baseline="30000" dirty="0">
                <a:solidFill>
                  <a:prstClr val="black"/>
                </a:solidFill>
                <a:latin typeface="Arial"/>
                <a:ea typeface="ＭＳ Ｐゴシック" panose="020B0600070205080204" pitchFamily="50" charset="-128"/>
              </a:rPr>
              <a:t>15</a:t>
            </a:r>
            <a:r>
              <a:rPr lang="en-US" altLang="ja-JP" sz="2667" baseline="-25000" dirty="0">
                <a:solidFill>
                  <a:prstClr val="black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X</a:t>
            </a:r>
            <a:r>
              <a:rPr lang="en-US" altLang="ja-JP" sz="2667" dirty="0">
                <a:solidFill>
                  <a:prstClr val="black"/>
                </a:solidFill>
                <a:latin typeface="Arial"/>
                <a:ea typeface="ＭＳ Ｐゴシック" panose="020B0600070205080204" pitchFamily="50" charset="-128"/>
              </a:rPr>
              <a:t>C  -&gt; </a:t>
            </a:r>
            <a:r>
              <a:rPr lang="en-US" altLang="ja-JP" sz="2667" baseline="30000" dirty="0">
                <a:solidFill>
                  <a:srgbClr val="000000"/>
                </a:solidFill>
                <a:latin typeface="Arial"/>
                <a:ea typeface="ＭＳ Ｐゴシック"/>
              </a:rPr>
              <a:t>5</a:t>
            </a:r>
            <a:r>
              <a:rPr lang="en-US" altLang="ja-JP" sz="2667" baseline="-25000" dirty="0">
                <a:solidFill>
                  <a:prstClr val="black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L</a:t>
            </a:r>
            <a:r>
              <a:rPr lang="en-US" altLang="ja-JP" sz="2667" dirty="0">
                <a:solidFill>
                  <a:srgbClr val="000000"/>
                </a:solidFill>
                <a:latin typeface="Arial"/>
                <a:ea typeface="ＭＳ Ｐゴシック"/>
              </a:rPr>
              <a:t>He + </a:t>
            </a:r>
            <a:r>
              <a:rPr lang="en-US" altLang="ja-JP" sz="2667" baseline="30000" dirty="0">
                <a:solidFill>
                  <a:srgbClr val="000000"/>
                </a:solidFill>
                <a:latin typeface="Arial"/>
                <a:ea typeface="ＭＳ Ｐゴシック"/>
              </a:rPr>
              <a:t>5</a:t>
            </a:r>
            <a:r>
              <a:rPr lang="en-US" altLang="ja-JP" sz="2667" baseline="-25000" dirty="0">
                <a:solidFill>
                  <a:prstClr val="black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L</a:t>
            </a:r>
            <a:r>
              <a:rPr lang="en-US" altLang="ja-JP" sz="2667" dirty="0">
                <a:solidFill>
                  <a:srgbClr val="000000"/>
                </a:solidFill>
                <a:latin typeface="Arial"/>
                <a:ea typeface="ＭＳ Ｐゴシック"/>
              </a:rPr>
              <a:t>He + </a:t>
            </a:r>
            <a:r>
              <a:rPr lang="en-US" altLang="ja-JP" sz="2667" baseline="30000" dirty="0">
                <a:solidFill>
                  <a:srgbClr val="000000"/>
                </a:solidFill>
                <a:latin typeface="Arial"/>
                <a:ea typeface="ＭＳ Ｐゴシック"/>
              </a:rPr>
              <a:t>4</a:t>
            </a:r>
            <a:r>
              <a:rPr lang="en-US" altLang="ja-JP" sz="2667" dirty="0">
                <a:solidFill>
                  <a:srgbClr val="000000"/>
                </a:solidFill>
                <a:latin typeface="Arial"/>
                <a:ea typeface="ＭＳ Ｐゴシック"/>
              </a:rPr>
              <a:t>He + n 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219BD3E-F218-C9EB-948B-16B183C60C3F}"/>
              </a:ext>
            </a:extLst>
          </p:cNvPr>
          <p:cNvSpPr/>
          <p:nvPr/>
        </p:nvSpPr>
        <p:spPr>
          <a:xfrm>
            <a:off x="4435728" y="2930597"/>
            <a:ext cx="3260472" cy="6667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defTabSz="914354">
              <a:defRPr/>
            </a:pPr>
            <a:r>
              <a:rPr lang="en-US" altLang="ja-JP" sz="3733" b="1" dirty="0">
                <a:solidFill>
                  <a:prstClr val="black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X</a:t>
            </a:r>
            <a:r>
              <a:rPr lang="en-US" altLang="ja-JP" sz="3733" b="1" baseline="30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-</a:t>
            </a:r>
            <a:r>
              <a:rPr lang="en-US" altLang="ja-JP" sz="3733" b="1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 + </a:t>
            </a:r>
            <a:r>
              <a:rPr lang="en-US" altLang="ja-JP" sz="3733" b="1" baseline="30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14</a:t>
            </a:r>
            <a:r>
              <a:rPr lang="en-US" altLang="ja-JP" sz="3733" b="1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N </a:t>
            </a:r>
            <a:r>
              <a:rPr lang="ja-JP" altLang="en-US" sz="3733" b="1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→</a:t>
            </a:r>
            <a:r>
              <a:rPr lang="en-US" altLang="ja-JP" sz="3733" b="1" baseline="30000" dirty="0">
                <a:solidFill>
                  <a:prstClr val="black"/>
                </a:solidFill>
                <a:latin typeface="Arial"/>
                <a:ea typeface="ＭＳ Ｐゴシック" panose="020B0600070205080204" pitchFamily="50" charset="-128"/>
              </a:rPr>
              <a:t>15</a:t>
            </a:r>
            <a:r>
              <a:rPr lang="en-US" altLang="ja-JP" sz="3733" b="1" baseline="-25000" dirty="0">
                <a:solidFill>
                  <a:prstClr val="black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X</a:t>
            </a:r>
            <a:r>
              <a:rPr lang="en-US" altLang="ja-JP" sz="3733" b="1" dirty="0">
                <a:solidFill>
                  <a:prstClr val="black"/>
                </a:solidFill>
                <a:latin typeface="Arial"/>
                <a:ea typeface="ＭＳ Ｐゴシック" panose="020B0600070205080204" pitchFamily="50" charset="-128"/>
              </a:rPr>
              <a:t>C</a:t>
            </a:r>
            <a:endParaRPr lang="ja-JP" altLang="en-US" sz="3733" b="1" dirty="0">
              <a:solidFill>
                <a:prstClr val="black"/>
              </a:solidFill>
              <a:latin typeface="Arial"/>
              <a:ea typeface="ＭＳ Ｐゴシック" panose="020B0600070205080204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5CEE4A04-5582-40B1-B2AF-F86A755C3A8E}"/>
              </a:ext>
            </a:extLst>
          </p:cNvPr>
          <p:cNvSpPr txBox="1"/>
          <p:nvPr/>
        </p:nvSpPr>
        <p:spPr>
          <a:xfrm>
            <a:off x="9827677" y="1844208"/>
            <a:ext cx="4268311" cy="74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altLang="ja-JP" sz="2133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 Yoshimoto et al., </a:t>
            </a:r>
          </a:p>
          <a:p>
            <a:pPr defTabSz="1219170"/>
            <a:r>
              <a:rPr lang="en-US" altLang="ja-JP" sz="2133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PTEP 2021, 073D02</a:t>
            </a:r>
            <a:endParaRPr lang="ja-JP" altLang="en-US" sz="2133" i="1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grpSp>
        <p:nvGrpSpPr>
          <p:cNvPr id="61" name="グループ化 60"/>
          <p:cNvGrpSpPr/>
          <p:nvPr/>
        </p:nvGrpSpPr>
        <p:grpSpPr>
          <a:xfrm>
            <a:off x="7227390" y="6183313"/>
            <a:ext cx="3384922" cy="506090"/>
            <a:chOff x="4927763" y="2929690"/>
            <a:chExt cx="2538691" cy="379568"/>
          </a:xfrm>
        </p:grpSpPr>
        <p:grpSp>
          <p:nvGrpSpPr>
            <p:cNvPr id="62" name="グループ化 61"/>
            <p:cNvGrpSpPr/>
            <p:nvPr/>
          </p:nvGrpSpPr>
          <p:grpSpPr>
            <a:xfrm>
              <a:off x="5058937" y="2953885"/>
              <a:ext cx="2328038" cy="346249"/>
              <a:chOff x="3467932" y="2034158"/>
              <a:chExt cx="2328038" cy="346249"/>
            </a:xfrm>
          </p:grpSpPr>
          <p:pic>
            <p:nvPicPr>
              <p:cNvPr id="64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" t="21649" r="85397"/>
              <a:stretch>
                <a:fillRect/>
              </a:stretch>
            </p:blipFill>
            <p:spPr bwMode="auto">
              <a:xfrm>
                <a:off x="3467932" y="2107281"/>
                <a:ext cx="454363" cy="2648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5" name="正方形/長方形 64"/>
              <p:cNvSpPr/>
              <p:nvPr/>
            </p:nvSpPr>
            <p:spPr>
              <a:xfrm>
                <a:off x="3845676" y="2034158"/>
                <a:ext cx="1950294" cy="3462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54">
                  <a:defRPr/>
                </a:pPr>
                <a:r>
                  <a:rPr lang="en-US" altLang="ja-JP" sz="2400" dirty="0">
                    <a:solidFill>
                      <a:prstClr val="black"/>
                    </a:solidFill>
                    <a:latin typeface="Calibri" panose="020F0502020204030204"/>
                    <a:ea typeface="游ゴシック" panose="020B0400000000000000" pitchFamily="50" charset="-128"/>
                  </a:rPr>
                  <a:t>= 6.27</a:t>
                </a:r>
                <a:r>
                  <a:rPr lang="ja-JP" altLang="en-US" sz="2400" dirty="0">
                    <a:solidFill>
                      <a:prstClr val="black"/>
                    </a:solidFill>
                    <a:latin typeface="Calibri" panose="020F0502020204030204"/>
                    <a:ea typeface="游ゴシック" panose="020B0400000000000000" pitchFamily="50" charset="-128"/>
                  </a:rPr>
                  <a:t> </a:t>
                </a:r>
                <a:r>
                  <a:rPr lang="en-US" altLang="ja-JP" sz="2400" dirty="0">
                    <a:solidFill>
                      <a:prstClr val="black"/>
                    </a:solidFill>
                    <a:latin typeface="Calibri" panose="020F0502020204030204"/>
                    <a:ea typeface="游ゴシック" panose="020B0400000000000000" pitchFamily="50" charset="-128"/>
                  </a:rPr>
                  <a:t>± 0.27 MeV</a:t>
                </a:r>
              </a:p>
            </p:txBody>
          </p:sp>
        </p:grpSp>
        <p:sp>
          <p:nvSpPr>
            <p:cNvPr id="63" name="正方形/長方形 62"/>
            <p:cNvSpPr/>
            <p:nvPr/>
          </p:nvSpPr>
          <p:spPr>
            <a:xfrm>
              <a:off x="4927763" y="2929690"/>
              <a:ext cx="2538691" cy="37956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ja-JP" altLang="en-US" sz="2133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sp>
        <p:nvSpPr>
          <p:cNvPr id="2" name="右矢印 1"/>
          <p:cNvSpPr/>
          <p:nvPr/>
        </p:nvSpPr>
        <p:spPr>
          <a:xfrm rot="13045372">
            <a:off x="9167496" y="3455034"/>
            <a:ext cx="533400" cy="238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ja-JP" altLang="en-US" sz="240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pic>
        <p:nvPicPr>
          <p:cNvPr id="67" name="Picture 44" descr="Xhypernucleus">
            <a:extLst>
              <a:ext uri="{FF2B5EF4-FFF2-40B4-BE49-F238E27FC236}">
                <a16:creationId xmlns:a16="http://schemas.microsoft.com/office/drawing/2014/main" id="{B9680EB1-FE00-4268-9B8C-C5F2CD98A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440" y="3464926"/>
            <a:ext cx="938387" cy="91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正方形/長方形 67"/>
          <p:cNvSpPr/>
          <p:nvPr/>
        </p:nvSpPr>
        <p:spPr>
          <a:xfrm>
            <a:off x="9501264" y="2161147"/>
            <a:ext cx="38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54">
              <a:defRPr/>
            </a:pPr>
            <a:r>
              <a:rPr lang="en-US" altLang="ja-JP" dirty="0">
                <a:solidFill>
                  <a:srgbClr val="C00000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X</a:t>
            </a:r>
            <a:r>
              <a:rPr lang="en-US" altLang="ja-JP" baseline="30000" dirty="0">
                <a:solidFill>
                  <a:srgbClr val="C00000"/>
                </a:solidFill>
                <a:latin typeface="Calibri" panose="020F0502020204030204"/>
                <a:ea typeface="ＭＳ Ｐゴシック" panose="020B0600070205080204" pitchFamily="50" charset="-128"/>
              </a:rPr>
              <a:t>-</a:t>
            </a:r>
            <a:endParaRPr lang="ja-JP" altLang="en-US" dirty="0">
              <a:solidFill>
                <a:srgbClr val="C00000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cxnSp>
        <p:nvCxnSpPr>
          <p:cNvPr id="69" name="直線矢印コネクタ 68"/>
          <p:cNvCxnSpPr/>
          <p:nvPr/>
        </p:nvCxnSpPr>
        <p:spPr>
          <a:xfrm flipH="1">
            <a:off x="9177020" y="2345660"/>
            <a:ext cx="319747" cy="633125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正方形/長方形 69"/>
          <p:cNvSpPr/>
          <p:nvPr/>
        </p:nvSpPr>
        <p:spPr>
          <a:xfrm>
            <a:off x="8856277" y="4106943"/>
            <a:ext cx="708848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54">
              <a:defRPr/>
            </a:pPr>
            <a:r>
              <a:rPr lang="en-US" altLang="ja-JP" sz="2133" baseline="30000" dirty="0">
                <a:solidFill>
                  <a:srgbClr val="C00000"/>
                </a:solidFill>
                <a:latin typeface="Calibri" panose="020F0502020204030204"/>
                <a:ea typeface="ＭＳ Ｐゴシック" panose="020B0600070205080204" pitchFamily="50" charset="-128"/>
              </a:rPr>
              <a:t>5</a:t>
            </a:r>
            <a:r>
              <a:rPr lang="en-US" altLang="ja-JP" sz="2133" baseline="-25000" dirty="0">
                <a:solidFill>
                  <a:srgbClr val="C00000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L</a:t>
            </a:r>
            <a:r>
              <a:rPr lang="en-US" altLang="ja-JP" sz="2133" dirty="0">
                <a:solidFill>
                  <a:srgbClr val="C00000"/>
                </a:solidFill>
                <a:latin typeface="Calibri" panose="020F0502020204030204"/>
                <a:ea typeface="ＭＳ Ｐゴシック" panose="020B0600070205080204" pitchFamily="50" charset="-128"/>
              </a:rPr>
              <a:t>He</a:t>
            </a:r>
            <a:endParaRPr lang="ja-JP" altLang="en-US" sz="2133" dirty="0">
              <a:solidFill>
                <a:srgbClr val="C00000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8040303" y="2909967"/>
            <a:ext cx="708848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54">
              <a:defRPr/>
            </a:pPr>
            <a:r>
              <a:rPr lang="en-US" altLang="ja-JP" sz="2133" baseline="30000" dirty="0">
                <a:solidFill>
                  <a:srgbClr val="C00000"/>
                </a:solidFill>
                <a:latin typeface="Calibri" panose="020F0502020204030204"/>
                <a:ea typeface="ＭＳ Ｐゴシック" panose="020B0600070205080204" pitchFamily="50" charset="-128"/>
              </a:rPr>
              <a:t>5</a:t>
            </a:r>
            <a:r>
              <a:rPr lang="en-US" altLang="ja-JP" sz="2133" baseline="-25000" dirty="0">
                <a:solidFill>
                  <a:srgbClr val="C00000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L</a:t>
            </a:r>
            <a:r>
              <a:rPr lang="en-US" altLang="ja-JP" sz="2133" dirty="0">
                <a:solidFill>
                  <a:srgbClr val="C00000"/>
                </a:solidFill>
                <a:latin typeface="Calibri" panose="020F0502020204030204"/>
                <a:ea typeface="ＭＳ Ｐゴシック" panose="020B0600070205080204" pitchFamily="50" charset="-128"/>
              </a:rPr>
              <a:t>He</a:t>
            </a:r>
            <a:endParaRPr lang="ja-JP" altLang="en-US" sz="2133" dirty="0">
              <a:solidFill>
                <a:srgbClr val="C00000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9850053" y="2605168"/>
            <a:ext cx="583814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54">
              <a:defRPr/>
            </a:pPr>
            <a:r>
              <a:rPr lang="en-US" altLang="ja-JP" sz="2133" baseline="30000" dirty="0">
                <a:solidFill>
                  <a:srgbClr val="C00000"/>
                </a:solidFill>
                <a:latin typeface="Calibri" panose="020F0502020204030204"/>
                <a:ea typeface="ＭＳ Ｐゴシック" panose="020B0600070205080204" pitchFamily="50" charset="-128"/>
              </a:rPr>
              <a:t>4</a:t>
            </a:r>
            <a:r>
              <a:rPr lang="en-US" altLang="ja-JP" sz="2133" dirty="0">
                <a:solidFill>
                  <a:srgbClr val="C00000"/>
                </a:solidFill>
                <a:latin typeface="Calibri" panose="020F0502020204030204"/>
                <a:ea typeface="ＭＳ Ｐゴシック" panose="020B0600070205080204" pitchFamily="50" charset="-128"/>
              </a:rPr>
              <a:t>He</a:t>
            </a:r>
            <a:endParaRPr lang="ja-JP" altLang="en-US" sz="2133" dirty="0">
              <a:solidFill>
                <a:srgbClr val="C00000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cxnSp>
        <p:nvCxnSpPr>
          <p:cNvPr id="73" name="直線矢印コネクタ 72"/>
          <p:cNvCxnSpPr/>
          <p:nvPr/>
        </p:nvCxnSpPr>
        <p:spPr>
          <a:xfrm flipH="1" flipV="1">
            <a:off x="8900795" y="3121662"/>
            <a:ext cx="113373" cy="313025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73"/>
          <p:cNvCxnSpPr/>
          <p:nvPr/>
        </p:nvCxnSpPr>
        <p:spPr>
          <a:xfrm flipH="1">
            <a:off x="8881746" y="3615661"/>
            <a:ext cx="246721" cy="61090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/>
          <p:cNvCxnSpPr/>
          <p:nvPr/>
        </p:nvCxnSpPr>
        <p:spPr>
          <a:xfrm flipV="1">
            <a:off x="9415148" y="2883537"/>
            <a:ext cx="400049" cy="352425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B9F11C93-52B9-1C5C-2022-8849A05C7122}"/>
              </a:ext>
            </a:extLst>
          </p:cNvPr>
          <p:cNvSpPr txBox="1"/>
          <p:nvPr/>
        </p:nvSpPr>
        <p:spPr>
          <a:xfrm>
            <a:off x="2374192" y="1346269"/>
            <a:ext cx="10644015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altLang="ja-JP" sz="2133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K</a:t>
            </a:r>
            <a:r>
              <a:rPr lang="en-US" altLang="ja-JP" sz="2133" baseline="3000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-</a:t>
            </a:r>
            <a:r>
              <a:rPr lang="en-US" altLang="ja-JP" sz="2133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+ “p” -&gt; </a:t>
            </a:r>
            <a:r>
              <a:rPr lang="en-US" altLang="ja-JP" sz="2133" dirty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  <a:cs typeface="Arial" panose="020B0604020202020204" pitchFamily="34" charset="0"/>
              </a:rPr>
              <a:t>X</a:t>
            </a:r>
            <a:r>
              <a:rPr lang="en-US" altLang="ja-JP" sz="2133" baseline="3000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-</a:t>
            </a:r>
            <a:r>
              <a:rPr lang="en-US" altLang="ja-JP" sz="2133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+ K</a:t>
            </a:r>
            <a:r>
              <a:rPr lang="en-US" altLang="ja-JP" sz="2133" baseline="3000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+</a:t>
            </a:r>
            <a:r>
              <a:rPr lang="en-US" altLang="ja-JP" sz="2133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,   </a:t>
            </a:r>
            <a:r>
              <a:rPr lang="en-US" altLang="ja-JP" sz="2133" dirty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  <a:cs typeface="Arial" panose="020B0604020202020204" pitchFamily="34" charset="0"/>
              </a:rPr>
              <a:t>X</a:t>
            </a:r>
            <a:r>
              <a:rPr lang="en-US" altLang="ja-JP" sz="2133" baseline="3000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-  </a:t>
            </a:r>
            <a:r>
              <a:rPr lang="en-US" altLang="ja-JP" sz="2133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stopped in emulsion, captured by C, N, O nuclei.  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15A9F8E-C173-8BDD-7775-450F2EF65562}"/>
              </a:ext>
            </a:extLst>
          </p:cNvPr>
          <p:cNvSpPr/>
          <p:nvPr/>
        </p:nvSpPr>
        <p:spPr>
          <a:xfrm>
            <a:off x="60044" y="3393921"/>
            <a:ext cx="2487737" cy="6669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defTabSz="1219170"/>
            <a:r>
              <a:rPr lang="en-US" altLang="ja-JP" sz="1867" b="1" dirty="0">
                <a:solidFill>
                  <a:srgbClr val="0E270D"/>
                </a:solidFill>
                <a:latin typeface="Arial"/>
                <a:ea typeface="ＭＳ Ｐゴシック"/>
              </a:rPr>
              <a:t>First precise </a:t>
            </a:r>
          </a:p>
          <a:p>
            <a:pPr algn="ctr" defTabSz="1219170"/>
            <a:r>
              <a:rPr lang="en-US" altLang="ja-JP" sz="1867" b="1" dirty="0">
                <a:solidFill>
                  <a:srgbClr val="0E270D"/>
                </a:solidFill>
                <a:latin typeface="Arial"/>
                <a:ea typeface="ＭＳ Ｐゴシック"/>
              </a:rPr>
              <a:t>determination of B</a:t>
            </a:r>
            <a:r>
              <a:rPr lang="en-US" altLang="ja-JP" sz="1867" b="1" baseline="-25000" dirty="0">
                <a:solidFill>
                  <a:srgbClr val="0E270D"/>
                </a:solidFill>
                <a:latin typeface="Symbol" panose="05050102010706020507" pitchFamily="18" charset="2"/>
                <a:ea typeface="ＭＳ Ｐゴシック"/>
              </a:rPr>
              <a:t>X</a:t>
            </a:r>
            <a:endParaRPr lang="ja-JP" altLang="en-US" sz="1867" baseline="-250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087A3FA-8F0B-EC50-0AFC-0435FE01F93D}"/>
              </a:ext>
            </a:extLst>
          </p:cNvPr>
          <p:cNvSpPr/>
          <p:nvPr/>
        </p:nvSpPr>
        <p:spPr>
          <a:xfrm>
            <a:off x="4714325" y="4607610"/>
            <a:ext cx="3260472" cy="46166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defTabSz="914354">
              <a:defRPr/>
            </a:pPr>
            <a:r>
              <a:rPr lang="en-US" altLang="ja-JP" sz="2400" dirty="0">
                <a:solidFill>
                  <a:prstClr val="black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X</a:t>
            </a:r>
            <a:r>
              <a:rPr lang="en-US" altLang="ja-JP" sz="2400" baseline="30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-</a:t>
            </a: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 p </a:t>
            </a:r>
            <a:r>
              <a:rPr lang="ja-JP" altLang="en-US" sz="2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→</a:t>
            </a:r>
            <a:r>
              <a:rPr lang="en-US" altLang="ja-JP" sz="2400" dirty="0">
                <a:solidFill>
                  <a:prstClr val="black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 L </a:t>
            </a:r>
            <a:r>
              <a:rPr lang="en-US" altLang="ja-JP" sz="2400" dirty="0" err="1">
                <a:solidFill>
                  <a:prstClr val="black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L</a:t>
            </a:r>
            <a:endParaRPr lang="ja-JP" altLang="en-US" sz="2400" dirty="0">
              <a:solidFill>
                <a:prstClr val="black"/>
              </a:solidFill>
              <a:latin typeface="Arial"/>
              <a:ea typeface="ＭＳ Ｐゴシック" panose="020B060007020508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82030BF-806D-0892-9D2E-39D52CD8A703}"/>
              </a:ext>
            </a:extLst>
          </p:cNvPr>
          <p:cNvSpPr txBox="1"/>
          <p:nvPr/>
        </p:nvSpPr>
        <p:spPr>
          <a:xfrm>
            <a:off x="1550500" y="829672"/>
            <a:ext cx="868440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200" b="1" dirty="0">
                <a:solidFill>
                  <a:srgbClr val="0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X</a:t>
            </a:r>
            <a:r>
              <a:rPr lang="en-US" altLang="ja-JP" sz="2200" b="1" baseline="30000" dirty="0">
                <a:solidFill>
                  <a:srgbClr val="0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-</a:t>
            </a:r>
            <a:r>
              <a:rPr lang="en-US" altLang="ja-JP" sz="2200" b="1" dirty="0">
                <a:solidFill>
                  <a:srgbClr val="000000"/>
                </a:solidFill>
                <a:cs typeface="Arial" panose="020B0604020202020204" pitchFamily="34" charset="0"/>
              </a:rPr>
              <a:t> plays important role in NS, but </a:t>
            </a:r>
            <a:r>
              <a:rPr lang="en-US" altLang="ja-JP" sz="22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200" b="1" dirty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  <a:cs typeface="Arial" panose="020B0604020202020204" pitchFamily="34" charset="0"/>
              </a:rPr>
              <a:t>X</a:t>
            </a:r>
            <a:r>
              <a:rPr lang="en-US" altLang="ja-JP" sz="2200" b="1" dirty="0">
                <a:solidFill>
                  <a:srgbClr val="000000"/>
                </a:solidFill>
                <a:latin typeface="+mj-lt"/>
                <a:ea typeface="ＭＳ Ｐゴシック"/>
                <a:cs typeface="Arial" panose="020B0604020202020204" pitchFamily="34" charset="0"/>
              </a:rPr>
              <a:t>N interaction was unknown. </a:t>
            </a:r>
            <a:endParaRPr lang="ja-JP" alt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5065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59"/>
    </mc:Choice>
    <mc:Fallback xmlns="">
      <p:transition spd="slow" advTm="3735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D49B135D-09EB-485C-8191-06C37B1F07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6" t="1036" r="1627" b="20056"/>
          <a:stretch/>
        </p:blipFill>
        <p:spPr>
          <a:xfrm>
            <a:off x="4460689" y="1295904"/>
            <a:ext cx="6851851" cy="4151259"/>
          </a:xfrm>
          <a:prstGeom prst="rect">
            <a:avLst/>
          </a:prstGeom>
          <a:noFill/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28B20008-7A7E-44BD-9C4F-9E4821F1E15E}"/>
              </a:ext>
            </a:extLst>
          </p:cNvPr>
          <p:cNvSpPr txBox="1">
            <a:spLocks/>
          </p:cNvSpPr>
          <p:nvPr/>
        </p:nvSpPr>
        <p:spPr>
          <a:xfrm>
            <a:off x="1319989" y="243068"/>
            <a:ext cx="9875023" cy="80856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/>
            <a:r>
              <a:rPr lang="en-US" altLang="ja-JP" sz="3200" b="1" u="sng" dirty="0">
                <a:solidFill>
                  <a:srgbClr val="000000"/>
                </a:solidFill>
                <a:latin typeface="Arial"/>
                <a:ea typeface="ＭＳ Ｐゴシック"/>
              </a:rPr>
              <a:t>Observation of </a:t>
            </a:r>
            <a:r>
              <a:rPr lang="ja-JP" altLang="en-US" sz="3200" b="1" u="sng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en-US" altLang="ja-JP" sz="3200" b="1" i="1" u="sng" dirty="0">
                <a:solidFill>
                  <a:srgbClr val="000000"/>
                </a:solidFill>
                <a:latin typeface="Arial"/>
                <a:ea typeface="ＭＳ Ｐゴシック"/>
              </a:rPr>
              <a:t>p</a:t>
            </a:r>
            <a:r>
              <a:rPr lang="en-US" altLang="ja-JP" sz="3200" b="1" u="sng" dirty="0">
                <a:solidFill>
                  <a:srgbClr val="000000"/>
                </a:solidFill>
                <a:latin typeface="Arial"/>
                <a:ea typeface="ＭＳ Ｐゴシック"/>
              </a:rPr>
              <a:t>- and </a:t>
            </a:r>
            <a:r>
              <a:rPr lang="en-US" altLang="ja-JP" sz="3200" b="1" i="1" u="sng" dirty="0">
                <a:solidFill>
                  <a:srgbClr val="000000"/>
                </a:solidFill>
                <a:latin typeface="Arial"/>
                <a:ea typeface="ＭＳ Ｐゴシック"/>
              </a:rPr>
              <a:t>s</a:t>
            </a:r>
            <a:r>
              <a:rPr lang="en-US" altLang="ja-JP" sz="3200" b="1" u="sng" dirty="0">
                <a:solidFill>
                  <a:srgbClr val="000000"/>
                </a:solidFill>
                <a:latin typeface="Arial"/>
                <a:ea typeface="ＭＳ Ｐゴシック"/>
              </a:rPr>
              <a:t>-state </a:t>
            </a:r>
            <a:r>
              <a:rPr lang="en-US" altLang="ja-JP" sz="3200" b="1" u="sng" dirty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</a:rPr>
              <a:t>X</a:t>
            </a:r>
            <a:r>
              <a:rPr lang="en-US" altLang="ja-JP" sz="3200" b="1" u="sng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en-US" altLang="ja-JP" sz="3200" b="1" u="sng" dirty="0" err="1">
                <a:solidFill>
                  <a:srgbClr val="000000"/>
                </a:solidFill>
                <a:latin typeface="Arial"/>
                <a:ea typeface="ＭＳ Ｐゴシック"/>
              </a:rPr>
              <a:t>hypernuclei</a:t>
            </a:r>
            <a:r>
              <a:rPr lang="en-US" altLang="ja-JP" sz="3200" b="1" u="sng" dirty="0">
                <a:solidFill>
                  <a:srgbClr val="000000"/>
                </a:solidFill>
                <a:latin typeface="Arial"/>
                <a:ea typeface="ＭＳ Ｐゴシック"/>
              </a:rPr>
              <a:t> (?)</a:t>
            </a:r>
            <a:endParaRPr lang="ja-JP" altLang="en-US" sz="3200" b="1" u="sng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CEE4A04-5582-40B1-B2AF-F86A755C3A8E}"/>
              </a:ext>
            </a:extLst>
          </p:cNvPr>
          <p:cNvSpPr txBox="1"/>
          <p:nvPr/>
        </p:nvSpPr>
        <p:spPr>
          <a:xfrm>
            <a:off x="5235310" y="772662"/>
            <a:ext cx="7473631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altLang="ja-JP" sz="1867" i="1" dirty="0">
                <a:solidFill>
                  <a:srgbClr val="000000"/>
                </a:solidFill>
                <a:latin typeface="Arial"/>
                <a:ea typeface="ＭＳ Ｐゴシック"/>
              </a:rPr>
              <a:t>M. Yoshimoto et al., Prog. </a:t>
            </a:r>
            <a:r>
              <a:rPr lang="en-US" altLang="ja-JP" sz="1867" i="1" dirty="0" err="1">
                <a:solidFill>
                  <a:srgbClr val="000000"/>
                </a:solidFill>
                <a:latin typeface="Arial"/>
                <a:ea typeface="ＭＳ Ｐゴシック"/>
              </a:rPr>
              <a:t>Theor</a:t>
            </a:r>
            <a:r>
              <a:rPr lang="en-US" altLang="ja-JP" sz="1867" i="1" dirty="0">
                <a:solidFill>
                  <a:srgbClr val="000000"/>
                </a:solidFill>
                <a:latin typeface="Arial"/>
                <a:ea typeface="ＭＳ Ｐゴシック"/>
              </a:rPr>
              <a:t>. Exp. Phys. 2021, 073D02</a:t>
            </a:r>
            <a:endParaRPr lang="ja-JP" altLang="en-US" sz="1867" i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F9B112F-3429-4A9A-A978-B7E663EA2BC0}"/>
              </a:ext>
            </a:extLst>
          </p:cNvPr>
          <p:cNvSpPr txBox="1"/>
          <p:nvPr/>
        </p:nvSpPr>
        <p:spPr>
          <a:xfrm>
            <a:off x="7112641" y="3009930"/>
            <a:ext cx="5848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altLang="ja-JP" sz="1600" b="1" dirty="0">
                <a:solidFill>
                  <a:srgbClr val="000000"/>
                </a:solidFill>
                <a:latin typeface="Arial"/>
                <a:ea typeface="ＭＳ Ｐゴシック"/>
              </a:rPr>
              <a:t>or</a:t>
            </a:r>
            <a:endParaRPr lang="ja-JP" altLang="en-US" sz="16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B182947-578D-4128-9259-0F76DD218222}"/>
              </a:ext>
            </a:extLst>
          </p:cNvPr>
          <p:cNvSpPr txBox="1"/>
          <p:nvPr/>
        </p:nvSpPr>
        <p:spPr>
          <a:xfrm>
            <a:off x="6142081" y="2325514"/>
            <a:ext cx="5848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altLang="ja-JP" sz="1600" b="1" dirty="0">
                <a:solidFill>
                  <a:srgbClr val="000000"/>
                </a:solidFill>
                <a:latin typeface="Arial"/>
                <a:ea typeface="ＭＳ Ｐゴシック"/>
              </a:rPr>
              <a:t>or</a:t>
            </a:r>
            <a:endParaRPr lang="ja-JP" altLang="en-US" sz="16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44ABA42-1D97-450A-9F27-3BB5BE45EE30}"/>
              </a:ext>
            </a:extLst>
          </p:cNvPr>
          <p:cNvSpPr txBox="1"/>
          <p:nvPr/>
        </p:nvSpPr>
        <p:spPr>
          <a:xfrm>
            <a:off x="3735505" y="1200223"/>
            <a:ext cx="977073" cy="584775"/>
          </a:xfrm>
          <a:prstGeom prst="rect">
            <a:avLst/>
          </a:prstGeom>
          <a:solidFill>
            <a:srgbClr val="FFE79B"/>
          </a:solidFill>
        </p:spPr>
        <p:txBody>
          <a:bodyPr wrap="square">
            <a:spAutoFit/>
          </a:bodyPr>
          <a:lstStyle/>
          <a:p>
            <a:pPr defTabSz="1219170"/>
            <a:r>
              <a:rPr lang="en-US" altLang="ja-JP" sz="3200" b="1" baseline="30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15</a:t>
            </a:r>
            <a:r>
              <a:rPr lang="en-US" altLang="ja-JP" sz="3200" b="1" baseline="-25000" dirty="0">
                <a:solidFill>
                  <a:prstClr val="black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X</a:t>
            </a:r>
            <a:r>
              <a:rPr lang="en-US" altLang="ja-JP" sz="3200" b="1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C</a:t>
            </a:r>
            <a:endParaRPr lang="ja-JP" altLang="en-US" sz="32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88" name="正方形/長方形 87"/>
          <p:cNvSpPr/>
          <p:nvPr/>
        </p:nvSpPr>
        <p:spPr>
          <a:xfrm>
            <a:off x="4760141" y="5611304"/>
            <a:ext cx="4555439" cy="378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ja-JP" altLang="en-US" sz="240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06DD96F2-528C-904E-693E-5D8F3D11C8D5}"/>
              </a:ext>
            </a:extLst>
          </p:cNvPr>
          <p:cNvCxnSpPr>
            <a:cxnSpLocks/>
          </p:cNvCxnSpPr>
          <p:nvPr/>
        </p:nvCxnSpPr>
        <p:spPr>
          <a:xfrm flipV="1">
            <a:off x="6124368" y="2341765"/>
            <a:ext cx="2308433" cy="1"/>
          </a:xfrm>
          <a:prstGeom prst="line">
            <a:avLst/>
          </a:prstGeom>
          <a:ln w="38100">
            <a:solidFill>
              <a:srgbClr val="FF8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F65C6BA2-B6D0-33F9-1130-51D9BA566DC5}"/>
              </a:ext>
            </a:extLst>
          </p:cNvPr>
          <p:cNvCxnSpPr>
            <a:cxnSpLocks/>
          </p:cNvCxnSpPr>
          <p:nvPr/>
        </p:nvCxnSpPr>
        <p:spPr>
          <a:xfrm>
            <a:off x="6164195" y="3176236"/>
            <a:ext cx="2268605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グループ化 19"/>
          <p:cNvGrpSpPr/>
          <p:nvPr/>
        </p:nvGrpSpPr>
        <p:grpSpPr>
          <a:xfrm>
            <a:off x="410608" y="5117574"/>
            <a:ext cx="11781392" cy="1453129"/>
            <a:chOff x="307955" y="3838178"/>
            <a:chExt cx="8836044" cy="1089846"/>
          </a:xfrm>
        </p:grpSpPr>
        <p:sp>
          <p:nvSpPr>
            <p:cNvPr id="4" name="正方形/長方形 3"/>
            <p:cNvSpPr/>
            <p:nvPr/>
          </p:nvSpPr>
          <p:spPr>
            <a:xfrm>
              <a:off x="307955" y="4077791"/>
              <a:ext cx="8836044" cy="8502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/>
              <a:r>
                <a:rPr lang="en-US" altLang="ja-JP" sz="2133" b="1" dirty="0">
                  <a:solidFill>
                    <a:srgbClr val="0E270D"/>
                  </a:solidFill>
                  <a:latin typeface="Arial"/>
                  <a:ea typeface="ＭＳ Ｐゴシック"/>
                </a:rPr>
                <a:t>  </a:t>
              </a:r>
            </a:p>
            <a:p>
              <a:pPr defTabSz="1219170">
                <a:lnSpc>
                  <a:spcPts val="2900"/>
                </a:lnSpc>
              </a:pPr>
              <a:r>
                <a:rPr lang="en-US" altLang="ja-JP" sz="2133" b="1" dirty="0">
                  <a:solidFill>
                    <a:srgbClr val="0E270D"/>
                  </a:solidFill>
                  <a:latin typeface="Arial"/>
                  <a:ea typeface="ＭＳ Ｐゴシック"/>
                </a:rPr>
                <a:t> </a:t>
              </a:r>
              <a:r>
                <a:rPr lang="en-US" altLang="ja-JP" sz="2133" dirty="0">
                  <a:solidFill>
                    <a:srgbClr val="0E270D"/>
                  </a:solidFill>
                  <a:latin typeface="Arial"/>
                  <a:ea typeface="ＭＳ Ｐゴシック"/>
                </a:rPr>
                <a:t>Nijmegen NSC:  </a:t>
              </a:r>
              <a:r>
                <a:rPr lang="en-US" altLang="ja-JP" sz="2133" dirty="0">
                  <a:solidFill>
                    <a:srgbClr val="0E270D"/>
                  </a:solidFill>
                  <a:latin typeface="Symbol" panose="05050102010706020507" pitchFamily="18" charset="2"/>
                  <a:ea typeface="ＭＳ Ｐゴシック"/>
                </a:rPr>
                <a:t>X </a:t>
              </a:r>
              <a:r>
                <a:rPr lang="en-US" altLang="ja-JP" sz="2133" dirty="0">
                  <a:solidFill>
                    <a:srgbClr val="000000"/>
                  </a:solidFill>
                  <a:latin typeface="Arial"/>
                  <a:ea typeface="ＭＳ Ｐゴシック"/>
                </a:rPr>
                <a:t>absorption mainly from 3D,  4%-0.3% from 2P orbit (T. Koike)</a:t>
              </a:r>
              <a:endParaRPr lang="en-US" altLang="ja-JP" sz="2133" dirty="0">
                <a:solidFill>
                  <a:srgbClr val="0E270D"/>
                </a:solidFill>
                <a:latin typeface="Arial"/>
                <a:ea typeface="ＭＳ Ｐゴシック"/>
              </a:endParaRPr>
            </a:p>
            <a:p>
              <a:pPr defTabSz="1219170">
                <a:lnSpc>
                  <a:spcPts val="2900"/>
                </a:lnSpc>
              </a:pPr>
              <a:r>
                <a:rPr lang="en-US" altLang="ja-JP" sz="2133" dirty="0">
                  <a:solidFill>
                    <a:srgbClr val="0E270D"/>
                  </a:solidFill>
                  <a:latin typeface="Arial"/>
                  <a:ea typeface="ＭＳ Ｐゴシック"/>
                </a:rPr>
                <a:t> HAL QCD (~ 1/10 of NSC) -&gt; 2P/3D absorption comparable, but 1S absorption still negligible</a:t>
              </a:r>
              <a:endParaRPr lang="ja-JP" altLang="en-US" sz="2133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468205" y="3838178"/>
              <a:ext cx="3313648" cy="346249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pPr defTabSz="1219170"/>
              <a:r>
                <a:rPr lang="en-US" altLang="ja-JP" sz="2400" b="1" dirty="0">
                  <a:solidFill>
                    <a:srgbClr val="0E270D"/>
                  </a:solidFill>
                  <a:latin typeface="Symbol" panose="05050102010706020507" pitchFamily="18" charset="2"/>
                  <a:ea typeface="ＭＳ Ｐゴシック"/>
                </a:rPr>
                <a:t>X</a:t>
              </a:r>
              <a:r>
                <a:rPr lang="en-US" altLang="ja-JP" sz="2400" b="1" dirty="0">
                  <a:solidFill>
                    <a:srgbClr val="0E270D"/>
                  </a:solidFill>
                  <a:latin typeface="Arial"/>
                  <a:ea typeface="ＭＳ Ｐゴシック"/>
                </a:rPr>
                <a:t>N</a:t>
              </a:r>
              <a:r>
                <a:rPr lang="en-US" altLang="ja-JP" sz="2400" b="1" dirty="0">
                  <a:solidFill>
                    <a:srgbClr val="0E270D"/>
                  </a:solidFill>
                  <a:latin typeface="Arial" panose="020B0604020202020204" pitchFamily="34" charset="0"/>
                  <a:ea typeface="ＭＳ Ｐゴシック"/>
                  <a:sym typeface="Wingdings" panose="05000000000000000000" pitchFamily="2" charset="2"/>
                </a:rPr>
                <a:t></a:t>
              </a:r>
              <a:r>
                <a:rPr lang="en-US" altLang="ja-JP" sz="2400" b="1" dirty="0">
                  <a:solidFill>
                    <a:srgbClr val="0E270D"/>
                  </a:solidFill>
                  <a:latin typeface="Symbol" panose="05050102010706020507" pitchFamily="18" charset="2"/>
                  <a:ea typeface="ＭＳ Ｐゴシック"/>
                </a:rPr>
                <a:t>LL </a:t>
              </a:r>
              <a:r>
                <a:rPr lang="en-US" altLang="ja-JP" sz="2400" b="1" dirty="0">
                  <a:solidFill>
                    <a:srgbClr val="0E270D"/>
                  </a:solidFill>
                  <a:latin typeface="Arial"/>
                  <a:ea typeface="ＭＳ Ｐゴシック"/>
                </a:rPr>
                <a:t>strength very small?</a:t>
              </a:r>
              <a:endParaRPr lang="ja-JP" altLang="en-US" sz="2400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54943D2F-79FC-D685-5C60-EB4C82C39887}"/>
              </a:ext>
            </a:extLst>
          </p:cNvPr>
          <p:cNvGrpSpPr/>
          <p:nvPr/>
        </p:nvGrpSpPr>
        <p:grpSpPr>
          <a:xfrm>
            <a:off x="69527" y="2336019"/>
            <a:ext cx="979423" cy="872367"/>
            <a:chOff x="52145" y="1752014"/>
            <a:chExt cx="734567" cy="654275"/>
          </a:xfrm>
        </p:grpSpPr>
        <p:sp>
          <p:nvSpPr>
            <p:cNvPr id="7" name="矢印: 右 6">
              <a:extLst>
                <a:ext uri="{FF2B5EF4-FFF2-40B4-BE49-F238E27FC236}">
                  <a16:creationId xmlns:a16="http://schemas.microsoft.com/office/drawing/2014/main" id="{B1D41470-9C08-3C52-E2EE-55A09B472E07}"/>
                </a:ext>
              </a:extLst>
            </p:cNvPr>
            <p:cNvSpPr/>
            <p:nvPr/>
          </p:nvSpPr>
          <p:spPr>
            <a:xfrm rot="5400000">
              <a:off x="271958" y="1891536"/>
              <a:ext cx="654275" cy="375232"/>
            </a:xfrm>
            <a:prstGeom prst="rightArrow">
              <a:avLst/>
            </a:prstGeom>
            <a:solidFill>
              <a:srgbClr val="FF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ja-JP" altLang="en-US" sz="2400">
                <a:solidFill>
                  <a:srgbClr val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0BB54ECB-5D36-BCD1-8143-B0BD9BBAFDEE}"/>
                </a:ext>
              </a:extLst>
            </p:cNvPr>
            <p:cNvSpPr txBox="1"/>
            <p:nvPr/>
          </p:nvSpPr>
          <p:spPr>
            <a:xfrm>
              <a:off x="52145" y="1818836"/>
              <a:ext cx="587837" cy="438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/>
              <a:r>
                <a:rPr lang="en-US" altLang="ja-JP" sz="3200" b="1" dirty="0">
                  <a:solidFill>
                    <a:srgbClr val="FF0000"/>
                  </a:solidFill>
                  <a:latin typeface="Arial"/>
                  <a:ea typeface="ＭＳ Ｐゴシック"/>
                </a:rPr>
                <a:t> ?</a:t>
              </a:r>
              <a:endParaRPr lang="ja-JP" altLang="en-US" sz="3200" dirty="0">
                <a:solidFill>
                  <a:srgbClr val="FF0000"/>
                </a:solidFill>
                <a:latin typeface="Arial"/>
                <a:ea typeface="ＭＳ Ｐゴシック"/>
              </a:endParaRPr>
            </a:p>
          </p:txBody>
        </p:sp>
      </p:grp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AC0596D4-4D12-D01F-347F-BBC0658F89C6}"/>
              </a:ext>
            </a:extLst>
          </p:cNvPr>
          <p:cNvGrpSpPr/>
          <p:nvPr/>
        </p:nvGrpSpPr>
        <p:grpSpPr>
          <a:xfrm>
            <a:off x="674705" y="1759175"/>
            <a:ext cx="6034595" cy="3300503"/>
            <a:chOff x="506029" y="1319381"/>
            <a:chExt cx="4525946" cy="2475377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506029" y="1319381"/>
              <a:ext cx="4525946" cy="2475377"/>
              <a:chOff x="551075" y="2004589"/>
              <a:chExt cx="4525946" cy="2475377"/>
            </a:xfrm>
          </p:grpSpPr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B369175A-BE03-F5BA-8970-4A3C37A39BAF}"/>
                  </a:ext>
                </a:extLst>
              </p:cNvPr>
              <p:cNvSpPr/>
              <p:nvPr/>
            </p:nvSpPr>
            <p:spPr>
              <a:xfrm>
                <a:off x="846191" y="3957001"/>
                <a:ext cx="366071" cy="1965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ja-JP" altLang="en-US" sz="240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grpSp>
            <p:nvGrpSpPr>
              <p:cNvPr id="82" name="グループ化 81"/>
              <p:cNvGrpSpPr/>
              <p:nvPr/>
            </p:nvGrpSpPr>
            <p:grpSpPr>
              <a:xfrm>
                <a:off x="819287" y="2896877"/>
                <a:ext cx="2966092" cy="692544"/>
                <a:chOff x="170403" y="3192514"/>
                <a:chExt cx="2966092" cy="692544"/>
              </a:xfrm>
            </p:grpSpPr>
            <p:sp>
              <p:nvSpPr>
                <p:cNvPr id="37" name="テキスト ボックス 36">
                  <a:extLst>
                    <a:ext uri="{FF2B5EF4-FFF2-40B4-BE49-F238E27FC236}">
                      <a16:creationId xmlns:a16="http://schemas.microsoft.com/office/drawing/2014/main" id="{7F142CD7-87A3-4279-B39E-00EA717B37E4}"/>
                    </a:ext>
                  </a:extLst>
                </p:cNvPr>
                <p:cNvSpPr txBox="1"/>
                <p:nvPr/>
              </p:nvSpPr>
              <p:spPr>
                <a:xfrm>
                  <a:off x="1954900" y="3192514"/>
                  <a:ext cx="468725" cy="3770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1219170"/>
                  <a:r>
                    <a:rPr lang="en-US" altLang="ja-JP" sz="2667" b="1" i="1" dirty="0" err="1">
                      <a:solidFill>
                        <a:srgbClr val="6600CC"/>
                      </a:solidFill>
                      <a:latin typeface="Calibri" panose="020F0502020204030204"/>
                      <a:ea typeface="ＭＳ Ｐゴシック" panose="020B0600070205080204" pitchFamily="50" charset="-128"/>
                    </a:rPr>
                    <a:t>s</a:t>
                  </a:r>
                  <a:r>
                    <a:rPr lang="en-US" altLang="ja-JP" sz="2667" b="1" baseline="-25000" dirty="0" err="1">
                      <a:solidFill>
                        <a:srgbClr val="6600CC"/>
                      </a:solidFill>
                      <a:latin typeface="Symbol" panose="05050102010706020507" pitchFamily="18" charset="2"/>
                      <a:ea typeface="ＭＳ Ｐゴシック" panose="020B0600070205080204" pitchFamily="50" charset="-128"/>
                    </a:rPr>
                    <a:t>X</a:t>
                  </a:r>
                  <a:endParaRPr lang="ja-JP" altLang="en-US" sz="2667" b="1" dirty="0">
                    <a:solidFill>
                      <a:srgbClr val="6600CC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34" name="矢印: 右 33">
                  <a:extLst>
                    <a:ext uri="{FF2B5EF4-FFF2-40B4-BE49-F238E27FC236}">
                      <a16:creationId xmlns:a16="http://schemas.microsoft.com/office/drawing/2014/main" id="{6F5A585D-EC03-41A8-812C-3E195C5160EA}"/>
                    </a:ext>
                  </a:extLst>
                </p:cNvPr>
                <p:cNvSpPr/>
                <p:nvPr/>
              </p:nvSpPr>
              <p:spPr>
                <a:xfrm rot="10800000">
                  <a:off x="2542817" y="3269630"/>
                  <a:ext cx="593678" cy="220753"/>
                </a:xfrm>
                <a:prstGeom prst="rightArrow">
                  <a:avLst/>
                </a:prstGeom>
                <a:solidFill>
                  <a:srgbClr val="9933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ja-JP" altLang="en-US" sz="240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9832A1ED-9920-82E3-C68E-2E9B403CCFFF}"/>
                    </a:ext>
                  </a:extLst>
                </p:cNvPr>
                <p:cNvSpPr txBox="1"/>
                <p:nvPr/>
              </p:nvSpPr>
              <p:spPr>
                <a:xfrm>
                  <a:off x="170403" y="3324249"/>
                  <a:ext cx="468725" cy="3770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1219170"/>
                  <a:r>
                    <a:rPr lang="en-US" altLang="ja-JP" sz="2667" b="1" i="1" dirty="0" err="1">
                      <a:solidFill>
                        <a:srgbClr val="7030A0"/>
                      </a:solidFill>
                      <a:latin typeface="Calibri" panose="020F0502020204030204"/>
                      <a:ea typeface="ＭＳ Ｐゴシック" panose="020B0600070205080204" pitchFamily="50" charset="-128"/>
                    </a:rPr>
                    <a:t>s</a:t>
                  </a:r>
                  <a:r>
                    <a:rPr lang="en-US" altLang="ja-JP" sz="2667" b="1" baseline="-25000" dirty="0" err="1">
                      <a:solidFill>
                        <a:srgbClr val="7030A0"/>
                      </a:solidFill>
                      <a:latin typeface="Symbol" panose="05050102010706020507" pitchFamily="18" charset="2"/>
                      <a:ea typeface="ＭＳ Ｐゴシック" panose="020B0600070205080204" pitchFamily="50" charset="-128"/>
                    </a:rPr>
                    <a:t>X</a:t>
                  </a:r>
                  <a:endParaRPr lang="ja-JP" altLang="en-US" sz="2667" b="1" dirty="0">
                    <a:solidFill>
                      <a:srgbClr val="7030A0"/>
                    </a:solidFill>
                    <a:latin typeface="Arial"/>
                    <a:ea typeface="ＭＳ Ｐゴシック"/>
                  </a:endParaRPr>
                </a:p>
              </p:txBody>
            </p:sp>
            <p:cxnSp>
              <p:nvCxnSpPr>
                <p:cNvPr id="15" name="直線コネクタ 14">
                  <a:extLst>
                    <a:ext uri="{FF2B5EF4-FFF2-40B4-BE49-F238E27FC236}">
                      <a16:creationId xmlns:a16="http://schemas.microsoft.com/office/drawing/2014/main" id="{F65C6BA2-B6D0-33F9-1130-51D9BA566D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6448" y="3403062"/>
                  <a:ext cx="468419" cy="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2" name="グループ化 31">
                  <a:extLst>
                    <a:ext uri="{FF2B5EF4-FFF2-40B4-BE49-F238E27FC236}">
                      <a16:creationId xmlns:a16="http://schemas.microsoft.com/office/drawing/2014/main" id="{0AC798FC-ACB2-E055-89A0-FD3E3CD708F3}"/>
                    </a:ext>
                  </a:extLst>
                </p:cNvPr>
                <p:cNvGrpSpPr/>
                <p:nvPr/>
              </p:nvGrpSpPr>
              <p:grpSpPr>
                <a:xfrm>
                  <a:off x="734629" y="3320430"/>
                  <a:ext cx="775289" cy="564628"/>
                  <a:chOff x="7087245" y="3426269"/>
                  <a:chExt cx="775289" cy="564628"/>
                </a:xfrm>
              </p:grpSpPr>
              <p:grpSp>
                <p:nvGrpSpPr>
                  <p:cNvPr id="35" name="グループ化 34">
                    <a:extLst>
                      <a:ext uri="{FF2B5EF4-FFF2-40B4-BE49-F238E27FC236}">
                        <a16:creationId xmlns:a16="http://schemas.microsoft.com/office/drawing/2014/main" id="{98B60728-6EEC-3166-174C-2A153F47DC61}"/>
                      </a:ext>
                    </a:extLst>
                  </p:cNvPr>
                  <p:cNvGrpSpPr/>
                  <p:nvPr/>
                </p:nvGrpSpPr>
                <p:grpSpPr>
                  <a:xfrm>
                    <a:off x="7087245" y="3426269"/>
                    <a:ext cx="578743" cy="564628"/>
                    <a:chOff x="7087245" y="3426269"/>
                    <a:chExt cx="578743" cy="564628"/>
                  </a:xfrm>
                </p:grpSpPr>
                <p:grpSp>
                  <p:nvGrpSpPr>
                    <p:cNvPr id="39" name="グループ化 38">
                      <a:extLst>
                        <a:ext uri="{FF2B5EF4-FFF2-40B4-BE49-F238E27FC236}">
                          <a16:creationId xmlns:a16="http://schemas.microsoft.com/office/drawing/2014/main" id="{379E031F-85F5-2E4C-EE26-00BC1DD9115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087245" y="3426269"/>
                      <a:ext cx="578743" cy="564628"/>
                      <a:chOff x="7087245" y="3426269"/>
                      <a:chExt cx="578743" cy="564628"/>
                    </a:xfrm>
                  </p:grpSpPr>
                  <p:pic>
                    <p:nvPicPr>
                      <p:cNvPr id="41" name="Picture 44" descr="Xhypernucleus">
                        <a:extLst>
                          <a:ext uri="{FF2B5EF4-FFF2-40B4-BE49-F238E27FC236}">
                            <a16:creationId xmlns:a16="http://schemas.microsoft.com/office/drawing/2014/main" id="{78E53B98-B512-0A97-2656-C50F63268E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7245" y="3426269"/>
                        <a:ext cx="578743" cy="5646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42" name="正方形/長方形 41">
                        <a:extLst>
                          <a:ext uri="{FF2B5EF4-FFF2-40B4-BE49-F238E27FC236}">
                            <a16:creationId xmlns:a16="http://schemas.microsoft.com/office/drawing/2014/main" id="{7175BF84-C3CB-716F-CE52-BD3C608C9E4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43670" y="3693982"/>
                        <a:ext cx="118879" cy="14925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1219170"/>
                        <a:endParaRPr lang="ja-JP" altLang="en-US" sz="2400">
                          <a:solidFill>
                            <a:srgbClr val="FFFFFF"/>
                          </a:solidFill>
                          <a:latin typeface="Arial"/>
                          <a:ea typeface="ＭＳ Ｐゴシック"/>
                        </a:endParaRPr>
                      </a:p>
                    </p:txBody>
                  </p:sp>
                </p:grpSp>
                <p:sp>
                  <p:nvSpPr>
                    <p:cNvPr id="40" name="楕円 39">
                      <a:extLst>
                        <a:ext uri="{FF2B5EF4-FFF2-40B4-BE49-F238E27FC236}">
                          <a16:creationId xmlns:a16="http://schemas.microsoft.com/office/drawing/2014/main" id="{BDEF8E25-8CBA-B97C-314A-A4B6C3C715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25443" y="3709925"/>
                      <a:ext cx="147040" cy="149254"/>
                    </a:xfrm>
                    <a:prstGeom prst="ellipse">
                      <a:avLst/>
                    </a:prstGeom>
                    <a:gradFill flip="none" rotWithShape="1">
                      <a:gsLst>
                        <a:gs pos="95575">
                          <a:srgbClr val="AA4E02"/>
                        </a:gs>
                        <a:gs pos="0">
                          <a:schemeClr val="bg1"/>
                        </a:gs>
                        <a:gs pos="34000">
                          <a:srgbClr val="FA8006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1219170"/>
                      <a:endParaRPr lang="ja-JP" altLang="en-US" sz="2400">
                        <a:solidFill>
                          <a:srgbClr val="FFFFFF"/>
                        </a:solidFill>
                        <a:latin typeface="Arial"/>
                        <a:ea typeface="ＭＳ Ｐゴシック"/>
                      </a:endParaRPr>
                    </a:p>
                  </p:txBody>
                </p:sp>
              </p:grpSp>
              <p:sp>
                <p:nvSpPr>
                  <p:cNvPr id="38" name="テキスト ボックス 37">
                    <a:extLst>
                      <a:ext uri="{FF2B5EF4-FFF2-40B4-BE49-F238E27FC236}">
                        <a16:creationId xmlns:a16="http://schemas.microsoft.com/office/drawing/2014/main" id="{FB8A1C41-EB88-4C3A-4D2F-EB72A38AAD18}"/>
                      </a:ext>
                    </a:extLst>
                  </p:cNvPr>
                  <p:cNvSpPr txBox="1"/>
                  <p:nvPr/>
                </p:nvSpPr>
                <p:spPr>
                  <a:xfrm>
                    <a:off x="7449173" y="3610757"/>
                    <a:ext cx="413361" cy="25391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defTabSz="1219170"/>
                    <a:r>
                      <a:rPr lang="en-US" altLang="ja-JP" sz="1600" b="1" dirty="0">
                        <a:solidFill>
                          <a:srgbClr val="FA8006"/>
                        </a:solidFill>
                        <a:latin typeface="Symbol" panose="05050102010706020507" pitchFamily="18" charset="2"/>
                        <a:ea typeface="ＭＳ Ｐゴシック" panose="020B0600070205080204" pitchFamily="50" charset="-128"/>
                      </a:rPr>
                      <a:t>X</a:t>
                    </a:r>
                    <a:r>
                      <a:rPr lang="en-US" altLang="ja-JP" sz="1600" b="1" baseline="30000" dirty="0">
                        <a:solidFill>
                          <a:srgbClr val="FA8006"/>
                        </a:solidFill>
                        <a:latin typeface="Symbol" panose="05050102010706020507" pitchFamily="18" charset="2"/>
                        <a:ea typeface="ＭＳ Ｐゴシック" panose="020B0600070205080204" pitchFamily="50" charset="-128"/>
                      </a:rPr>
                      <a:t>-</a:t>
                    </a:r>
                    <a:endParaRPr lang="ja-JP" altLang="en-US" sz="1600" b="1" baseline="30000" dirty="0">
                      <a:solidFill>
                        <a:srgbClr val="FA8006"/>
                      </a:solidFill>
                      <a:latin typeface="Arial"/>
                      <a:ea typeface="ＭＳ Ｐゴシック"/>
                    </a:endParaRPr>
                  </a:p>
                </p:txBody>
              </p:sp>
            </p:grpSp>
          </p:grpSp>
          <p:grpSp>
            <p:nvGrpSpPr>
              <p:cNvPr id="94" name="グループ化 93"/>
              <p:cNvGrpSpPr/>
              <p:nvPr/>
            </p:nvGrpSpPr>
            <p:grpSpPr>
              <a:xfrm>
                <a:off x="805461" y="2260113"/>
                <a:ext cx="3008159" cy="705596"/>
                <a:chOff x="128866" y="2244022"/>
                <a:chExt cx="3008159" cy="705596"/>
              </a:xfrm>
            </p:grpSpPr>
            <p:grpSp>
              <p:nvGrpSpPr>
                <p:cNvPr id="81" name="グループ化 80"/>
                <p:cNvGrpSpPr/>
                <p:nvPr/>
              </p:nvGrpSpPr>
              <p:grpSpPr>
                <a:xfrm>
                  <a:off x="128866" y="2244022"/>
                  <a:ext cx="3008159" cy="705596"/>
                  <a:chOff x="156576" y="2555750"/>
                  <a:chExt cx="3008159" cy="705596"/>
                </a:xfrm>
              </p:grpSpPr>
              <p:grpSp>
                <p:nvGrpSpPr>
                  <p:cNvPr id="80" name="グループ化 79"/>
                  <p:cNvGrpSpPr/>
                  <p:nvPr/>
                </p:nvGrpSpPr>
                <p:grpSpPr>
                  <a:xfrm>
                    <a:off x="156576" y="2555750"/>
                    <a:ext cx="3008159" cy="453156"/>
                    <a:chOff x="156576" y="2555750"/>
                    <a:chExt cx="3008159" cy="453156"/>
                  </a:xfrm>
                </p:grpSpPr>
                <p:sp>
                  <p:nvSpPr>
                    <p:cNvPr id="36" name="テキスト ボックス 35">
                      <a:extLst>
                        <a:ext uri="{FF2B5EF4-FFF2-40B4-BE49-F238E27FC236}">
                          <a16:creationId xmlns:a16="http://schemas.microsoft.com/office/drawing/2014/main" id="{F8ABCDBF-8EE5-4787-B587-4A384468160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09560" y="2555750"/>
                      <a:ext cx="468725" cy="3770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defTabSz="1219170"/>
                      <a:r>
                        <a:rPr lang="en-US" altLang="ja-JP" sz="2667" b="1" i="1" dirty="0" err="1">
                          <a:solidFill>
                            <a:srgbClr val="C00000"/>
                          </a:solidFill>
                          <a:latin typeface="Calibri" panose="020F0502020204030204"/>
                          <a:ea typeface="ＭＳ Ｐゴシック" panose="020B0600070205080204" pitchFamily="50" charset="-128"/>
                        </a:rPr>
                        <a:t>p</a:t>
                      </a:r>
                      <a:r>
                        <a:rPr lang="en-US" altLang="ja-JP" sz="2667" b="1" baseline="-25000" dirty="0" err="1">
                          <a:solidFill>
                            <a:srgbClr val="C00000"/>
                          </a:solidFill>
                          <a:latin typeface="Symbol" panose="05050102010706020507" pitchFamily="18" charset="2"/>
                          <a:ea typeface="ＭＳ Ｐゴシック" panose="020B0600070205080204" pitchFamily="50" charset="-128"/>
                        </a:rPr>
                        <a:t>X</a:t>
                      </a:r>
                      <a:endParaRPr lang="ja-JP" altLang="en-US" sz="2667" b="1" dirty="0">
                        <a:solidFill>
                          <a:srgbClr val="C00000"/>
                        </a:solidFill>
                        <a:latin typeface="Arial"/>
                        <a:ea typeface="ＭＳ Ｐゴシック"/>
                      </a:endParaRPr>
                    </a:p>
                  </p:txBody>
                </p:sp>
                <p:sp>
                  <p:nvSpPr>
                    <p:cNvPr id="31" name="矢印: 右 30">
                      <a:extLst>
                        <a:ext uri="{FF2B5EF4-FFF2-40B4-BE49-F238E27FC236}">
                          <a16:creationId xmlns:a16="http://schemas.microsoft.com/office/drawing/2014/main" id="{E0C02C2A-BFD3-4535-BC10-995F2C5E9365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571057" y="2663156"/>
                      <a:ext cx="593678" cy="220753"/>
                    </a:xfrm>
                    <a:prstGeom prst="rightArrow">
                      <a:avLst/>
                    </a:prstGeom>
                    <a:solidFill>
                      <a:srgbClr val="C00000">
                        <a:alpha val="5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1219170"/>
                      <a:endParaRPr lang="ja-JP" altLang="en-US" sz="2400">
                        <a:solidFill>
                          <a:srgbClr val="FFFFFF"/>
                        </a:solidFill>
                        <a:latin typeface="Arial"/>
                        <a:ea typeface="ＭＳ Ｐゴシック"/>
                      </a:endParaRPr>
                    </a:p>
                  </p:txBody>
                </p:sp>
                <p:sp>
                  <p:nvSpPr>
                    <p:cNvPr id="8" name="テキスト ボックス 7">
                      <a:extLst>
                        <a:ext uri="{FF2B5EF4-FFF2-40B4-BE49-F238E27FC236}">
                          <a16:creationId xmlns:a16="http://schemas.microsoft.com/office/drawing/2014/main" id="{3A2946DF-BB21-1F35-1D4B-9F5C74C8907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8666" y="2631831"/>
                      <a:ext cx="468725" cy="3770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defTabSz="1219170"/>
                      <a:r>
                        <a:rPr lang="en-US" altLang="ja-JP" sz="2667" b="1" i="1" dirty="0" err="1">
                          <a:solidFill>
                            <a:srgbClr val="C00000"/>
                          </a:solidFill>
                          <a:latin typeface="Calibri" panose="020F0502020204030204"/>
                          <a:ea typeface="ＭＳ Ｐゴシック" panose="020B0600070205080204" pitchFamily="50" charset="-128"/>
                        </a:rPr>
                        <a:t>p</a:t>
                      </a:r>
                      <a:r>
                        <a:rPr lang="en-US" altLang="ja-JP" sz="2667" b="1" baseline="-25000" dirty="0" err="1">
                          <a:solidFill>
                            <a:srgbClr val="C00000"/>
                          </a:solidFill>
                          <a:latin typeface="Symbol" panose="05050102010706020507" pitchFamily="18" charset="2"/>
                          <a:ea typeface="ＭＳ Ｐゴシック" panose="020B0600070205080204" pitchFamily="50" charset="-128"/>
                        </a:rPr>
                        <a:t>X</a:t>
                      </a:r>
                      <a:endParaRPr lang="ja-JP" altLang="en-US" sz="2667" b="1" dirty="0">
                        <a:solidFill>
                          <a:srgbClr val="C00000"/>
                        </a:solidFill>
                        <a:latin typeface="Arial"/>
                        <a:ea typeface="ＭＳ Ｐゴシック"/>
                      </a:endParaRPr>
                    </a:p>
                  </p:txBody>
                </p:sp>
                <p:cxnSp>
                  <p:nvCxnSpPr>
                    <p:cNvPr id="13" name="直線コネクタ 12">
                      <a:extLst>
                        <a:ext uri="{FF2B5EF4-FFF2-40B4-BE49-F238E27FC236}">
                          <a16:creationId xmlns:a16="http://schemas.microsoft.com/office/drawing/2014/main" id="{06DD96F2-528C-904E-693E-5D8F3D11C8D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56576" y="2738967"/>
                      <a:ext cx="1157203" cy="1"/>
                    </a:xfrm>
                    <a:prstGeom prst="line">
                      <a:avLst/>
                    </a:prstGeom>
                    <a:ln w="38100">
                      <a:solidFill>
                        <a:srgbClr val="FF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" name="グループ化 27">
                    <a:extLst>
                      <a:ext uri="{FF2B5EF4-FFF2-40B4-BE49-F238E27FC236}">
                        <a16:creationId xmlns:a16="http://schemas.microsoft.com/office/drawing/2014/main" id="{233DA986-6FCE-E4AA-E1E2-B2B1E428D765}"/>
                      </a:ext>
                    </a:extLst>
                  </p:cNvPr>
                  <p:cNvGrpSpPr/>
                  <p:nvPr/>
                </p:nvGrpSpPr>
                <p:grpSpPr>
                  <a:xfrm>
                    <a:off x="1121639" y="2724092"/>
                    <a:ext cx="687546" cy="537254"/>
                    <a:chOff x="7498297" y="2769465"/>
                    <a:chExt cx="687546" cy="537254"/>
                  </a:xfrm>
                </p:grpSpPr>
                <p:pic>
                  <p:nvPicPr>
                    <p:cNvPr id="43" name="Picture 44" descr="Xhypernucleus">
                      <a:extLst>
                        <a:ext uri="{FF2B5EF4-FFF2-40B4-BE49-F238E27FC236}">
                          <a16:creationId xmlns:a16="http://schemas.microsoft.com/office/drawing/2014/main" id="{F742A201-0714-9272-BF4C-3F78A6A0F665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622507" y="2769465"/>
                      <a:ext cx="550685" cy="5372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44" name="楕円 43">
                      <a:extLst>
                        <a:ext uri="{FF2B5EF4-FFF2-40B4-BE49-F238E27FC236}">
                          <a16:creationId xmlns:a16="http://schemas.microsoft.com/office/drawing/2014/main" id="{62E6F37D-CC0C-B695-9FA6-5707B0ED07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51186" y="3034783"/>
                      <a:ext cx="147040" cy="149254"/>
                    </a:xfrm>
                    <a:prstGeom prst="ellipse">
                      <a:avLst/>
                    </a:prstGeom>
                    <a:gradFill flip="none" rotWithShape="1">
                      <a:gsLst>
                        <a:gs pos="55000">
                          <a:srgbClr val="14025E"/>
                        </a:gs>
                        <a:gs pos="0">
                          <a:schemeClr val="bg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1219170"/>
                      <a:endParaRPr lang="ja-JP" altLang="en-US" sz="2400">
                        <a:solidFill>
                          <a:srgbClr val="FFFFFF"/>
                        </a:solidFill>
                        <a:latin typeface="Arial"/>
                        <a:ea typeface="ＭＳ Ｐゴシック"/>
                      </a:endParaRPr>
                    </a:p>
                  </p:txBody>
                </p:sp>
                <p:sp>
                  <p:nvSpPr>
                    <p:cNvPr id="45" name="正方形/長方形 44">
                      <a:extLst>
                        <a:ext uri="{FF2B5EF4-FFF2-40B4-BE49-F238E27FC236}">
                          <a16:creationId xmlns:a16="http://schemas.microsoft.com/office/drawing/2014/main" id="{4978206A-E027-04E6-340E-1F5FFBD6E8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54063" y="3030085"/>
                      <a:ext cx="118879" cy="1492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1219170"/>
                      <a:endParaRPr lang="ja-JP" altLang="en-US" sz="2400">
                        <a:solidFill>
                          <a:srgbClr val="FFFFFF"/>
                        </a:solidFill>
                        <a:latin typeface="Arial"/>
                        <a:ea typeface="ＭＳ Ｐゴシック"/>
                      </a:endParaRPr>
                    </a:p>
                  </p:txBody>
                </p:sp>
                <p:sp>
                  <p:nvSpPr>
                    <p:cNvPr id="46" name="楕円 45">
                      <a:extLst>
                        <a:ext uri="{FF2B5EF4-FFF2-40B4-BE49-F238E27FC236}">
                          <a16:creationId xmlns:a16="http://schemas.microsoft.com/office/drawing/2014/main" id="{13AFC3CC-9ABC-04D4-C23C-FE6D2AD10C4C}"/>
                        </a:ext>
                      </a:extLst>
                    </p:cNvPr>
                    <p:cNvSpPr/>
                    <p:nvPr/>
                  </p:nvSpPr>
                  <p:spPr>
                    <a:xfrm rot="20434868" flipV="1">
                      <a:off x="7498297" y="2982069"/>
                      <a:ext cx="664587" cy="174211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1219170"/>
                      <a:endParaRPr lang="ja-JP" altLang="en-US" sz="2400">
                        <a:solidFill>
                          <a:srgbClr val="FFFFFF"/>
                        </a:solidFill>
                        <a:latin typeface="Arial"/>
                        <a:ea typeface="ＭＳ Ｐゴシック"/>
                      </a:endParaRPr>
                    </a:p>
                  </p:txBody>
                </p:sp>
                <p:sp>
                  <p:nvSpPr>
                    <p:cNvPr id="47" name="楕円 46">
                      <a:extLst>
                        <a:ext uri="{FF2B5EF4-FFF2-40B4-BE49-F238E27FC236}">
                          <a16:creationId xmlns:a16="http://schemas.microsoft.com/office/drawing/2014/main" id="{3E0F3BBE-20AD-40A6-8C37-E53C0942FB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38803" y="2898134"/>
                      <a:ext cx="147040" cy="149254"/>
                    </a:xfrm>
                    <a:prstGeom prst="ellipse">
                      <a:avLst/>
                    </a:prstGeom>
                    <a:gradFill flip="none" rotWithShape="1">
                      <a:gsLst>
                        <a:gs pos="95575">
                          <a:srgbClr val="AA4E02"/>
                        </a:gs>
                        <a:gs pos="0">
                          <a:schemeClr val="bg1"/>
                        </a:gs>
                        <a:gs pos="34000">
                          <a:srgbClr val="FA8006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1219170"/>
                      <a:endParaRPr lang="ja-JP" altLang="en-US" sz="2400">
                        <a:solidFill>
                          <a:srgbClr val="FFFFFF"/>
                        </a:solidFill>
                        <a:latin typeface="Arial"/>
                        <a:ea typeface="ＭＳ Ｐゴシック"/>
                      </a:endParaRPr>
                    </a:p>
                  </p:txBody>
                </p:sp>
                <p:sp>
                  <p:nvSpPr>
                    <p:cNvPr id="48" name="楕円 47">
                      <a:extLst>
                        <a:ext uri="{FF2B5EF4-FFF2-40B4-BE49-F238E27FC236}">
                          <a16:creationId xmlns:a16="http://schemas.microsoft.com/office/drawing/2014/main" id="{953D80AB-9D46-40A7-B159-3BD6EADEF4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85771" y="2888681"/>
                      <a:ext cx="147040" cy="149254"/>
                    </a:xfrm>
                    <a:prstGeom prst="ellipse">
                      <a:avLst/>
                    </a:prstGeom>
                    <a:gradFill flip="none" rotWithShape="1">
                      <a:gsLst>
                        <a:gs pos="43000">
                          <a:srgbClr val="296929"/>
                        </a:gs>
                        <a:gs pos="0">
                          <a:schemeClr val="bg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1219170"/>
                      <a:endParaRPr lang="ja-JP" altLang="en-US" sz="2400">
                        <a:solidFill>
                          <a:srgbClr val="FFFFFF"/>
                        </a:solidFill>
                        <a:latin typeface="Arial"/>
                        <a:ea typeface="ＭＳ Ｐゴシック"/>
                      </a:endParaRPr>
                    </a:p>
                  </p:txBody>
                </p:sp>
                <p:sp>
                  <p:nvSpPr>
                    <p:cNvPr id="49" name="楕円 48">
                      <a:extLst>
                        <a:ext uri="{FF2B5EF4-FFF2-40B4-BE49-F238E27FC236}">
                          <a16:creationId xmlns:a16="http://schemas.microsoft.com/office/drawing/2014/main" id="{B96A3207-BAC1-0A01-D44F-FEECB0AB0C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78344" y="2925633"/>
                      <a:ext cx="147040" cy="149254"/>
                    </a:xfrm>
                    <a:prstGeom prst="ellipse">
                      <a:avLst/>
                    </a:prstGeom>
                    <a:gradFill flip="none" rotWithShape="1">
                      <a:gsLst>
                        <a:gs pos="55000">
                          <a:srgbClr val="14025E"/>
                        </a:gs>
                        <a:gs pos="0">
                          <a:schemeClr val="bg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1219170"/>
                      <a:endParaRPr lang="ja-JP" altLang="en-US" sz="2400">
                        <a:solidFill>
                          <a:srgbClr val="FFFFFF"/>
                        </a:solidFill>
                        <a:latin typeface="Arial"/>
                        <a:ea typeface="ＭＳ Ｐゴシック"/>
                      </a:endParaRPr>
                    </a:p>
                  </p:txBody>
                </p:sp>
              </p:grpSp>
            </p:grpSp>
            <p:sp>
              <p:nvSpPr>
                <p:cNvPr id="33" name="テキスト ボックス 32">
                  <a:extLst>
                    <a:ext uri="{FF2B5EF4-FFF2-40B4-BE49-F238E27FC236}">
                      <a16:creationId xmlns:a16="http://schemas.microsoft.com/office/drawing/2014/main" id="{412F7D32-3757-65CD-453B-70ABFE3B4B0F}"/>
                    </a:ext>
                  </a:extLst>
                </p:cNvPr>
                <p:cNvSpPr txBox="1"/>
                <p:nvPr/>
              </p:nvSpPr>
              <p:spPr>
                <a:xfrm>
                  <a:off x="1661231" y="2603787"/>
                  <a:ext cx="413361" cy="25391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1219170"/>
                  <a:r>
                    <a:rPr lang="en-US" altLang="ja-JP" sz="1600" b="1" dirty="0">
                      <a:solidFill>
                        <a:srgbClr val="FA8006"/>
                      </a:solidFill>
                      <a:latin typeface="Symbol" panose="05050102010706020507" pitchFamily="18" charset="2"/>
                      <a:ea typeface="ＭＳ Ｐゴシック" panose="020B0600070205080204" pitchFamily="50" charset="-128"/>
                    </a:rPr>
                    <a:t>X</a:t>
                  </a:r>
                  <a:r>
                    <a:rPr lang="en-US" altLang="ja-JP" sz="1600" b="1" baseline="30000" dirty="0">
                      <a:solidFill>
                        <a:srgbClr val="FA8006"/>
                      </a:solidFill>
                      <a:latin typeface="Symbol" panose="05050102010706020507" pitchFamily="18" charset="2"/>
                      <a:ea typeface="ＭＳ Ｐゴシック" panose="020B0600070205080204" pitchFamily="50" charset="-128"/>
                    </a:rPr>
                    <a:t>-</a:t>
                  </a:r>
                  <a:endParaRPr lang="ja-JP" altLang="en-US" sz="1600" b="1" dirty="0">
                    <a:solidFill>
                      <a:srgbClr val="FA8006"/>
                    </a:solidFill>
                    <a:latin typeface="Arial"/>
                    <a:ea typeface="ＭＳ Ｐゴシック"/>
                  </a:endParaRPr>
                </a:p>
              </p:txBody>
            </p:sp>
          </p:grpSp>
          <p:grpSp>
            <p:nvGrpSpPr>
              <p:cNvPr id="95" name="グループ化 94"/>
              <p:cNvGrpSpPr/>
              <p:nvPr/>
            </p:nvGrpSpPr>
            <p:grpSpPr>
              <a:xfrm>
                <a:off x="551075" y="2004589"/>
                <a:ext cx="4525946" cy="2475377"/>
                <a:chOff x="-120044" y="1988497"/>
                <a:chExt cx="4525946" cy="2475377"/>
              </a:xfrm>
            </p:grpSpPr>
            <p:grpSp>
              <p:nvGrpSpPr>
                <p:cNvPr id="11" name="グループ化 12">
                  <a:extLst>
                    <a:ext uri="{FF2B5EF4-FFF2-40B4-BE49-F238E27FC236}">
                      <a16:creationId xmlns:a16="http://schemas.microsoft.com/office/drawing/2014/main" id="{AB14E524-53B1-A0AA-FD88-31446DBAA2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120044" y="2227892"/>
                  <a:ext cx="4525946" cy="2235982"/>
                  <a:chOff x="1596571" y="1460936"/>
                  <a:chExt cx="11306627" cy="5789595"/>
                </a:xfrm>
              </p:grpSpPr>
              <p:cxnSp>
                <p:nvCxnSpPr>
                  <p:cNvPr id="50" name="直線コネクタ 8">
                    <a:extLst>
                      <a:ext uri="{FF2B5EF4-FFF2-40B4-BE49-F238E27FC236}">
                        <a16:creationId xmlns:a16="http://schemas.microsoft.com/office/drawing/2014/main" id="{E85F38B9-5CD6-090C-8FA3-F2416CF63884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252823" y="1460936"/>
                    <a:ext cx="0" cy="5789595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51" name="円弧 50">
                    <a:extLst>
                      <a:ext uri="{FF2B5EF4-FFF2-40B4-BE49-F238E27FC236}">
                        <a16:creationId xmlns:a16="http://schemas.microsoft.com/office/drawing/2014/main" id="{2D610E05-F42C-2AA0-61D5-6A788B98D566}"/>
                      </a:ext>
                    </a:extLst>
                  </p:cNvPr>
                  <p:cNvSpPr/>
                  <p:nvPr/>
                </p:nvSpPr>
                <p:spPr bwMode="auto">
                  <a:xfrm flipH="1">
                    <a:off x="3590263" y="1720571"/>
                    <a:ext cx="9312935" cy="2169977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defTabSz="1219170">
                      <a:defRPr/>
                    </a:pPr>
                    <a:endParaRPr lang="ja-JP" altLang="en-US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ea typeface="ＭＳ Ｐゴシック"/>
                    </a:endParaRPr>
                  </a:p>
                </p:txBody>
              </p:sp>
              <p:cxnSp>
                <p:nvCxnSpPr>
                  <p:cNvPr id="53" name="直線コネクタ 2">
                    <a:extLst>
                      <a:ext uri="{FF2B5EF4-FFF2-40B4-BE49-F238E27FC236}">
                        <a16:creationId xmlns:a16="http://schemas.microsoft.com/office/drawing/2014/main" id="{87985F85-AF89-A223-83AE-C79D8FC5E9EF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596571" y="1591620"/>
                    <a:ext cx="7620865" cy="41240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17" name="テキスト ボックス 16">
                  <a:extLst>
                    <a:ext uri="{FF2B5EF4-FFF2-40B4-BE49-F238E27FC236}">
                      <a16:creationId xmlns:a16="http://schemas.microsoft.com/office/drawing/2014/main" id="{E0FF0E13-5A70-01E2-1BBF-AB9DB2CF5FE3}"/>
                    </a:ext>
                  </a:extLst>
                </p:cNvPr>
                <p:cNvSpPr txBox="1"/>
                <p:nvPr/>
              </p:nvSpPr>
              <p:spPr>
                <a:xfrm>
                  <a:off x="833609" y="1988497"/>
                  <a:ext cx="1259702" cy="31542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1219170"/>
                  <a:r>
                    <a:rPr lang="en-US" altLang="ja-JP" sz="2133" b="1" dirty="0">
                      <a:solidFill>
                        <a:srgbClr val="000000"/>
                      </a:solidFill>
                      <a:latin typeface="Arial"/>
                      <a:ea typeface="ＭＳ Ｐゴシック"/>
                    </a:rPr>
                    <a:t>Coulomb</a:t>
                  </a:r>
                  <a:endParaRPr lang="ja-JP" altLang="en-US" sz="2133" dirty="0">
                    <a:solidFill>
                      <a:srgbClr val="000000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9" name="テキスト ボックス 18">
                  <a:extLst>
                    <a:ext uri="{FF2B5EF4-FFF2-40B4-BE49-F238E27FC236}">
                      <a16:creationId xmlns:a16="http://schemas.microsoft.com/office/drawing/2014/main" id="{36627076-2131-1A1A-2B28-87D21811030C}"/>
                    </a:ext>
                  </a:extLst>
                </p:cNvPr>
                <p:cNvSpPr txBox="1"/>
                <p:nvPr/>
              </p:nvSpPr>
              <p:spPr>
                <a:xfrm>
                  <a:off x="158258" y="3881856"/>
                  <a:ext cx="1627131" cy="31542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1219170"/>
                  <a:r>
                    <a:rPr lang="en-US" altLang="ja-JP" sz="2133" b="1" dirty="0">
                      <a:solidFill>
                        <a:srgbClr val="000000"/>
                      </a:solidFill>
                      <a:latin typeface="Arial"/>
                      <a:ea typeface="ＭＳ Ｐゴシック"/>
                    </a:rPr>
                    <a:t>Nuclear force</a:t>
                  </a:r>
                </a:p>
              </p:txBody>
            </p:sp>
            <p:sp>
              <p:nvSpPr>
                <p:cNvPr id="25" name="フリーフォーム: 図形 42">
                  <a:extLst>
                    <a:ext uri="{FF2B5EF4-FFF2-40B4-BE49-F238E27FC236}">
                      <a16:creationId xmlns:a16="http://schemas.microsoft.com/office/drawing/2014/main" id="{69C114C9-520E-749A-0E61-48A39ADBFD9C}"/>
                    </a:ext>
                  </a:extLst>
                </p:cNvPr>
                <p:cNvSpPr/>
                <p:nvPr/>
              </p:nvSpPr>
              <p:spPr>
                <a:xfrm rot="20848708">
                  <a:off x="131305" y="3634866"/>
                  <a:ext cx="495549" cy="142894"/>
                </a:xfrm>
                <a:custGeom>
                  <a:avLst/>
                  <a:gdLst>
                    <a:gd name="connsiteX0" fmla="*/ 0 w 884582"/>
                    <a:gd name="connsiteY0" fmla="*/ 477079 h 486087"/>
                    <a:gd name="connsiteX1" fmla="*/ 308113 w 884582"/>
                    <a:gd name="connsiteY1" fmla="*/ 467139 h 486087"/>
                    <a:gd name="connsiteX2" fmla="*/ 655982 w 884582"/>
                    <a:gd name="connsiteY2" fmla="*/ 308113 h 486087"/>
                    <a:gd name="connsiteX3" fmla="*/ 884582 w 884582"/>
                    <a:gd name="connsiteY3" fmla="*/ 0 h 486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84582" h="486087">
                      <a:moveTo>
                        <a:pt x="0" y="477079"/>
                      </a:moveTo>
                      <a:cubicBezTo>
                        <a:pt x="99391" y="486189"/>
                        <a:pt x="198783" y="495300"/>
                        <a:pt x="308113" y="467139"/>
                      </a:cubicBezTo>
                      <a:cubicBezTo>
                        <a:pt x="417443" y="438978"/>
                        <a:pt x="559904" y="385969"/>
                        <a:pt x="655982" y="308113"/>
                      </a:cubicBezTo>
                      <a:cubicBezTo>
                        <a:pt x="752060" y="230256"/>
                        <a:pt x="818321" y="115128"/>
                        <a:pt x="884582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ja-JP" altLang="en-US" sz="240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26" name="フリーフォーム: 図形 45">
                  <a:extLst>
                    <a:ext uri="{FF2B5EF4-FFF2-40B4-BE49-F238E27FC236}">
                      <a16:creationId xmlns:a16="http://schemas.microsoft.com/office/drawing/2014/main" id="{A681A042-A50F-568A-E495-AAC3BC622767}"/>
                    </a:ext>
                  </a:extLst>
                </p:cNvPr>
                <p:cNvSpPr/>
                <p:nvPr/>
              </p:nvSpPr>
              <p:spPr>
                <a:xfrm>
                  <a:off x="152155" y="2618507"/>
                  <a:ext cx="580532" cy="168566"/>
                </a:xfrm>
                <a:custGeom>
                  <a:avLst/>
                  <a:gdLst>
                    <a:gd name="connsiteX0" fmla="*/ 0 w 884582"/>
                    <a:gd name="connsiteY0" fmla="*/ 477079 h 486087"/>
                    <a:gd name="connsiteX1" fmla="*/ 308113 w 884582"/>
                    <a:gd name="connsiteY1" fmla="*/ 467139 h 486087"/>
                    <a:gd name="connsiteX2" fmla="*/ 655982 w 884582"/>
                    <a:gd name="connsiteY2" fmla="*/ 308113 h 486087"/>
                    <a:gd name="connsiteX3" fmla="*/ 884582 w 884582"/>
                    <a:gd name="connsiteY3" fmla="*/ 0 h 486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84582" h="486087">
                      <a:moveTo>
                        <a:pt x="0" y="477079"/>
                      </a:moveTo>
                      <a:cubicBezTo>
                        <a:pt x="99391" y="486189"/>
                        <a:pt x="198783" y="495300"/>
                        <a:pt x="308113" y="467139"/>
                      </a:cubicBezTo>
                      <a:cubicBezTo>
                        <a:pt x="417443" y="438978"/>
                        <a:pt x="559904" y="385969"/>
                        <a:pt x="655982" y="308113"/>
                      </a:cubicBezTo>
                      <a:cubicBezTo>
                        <a:pt x="752060" y="230256"/>
                        <a:pt x="818321" y="115128"/>
                        <a:pt x="884582" y="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ja-JP" altLang="en-US" sz="240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cxnSp>
              <p:nvCxnSpPr>
                <p:cNvPr id="70" name="直線コネクタ 69"/>
                <p:cNvCxnSpPr>
                  <a:stCxn id="51" idx="2"/>
                  <a:endCxn id="25" idx="3"/>
                </p:cNvCxnSpPr>
                <p:nvPr/>
              </p:nvCxnSpPr>
              <p:spPr>
                <a:xfrm flipH="1">
                  <a:off x="605470" y="2747195"/>
                  <a:ext cx="72544" cy="83565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F05C3357-1B27-96AD-A9B5-784A52734DCB}"/>
                </a:ext>
              </a:extLst>
            </p:cNvPr>
            <p:cNvSpPr txBox="1"/>
            <p:nvPr/>
          </p:nvSpPr>
          <p:spPr>
            <a:xfrm>
              <a:off x="2875996" y="1815953"/>
              <a:ext cx="709024" cy="3462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/>
              <a:r>
                <a:rPr lang="en-US" altLang="ja-JP" sz="2400" dirty="0">
                  <a:solidFill>
                    <a:srgbClr val="0E270D"/>
                  </a:solidFill>
                  <a:latin typeface="Arial"/>
                  <a:ea typeface="ＭＳ Ｐゴシック"/>
                </a:rPr>
                <a:t>2P</a:t>
              </a:r>
              <a:endParaRPr lang="ja-JP" altLang="en-US" sz="2400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7F4555E7-04AA-8539-3511-8D7D4870DA42}"/>
                </a:ext>
              </a:extLst>
            </p:cNvPr>
            <p:cNvSpPr txBox="1"/>
            <p:nvPr/>
          </p:nvSpPr>
          <p:spPr>
            <a:xfrm>
              <a:off x="2795696" y="2445235"/>
              <a:ext cx="709024" cy="3462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/>
              <a:r>
                <a:rPr lang="en-US" altLang="ja-JP" sz="2400" dirty="0">
                  <a:solidFill>
                    <a:srgbClr val="0E270D"/>
                  </a:solidFill>
                  <a:latin typeface="Arial"/>
                  <a:ea typeface="ＭＳ Ｐゴシック"/>
                </a:rPr>
                <a:t>1S</a:t>
              </a:r>
              <a:endParaRPr lang="ja-JP" altLang="en-US" sz="2400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</p:grp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1E0DBED-8E63-7DEC-998E-8763EAE2B0B1}"/>
              </a:ext>
            </a:extLst>
          </p:cNvPr>
          <p:cNvSpPr/>
          <p:nvPr/>
        </p:nvSpPr>
        <p:spPr>
          <a:xfrm>
            <a:off x="3182308" y="3821042"/>
            <a:ext cx="5974713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defTabSz="1219170"/>
            <a:r>
              <a:rPr lang="en-US" altLang="ja-JP" sz="2400" b="1" dirty="0">
                <a:solidFill>
                  <a:srgbClr val="0E270D"/>
                </a:solidFill>
              </a:rPr>
              <a:t>Confirmed the attractive </a:t>
            </a:r>
            <a:r>
              <a:rPr lang="en-US" altLang="ja-JP" sz="2400" b="1" dirty="0">
                <a:solidFill>
                  <a:srgbClr val="0E270D"/>
                </a:solidFill>
                <a:latin typeface="Symbol" panose="05050102010706020507" pitchFamily="18" charset="2"/>
                <a:ea typeface="ＭＳ Ｐゴシック"/>
              </a:rPr>
              <a:t>X</a:t>
            </a:r>
            <a:r>
              <a:rPr lang="en-US" altLang="ja-JP" sz="2400" b="1" dirty="0">
                <a:solidFill>
                  <a:srgbClr val="0E270D"/>
                </a:solidFill>
                <a:latin typeface="Arial"/>
                <a:ea typeface="ＭＳ Ｐゴシック"/>
              </a:rPr>
              <a:t>N interaction</a:t>
            </a:r>
            <a:endParaRPr lang="ja-JP" altLang="en-US" sz="24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173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741"/>
    </mc:Choice>
    <mc:Fallback xmlns="">
      <p:transition spd="slow" advTm="1237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4EEF8D31-466C-5C42-F020-FC8C12EB826E}"/>
              </a:ext>
            </a:extLst>
          </p:cNvPr>
          <p:cNvSpPr txBox="1"/>
          <p:nvPr/>
        </p:nvSpPr>
        <p:spPr>
          <a:xfrm>
            <a:off x="875456" y="1080189"/>
            <a:ext cx="713164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altLang="ja-JP" sz="2133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Resolution: 14 MeV(FWHM) @BNL </a:t>
            </a:r>
            <a:r>
              <a:rPr lang="ja-JP" altLang="en-US" sz="2133" dirty="0">
                <a:solidFill>
                  <a:prstClr val="black"/>
                </a:solidFill>
                <a:latin typeface="Calibri" panose="020F0502020204030204" pitchFamily="34" charset="0"/>
                <a:ea typeface="UD デジタル 教科書体 N-B" panose="02020700000000000000" pitchFamily="17" charset="-128"/>
                <a:cs typeface="Calibri" panose="020F0502020204030204" pitchFamily="34" charset="0"/>
              </a:rPr>
              <a:t>→ </a:t>
            </a:r>
            <a:r>
              <a:rPr lang="en-US" altLang="ja-JP" sz="2133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 </a:t>
            </a:r>
            <a:r>
              <a:rPr lang="en-US" altLang="ja-JP" sz="2133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MeV@J-PARC</a:t>
            </a:r>
            <a:r>
              <a:rPr lang="en-US" altLang="ja-JP" sz="2133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E05</a:t>
            </a:r>
            <a:endParaRPr lang="ja-JP" altLang="en-US" sz="2133" dirty="0">
              <a:solidFill>
                <a:srgbClr val="FF0000"/>
              </a:solidFill>
              <a:latin typeface="Calibri" panose="020F0502020204030204" pitchFamily="34" charset="0"/>
              <a:ea typeface="UD デジタル 教科書体 N-B" panose="02020700000000000000" pitchFamily="17" charset="-128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96312073-510A-37FF-6C8F-DE5B73FB0089}"/>
                  </a:ext>
                </a:extLst>
              </p:cNvPr>
              <p:cNvSpPr txBox="1"/>
              <p:nvPr/>
            </p:nvSpPr>
            <p:spPr>
              <a:xfrm>
                <a:off x="6407428" y="3470735"/>
                <a:ext cx="288825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783">
                  <a:lnSpc>
                    <a:spcPts val="32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b>
                        <m:r>
                          <a:rPr lang="en-US" altLang="ja-JP" sz="2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𝚵</m:t>
                        </m:r>
                      </m:sub>
                      <m:sup/>
                    </m:sSubSup>
                  </m:oMath>
                </a14:m>
                <a:r>
                  <a:rPr lang="en-US" altLang="ja-JP" sz="2400" b="1" i="1" dirty="0">
                    <a:solidFill>
                      <a:srgbClr val="B08600"/>
                    </a:solidFill>
                    <a:latin typeface="Cambria Math" panose="02040503050406030204" pitchFamily="18" charset="0"/>
                    <a:ea typeface="ＭＳ Ｐゴシック"/>
                  </a:rPr>
                  <a:t> </a:t>
                </a:r>
                <a:r>
                  <a:rPr lang="en-US" altLang="ja-JP" sz="24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values</a:t>
                </a:r>
              </a:p>
              <a:p>
                <a:pPr algn="ctr" defTabSz="685783">
                  <a:lnSpc>
                    <a:spcPts val="32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133" b="1">
                          <a:solidFill>
                            <a:srgbClr val="B086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133" b="1">
                          <a:solidFill>
                            <a:srgbClr val="B086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ja-JP" sz="2133" b="1">
                          <a:solidFill>
                            <a:srgbClr val="B086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ja-JP" sz="2133" b="1">
                          <a:solidFill>
                            <a:srgbClr val="B086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ja-JP" sz="2133" b="1" dirty="0">
                          <a:solidFill>
                            <a:srgbClr val="B08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Sup>
                        <m:sSubSupPr>
                          <m:ctrlPr>
                            <a:rPr lang="en-US" altLang="ja-JP" sz="2133" b="1" i="1" dirty="0">
                              <a:solidFill>
                                <a:srgbClr val="B08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133" b="1" dirty="0">
                              <a:solidFill>
                                <a:srgbClr val="B08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ja-JP" sz="2133" b="1" dirty="0">
                              <a:solidFill>
                                <a:srgbClr val="B08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ja-JP" sz="2133" b="1" dirty="0">
                              <a:solidFill>
                                <a:srgbClr val="B08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  <m:sub>
                          <m:r>
                            <a:rPr lang="en-US" altLang="ja-JP" sz="2133" b="1" dirty="0">
                              <a:solidFill>
                                <a:srgbClr val="B08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133" b="1" dirty="0">
                              <a:solidFill>
                                <a:srgbClr val="B08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ja-JP" sz="2133" b="1" dirty="0">
                              <a:solidFill>
                                <a:srgbClr val="B08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ja-JP" sz="2133" b="1" dirty="0">
                              <a:solidFill>
                                <a:srgbClr val="B08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altLang="ja-JP" sz="2133" b="1" dirty="0">
                              <a:solidFill>
                                <a:srgbClr val="B08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133" b="1" dirty="0">
                              <a:solidFill>
                                <a:srgbClr val="B08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ja-JP" sz="2133" b="1" dirty="0">
                              <a:solidFill>
                                <a:srgbClr val="B08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ja-JP" sz="2133" b="1" dirty="0">
                              <a:solidFill>
                                <a:srgbClr val="B08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sup>
                      </m:sSubSup>
                      <m:r>
                        <a:rPr lang="en-US" altLang="ja-JP" sz="2133" b="1" dirty="0">
                          <a:solidFill>
                            <a:srgbClr val="B08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ja-JP" sz="2133" b="1" dirty="0">
                          <a:solidFill>
                            <a:srgbClr val="B08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𝐌𝐞𝐕</m:t>
                      </m:r>
                    </m:oMath>
                  </m:oMathPara>
                </a14:m>
                <a:endParaRPr lang="en-US" altLang="ja-JP" sz="2133" b="1" dirty="0">
                  <a:solidFill>
                    <a:srgbClr val="B08600"/>
                  </a:solidFill>
                  <a:latin typeface="Arial"/>
                  <a:ea typeface="Cambria Math" panose="02040503050406030204" pitchFamily="18" charset="0"/>
                </a:endParaRPr>
              </a:p>
              <a:p>
                <a:pPr algn="ctr" defTabSz="685783">
                  <a:lnSpc>
                    <a:spcPts val="32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133" b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altLang="ja-JP" sz="2133" b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altLang="ja-JP" sz="2133" b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ja-JP" sz="2133" b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altLang="ja-JP" sz="2133" b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Sup>
                        <m:sSubSupPr>
                          <m:ctrlPr>
                            <a:rPr lang="en-US" altLang="ja-JP" sz="2133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133" b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ja-JP" sz="2133" b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ja-JP" sz="2133" b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e>
                        <m:sub>
                          <m:r>
                            <a:rPr lang="en-US" altLang="ja-JP" sz="2133" b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133" b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ja-JP" sz="2133" b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ja-JP" sz="2133" b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ja-JP" sz="2133" b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133" b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ja-JP" sz="2133" b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ja-JP" sz="2133" b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sup>
                      </m:sSubSup>
                      <m:r>
                        <a:rPr lang="en-US" altLang="ja-JP" sz="2133" b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ja-JP" sz="2133" b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𝐌𝐞𝐕</m:t>
                      </m:r>
                    </m:oMath>
                  </m:oMathPara>
                </a14:m>
                <a:endParaRPr lang="ja-JP" altLang="en-US" sz="2133" b="1" dirty="0">
                  <a:solidFill>
                    <a:srgbClr val="B08600"/>
                  </a:solidFill>
                  <a:latin typeface="Arial"/>
                  <a:ea typeface="游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96312073-510A-37FF-6C8F-DE5B73FB0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428" y="3470735"/>
                <a:ext cx="2888259" cy="1323439"/>
              </a:xfrm>
              <a:prstGeom prst="rect">
                <a:avLst/>
              </a:prstGeom>
              <a:blipFill>
                <a:blip r:embed="rId3"/>
                <a:stretch>
                  <a:fillRect t="-4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図形グループ 22">
            <a:extLst>
              <a:ext uri="{FF2B5EF4-FFF2-40B4-BE49-F238E27FC236}">
                <a16:creationId xmlns:a16="http://schemas.microsoft.com/office/drawing/2014/main" id="{64F00423-C5E8-6D93-6823-F834F0CF8231}"/>
              </a:ext>
            </a:extLst>
          </p:cNvPr>
          <p:cNvGrpSpPr/>
          <p:nvPr/>
        </p:nvGrpSpPr>
        <p:grpSpPr>
          <a:xfrm>
            <a:off x="8675574" y="56435"/>
            <a:ext cx="3463153" cy="6639361"/>
            <a:chOff x="6329274" y="1176875"/>
            <a:chExt cx="2814726" cy="5797238"/>
          </a:xfrm>
        </p:grpSpPr>
        <p:pic>
          <p:nvPicPr>
            <p:cNvPr id="20" name="図 19" descr="e05.eps">
              <a:extLst>
                <a:ext uri="{FF2B5EF4-FFF2-40B4-BE49-F238E27FC236}">
                  <a16:creationId xmlns:a16="http://schemas.microsoft.com/office/drawing/2014/main" id="{F4D986E1-78E1-3D16-3BB7-9B2D4C45C8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80" t="25603" r="37045" b="16160"/>
            <a:stretch/>
          </p:blipFill>
          <p:spPr>
            <a:xfrm>
              <a:off x="6329274" y="1176875"/>
              <a:ext cx="2814726" cy="5657295"/>
            </a:xfrm>
            <a:prstGeom prst="rect">
              <a:avLst/>
            </a:prstGeom>
          </p:spPr>
        </p:pic>
        <p:cxnSp>
          <p:nvCxnSpPr>
            <p:cNvPr id="21" name="直線矢印コネクタ 20">
              <a:extLst>
                <a:ext uri="{FF2B5EF4-FFF2-40B4-BE49-F238E27FC236}">
                  <a16:creationId xmlns:a16="http://schemas.microsoft.com/office/drawing/2014/main" id="{7F7017B8-F02E-2852-6883-895A9EA50722}"/>
                </a:ext>
              </a:extLst>
            </p:cNvPr>
            <p:cNvCxnSpPr>
              <a:cxnSpLocks noChangeAspect="1"/>
            </p:cNvCxnSpPr>
            <p:nvPr/>
          </p:nvCxnSpPr>
          <p:spPr>
            <a:xfrm flipH="1" flipV="1">
              <a:off x="8260422" y="3548674"/>
              <a:ext cx="176879" cy="663996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405D552F-2D4C-232A-4ADE-846B51FE29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50874" y="6457246"/>
              <a:ext cx="300181" cy="207336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10E594B5-05F9-CF14-906C-FCAF432FA210}"/>
                </a:ext>
              </a:extLst>
            </p:cNvPr>
            <p:cNvSpPr txBox="1"/>
            <p:nvPr/>
          </p:nvSpPr>
          <p:spPr>
            <a:xfrm>
              <a:off x="7555773" y="6591162"/>
              <a:ext cx="1237218" cy="38295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lIns="0" tIns="34289" rIns="0" bIns="34289" rtlCol="0">
              <a:spAutoFit/>
            </a:bodyPr>
            <a:lstStyle/>
            <a:p>
              <a:pPr algn="ctr" defTabSz="685783"/>
              <a:r>
                <a:rPr lang="en-US" altLang="ja-JP" sz="2400" b="1" i="1" dirty="0">
                  <a:solidFill>
                    <a:srgbClr val="0000FF"/>
                  </a:solidFill>
                  <a:latin typeface="Times New Roman" panose="02020603050405020304" pitchFamily="18" charset="0"/>
                  <a:ea typeface="ヒラギノ角ゴ Pro W3"/>
                  <a:cs typeface="Times New Roman" panose="02020603050405020304" pitchFamily="18" charset="0"/>
                </a:rPr>
                <a:t>Beam K</a:t>
              </a:r>
              <a:r>
                <a:rPr lang="en-US" altLang="ja-JP" sz="2400" b="1" i="1" baseline="30000" dirty="0">
                  <a:solidFill>
                    <a:srgbClr val="0000FF"/>
                  </a:solidFill>
                  <a:latin typeface="Times New Roman" panose="02020603050405020304" pitchFamily="18" charset="0"/>
                  <a:ea typeface="ヒラギノ角ゴ Pro W3"/>
                  <a:cs typeface="Times New Roman" panose="02020603050405020304" pitchFamily="18" charset="0"/>
                </a:rPr>
                <a:t>−</a:t>
              </a:r>
            </a:p>
          </p:txBody>
        </p:sp>
        <p:cxnSp>
          <p:nvCxnSpPr>
            <p:cNvPr id="24" name="直線矢印コネクタ 23">
              <a:extLst>
                <a:ext uri="{FF2B5EF4-FFF2-40B4-BE49-F238E27FC236}">
                  <a16:creationId xmlns:a16="http://schemas.microsoft.com/office/drawing/2014/main" id="{287E27EA-8855-3D6B-6E84-11D729CDC46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73740" y="2508952"/>
              <a:ext cx="775652" cy="184078"/>
            </a:xfrm>
            <a:prstGeom prst="straightConnector1">
              <a:avLst/>
            </a:prstGeom>
            <a:ln w="44450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F34CBFA2-4301-98AE-8E72-BF7023F17676}"/>
                </a:ext>
              </a:extLst>
            </p:cNvPr>
            <p:cNvSpPr txBox="1"/>
            <p:nvPr/>
          </p:nvSpPr>
          <p:spPr>
            <a:xfrm>
              <a:off x="6402761" y="2874667"/>
              <a:ext cx="948113" cy="38295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lIns="0" tIns="34289" rIns="0" bIns="34289" rtlCol="0">
              <a:spAutoFit/>
            </a:bodyPr>
            <a:lstStyle/>
            <a:p>
              <a:pPr defTabSz="685783"/>
              <a:r>
                <a:rPr lang="en-US" altLang="ja-JP" sz="2400" b="1" i="1" dirty="0">
                  <a:solidFill>
                    <a:srgbClr val="008000"/>
                  </a:solidFill>
                  <a:latin typeface="Times New Roman" panose="02020603050405020304" pitchFamily="18" charset="0"/>
                  <a:ea typeface="ヒラギノ角ゴ Pro W3"/>
                  <a:cs typeface="Times New Roman" panose="02020603050405020304" pitchFamily="18" charset="0"/>
                </a:rPr>
                <a:t>Scat. K</a:t>
              </a:r>
              <a:r>
                <a:rPr lang="en-US" altLang="ja-JP" sz="2400" b="1" i="1" baseline="30000" dirty="0">
                  <a:solidFill>
                    <a:srgbClr val="008000"/>
                  </a:solidFill>
                  <a:latin typeface="Times New Roman" panose="02020603050405020304" pitchFamily="18" charset="0"/>
                  <a:ea typeface="ヒラギノ角ゴ Pro W3"/>
                  <a:cs typeface="Times New Roman" panose="02020603050405020304" pitchFamily="18" charset="0"/>
                </a:rPr>
                <a:t>+</a:t>
              </a:r>
            </a:p>
          </p:txBody>
        </p:sp>
        <p:cxnSp>
          <p:nvCxnSpPr>
            <p:cNvPr id="26" name="直線矢印コネクタ 25">
              <a:extLst>
                <a:ext uri="{FF2B5EF4-FFF2-40B4-BE49-F238E27FC236}">
                  <a16:creationId xmlns:a16="http://schemas.microsoft.com/office/drawing/2014/main" id="{28E50EBF-3476-1B67-96BE-C0ABF047777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89823" y="2913549"/>
              <a:ext cx="245100" cy="565247"/>
            </a:xfrm>
            <a:prstGeom prst="straightConnector1">
              <a:avLst/>
            </a:prstGeom>
            <a:ln w="44450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タイトル 1">
                <a:extLst>
                  <a:ext uri="{FF2B5EF4-FFF2-40B4-BE49-F238E27FC236}">
                    <a16:creationId xmlns:a16="http://schemas.microsoft.com/office/drawing/2014/main" id="{530CCE22-1F13-E7D5-ADEE-40B30AFE11F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396" y="10047"/>
                <a:ext cx="9726707" cy="1143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121915" tIns="60957" rIns="121915" bIns="60957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2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2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2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2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342875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2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685749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2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1028624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2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1371497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2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defTabSz="1219170"/>
                <a14:m>
                  <m:oMath xmlns:m="http://schemas.openxmlformats.org/officeDocument/2006/math">
                    <m:r>
                      <a:rPr lang="en-US" altLang="ja-JP" sz="3200" b="1" u="sng" baseline="30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altLang="ja-JP" sz="3200" b="1" u="sng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𝐂</m:t>
                    </m:r>
                  </m:oMath>
                </a14:m>
                <a:r>
                  <a:rPr lang="en-US" altLang="ja-JP" sz="3200" b="1" u="sng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(K</a:t>
                </a:r>
                <a:r>
                  <a:rPr lang="en-US" altLang="ja-JP" sz="3200" b="1" u="sng" kern="0" baseline="300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r>
                  <a:rPr lang="en-US" altLang="ja-JP" sz="3200" b="1" u="sng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,K</a:t>
                </a:r>
                <a:r>
                  <a:rPr lang="en-US" altLang="ja-JP" sz="3200" b="1" u="sng" kern="0" baseline="300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+</a:t>
                </a:r>
                <a:r>
                  <a:rPr lang="en-US" altLang="ja-JP" sz="3200" b="1" u="sng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ja-JP" sz="3200" b="1" i="1" u="sng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ja-JP" sz="3200" b="1" u="sng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𝚵</m:t>
                        </m:r>
                      </m:sub>
                      <m:sup>
                        <m:r>
                          <a:rPr lang="en-US" altLang="ja-JP" sz="3200" b="1" u="sng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sup>
                      <m:e>
                        <m:r>
                          <a:rPr lang="en-US" altLang="ja-JP" sz="3200" b="1" u="sng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𝐁𝐞</m:t>
                        </m:r>
                      </m:e>
                    </m:sPre>
                  </m:oMath>
                </a14:m>
                <a:r>
                  <a:rPr lang="ja-JP" altLang="en-US" sz="3200" b="1" u="sng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ＭＳ Ｐゴシック"/>
                    <a:cs typeface="Calibri" panose="020F0502020204030204" pitchFamily="34" charset="0"/>
                  </a:rPr>
                  <a:t> </a:t>
                </a:r>
                <a:r>
                  <a:rPr lang="en-US" altLang="ja-JP" sz="3200" b="1" u="sng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missing-mass</a:t>
                </a:r>
                <a:r>
                  <a:rPr lang="ja-JP" altLang="en-US" sz="3200" b="1" u="sng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ＭＳ Ｐゴシック"/>
                    <a:cs typeface="Calibri" panose="020F0502020204030204" pitchFamily="34" charset="0"/>
                  </a:rPr>
                  <a:t> </a:t>
                </a:r>
                <a:r>
                  <a:rPr lang="en-US" altLang="ja-JP" sz="3200" b="1" u="sng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spectroscopy</a:t>
                </a:r>
              </a:p>
              <a:p>
                <a:pPr defTabSz="1219170"/>
                <a:r>
                  <a:rPr lang="en-US" altLang="ja-JP" sz="2667" b="1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(J-PARC E05)</a:t>
                </a:r>
                <a:endParaRPr lang="ja-JP" altLang="en-US" sz="2667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ＭＳ Ｐゴシック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1" name="タイトル 1">
                <a:extLst>
                  <a:ext uri="{FF2B5EF4-FFF2-40B4-BE49-F238E27FC236}">
                    <a16:creationId xmlns:a16="http://schemas.microsoft.com/office/drawing/2014/main" id="{530CCE22-1F13-E7D5-ADEE-40B30AFE1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396" y="10047"/>
                <a:ext cx="9726707" cy="1143000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タイトル 1">
            <a:extLst>
              <a:ext uri="{FF2B5EF4-FFF2-40B4-BE49-F238E27FC236}">
                <a16:creationId xmlns:a16="http://schemas.microsoft.com/office/drawing/2014/main" id="{BBB3A002-C081-2091-2AF2-450FD89FA84E}"/>
              </a:ext>
            </a:extLst>
          </p:cNvPr>
          <p:cNvSpPr txBox="1">
            <a:spLocks/>
          </p:cNvSpPr>
          <p:nvPr/>
        </p:nvSpPr>
        <p:spPr bwMode="auto">
          <a:xfrm>
            <a:off x="5782001" y="5085310"/>
            <a:ext cx="4402620" cy="66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5" tIns="60957" rIns="121915" bIns="6095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5pPr>
            <a:lvl6pPr marL="342875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6pPr>
            <a:lvl7pPr marL="685749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7pPr>
            <a:lvl8pPr marL="1028624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8pPr>
            <a:lvl9pPr marL="1371497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defTabSz="1219170"/>
            <a:r>
              <a:rPr lang="en-US" altLang="ja-JP" sz="24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Better resolution necessary </a:t>
            </a:r>
          </a:p>
          <a:p>
            <a:pPr defTabSz="1219170">
              <a:lnSpc>
                <a:spcPts val="1900"/>
              </a:lnSpc>
            </a:pPr>
            <a:r>
              <a:rPr lang="en-US" altLang="ja-JP" sz="24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identify states </a:t>
            </a:r>
          </a:p>
          <a:p>
            <a:pPr marL="380990" indent="-380990" defTabSz="1219170">
              <a:buFont typeface="Wingdings" panose="05000000000000000000" pitchFamily="2" charset="2"/>
              <a:buChar char="è"/>
            </a:pPr>
            <a:r>
              <a:rPr lang="en-US" altLang="ja-JP" sz="24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J-PARC E70</a:t>
            </a:r>
          </a:p>
          <a:p>
            <a:pPr defTabSz="1219170">
              <a:lnSpc>
                <a:spcPts val="1800"/>
              </a:lnSpc>
            </a:pPr>
            <a:r>
              <a:rPr lang="en-US" altLang="ja-JP" sz="24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w/ a new spectrometer</a:t>
            </a:r>
            <a:endParaRPr lang="ja-JP" altLang="en-US" sz="2400" b="1" kern="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B76C645E-8FEC-3BDF-ED69-D6C8DD2DAFF9}"/>
              </a:ext>
            </a:extLst>
          </p:cNvPr>
          <p:cNvGrpSpPr/>
          <p:nvPr/>
        </p:nvGrpSpPr>
        <p:grpSpPr>
          <a:xfrm>
            <a:off x="135707" y="1352733"/>
            <a:ext cx="9306485" cy="3441441"/>
            <a:chOff x="53997" y="1008711"/>
            <a:chExt cx="7735202" cy="3379979"/>
          </a:xfrm>
        </p:grpSpPr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ABDFA902-FDB0-A359-4CEC-B525B19AF701}"/>
                </a:ext>
              </a:extLst>
            </p:cNvPr>
            <p:cNvSpPr txBox="1"/>
            <p:nvPr/>
          </p:nvSpPr>
          <p:spPr>
            <a:xfrm>
              <a:off x="1774993" y="1557181"/>
              <a:ext cx="2852733" cy="3173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783"/>
              <a:r>
                <a:rPr lang="en-US" altLang="ja-JP" sz="1500" i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Y. Ichikawa et al. </a:t>
              </a:r>
              <a:r>
                <a:rPr lang="ja-JP" altLang="en-US" sz="1500" i="1" dirty="0">
                  <a:solidFill>
                    <a:prstClr val="black"/>
                  </a:solidFill>
                  <a:latin typeface="Calibri" panose="020F0502020204030204" pitchFamily="34" charset="0"/>
                  <a:ea typeface="UD デジタル 教科書体 N-B" panose="02020700000000000000" pitchFamily="17" charset="-128"/>
                  <a:cs typeface="Calibri" panose="020F0502020204030204" pitchFamily="34" charset="0"/>
                </a:rPr>
                <a:t>PTEP 2024, 091D01 </a:t>
              </a:r>
            </a:p>
          </p:txBody>
        </p:sp>
        <p:sp>
          <p:nvSpPr>
            <p:cNvPr id="28" name="楕円 27">
              <a:extLst>
                <a:ext uri="{FF2B5EF4-FFF2-40B4-BE49-F238E27FC236}">
                  <a16:creationId xmlns:a16="http://schemas.microsoft.com/office/drawing/2014/main" id="{D3AF7BE0-F88C-97EB-19E5-DD557B5FA1AF}"/>
                </a:ext>
              </a:extLst>
            </p:cNvPr>
            <p:cNvSpPr/>
            <p:nvPr/>
          </p:nvSpPr>
          <p:spPr>
            <a:xfrm>
              <a:off x="4122448" y="1464221"/>
              <a:ext cx="705443" cy="5321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ja-JP" altLang="en-US" sz="1351">
                <a:solidFill>
                  <a:prstClr val="white"/>
                </a:solidFill>
                <a:latin typeface="游ゴシック" panose="02110004020202020204"/>
                <a:ea typeface="游ゴシック" panose="020B0400000000000000" pitchFamily="50" charset="-128"/>
              </a:endParaRPr>
            </a:p>
          </p:txBody>
        </p:sp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6D25B0BE-3617-B530-4C44-BB2370EC17A4}"/>
                </a:ext>
              </a:extLst>
            </p:cNvPr>
            <p:cNvGrpSpPr/>
            <p:nvPr/>
          </p:nvGrpSpPr>
          <p:grpSpPr>
            <a:xfrm>
              <a:off x="53997" y="1008711"/>
              <a:ext cx="7651933" cy="3379979"/>
              <a:chOff x="254216" y="3457160"/>
              <a:chExt cx="8540983" cy="3503523"/>
            </a:xfrm>
          </p:grpSpPr>
          <p:pic>
            <p:nvPicPr>
              <p:cNvPr id="31" name="図 30">
                <a:extLst>
                  <a:ext uri="{FF2B5EF4-FFF2-40B4-BE49-F238E27FC236}">
                    <a16:creationId xmlns:a16="http://schemas.microsoft.com/office/drawing/2014/main" id="{270D2DF4-2035-B4C4-57CB-FBA3092E2A8C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3173" y="3582121"/>
                <a:ext cx="5040000" cy="2880000"/>
              </a:xfrm>
              <a:prstGeom prst="rect">
                <a:avLst/>
              </a:prstGeom>
            </p:spPr>
          </p:pic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FCF735B6-2531-75D5-F97D-D09F83FE84C5}"/>
                  </a:ext>
                </a:extLst>
              </p:cNvPr>
              <p:cNvSpPr txBox="1"/>
              <p:nvPr/>
            </p:nvSpPr>
            <p:spPr>
              <a:xfrm>
                <a:off x="2387122" y="6448847"/>
                <a:ext cx="1918731" cy="5118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783"/>
                <a:r>
                  <a:rPr lang="ja-JP" altLang="en-US" sz="2667" dirty="0">
                    <a:solidFill>
                      <a:prstClr val="black"/>
                    </a:solidFill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－</a:t>
                </a:r>
                <a:r>
                  <a:rPr lang="en-US" altLang="ja-JP" sz="2667" dirty="0">
                    <a:solidFill>
                      <a:prstClr val="black"/>
                    </a:solidFill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B</a:t>
                </a:r>
                <a:r>
                  <a:rPr lang="en-US" altLang="ja-JP" sz="2667" baseline="-25000" dirty="0">
                    <a:solidFill>
                      <a:prstClr val="black"/>
                    </a:solidFill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Ξ </a:t>
                </a:r>
                <a:r>
                  <a:rPr lang="en-US" altLang="ja-JP" sz="2667" dirty="0">
                    <a:solidFill>
                      <a:prstClr val="black"/>
                    </a:solidFill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 [MeV]</a:t>
                </a:r>
                <a:endParaRPr lang="ja-JP" altLang="en-US" sz="2667" dirty="0">
                  <a:solidFill>
                    <a:prstClr val="black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F49C46B4-61BA-40EF-DE66-D6CCEF80B493}"/>
                  </a:ext>
                </a:extLst>
              </p:cNvPr>
              <p:cNvSpPr/>
              <p:nvPr/>
            </p:nvSpPr>
            <p:spPr>
              <a:xfrm>
                <a:off x="7086141" y="4014043"/>
                <a:ext cx="1709058" cy="5551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ja-JP" altLang="en-US" sz="1351">
                  <a:solidFill>
                    <a:prstClr val="white"/>
                  </a:solidFill>
                  <a:latin typeface="游ゴシック" panose="0211000402020202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258CB932-20A4-9FBB-2C66-F2F5A0AFD406}"/>
                  </a:ext>
                </a:extLst>
              </p:cNvPr>
              <p:cNvSpPr/>
              <p:nvPr/>
            </p:nvSpPr>
            <p:spPr>
              <a:xfrm>
                <a:off x="1088571" y="3701143"/>
                <a:ext cx="1709057" cy="5551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ja-JP" altLang="en-US" sz="1351">
                  <a:solidFill>
                    <a:prstClr val="white"/>
                  </a:solidFill>
                  <a:latin typeface="游ゴシック" panose="0211000402020202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412D981-04F5-60F2-F358-3C65F6AD92C4}"/>
                  </a:ext>
                </a:extLst>
              </p:cNvPr>
              <p:cNvSpPr txBox="1"/>
              <p:nvPr/>
            </p:nvSpPr>
            <p:spPr>
              <a:xfrm rot="16200000">
                <a:off x="-1172693" y="4884069"/>
                <a:ext cx="3282119" cy="4283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783"/>
                <a:r>
                  <a:rPr lang="en-US" altLang="ja-JP" sz="2400" b="1" dirty="0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d</a:t>
                </a:r>
                <a:r>
                  <a:rPr lang="en-US" altLang="ja-JP" sz="2400" b="1" dirty="0">
                    <a:solidFill>
                      <a:srgbClr val="000000"/>
                    </a:solidFill>
                    <a:latin typeface="Symbol" panose="05050102010706020507" pitchFamily="18" charset="2"/>
                    <a:ea typeface="ＭＳ Ｐゴシック"/>
                  </a:rPr>
                  <a:t>s</a:t>
                </a:r>
                <a:r>
                  <a:rPr lang="en-US" altLang="ja-JP" sz="2400" b="1" dirty="0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/</a:t>
                </a:r>
                <a:r>
                  <a:rPr lang="en-US" altLang="ja-JP" sz="2400" b="1" dirty="0" err="1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d</a:t>
                </a:r>
                <a:r>
                  <a:rPr lang="en-US" altLang="ja-JP" sz="2400" b="1" dirty="0" err="1">
                    <a:solidFill>
                      <a:srgbClr val="000000"/>
                    </a:solidFill>
                    <a:latin typeface="Symbol" panose="05050102010706020507" pitchFamily="18" charset="2"/>
                    <a:ea typeface="ＭＳ Ｐゴシック"/>
                  </a:rPr>
                  <a:t>W</a:t>
                </a:r>
                <a:r>
                  <a:rPr lang="en-US" altLang="ja-JP" sz="2400" b="1" dirty="0">
                    <a:solidFill>
                      <a:srgbClr val="000000"/>
                    </a:solidFill>
                    <a:latin typeface="Symbol" panose="05050102010706020507" pitchFamily="18" charset="2"/>
                    <a:ea typeface="ＭＳ Ｐゴシック"/>
                  </a:rPr>
                  <a:t>     </a:t>
                </a:r>
                <a:r>
                  <a:rPr lang="en-US" altLang="ja-JP" sz="2133" dirty="0">
                    <a:solidFill>
                      <a:prstClr val="black"/>
                    </a:solidFill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[(</a:t>
                </a:r>
                <a:r>
                  <a:rPr lang="en-US" altLang="ja-JP" sz="2133" dirty="0" err="1">
                    <a:solidFill>
                      <a:prstClr val="black"/>
                    </a:solidFill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nb</a:t>
                </a:r>
                <a:r>
                  <a:rPr lang="en-US" altLang="ja-JP" sz="2133" dirty="0">
                    <a:solidFill>
                      <a:prstClr val="black"/>
                    </a:solidFill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/</a:t>
                </a:r>
                <a:r>
                  <a:rPr lang="en-US" altLang="ja-JP" sz="2133" dirty="0" err="1">
                    <a:solidFill>
                      <a:prstClr val="black"/>
                    </a:solidFill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sr</a:t>
                </a:r>
                <a:r>
                  <a:rPr lang="en-US" altLang="ja-JP" sz="2133" dirty="0">
                    <a:solidFill>
                      <a:prstClr val="black"/>
                    </a:solidFill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)/MeV]</a:t>
                </a:r>
                <a:endParaRPr lang="ja-JP" altLang="en-US" sz="2133" dirty="0">
                  <a:solidFill>
                    <a:prstClr val="black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</p:grpSp>
        <p:cxnSp>
          <p:nvCxnSpPr>
            <p:cNvPr id="54" name="直線矢印コネクタ 53">
              <a:extLst>
                <a:ext uri="{FF2B5EF4-FFF2-40B4-BE49-F238E27FC236}">
                  <a16:creationId xmlns:a16="http://schemas.microsoft.com/office/drawing/2014/main" id="{EF64EF0B-D899-1D4C-29B3-EC1AD010A236}"/>
                </a:ext>
              </a:extLst>
            </p:cNvPr>
            <p:cNvCxnSpPr>
              <a:cxnSpLocks/>
            </p:cNvCxnSpPr>
            <p:nvPr/>
          </p:nvCxnSpPr>
          <p:spPr>
            <a:xfrm>
              <a:off x="2772426" y="2942998"/>
              <a:ext cx="0" cy="438189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4B200D05-EA4C-76F4-327B-D0E18289F184}"/>
                </a:ext>
              </a:extLst>
            </p:cNvPr>
            <p:cNvCxnSpPr>
              <a:cxnSpLocks/>
            </p:cNvCxnSpPr>
            <p:nvPr/>
          </p:nvCxnSpPr>
          <p:spPr>
            <a:xfrm>
              <a:off x="3559470" y="2563660"/>
              <a:ext cx="14579" cy="469505"/>
            </a:xfrm>
            <a:prstGeom prst="straightConnector1">
              <a:avLst/>
            </a:prstGeom>
            <a:ln w="57150">
              <a:solidFill>
                <a:srgbClr val="C495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矢印コネクタ 57">
              <a:extLst>
                <a:ext uri="{FF2B5EF4-FFF2-40B4-BE49-F238E27FC236}">
                  <a16:creationId xmlns:a16="http://schemas.microsoft.com/office/drawing/2014/main" id="{27FBE981-E3BD-C1F5-7DD1-889D7E2A2C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3393" y="3312641"/>
              <a:ext cx="490714" cy="81123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406A323E-1740-25F6-3F4B-5167FD15A1BB}"/>
                </a:ext>
              </a:extLst>
            </p:cNvPr>
            <p:cNvSpPr txBox="1"/>
            <p:nvPr/>
          </p:nvSpPr>
          <p:spPr>
            <a:xfrm>
              <a:off x="4018122" y="3048956"/>
              <a:ext cx="609605" cy="45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83"/>
              <a:r>
                <a:rPr lang="en-US" altLang="ja-JP" sz="2400" b="1" dirty="0">
                  <a:solidFill>
                    <a:srgbClr val="00B05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QF</a:t>
              </a:r>
              <a:endParaRPr lang="ja-JP" altLang="en-US" sz="2400" dirty="0">
                <a:solidFill>
                  <a:srgbClr val="00B050"/>
                </a:solidFill>
                <a:latin typeface="Calibri" panose="020F0502020204030204" pitchFamily="34" charset="0"/>
                <a:ea typeface="UD デジタル 教科書体 N-B" panose="02020700000000000000" pitchFamily="17" charset="-128"/>
                <a:cs typeface="Calibri" panose="020F0502020204030204" pitchFamily="34" charset="0"/>
              </a:endParaRPr>
            </a:p>
          </p:txBody>
        </p: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321D512D-22EE-2C3B-F74A-2563293FF661}"/>
                </a:ext>
              </a:extLst>
            </p:cNvPr>
            <p:cNvSpPr txBox="1"/>
            <p:nvPr/>
          </p:nvSpPr>
          <p:spPr>
            <a:xfrm>
              <a:off x="1003832" y="1673568"/>
              <a:ext cx="3354283" cy="6550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783"/>
              <a:r>
                <a:rPr lang="en-US" altLang="ja-JP" sz="1867" dirty="0">
                  <a:solidFill>
                    <a:prstClr val="black"/>
                  </a:solidFill>
                  <a:latin typeface="Arial"/>
                  <a:ea typeface="UD デジタル 教科書体 N-B" panose="02020700000000000000" pitchFamily="17" charset="-128"/>
                </a:rPr>
                <a:t>Fit</a:t>
              </a:r>
              <a:r>
                <a:rPr lang="ja-JP" altLang="en-US" sz="1867" dirty="0">
                  <a:solidFill>
                    <a:prstClr val="black"/>
                  </a:solidFill>
                  <a:latin typeface="Arial"/>
                  <a:ea typeface="UD デジタル 教科書体 N-B" panose="02020700000000000000" pitchFamily="17" charset="-128"/>
                </a:rPr>
                <a:t> </a:t>
              </a:r>
              <a:r>
                <a:rPr lang="en-US" altLang="ja-JP" sz="1867" dirty="0">
                  <a:solidFill>
                    <a:prstClr val="black"/>
                  </a:solidFill>
                  <a:latin typeface="Arial"/>
                  <a:ea typeface="UD デジタル 教科書体 N-B" panose="02020700000000000000" pitchFamily="17" charset="-128"/>
                </a:rPr>
                <a:t>with</a:t>
              </a:r>
              <a:r>
                <a:rPr lang="ja-JP" altLang="en-US" sz="1867" dirty="0">
                  <a:solidFill>
                    <a:prstClr val="black"/>
                  </a:solidFill>
                  <a:latin typeface="Arial"/>
                  <a:ea typeface="UD デジタル 教科書体 N-B" panose="02020700000000000000" pitchFamily="17" charset="-128"/>
                </a:rPr>
                <a:t> </a:t>
              </a:r>
              <a:r>
                <a:rPr lang="en-US" altLang="ja-JP" sz="1867" dirty="0">
                  <a:solidFill>
                    <a:prstClr val="black"/>
                  </a:solidFill>
                  <a:latin typeface="Arial"/>
                  <a:ea typeface="UD デジタル 教科書体 N-B" panose="02020700000000000000" pitchFamily="17" charset="-128"/>
                </a:rPr>
                <a:t>2</a:t>
              </a:r>
              <a:r>
                <a:rPr lang="ja-JP" altLang="en-US" sz="1867" dirty="0">
                  <a:solidFill>
                    <a:prstClr val="black"/>
                  </a:solidFill>
                  <a:latin typeface="Arial"/>
                  <a:ea typeface="UD デジタル 教科書体 N-B" panose="02020700000000000000" pitchFamily="17" charset="-128"/>
                </a:rPr>
                <a:t> </a:t>
              </a:r>
              <a:r>
                <a:rPr lang="en-US" altLang="ja-JP" sz="1867" dirty="0">
                  <a:solidFill>
                    <a:prstClr val="black"/>
                  </a:solidFill>
                  <a:latin typeface="Arial"/>
                  <a:ea typeface="UD デジタル 教科書体 N-B" panose="02020700000000000000" pitchFamily="17" charset="-128"/>
                </a:rPr>
                <a:t>Gaussian peaks</a:t>
              </a:r>
            </a:p>
            <a:p>
              <a:pPr algn="ctr" defTabSz="685783"/>
              <a:r>
                <a:rPr lang="en-US" altLang="ja-JP" sz="1867" dirty="0">
                  <a:solidFill>
                    <a:prstClr val="black"/>
                  </a:solidFill>
                  <a:latin typeface="Arial"/>
                  <a:ea typeface="UD デジタル 教科書体 N-B" panose="02020700000000000000" pitchFamily="17" charset="-128"/>
                </a:rPr>
                <a:t>Assuming a narrow</a:t>
              </a:r>
              <a:r>
                <a:rPr lang="ja-JP" altLang="en-US" sz="1867" dirty="0">
                  <a:solidFill>
                    <a:prstClr val="black"/>
                  </a:solidFill>
                  <a:latin typeface="Arial"/>
                  <a:ea typeface="UD デジタル 教科書体 N-B" panose="02020700000000000000" pitchFamily="17" charset="-128"/>
                </a:rPr>
                <a:t> </a:t>
              </a:r>
              <a:r>
                <a:rPr lang="en-US" altLang="ja-JP" sz="1867" dirty="0">
                  <a:solidFill>
                    <a:prstClr val="black"/>
                  </a:solidFill>
                  <a:latin typeface="Arial"/>
                  <a:ea typeface="UD デジタル 教科書体 N-B" panose="02020700000000000000" pitchFamily="17" charset="-128"/>
                </a:rPr>
                <a:t>ΞN</a:t>
              </a:r>
              <a:r>
                <a:rPr lang="ja-JP" altLang="en-US" sz="1867" dirty="0">
                  <a:solidFill>
                    <a:prstClr val="black"/>
                  </a:solidFill>
                  <a:latin typeface="Arial"/>
                  <a:ea typeface="UD デジタル 教科書体 N-B" panose="02020700000000000000" pitchFamily="17" charset="-128"/>
                </a:rPr>
                <a:t>→</a:t>
              </a:r>
              <a:r>
                <a:rPr lang="en-US" altLang="ja-JP" sz="1867" dirty="0">
                  <a:solidFill>
                    <a:prstClr val="black"/>
                  </a:solidFill>
                  <a:latin typeface="Arial"/>
                  <a:ea typeface="UD デジタル 教科書体 N-B" panose="02020700000000000000" pitchFamily="17" charset="-128"/>
                </a:rPr>
                <a:t>ΛΛ width</a:t>
              </a:r>
              <a:endParaRPr lang="ja-JP" altLang="en-US" sz="1867" dirty="0">
                <a:solidFill>
                  <a:prstClr val="black"/>
                </a:solidFill>
                <a:latin typeface="Arial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3" name="タイトル 1">
              <a:extLst>
                <a:ext uri="{FF2B5EF4-FFF2-40B4-BE49-F238E27FC236}">
                  <a16:creationId xmlns:a16="http://schemas.microsoft.com/office/drawing/2014/main" id="{4788E3A7-3390-C879-307B-55BABF07858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145159" y="2125884"/>
              <a:ext cx="2644040" cy="8962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21915" tIns="60957" rIns="121915" bIns="60957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2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2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2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2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342875" algn="ctr" rtl="0" fontAlgn="base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2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685749" algn="ctr" rtl="0" fontAlgn="base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2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1028624" algn="ctr" rtl="0" fontAlgn="base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2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1371497" algn="ctr" rtl="0" fontAlgn="base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2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defTabSz="1219170"/>
              <a:r>
                <a:rPr lang="en-US" altLang="ja-JP" sz="24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First observation of </a:t>
              </a:r>
            </a:p>
            <a:p>
              <a:pPr defTabSz="1219170"/>
              <a:r>
                <a:rPr lang="en-US" altLang="ja-JP" sz="2400" b="1" kern="0" dirty="0">
                  <a:solidFill>
                    <a:srgbClr val="00000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altLang="ja-JP" sz="24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</a:t>
              </a:r>
              <a:r>
                <a:rPr lang="en-US" altLang="ja-JP" sz="24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hypernuclear</a:t>
              </a:r>
              <a:r>
                <a:rPr lang="en-US" altLang="ja-JP" sz="24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peaks</a:t>
              </a:r>
              <a:endParaRPr lang="ja-JP" altLang="en-US" sz="2400" b="1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テキスト ボックス 61">
                  <a:extLst>
                    <a:ext uri="{FF2B5EF4-FFF2-40B4-BE49-F238E27FC236}">
                      <a16:creationId xmlns:a16="http://schemas.microsoft.com/office/drawing/2014/main" id="{8289EE50-761B-F80B-A297-F79CD31D6E76}"/>
                    </a:ext>
                  </a:extLst>
                </p:cNvPr>
                <p:cNvSpPr txBox="1"/>
                <p:nvPr/>
              </p:nvSpPr>
              <p:spPr>
                <a:xfrm>
                  <a:off x="754556" y="1200442"/>
                  <a:ext cx="4572000" cy="517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1219170"/>
                  <a14:m>
                    <m:oMath xmlns:m="http://schemas.openxmlformats.org/officeDocument/2006/math">
                      <m:r>
                        <a:rPr lang="en-US" altLang="ja-JP" sz="2667" b="1" baseline="30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altLang="ja-JP" sz="2667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𝐂</m:t>
                      </m:r>
                    </m:oMath>
                  </a14:m>
                  <a:r>
                    <a:rPr lang="en-US" altLang="ja-JP" sz="2667" b="1" kern="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 (K</a:t>
                  </a:r>
                  <a:r>
                    <a:rPr lang="en-US" altLang="ja-JP" sz="2667" b="1" kern="0" baseline="300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-</a:t>
                  </a:r>
                  <a:r>
                    <a:rPr lang="en-US" altLang="ja-JP" sz="2667" b="1" kern="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,K</a:t>
                  </a:r>
                  <a:r>
                    <a:rPr lang="en-US" altLang="ja-JP" sz="2667" b="1" kern="0" baseline="300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+</a:t>
                  </a:r>
                  <a:r>
                    <a:rPr lang="en-US" altLang="ja-JP" sz="2667" b="1" kern="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  <a14:m>
                    <m:oMath xmlns:m="http://schemas.openxmlformats.org/officeDocument/2006/math">
                      <m:sPre>
                        <m:sPrePr>
                          <m:ctrlPr>
                            <a:rPr lang="en-US" altLang="ja-JP" sz="2667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ja-JP" sz="2667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𝚵</m:t>
                          </m:r>
                        </m:sub>
                        <m:sup>
                          <m:r>
                            <a:rPr lang="en-US" altLang="ja-JP" sz="2667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sup>
                        <m:e>
                          <m:r>
                            <a:rPr lang="en-US" altLang="ja-JP" sz="2667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𝐁𝐞</m:t>
                          </m:r>
                        </m:e>
                      </m:sPre>
                    </m:oMath>
                  </a14:m>
                  <a:r>
                    <a:rPr lang="ja-JP" altLang="en-US" sz="2667" b="1" kern="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ＭＳ Ｐゴシック"/>
                      <a:cs typeface="Calibri" panose="020F0502020204030204" pitchFamily="34" charset="0"/>
                    </a:rPr>
                    <a:t> </a:t>
                  </a:r>
                  <a:endParaRPr lang="ja-JP" altLang="en-US" sz="2667" dirty="0">
                    <a:solidFill>
                      <a:srgbClr val="000000"/>
                    </a:solidFill>
                    <a:latin typeface="Arial"/>
                    <a:ea typeface="ＭＳ Ｐゴシック"/>
                  </a:endParaRPr>
                </a:p>
              </p:txBody>
            </p:sp>
          </mc:Choice>
          <mc:Fallback xmlns="">
            <p:sp>
              <p:nvSpPr>
                <p:cNvPr id="62" name="テキスト ボックス 61">
                  <a:extLst>
                    <a:ext uri="{FF2B5EF4-FFF2-40B4-BE49-F238E27FC236}">
                      <a16:creationId xmlns:a16="http://schemas.microsoft.com/office/drawing/2014/main" id="{8289EE50-761B-F80B-A297-F79CD31D6E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556" y="1200442"/>
                  <a:ext cx="4572000" cy="517843"/>
                </a:xfrm>
                <a:prstGeom prst="rect">
                  <a:avLst/>
                </a:prstGeom>
                <a:blipFill>
                  <a:blip r:embed="rId7"/>
                  <a:stretch>
                    <a:fillRect t="-6977" b="-302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99543B57-8963-BBFC-631D-380CF8A17AE8}"/>
              </a:ext>
            </a:extLst>
          </p:cNvPr>
          <p:cNvSpPr txBox="1"/>
          <p:nvPr/>
        </p:nvSpPr>
        <p:spPr>
          <a:xfrm>
            <a:off x="6123166" y="1654083"/>
            <a:ext cx="3140884" cy="74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altLang="ja-JP" sz="2133" i="1" dirty="0">
                <a:solidFill>
                  <a:srgbClr val="000000"/>
                </a:solidFill>
                <a:latin typeface="-apple-system"/>
                <a:ea typeface="ＭＳ Ｐゴシック"/>
              </a:rPr>
              <a:t>Y. Ichikawa et al., PTEP</a:t>
            </a:r>
            <a:r>
              <a:rPr lang="en-US" altLang="ja-JP" sz="2133" dirty="0">
                <a:solidFill>
                  <a:srgbClr val="000000"/>
                </a:solidFill>
                <a:latin typeface="-apple-system"/>
                <a:ea typeface="ＭＳ Ｐゴシック"/>
              </a:rPr>
              <a:t> 2024 (2024) 091D01</a:t>
            </a:r>
            <a:endParaRPr lang="ja-JP" altLang="en-US" sz="2133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pic>
        <p:nvPicPr>
          <p:cNvPr id="78" name="図 77">
            <a:extLst>
              <a:ext uri="{FF2B5EF4-FFF2-40B4-BE49-F238E27FC236}">
                <a16:creationId xmlns:a16="http://schemas.microsoft.com/office/drawing/2014/main" id="{E4C36930-3DDD-5CBB-896C-9F866049F76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5729" t="26014" r="10781" b="10423"/>
          <a:stretch/>
        </p:blipFill>
        <p:spPr>
          <a:xfrm>
            <a:off x="1890148" y="4566425"/>
            <a:ext cx="4064515" cy="2187911"/>
          </a:xfrm>
          <a:prstGeom prst="rect">
            <a:avLst/>
          </a:prstGeom>
        </p:spPr>
      </p:pic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1CC217B0-A6C4-B0D0-86E1-15E9BA37C147}"/>
              </a:ext>
            </a:extLst>
          </p:cNvPr>
          <p:cNvSpPr txBox="1"/>
          <p:nvPr/>
        </p:nvSpPr>
        <p:spPr>
          <a:xfrm>
            <a:off x="2010065" y="4304212"/>
            <a:ext cx="4064515" cy="4205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1219170"/>
            <a:r>
              <a:rPr lang="en-US" altLang="ja-JP" sz="2133" b="1" kern="0" dirty="0">
                <a:solidFill>
                  <a:srgbClr val="000000"/>
                </a:solidFill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ja-JP" sz="2133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ja-JP" sz="2400" b="1" kern="0" baseline="-25000" dirty="0">
                <a:solidFill>
                  <a:srgbClr val="000000"/>
                </a:solidFill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X  </a:t>
            </a:r>
            <a:r>
              <a:rPr lang="en-US" altLang="ja-JP" sz="2133" b="1" kern="0" baseline="-250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ja-JP" sz="2133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[MeV]  </a:t>
            </a:r>
            <a:endParaRPr lang="ja-JP" altLang="en-US" sz="2133" baseline="-25000" dirty="0">
              <a:solidFill>
                <a:srgbClr val="000000"/>
              </a:solidFill>
              <a:latin typeface="Symbol" panose="05050102010706020507" pitchFamily="18" charset="2"/>
              <a:ea typeface="ＭＳ Ｐゴシック"/>
            </a:endParaRPr>
          </a:p>
        </p:txBody>
      </p: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CF921436-A3D1-A9BD-B6EF-6DFB9DB389F3}"/>
              </a:ext>
            </a:extLst>
          </p:cNvPr>
          <p:cNvCxnSpPr>
            <a:cxnSpLocks/>
          </p:cNvCxnSpPr>
          <p:nvPr/>
        </p:nvCxnSpPr>
        <p:spPr>
          <a:xfrm flipH="1" flipV="1">
            <a:off x="5085050" y="4126879"/>
            <a:ext cx="821257" cy="669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9BB5ABFE-EF8C-FA91-C13D-7C46F52CEC59}"/>
              </a:ext>
            </a:extLst>
          </p:cNvPr>
          <p:cNvCxnSpPr>
            <a:cxnSpLocks/>
          </p:cNvCxnSpPr>
          <p:nvPr/>
        </p:nvCxnSpPr>
        <p:spPr>
          <a:xfrm flipV="1">
            <a:off x="2506599" y="4146554"/>
            <a:ext cx="741293" cy="5904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CA256F99-0F0F-50DB-24EE-C978276C7DC4}"/>
              </a:ext>
            </a:extLst>
          </p:cNvPr>
          <p:cNvSpPr txBox="1"/>
          <p:nvPr/>
        </p:nvSpPr>
        <p:spPr>
          <a:xfrm>
            <a:off x="100794" y="6143018"/>
            <a:ext cx="3140884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altLang="ja-JP" sz="1867" i="1" dirty="0" err="1">
                <a:solidFill>
                  <a:srgbClr val="000000"/>
                </a:solidFill>
                <a:latin typeface="-apple-system"/>
                <a:ea typeface="ＭＳ Ｐゴシック"/>
              </a:rPr>
              <a:t>T.Motoba</a:t>
            </a:r>
            <a:r>
              <a:rPr lang="en-US" altLang="ja-JP" sz="1867" i="1" dirty="0">
                <a:solidFill>
                  <a:srgbClr val="000000"/>
                </a:solidFill>
                <a:latin typeface="-apple-system"/>
                <a:ea typeface="ＭＳ Ｐゴシック"/>
              </a:rPr>
              <a:t>, </a:t>
            </a:r>
            <a:r>
              <a:rPr lang="en-US" altLang="ja-JP" sz="1867" i="1" dirty="0" err="1">
                <a:solidFill>
                  <a:srgbClr val="000000"/>
                </a:solidFill>
                <a:latin typeface="-apple-system"/>
                <a:ea typeface="ＭＳ Ｐゴシック"/>
              </a:rPr>
              <a:t>S.Sugimoto</a:t>
            </a:r>
            <a:endParaRPr lang="en-US" altLang="ja-JP" sz="1867" i="1" dirty="0">
              <a:solidFill>
                <a:srgbClr val="000000"/>
              </a:solidFill>
              <a:latin typeface="-apple-system"/>
              <a:ea typeface="ＭＳ Ｐゴシック"/>
            </a:endParaRPr>
          </a:p>
          <a:p>
            <a:pPr defTabSz="1219170"/>
            <a:r>
              <a:rPr lang="en-US" altLang="ja-JP" sz="1867" i="1" dirty="0">
                <a:solidFill>
                  <a:srgbClr val="000000"/>
                </a:solidFill>
                <a:latin typeface="-apple-system"/>
                <a:ea typeface="ＭＳ Ｐゴシック"/>
              </a:rPr>
              <a:t>NPA835 (2019) 223</a:t>
            </a:r>
            <a:endParaRPr lang="ja-JP" altLang="en-US" sz="1867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49A6A55E-180C-6B70-801A-049698D70588}"/>
              </a:ext>
            </a:extLst>
          </p:cNvPr>
          <p:cNvSpPr/>
          <p:nvPr/>
        </p:nvSpPr>
        <p:spPr>
          <a:xfrm>
            <a:off x="2705380" y="4795967"/>
            <a:ext cx="940265" cy="289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ja-JP" altLang="en-US" sz="240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BB447D6C-7AAF-E3D6-E7CB-6590CD056B58}"/>
              </a:ext>
            </a:extLst>
          </p:cNvPr>
          <p:cNvSpPr txBox="1"/>
          <p:nvPr/>
        </p:nvSpPr>
        <p:spPr>
          <a:xfrm>
            <a:off x="2672199" y="4747597"/>
            <a:ext cx="1176395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altLang="ja-JP" sz="2133" b="1" i="1" kern="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ESC08</a:t>
            </a:r>
            <a:endParaRPr lang="ja-JP" altLang="en-US" sz="2133" i="1" dirty="0">
              <a:solidFill>
                <a:srgbClr val="7030A0"/>
              </a:solidFill>
              <a:latin typeface="Arial"/>
              <a:ea typeface="ＭＳ Ｐゴシック"/>
            </a:endParaRPr>
          </a:p>
        </p:txBody>
      </p:sp>
      <p:sp>
        <p:nvSpPr>
          <p:cNvPr id="110" name="正方形/長方形 109">
            <a:extLst>
              <a:ext uri="{FF2B5EF4-FFF2-40B4-BE49-F238E27FC236}">
                <a16:creationId xmlns:a16="http://schemas.microsoft.com/office/drawing/2014/main" id="{7BA25307-83E1-44BD-A2E1-8F6D6DC5DB89}"/>
              </a:ext>
            </a:extLst>
          </p:cNvPr>
          <p:cNvSpPr/>
          <p:nvPr/>
        </p:nvSpPr>
        <p:spPr>
          <a:xfrm>
            <a:off x="5085051" y="5085310"/>
            <a:ext cx="756867" cy="233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ja-JP" altLang="en-US" sz="240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431345DA-B1E6-016F-4FA4-34851B201DD9}"/>
              </a:ext>
            </a:extLst>
          </p:cNvPr>
          <p:cNvSpPr txBox="1"/>
          <p:nvPr/>
        </p:nvSpPr>
        <p:spPr>
          <a:xfrm>
            <a:off x="4811961" y="4973301"/>
            <a:ext cx="1176395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altLang="ja-JP" sz="2133" b="1" i="1" kern="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ESC04d</a:t>
            </a:r>
            <a:endParaRPr lang="ja-JP" altLang="en-US" sz="2133" i="1" dirty="0">
              <a:solidFill>
                <a:srgbClr val="7030A0"/>
              </a:solidFill>
              <a:latin typeface="Arial"/>
              <a:ea typeface="ＭＳ Ｐゴシック"/>
            </a:endParaRP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F922FDAC-1947-B438-8320-E9607E631204}"/>
              </a:ext>
            </a:extLst>
          </p:cNvPr>
          <p:cNvSpPr txBox="1"/>
          <p:nvPr/>
        </p:nvSpPr>
        <p:spPr>
          <a:xfrm>
            <a:off x="631772" y="4783913"/>
            <a:ext cx="16792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altLang="ja-JP" sz="24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DWIA calc.</a:t>
            </a:r>
            <a:endParaRPr lang="ja-JP" altLang="en-US" sz="24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pic>
        <p:nvPicPr>
          <p:cNvPr id="113" name="Picture 44" descr="Xhypernucleus">
            <a:extLst>
              <a:ext uri="{FF2B5EF4-FFF2-40B4-BE49-F238E27FC236}">
                <a16:creationId xmlns:a16="http://schemas.microsoft.com/office/drawing/2014/main" id="{27849CE5-FC54-0A7E-F73D-AE41BF1BC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665" y="2883018"/>
            <a:ext cx="920711" cy="89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矢印: 下 113">
            <a:extLst>
              <a:ext uri="{FF2B5EF4-FFF2-40B4-BE49-F238E27FC236}">
                <a16:creationId xmlns:a16="http://schemas.microsoft.com/office/drawing/2014/main" id="{743B42E5-F5E6-4B40-3D3E-8E6C91A99DCC}"/>
              </a:ext>
            </a:extLst>
          </p:cNvPr>
          <p:cNvSpPr/>
          <p:nvPr/>
        </p:nvSpPr>
        <p:spPr>
          <a:xfrm rot="17937500">
            <a:off x="5931369" y="3387678"/>
            <a:ext cx="330684" cy="909767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ja-JP" altLang="en-US" sz="240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586E88A-0090-2EE7-D683-6321418695C6}"/>
              </a:ext>
            </a:extLst>
          </p:cNvPr>
          <p:cNvSpPr txBox="1"/>
          <p:nvPr/>
        </p:nvSpPr>
        <p:spPr>
          <a:xfrm>
            <a:off x="5962589" y="607534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dirty="0">
                <a:latin typeface="Symbol" panose="05050102010706020507" pitchFamily="18" charset="2"/>
                <a:ea typeface="ＭＳ Ｐゴシック"/>
              </a:rPr>
              <a:t>G</a:t>
            </a:r>
            <a:r>
              <a:rPr lang="en-US" altLang="ja-JP" sz="1800" b="1" baseline="-25000" dirty="0">
                <a:latin typeface="Symbol" panose="05050102010706020507" pitchFamily="18" charset="2"/>
                <a:ea typeface="ＭＳ Ｐゴシック"/>
              </a:rPr>
              <a:t>X</a:t>
            </a:r>
            <a:r>
              <a:rPr lang="ja-JP" altLang="en-US" sz="1800" b="1" baseline="-25000" dirty="0">
                <a:latin typeface="+mj-lt"/>
                <a:ea typeface="ＭＳ Ｐゴシック"/>
              </a:rPr>
              <a:t> </a:t>
            </a:r>
            <a:r>
              <a:rPr lang="ja-JP" altLang="en-US" sz="1800" b="1" dirty="0">
                <a:latin typeface="+mj-lt"/>
                <a:ea typeface="ＭＳ Ｐゴシック"/>
              </a:rPr>
              <a:t>≲</a:t>
            </a:r>
            <a:r>
              <a:rPr lang="en-US" altLang="ja-JP" sz="1800" b="1" dirty="0">
                <a:latin typeface="+mj-lt"/>
                <a:ea typeface="ＭＳ Ｐゴシック"/>
              </a:rPr>
              <a:t> </a:t>
            </a:r>
            <a:r>
              <a:rPr lang="el-GR" altLang="ja-JP" sz="1800" b="1" dirty="0">
                <a:latin typeface="+mj-lt"/>
                <a:ea typeface="ＭＳ Ｐゴシック"/>
              </a:rPr>
              <a:t>0.7 </a:t>
            </a:r>
            <a:r>
              <a:rPr lang="en-US" altLang="ja-JP" sz="1800" b="1" dirty="0">
                <a:latin typeface="+mj-lt"/>
                <a:ea typeface="ＭＳ Ｐゴシック"/>
              </a:rPr>
              <a:t>MeV </a:t>
            </a:r>
          </a:p>
          <a:p>
            <a:r>
              <a:rPr lang="en-US" altLang="ja-JP" sz="1800" b="1" dirty="0">
                <a:latin typeface="+mj-lt"/>
                <a:ea typeface="ＭＳ Ｐゴシック"/>
              </a:rPr>
              <a:t>=&gt; No worry of a wide natural width </a:t>
            </a:r>
            <a:endParaRPr lang="ja-JP" alt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393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762"/>
    </mc:Choice>
    <mc:Fallback xmlns="">
      <p:transition spd="slow" advTm="91762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C615E-C2DF-3821-8A2F-851A60345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DB3D497E-6AA3-70EA-5BC4-06E656794401}"/>
              </a:ext>
            </a:extLst>
          </p:cNvPr>
          <p:cNvSpPr txBox="1">
            <a:spLocks/>
          </p:cNvSpPr>
          <p:nvPr/>
        </p:nvSpPr>
        <p:spPr>
          <a:xfrm>
            <a:off x="1188120" y="122164"/>
            <a:ext cx="9546555" cy="80856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/>
            <a:r>
              <a:rPr lang="en-US" altLang="ja-JP" sz="3200" b="1" u="sng" dirty="0">
                <a:solidFill>
                  <a:srgbClr val="000000"/>
                </a:solidFill>
                <a:latin typeface="Arial"/>
                <a:ea typeface="ＭＳ Ｐゴシック"/>
              </a:rPr>
              <a:t>New experiments have been finished</a:t>
            </a:r>
            <a:endParaRPr lang="ja-JP" altLang="en-US" sz="3200" b="1" u="sng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E2BD482-C005-434A-CEA5-0A301050A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27" y="733737"/>
            <a:ext cx="4752703" cy="333403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4FB2978-0BA7-CCC6-69A0-6D35C3AD5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27" y="4319901"/>
            <a:ext cx="4191548" cy="2509879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C365EAD-13CA-6838-A743-DE18C0E19C08}"/>
              </a:ext>
            </a:extLst>
          </p:cNvPr>
          <p:cNvSpPr/>
          <p:nvPr/>
        </p:nvSpPr>
        <p:spPr>
          <a:xfrm>
            <a:off x="38751" y="5599792"/>
            <a:ext cx="1866899" cy="76963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219170"/>
            <a:r>
              <a:rPr lang="en-US" altLang="ja-JP" sz="1467" dirty="0">
                <a:solidFill>
                  <a:srgbClr val="000000"/>
                </a:solidFill>
                <a:latin typeface="Arial"/>
                <a:ea typeface="ＭＳ Ｐゴシック"/>
              </a:rPr>
              <a:t>T. </a:t>
            </a:r>
            <a:r>
              <a:rPr lang="en-US" altLang="ja-JP" sz="1467" dirty="0" err="1">
                <a:solidFill>
                  <a:srgbClr val="000000"/>
                </a:solidFill>
                <a:latin typeface="Arial"/>
                <a:ea typeface="ＭＳ Ｐゴシック"/>
              </a:rPr>
              <a:t>Gogami</a:t>
            </a:r>
            <a:r>
              <a:rPr lang="en-US" altLang="ja-JP" sz="1467" dirty="0">
                <a:solidFill>
                  <a:srgbClr val="000000"/>
                </a:solidFill>
                <a:latin typeface="Arial"/>
                <a:ea typeface="ＭＳ Ｐゴシック"/>
              </a:rPr>
              <a:t> et al., </a:t>
            </a:r>
          </a:p>
          <a:p>
            <a:pPr defTabSz="1219170"/>
            <a:r>
              <a:rPr lang="en-US" altLang="ja-JP" sz="1467" dirty="0">
                <a:solidFill>
                  <a:srgbClr val="000000"/>
                </a:solidFill>
                <a:latin typeface="Arial"/>
                <a:ea typeface="ＭＳ Ｐゴシック"/>
              </a:rPr>
              <a:t>EPJ Web of Conf. 271, 11002 (2022)</a:t>
            </a:r>
            <a:endParaRPr lang="ja-JP" altLang="en-US" sz="1467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pic>
        <p:nvPicPr>
          <p:cNvPr id="11" name="図 15">
            <a:extLst>
              <a:ext uri="{FF2B5EF4-FFF2-40B4-BE49-F238E27FC236}">
                <a16:creationId xmlns:a16="http://schemas.microsoft.com/office/drawing/2014/main" id="{8DC67BF7-D8F0-B96C-94D8-9E447196A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945" y="1493518"/>
            <a:ext cx="3482056" cy="336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9221CEDE-208E-6E75-90B7-6BD61B1B4DEA}"/>
              </a:ext>
            </a:extLst>
          </p:cNvPr>
          <p:cNvCxnSpPr/>
          <p:nvPr/>
        </p:nvCxnSpPr>
        <p:spPr>
          <a:xfrm>
            <a:off x="10545535" y="5089071"/>
            <a:ext cx="8164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1DAEB87F-7983-9462-2F5A-5CA79092BB1E}"/>
              </a:ext>
            </a:extLst>
          </p:cNvPr>
          <p:cNvCxnSpPr/>
          <p:nvPr/>
        </p:nvCxnSpPr>
        <p:spPr>
          <a:xfrm>
            <a:off x="9847943" y="5526313"/>
            <a:ext cx="81642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E12B637D-8F91-F817-F98F-73263ED8AF90}"/>
              </a:ext>
            </a:extLst>
          </p:cNvPr>
          <p:cNvCxnSpPr/>
          <p:nvPr/>
        </p:nvCxnSpPr>
        <p:spPr>
          <a:xfrm>
            <a:off x="8842830" y="6252027"/>
            <a:ext cx="81642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F9AD3122-7552-756B-2995-0ED0E8458882}"/>
              </a:ext>
            </a:extLst>
          </p:cNvPr>
          <p:cNvCxnSpPr/>
          <p:nvPr/>
        </p:nvCxnSpPr>
        <p:spPr>
          <a:xfrm flipH="1">
            <a:off x="10420354" y="5108121"/>
            <a:ext cx="457199" cy="3701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50BEC40C-6F5D-DD12-5BF1-50260FB3D3B5}"/>
              </a:ext>
            </a:extLst>
          </p:cNvPr>
          <p:cNvCxnSpPr/>
          <p:nvPr/>
        </p:nvCxnSpPr>
        <p:spPr>
          <a:xfrm flipH="1">
            <a:off x="9474654" y="5546272"/>
            <a:ext cx="707572" cy="6204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481B759C-D5F4-F68E-EA23-313594121CD8}"/>
              </a:ext>
            </a:extLst>
          </p:cNvPr>
          <p:cNvSpPr/>
          <p:nvPr/>
        </p:nvSpPr>
        <p:spPr>
          <a:xfrm>
            <a:off x="9558603" y="5979046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altLang="ja-JP" sz="2400" b="1" dirty="0">
                <a:solidFill>
                  <a:srgbClr val="000000"/>
                </a:solidFill>
                <a:latin typeface="Arial"/>
                <a:ea typeface="ＭＳ Ｐゴシック"/>
              </a:rPr>
              <a:t>2P</a:t>
            </a:r>
            <a:endParaRPr lang="ja-JP" altLang="en-US" sz="24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82CB5075-95FA-01F5-D984-06C0F771D61D}"/>
              </a:ext>
            </a:extLst>
          </p:cNvPr>
          <p:cNvSpPr/>
          <p:nvPr/>
        </p:nvSpPr>
        <p:spPr>
          <a:xfrm>
            <a:off x="10571429" y="5353572"/>
            <a:ext cx="579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altLang="ja-JP" sz="2400" b="1" dirty="0">
                <a:solidFill>
                  <a:srgbClr val="000000"/>
                </a:solidFill>
                <a:latin typeface="Arial"/>
                <a:ea typeface="ＭＳ Ｐゴシック"/>
              </a:rPr>
              <a:t>3D</a:t>
            </a:r>
            <a:endParaRPr lang="ja-JP" altLang="en-US" sz="24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657E6C5B-02AF-FE53-AE0C-CE09E2461644}"/>
              </a:ext>
            </a:extLst>
          </p:cNvPr>
          <p:cNvSpPr/>
          <p:nvPr/>
        </p:nvSpPr>
        <p:spPr>
          <a:xfrm>
            <a:off x="11327078" y="4861446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altLang="ja-JP" sz="2400" b="1" dirty="0">
                <a:solidFill>
                  <a:srgbClr val="000000"/>
                </a:solidFill>
                <a:latin typeface="Arial"/>
                <a:ea typeface="ＭＳ Ｐゴシック"/>
              </a:rPr>
              <a:t>4F</a:t>
            </a:r>
            <a:endParaRPr lang="ja-JP" altLang="en-US" sz="24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B8342533-BA53-24E3-71E6-E61896741CCA}"/>
              </a:ext>
            </a:extLst>
          </p:cNvPr>
          <p:cNvCxnSpPr/>
          <p:nvPr/>
        </p:nvCxnSpPr>
        <p:spPr>
          <a:xfrm flipH="1">
            <a:off x="8991600" y="5530396"/>
            <a:ext cx="860427" cy="289379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84B29AE0-3CE3-CB6D-53CD-55F74EBC15F2}"/>
              </a:ext>
            </a:extLst>
          </p:cNvPr>
          <p:cNvCxnSpPr/>
          <p:nvPr/>
        </p:nvCxnSpPr>
        <p:spPr>
          <a:xfrm flipH="1">
            <a:off x="7966075" y="6266996"/>
            <a:ext cx="860427" cy="28937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21F5181D-D644-EBB3-9E45-6CB2C34CEABE}"/>
              </a:ext>
            </a:extLst>
          </p:cNvPr>
          <p:cNvSpPr/>
          <p:nvPr/>
        </p:nvSpPr>
        <p:spPr>
          <a:xfrm>
            <a:off x="7349174" y="6512559"/>
            <a:ext cx="1301959" cy="37965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defTabSz="1219170"/>
            <a:r>
              <a:rPr lang="en-US" altLang="ja-JP" sz="1867" dirty="0">
                <a:solidFill>
                  <a:srgbClr val="7030A0"/>
                </a:solidFill>
                <a:latin typeface="Arial"/>
                <a:ea typeface="ＭＳ Ｐゴシック"/>
              </a:rPr>
              <a:t>absorption</a:t>
            </a:r>
            <a:endParaRPr lang="ja-JP" altLang="en-US" sz="1867" dirty="0">
              <a:solidFill>
                <a:srgbClr val="7030A0"/>
              </a:solidFill>
              <a:latin typeface="Arial"/>
              <a:ea typeface="ＭＳ Ｐゴシック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206D3B55-D071-50B5-CC0D-1D64895380A2}"/>
              </a:ext>
            </a:extLst>
          </p:cNvPr>
          <p:cNvSpPr/>
          <p:nvPr/>
        </p:nvSpPr>
        <p:spPr>
          <a:xfrm>
            <a:off x="8177400" y="5329808"/>
            <a:ext cx="1301959" cy="37965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defTabSz="1219170"/>
            <a:r>
              <a:rPr lang="en-US" altLang="ja-JP" sz="1867" dirty="0">
                <a:solidFill>
                  <a:srgbClr val="7030A0"/>
                </a:solidFill>
                <a:latin typeface="Arial"/>
                <a:ea typeface="ＭＳ Ｐゴシック"/>
              </a:rPr>
              <a:t>absorption</a:t>
            </a:r>
            <a:endParaRPr lang="ja-JP" altLang="en-US" sz="1867" dirty="0">
              <a:solidFill>
                <a:srgbClr val="7030A0"/>
              </a:solidFill>
              <a:latin typeface="Arial"/>
              <a:ea typeface="ＭＳ Ｐゴシック"/>
            </a:endParaRPr>
          </a:p>
        </p:txBody>
      </p:sp>
      <p:sp>
        <p:nvSpPr>
          <p:cNvPr id="38" name="タイトル 1">
            <a:extLst>
              <a:ext uri="{FF2B5EF4-FFF2-40B4-BE49-F238E27FC236}">
                <a16:creationId xmlns:a16="http://schemas.microsoft.com/office/drawing/2014/main" id="{B9E66596-6064-8B3F-47CA-128585D2C6D4}"/>
              </a:ext>
            </a:extLst>
          </p:cNvPr>
          <p:cNvSpPr txBox="1">
            <a:spLocks/>
          </p:cNvSpPr>
          <p:nvPr/>
        </p:nvSpPr>
        <p:spPr>
          <a:xfrm>
            <a:off x="4940057" y="2090917"/>
            <a:ext cx="3926856" cy="5539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/>
            <a:r>
              <a:rPr lang="en-US" altLang="ja-JP" sz="2133" dirty="0">
                <a:solidFill>
                  <a:srgbClr val="000000"/>
                </a:solidFill>
                <a:latin typeface="Arial"/>
                <a:ea typeface="ＭＳ Ｐゴシック"/>
              </a:rPr>
              <a:t>Active Fiber Target</a:t>
            </a:r>
            <a:endParaRPr lang="ja-JP" altLang="en-US" sz="2133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9" name="タイトル 1">
            <a:extLst>
              <a:ext uri="{FF2B5EF4-FFF2-40B4-BE49-F238E27FC236}">
                <a16:creationId xmlns:a16="http://schemas.microsoft.com/office/drawing/2014/main" id="{1E1F0362-E9FE-2910-44BD-142159324A41}"/>
              </a:ext>
            </a:extLst>
          </p:cNvPr>
          <p:cNvSpPr txBox="1">
            <a:spLocks/>
          </p:cNvSpPr>
          <p:nvPr/>
        </p:nvSpPr>
        <p:spPr>
          <a:xfrm>
            <a:off x="5201685" y="4670672"/>
            <a:ext cx="3926856" cy="5539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/>
            <a:r>
              <a:rPr lang="en-US" altLang="ja-JP" sz="2133" dirty="0">
                <a:solidFill>
                  <a:srgbClr val="000000"/>
                </a:solidFill>
                <a:latin typeface="Arial"/>
                <a:ea typeface="ＭＳ Ｐゴシック"/>
              </a:rPr>
              <a:t>Energy loss correction</a:t>
            </a:r>
            <a:endParaRPr lang="ja-JP" altLang="en-US" sz="2133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0" name="タイトル 1">
            <a:extLst>
              <a:ext uri="{FF2B5EF4-FFF2-40B4-BE49-F238E27FC236}">
                <a16:creationId xmlns:a16="http://schemas.microsoft.com/office/drawing/2014/main" id="{F88D15CC-2A9E-8038-B71B-B1B3465156F9}"/>
              </a:ext>
            </a:extLst>
          </p:cNvPr>
          <p:cNvSpPr txBox="1">
            <a:spLocks/>
          </p:cNvSpPr>
          <p:nvPr/>
        </p:nvSpPr>
        <p:spPr>
          <a:xfrm>
            <a:off x="5068919" y="4986351"/>
            <a:ext cx="3926856" cy="5539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/>
            <a:r>
              <a:rPr lang="en-US" altLang="ja-JP" sz="2133" dirty="0">
                <a:solidFill>
                  <a:srgbClr val="000000"/>
                </a:solidFill>
                <a:latin typeface="Arial"/>
                <a:ea typeface="ＭＳ Ｐゴシック"/>
              </a:rPr>
              <a:t>Stopped </a:t>
            </a:r>
            <a:r>
              <a:rPr lang="en-US" altLang="ja-JP" sz="2133" dirty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</a:rPr>
              <a:t>X</a:t>
            </a:r>
            <a:r>
              <a:rPr lang="en-US" altLang="ja-JP" sz="2133" dirty="0">
                <a:solidFill>
                  <a:srgbClr val="000000"/>
                </a:solidFill>
                <a:latin typeface="Arial"/>
                <a:ea typeface="ＭＳ Ｐゴシック"/>
              </a:rPr>
              <a:t> selection</a:t>
            </a:r>
            <a:endParaRPr lang="ja-JP" altLang="en-US" sz="2133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B136C1EC-8D1A-3EBB-CD52-7E3C8E7F37A2}"/>
              </a:ext>
            </a:extLst>
          </p:cNvPr>
          <p:cNvCxnSpPr/>
          <p:nvPr/>
        </p:nvCxnSpPr>
        <p:spPr>
          <a:xfrm>
            <a:off x="9963151" y="5800725"/>
            <a:ext cx="771524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1D42B7E7-50CD-C52E-F2AA-83D2C9CB8456}"/>
              </a:ext>
            </a:extLst>
          </p:cNvPr>
          <p:cNvCxnSpPr/>
          <p:nvPr/>
        </p:nvCxnSpPr>
        <p:spPr>
          <a:xfrm>
            <a:off x="10785475" y="5213351"/>
            <a:ext cx="6351" cy="1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0439E245-4857-EC10-86B2-EF71CAB5FD0B}"/>
              </a:ext>
            </a:extLst>
          </p:cNvPr>
          <p:cNvSpPr/>
          <p:nvPr/>
        </p:nvSpPr>
        <p:spPr>
          <a:xfrm>
            <a:off x="9743208" y="6132152"/>
            <a:ext cx="2498449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altLang="ja-JP" sz="1867" b="1" dirty="0">
                <a:solidFill>
                  <a:srgbClr val="FF0000"/>
                </a:solidFill>
                <a:latin typeface="Arial"/>
                <a:ea typeface="ＭＳ Ｐゴシック"/>
              </a:rPr>
              <a:t>yield ratio </a:t>
            </a:r>
          </a:p>
          <a:p>
            <a:pPr algn="ctr" defTabSz="1219170"/>
            <a:r>
              <a:rPr lang="en-US" altLang="ja-JP" sz="1867" b="1" dirty="0">
                <a:solidFill>
                  <a:srgbClr val="FF0000"/>
                </a:solidFill>
                <a:latin typeface="Arial"/>
                <a:ea typeface="ＭＳ Ｐゴシック"/>
              </a:rPr>
              <a:t>-&gt; </a:t>
            </a:r>
            <a:r>
              <a:rPr lang="en-US" altLang="ja-JP" sz="1867" b="1" dirty="0">
                <a:solidFill>
                  <a:srgbClr val="FF0000"/>
                </a:solidFill>
                <a:latin typeface="Symbol" panose="05050102010706020507" pitchFamily="18" charset="2"/>
                <a:ea typeface="ＭＳ Ｐゴシック"/>
              </a:rPr>
              <a:t>X</a:t>
            </a:r>
            <a:r>
              <a:rPr lang="en-US" altLang="ja-JP" sz="1867" b="1" dirty="0">
                <a:solidFill>
                  <a:srgbClr val="FF0000"/>
                </a:solidFill>
                <a:latin typeface="Arial"/>
                <a:ea typeface="ＭＳ Ｐゴシック"/>
              </a:rPr>
              <a:t>N</a:t>
            </a:r>
            <a:r>
              <a:rPr lang="en-US" altLang="ja-JP" sz="1867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/>
                <a:sym typeface="Wingdings" panose="05000000000000000000" pitchFamily="2" charset="2"/>
              </a:rPr>
              <a:t></a:t>
            </a:r>
            <a:r>
              <a:rPr lang="en-US" altLang="ja-JP" sz="1867" b="1" dirty="0">
                <a:solidFill>
                  <a:srgbClr val="FF0000"/>
                </a:solidFill>
                <a:latin typeface="Symbol" panose="05050102010706020507" pitchFamily="18" charset="2"/>
                <a:ea typeface="ＭＳ Ｐゴシック"/>
              </a:rPr>
              <a:t>LL </a:t>
            </a:r>
            <a:r>
              <a:rPr lang="en-US" altLang="ja-JP" sz="1867" b="1" dirty="0">
                <a:solidFill>
                  <a:srgbClr val="FF0000"/>
                </a:solidFill>
                <a:latin typeface="Arial"/>
                <a:ea typeface="ＭＳ Ｐゴシック"/>
              </a:rPr>
              <a:t>width</a:t>
            </a:r>
            <a:endParaRPr lang="ja-JP" altLang="en-US" sz="1867" dirty="0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3CE7EFAC-0EEF-21BD-1B67-62654283AA82}"/>
              </a:ext>
            </a:extLst>
          </p:cNvPr>
          <p:cNvSpPr/>
          <p:nvPr/>
        </p:nvSpPr>
        <p:spPr>
          <a:xfrm>
            <a:off x="7274649" y="5967505"/>
            <a:ext cx="1930400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ja-JP" sz="1867" b="1" dirty="0">
                <a:solidFill>
                  <a:srgbClr val="000000"/>
                </a:solidFill>
                <a:latin typeface="Arial"/>
                <a:ea typeface="ＭＳ Ｐゴシック"/>
              </a:rPr>
              <a:t>energy shift</a:t>
            </a:r>
            <a:endParaRPr lang="ja-JP" altLang="en-US" sz="1867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8" name="タイトル 1">
            <a:extLst>
              <a:ext uri="{FF2B5EF4-FFF2-40B4-BE49-F238E27FC236}">
                <a16:creationId xmlns:a16="http://schemas.microsoft.com/office/drawing/2014/main" id="{506B2D8B-5806-E1BB-05C4-F89D9D1684DD}"/>
              </a:ext>
            </a:extLst>
          </p:cNvPr>
          <p:cNvSpPr txBox="1">
            <a:spLocks/>
          </p:cNvSpPr>
          <p:nvPr/>
        </p:nvSpPr>
        <p:spPr>
          <a:xfrm>
            <a:off x="2887559" y="5305050"/>
            <a:ext cx="5078516" cy="729791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/>
            <a:r>
              <a:rPr lang="en-US" altLang="ja-JP" sz="2000" dirty="0">
                <a:solidFill>
                  <a:srgbClr val="000000"/>
                </a:solidFill>
                <a:latin typeface="Arial"/>
                <a:ea typeface="ＭＳ Ｐゴシック"/>
              </a:rPr>
              <a:t>Data analysis on-going</a:t>
            </a:r>
          </a:p>
          <a:p>
            <a:pPr algn="ctr" defTabSz="914377"/>
            <a:r>
              <a:rPr lang="en-US" altLang="ja-JP" sz="2000" dirty="0">
                <a:solidFill>
                  <a:srgbClr val="000000"/>
                </a:solidFill>
                <a:latin typeface="Arial"/>
                <a:ea typeface="ＭＳ Ｐゴシック"/>
              </a:rPr>
              <a:t>More </a:t>
            </a:r>
            <a:r>
              <a:rPr lang="en-US" altLang="ja-JP" sz="2000" dirty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</a:rPr>
              <a:t>X</a:t>
            </a:r>
            <a:r>
              <a:rPr lang="en-US" altLang="ja-JP" sz="2000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en-US" altLang="ja-JP" sz="2000" dirty="0" err="1">
                <a:solidFill>
                  <a:srgbClr val="000000"/>
                </a:solidFill>
                <a:latin typeface="Arial"/>
                <a:ea typeface="ＭＳ Ｐゴシック"/>
              </a:rPr>
              <a:t>hypernuclei</a:t>
            </a:r>
            <a:r>
              <a:rPr lang="en-US" altLang="ja-JP" sz="2000" dirty="0">
                <a:solidFill>
                  <a:srgbClr val="000000"/>
                </a:solidFill>
                <a:latin typeface="Arial"/>
                <a:ea typeface="ＭＳ Ｐゴシック"/>
              </a:rPr>
              <a:t> will be studied (E75)</a:t>
            </a:r>
            <a:endParaRPr lang="ja-JP" altLang="en-US" sz="20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A0542A31-C5FC-58B2-2C4C-972AFDA46920}"/>
              </a:ext>
            </a:extLst>
          </p:cNvPr>
          <p:cNvSpPr txBox="1">
            <a:spLocks/>
          </p:cNvSpPr>
          <p:nvPr/>
        </p:nvSpPr>
        <p:spPr>
          <a:xfrm>
            <a:off x="8615138" y="696038"/>
            <a:ext cx="3317233" cy="749399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/>
            <a:r>
              <a:rPr lang="en-US" altLang="ja-JP" sz="2400" b="1" dirty="0">
                <a:solidFill>
                  <a:srgbClr val="000000"/>
                </a:solidFill>
                <a:latin typeface="Arial"/>
                <a:ea typeface="ＭＳ Ｐゴシック"/>
              </a:rPr>
              <a:t>E96: </a:t>
            </a:r>
          </a:p>
          <a:p>
            <a:pPr algn="ctr" defTabSz="914377"/>
            <a:r>
              <a:rPr lang="en-US" altLang="ja-JP" sz="2400" b="1" baseline="30000" dirty="0">
                <a:solidFill>
                  <a:srgbClr val="000000"/>
                </a:solidFill>
                <a:latin typeface="Arial"/>
                <a:ea typeface="ＭＳ Ｐゴシック"/>
              </a:rPr>
              <a:t>12</a:t>
            </a:r>
            <a:r>
              <a:rPr lang="en-US" altLang="ja-JP" sz="2400" b="1" dirty="0">
                <a:solidFill>
                  <a:srgbClr val="000000"/>
                </a:solidFill>
                <a:latin typeface="Arial"/>
                <a:ea typeface="ＭＳ Ｐゴシック"/>
              </a:rPr>
              <a:t>C </a:t>
            </a:r>
            <a:r>
              <a:rPr lang="en-US" altLang="ja-JP" sz="2400" b="1" dirty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</a:rPr>
              <a:t>X</a:t>
            </a:r>
            <a:r>
              <a:rPr lang="en-US" altLang="ja-JP" sz="2400" b="1" dirty="0">
                <a:solidFill>
                  <a:srgbClr val="000000"/>
                </a:solidFill>
                <a:latin typeface="Arial"/>
                <a:ea typeface="ＭＳ Ｐゴシック"/>
              </a:rPr>
              <a:t> atomic X-rays</a:t>
            </a:r>
            <a:endParaRPr lang="ja-JP" altLang="en-US" sz="2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A5EDFF4-FA06-46BD-D9B1-1C9AFD27C905}"/>
              </a:ext>
            </a:extLst>
          </p:cNvPr>
          <p:cNvSpPr/>
          <p:nvPr/>
        </p:nvSpPr>
        <p:spPr>
          <a:xfrm>
            <a:off x="4892433" y="690754"/>
            <a:ext cx="3570208" cy="1200329"/>
          </a:xfrm>
          <a:prstGeom prst="rect">
            <a:avLst/>
          </a:prstGeom>
          <a:solidFill>
            <a:srgbClr val="FFE79B"/>
          </a:solidFill>
        </p:spPr>
        <p:txBody>
          <a:bodyPr wrap="none">
            <a:spAutoFit/>
          </a:bodyPr>
          <a:lstStyle/>
          <a:p>
            <a:pPr algn="ctr" defTabSz="1219170"/>
            <a:r>
              <a:rPr lang="en-US" altLang="ja-JP" sz="2400" b="1" kern="0" dirty="0">
                <a:solidFill>
                  <a:srgbClr val="000000"/>
                </a:solidFill>
                <a:latin typeface="Arial"/>
                <a:ea typeface="ＭＳ Ｐゴシック"/>
              </a:rPr>
              <a:t> E70:  </a:t>
            </a:r>
          </a:p>
          <a:p>
            <a:pPr algn="ctr" defTabSz="1219170"/>
            <a:r>
              <a:rPr lang="en-US" altLang="ja-JP" sz="2400" b="1" kern="0" baseline="30000" dirty="0">
                <a:solidFill>
                  <a:srgbClr val="000000"/>
                </a:solidFill>
                <a:latin typeface="Arial"/>
                <a:ea typeface="ＭＳ Ｐゴシック"/>
              </a:rPr>
              <a:t>12</a:t>
            </a:r>
            <a:r>
              <a:rPr lang="en-US" altLang="ja-JP" sz="2400" b="1" kern="0" dirty="0">
                <a:solidFill>
                  <a:srgbClr val="000000"/>
                </a:solidFill>
                <a:latin typeface="Arial"/>
                <a:ea typeface="ＭＳ Ｐゴシック"/>
              </a:rPr>
              <a:t>C(K-,K+)</a:t>
            </a:r>
            <a:r>
              <a:rPr lang="en-US" altLang="ja-JP" sz="2400" b="1" kern="0" baseline="30000" dirty="0">
                <a:solidFill>
                  <a:srgbClr val="000000"/>
                </a:solidFill>
                <a:latin typeface="Arial"/>
                <a:ea typeface="ＭＳ Ｐゴシック"/>
              </a:rPr>
              <a:t>12</a:t>
            </a:r>
            <a:r>
              <a:rPr lang="en-US" altLang="ja-JP" sz="2400" b="1" kern="0" baseline="-25000" dirty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</a:rPr>
              <a:t>X</a:t>
            </a:r>
            <a:r>
              <a:rPr lang="en-US" altLang="ja-JP" sz="2400" b="1" kern="0" dirty="0">
                <a:solidFill>
                  <a:srgbClr val="000000"/>
                </a:solidFill>
                <a:latin typeface="Arial"/>
                <a:ea typeface="ＭＳ Ｐゴシック"/>
              </a:rPr>
              <a:t>Be</a:t>
            </a:r>
          </a:p>
          <a:p>
            <a:pPr algn="ctr" defTabSz="1219170"/>
            <a:r>
              <a:rPr lang="en-US" altLang="ja-JP" sz="2400" b="1" kern="0" dirty="0">
                <a:solidFill>
                  <a:srgbClr val="000000"/>
                </a:solidFill>
                <a:latin typeface="Arial"/>
                <a:ea typeface="ＭＳ Ｐゴシック"/>
              </a:rPr>
              <a:t>w/ a new spectrometer </a:t>
            </a:r>
            <a:endParaRPr lang="ja-JP" altLang="en-US" sz="2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pic>
        <p:nvPicPr>
          <p:cNvPr id="10" name="図 2">
            <a:extLst>
              <a:ext uri="{FF2B5EF4-FFF2-40B4-BE49-F238E27FC236}">
                <a16:creationId xmlns:a16="http://schemas.microsoft.com/office/drawing/2014/main" id="{A310AF91-CF6E-4021-FB72-33D9F26A5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783" y="2439713"/>
            <a:ext cx="3700163" cy="220704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63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959"/>
    </mc:Choice>
    <mc:Fallback xmlns="">
      <p:transition spd="slow" advTm="60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A83F58C-97F1-F585-B6B7-89C7A283DE62}"/>
              </a:ext>
            </a:extLst>
          </p:cNvPr>
          <p:cNvSpPr txBox="1"/>
          <p:nvPr/>
        </p:nvSpPr>
        <p:spPr>
          <a:xfrm>
            <a:off x="159118" y="2268766"/>
            <a:ext cx="122385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5333" b="1" dirty="0">
                <a:latin typeface="Arial"/>
                <a:ea typeface="ＭＳ Ｐゴシック"/>
              </a:rPr>
              <a:t>5. </a:t>
            </a:r>
            <a:r>
              <a:rPr lang="en-US" altLang="ja-JP" sz="5400" b="1" dirty="0"/>
              <a:t>Study of ΛNN</a:t>
            </a:r>
            <a:r>
              <a:rPr lang="ja-JP" altLang="en-US" sz="5400" b="1" dirty="0"/>
              <a:t> </a:t>
            </a:r>
            <a:r>
              <a:rPr lang="en-US" altLang="ja-JP" sz="5400" b="1" dirty="0"/>
              <a:t>force 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5400" b="1" dirty="0"/>
              <a:t>from </a:t>
            </a:r>
            <a:r>
              <a:rPr lang="en-US" altLang="ja-JP" sz="5400" b="1" dirty="0" err="1"/>
              <a:t>hypernuclei</a:t>
            </a:r>
            <a:endParaRPr lang="en-US" altLang="ja-JP" sz="5333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9131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7"/>
    </mc:Choice>
    <mc:Fallback xmlns="">
      <p:transition spd="slow" advTm="95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4E1DA-242B-4F78-67E7-E8A19E08D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B90C4A9-DC24-18D8-5882-529AFDDCC3F0}"/>
              </a:ext>
            </a:extLst>
          </p:cNvPr>
          <p:cNvSpPr/>
          <p:nvPr/>
        </p:nvSpPr>
        <p:spPr>
          <a:xfrm>
            <a:off x="-4297" y="0"/>
            <a:ext cx="12192000" cy="7154173"/>
          </a:xfrm>
          <a:prstGeom prst="rect">
            <a:avLst/>
          </a:prstGeom>
          <a:solidFill>
            <a:srgbClr val="202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 dirty="0"/>
          </a:p>
        </p:txBody>
      </p:sp>
      <p:pic>
        <p:nvPicPr>
          <p:cNvPr id="5" name="Picture 26" descr="JPARCcor">
            <a:extLst>
              <a:ext uri="{FF2B5EF4-FFF2-40B4-BE49-F238E27FC236}">
                <a16:creationId xmlns:a16="http://schemas.microsoft.com/office/drawing/2014/main" id="{7449AB7F-9DF5-EFF5-AA7B-DB4E1C03D9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4" t="1506" r="7762" b="-877"/>
          <a:stretch/>
        </p:blipFill>
        <p:spPr bwMode="auto">
          <a:xfrm>
            <a:off x="87663" y="1358417"/>
            <a:ext cx="12104337" cy="499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FDB199D6-94B5-907E-AEE3-4363E57C9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2023" y="1661869"/>
            <a:ext cx="8297853" cy="14056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36" tIns="45719" rIns="91436" bIns="45719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buNone/>
            </a:pPr>
            <a:r>
              <a:rPr lang="en-US" altLang="ja-JP" sz="4267" b="1" kern="100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游明朝" panose="02020400000000000000" pitchFamily="18" charset="-128"/>
                <a:cs typeface="Times New Roman" panose="02020603050405020304" pitchFamily="18" charset="0"/>
              </a:rPr>
              <a:t>Strangeness Nuclear Physics at J-PARC</a:t>
            </a:r>
            <a:endParaRPr lang="ja-JP" altLang="ja-JP" sz="4267" kern="1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F68E62-ED42-198C-6B8A-18D466F6C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4348" y="202156"/>
            <a:ext cx="7853501" cy="954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>
                    <a:alpha val="5098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9" rIns="91436" bIns="45719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2800" b="1" dirty="0">
                <a:solidFill>
                  <a:srgbClr val="FFFFFF"/>
                </a:solidFill>
              </a:rPr>
              <a:t>2025. 11. 29 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2800" b="1" dirty="0" err="1">
                <a:solidFill>
                  <a:srgbClr val="FFFFFF"/>
                </a:solidFill>
              </a:rPr>
              <a:t>ANPhA</a:t>
            </a:r>
            <a:r>
              <a:rPr lang="en-US" altLang="ja-JP" sz="2800" b="1" dirty="0">
                <a:solidFill>
                  <a:srgbClr val="FFFFFF"/>
                </a:solidFill>
              </a:rPr>
              <a:t> </a:t>
            </a:r>
            <a:r>
              <a:rPr lang="en-US" altLang="ja-JP" sz="2800" b="1" dirty="0" err="1">
                <a:solidFill>
                  <a:srgbClr val="FFFFFF"/>
                </a:solidFill>
              </a:rPr>
              <a:t>symp</a:t>
            </a:r>
            <a:r>
              <a:rPr lang="en-US" altLang="ja-JP" sz="2800" b="1" dirty="0">
                <a:solidFill>
                  <a:srgbClr val="FFFFFF"/>
                </a:solidFill>
              </a:rPr>
              <a:t>.@Academia Sinica, Taipei</a:t>
            </a:r>
            <a:endParaRPr lang="ja-JP" altLang="en-US" sz="2800" b="1" dirty="0">
              <a:solidFill>
                <a:srgbClr val="FFFFFF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1A655E7-0C33-02B8-8790-BFF70EC68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1170" y="3723297"/>
            <a:ext cx="6146999" cy="3139319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/>
        </p:spPr>
        <p:txBody>
          <a:bodyPr wrap="square" lIns="91436" tIns="45719" rIns="91436" bIns="45719">
            <a:spAutoFit/>
          </a:bodyPr>
          <a:lstStyle/>
          <a:p>
            <a:pPr defTabSz="121917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ja-JP" sz="2400" b="1" dirty="0">
                <a:solidFill>
                  <a:srgbClr val="FFFFFF"/>
                </a:solidFill>
                <a:latin typeface="Arial"/>
                <a:ea typeface="ＭＳ Ｐゴシック"/>
              </a:rPr>
              <a:t>         </a:t>
            </a:r>
            <a:r>
              <a:rPr lang="en-US" altLang="ja-JP" sz="2400" b="1" u="sng" dirty="0">
                <a:solidFill>
                  <a:srgbClr val="FFFFFF"/>
                </a:solidFill>
                <a:latin typeface="Arial"/>
                <a:ea typeface="ＭＳ Ｐゴシック"/>
              </a:rPr>
              <a:t>Contents</a:t>
            </a:r>
          </a:p>
          <a:p>
            <a:pPr defTabSz="121917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ja-JP" sz="2400" b="1" dirty="0">
                <a:solidFill>
                  <a:srgbClr val="FFFFFF"/>
                </a:solidFill>
                <a:latin typeface="Arial"/>
                <a:ea typeface="ＭＳ Ｐゴシック"/>
              </a:rPr>
              <a:t>1. Introduction </a:t>
            </a:r>
          </a:p>
          <a:p>
            <a:pPr defTabSz="121917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ja-JP" sz="2400" b="1" dirty="0">
                <a:solidFill>
                  <a:srgbClr val="FFFFFF"/>
                </a:solidFill>
                <a:latin typeface="Arial"/>
                <a:ea typeface="ＭＳ Ｐゴシック"/>
              </a:rPr>
              <a:t>2. </a:t>
            </a:r>
            <a:r>
              <a:rPr lang="en-US" altLang="ja-JP" sz="2400" b="1" dirty="0">
                <a:solidFill>
                  <a:srgbClr val="FFFFFF"/>
                </a:solidFill>
              </a:rPr>
              <a:t>Hyperon-nucleon scattering  </a:t>
            </a:r>
          </a:p>
          <a:p>
            <a:pPr defTabSz="121917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ja-JP" sz="2400" b="1" dirty="0">
                <a:solidFill>
                  <a:srgbClr val="FFFFFF"/>
                </a:solidFill>
                <a:latin typeface="Arial"/>
                <a:ea typeface="ＭＳ Ｐゴシック"/>
              </a:rPr>
              <a:t>3. Light </a:t>
            </a:r>
            <a:r>
              <a:rPr lang="en-US" altLang="ja-JP" sz="2400" b="1" dirty="0">
                <a:solidFill>
                  <a:srgbClr val="FFFFFF"/>
                </a:solidFill>
                <a:latin typeface="Symbol" panose="05050102010706020507" pitchFamily="18" charset="2"/>
              </a:rPr>
              <a:t>L  </a:t>
            </a:r>
            <a:r>
              <a:rPr lang="en-US" altLang="ja-JP" sz="2400" b="1" dirty="0" err="1">
                <a:solidFill>
                  <a:srgbClr val="FFFFFF"/>
                </a:solidFill>
              </a:rPr>
              <a:t>hypernuclei</a:t>
            </a:r>
            <a:r>
              <a:rPr lang="en-US" altLang="ja-JP" sz="2400" b="1" dirty="0">
                <a:solidFill>
                  <a:srgbClr val="FFFFFF"/>
                </a:solidFill>
                <a:latin typeface="Symbol" panose="05050102010706020507" pitchFamily="18" charset="2"/>
              </a:rPr>
              <a:t> </a:t>
            </a:r>
          </a:p>
          <a:p>
            <a:pPr defTabSz="121917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ja-JP" sz="2400" b="1" dirty="0">
                <a:solidFill>
                  <a:srgbClr val="FFFFFF"/>
                </a:solidFill>
              </a:rPr>
              <a:t>4. </a:t>
            </a:r>
            <a:r>
              <a:rPr lang="en-US" altLang="ja-JP" sz="2400" b="1" dirty="0">
                <a:solidFill>
                  <a:srgbClr val="FFFFFF"/>
                </a:solidFill>
                <a:latin typeface="Symbol" panose="05050102010706020507" pitchFamily="18" charset="2"/>
                <a:ea typeface="ＭＳ Ｐゴシック"/>
              </a:rPr>
              <a:t>X </a:t>
            </a:r>
            <a:r>
              <a:rPr lang="en-US" altLang="ja-JP" sz="2400" b="1" dirty="0" err="1">
                <a:solidFill>
                  <a:srgbClr val="FFFFFF"/>
                </a:solidFill>
                <a:latin typeface="Arial"/>
                <a:ea typeface="ＭＳ Ｐゴシック"/>
              </a:rPr>
              <a:t>hypernuclei</a:t>
            </a:r>
            <a:endParaRPr lang="en-US" altLang="ja-JP" sz="2400" b="1" dirty="0">
              <a:solidFill>
                <a:srgbClr val="FFFFFF"/>
              </a:solidFill>
              <a:latin typeface="Arial"/>
              <a:ea typeface="ＭＳ Ｐゴシック"/>
            </a:endParaRPr>
          </a:p>
          <a:p>
            <a:pPr defTabSz="121917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ja-JP" sz="2400" b="1" dirty="0">
                <a:solidFill>
                  <a:srgbClr val="FFFFFF"/>
                </a:solidFill>
                <a:latin typeface="Arial"/>
                <a:ea typeface="ＭＳ Ｐゴシック"/>
              </a:rPr>
              <a:t>5. Study of ΛNN</a:t>
            </a:r>
            <a:r>
              <a:rPr lang="ja-JP" altLang="en-US" sz="2400" b="1" dirty="0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r>
              <a:rPr lang="en-US" altLang="ja-JP" sz="2400" b="1" dirty="0">
                <a:solidFill>
                  <a:srgbClr val="FFFFFF"/>
                </a:solidFill>
                <a:latin typeface="Arial"/>
                <a:ea typeface="ＭＳ Ｐゴシック"/>
              </a:rPr>
              <a:t>force from </a:t>
            </a:r>
            <a:r>
              <a:rPr lang="en-US" altLang="ja-JP" sz="2400" b="1" dirty="0" err="1">
                <a:solidFill>
                  <a:srgbClr val="FFFFFF"/>
                </a:solidFill>
                <a:latin typeface="Arial"/>
                <a:ea typeface="ＭＳ Ｐゴシック"/>
              </a:rPr>
              <a:t>hypernuclei</a:t>
            </a:r>
            <a:endParaRPr lang="en-US" altLang="ja-JP" sz="2400" b="1" dirty="0">
              <a:solidFill>
                <a:srgbClr val="FFFFFF"/>
              </a:solidFill>
              <a:latin typeface="Arial"/>
              <a:ea typeface="ＭＳ Ｐゴシック"/>
            </a:endParaRPr>
          </a:p>
          <a:p>
            <a:pPr defTabSz="121917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ja-JP" sz="2400" b="1" dirty="0">
                <a:solidFill>
                  <a:srgbClr val="FFFFFF"/>
                </a:solidFill>
                <a:latin typeface="Arial"/>
                <a:ea typeface="ＭＳ Ｐゴシック"/>
              </a:rPr>
              <a:t>6. Summary</a:t>
            </a:r>
          </a:p>
        </p:txBody>
      </p:sp>
    </p:spTree>
    <p:extLst>
      <p:ext uri="{BB962C8B-B14F-4D97-AF65-F5344CB8AC3E}">
        <p14:creationId xmlns:p14="http://schemas.microsoft.com/office/powerpoint/2010/main" val="345799257"/>
      </p:ext>
    </p:extLst>
  </p:cSld>
  <p:clrMapOvr>
    <a:masterClrMapping/>
  </p:clrMapOvr>
  <p:transition advTm="1455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FED2A-2790-5639-B2B4-C4F56008B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12">
            <a:extLst>
              <a:ext uri="{FF2B5EF4-FFF2-40B4-BE49-F238E27FC236}">
                <a16:creationId xmlns:a16="http://schemas.microsoft.com/office/drawing/2014/main" id="{06004879-69E6-2EE8-F22A-262F2EEC7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992" y="202958"/>
            <a:ext cx="10281789" cy="56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defTabSz="1219170" eaLnBrk="1" hangingPunct="1"/>
            <a:r>
              <a:rPr lang="en-US" altLang="ja-JP" sz="3067" b="1" u="sng" dirty="0">
                <a:solidFill>
                  <a:srgbClr val="000000"/>
                </a:solidFill>
              </a:rPr>
              <a:t>Challenge to “Hyperon Puzzle” by studying ΛNN force</a:t>
            </a:r>
            <a:endParaRPr lang="ja-JP" altLang="en-US" sz="3067" b="1" u="sng" dirty="0">
              <a:solidFill>
                <a:srgbClr val="000000"/>
              </a:solidFill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3917441A-42FB-9AED-FF58-DC0487524DD3}"/>
              </a:ext>
            </a:extLst>
          </p:cNvPr>
          <p:cNvGrpSpPr/>
          <p:nvPr/>
        </p:nvGrpSpPr>
        <p:grpSpPr>
          <a:xfrm>
            <a:off x="210822" y="2634064"/>
            <a:ext cx="11775439" cy="4223936"/>
            <a:chOff x="129541" y="1746228"/>
            <a:chExt cx="8831579" cy="3450613"/>
          </a:xfrm>
        </p:grpSpPr>
        <p:grpSp>
          <p:nvGrpSpPr>
            <p:cNvPr id="202" name="グループ化 201">
              <a:extLst>
                <a:ext uri="{FF2B5EF4-FFF2-40B4-BE49-F238E27FC236}">
                  <a16:creationId xmlns:a16="http://schemas.microsoft.com/office/drawing/2014/main" id="{0B00C611-B717-4D75-4FDE-57EDEA410672}"/>
                </a:ext>
              </a:extLst>
            </p:cNvPr>
            <p:cNvGrpSpPr/>
            <p:nvPr/>
          </p:nvGrpSpPr>
          <p:grpSpPr>
            <a:xfrm rot="5400000">
              <a:off x="-423771" y="2336392"/>
              <a:ext cx="3291841" cy="2185218"/>
              <a:chOff x="4999458" y="4481862"/>
              <a:chExt cx="2300611" cy="2468562"/>
            </a:xfrm>
          </p:grpSpPr>
          <p:pic>
            <p:nvPicPr>
              <p:cNvPr id="203" name="図 202" descr="グラフ&#10;&#10;自動的に生成された説明">
                <a:extLst>
                  <a:ext uri="{FF2B5EF4-FFF2-40B4-BE49-F238E27FC236}">
                    <a16:creationId xmlns:a16="http://schemas.microsoft.com/office/drawing/2014/main" id="{457D2A0D-992A-31EA-240C-FDF27AA43BA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80"/>
              <a:stretch/>
            </p:blipFill>
            <p:spPr>
              <a:xfrm>
                <a:off x="4999458" y="4481862"/>
                <a:ext cx="2300611" cy="2468562"/>
              </a:xfrm>
              <a:prstGeom prst="rect">
                <a:avLst/>
              </a:prstGeom>
            </p:spPr>
          </p:pic>
          <p:sp>
            <p:nvSpPr>
              <p:cNvPr id="204" name="テキスト ボックス 203">
                <a:extLst>
                  <a:ext uri="{FF2B5EF4-FFF2-40B4-BE49-F238E27FC236}">
                    <a16:creationId xmlns:a16="http://schemas.microsoft.com/office/drawing/2014/main" id="{B6153A46-21A3-C39B-6E76-4141E79D8335}"/>
                  </a:ext>
                </a:extLst>
              </p:cNvPr>
              <p:cNvSpPr txBox="1"/>
              <p:nvPr/>
            </p:nvSpPr>
            <p:spPr>
              <a:xfrm>
                <a:off x="5473089" y="5119196"/>
                <a:ext cx="523680" cy="321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170"/>
                <a:r>
                  <a:rPr lang="en-US" altLang="ja-JP" sz="1867" baseline="30000" dirty="0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208</a:t>
                </a:r>
                <a:r>
                  <a:rPr lang="en-US" altLang="ja-JP" sz="1867" baseline="-25000" dirty="0">
                    <a:solidFill>
                      <a:srgbClr val="000000"/>
                    </a:solidFill>
                    <a:latin typeface="Symbol" pitchFamily="2" charset="2"/>
                    <a:ea typeface="ＭＳ Ｐゴシック"/>
                  </a:rPr>
                  <a:t>L</a:t>
                </a:r>
                <a:r>
                  <a:rPr lang="en-US" altLang="ja-JP" sz="1867" dirty="0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Pb </a:t>
                </a:r>
                <a:endParaRPr lang="ja-JP" altLang="en-US" sz="1867" dirty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205" name="テキスト ボックス 204">
                <a:extLst>
                  <a:ext uri="{FF2B5EF4-FFF2-40B4-BE49-F238E27FC236}">
                    <a16:creationId xmlns:a16="http://schemas.microsoft.com/office/drawing/2014/main" id="{9DA98C0C-9C32-06E3-C6DD-703CA49F0179}"/>
                  </a:ext>
                </a:extLst>
              </p:cNvPr>
              <p:cNvSpPr txBox="1"/>
              <p:nvPr/>
            </p:nvSpPr>
            <p:spPr>
              <a:xfrm>
                <a:off x="5504403" y="5384252"/>
                <a:ext cx="825697" cy="2868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170"/>
                <a:r>
                  <a:rPr lang="en-US" altLang="ja-JP" sz="1600" dirty="0">
                    <a:solidFill>
                      <a:srgbClr val="000000"/>
                    </a:solidFill>
                    <a:latin typeface="Symbol" panose="05050102010706020507" pitchFamily="18" charset="2"/>
                    <a:ea typeface="ＭＳ Ｐゴシック"/>
                  </a:rPr>
                  <a:t>D</a:t>
                </a:r>
                <a:r>
                  <a:rPr lang="en-US" altLang="ja-JP" sz="1600" dirty="0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E ~ 2.2 MeV</a:t>
                </a:r>
                <a:endParaRPr lang="ja-JP" altLang="en-US" sz="1600" dirty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p:grp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02E481DC-F470-C733-01D7-FCEA16A7B3A3}"/>
                </a:ext>
              </a:extLst>
            </p:cNvPr>
            <p:cNvGrpSpPr/>
            <p:nvPr/>
          </p:nvGrpSpPr>
          <p:grpSpPr>
            <a:xfrm>
              <a:off x="1953750" y="1746228"/>
              <a:ext cx="2536795" cy="3389767"/>
              <a:chOff x="1953750" y="1746228"/>
              <a:chExt cx="2536795" cy="3389767"/>
            </a:xfrm>
          </p:grpSpPr>
          <p:grpSp>
            <p:nvGrpSpPr>
              <p:cNvPr id="2" name="グループ化 1">
                <a:extLst>
                  <a:ext uri="{FF2B5EF4-FFF2-40B4-BE49-F238E27FC236}">
                    <a16:creationId xmlns:a16="http://schemas.microsoft.com/office/drawing/2014/main" id="{2628682E-C82B-C620-A221-96A0D2599218}"/>
                  </a:ext>
                </a:extLst>
              </p:cNvPr>
              <p:cNvGrpSpPr/>
              <p:nvPr/>
            </p:nvGrpSpPr>
            <p:grpSpPr>
              <a:xfrm>
                <a:off x="2316480" y="1746228"/>
                <a:ext cx="2174065" cy="3389767"/>
                <a:chOff x="111415" y="1386016"/>
                <a:chExt cx="1679650" cy="3757484"/>
              </a:xfrm>
            </p:grpSpPr>
            <p:pic>
              <p:nvPicPr>
                <p:cNvPr id="95" name="図 94">
                  <a:extLst>
                    <a:ext uri="{FF2B5EF4-FFF2-40B4-BE49-F238E27FC236}">
                      <a16:creationId xmlns:a16="http://schemas.microsoft.com/office/drawing/2014/main" id="{EE160518-F95E-48D4-7BD6-195088C8B4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967"/>
                <a:stretch/>
              </p:blipFill>
              <p:spPr>
                <a:xfrm rot="5400000">
                  <a:off x="-927502" y="2424933"/>
                  <a:ext cx="3757484" cy="1679650"/>
                </a:xfrm>
                <a:prstGeom prst="rect">
                  <a:avLst/>
                </a:prstGeom>
              </p:spPr>
            </p:pic>
            <p:pic>
              <p:nvPicPr>
                <p:cNvPr id="79" name="図 78" descr="グラフ, ヒストグラム&#10;&#10;自動的に生成された説明">
                  <a:extLst>
                    <a:ext uri="{FF2B5EF4-FFF2-40B4-BE49-F238E27FC236}">
                      <a16:creationId xmlns:a16="http://schemas.microsoft.com/office/drawing/2014/main" id="{3E9916E4-E6CC-2DAC-2C7F-9E731128B0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140" t="6268" r="47937" b="67417"/>
                <a:stretch/>
              </p:blipFill>
              <p:spPr>
                <a:xfrm rot="5400000">
                  <a:off x="708297" y="2311208"/>
                  <a:ext cx="1188474" cy="745804"/>
                </a:xfrm>
                <a:prstGeom prst="rect">
                  <a:avLst/>
                </a:prstGeom>
              </p:spPr>
            </p:pic>
          </p:grpSp>
          <p:sp>
            <p:nvSpPr>
              <p:cNvPr id="5" name="右矢印 4">
                <a:extLst>
                  <a:ext uri="{FF2B5EF4-FFF2-40B4-BE49-F238E27FC236}">
                    <a16:creationId xmlns:a16="http://schemas.microsoft.com/office/drawing/2014/main" id="{50CEDA6A-4851-5871-959C-9590D271AE12}"/>
                  </a:ext>
                </a:extLst>
              </p:cNvPr>
              <p:cNvSpPr/>
              <p:nvPr/>
            </p:nvSpPr>
            <p:spPr>
              <a:xfrm>
                <a:off x="1953750" y="3288432"/>
                <a:ext cx="306693" cy="56795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ja-JP" altLang="en-US" sz="2400">
                  <a:ln w="0"/>
                  <a:solidFill>
                    <a:srgbClr val="BBE0E3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/>
                  <a:ea typeface="ＭＳ Ｐゴシック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E885791C-7230-EDB3-D8AB-76BE4A5E73E6}"/>
                </a:ext>
              </a:extLst>
            </p:cNvPr>
            <p:cNvGrpSpPr/>
            <p:nvPr/>
          </p:nvGrpSpPr>
          <p:grpSpPr>
            <a:xfrm>
              <a:off x="2827020" y="2148841"/>
              <a:ext cx="6134100" cy="3048000"/>
              <a:chOff x="2827020" y="2148841"/>
              <a:chExt cx="6134100" cy="3048000"/>
            </a:xfrm>
          </p:grpSpPr>
          <p:grpSp>
            <p:nvGrpSpPr>
              <p:cNvPr id="9" name="グループ化 8">
                <a:extLst>
                  <a:ext uri="{FF2B5EF4-FFF2-40B4-BE49-F238E27FC236}">
                    <a16:creationId xmlns:a16="http://schemas.microsoft.com/office/drawing/2014/main" id="{92045233-B3BB-0F63-56F8-38F98A04EBB6}"/>
                  </a:ext>
                </a:extLst>
              </p:cNvPr>
              <p:cNvGrpSpPr/>
              <p:nvPr/>
            </p:nvGrpSpPr>
            <p:grpSpPr>
              <a:xfrm>
                <a:off x="4780343" y="2148841"/>
                <a:ext cx="4180777" cy="3048000"/>
                <a:chOff x="6375822" y="3093256"/>
                <a:chExt cx="2876468" cy="2095621"/>
              </a:xfrm>
            </p:grpSpPr>
            <p:pic>
              <p:nvPicPr>
                <p:cNvPr id="104" name="図 103" descr="グラフ, 折れ線グラフ&#10;&#10;自動的に生成された説明">
                  <a:extLst>
                    <a:ext uri="{FF2B5EF4-FFF2-40B4-BE49-F238E27FC236}">
                      <a16:creationId xmlns:a16="http://schemas.microsoft.com/office/drawing/2014/main" id="{981D235B-DD86-DB29-C242-20274F03CD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harpenSoften amount="50000"/>
                          </a14:imgEffect>
                          <a14:imgEffect>
                            <a14:saturation sat="400000"/>
                          </a14:imgEffect>
                        </a14:imgLayer>
                      </a14:imgProps>
                    </a:ext>
                  </a:extLst>
                </a:blip>
                <a:srcRect l="9334" t="-1" r="5742" b="15960"/>
                <a:stretch/>
              </p:blipFill>
              <p:spPr>
                <a:xfrm flipV="1">
                  <a:off x="6375822" y="3093256"/>
                  <a:ext cx="2876468" cy="1926399"/>
                </a:xfrm>
                <a:prstGeom prst="rect">
                  <a:avLst/>
                </a:prstGeom>
              </p:spPr>
            </p:pic>
            <p:pic>
              <p:nvPicPr>
                <p:cNvPr id="103" name="図 102" descr="グラフ, 折れ線グラフ&#10;&#10;自動的に生成された説明">
                  <a:extLst>
                    <a:ext uri="{FF2B5EF4-FFF2-40B4-BE49-F238E27FC236}">
                      <a16:creationId xmlns:a16="http://schemas.microsoft.com/office/drawing/2014/main" id="{7F9326D6-D227-F28B-874C-11ECC82751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harpenSoften amount="50000"/>
                          </a14:imgEffect>
                        </a14:imgLayer>
                      </a14:imgProps>
                    </a:ext>
                  </a:extLst>
                </a:blip>
                <a:srcRect l="12512" t="81414" r="5742"/>
                <a:stretch/>
              </p:blipFill>
              <p:spPr>
                <a:xfrm>
                  <a:off x="6476736" y="4822229"/>
                  <a:ext cx="2768829" cy="366648"/>
                </a:xfrm>
                <a:prstGeom prst="rect">
                  <a:avLst/>
                </a:prstGeom>
              </p:spPr>
            </p:pic>
          </p:grpSp>
          <p:grpSp>
            <p:nvGrpSpPr>
              <p:cNvPr id="18" name="グループ化 17">
                <a:extLst>
                  <a:ext uri="{FF2B5EF4-FFF2-40B4-BE49-F238E27FC236}">
                    <a16:creationId xmlns:a16="http://schemas.microsoft.com/office/drawing/2014/main" id="{EDA078D7-AC4A-D33E-D73C-CAE3F06514CC}"/>
                  </a:ext>
                </a:extLst>
              </p:cNvPr>
              <p:cNvGrpSpPr/>
              <p:nvPr/>
            </p:nvGrpSpPr>
            <p:grpSpPr>
              <a:xfrm>
                <a:off x="6194310" y="3828823"/>
                <a:ext cx="568745" cy="347227"/>
                <a:chOff x="171401" y="7419483"/>
                <a:chExt cx="568745" cy="347227"/>
              </a:xfrm>
            </p:grpSpPr>
            <p:sp>
              <p:nvSpPr>
                <p:cNvPr id="140" name="楕円 139">
                  <a:extLst>
                    <a:ext uri="{FF2B5EF4-FFF2-40B4-BE49-F238E27FC236}">
                      <a16:creationId xmlns:a16="http://schemas.microsoft.com/office/drawing/2014/main" id="{47306484-BEB2-C686-C1A6-9D11DE9DAD46}"/>
                    </a:ext>
                  </a:extLst>
                </p:cNvPr>
                <p:cNvSpPr/>
                <p:nvPr/>
              </p:nvSpPr>
              <p:spPr>
                <a:xfrm>
                  <a:off x="516944" y="7571855"/>
                  <a:ext cx="117885" cy="11218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8000"/>
                    </a:gs>
                    <a:gs pos="50000">
                      <a:srgbClr val="0070C0"/>
                    </a:gs>
                    <a:gs pos="97701">
                      <a:srgbClr val="0070C0"/>
                    </a:gs>
                    <a:gs pos="0">
                      <a:srgbClr val="B7E0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ja-JP" altLang="en-US" sz="240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41" name="楕円 140">
                  <a:extLst>
                    <a:ext uri="{FF2B5EF4-FFF2-40B4-BE49-F238E27FC236}">
                      <a16:creationId xmlns:a16="http://schemas.microsoft.com/office/drawing/2014/main" id="{E2C3BD41-F322-35AE-D291-207F9C255EC7}"/>
                    </a:ext>
                  </a:extLst>
                </p:cNvPr>
                <p:cNvSpPr/>
                <p:nvPr/>
              </p:nvSpPr>
              <p:spPr>
                <a:xfrm>
                  <a:off x="416773" y="7654526"/>
                  <a:ext cx="117885" cy="11218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8000"/>
                    </a:gs>
                    <a:gs pos="61000">
                      <a:srgbClr val="008000"/>
                    </a:gs>
                    <a:gs pos="97701">
                      <a:srgbClr val="008000"/>
                    </a:gs>
                    <a:gs pos="0">
                      <a:srgbClr val="C9FFC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ja-JP" altLang="en-US" sz="240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43" name="楕円 142">
                  <a:extLst>
                    <a:ext uri="{FF2B5EF4-FFF2-40B4-BE49-F238E27FC236}">
                      <a16:creationId xmlns:a16="http://schemas.microsoft.com/office/drawing/2014/main" id="{857E2EFE-768E-13A1-8BBC-4265B2DC280F}"/>
                    </a:ext>
                  </a:extLst>
                </p:cNvPr>
                <p:cNvSpPr/>
                <p:nvPr/>
              </p:nvSpPr>
              <p:spPr>
                <a:xfrm>
                  <a:off x="340198" y="7588065"/>
                  <a:ext cx="117885" cy="11218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8000"/>
                    </a:gs>
                    <a:gs pos="50000">
                      <a:srgbClr val="0070C0"/>
                    </a:gs>
                    <a:gs pos="97701">
                      <a:srgbClr val="0070C0"/>
                    </a:gs>
                    <a:gs pos="0">
                      <a:srgbClr val="B7E0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ja-JP" altLang="en-US" sz="240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6" name="楕円 15">
                  <a:extLst>
                    <a:ext uri="{FF2B5EF4-FFF2-40B4-BE49-F238E27FC236}">
                      <a16:creationId xmlns:a16="http://schemas.microsoft.com/office/drawing/2014/main" id="{330125C0-2364-763C-13E6-5653007E07B6}"/>
                    </a:ext>
                  </a:extLst>
                </p:cNvPr>
                <p:cNvSpPr/>
                <p:nvPr/>
              </p:nvSpPr>
              <p:spPr>
                <a:xfrm rot="20357380">
                  <a:off x="171401" y="7484124"/>
                  <a:ext cx="504896" cy="167142"/>
                </a:xfrm>
                <a:prstGeom prst="ellipse">
                  <a:avLst/>
                </a:prstGeom>
                <a:noFill/>
                <a:ln w="63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ja-JP" altLang="en-US" sz="240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47" name="楕円 146">
                  <a:extLst>
                    <a:ext uri="{FF2B5EF4-FFF2-40B4-BE49-F238E27FC236}">
                      <a16:creationId xmlns:a16="http://schemas.microsoft.com/office/drawing/2014/main" id="{6B2AE74D-12A7-2484-A679-36F8D07575B4}"/>
                    </a:ext>
                  </a:extLst>
                </p:cNvPr>
                <p:cNvSpPr/>
                <p:nvPr/>
              </p:nvSpPr>
              <p:spPr>
                <a:xfrm>
                  <a:off x="276673" y="7579389"/>
                  <a:ext cx="117885" cy="11218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8000"/>
                    </a:gs>
                    <a:gs pos="61000">
                      <a:srgbClr val="008000"/>
                    </a:gs>
                    <a:gs pos="97701">
                      <a:srgbClr val="008000"/>
                    </a:gs>
                    <a:gs pos="0">
                      <a:srgbClr val="C9FFC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ja-JP" altLang="en-US" sz="240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48" name="楕円 147">
                  <a:extLst>
                    <a:ext uri="{FF2B5EF4-FFF2-40B4-BE49-F238E27FC236}">
                      <a16:creationId xmlns:a16="http://schemas.microsoft.com/office/drawing/2014/main" id="{5CE0F292-A5E3-D534-D8D6-66D70F0445F6}"/>
                    </a:ext>
                  </a:extLst>
                </p:cNvPr>
                <p:cNvSpPr/>
                <p:nvPr/>
              </p:nvSpPr>
              <p:spPr>
                <a:xfrm>
                  <a:off x="427615" y="7508379"/>
                  <a:ext cx="117885" cy="11218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8000"/>
                    </a:gs>
                    <a:gs pos="50000">
                      <a:srgbClr val="0070C0"/>
                    </a:gs>
                    <a:gs pos="97701">
                      <a:srgbClr val="0070C0"/>
                    </a:gs>
                    <a:gs pos="0">
                      <a:srgbClr val="B7E0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ja-JP" altLang="en-US" sz="240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44" name="楕円 143">
                  <a:extLst>
                    <a:ext uri="{FF2B5EF4-FFF2-40B4-BE49-F238E27FC236}">
                      <a16:creationId xmlns:a16="http://schemas.microsoft.com/office/drawing/2014/main" id="{22DBA400-EE61-33C4-BF3D-46960C26A24D}"/>
                    </a:ext>
                  </a:extLst>
                </p:cNvPr>
                <p:cNvSpPr/>
                <p:nvPr/>
              </p:nvSpPr>
              <p:spPr>
                <a:xfrm>
                  <a:off x="387974" y="7419483"/>
                  <a:ext cx="117885" cy="11218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8000"/>
                    </a:gs>
                    <a:gs pos="50000">
                      <a:srgbClr val="0070C0"/>
                    </a:gs>
                    <a:gs pos="97701">
                      <a:srgbClr val="0070C0"/>
                    </a:gs>
                    <a:gs pos="0">
                      <a:srgbClr val="B7E0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ja-JP" altLang="en-US" sz="240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45" name="楕円 144">
                  <a:extLst>
                    <a:ext uri="{FF2B5EF4-FFF2-40B4-BE49-F238E27FC236}">
                      <a16:creationId xmlns:a16="http://schemas.microsoft.com/office/drawing/2014/main" id="{54EDBF01-1022-B954-01BB-23F03858905E}"/>
                    </a:ext>
                  </a:extLst>
                </p:cNvPr>
                <p:cNvSpPr/>
                <p:nvPr/>
              </p:nvSpPr>
              <p:spPr>
                <a:xfrm>
                  <a:off x="306874" y="7475881"/>
                  <a:ext cx="117885" cy="11218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8000"/>
                    </a:gs>
                    <a:gs pos="61000">
                      <a:srgbClr val="008000"/>
                    </a:gs>
                    <a:gs pos="97701">
                      <a:srgbClr val="008000"/>
                    </a:gs>
                    <a:gs pos="0">
                      <a:srgbClr val="C9FFC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ja-JP" altLang="en-US" sz="240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42" name="楕円 141">
                  <a:extLst>
                    <a:ext uri="{FF2B5EF4-FFF2-40B4-BE49-F238E27FC236}">
                      <a16:creationId xmlns:a16="http://schemas.microsoft.com/office/drawing/2014/main" id="{9F7A785A-F9A7-4E31-44BE-9CD776CE9C32}"/>
                    </a:ext>
                  </a:extLst>
                </p:cNvPr>
                <p:cNvSpPr/>
                <p:nvPr/>
              </p:nvSpPr>
              <p:spPr>
                <a:xfrm>
                  <a:off x="495467" y="7449802"/>
                  <a:ext cx="117885" cy="11218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8000"/>
                    </a:gs>
                    <a:gs pos="61000">
                      <a:srgbClr val="008000"/>
                    </a:gs>
                    <a:gs pos="97701">
                      <a:srgbClr val="008000"/>
                    </a:gs>
                    <a:gs pos="0">
                      <a:srgbClr val="C9FFC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ja-JP" altLang="en-US" sz="240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46" name="楕円 145">
                  <a:extLst>
                    <a:ext uri="{FF2B5EF4-FFF2-40B4-BE49-F238E27FC236}">
                      <a16:creationId xmlns:a16="http://schemas.microsoft.com/office/drawing/2014/main" id="{574C923C-4FC2-A5D0-3902-0BFA66328216}"/>
                    </a:ext>
                  </a:extLst>
                </p:cNvPr>
                <p:cNvSpPr/>
                <p:nvPr/>
              </p:nvSpPr>
              <p:spPr>
                <a:xfrm>
                  <a:off x="622261" y="7449802"/>
                  <a:ext cx="117885" cy="112184"/>
                </a:xfrm>
                <a:prstGeom prst="ellipse">
                  <a:avLst/>
                </a:prstGeom>
                <a:gradFill flip="none" rotWithShape="1">
                  <a:gsLst>
                    <a:gs pos="65000">
                      <a:srgbClr val="C00000"/>
                    </a:gs>
                    <a:gs pos="0">
                      <a:srgbClr val="C00000"/>
                    </a:gs>
                    <a:gs pos="97701">
                      <a:srgbClr val="C00000"/>
                    </a:gs>
                    <a:gs pos="0">
                      <a:srgbClr val="FFC1C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ja-JP" altLang="en-US" sz="240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</p:grpSp>
          <p:grpSp>
            <p:nvGrpSpPr>
              <p:cNvPr id="17" name="グループ化 16">
                <a:extLst>
                  <a:ext uri="{FF2B5EF4-FFF2-40B4-BE49-F238E27FC236}">
                    <a16:creationId xmlns:a16="http://schemas.microsoft.com/office/drawing/2014/main" id="{1A4390BC-7B75-11EF-5E5F-ABB9D3A17C88}"/>
                  </a:ext>
                </a:extLst>
              </p:cNvPr>
              <p:cNvGrpSpPr/>
              <p:nvPr/>
            </p:nvGrpSpPr>
            <p:grpSpPr>
              <a:xfrm>
                <a:off x="6395667" y="2694669"/>
                <a:ext cx="369519" cy="356262"/>
                <a:chOff x="271949" y="5914765"/>
                <a:chExt cx="369519" cy="356262"/>
              </a:xfrm>
            </p:grpSpPr>
            <p:sp>
              <p:nvSpPr>
                <p:cNvPr id="149" name="楕円 148">
                  <a:extLst>
                    <a:ext uri="{FF2B5EF4-FFF2-40B4-BE49-F238E27FC236}">
                      <a16:creationId xmlns:a16="http://schemas.microsoft.com/office/drawing/2014/main" id="{87FE245E-FC23-5EEF-5D7B-A30B78183F10}"/>
                    </a:ext>
                  </a:extLst>
                </p:cNvPr>
                <p:cNvSpPr/>
                <p:nvPr/>
              </p:nvSpPr>
              <p:spPr>
                <a:xfrm>
                  <a:off x="523583" y="6067113"/>
                  <a:ext cx="117885" cy="11218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8000"/>
                    </a:gs>
                    <a:gs pos="50000">
                      <a:srgbClr val="0070C0"/>
                    </a:gs>
                    <a:gs pos="97701">
                      <a:srgbClr val="0070C0"/>
                    </a:gs>
                    <a:gs pos="0">
                      <a:srgbClr val="B7E0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ja-JP" altLang="en-US" sz="240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50" name="楕円 149">
                  <a:extLst>
                    <a:ext uri="{FF2B5EF4-FFF2-40B4-BE49-F238E27FC236}">
                      <a16:creationId xmlns:a16="http://schemas.microsoft.com/office/drawing/2014/main" id="{7D3521FF-5607-EC73-F23F-43148B50545B}"/>
                    </a:ext>
                  </a:extLst>
                </p:cNvPr>
                <p:cNvSpPr/>
                <p:nvPr/>
              </p:nvSpPr>
              <p:spPr>
                <a:xfrm>
                  <a:off x="425980" y="6158843"/>
                  <a:ext cx="117885" cy="11218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8000"/>
                    </a:gs>
                    <a:gs pos="61000">
                      <a:srgbClr val="008000"/>
                    </a:gs>
                    <a:gs pos="97701">
                      <a:srgbClr val="008000"/>
                    </a:gs>
                    <a:gs pos="0">
                      <a:srgbClr val="C9FFC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ja-JP" altLang="en-US" sz="240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51" name="楕円 150">
                  <a:extLst>
                    <a:ext uri="{FF2B5EF4-FFF2-40B4-BE49-F238E27FC236}">
                      <a16:creationId xmlns:a16="http://schemas.microsoft.com/office/drawing/2014/main" id="{6B6E7A80-995C-7145-0E98-F93264C2E6F0}"/>
                    </a:ext>
                  </a:extLst>
                </p:cNvPr>
                <p:cNvSpPr/>
                <p:nvPr/>
              </p:nvSpPr>
              <p:spPr>
                <a:xfrm>
                  <a:off x="335474" y="6083347"/>
                  <a:ext cx="117885" cy="11218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8000"/>
                    </a:gs>
                    <a:gs pos="50000">
                      <a:srgbClr val="0070C0"/>
                    </a:gs>
                    <a:gs pos="97701">
                      <a:srgbClr val="0070C0"/>
                    </a:gs>
                    <a:gs pos="0">
                      <a:srgbClr val="B7E0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ja-JP" altLang="en-US" sz="240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53" name="楕円 152">
                  <a:extLst>
                    <a:ext uri="{FF2B5EF4-FFF2-40B4-BE49-F238E27FC236}">
                      <a16:creationId xmlns:a16="http://schemas.microsoft.com/office/drawing/2014/main" id="{7FDD10BA-5EE5-B81A-E34B-510E111E0640}"/>
                    </a:ext>
                  </a:extLst>
                </p:cNvPr>
                <p:cNvSpPr/>
                <p:nvPr/>
              </p:nvSpPr>
              <p:spPr>
                <a:xfrm>
                  <a:off x="271949" y="6074671"/>
                  <a:ext cx="117885" cy="11218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8000"/>
                    </a:gs>
                    <a:gs pos="61000">
                      <a:srgbClr val="008000"/>
                    </a:gs>
                    <a:gs pos="97701">
                      <a:srgbClr val="008000"/>
                    </a:gs>
                    <a:gs pos="0">
                      <a:srgbClr val="C9FFC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ja-JP" altLang="en-US" sz="240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54" name="楕円 153">
                  <a:extLst>
                    <a:ext uri="{FF2B5EF4-FFF2-40B4-BE49-F238E27FC236}">
                      <a16:creationId xmlns:a16="http://schemas.microsoft.com/office/drawing/2014/main" id="{B3E07ED4-7050-85DB-C2EA-DDAE6C4E75CA}"/>
                    </a:ext>
                  </a:extLst>
                </p:cNvPr>
                <p:cNvSpPr/>
                <p:nvPr/>
              </p:nvSpPr>
              <p:spPr>
                <a:xfrm>
                  <a:off x="422891" y="6003661"/>
                  <a:ext cx="117885" cy="11218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8000"/>
                    </a:gs>
                    <a:gs pos="50000">
                      <a:srgbClr val="0070C0"/>
                    </a:gs>
                    <a:gs pos="97701">
                      <a:srgbClr val="0070C0"/>
                    </a:gs>
                    <a:gs pos="0">
                      <a:srgbClr val="B7E0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ja-JP" altLang="en-US" sz="240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55" name="楕円 154">
                  <a:extLst>
                    <a:ext uri="{FF2B5EF4-FFF2-40B4-BE49-F238E27FC236}">
                      <a16:creationId xmlns:a16="http://schemas.microsoft.com/office/drawing/2014/main" id="{FDB2C855-A49B-9114-4161-238D6EE7140C}"/>
                    </a:ext>
                  </a:extLst>
                </p:cNvPr>
                <p:cNvSpPr/>
                <p:nvPr/>
              </p:nvSpPr>
              <p:spPr>
                <a:xfrm>
                  <a:off x="383250" y="5914765"/>
                  <a:ext cx="117885" cy="11218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8000"/>
                    </a:gs>
                    <a:gs pos="50000">
                      <a:srgbClr val="0070C0"/>
                    </a:gs>
                    <a:gs pos="97701">
                      <a:srgbClr val="0070C0"/>
                    </a:gs>
                    <a:gs pos="0">
                      <a:srgbClr val="B7E0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ja-JP" altLang="en-US" sz="240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56" name="楕円 155">
                  <a:extLst>
                    <a:ext uri="{FF2B5EF4-FFF2-40B4-BE49-F238E27FC236}">
                      <a16:creationId xmlns:a16="http://schemas.microsoft.com/office/drawing/2014/main" id="{94B5AD17-06EF-BCCD-6BBD-3262271D6CFB}"/>
                    </a:ext>
                  </a:extLst>
                </p:cNvPr>
                <p:cNvSpPr/>
                <p:nvPr/>
              </p:nvSpPr>
              <p:spPr>
                <a:xfrm>
                  <a:off x="302150" y="5971163"/>
                  <a:ext cx="117885" cy="11218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8000"/>
                    </a:gs>
                    <a:gs pos="61000">
                      <a:srgbClr val="008000"/>
                    </a:gs>
                    <a:gs pos="97701">
                      <a:srgbClr val="008000"/>
                    </a:gs>
                    <a:gs pos="0">
                      <a:srgbClr val="C9FFC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ja-JP" altLang="en-US" sz="240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57" name="楕円 156">
                  <a:extLst>
                    <a:ext uri="{FF2B5EF4-FFF2-40B4-BE49-F238E27FC236}">
                      <a16:creationId xmlns:a16="http://schemas.microsoft.com/office/drawing/2014/main" id="{C9AA0EFD-2C57-3013-95E3-44B93FA87DEF}"/>
                    </a:ext>
                  </a:extLst>
                </p:cNvPr>
                <p:cNvSpPr/>
                <p:nvPr/>
              </p:nvSpPr>
              <p:spPr>
                <a:xfrm>
                  <a:off x="490743" y="5945084"/>
                  <a:ext cx="117885" cy="11218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8000"/>
                    </a:gs>
                    <a:gs pos="61000">
                      <a:srgbClr val="008000"/>
                    </a:gs>
                    <a:gs pos="97701">
                      <a:srgbClr val="008000"/>
                    </a:gs>
                    <a:gs pos="0">
                      <a:srgbClr val="C9FFC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ja-JP" altLang="en-US" sz="240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58" name="楕円 157">
                  <a:extLst>
                    <a:ext uri="{FF2B5EF4-FFF2-40B4-BE49-F238E27FC236}">
                      <a16:creationId xmlns:a16="http://schemas.microsoft.com/office/drawing/2014/main" id="{7D33FE08-D675-CA65-6D07-4214C1C299AB}"/>
                    </a:ext>
                  </a:extLst>
                </p:cNvPr>
                <p:cNvSpPr/>
                <p:nvPr/>
              </p:nvSpPr>
              <p:spPr>
                <a:xfrm>
                  <a:off x="429642" y="6053216"/>
                  <a:ext cx="117885" cy="112184"/>
                </a:xfrm>
                <a:prstGeom prst="ellipse">
                  <a:avLst/>
                </a:prstGeom>
                <a:gradFill flip="none" rotWithShape="1">
                  <a:gsLst>
                    <a:gs pos="65000">
                      <a:srgbClr val="C00000"/>
                    </a:gs>
                    <a:gs pos="0">
                      <a:srgbClr val="C00000"/>
                    </a:gs>
                    <a:gs pos="97701">
                      <a:srgbClr val="C00000"/>
                    </a:gs>
                    <a:gs pos="0">
                      <a:srgbClr val="FFC1C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ja-JP" altLang="en-US" sz="240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</p:grpSp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90A677FA-3B4E-F72A-9A51-461CF86765FB}"/>
                  </a:ext>
                </a:extLst>
              </p:cNvPr>
              <p:cNvGrpSpPr/>
              <p:nvPr/>
            </p:nvGrpSpPr>
            <p:grpSpPr>
              <a:xfrm>
                <a:off x="2827020" y="2428671"/>
                <a:ext cx="2773681" cy="1678508"/>
                <a:chOff x="2827020" y="2428671"/>
                <a:chExt cx="2773681" cy="1678508"/>
              </a:xfrm>
            </p:grpSpPr>
            <p:sp>
              <p:nvSpPr>
                <p:cNvPr id="187" name="正方形/長方形 186">
                  <a:extLst>
                    <a:ext uri="{FF2B5EF4-FFF2-40B4-BE49-F238E27FC236}">
                      <a16:creationId xmlns:a16="http://schemas.microsoft.com/office/drawing/2014/main" id="{B9F97EDB-F900-7454-51AB-2002B6D60A9D}"/>
                    </a:ext>
                  </a:extLst>
                </p:cNvPr>
                <p:cNvSpPr/>
                <p:nvPr/>
              </p:nvSpPr>
              <p:spPr>
                <a:xfrm>
                  <a:off x="5013255" y="2434462"/>
                  <a:ext cx="310422" cy="2514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219170"/>
                  <a:r>
                    <a:rPr lang="en-US" altLang="ja-JP" sz="1400" b="1" dirty="0">
                      <a:solidFill>
                        <a:srgbClr val="000000"/>
                      </a:solidFill>
                      <a:latin typeface="Arial"/>
                      <a:ea typeface="ＭＳ Ｐゴシック"/>
                    </a:rPr>
                    <a:t>Pb</a:t>
                  </a:r>
                  <a:endParaRPr lang="ja-JP" altLang="en-US" sz="1400" b="1" dirty="0">
                    <a:solidFill>
                      <a:srgbClr val="000000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02" name="Line 11">
                  <a:extLst>
                    <a:ext uri="{FF2B5EF4-FFF2-40B4-BE49-F238E27FC236}">
                      <a16:creationId xmlns:a16="http://schemas.microsoft.com/office/drawing/2014/main" id="{012F8480-429C-3C56-13A2-31CC7A1580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025140" y="2979420"/>
                  <a:ext cx="2552700" cy="22860"/>
                </a:xfrm>
                <a:prstGeom prst="line">
                  <a:avLst/>
                </a:prstGeom>
                <a:noFill/>
                <a:ln w="28575">
                  <a:solidFill>
                    <a:srgbClr val="156148">
                      <a:alpha val="69000"/>
                    </a:srgb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219170">
                    <a:defRPr/>
                  </a:pPr>
                  <a:endParaRPr lang="ja-JP" altLang="en-US" sz="2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/>
                  </a:endParaRPr>
                </a:p>
              </p:txBody>
            </p:sp>
            <p:sp>
              <p:nvSpPr>
                <p:cNvPr id="100" name="Line 11">
                  <a:extLst>
                    <a:ext uri="{FF2B5EF4-FFF2-40B4-BE49-F238E27FC236}">
                      <a16:creationId xmlns:a16="http://schemas.microsoft.com/office/drawing/2014/main" id="{2129F737-B278-FEAA-1E5E-D7D1719567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27020" y="2583180"/>
                  <a:ext cx="2689860" cy="76200"/>
                </a:xfrm>
                <a:prstGeom prst="line">
                  <a:avLst/>
                </a:prstGeom>
                <a:noFill/>
                <a:ln w="28575">
                  <a:solidFill>
                    <a:srgbClr val="156148">
                      <a:alpha val="69000"/>
                    </a:srgb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219170">
                    <a:defRPr/>
                  </a:pPr>
                  <a:endParaRPr lang="ja-JP" altLang="en-US" sz="2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/>
                  </a:endParaRPr>
                </a:p>
              </p:txBody>
            </p:sp>
            <p:pic>
              <p:nvPicPr>
                <p:cNvPr id="123" name="Picture 10" descr="orbit1">
                  <a:extLst>
                    <a:ext uri="{FF2B5EF4-FFF2-40B4-BE49-F238E27FC236}">
                      <a16:creationId xmlns:a16="http://schemas.microsoft.com/office/drawing/2014/main" id="{07F219C4-50C1-E9D3-AD51-0A976BC34C9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593216">
                  <a:off x="4557298" y="2428671"/>
                  <a:ext cx="438312" cy="4265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6" name="Line 13">
                  <a:extLst>
                    <a:ext uri="{FF2B5EF4-FFF2-40B4-BE49-F238E27FC236}">
                      <a16:creationId xmlns:a16="http://schemas.microsoft.com/office/drawing/2014/main" id="{181AA906-404C-1BF4-9BD5-5623D88FB0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232970" y="3343333"/>
                  <a:ext cx="2299149" cy="32327"/>
                </a:xfrm>
                <a:prstGeom prst="line">
                  <a:avLst/>
                </a:prstGeom>
                <a:noFill/>
                <a:ln w="28575">
                  <a:solidFill>
                    <a:srgbClr val="156148">
                      <a:alpha val="69000"/>
                    </a:srgb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219170">
                    <a:defRPr/>
                  </a:pPr>
                  <a:endParaRPr lang="ja-JP" altLang="en-US" sz="2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/>
                  </a:endParaRPr>
                </a:p>
              </p:txBody>
            </p:sp>
            <p:pic>
              <p:nvPicPr>
                <p:cNvPr id="161" name="Picture 17" descr="orbit3">
                  <a:extLst>
                    <a:ext uri="{FF2B5EF4-FFF2-40B4-BE49-F238E27FC236}">
                      <a16:creationId xmlns:a16="http://schemas.microsoft.com/office/drawing/2014/main" id="{7D45D254-7352-1ADE-9E9E-E2AE986B04D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23820" y="3211380"/>
                  <a:ext cx="554827" cy="4488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7" name="Picture 14" descr="orbit2">
                  <a:extLst>
                    <a:ext uri="{FF2B5EF4-FFF2-40B4-BE49-F238E27FC236}">
                      <a16:creationId xmlns:a16="http://schemas.microsoft.com/office/drawing/2014/main" id="{C6B3EA3B-B8EE-9B52-7B57-80A86CBDCB0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39934" y="2842791"/>
                  <a:ext cx="438313" cy="4253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2" name="Picture 7" descr="orbit4">
                  <a:extLst>
                    <a:ext uri="{FF2B5EF4-FFF2-40B4-BE49-F238E27FC236}">
                      <a16:creationId xmlns:a16="http://schemas.microsoft.com/office/drawing/2014/main" id="{BDF0503C-E331-824C-C672-099C0678D84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04721" y="3617384"/>
                  <a:ext cx="677616" cy="44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156148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0" name="Line 16">
                  <a:extLst>
                    <a:ext uri="{FF2B5EF4-FFF2-40B4-BE49-F238E27FC236}">
                      <a16:creationId xmlns:a16="http://schemas.microsoft.com/office/drawing/2014/main" id="{36460E22-2B87-7E1A-33B3-76F83E4183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66684" y="3716719"/>
                  <a:ext cx="1904138" cy="6338"/>
                </a:xfrm>
                <a:prstGeom prst="line">
                  <a:avLst/>
                </a:prstGeom>
                <a:noFill/>
                <a:ln w="28575">
                  <a:solidFill>
                    <a:srgbClr val="156148">
                      <a:alpha val="69000"/>
                    </a:srgb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219170">
                    <a:defRPr/>
                  </a:pPr>
                  <a:endParaRPr lang="ja-JP" altLang="en-US" sz="2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/>
                  </a:endParaRPr>
                </a:p>
              </p:txBody>
            </p:sp>
            <p:sp>
              <p:nvSpPr>
                <p:cNvPr id="163" name="Line 16">
                  <a:extLst>
                    <a:ext uri="{FF2B5EF4-FFF2-40B4-BE49-F238E27FC236}">
                      <a16:creationId xmlns:a16="http://schemas.microsoft.com/office/drawing/2014/main" id="{26D1F1A4-1DC2-AB65-EAC3-AACDFDBC4C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66473" y="4102980"/>
                  <a:ext cx="1534228" cy="4199"/>
                </a:xfrm>
                <a:prstGeom prst="line">
                  <a:avLst/>
                </a:prstGeom>
                <a:noFill/>
                <a:ln w="28575">
                  <a:solidFill>
                    <a:srgbClr val="156148">
                      <a:alpha val="69000"/>
                    </a:srgb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219170">
                    <a:defRPr/>
                  </a:pPr>
                  <a:endParaRPr lang="ja-JP" altLang="en-US" sz="2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/>
                  </a:endParaRPr>
                </a:p>
              </p:txBody>
            </p:sp>
          </p:grp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3BDEFC50-4FB1-2366-E292-4B349EF614EA}"/>
                  </a:ext>
                </a:extLst>
              </p:cNvPr>
              <p:cNvGrpSpPr/>
              <p:nvPr/>
            </p:nvGrpSpPr>
            <p:grpSpPr>
              <a:xfrm>
                <a:off x="5446970" y="2350177"/>
                <a:ext cx="3471348" cy="2295489"/>
                <a:chOff x="6547795" y="2841143"/>
                <a:chExt cx="2648841" cy="2295489"/>
              </a:xfrm>
            </p:grpSpPr>
            <p:grpSp>
              <p:nvGrpSpPr>
                <p:cNvPr id="81" name="グループ化 80">
                  <a:extLst>
                    <a:ext uri="{FF2B5EF4-FFF2-40B4-BE49-F238E27FC236}">
                      <a16:creationId xmlns:a16="http://schemas.microsoft.com/office/drawing/2014/main" id="{3B0169F0-AB86-4749-4F1F-1FDAAC9E5C38}"/>
                    </a:ext>
                  </a:extLst>
                </p:cNvPr>
                <p:cNvGrpSpPr/>
                <p:nvPr/>
              </p:nvGrpSpPr>
              <p:grpSpPr>
                <a:xfrm>
                  <a:off x="6547795" y="2841143"/>
                  <a:ext cx="2604859" cy="2295489"/>
                  <a:chOff x="7368510" y="2232712"/>
                  <a:chExt cx="3650570" cy="2923907"/>
                </a:xfrm>
              </p:grpSpPr>
              <p:sp>
                <p:nvSpPr>
                  <p:cNvPr id="85" name="テキスト ボックス 84">
                    <a:extLst>
                      <a:ext uri="{FF2B5EF4-FFF2-40B4-BE49-F238E27FC236}">
                        <a16:creationId xmlns:a16="http://schemas.microsoft.com/office/drawing/2014/main" id="{EDE7DA5B-46A1-A75D-89AD-4E4612CE872F}"/>
                      </a:ext>
                    </a:extLst>
                  </p:cNvPr>
                  <p:cNvSpPr txBox="1"/>
                  <p:nvPr/>
                </p:nvSpPr>
                <p:spPr>
                  <a:xfrm>
                    <a:off x="9962466" y="2713005"/>
                    <a:ext cx="992795" cy="33100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1219170"/>
                    <a:r>
                      <a:rPr lang="en-US" altLang="ja-JP" sz="1467" dirty="0">
                        <a:solidFill>
                          <a:srgbClr val="000000"/>
                        </a:solidFill>
                        <a:latin typeface="Arial"/>
                        <a:ea typeface="ＭＳ Ｐゴシック"/>
                      </a:rPr>
                      <a:t>w/o </a:t>
                    </a:r>
                    <a:r>
                      <a:rPr lang="en-US" altLang="ja-JP" sz="1467" dirty="0">
                        <a:solidFill>
                          <a:srgbClr val="000000"/>
                        </a:solidFill>
                        <a:latin typeface="Symbol" pitchFamily="2" charset="2"/>
                        <a:ea typeface="ＭＳ Ｐゴシック"/>
                      </a:rPr>
                      <a:t>L</a:t>
                    </a:r>
                    <a:r>
                      <a:rPr lang="en-US" altLang="ja-JP" sz="1467" dirty="0">
                        <a:solidFill>
                          <a:srgbClr val="000000"/>
                        </a:solidFill>
                        <a:latin typeface="Arial"/>
                        <a:ea typeface="ＭＳ Ｐゴシック"/>
                      </a:rPr>
                      <a:t>NN int.</a:t>
                    </a:r>
                    <a:endParaRPr lang="ja-JP" altLang="en-US" sz="1467" dirty="0">
                      <a:solidFill>
                        <a:srgbClr val="000000"/>
                      </a:solidFill>
                      <a:latin typeface="Arial"/>
                      <a:ea typeface="ＭＳ Ｐゴシック"/>
                    </a:endParaRPr>
                  </a:p>
                </p:txBody>
              </p:sp>
              <p:cxnSp>
                <p:nvCxnSpPr>
                  <p:cNvPr id="86" name="直線コネクタ 85">
                    <a:extLst>
                      <a:ext uri="{FF2B5EF4-FFF2-40B4-BE49-F238E27FC236}">
                        <a16:creationId xmlns:a16="http://schemas.microsoft.com/office/drawing/2014/main" id="{F1EA211A-2C28-0A70-820D-961A972D930E}"/>
                      </a:ext>
                    </a:extLst>
                  </p:cNvPr>
                  <p:cNvCxnSpPr/>
                  <p:nvPr/>
                </p:nvCxnSpPr>
                <p:spPr>
                  <a:xfrm>
                    <a:off x="9357649" y="2882282"/>
                    <a:ext cx="572429" cy="0"/>
                  </a:xfrm>
                  <a:prstGeom prst="line">
                    <a:avLst/>
                  </a:prstGeom>
                  <a:ln w="19050">
                    <a:solidFill>
                      <a:srgbClr val="0432FF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7" name="テキスト ボックス 86">
                    <a:extLst>
                      <a:ext uri="{FF2B5EF4-FFF2-40B4-BE49-F238E27FC236}">
                        <a16:creationId xmlns:a16="http://schemas.microsoft.com/office/drawing/2014/main" id="{B677E892-2AB8-F928-B293-B0B0D7958A90}"/>
                      </a:ext>
                    </a:extLst>
                  </p:cNvPr>
                  <p:cNvSpPr txBox="1"/>
                  <p:nvPr/>
                </p:nvSpPr>
                <p:spPr>
                  <a:xfrm>
                    <a:off x="9993218" y="2957443"/>
                    <a:ext cx="909227" cy="33100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1219170"/>
                    <a:r>
                      <a:rPr lang="en-US" altLang="ja-JP" sz="1467" dirty="0">
                        <a:solidFill>
                          <a:srgbClr val="000000"/>
                        </a:solidFill>
                        <a:latin typeface="Arial"/>
                        <a:ea typeface="ＭＳ Ｐゴシック"/>
                      </a:rPr>
                      <a:t>w/ </a:t>
                    </a:r>
                    <a:r>
                      <a:rPr lang="en-US" altLang="ja-JP" sz="1467" dirty="0">
                        <a:solidFill>
                          <a:srgbClr val="000000"/>
                        </a:solidFill>
                        <a:latin typeface="Symbol" pitchFamily="2" charset="2"/>
                        <a:ea typeface="ＭＳ Ｐゴシック"/>
                      </a:rPr>
                      <a:t>L</a:t>
                    </a:r>
                    <a:r>
                      <a:rPr lang="en-US" altLang="ja-JP" sz="1467" dirty="0">
                        <a:solidFill>
                          <a:srgbClr val="000000"/>
                        </a:solidFill>
                        <a:latin typeface="Arial"/>
                        <a:ea typeface="ＭＳ Ｐゴシック"/>
                      </a:rPr>
                      <a:t>NN int.</a:t>
                    </a:r>
                    <a:endParaRPr lang="ja-JP" altLang="en-US" sz="1467" dirty="0">
                      <a:solidFill>
                        <a:srgbClr val="000000"/>
                      </a:solidFill>
                      <a:latin typeface="Arial"/>
                      <a:ea typeface="ＭＳ Ｐゴシック"/>
                    </a:endParaRPr>
                  </a:p>
                </p:txBody>
              </p:sp>
              <p:cxnSp>
                <p:nvCxnSpPr>
                  <p:cNvPr id="88" name="直線コネクタ 87">
                    <a:extLst>
                      <a:ext uri="{FF2B5EF4-FFF2-40B4-BE49-F238E27FC236}">
                        <a16:creationId xmlns:a16="http://schemas.microsoft.com/office/drawing/2014/main" id="{E96A18C5-0470-4547-D631-A36329C61732}"/>
                      </a:ext>
                    </a:extLst>
                  </p:cNvPr>
                  <p:cNvCxnSpPr/>
                  <p:nvPr/>
                </p:nvCxnSpPr>
                <p:spPr>
                  <a:xfrm>
                    <a:off x="9378155" y="3126720"/>
                    <a:ext cx="572429" cy="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9" name="テキスト ボックス 88">
                    <a:extLst>
                      <a:ext uri="{FF2B5EF4-FFF2-40B4-BE49-F238E27FC236}">
                        <a16:creationId xmlns:a16="http://schemas.microsoft.com/office/drawing/2014/main" id="{2A5DA0C8-F129-30B6-ABF0-8F33415B7394}"/>
                      </a:ext>
                    </a:extLst>
                  </p:cNvPr>
                  <p:cNvSpPr txBox="1"/>
                  <p:nvPr/>
                </p:nvSpPr>
                <p:spPr>
                  <a:xfrm>
                    <a:off x="8317629" y="2232712"/>
                    <a:ext cx="2701451" cy="30951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1219170"/>
                    <a:r>
                      <a:rPr lang="en-US" altLang="ja-JP" sz="1333" i="1" dirty="0">
                        <a:solidFill>
                          <a:srgbClr val="000000"/>
                        </a:solidFill>
                        <a:latin typeface="Arial"/>
                        <a:ea typeface="ＭＳ Ｐゴシック"/>
                      </a:rPr>
                      <a:t>M.M. </a:t>
                    </a:r>
                    <a:r>
                      <a:rPr lang="en-US" altLang="ja-JP" sz="1333" i="1" dirty="0" err="1">
                        <a:solidFill>
                          <a:srgbClr val="000000"/>
                        </a:solidFill>
                        <a:latin typeface="Arial"/>
                        <a:ea typeface="ＭＳ Ｐゴシック"/>
                      </a:rPr>
                      <a:t>Nagels</a:t>
                    </a:r>
                    <a:r>
                      <a:rPr lang="en-US" altLang="ja-JP" sz="1333" i="1" dirty="0">
                        <a:solidFill>
                          <a:srgbClr val="000000"/>
                        </a:solidFill>
                        <a:latin typeface="Arial"/>
                        <a:ea typeface="ＭＳ Ｐゴシック"/>
                      </a:rPr>
                      <a:t> et al. PRC99, 044003 (2019)</a:t>
                    </a:r>
                    <a:endParaRPr lang="ja-JP" altLang="en-US" sz="1333" i="1" dirty="0">
                      <a:solidFill>
                        <a:srgbClr val="000000"/>
                      </a:solidFill>
                      <a:latin typeface="Arial"/>
                      <a:ea typeface="ＭＳ Ｐゴシック"/>
                    </a:endParaRPr>
                  </a:p>
                </p:txBody>
              </p:sp>
              <p:sp>
                <p:nvSpPr>
                  <p:cNvPr id="90" name="テキスト ボックス 89">
                    <a:extLst>
                      <a:ext uri="{FF2B5EF4-FFF2-40B4-BE49-F238E27FC236}">
                        <a16:creationId xmlns:a16="http://schemas.microsoft.com/office/drawing/2014/main" id="{0C0B36A8-76FC-AC69-1961-E9D564E17046}"/>
                      </a:ext>
                    </a:extLst>
                  </p:cNvPr>
                  <p:cNvSpPr txBox="1"/>
                  <p:nvPr/>
                </p:nvSpPr>
                <p:spPr>
                  <a:xfrm>
                    <a:off x="10293262" y="3711446"/>
                    <a:ext cx="331961" cy="395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1219170"/>
                    <a:r>
                      <a:rPr lang="en-US" altLang="ja-JP" sz="1867" dirty="0" err="1">
                        <a:solidFill>
                          <a:srgbClr val="000000"/>
                        </a:solidFill>
                        <a:latin typeface="Arial"/>
                        <a:ea typeface="ＭＳ Ｐゴシック"/>
                      </a:rPr>
                      <a:t>s</a:t>
                    </a:r>
                    <a:r>
                      <a:rPr lang="en-US" altLang="ja-JP" sz="1867" baseline="-25000" dirty="0" err="1">
                        <a:solidFill>
                          <a:srgbClr val="000000"/>
                        </a:solidFill>
                        <a:latin typeface="Symbol" pitchFamily="2" charset="2"/>
                        <a:ea typeface="ＭＳ Ｐゴシック"/>
                      </a:rPr>
                      <a:t>L</a:t>
                    </a:r>
                    <a:endParaRPr lang="ja-JP" altLang="en-US" sz="1867" baseline="-25000" dirty="0">
                      <a:solidFill>
                        <a:srgbClr val="000000"/>
                      </a:solidFill>
                      <a:latin typeface="Symbol" pitchFamily="2" charset="2"/>
                      <a:ea typeface="ＭＳ Ｐゴシック"/>
                    </a:endParaRPr>
                  </a:p>
                </p:txBody>
              </p:sp>
              <p:sp>
                <p:nvSpPr>
                  <p:cNvPr id="91" name="テキスト ボックス 90">
                    <a:extLst>
                      <a:ext uri="{FF2B5EF4-FFF2-40B4-BE49-F238E27FC236}">
                        <a16:creationId xmlns:a16="http://schemas.microsoft.com/office/drawing/2014/main" id="{6A132A04-D55D-F001-ED95-C9D8DF3A5B78}"/>
                      </a:ext>
                    </a:extLst>
                  </p:cNvPr>
                  <p:cNvSpPr txBox="1"/>
                  <p:nvPr/>
                </p:nvSpPr>
                <p:spPr>
                  <a:xfrm>
                    <a:off x="9586449" y="4298606"/>
                    <a:ext cx="342246" cy="395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1219170"/>
                    <a:r>
                      <a:rPr lang="en-US" altLang="ja-JP" sz="1867" dirty="0" err="1">
                        <a:solidFill>
                          <a:srgbClr val="000000"/>
                        </a:solidFill>
                        <a:latin typeface="Arial"/>
                        <a:ea typeface="ＭＳ Ｐゴシック"/>
                      </a:rPr>
                      <a:t>p</a:t>
                    </a:r>
                    <a:r>
                      <a:rPr lang="en-US" altLang="ja-JP" sz="1867" baseline="-25000" dirty="0" err="1">
                        <a:solidFill>
                          <a:srgbClr val="000000"/>
                        </a:solidFill>
                        <a:latin typeface="Symbol" pitchFamily="2" charset="2"/>
                        <a:ea typeface="ＭＳ Ｐゴシック"/>
                      </a:rPr>
                      <a:t>L</a:t>
                    </a:r>
                    <a:endParaRPr lang="ja-JP" altLang="en-US" sz="1867" baseline="-25000" dirty="0">
                      <a:solidFill>
                        <a:srgbClr val="000000"/>
                      </a:solidFill>
                      <a:latin typeface="Symbol" pitchFamily="2" charset="2"/>
                      <a:ea typeface="ＭＳ Ｐゴシック"/>
                    </a:endParaRPr>
                  </a:p>
                </p:txBody>
              </p:sp>
              <p:sp>
                <p:nvSpPr>
                  <p:cNvPr id="92" name="テキスト ボックス 91">
                    <a:extLst>
                      <a:ext uri="{FF2B5EF4-FFF2-40B4-BE49-F238E27FC236}">
                        <a16:creationId xmlns:a16="http://schemas.microsoft.com/office/drawing/2014/main" id="{09B078B4-0D73-A08F-BF5F-086AB0ACE47D}"/>
                      </a:ext>
                    </a:extLst>
                  </p:cNvPr>
                  <p:cNvSpPr txBox="1"/>
                  <p:nvPr/>
                </p:nvSpPr>
                <p:spPr>
                  <a:xfrm>
                    <a:off x="8753795" y="4614890"/>
                    <a:ext cx="342246" cy="395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1219170"/>
                    <a:r>
                      <a:rPr lang="en-US" altLang="ja-JP" sz="1867" dirty="0">
                        <a:solidFill>
                          <a:srgbClr val="000000"/>
                        </a:solidFill>
                        <a:latin typeface="Arial"/>
                        <a:ea typeface="ＭＳ Ｐゴシック"/>
                      </a:rPr>
                      <a:t>d</a:t>
                    </a:r>
                    <a:r>
                      <a:rPr lang="en-US" altLang="ja-JP" sz="1867" baseline="-25000" dirty="0">
                        <a:solidFill>
                          <a:srgbClr val="000000"/>
                        </a:solidFill>
                        <a:latin typeface="Symbol" pitchFamily="2" charset="2"/>
                        <a:ea typeface="ＭＳ Ｐゴシック"/>
                      </a:rPr>
                      <a:t>L</a:t>
                    </a:r>
                    <a:endParaRPr lang="ja-JP" altLang="en-US" sz="1867" baseline="-25000" dirty="0">
                      <a:solidFill>
                        <a:srgbClr val="000000"/>
                      </a:solidFill>
                      <a:latin typeface="Symbol" pitchFamily="2" charset="2"/>
                      <a:ea typeface="ＭＳ Ｐゴシック"/>
                    </a:endParaRPr>
                  </a:p>
                </p:txBody>
              </p:sp>
              <p:sp>
                <p:nvSpPr>
                  <p:cNvPr id="93" name="テキスト ボックス 92">
                    <a:extLst>
                      <a:ext uri="{FF2B5EF4-FFF2-40B4-BE49-F238E27FC236}">
                        <a16:creationId xmlns:a16="http://schemas.microsoft.com/office/drawing/2014/main" id="{ADCF56B9-82CB-D605-6EFA-3E80AC715825}"/>
                      </a:ext>
                    </a:extLst>
                  </p:cNvPr>
                  <p:cNvSpPr txBox="1"/>
                  <p:nvPr/>
                </p:nvSpPr>
                <p:spPr>
                  <a:xfrm>
                    <a:off x="7970328" y="4761564"/>
                    <a:ext cx="288248" cy="395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1219170"/>
                    <a:r>
                      <a:rPr lang="en-US" altLang="ja-JP" sz="1867" dirty="0" err="1">
                        <a:solidFill>
                          <a:srgbClr val="000000"/>
                        </a:solidFill>
                        <a:latin typeface="Arial"/>
                        <a:ea typeface="ＭＳ Ｐゴシック"/>
                      </a:rPr>
                      <a:t>f</a:t>
                    </a:r>
                    <a:r>
                      <a:rPr lang="en-US" altLang="ja-JP" sz="1867" baseline="-25000" dirty="0" err="1">
                        <a:solidFill>
                          <a:srgbClr val="000000"/>
                        </a:solidFill>
                        <a:latin typeface="Symbol" pitchFamily="2" charset="2"/>
                        <a:ea typeface="ＭＳ Ｐゴシック"/>
                      </a:rPr>
                      <a:t>L</a:t>
                    </a:r>
                    <a:endParaRPr lang="ja-JP" altLang="en-US" sz="1867" baseline="-25000">
                      <a:solidFill>
                        <a:srgbClr val="000000"/>
                      </a:solidFill>
                      <a:latin typeface="Symbol" pitchFamily="2" charset="2"/>
                      <a:ea typeface="ＭＳ Ｐゴシック"/>
                    </a:endParaRPr>
                  </a:p>
                </p:txBody>
              </p:sp>
              <p:sp>
                <p:nvSpPr>
                  <p:cNvPr id="94" name="テキスト ボックス 93">
                    <a:extLst>
                      <a:ext uri="{FF2B5EF4-FFF2-40B4-BE49-F238E27FC236}">
                        <a16:creationId xmlns:a16="http://schemas.microsoft.com/office/drawing/2014/main" id="{681EAB66-397C-D990-9EE9-E68C1F3F6219}"/>
                      </a:ext>
                    </a:extLst>
                  </p:cNvPr>
                  <p:cNvSpPr txBox="1"/>
                  <p:nvPr/>
                </p:nvSpPr>
                <p:spPr>
                  <a:xfrm>
                    <a:off x="7368510" y="4713420"/>
                    <a:ext cx="342246" cy="3950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1219170"/>
                    <a:r>
                      <a:rPr lang="en-US" altLang="ja-JP" sz="1867" dirty="0" err="1">
                        <a:solidFill>
                          <a:srgbClr val="000000"/>
                        </a:solidFill>
                        <a:latin typeface="Arial"/>
                        <a:ea typeface="ＭＳ Ｐゴシック"/>
                      </a:rPr>
                      <a:t>g</a:t>
                    </a:r>
                    <a:r>
                      <a:rPr lang="en-US" altLang="ja-JP" sz="1867" baseline="-25000" dirty="0" err="1">
                        <a:solidFill>
                          <a:srgbClr val="000000"/>
                        </a:solidFill>
                        <a:latin typeface="Symbol" pitchFamily="2" charset="2"/>
                        <a:ea typeface="ＭＳ Ｐゴシック"/>
                      </a:rPr>
                      <a:t>L</a:t>
                    </a:r>
                    <a:endParaRPr lang="ja-JP" altLang="en-US" sz="1867" baseline="-25000" dirty="0">
                      <a:solidFill>
                        <a:srgbClr val="000000"/>
                      </a:solidFill>
                      <a:latin typeface="Symbol" pitchFamily="2" charset="2"/>
                      <a:ea typeface="ＭＳ Ｐゴシック"/>
                    </a:endParaRPr>
                  </a:p>
                </p:txBody>
              </p:sp>
            </p:grpSp>
            <p:sp>
              <p:nvSpPr>
                <p:cNvPr id="96" name="テキスト ボックス 95">
                  <a:extLst>
                    <a:ext uri="{FF2B5EF4-FFF2-40B4-BE49-F238E27FC236}">
                      <a16:creationId xmlns:a16="http://schemas.microsoft.com/office/drawing/2014/main" id="{FE63C448-77A5-5AFF-C033-D4B81F506005}"/>
                    </a:ext>
                  </a:extLst>
                </p:cNvPr>
                <p:cNvSpPr txBox="1"/>
                <p:nvPr/>
              </p:nvSpPr>
              <p:spPr>
                <a:xfrm>
                  <a:off x="8227693" y="3664849"/>
                  <a:ext cx="968943" cy="259862"/>
                </a:xfrm>
                <a:prstGeom prst="rect">
                  <a:avLst/>
                </a:prstGeom>
                <a:noFill/>
                <a:ln w="19050">
                  <a:solidFill>
                    <a:srgbClr val="0000F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defTabSz="1219170"/>
                  <a:r>
                    <a:rPr lang="en-US" altLang="ja-JP" sz="1467" dirty="0">
                      <a:solidFill>
                        <a:srgbClr val="000000"/>
                      </a:solidFill>
                      <a:latin typeface="Arial"/>
                      <a:ea typeface="ＭＳ Ｐゴシック"/>
                    </a:rPr>
                    <a:t>Nijmegen ESC16 </a:t>
                  </a:r>
                  <a:endParaRPr lang="ja-JP" altLang="en-US" sz="1467" dirty="0">
                    <a:solidFill>
                      <a:srgbClr val="000000"/>
                    </a:solidFill>
                    <a:latin typeface="Arial"/>
                    <a:ea typeface="ＭＳ Ｐゴシック"/>
                  </a:endParaRPr>
                </a:p>
              </p:txBody>
            </p:sp>
          </p:grpSp>
        </p:grpSp>
      </p:grp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389368D9-679D-FE68-CF1C-D72C92FBD9C5}"/>
              </a:ext>
            </a:extLst>
          </p:cNvPr>
          <p:cNvSpPr txBox="1"/>
          <p:nvPr/>
        </p:nvSpPr>
        <p:spPr>
          <a:xfrm>
            <a:off x="210821" y="1677278"/>
            <a:ext cx="11896289" cy="4205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defTabSz="1219170">
              <a:buClr>
                <a:srgbClr val="C00000"/>
              </a:buClr>
              <a:buFont typeface="Wingdings" panose="05000000000000000000" pitchFamily="2" charset="2"/>
              <a:buChar char="n"/>
              <a:tabLst>
                <a:tab pos="9418638" algn="l"/>
              </a:tabLst>
            </a:pPr>
            <a:r>
              <a:rPr lang="en-US" altLang="ja-JP" sz="2133" b="1" dirty="0">
                <a:solidFill>
                  <a:srgbClr val="000000"/>
                </a:solidFill>
                <a:latin typeface="Arial"/>
                <a:ea typeface="ＭＳ Ｐゴシック"/>
              </a:rPr>
              <a:t>Extract</a:t>
            </a:r>
            <a:r>
              <a:rPr lang="en-US" altLang="ja-JP" sz="2133" b="1" dirty="0">
                <a:solidFill>
                  <a:srgbClr val="C00000"/>
                </a:solidFill>
                <a:latin typeface="Arial"/>
                <a:ea typeface="ＭＳ Ｐゴシック"/>
              </a:rPr>
              <a:t> </a:t>
            </a:r>
            <a:r>
              <a:rPr lang="en-US" altLang="ja-JP" sz="2133" b="1" dirty="0">
                <a:solidFill>
                  <a:srgbClr val="C00000"/>
                </a:solidFill>
              </a:rPr>
              <a:t>Λ</a:t>
            </a:r>
            <a:r>
              <a:rPr lang="en-US" altLang="ja-JP" sz="2133" b="1" dirty="0">
                <a:solidFill>
                  <a:srgbClr val="C00000"/>
                </a:solidFill>
                <a:latin typeface="Arial"/>
                <a:ea typeface="ＭＳ Ｐゴシック"/>
              </a:rPr>
              <a:t>NN 3BF </a:t>
            </a:r>
            <a:r>
              <a:rPr lang="en-US" altLang="ja-JP" sz="2133" b="1" dirty="0">
                <a:solidFill>
                  <a:srgbClr val="000000"/>
                </a:solidFill>
                <a:latin typeface="Arial"/>
                <a:ea typeface="ＭＳ Ｐゴシック"/>
              </a:rPr>
              <a:t>strength from  </a:t>
            </a:r>
            <a:r>
              <a:rPr lang="en-US" altLang="ja-JP" sz="2133" b="1" dirty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</a:rPr>
              <a:t>L</a:t>
            </a:r>
            <a:r>
              <a:rPr lang="en-US" altLang="ja-JP" sz="2133" b="1" dirty="0">
                <a:solidFill>
                  <a:srgbClr val="000000"/>
                </a:solidFill>
                <a:latin typeface="Arial"/>
                <a:ea typeface="ＭＳ Ｐゴシック"/>
              </a:rPr>
              <a:t>’s single particle energies in </a:t>
            </a:r>
            <a:r>
              <a:rPr lang="en-US" altLang="ja-JP" sz="2133" b="1" dirty="0" err="1">
                <a:solidFill>
                  <a:srgbClr val="000000"/>
                </a:solidFill>
                <a:latin typeface="Arial"/>
                <a:ea typeface="ＭＳ Ｐゴシック"/>
              </a:rPr>
              <a:t>hypernuclei</a:t>
            </a:r>
            <a:r>
              <a:rPr lang="en-US" altLang="ja-JP" sz="2133" b="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en-US" altLang="ja-JP" sz="2133" b="1" dirty="0">
                <a:solidFill>
                  <a:srgbClr val="008000"/>
                </a:solidFill>
                <a:latin typeface="Arial"/>
                <a:ea typeface="ＭＳ Ｐゴシック"/>
              </a:rPr>
              <a:t>(P84)</a:t>
            </a:r>
            <a:endParaRPr lang="ja-JP" altLang="en-US" sz="1467" b="1" dirty="0">
              <a:solidFill>
                <a:srgbClr val="C00000"/>
              </a:solidFill>
              <a:highlight>
                <a:srgbClr val="FFFF00"/>
              </a:highlight>
              <a:latin typeface="Arial"/>
              <a:ea typeface="ＭＳ Ｐゴシック"/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2B06725A-5A3F-A7BD-C857-48242D797FDF}"/>
              </a:ext>
            </a:extLst>
          </p:cNvPr>
          <p:cNvSpPr/>
          <p:nvPr/>
        </p:nvSpPr>
        <p:spPr>
          <a:xfrm>
            <a:off x="443264" y="2042155"/>
            <a:ext cx="7947531" cy="10770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80990" indent="-380990" defTabSz="1219170">
              <a:buFont typeface="Wingdings" panose="05000000000000000000" pitchFamily="2" charset="2"/>
              <a:buChar char="l"/>
            </a:pPr>
            <a:r>
              <a:rPr lang="en-US" altLang="ja-JP" sz="2133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 is distinguishable from nucleons. No Pauli from nucleons.</a:t>
            </a:r>
          </a:p>
          <a:p>
            <a:pPr marL="380990" indent="-380990" defTabSz="1219170">
              <a:buFont typeface="Wingdings" panose="05000000000000000000" pitchFamily="2" charset="2"/>
              <a:buChar char="l"/>
            </a:pPr>
            <a:r>
              <a:rPr lang="en-US" altLang="ja-JP" sz="2133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know the local density where the Λ is located.</a:t>
            </a:r>
          </a:p>
          <a:p>
            <a:pPr marL="380990" indent="-380990" defTabSz="1219170">
              <a:buFont typeface="Wingdings" panose="05000000000000000000" pitchFamily="2" charset="2"/>
              <a:buChar char="l"/>
            </a:pPr>
            <a:r>
              <a:rPr lang="en-US" altLang="ja-JP" sz="2133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Different mass numbers, orbitals -&gt; probe different densities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75D8626-5F14-86FA-A626-5C9435674FE9}"/>
              </a:ext>
            </a:extLst>
          </p:cNvPr>
          <p:cNvSpPr txBox="1"/>
          <p:nvPr/>
        </p:nvSpPr>
        <p:spPr>
          <a:xfrm>
            <a:off x="220861" y="1285484"/>
            <a:ext cx="12443881" cy="4205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defTabSz="1219170"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en-US" altLang="ja-JP" sz="2133" b="1" dirty="0">
                <a:solidFill>
                  <a:srgbClr val="000000"/>
                </a:solidFill>
                <a:latin typeface="Arial"/>
                <a:ea typeface="ＭＳ Ｐゴシック"/>
              </a:rPr>
              <a:t>Establish </a:t>
            </a:r>
            <a:r>
              <a:rPr lang="en-US" altLang="ja-JP" sz="2133" b="1" dirty="0">
                <a:solidFill>
                  <a:srgbClr val="C00000"/>
                </a:solidFill>
                <a:latin typeface="Arial"/>
                <a:ea typeface="ＭＳ Ｐゴシック"/>
              </a:rPr>
              <a:t>ΛN 2BF in free space </a:t>
            </a:r>
            <a:r>
              <a:rPr lang="en-US" altLang="ja-JP" sz="2133" b="1" dirty="0">
                <a:solidFill>
                  <a:srgbClr val="000000"/>
                </a:solidFill>
                <a:latin typeface="Arial"/>
                <a:ea typeface="ＭＳ Ｐゴシック"/>
              </a:rPr>
              <a:t>from scattering experiments </a:t>
            </a:r>
            <a:r>
              <a:rPr lang="en-US" altLang="ja-JP" sz="2133" b="1" dirty="0">
                <a:solidFill>
                  <a:srgbClr val="008000"/>
                </a:solidFill>
                <a:latin typeface="Arial"/>
                <a:ea typeface="ＭＳ Ｐゴシック"/>
              </a:rPr>
              <a:t>(E86)</a:t>
            </a:r>
            <a:endParaRPr lang="ja-JP" altLang="en-US" sz="1467" b="1" dirty="0">
              <a:solidFill>
                <a:srgbClr val="000000"/>
              </a:solidFill>
              <a:highlight>
                <a:srgbClr val="FFFF00"/>
              </a:highlight>
              <a:latin typeface="Arial"/>
              <a:ea typeface="ＭＳ Ｐゴシック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A34278D-F7DE-5C5C-B74E-CACFFAB3E74A}"/>
              </a:ext>
            </a:extLst>
          </p:cNvPr>
          <p:cNvSpPr txBox="1"/>
          <p:nvPr/>
        </p:nvSpPr>
        <p:spPr>
          <a:xfrm>
            <a:off x="4927013" y="6205211"/>
            <a:ext cx="10288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altLang="ja-JP" sz="2400" b="1" dirty="0">
                <a:solidFill>
                  <a:srgbClr val="C00000"/>
                </a:solidFill>
                <a:latin typeface="Arial"/>
                <a:ea typeface="ＭＳ Ｐゴシック"/>
              </a:rPr>
              <a:t>HIHR</a:t>
            </a:r>
            <a:endParaRPr lang="ja-JP" altLang="en-US" sz="24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2B2B417-3343-8A87-0C64-752C79154310}"/>
              </a:ext>
            </a:extLst>
          </p:cNvPr>
          <p:cNvSpPr txBox="1"/>
          <p:nvPr/>
        </p:nvSpPr>
        <p:spPr>
          <a:xfrm>
            <a:off x="9669439" y="2341114"/>
            <a:ext cx="2522563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altLang="ja-JP" sz="1867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Realistic YN interaction</a:t>
            </a:r>
            <a:endParaRPr lang="ja-JP" altLang="en-US" sz="1867" dirty="0">
              <a:solidFill>
                <a:srgbClr val="0000FF"/>
              </a:solidFill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DC09B03A-CA4B-4E50-58E4-88C9A7EEB697}"/>
              </a:ext>
            </a:extLst>
          </p:cNvPr>
          <p:cNvCxnSpPr>
            <a:cxnSpLocks/>
          </p:cNvCxnSpPr>
          <p:nvPr/>
        </p:nvCxnSpPr>
        <p:spPr>
          <a:xfrm>
            <a:off x="10409467" y="1508500"/>
            <a:ext cx="673180" cy="856613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C7E79717-9806-762E-89E2-FEFE3E0660A8}"/>
              </a:ext>
            </a:extLst>
          </p:cNvPr>
          <p:cNvCxnSpPr>
            <a:cxnSpLocks/>
          </p:cNvCxnSpPr>
          <p:nvPr/>
        </p:nvCxnSpPr>
        <p:spPr>
          <a:xfrm>
            <a:off x="11217779" y="2669882"/>
            <a:ext cx="560096" cy="1657887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45C9BA1-2928-745A-4FE9-AE480331CDA2}"/>
              </a:ext>
            </a:extLst>
          </p:cNvPr>
          <p:cNvSpPr txBox="1"/>
          <p:nvPr/>
        </p:nvSpPr>
        <p:spPr>
          <a:xfrm>
            <a:off x="494656" y="830831"/>
            <a:ext cx="11896289" cy="4205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219170">
              <a:tabLst>
                <a:tab pos="1978025" algn="l"/>
                <a:tab pos="6550025" algn="l"/>
              </a:tabLst>
            </a:pPr>
            <a:r>
              <a:rPr lang="en-US" altLang="ja-JP" sz="2133" b="1" dirty="0">
                <a:solidFill>
                  <a:srgbClr val="C00000"/>
                </a:solidFill>
                <a:latin typeface="Arial"/>
                <a:ea typeface="ＭＳ Ｐゴシック"/>
              </a:rPr>
              <a:t>Strongly repulsive </a:t>
            </a:r>
            <a:r>
              <a:rPr lang="en-US" altLang="ja-JP" sz="2133" b="1" dirty="0">
                <a:solidFill>
                  <a:srgbClr val="C00000"/>
                </a:solidFill>
              </a:rPr>
              <a:t>Λ</a:t>
            </a:r>
            <a:r>
              <a:rPr lang="en-US" altLang="ja-JP" sz="2133" b="1" dirty="0">
                <a:solidFill>
                  <a:srgbClr val="C00000"/>
                </a:solidFill>
                <a:latin typeface="Arial"/>
                <a:ea typeface="ＭＳ Ｐゴシック"/>
              </a:rPr>
              <a:t>NN 3BF</a:t>
            </a:r>
            <a:r>
              <a:rPr lang="en-US" altLang="ja-JP" sz="2133" b="1" dirty="0">
                <a:latin typeface="Arial"/>
                <a:ea typeface="ＭＳ Ｐゴシック"/>
              </a:rPr>
              <a:t> exists? …It is necessary to support heavy neutron stars. </a:t>
            </a:r>
            <a:endParaRPr lang="ja-JP" altLang="en-US" sz="1467" b="1" dirty="0">
              <a:highlight>
                <a:srgbClr val="FFFF00"/>
              </a:highlight>
              <a:latin typeface="Arial"/>
              <a:ea typeface="ＭＳ Ｐゴシック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559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749"/>
    </mc:Choice>
    <mc:Fallback xmlns="">
      <p:transition spd="slow" advTm="114749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54E1E-8670-779F-82A3-1CB098D8D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F335E56-685E-ADEE-B675-C1D39BA2355A}"/>
              </a:ext>
            </a:extLst>
          </p:cNvPr>
          <p:cNvSpPr txBox="1"/>
          <p:nvPr/>
        </p:nvSpPr>
        <p:spPr>
          <a:xfrm>
            <a:off x="-492406" y="567055"/>
            <a:ext cx="5689137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3733" b="1" u="sng" kern="0" dirty="0">
                <a:cs typeface="Arial" panose="020B0604020202020204" pitchFamily="34" charset="0"/>
              </a:rPr>
              <a:t>Experimental Plan</a:t>
            </a:r>
            <a:endParaRPr lang="ja-JP" altLang="en-US" sz="3733" u="sng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6241A46-E9FC-9C24-B1D9-57C23200CA27}"/>
              </a:ext>
            </a:extLst>
          </p:cNvPr>
          <p:cNvSpPr txBox="1"/>
          <p:nvPr/>
        </p:nvSpPr>
        <p:spPr>
          <a:xfrm>
            <a:off x="199174" y="3659614"/>
            <a:ext cx="4282202" cy="1323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667" dirty="0"/>
              <a:t>(</a:t>
            </a:r>
            <a:r>
              <a:rPr lang="en-US" altLang="ja-JP" sz="2667" dirty="0">
                <a:latin typeface="Symbol" panose="05050102010706020507" pitchFamily="18" charset="2"/>
              </a:rPr>
              <a:t>p</a:t>
            </a:r>
            <a:r>
              <a:rPr lang="en-US" altLang="ja-JP" sz="2667" baseline="30000" dirty="0"/>
              <a:t>+</a:t>
            </a:r>
            <a:r>
              <a:rPr lang="en-US" altLang="ja-JP" sz="2667" dirty="0"/>
              <a:t>,</a:t>
            </a:r>
            <a:r>
              <a:rPr lang="ja-JP" altLang="en-US" sz="2667" dirty="0"/>
              <a:t>𝐾</a:t>
            </a:r>
            <a:r>
              <a:rPr lang="en-US" altLang="ja-JP" sz="2667" baseline="30000" dirty="0"/>
              <a:t>+</a:t>
            </a:r>
            <a:r>
              <a:rPr lang="en-US" altLang="ja-JP" sz="2667" dirty="0"/>
              <a:t>) spectroscopy for</a:t>
            </a:r>
          </a:p>
          <a:p>
            <a:r>
              <a:rPr lang="en-US" altLang="ja-JP" sz="2667" baseline="30000" dirty="0"/>
              <a:t>12</a:t>
            </a:r>
            <a:r>
              <a:rPr lang="en-US" altLang="ja-JP" sz="2667" baseline="-25000" dirty="0">
                <a:latin typeface="Symbol" panose="05050102010706020507" pitchFamily="18" charset="2"/>
              </a:rPr>
              <a:t>L</a:t>
            </a:r>
            <a:r>
              <a:rPr lang="en-US" altLang="ja-JP" sz="2667" dirty="0"/>
              <a:t>C, </a:t>
            </a:r>
            <a:r>
              <a:rPr lang="en-US" altLang="ja-JP" sz="2667" baseline="30000" dirty="0"/>
              <a:t>28</a:t>
            </a:r>
            <a:r>
              <a:rPr lang="en-US" altLang="ja-JP" sz="2667" baseline="-25000" dirty="0">
                <a:latin typeface="Symbol" panose="05050102010706020507" pitchFamily="18" charset="2"/>
              </a:rPr>
              <a:t>L</a:t>
            </a:r>
            <a:r>
              <a:rPr lang="en-US" altLang="ja-JP" sz="2667" dirty="0"/>
              <a:t>Si,</a:t>
            </a:r>
            <a:r>
              <a:rPr lang="en-US" altLang="ja-JP" sz="2667" baseline="30000" dirty="0"/>
              <a:t> 40</a:t>
            </a:r>
            <a:r>
              <a:rPr lang="en-US" altLang="ja-JP" sz="2667" baseline="-25000" dirty="0">
                <a:latin typeface="Symbol" panose="05050102010706020507" pitchFamily="18" charset="2"/>
              </a:rPr>
              <a:t>L</a:t>
            </a:r>
            <a:r>
              <a:rPr lang="en-US" altLang="ja-JP" sz="2667" dirty="0"/>
              <a:t>Ca, </a:t>
            </a:r>
            <a:r>
              <a:rPr lang="en-US" altLang="ja-JP" sz="2667" baseline="30000" dirty="0"/>
              <a:t>51</a:t>
            </a:r>
            <a:r>
              <a:rPr lang="en-US" altLang="ja-JP" sz="2667" baseline="-25000" dirty="0">
                <a:latin typeface="Symbol" panose="05050102010706020507" pitchFamily="18" charset="2"/>
              </a:rPr>
              <a:t>L</a:t>
            </a:r>
            <a:r>
              <a:rPr lang="en-US" altLang="ja-JP" sz="2667" dirty="0"/>
              <a:t>V,  </a:t>
            </a:r>
            <a:r>
              <a:rPr lang="en-US" altLang="ja-JP" sz="2667" baseline="30000" dirty="0"/>
              <a:t>89</a:t>
            </a:r>
            <a:r>
              <a:rPr lang="en-US" altLang="ja-JP" sz="2667" baseline="-25000" dirty="0">
                <a:latin typeface="Symbol" panose="05050102010706020507" pitchFamily="18" charset="2"/>
              </a:rPr>
              <a:t>L</a:t>
            </a:r>
            <a:r>
              <a:rPr lang="en-US" altLang="ja-JP" sz="2667" dirty="0"/>
              <a:t>Y, </a:t>
            </a:r>
            <a:r>
              <a:rPr lang="en-US" altLang="ja-JP" sz="2667" baseline="30000" dirty="0"/>
              <a:t>139</a:t>
            </a:r>
            <a:r>
              <a:rPr lang="en-US" altLang="ja-JP" sz="2667" baseline="-25000" dirty="0">
                <a:latin typeface="Symbol" panose="05050102010706020507" pitchFamily="18" charset="2"/>
              </a:rPr>
              <a:t>L</a:t>
            </a:r>
            <a:r>
              <a:rPr lang="en-US" altLang="ja-JP" sz="2667" dirty="0"/>
              <a:t>La,</a:t>
            </a:r>
            <a:r>
              <a:rPr lang="en-US" altLang="ja-JP" sz="2667" baseline="30000" dirty="0"/>
              <a:t> 208</a:t>
            </a:r>
            <a:r>
              <a:rPr lang="en-US" altLang="ja-JP" sz="2667" baseline="-25000" dirty="0">
                <a:latin typeface="Symbol" panose="05050102010706020507" pitchFamily="18" charset="2"/>
              </a:rPr>
              <a:t>L</a:t>
            </a:r>
            <a:r>
              <a:rPr lang="en-US" altLang="ja-JP" sz="2667" dirty="0"/>
              <a:t>Pb     </a:t>
            </a:r>
            <a:endParaRPr lang="ja-JP" altLang="en-US" sz="2667" dirty="0"/>
          </a:p>
        </p:txBody>
      </p:sp>
      <p:sp>
        <p:nvSpPr>
          <p:cNvPr id="41" name="右矢印 1">
            <a:extLst>
              <a:ext uri="{FF2B5EF4-FFF2-40B4-BE49-F238E27FC236}">
                <a16:creationId xmlns:a16="http://schemas.microsoft.com/office/drawing/2014/main" id="{B7CD5BCA-B935-54EF-C009-3B638A04D537}"/>
              </a:ext>
            </a:extLst>
          </p:cNvPr>
          <p:cNvSpPr/>
          <p:nvPr/>
        </p:nvSpPr>
        <p:spPr>
          <a:xfrm>
            <a:off x="4673694" y="2999838"/>
            <a:ext cx="441629" cy="71398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800"/>
          </a:p>
        </p:txBody>
      </p: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412E35B7-8A3D-A95F-0684-F5CD73B99136}"/>
              </a:ext>
            </a:extLst>
          </p:cNvPr>
          <p:cNvGrpSpPr/>
          <p:nvPr/>
        </p:nvGrpSpPr>
        <p:grpSpPr>
          <a:xfrm>
            <a:off x="4249530" y="1845429"/>
            <a:ext cx="7996136" cy="4875688"/>
            <a:chOff x="3744096" y="1852597"/>
            <a:chExt cx="5369549" cy="3290903"/>
          </a:xfrm>
        </p:grpSpPr>
        <p:pic>
          <p:nvPicPr>
            <p:cNvPr id="48" name="図 47" descr="ダイアグラム&#10;&#10;自動的に生成された説明">
              <a:extLst>
                <a:ext uri="{FF2B5EF4-FFF2-40B4-BE49-F238E27FC236}">
                  <a16:creationId xmlns:a16="http://schemas.microsoft.com/office/drawing/2014/main" id="{7382112F-9A88-7605-EB45-611463A281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517" t="25602" r="31800" b="14337"/>
            <a:stretch/>
          </p:blipFill>
          <p:spPr>
            <a:xfrm>
              <a:off x="3744096" y="1852597"/>
              <a:ext cx="5297469" cy="3290903"/>
            </a:xfrm>
            <a:prstGeom prst="rect">
              <a:avLst/>
            </a:prstGeom>
          </p:spPr>
        </p:pic>
        <p:sp>
          <p:nvSpPr>
            <p:cNvPr id="49" name="四角形: 角を丸くする 48">
              <a:extLst>
                <a:ext uri="{FF2B5EF4-FFF2-40B4-BE49-F238E27FC236}">
                  <a16:creationId xmlns:a16="http://schemas.microsoft.com/office/drawing/2014/main" id="{050B4386-29AF-B1CA-FD5A-A04ED819909E}"/>
                </a:ext>
              </a:extLst>
            </p:cNvPr>
            <p:cNvSpPr/>
            <p:nvPr/>
          </p:nvSpPr>
          <p:spPr>
            <a:xfrm>
              <a:off x="6147515" y="2084665"/>
              <a:ext cx="2455572" cy="1409800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800"/>
            </a:p>
          </p:txBody>
        </p:sp>
        <p:sp>
          <p:nvSpPr>
            <p:cNvPr id="50" name="四角形: 角を丸くする 49">
              <a:extLst>
                <a:ext uri="{FF2B5EF4-FFF2-40B4-BE49-F238E27FC236}">
                  <a16:creationId xmlns:a16="http://schemas.microsoft.com/office/drawing/2014/main" id="{66259BC7-07E5-D201-C5D2-3DDD23944BB1}"/>
                </a:ext>
              </a:extLst>
            </p:cNvPr>
            <p:cNvSpPr/>
            <p:nvPr/>
          </p:nvSpPr>
          <p:spPr>
            <a:xfrm>
              <a:off x="4504977" y="2806039"/>
              <a:ext cx="1653093" cy="406940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800"/>
            </a:p>
          </p:txBody>
        </p:sp>
        <p:sp>
          <p:nvSpPr>
            <p:cNvPr id="51" name="四角形: 角を丸くする 50">
              <a:extLst>
                <a:ext uri="{FF2B5EF4-FFF2-40B4-BE49-F238E27FC236}">
                  <a16:creationId xmlns:a16="http://schemas.microsoft.com/office/drawing/2014/main" id="{D2FABD00-1099-8856-6D43-D50719F77E0B}"/>
                </a:ext>
              </a:extLst>
            </p:cNvPr>
            <p:cNvSpPr/>
            <p:nvPr/>
          </p:nvSpPr>
          <p:spPr>
            <a:xfrm>
              <a:off x="4485019" y="2257587"/>
              <a:ext cx="378225" cy="654830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800"/>
            </a:p>
          </p:txBody>
        </p:sp>
        <p:sp>
          <p:nvSpPr>
            <p:cNvPr id="52" name="四角形: 角を丸くする 51">
              <a:extLst>
                <a:ext uri="{FF2B5EF4-FFF2-40B4-BE49-F238E27FC236}">
                  <a16:creationId xmlns:a16="http://schemas.microsoft.com/office/drawing/2014/main" id="{486D6E2E-BA1B-F5BE-DCFF-0A34141DFEA2}"/>
                </a:ext>
              </a:extLst>
            </p:cNvPr>
            <p:cNvSpPr/>
            <p:nvPr/>
          </p:nvSpPr>
          <p:spPr>
            <a:xfrm>
              <a:off x="8098665" y="3494465"/>
              <a:ext cx="207089" cy="205384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800"/>
            </a:p>
          </p:txBody>
        </p:sp>
        <p:sp>
          <p:nvSpPr>
            <p:cNvPr id="53" name="四角形: 角を丸くする 52">
              <a:extLst>
                <a:ext uri="{FF2B5EF4-FFF2-40B4-BE49-F238E27FC236}">
                  <a16:creationId xmlns:a16="http://schemas.microsoft.com/office/drawing/2014/main" id="{AE9360D3-70EF-C5E8-4C57-FACEB6A99ED4}"/>
                </a:ext>
              </a:extLst>
            </p:cNvPr>
            <p:cNvSpPr/>
            <p:nvPr/>
          </p:nvSpPr>
          <p:spPr>
            <a:xfrm rot="21091786">
              <a:off x="8584616" y="3596434"/>
              <a:ext cx="529029" cy="394291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800"/>
            </a:p>
          </p:txBody>
        </p:sp>
        <p:sp>
          <p:nvSpPr>
            <p:cNvPr id="54" name="四角形: 角を丸くする 53">
              <a:extLst>
                <a:ext uri="{FF2B5EF4-FFF2-40B4-BE49-F238E27FC236}">
                  <a16:creationId xmlns:a16="http://schemas.microsoft.com/office/drawing/2014/main" id="{FEAC26F2-DFFA-C568-74C8-4D712DE363C1}"/>
                </a:ext>
              </a:extLst>
            </p:cNvPr>
            <p:cNvSpPr/>
            <p:nvPr/>
          </p:nvSpPr>
          <p:spPr>
            <a:xfrm rot="20908804">
              <a:off x="8704015" y="3491631"/>
              <a:ext cx="347898" cy="103775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800"/>
            </a:p>
          </p:txBody>
        </p:sp>
      </p:grp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3ECB3698-A38E-4196-24CD-336E2F5FE3F0}"/>
              </a:ext>
            </a:extLst>
          </p:cNvPr>
          <p:cNvSpPr/>
          <p:nvPr/>
        </p:nvSpPr>
        <p:spPr>
          <a:xfrm>
            <a:off x="5879553" y="3081071"/>
            <a:ext cx="1711499" cy="646109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800"/>
          </a:p>
        </p:txBody>
      </p:sp>
      <p:pic>
        <p:nvPicPr>
          <p:cNvPr id="44" name="図 43" descr="グラフ, ウォーターフォール図&#10;&#10;自動的に生成された説明">
            <a:extLst>
              <a:ext uri="{FF2B5EF4-FFF2-40B4-BE49-F238E27FC236}">
                <a16:creationId xmlns:a16="http://schemas.microsoft.com/office/drawing/2014/main" id="{F8693B7C-E042-172B-7017-254774F5F1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203" y="1355598"/>
            <a:ext cx="6854616" cy="3014412"/>
          </a:xfrm>
          <a:prstGeom prst="rect">
            <a:avLst/>
          </a:prstGeom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7B0E355-D11F-3545-C6F3-69436F0743B1}"/>
              </a:ext>
            </a:extLst>
          </p:cNvPr>
          <p:cNvSpPr txBox="1"/>
          <p:nvPr/>
        </p:nvSpPr>
        <p:spPr>
          <a:xfrm>
            <a:off x="1951322" y="2791049"/>
            <a:ext cx="3102178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en-US" altLang="ja-JP" sz="2400" b="1" dirty="0"/>
              <a:t> ΔM  ~ </a:t>
            </a:r>
            <a:r>
              <a:rPr lang="en-US" altLang="ja-JP" sz="2400" b="1" dirty="0">
                <a:solidFill>
                  <a:srgbClr val="FF0000"/>
                </a:solidFill>
              </a:rPr>
              <a:t>0.3 MeV </a:t>
            </a:r>
            <a:r>
              <a:rPr lang="en-US" altLang="ja-JP" sz="1600" b="1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FWHM</a:t>
            </a:r>
          </a:p>
          <a:p>
            <a:r>
              <a:rPr lang="en-US" altLang="ja-JP" sz="2400" dirty="0" err="1">
                <a:latin typeface="Symbol" pitchFamily="2" charset="2"/>
              </a:rPr>
              <a:t>D</a:t>
            </a:r>
            <a:r>
              <a:rPr lang="en-US" altLang="ja-JP" sz="2400" dirty="0" err="1"/>
              <a:t>p</a:t>
            </a:r>
            <a:r>
              <a:rPr lang="en-US" altLang="ja-JP" sz="2400" dirty="0"/>
              <a:t>/p = 1/10000</a:t>
            </a:r>
            <a:endParaRPr lang="ja-JP" altLang="en-US" sz="2400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668C6BF8-B440-A891-C9CA-246C9A50DF4C}"/>
              </a:ext>
            </a:extLst>
          </p:cNvPr>
          <p:cNvSpPr txBox="1"/>
          <p:nvPr/>
        </p:nvSpPr>
        <p:spPr>
          <a:xfrm>
            <a:off x="211124" y="5068041"/>
            <a:ext cx="401286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/>
              <a:t>Together with </a:t>
            </a:r>
            <a:r>
              <a:rPr lang="en-US" altLang="ja-JP" sz="2400" dirty="0">
                <a:latin typeface="Symbol" panose="05050102010706020507" pitchFamily="18" charset="2"/>
              </a:rPr>
              <a:t>LN </a:t>
            </a:r>
            <a:r>
              <a:rPr lang="en-US" altLang="ja-JP" sz="2400" dirty="0"/>
              <a:t>scattering exp. (E86@K1.1),</a:t>
            </a:r>
          </a:p>
          <a:p>
            <a:r>
              <a:rPr lang="en-US" altLang="ja-JP" sz="2400" dirty="0"/>
              <a:t>those </a:t>
            </a:r>
            <a:r>
              <a:rPr lang="en-US" altLang="ja-JP" sz="2800" dirty="0"/>
              <a:t>B</a:t>
            </a:r>
            <a:r>
              <a:rPr lang="en-US" altLang="ja-JP" sz="2800" baseline="-25000" dirty="0">
                <a:latin typeface="Symbol" panose="05050102010706020507" pitchFamily="18" charset="2"/>
              </a:rPr>
              <a:t>L</a:t>
            </a:r>
            <a:r>
              <a:rPr lang="en-US" altLang="ja-JP" sz="2400" dirty="0"/>
              <a:t> values give info. on </a:t>
            </a:r>
            <a:r>
              <a:rPr lang="en-US" altLang="ja-JP" sz="2400" dirty="0">
                <a:latin typeface="Symbol" panose="05050102010706020507" pitchFamily="18" charset="2"/>
              </a:rPr>
              <a:t>LNN</a:t>
            </a:r>
            <a:r>
              <a:rPr lang="en-US" altLang="ja-JP" sz="2400" dirty="0"/>
              <a:t> strength.</a:t>
            </a:r>
            <a:endParaRPr lang="ja-JP" altLang="en-US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3257D6C-DD8A-257D-EF3F-1B2572FFE6DB}"/>
              </a:ext>
            </a:extLst>
          </p:cNvPr>
          <p:cNvSpPr txBox="1"/>
          <p:nvPr/>
        </p:nvSpPr>
        <p:spPr>
          <a:xfrm>
            <a:off x="4481376" y="543578"/>
            <a:ext cx="7682496" cy="913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667" b="1" kern="0" dirty="0">
                <a:cs typeface="Arial" panose="020B0604020202020204" pitchFamily="34" charset="0"/>
              </a:rPr>
              <a:t>HIHR (High Intensity High Resolution) beam line at the </a:t>
            </a:r>
            <a:r>
              <a:rPr lang="en-US" altLang="ja-JP" sz="2667" b="1" kern="0" dirty="0">
                <a:highlight>
                  <a:srgbClr val="FFFF00"/>
                </a:highlight>
                <a:cs typeface="Arial" panose="020B0604020202020204" pitchFamily="34" charset="0"/>
              </a:rPr>
              <a:t>extended Hadron Facility</a:t>
            </a:r>
            <a:endParaRPr lang="ja-JP" altLang="en-US" sz="2667" dirty="0">
              <a:highlight>
                <a:srgbClr val="FFFF00"/>
              </a:highlight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C57689B-1DBD-E32D-B520-A2E367A493AD}"/>
              </a:ext>
            </a:extLst>
          </p:cNvPr>
          <p:cNvSpPr/>
          <p:nvPr/>
        </p:nvSpPr>
        <p:spPr>
          <a:xfrm>
            <a:off x="5196731" y="3354962"/>
            <a:ext cx="951149" cy="33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642895A-5FD9-5915-3C98-AF540773CCB6}"/>
              </a:ext>
            </a:extLst>
          </p:cNvPr>
          <p:cNvSpPr/>
          <p:nvPr/>
        </p:nvSpPr>
        <p:spPr>
          <a:xfrm>
            <a:off x="3890716" y="1952683"/>
            <a:ext cx="1224607" cy="348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139CA8FF-2FEC-1978-9549-FB04CCCD9BB2}"/>
              </a:ext>
            </a:extLst>
          </p:cNvPr>
          <p:cNvSpPr txBox="1"/>
          <p:nvPr/>
        </p:nvSpPr>
        <p:spPr>
          <a:xfrm>
            <a:off x="9062557" y="2439887"/>
            <a:ext cx="1501226" cy="606973"/>
          </a:xfrm>
          <a:prstGeom prst="rect">
            <a:avLst/>
          </a:prstGeom>
          <a:solidFill>
            <a:srgbClr val="00B05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solidFill>
                  <a:schemeClr val="bg1"/>
                </a:solidFill>
              </a:rPr>
              <a:t>HIHR</a:t>
            </a:r>
            <a:endParaRPr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175C30DB-E9A3-1A5F-AAFF-E3AE958BB932}"/>
              </a:ext>
            </a:extLst>
          </p:cNvPr>
          <p:cNvSpPr txBox="1"/>
          <p:nvPr/>
        </p:nvSpPr>
        <p:spPr>
          <a:xfrm>
            <a:off x="1345190" y="1754306"/>
            <a:ext cx="4072369" cy="7822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ts val="2533"/>
              </a:lnSpc>
            </a:pPr>
            <a:r>
              <a:rPr lang="en-US" altLang="ja-JP" sz="2400" b="1" dirty="0"/>
              <a:t>Pion intensity </a:t>
            </a:r>
            <a:r>
              <a:rPr lang="en-US" altLang="ja-JP" sz="2400" b="1" dirty="0">
                <a:solidFill>
                  <a:srgbClr val="FF0000"/>
                </a:solidFill>
              </a:rPr>
              <a:t>&gt; 2x10</a:t>
            </a:r>
            <a:r>
              <a:rPr lang="en-US" altLang="ja-JP" sz="2400" b="1" baseline="30000" dirty="0">
                <a:solidFill>
                  <a:srgbClr val="FF0000"/>
                </a:solidFill>
              </a:rPr>
              <a:t>8</a:t>
            </a:r>
            <a:r>
              <a:rPr lang="en-US" altLang="ja-JP" sz="2400" b="1" dirty="0">
                <a:solidFill>
                  <a:srgbClr val="FF0000"/>
                </a:solidFill>
              </a:rPr>
              <a:t>/spill</a:t>
            </a:r>
          </a:p>
          <a:p>
            <a:r>
              <a:rPr lang="en-US" altLang="ja-JP" sz="2400" b="1" dirty="0"/>
              <a:t>Dispersion matching</a:t>
            </a:r>
          </a:p>
        </p:txBody>
      </p:sp>
    </p:spTree>
    <p:extLst>
      <p:ext uri="{BB962C8B-B14F-4D97-AF65-F5344CB8AC3E}">
        <p14:creationId xmlns:p14="http://schemas.microsoft.com/office/powerpoint/2010/main" val="2995469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1797858" y="706310"/>
            <a:ext cx="8086725" cy="65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defTabSz="552437" eaLnBrk="1">
              <a:lnSpc>
                <a:spcPct val="104000"/>
              </a:lnSpc>
              <a:buClr>
                <a:srgbClr val="000000"/>
              </a:buClr>
              <a:buSzPct val="45000"/>
              <a:tabLst>
                <a:tab pos="876278" algn="l"/>
                <a:tab pos="1750440" algn="l"/>
                <a:tab pos="2626718" algn="l"/>
                <a:tab pos="3502996" algn="l"/>
                <a:tab pos="4377157" algn="l"/>
                <a:tab pos="5253435" algn="l"/>
                <a:tab pos="6127597" algn="l"/>
                <a:tab pos="7003876" algn="l"/>
                <a:tab pos="7880154" algn="l"/>
                <a:tab pos="8754314" algn="l"/>
                <a:tab pos="9630593" algn="l"/>
                <a:tab pos="10506871" algn="l"/>
              </a:tabLst>
            </a:pPr>
            <a:r>
              <a:rPr kumimoji="0" lang="en-US" altLang="ja-JP" sz="3733" b="1" u="sng" dirty="0">
                <a:solidFill>
                  <a:srgbClr val="000000"/>
                </a:solidFill>
                <a:latin typeface="Helvetica" pitchFamily="34" charset="0"/>
              </a:rPr>
              <a:t>Summary</a:t>
            </a:r>
            <a:endParaRPr kumimoji="0" lang="ja-JP" altLang="en-GB" sz="2133" b="1" u="sng" dirty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D37F0B-DC5C-4353-91B6-DE60DD20C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520" y="1453333"/>
            <a:ext cx="10996960" cy="4425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9" rIns="91436" bIns="45719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defTabSz="1219170">
              <a:buNone/>
            </a:pPr>
            <a:endParaRPr lang="en-US" altLang="ja-JP" sz="2400" dirty="0">
              <a:solidFill>
                <a:srgbClr val="000000"/>
              </a:solidFill>
            </a:endParaRPr>
          </a:p>
          <a:p>
            <a:pPr marL="357708" indent="-357708" defTabSz="1219170">
              <a:buFont typeface="+mj-lt"/>
              <a:buAutoNum type="arabicPeriod"/>
            </a:pPr>
            <a:r>
              <a:rPr lang="en-US" altLang="ja-JP" sz="2400" dirty="0">
                <a:solidFill>
                  <a:srgbClr val="000000"/>
                </a:solidFill>
              </a:rPr>
              <a:t>Strangeness will play essential roles in solving the problem on nuclear force.</a:t>
            </a:r>
          </a:p>
          <a:p>
            <a:pPr defTabSz="1219170">
              <a:buNone/>
            </a:pPr>
            <a:endParaRPr lang="en-US" altLang="ja-JP" sz="1067" dirty="0">
              <a:solidFill>
                <a:srgbClr val="000000"/>
              </a:solidFill>
            </a:endParaRPr>
          </a:p>
          <a:p>
            <a:pPr defTabSz="1219170">
              <a:buNone/>
            </a:pPr>
            <a:r>
              <a:rPr lang="en-US" altLang="ja-JP" sz="2400" dirty="0">
                <a:solidFill>
                  <a:srgbClr val="000000"/>
                </a:solidFill>
              </a:rPr>
              <a:t>2. Strangeness Nuclear Physics experiments at J-PARC have created various </a:t>
            </a:r>
          </a:p>
          <a:p>
            <a:pPr defTabSz="1219170">
              <a:buNone/>
            </a:pPr>
            <a:r>
              <a:rPr lang="en-US" altLang="ja-JP" sz="2400" dirty="0">
                <a:solidFill>
                  <a:srgbClr val="000000"/>
                </a:solidFill>
              </a:rPr>
              <a:t>    results, including: </a:t>
            </a:r>
          </a:p>
          <a:p>
            <a:pPr defTabSz="1219170">
              <a:buNone/>
            </a:pPr>
            <a:r>
              <a:rPr lang="ja-JP" altLang="en-US" sz="2400" dirty="0">
                <a:solidFill>
                  <a:srgbClr val="000000"/>
                </a:solidFill>
              </a:rPr>
              <a:t> 　・ </a:t>
            </a:r>
            <a:r>
              <a:rPr lang="en-US" altLang="ja-JP" sz="2400" dirty="0">
                <a:solidFill>
                  <a:srgbClr val="000000"/>
                </a:solidFill>
              </a:rPr>
              <a:t>Successful high quality YN scattering</a:t>
            </a:r>
          </a:p>
          <a:p>
            <a:pPr defTabSz="1219170">
              <a:buNone/>
            </a:pPr>
            <a:r>
              <a:rPr lang="ja-JP" altLang="en-US" sz="2400" dirty="0">
                <a:solidFill>
                  <a:srgbClr val="000000"/>
                </a:solidFill>
              </a:rPr>
              <a:t> </a:t>
            </a:r>
            <a:r>
              <a:rPr lang="en-US" altLang="ja-JP" sz="2400" dirty="0">
                <a:solidFill>
                  <a:srgbClr val="000000"/>
                </a:solidFill>
              </a:rPr>
              <a:t>   </a:t>
            </a:r>
            <a:r>
              <a:rPr lang="ja-JP" altLang="en-US" sz="2400" dirty="0">
                <a:solidFill>
                  <a:srgbClr val="000000"/>
                </a:solidFill>
              </a:rPr>
              <a:t>・ </a:t>
            </a:r>
            <a:r>
              <a:rPr lang="en-US" altLang="ja-JP" sz="2400" dirty="0">
                <a:solidFill>
                  <a:srgbClr val="000000"/>
                </a:solidFill>
              </a:rPr>
              <a:t>Precise Λ binding energy</a:t>
            </a:r>
            <a:r>
              <a:rPr lang="ja-JP" altLang="en-US" sz="2400" dirty="0">
                <a:solidFill>
                  <a:srgbClr val="000000"/>
                </a:solidFill>
              </a:rPr>
              <a:t> </a:t>
            </a:r>
            <a:r>
              <a:rPr lang="en-US" altLang="ja-JP" sz="2400" dirty="0">
                <a:solidFill>
                  <a:srgbClr val="000000"/>
                </a:solidFill>
              </a:rPr>
              <a:t>of</a:t>
            </a:r>
            <a:r>
              <a:rPr lang="ja-JP" altLang="en-US" sz="2400" dirty="0">
                <a:solidFill>
                  <a:srgbClr val="000000"/>
                </a:solidFill>
              </a:rPr>
              <a:t> </a:t>
            </a:r>
            <a:r>
              <a:rPr lang="en-US" altLang="ja-JP" sz="2400" baseline="30000" dirty="0">
                <a:solidFill>
                  <a:srgbClr val="000000"/>
                </a:solidFill>
              </a:rPr>
              <a:t>3</a:t>
            </a:r>
            <a:r>
              <a:rPr lang="en-US" altLang="ja-JP" sz="2400" baseline="-25000" dirty="0">
                <a:solidFill>
                  <a:srgbClr val="00000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400" dirty="0">
                <a:solidFill>
                  <a:srgbClr val="000000"/>
                </a:solidFill>
              </a:rPr>
              <a:t>H</a:t>
            </a:r>
          </a:p>
          <a:p>
            <a:pPr defTabSz="1219170">
              <a:buNone/>
            </a:pPr>
            <a:r>
              <a:rPr lang="en-US" altLang="ja-JP" sz="2400" dirty="0">
                <a:solidFill>
                  <a:srgbClr val="000000"/>
                </a:solidFill>
              </a:rPr>
              <a:t> </a:t>
            </a:r>
            <a:r>
              <a:rPr lang="ja-JP" altLang="en-US" sz="2400" dirty="0">
                <a:solidFill>
                  <a:srgbClr val="000000"/>
                </a:solidFill>
              </a:rPr>
              <a:t>　・ </a:t>
            </a:r>
            <a:r>
              <a:rPr lang="en-US" altLang="ja-JP" sz="2400" dirty="0">
                <a:solidFill>
                  <a:srgbClr val="000000"/>
                </a:solidFill>
              </a:rPr>
              <a:t>Ξ</a:t>
            </a:r>
            <a:r>
              <a:rPr lang="ja-JP" altLang="en-US" sz="2400" dirty="0">
                <a:solidFill>
                  <a:srgbClr val="000000"/>
                </a:solidFill>
              </a:rPr>
              <a:t> </a:t>
            </a:r>
            <a:r>
              <a:rPr lang="en-US" altLang="ja-JP" sz="2400" dirty="0" err="1">
                <a:solidFill>
                  <a:srgbClr val="000000"/>
                </a:solidFill>
              </a:rPr>
              <a:t>hypernuclear</a:t>
            </a:r>
            <a:r>
              <a:rPr lang="en-US" altLang="ja-JP" sz="2400" dirty="0">
                <a:solidFill>
                  <a:srgbClr val="000000"/>
                </a:solidFill>
              </a:rPr>
              <a:t> data giving attractive </a:t>
            </a:r>
            <a:r>
              <a:rPr lang="en-US" altLang="ja-JP" sz="2400" dirty="0">
                <a:solidFill>
                  <a:srgbClr val="000000"/>
                </a:solidFill>
                <a:latin typeface="Symbol" panose="05050102010706020507" pitchFamily="18" charset="2"/>
              </a:rPr>
              <a:t>X</a:t>
            </a:r>
            <a:r>
              <a:rPr lang="en-US" altLang="ja-JP" sz="2400" dirty="0">
                <a:solidFill>
                  <a:srgbClr val="000000"/>
                </a:solidFill>
              </a:rPr>
              <a:t>-N interaction </a:t>
            </a:r>
          </a:p>
          <a:p>
            <a:pPr defTabSz="1219170">
              <a:buNone/>
            </a:pPr>
            <a:endParaRPr lang="en-US" altLang="ja-JP" sz="1200" dirty="0">
              <a:solidFill>
                <a:srgbClr val="000000"/>
              </a:solidFill>
            </a:endParaRPr>
          </a:p>
          <a:p>
            <a:pPr defTabSz="1219170">
              <a:buNone/>
            </a:pPr>
            <a:r>
              <a:rPr lang="en-US" altLang="ja-JP" sz="2400" dirty="0">
                <a:solidFill>
                  <a:srgbClr val="000000"/>
                </a:solidFill>
              </a:rPr>
              <a:t>3. To solve the hyperon puzzle, </a:t>
            </a:r>
            <a:r>
              <a:rPr lang="en-US" altLang="ja-JP" sz="2400" dirty="0">
                <a:solidFill>
                  <a:srgbClr val="00000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400" dirty="0">
                <a:solidFill>
                  <a:srgbClr val="000000"/>
                </a:solidFill>
              </a:rPr>
              <a:t>NN 3BF will be investigated via precise </a:t>
            </a:r>
          </a:p>
          <a:p>
            <a:pPr defTabSz="1219170">
              <a:buNone/>
            </a:pPr>
            <a:r>
              <a:rPr lang="en-US" altLang="ja-JP" sz="2400" dirty="0">
                <a:solidFill>
                  <a:srgbClr val="000000"/>
                </a:solidFill>
                <a:latin typeface="Symbol" panose="05050102010706020507" pitchFamily="18" charset="2"/>
              </a:rPr>
              <a:t>     L</a:t>
            </a:r>
            <a:r>
              <a:rPr lang="en-US" altLang="ja-JP" sz="2400" dirty="0">
                <a:solidFill>
                  <a:srgbClr val="000000"/>
                </a:solidFill>
              </a:rPr>
              <a:t> </a:t>
            </a:r>
            <a:r>
              <a:rPr lang="en-US" altLang="ja-JP" sz="2400" dirty="0" err="1">
                <a:solidFill>
                  <a:srgbClr val="000000"/>
                </a:solidFill>
              </a:rPr>
              <a:t>hypernuclear</a:t>
            </a:r>
            <a:r>
              <a:rPr lang="en-US" altLang="ja-JP" sz="2400" dirty="0">
                <a:solidFill>
                  <a:srgbClr val="000000"/>
                </a:solidFill>
              </a:rPr>
              <a:t> spectroscopy.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774956"/>
      </p:ext>
    </p:extLst>
  </p:cSld>
  <p:clrMapOvr>
    <a:masterClrMapping/>
  </p:clrMapOvr>
  <p:transition advTm="6322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347802" y="1540469"/>
            <a:ext cx="10065275" cy="192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9" rIns="91436" bIns="45719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5400" b="1" dirty="0">
              <a:latin typeface="Arial"/>
              <a:ea typeface="ＭＳ Ｐゴシック"/>
            </a:endParaRPr>
          </a:p>
          <a:p>
            <a:pPr algn="ctr" defTabSz="121917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ja-JP" sz="6000" b="1" dirty="0"/>
              <a:t>1. Introduction</a:t>
            </a:r>
            <a:endParaRPr lang="en-US" altLang="ja-JP" sz="6000" b="1" dirty="0"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00080455"/>
      </p:ext>
    </p:extLst>
  </p:cSld>
  <p:clrMapOvr>
    <a:masterClrMapping/>
  </p:clrMapOvr>
  <p:transition spd="slow" advTm="2419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グループ化 167">
            <a:extLst>
              <a:ext uri="{FF2B5EF4-FFF2-40B4-BE49-F238E27FC236}">
                <a16:creationId xmlns:a16="http://schemas.microsoft.com/office/drawing/2014/main" id="{99CCBC7B-75EA-391C-7890-3DAE6A8FC7C8}"/>
              </a:ext>
            </a:extLst>
          </p:cNvPr>
          <p:cNvGrpSpPr/>
          <p:nvPr/>
        </p:nvGrpSpPr>
        <p:grpSpPr>
          <a:xfrm>
            <a:off x="558985" y="953578"/>
            <a:ext cx="4536923" cy="5338349"/>
            <a:chOff x="565045" y="843583"/>
            <a:chExt cx="4536923" cy="5338349"/>
          </a:xfrm>
        </p:grpSpPr>
        <p:sp>
          <p:nvSpPr>
            <p:cNvPr id="16" name="下矢印 15"/>
            <p:cNvSpPr/>
            <p:nvPr/>
          </p:nvSpPr>
          <p:spPr>
            <a:xfrm rot="19864249">
              <a:off x="4239188" y="843583"/>
              <a:ext cx="862780" cy="5338349"/>
            </a:xfrm>
            <a:prstGeom prst="downArrow">
              <a:avLst>
                <a:gd name="adj1" fmla="val 50000"/>
                <a:gd name="adj2" fmla="val 75546"/>
              </a:avLst>
            </a:prstGeom>
            <a:gradFill flip="none" rotWithShape="1">
              <a:gsLst>
                <a:gs pos="100000">
                  <a:srgbClr val="FF0000"/>
                </a:gs>
                <a:gs pos="78000">
                  <a:srgbClr val="FF0000">
                    <a:tint val="44500"/>
                    <a:satMod val="160000"/>
                  </a:srgbClr>
                </a:gs>
                <a:gs pos="0">
                  <a:schemeClr val="bg1"/>
                </a:gs>
              </a:gsLst>
              <a:lin ang="16200000" scaled="1"/>
              <a:tileRect/>
            </a:gra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565045" y="955190"/>
              <a:ext cx="4224233" cy="461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QCD </a:t>
              </a:r>
              <a:r>
                <a:rPr kumimoji="1" lang="en-US" altLang="ja-JP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(Quantum Chromo Dynamics)</a:t>
              </a:r>
            </a:p>
          </p:txBody>
        </p:sp>
      </p:grpSp>
      <p:pic>
        <p:nvPicPr>
          <p:cNvPr id="23" name="Picture 2" descr="12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392" y="4197965"/>
            <a:ext cx="980853" cy="97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val 15"/>
          <p:cNvSpPr>
            <a:spLocks noChangeArrowheads="1"/>
          </p:cNvSpPr>
          <p:nvPr/>
        </p:nvSpPr>
        <p:spPr bwMode="auto">
          <a:xfrm>
            <a:off x="2489011" y="2918281"/>
            <a:ext cx="3615487" cy="692151"/>
          </a:xfrm>
          <a:prstGeom prst="ellips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  <a:softEdge rad="63500"/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24" name="Oval 15"/>
          <p:cNvSpPr>
            <a:spLocks noChangeArrowheads="1"/>
          </p:cNvSpPr>
          <p:nvPr/>
        </p:nvSpPr>
        <p:spPr bwMode="auto">
          <a:xfrm>
            <a:off x="3287966" y="4336768"/>
            <a:ext cx="3615487" cy="692151"/>
          </a:xfrm>
          <a:prstGeom prst="ellips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  <a:softEdge rad="63500"/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4450989" y="4423989"/>
            <a:ext cx="12634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Nuclei</a:t>
            </a:r>
          </a:p>
        </p:txBody>
      </p:sp>
      <p:pic>
        <p:nvPicPr>
          <p:cNvPr id="27" name="Picture 9" descr="lamb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4955">
            <a:off x="901724" y="2588931"/>
            <a:ext cx="582720" cy="60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3510964" y="2995758"/>
            <a:ext cx="17309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Hadrons </a:t>
            </a:r>
          </a:p>
        </p:txBody>
      </p:sp>
      <p:sp>
        <p:nvSpPr>
          <p:cNvPr id="41" name="Oval 15"/>
          <p:cNvSpPr>
            <a:spLocks noChangeArrowheads="1"/>
          </p:cNvSpPr>
          <p:nvPr/>
        </p:nvSpPr>
        <p:spPr bwMode="auto">
          <a:xfrm>
            <a:off x="3826423" y="5876205"/>
            <a:ext cx="3780835" cy="692151"/>
          </a:xfrm>
          <a:prstGeom prst="ellips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  <a:softEdge rad="63500"/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4485590" y="5932782"/>
            <a:ext cx="25619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Neutron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Stars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282045C-1DC3-03DC-FE73-96E003C70CF4}"/>
              </a:ext>
            </a:extLst>
          </p:cNvPr>
          <p:cNvGrpSpPr/>
          <p:nvPr/>
        </p:nvGrpSpPr>
        <p:grpSpPr>
          <a:xfrm>
            <a:off x="1691059" y="1570585"/>
            <a:ext cx="3615487" cy="692151"/>
            <a:chOff x="1594587" y="1507035"/>
            <a:chExt cx="3615487" cy="692151"/>
          </a:xfrm>
        </p:grpSpPr>
        <p:sp>
          <p:nvSpPr>
            <p:cNvPr id="38" name="Oval 15"/>
            <p:cNvSpPr>
              <a:spLocks noChangeArrowheads="1"/>
            </p:cNvSpPr>
            <p:nvPr/>
          </p:nvSpPr>
          <p:spPr bwMode="auto">
            <a:xfrm>
              <a:off x="1594587" y="1507035"/>
              <a:ext cx="3615487" cy="69215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  <a:softEdge rad="63500"/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2701450" y="1583247"/>
              <a:ext cx="142608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50" charset="-128"/>
                  <a:cs typeface="+mn-cs"/>
                </a:rPr>
                <a:t>Quarks</a:t>
              </a:r>
            </a:p>
          </p:txBody>
        </p:sp>
      </p:grpSp>
      <p:sp>
        <p:nvSpPr>
          <p:cNvPr id="2" name="正方形/長方形 1"/>
          <p:cNvSpPr/>
          <p:nvPr/>
        </p:nvSpPr>
        <p:spPr>
          <a:xfrm>
            <a:off x="7440551" y="5833418"/>
            <a:ext cx="4907975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121917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Create high density matter artificially</a:t>
            </a:r>
          </a:p>
        </p:txBody>
      </p:sp>
      <p:grpSp>
        <p:nvGrpSpPr>
          <p:cNvPr id="169" name="グループ化 168">
            <a:extLst>
              <a:ext uri="{FF2B5EF4-FFF2-40B4-BE49-F238E27FC236}">
                <a16:creationId xmlns:a16="http://schemas.microsoft.com/office/drawing/2014/main" id="{DF1E0230-4452-9B6A-1CE2-81E47B12F169}"/>
              </a:ext>
            </a:extLst>
          </p:cNvPr>
          <p:cNvGrpSpPr/>
          <p:nvPr/>
        </p:nvGrpSpPr>
        <p:grpSpPr>
          <a:xfrm>
            <a:off x="6083453" y="1080198"/>
            <a:ext cx="5287754" cy="1395230"/>
            <a:chOff x="6080827" y="1044092"/>
            <a:chExt cx="5287754" cy="1395230"/>
          </a:xfrm>
        </p:grpSpPr>
        <p:sp>
          <p:nvSpPr>
            <p:cNvPr id="50" name="正方形/長方形 49"/>
            <p:cNvSpPr/>
            <p:nvPr/>
          </p:nvSpPr>
          <p:spPr>
            <a:xfrm>
              <a:off x="6080827" y="1423659"/>
              <a:ext cx="528775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224213" algn="l"/>
                </a:tabLst>
                <a:defRPr/>
              </a:pPr>
              <a:r>
                <a:rPr kumimoji="1" lang="en-US" altLang="ja-JP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Introduce </a:t>
              </a:r>
              <a:r>
                <a:rPr kumimoji="1" lang="en-US" altLang="ja-JP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”strange quarks” 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224213" algn="l"/>
                </a:tabLst>
                <a:defRPr/>
              </a:pPr>
              <a:r>
                <a:rPr kumimoji="1" lang="en-US" altLang="ja-JP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into hadrons and nuclei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and investigate the difference</a:t>
              </a:r>
              <a:endPara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" name="正方形/長方形 2"/>
            <p:cNvSpPr/>
            <p:nvPr/>
          </p:nvSpPr>
          <p:spPr>
            <a:xfrm>
              <a:off x="7868243" y="1044092"/>
              <a:ext cx="170751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Our strategy</a:t>
              </a:r>
            </a:p>
          </p:txBody>
        </p:sp>
      </p:grpSp>
      <p:sp>
        <p:nvSpPr>
          <p:cNvPr id="11" name="タイトル 1">
            <a:extLst>
              <a:ext uri="{FF2B5EF4-FFF2-40B4-BE49-F238E27FC236}">
                <a16:creationId xmlns:a16="http://schemas.microsoft.com/office/drawing/2014/main" id="{BE54E0FF-FA9A-423C-BEB9-65AD926AB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956" y="186762"/>
            <a:ext cx="3604708" cy="667607"/>
          </a:xfrm>
        </p:spPr>
        <p:txBody>
          <a:bodyPr>
            <a:normAutofit fontScale="90000"/>
          </a:bodyPr>
          <a:lstStyle/>
          <a:p>
            <a:r>
              <a:rPr lang="en-US" altLang="ja-JP" sz="4400" b="1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rPr>
              <a:t>Motivation</a:t>
            </a:r>
            <a:endParaRPr kumimoji="1" lang="ja-JP" altLang="en-US" sz="4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EEFC90B-0CB2-3BC4-0772-61BADB69B041}"/>
              </a:ext>
            </a:extLst>
          </p:cNvPr>
          <p:cNvSpPr txBox="1"/>
          <p:nvPr/>
        </p:nvSpPr>
        <p:spPr>
          <a:xfrm>
            <a:off x="3855664" y="209609"/>
            <a:ext cx="85829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Elucidate</a:t>
            </a:r>
            <a:r>
              <a:rPr kumimoji="1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kumimoji="1" lang="en-US" altLang="ja-JP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the</a:t>
            </a:r>
            <a:r>
              <a:rPr kumimoji="1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kumimoji="1" lang="en-US" altLang="ja-JP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origin</a:t>
            </a:r>
            <a:r>
              <a:rPr kumimoji="1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kumimoji="1" lang="en-US" altLang="ja-JP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and</a:t>
            </a:r>
            <a:r>
              <a:rPr kumimoji="1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kumimoji="1" lang="en-US" altLang="ja-JP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evolution</a:t>
            </a:r>
            <a:r>
              <a:rPr kumimoji="1" lang="en-US" altLang="ja-JP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of all the matter in the universe starting from quarks via the fundamental theory, QCD</a:t>
            </a:r>
          </a:p>
        </p:txBody>
      </p: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4D3EF5C5-E15D-8F19-EA4B-1D4921E73308}"/>
              </a:ext>
            </a:extLst>
          </p:cNvPr>
          <p:cNvGrpSpPr/>
          <p:nvPr/>
        </p:nvGrpSpPr>
        <p:grpSpPr>
          <a:xfrm>
            <a:off x="466297" y="1661199"/>
            <a:ext cx="1003481" cy="782857"/>
            <a:chOff x="5172952" y="1284484"/>
            <a:chExt cx="1003481" cy="782857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5181248" y="1411014"/>
              <a:ext cx="995185" cy="295475"/>
              <a:chOff x="2962477" y="1016709"/>
              <a:chExt cx="1020695" cy="303049"/>
            </a:xfrm>
          </p:grpSpPr>
          <p:sp>
            <p:nvSpPr>
              <p:cNvPr id="32" name="円/楕円 31"/>
              <p:cNvSpPr/>
              <p:nvPr/>
            </p:nvSpPr>
            <p:spPr>
              <a:xfrm>
                <a:off x="2962477" y="1017622"/>
                <a:ext cx="155275" cy="16390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4000">
                    <a:srgbClr val="008000"/>
                  </a:gs>
                  <a:gs pos="25000">
                    <a:srgbClr val="92D050"/>
                  </a:gs>
                  <a:gs pos="100000">
                    <a:srgbClr val="008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3" name="円/楕円 32"/>
              <p:cNvSpPr/>
              <p:nvPr/>
            </p:nvSpPr>
            <p:spPr>
              <a:xfrm>
                <a:off x="3827897" y="1153753"/>
                <a:ext cx="155275" cy="16390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7000">
                    <a:srgbClr val="3333FF"/>
                  </a:gs>
                  <a:gs pos="20000">
                    <a:srgbClr val="BDBDFF"/>
                  </a:gs>
                  <a:gs pos="100000">
                    <a:srgbClr val="000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4" name="円/楕円 33"/>
              <p:cNvSpPr/>
              <p:nvPr/>
            </p:nvSpPr>
            <p:spPr>
              <a:xfrm>
                <a:off x="3386993" y="1016709"/>
                <a:ext cx="155275" cy="16390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69000">
                    <a:srgbClr val="D03C3C"/>
                  </a:gs>
                  <a:gs pos="18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5" name="円/楕円 34"/>
              <p:cNvSpPr/>
              <p:nvPr/>
            </p:nvSpPr>
            <p:spPr>
              <a:xfrm>
                <a:off x="3211115" y="1145717"/>
                <a:ext cx="155275" cy="16390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7000">
                    <a:srgbClr val="3333FF"/>
                  </a:gs>
                  <a:gs pos="20000">
                    <a:srgbClr val="BDBDFF"/>
                  </a:gs>
                  <a:gs pos="100000">
                    <a:srgbClr val="000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36" name="円/楕円 35"/>
              <p:cNvSpPr/>
              <p:nvPr/>
            </p:nvSpPr>
            <p:spPr>
              <a:xfrm>
                <a:off x="3580003" y="1155855"/>
                <a:ext cx="155275" cy="16390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4000">
                    <a:srgbClr val="008000"/>
                  </a:gs>
                  <a:gs pos="25000">
                    <a:srgbClr val="92D050"/>
                  </a:gs>
                  <a:gs pos="100000">
                    <a:srgbClr val="008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21" name="円/楕円 31">
              <a:extLst>
                <a:ext uri="{FF2B5EF4-FFF2-40B4-BE49-F238E27FC236}">
                  <a16:creationId xmlns:a16="http://schemas.microsoft.com/office/drawing/2014/main" id="{655CE96C-832C-D79E-325C-B26D8617753F}"/>
                </a:ext>
              </a:extLst>
            </p:cNvPr>
            <p:cNvSpPr/>
            <p:nvPr/>
          </p:nvSpPr>
          <p:spPr>
            <a:xfrm>
              <a:off x="5811469" y="1789503"/>
              <a:ext cx="151394" cy="15980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rgbClr val="008000"/>
                </a:gs>
                <a:gs pos="25000">
                  <a:srgbClr val="92D050"/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1" name="円/楕円 32">
              <a:extLst>
                <a:ext uri="{FF2B5EF4-FFF2-40B4-BE49-F238E27FC236}">
                  <a16:creationId xmlns:a16="http://schemas.microsoft.com/office/drawing/2014/main" id="{513F78BB-28DB-891B-79ED-B13B27ACC9E2}"/>
                </a:ext>
              </a:extLst>
            </p:cNvPr>
            <p:cNvSpPr/>
            <p:nvPr/>
          </p:nvSpPr>
          <p:spPr>
            <a:xfrm>
              <a:off x="5375275" y="1907534"/>
              <a:ext cx="151394" cy="15980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7000">
                  <a:srgbClr val="3333FF"/>
                </a:gs>
                <a:gs pos="20000">
                  <a:srgbClr val="BDBD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9" name="円/楕円 33">
              <a:extLst>
                <a:ext uri="{FF2B5EF4-FFF2-40B4-BE49-F238E27FC236}">
                  <a16:creationId xmlns:a16="http://schemas.microsoft.com/office/drawing/2014/main" id="{9B807403-5414-D6CE-408B-04303AB13C37}"/>
                </a:ext>
              </a:extLst>
            </p:cNvPr>
            <p:cNvSpPr/>
            <p:nvPr/>
          </p:nvSpPr>
          <p:spPr>
            <a:xfrm>
              <a:off x="5478169" y="1700932"/>
              <a:ext cx="151394" cy="15980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9000">
                  <a:srgbClr val="D03C3C"/>
                </a:gs>
                <a:gs pos="18000">
                  <a:srgbClr val="C00000">
                    <a:tint val="44500"/>
                    <a:satMod val="160000"/>
                  </a:srgbClr>
                </a:gs>
                <a:gs pos="100000">
                  <a:srgbClr val="C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" name="円/楕円 34">
              <a:extLst>
                <a:ext uri="{FF2B5EF4-FFF2-40B4-BE49-F238E27FC236}">
                  <a16:creationId xmlns:a16="http://schemas.microsoft.com/office/drawing/2014/main" id="{1074E7EB-AE29-3305-93AB-82E9D7080435}"/>
                </a:ext>
              </a:extLst>
            </p:cNvPr>
            <p:cNvSpPr/>
            <p:nvPr/>
          </p:nvSpPr>
          <p:spPr>
            <a:xfrm>
              <a:off x="5787937" y="1295928"/>
              <a:ext cx="151394" cy="15980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7000">
                  <a:srgbClr val="3333FF"/>
                </a:gs>
                <a:gs pos="20000">
                  <a:srgbClr val="BDBD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6" name="円/楕円 35">
              <a:extLst>
                <a:ext uri="{FF2B5EF4-FFF2-40B4-BE49-F238E27FC236}">
                  <a16:creationId xmlns:a16="http://schemas.microsoft.com/office/drawing/2014/main" id="{263F9CE7-5493-3D6C-0362-CA6F844677B6}"/>
                </a:ext>
              </a:extLst>
            </p:cNvPr>
            <p:cNvSpPr/>
            <p:nvPr/>
          </p:nvSpPr>
          <p:spPr>
            <a:xfrm>
              <a:off x="5449728" y="1284484"/>
              <a:ext cx="151394" cy="15980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rgbClr val="008000"/>
                </a:gs>
                <a:gs pos="25000">
                  <a:srgbClr val="92D050"/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1" name="円/楕円 33">
              <a:extLst>
                <a:ext uri="{FF2B5EF4-FFF2-40B4-BE49-F238E27FC236}">
                  <a16:creationId xmlns:a16="http://schemas.microsoft.com/office/drawing/2014/main" id="{A588872C-2E2E-68AA-7F31-3A61CD332B39}"/>
                </a:ext>
              </a:extLst>
            </p:cNvPr>
            <p:cNvSpPr/>
            <p:nvPr/>
          </p:nvSpPr>
          <p:spPr>
            <a:xfrm>
              <a:off x="5172952" y="1665357"/>
              <a:ext cx="151394" cy="15980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9000">
                  <a:srgbClr val="D03C3C"/>
                </a:gs>
                <a:gs pos="18000">
                  <a:srgbClr val="C00000">
                    <a:tint val="44500"/>
                    <a:satMod val="160000"/>
                  </a:srgbClr>
                </a:gs>
                <a:gs pos="100000">
                  <a:srgbClr val="C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65" name="吹き出し: 角を丸めた四角形 64">
            <a:extLst>
              <a:ext uri="{FF2B5EF4-FFF2-40B4-BE49-F238E27FC236}">
                <a16:creationId xmlns:a16="http://schemas.microsoft.com/office/drawing/2014/main" id="{A66B158A-57CA-E5C1-C8F0-E0C0B409B865}"/>
              </a:ext>
            </a:extLst>
          </p:cNvPr>
          <p:cNvSpPr/>
          <p:nvPr/>
        </p:nvSpPr>
        <p:spPr>
          <a:xfrm>
            <a:off x="7962170" y="5108952"/>
            <a:ext cx="1759346" cy="431254"/>
          </a:xfrm>
          <a:prstGeom prst="wedgeRoundRectCallout">
            <a:avLst>
              <a:gd name="adj1" fmla="val 45489"/>
              <a:gd name="adj2" fmla="val 12889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1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Tanaka’s talk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6" name="吹き出し: 角を丸めた四角形 65">
            <a:extLst>
              <a:ext uri="{FF2B5EF4-FFF2-40B4-BE49-F238E27FC236}">
                <a16:creationId xmlns:a16="http://schemas.microsoft.com/office/drawing/2014/main" id="{FCBD897E-07CF-F7A4-C0A9-F9B2F5FB7353}"/>
              </a:ext>
            </a:extLst>
          </p:cNvPr>
          <p:cNvSpPr/>
          <p:nvPr/>
        </p:nvSpPr>
        <p:spPr>
          <a:xfrm>
            <a:off x="8182025" y="2687488"/>
            <a:ext cx="1328473" cy="431254"/>
          </a:xfrm>
          <a:prstGeom prst="wedgeRoundRectCallout">
            <a:avLst>
              <a:gd name="adj1" fmla="val 33435"/>
              <a:gd name="adj2" fmla="val 7588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1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Ahn’s talk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D9A09AC3-49FE-2DCC-DEC9-A100D98B3319}"/>
              </a:ext>
            </a:extLst>
          </p:cNvPr>
          <p:cNvGrpSpPr/>
          <p:nvPr/>
        </p:nvGrpSpPr>
        <p:grpSpPr>
          <a:xfrm rot="522950">
            <a:off x="1298950" y="3332783"/>
            <a:ext cx="1128428" cy="510896"/>
            <a:chOff x="1024656" y="3021739"/>
            <a:chExt cx="1413062" cy="639764"/>
          </a:xfrm>
        </p:grpSpPr>
        <p:pic>
          <p:nvPicPr>
            <p:cNvPr id="4" name="Picture 9" descr="lambd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95724">
              <a:off x="1827767" y="3010495"/>
              <a:ext cx="598708" cy="621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9" descr="lambda">
              <a:extLst>
                <a:ext uri="{FF2B5EF4-FFF2-40B4-BE49-F238E27FC236}">
                  <a16:creationId xmlns:a16="http://schemas.microsoft.com/office/drawing/2014/main" id="{855A82A8-2BD8-92A1-25D9-F5C59FBC87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95724">
              <a:off x="1035900" y="3051551"/>
              <a:ext cx="598708" cy="621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正方形/長方形 71">
              <a:extLst>
                <a:ext uri="{FF2B5EF4-FFF2-40B4-BE49-F238E27FC236}">
                  <a16:creationId xmlns:a16="http://schemas.microsoft.com/office/drawing/2014/main" id="{43EA84CD-AB96-CE18-8603-2583F5A0F8D4}"/>
                </a:ext>
              </a:extLst>
            </p:cNvPr>
            <p:cNvSpPr/>
            <p:nvPr/>
          </p:nvSpPr>
          <p:spPr>
            <a:xfrm>
              <a:off x="1471617" y="3174494"/>
              <a:ext cx="508059" cy="320886"/>
            </a:xfrm>
            <a:prstGeom prst="rect">
              <a:avLst/>
            </a:prstGeom>
            <a:solidFill>
              <a:srgbClr val="F8AAA6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E3FC916A-DC8F-EDCD-7DD3-CB4BFFB3F036}"/>
              </a:ext>
            </a:extLst>
          </p:cNvPr>
          <p:cNvGrpSpPr/>
          <p:nvPr/>
        </p:nvGrpSpPr>
        <p:grpSpPr>
          <a:xfrm>
            <a:off x="-66133" y="5230530"/>
            <a:ext cx="4206393" cy="1562128"/>
            <a:chOff x="-133498" y="5469555"/>
            <a:chExt cx="3738714" cy="1388446"/>
          </a:xfrm>
        </p:grpSpPr>
        <p:pic>
          <p:nvPicPr>
            <p:cNvPr id="74" name="コンテンツ プレースホルダー 4" descr="星と惑星のcg&#10;&#10;自動的に生成された説明">
              <a:extLst>
                <a:ext uri="{FF2B5EF4-FFF2-40B4-BE49-F238E27FC236}">
                  <a16:creationId xmlns:a16="http://schemas.microsoft.com/office/drawing/2014/main" id="{09000651-4749-7F4E-33C0-5F647D7786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35" t="26972" r="947" b="20182"/>
            <a:stretch>
              <a:fillRect/>
            </a:stretch>
          </p:blipFill>
          <p:spPr>
            <a:xfrm rot="10800000" flipH="1" flipV="1">
              <a:off x="-13313" y="5469555"/>
              <a:ext cx="3443699" cy="1388446"/>
            </a:xfrm>
            <a:prstGeom prst="rect">
              <a:avLst/>
            </a:prstGeom>
          </p:spPr>
        </p:pic>
        <p:pic>
          <p:nvPicPr>
            <p:cNvPr id="58" name="Picture 64" descr="CSC4">
              <a:extLst>
                <a:ext uri="{FF2B5EF4-FFF2-40B4-BE49-F238E27FC236}">
                  <a16:creationId xmlns:a16="http://schemas.microsoft.com/office/drawing/2014/main" id="{446CB648-A288-1206-A4A5-AE9046A25A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8" t="1971" r="4575" b="4233"/>
            <a:stretch>
              <a:fillRect/>
            </a:stretch>
          </p:blipFill>
          <p:spPr bwMode="auto">
            <a:xfrm rot="5400000">
              <a:off x="2537420" y="5670684"/>
              <a:ext cx="632417" cy="680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Text Box 4">
              <a:extLst>
                <a:ext uri="{FF2B5EF4-FFF2-40B4-BE49-F238E27FC236}">
                  <a16:creationId xmlns:a16="http://schemas.microsoft.com/office/drawing/2014/main" id="{583A11DF-32A9-6DB8-69A7-61ED421108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2672" y="6317118"/>
              <a:ext cx="1742544" cy="5283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ts val="17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6D2DC"/>
                  </a:solidFill>
                  <a:effectLst/>
                  <a:uLnTx/>
                  <a:uFillTx/>
                  <a:latin typeface="Arial" pitchFamily="34" charset="0"/>
                  <a:ea typeface="ＭＳ Ｐゴシック" pitchFamily="50" charset="-128"/>
                  <a:cs typeface="+mn-cs"/>
                </a:rPr>
                <a:t>Strange </a:t>
              </a:r>
            </a:p>
            <a:p>
              <a:pPr marL="0" marR="0" lvl="0" indent="0" algn="ctr" defTabSz="1219170" rtl="0" eaLnBrk="1" fontAlgn="auto" latinLnBrk="0" hangingPunct="1">
                <a:lnSpc>
                  <a:spcPts val="17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6D2DC"/>
                  </a:solidFill>
                  <a:effectLst/>
                  <a:uLnTx/>
                  <a:uFillTx/>
                  <a:latin typeface="Arial" pitchFamily="34" charset="0"/>
                  <a:ea typeface="ＭＳ Ｐゴシック" pitchFamily="50" charset="-128"/>
                  <a:cs typeface="+mn-cs"/>
                </a:rPr>
                <a:t>quark matter?</a:t>
              </a:r>
            </a:p>
          </p:txBody>
        </p:sp>
        <p:sp>
          <p:nvSpPr>
            <p:cNvPr id="60" name="Text Box 4">
              <a:extLst>
                <a:ext uri="{FF2B5EF4-FFF2-40B4-BE49-F238E27FC236}">
                  <a16:creationId xmlns:a16="http://schemas.microsoft.com/office/drawing/2014/main" id="{53C70676-5C7F-E867-6C3F-5A632FDE56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33498" y="5519453"/>
              <a:ext cx="1870372" cy="5283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ts val="17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6D2DC"/>
                  </a:solidFill>
                  <a:effectLst/>
                  <a:uLnTx/>
                  <a:uFillTx/>
                  <a:latin typeface="Arial" pitchFamily="34" charset="0"/>
                  <a:ea typeface="ＭＳ Ｐゴシック" pitchFamily="50" charset="-128"/>
                  <a:cs typeface="+mn-cs"/>
                </a:rPr>
                <a:t>Strange nuclear</a:t>
              </a:r>
            </a:p>
            <a:p>
              <a:pPr marL="0" marR="0" lvl="0" indent="0" algn="ctr" defTabSz="1219170" rtl="0" eaLnBrk="1" fontAlgn="auto" latinLnBrk="0" hangingPunct="1">
                <a:lnSpc>
                  <a:spcPts val="17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6D2DC"/>
                  </a:solidFill>
                  <a:effectLst/>
                  <a:uLnTx/>
                  <a:uFillTx/>
                  <a:latin typeface="Arial" pitchFamily="34" charset="0"/>
                  <a:ea typeface="ＭＳ Ｐゴシック" pitchFamily="50" charset="-128"/>
                  <a:cs typeface="+mn-cs"/>
                </a:rPr>
                <a:t>matter?</a:t>
              </a:r>
            </a:p>
          </p:txBody>
        </p:sp>
        <p:cxnSp>
          <p:nvCxnSpPr>
            <p:cNvPr id="63" name="直線矢印コネクタ 62">
              <a:extLst>
                <a:ext uri="{FF2B5EF4-FFF2-40B4-BE49-F238E27FC236}">
                  <a16:creationId xmlns:a16="http://schemas.microsoft.com/office/drawing/2014/main" id="{9FB0CD40-FD1D-41DB-BA2D-0A86F970FB93}"/>
                </a:ext>
              </a:extLst>
            </p:cNvPr>
            <p:cNvCxnSpPr>
              <a:cxnSpLocks/>
              <a:stCxn id="58" idx="2"/>
            </p:cNvCxnSpPr>
            <p:nvPr/>
          </p:nvCxnSpPr>
          <p:spPr>
            <a:xfrm flipH="1">
              <a:off x="1903329" y="6011132"/>
              <a:ext cx="609852" cy="19645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7" name="Picture 18" descr="strange-matter">
              <a:extLst>
                <a:ext uri="{FF2B5EF4-FFF2-40B4-BE49-F238E27FC236}">
                  <a16:creationId xmlns:a16="http://schemas.microsoft.com/office/drawing/2014/main" id="{728AE92E-94B6-C39C-0AE9-BF12C3F9C5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3" t="12765" r="7639" b="18279"/>
            <a:stretch/>
          </p:blipFill>
          <p:spPr bwMode="auto">
            <a:xfrm>
              <a:off x="266861" y="6040330"/>
              <a:ext cx="971547" cy="611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6" name="直線矢印コネクタ 75">
              <a:extLst>
                <a:ext uri="{FF2B5EF4-FFF2-40B4-BE49-F238E27FC236}">
                  <a16:creationId xmlns:a16="http://schemas.microsoft.com/office/drawing/2014/main" id="{77EF2641-AB38-ED0F-941E-A68549F970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4294" y="6011131"/>
              <a:ext cx="592860" cy="9707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AutoShape 16">
            <a:extLst>
              <a:ext uri="{FF2B5EF4-FFF2-40B4-BE49-F238E27FC236}">
                <a16:creationId xmlns:a16="http://schemas.microsoft.com/office/drawing/2014/main" id="{E526468C-4BA8-7097-FE88-0F3B854FB721}"/>
              </a:ext>
            </a:extLst>
          </p:cNvPr>
          <p:cNvSpPr>
            <a:spLocks noChangeArrowheads="1"/>
          </p:cNvSpPr>
          <p:nvPr/>
        </p:nvSpPr>
        <p:spPr bwMode="auto">
          <a:xfrm rot="19642743">
            <a:off x="2603959" y="2236869"/>
            <a:ext cx="628323" cy="773890"/>
          </a:xfrm>
          <a:prstGeom prst="downArrow">
            <a:avLst>
              <a:gd name="adj1" fmla="val 50000"/>
              <a:gd name="adj2" fmla="val 45596"/>
            </a:avLst>
          </a:prstGeom>
          <a:solidFill>
            <a:schemeClr val="bg2">
              <a:lumMod val="90000"/>
            </a:schemeClr>
          </a:solidFill>
          <a:ln w="3175">
            <a:noFill/>
            <a:miter lim="800000"/>
            <a:headEnd/>
            <a:tailEnd/>
          </a:ln>
          <a:effectLst/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87" name="AutoShape 16">
            <a:extLst>
              <a:ext uri="{FF2B5EF4-FFF2-40B4-BE49-F238E27FC236}">
                <a16:creationId xmlns:a16="http://schemas.microsoft.com/office/drawing/2014/main" id="{696C8784-0BA2-3A07-F3AD-36B2EDDE3808}"/>
              </a:ext>
            </a:extLst>
          </p:cNvPr>
          <p:cNvSpPr>
            <a:spLocks noChangeArrowheads="1"/>
          </p:cNvSpPr>
          <p:nvPr/>
        </p:nvSpPr>
        <p:spPr bwMode="auto">
          <a:xfrm rot="19642743">
            <a:off x="3614758" y="3603363"/>
            <a:ext cx="628323" cy="757666"/>
          </a:xfrm>
          <a:prstGeom prst="downArrow">
            <a:avLst>
              <a:gd name="adj1" fmla="val 50000"/>
              <a:gd name="adj2" fmla="val 45596"/>
            </a:avLst>
          </a:prstGeom>
          <a:solidFill>
            <a:schemeClr val="bg2">
              <a:lumMod val="90000"/>
            </a:schemeClr>
          </a:solidFill>
          <a:ln w="3175">
            <a:noFill/>
            <a:miter lim="800000"/>
            <a:headEnd/>
            <a:tailEnd/>
          </a:ln>
          <a:effectLst/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88" name="AutoShape 16">
            <a:extLst>
              <a:ext uri="{FF2B5EF4-FFF2-40B4-BE49-F238E27FC236}">
                <a16:creationId xmlns:a16="http://schemas.microsoft.com/office/drawing/2014/main" id="{BCBFA323-7055-E899-92FC-18451D147577}"/>
              </a:ext>
            </a:extLst>
          </p:cNvPr>
          <p:cNvSpPr>
            <a:spLocks noChangeArrowheads="1"/>
          </p:cNvSpPr>
          <p:nvPr/>
        </p:nvSpPr>
        <p:spPr bwMode="auto">
          <a:xfrm rot="19642743">
            <a:off x="4528855" y="5069678"/>
            <a:ext cx="628323" cy="757667"/>
          </a:xfrm>
          <a:prstGeom prst="downArrow">
            <a:avLst>
              <a:gd name="adj1" fmla="val 50000"/>
              <a:gd name="adj2" fmla="val 45596"/>
            </a:avLst>
          </a:prstGeom>
          <a:solidFill>
            <a:schemeClr val="bg2">
              <a:lumMod val="90000"/>
            </a:schemeClr>
          </a:solidFill>
          <a:ln w="3175">
            <a:noFill/>
            <a:miter lim="800000"/>
            <a:headEnd/>
            <a:tailEnd/>
          </a:ln>
          <a:effectLst/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607459" y="2304120"/>
            <a:ext cx="4473082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Why quarks are confined?</a:t>
            </a:r>
          </a:p>
          <a:p>
            <a:pPr marL="0" marR="0" lvl="0" indent="0" algn="l" defTabSz="121917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Why the quarks acquire large masses? </a:t>
            </a:r>
          </a:p>
        </p:txBody>
      </p:sp>
      <p:sp>
        <p:nvSpPr>
          <p:cNvPr id="45" name="Text Box 6">
            <a:extLst>
              <a:ext uri="{FF2B5EF4-FFF2-40B4-BE49-F238E27FC236}">
                <a16:creationId xmlns:a16="http://schemas.microsoft.com/office/drawing/2014/main" id="{08F908BD-215A-E560-0F52-44899C548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8762" y="3682979"/>
            <a:ext cx="3391215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Why nuclei are formed? (Origin of nuclear force)</a:t>
            </a:r>
          </a:p>
        </p:txBody>
      </p:sp>
      <p:sp>
        <p:nvSpPr>
          <p:cNvPr id="48" name="Text Box 6">
            <a:extLst>
              <a:ext uri="{FF2B5EF4-FFF2-40B4-BE49-F238E27FC236}">
                <a16:creationId xmlns:a16="http://schemas.microsoft.com/office/drawing/2014/main" id="{891996A5-89B4-81C2-5C02-81FF75E2F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4127" y="5124313"/>
            <a:ext cx="240695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How is the matter </a:t>
            </a:r>
          </a:p>
          <a:p>
            <a:pPr marL="0" marR="0" lvl="0" indent="0" algn="l" defTabSz="121917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at high density?</a:t>
            </a:r>
          </a:p>
        </p:txBody>
      </p:sp>
      <p:grpSp>
        <p:nvGrpSpPr>
          <p:cNvPr id="166" name="グループ化 165">
            <a:extLst>
              <a:ext uri="{FF2B5EF4-FFF2-40B4-BE49-F238E27FC236}">
                <a16:creationId xmlns:a16="http://schemas.microsoft.com/office/drawing/2014/main" id="{61658E02-CBF6-0B49-E6AE-6012D1B1F6E3}"/>
              </a:ext>
            </a:extLst>
          </p:cNvPr>
          <p:cNvGrpSpPr/>
          <p:nvPr/>
        </p:nvGrpSpPr>
        <p:grpSpPr>
          <a:xfrm>
            <a:off x="785043" y="3939123"/>
            <a:ext cx="871951" cy="900711"/>
            <a:chOff x="60989" y="3299114"/>
            <a:chExt cx="681407" cy="703882"/>
          </a:xfrm>
        </p:grpSpPr>
        <p:grpSp>
          <p:nvGrpSpPr>
            <p:cNvPr id="150" name="グループ化 149">
              <a:extLst>
                <a:ext uri="{FF2B5EF4-FFF2-40B4-BE49-F238E27FC236}">
                  <a16:creationId xmlns:a16="http://schemas.microsoft.com/office/drawing/2014/main" id="{772E8679-26C1-7066-24CB-64CF056C8A80}"/>
                </a:ext>
              </a:extLst>
            </p:cNvPr>
            <p:cNvGrpSpPr/>
            <p:nvPr/>
          </p:nvGrpSpPr>
          <p:grpSpPr>
            <a:xfrm>
              <a:off x="123442" y="3299114"/>
              <a:ext cx="399218" cy="388762"/>
              <a:chOff x="123442" y="3299114"/>
              <a:chExt cx="399218" cy="388762"/>
            </a:xfrm>
          </p:grpSpPr>
          <p:sp>
            <p:nvSpPr>
              <p:cNvPr id="145" name="円/楕円 31">
                <a:extLst>
                  <a:ext uri="{FF2B5EF4-FFF2-40B4-BE49-F238E27FC236}">
                    <a16:creationId xmlns:a16="http://schemas.microsoft.com/office/drawing/2014/main" id="{CABE0F7C-10D6-3899-1803-4BAFF47B8626}"/>
                  </a:ext>
                </a:extLst>
              </p:cNvPr>
              <p:cNvSpPr/>
              <p:nvPr/>
            </p:nvSpPr>
            <p:spPr>
              <a:xfrm>
                <a:off x="325740" y="3472694"/>
                <a:ext cx="104841" cy="1106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4000">
                    <a:srgbClr val="008000"/>
                  </a:gs>
                  <a:gs pos="25000">
                    <a:srgbClr val="92D050"/>
                  </a:gs>
                  <a:gs pos="100000">
                    <a:srgbClr val="008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146" name="円/楕円 32">
                <a:extLst>
                  <a:ext uri="{FF2B5EF4-FFF2-40B4-BE49-F238E27FC236}">
                    <a16:creationId xmlns:a16="http://schemas.microsoft.com/office/drawing/2014/main" id="{DA529100-7847-2D07-973C-D5AAF6C88201}"/>
                  </a:ext>
                </a:extLst>
              </p:cNvPr>
              <p:cNvSpPr/>
              <p:nvPr/>
            </p:nvSpPr>
            <p:spPr>
              <a:xfrm>
                <a:off x="211751" y="3493495"/>
                <a:ext cx="104841" cy="1106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7000">
                    <a:srgbClr val="3333FF"/>
                  </a:gs>
                  <a:gs pos="20000">
                    <a:srgbClr val="BDBDFF"/>
                  </a:gs>
                  <a:gs pos="100000">
                    <a:srgbClr val="000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147" name="円/楕円 33">
                <a:extLst>
                  <a:ext uri="{FF2B5EF4-FFF2-40B4-BE49-F238E27FC236}">
                    <a16:creationId xmlns:a16="http://schemas.microsoft.com/office/drawing/2014/main" id="{8E9A2AAE-D964-C672-6B31-5E3CBF25A115}"/>
                  </a:ext>
                </a:extLst>
              </p:cNvPr>
              <p:cNvSpPr/>
              <p:nvPr/>
            </p:nvSpPr>
            <p:spPr>
              <a:xfrm>
                <a:off x="251397" y="3367463"/>
                <a:ext cx="104841" cy="1106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69000">
                    <a:srgbClr val="D03C3C"/>
                  </a:gs>
                  <a:gs pos="18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148" name="楕円 147">
                <a:extLst>
                  <a:ext uri="{FF2B5EF4-FFF2-40B4-BE49-F238E27FC236}">
                    <a16:creationId xmlns:a16="http://schemas.microsoft.com/office/drawing/2014/main" id="{BD36EF2E-E230-BD1B-AFB3-5028ED59FAE4}"/>
                  </a:ext>
                </a:extLst>
              </p:cNvPr>
              <p:cNvSpPr/>
              <p:nvPr/>
            </p:nvSpPr>
            <p:spPr>
              <a:xfrm>
                <a:off x="123442" y="3299114"/>
                <a:ext cx="399218" cy="388762"/>
              </a:xfrm>
              <a:prstGeom prst="ellipse">
                <a:avLst/>
              </a:prstGeom>
              <a:solidFill>
                <a:schemeClr val="tx2">
                  <a:lumMod val="50000"/>
                  <a:lumOff val="50000"/>
                  <a:alpha val="65098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11000402020202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grpSp>
          <p:nvGrpSpPr>
            <p:cNvPr id="151" name="グループ化 150">
              <a:extLst>
                <a:ext uri="{FF2B5EF4-FFF2-40B4-BE49-F238E27FC236}">
                  <a16:creationId xmlns:a16="http://schemas.microsoft.com/office/drawing/2014/main" id="{2B366B66-04BA-6255-35D4-EF7A2887786B}"/>
                </a:ext>
              </a:extLst>
            </p:cNvPr>
            <p:cNvGrpSpPr/>
            <p:nvPr/>
          </p:nvGrpSpPr>
          <p:grpSpPr>
            <a:xfrm rot="6202763">
              <a:off x="252185" y="3609006"/>
              <a:ext cx="399218" cy="388762"/>
              <a:chOff x="123442" y="3299114"/>
              <a:chExt cx="399218" cy="388762"/>
            </a:xfrm>
          </p:grpSpPr>
          <p:sp>
            <p:nvSpPr>
              <p:cNvPr id="152" name="円/楕円 31">
                <a:extLst>
                  <a:ext uri="{FF2B5EF4-FFF2-40B4-BE49-F238E27FC236}">
                    <a16:creationId xmlns:a16="http://schemas.microsoft.com/office/drawing/2014/main" id="{46C9415D-2EDE-3DE8-CB2D-3BAA41A1114E}"/>
                  </a:ext>
                </a:extLst>
              </p:cNvPr>
              <p:cNvSpPr/>
              <p:nvPr/>
            </p:nvSpPr>
            <p:spPr>
              <a:xfrm>
                <a:off x="325740" y="3472694"/>
                <a:ext cx="104841" cy="1106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4000">
                    <a:srgbClr val="008000"/>
                  </a:gs>
                  <a:gs pos="25000">
                    <a:srgbClr val="92D050"/>
                  </a:gs>
                  <a:gs pos="100000">
                    <a:srgbClr val="008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153" name="円/楕円 32">
                <a:extLst>
                  <a:ext uri="{FF2B5EF4-FFF2-40B4-BE49-F238E27FC236}">
                    <a16:creationId xmlns:a16="http://schemas.microsoft.com/office/drawing/2014/main" id="{F4416ED6-F984-944A-0093-9E5B3650CC05}"/>
                  </a:ext>
                </a:extLst>
              </p:cNvPr>
              <p:cNvSpPr/>
              <p:nvPr/>
            </p:nvSpPr>
            <p:spPr>
              <a:xfrm>
                <a:off x="211751" y="3493495"/>
                <a:ext cx="104841" cy="1106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7000">
                    <a:srgbClr val="3333FF"/>
                  </a:gs>
                  <a:gs pos="20000">
                    <a:srgbClr val="BDBDFF"/>
                  </a:gs>
                  <a:gs pos="100000">
                    <a:srgbClr val="000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154" name="円/楕円 33">
                <a:extLst>
                  <a:ext uri="{FF2B5EF4-FFF2-40B4-BE49-F238E27FC236}">
                    <a16:creationId xmlns:a16="http://schemas.microsoft.com/office/drawing/2014/main" id="{ADA4C379-F3B6-C46D-902B-F8E752CBF1D7}"/>
                  </a:ext>
                </a:extLst>
              </p:cNvPr>
              <p:cNvSpPr/>
              <p:nvPr/>
            </p:nvSpPr>
            <p:spPr>
              <a:xfrm>
                <a:off x="251397" y="3367463"/>
                <a:ext cx="104841" cy="1106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69000">
                    <a:srgbClr val="D03C3C"/>
                  </a:gs>
                  <a:gs pos="18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155" name="楕円 154">
                <a:extLst>
                  <a:ext uri="{FF2B5EF4-FFF2-40B4-BE49-F238E27FC236}">
                    <a16:creationId xmlns:a16="http://schemas.microsoft.com/office/drawing/2014/main" id="{FB4B4CA9-043C-0F18-3841-000B58C4351F}"/>
                  </a:ext>
                </a:extLst>
              </p:cNvPr>
              <p:cNvSpPr/>
              <p:nvPr/>
            </p:nvSpPr>
            <p:spPr>
              <a:xfrm>
                <a:off x="123442" y="3299114"/>
                <a:ext cx="399218" cy="388762"/>
              </a:xfrm>
              <a:prstGeom prst="ellipse">
                <a:avLst/>
              </a:prstGeom>
              <a:solidFill>
                <a:schemeClr val="tx2">
                  <a:lumMod val="50000"/>
                  <a:lumOff val="50000"/>
                  <a:alpha val="65098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11000402020202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grpSp>
          <p:nvGrpSpPr>
            <p:cNvPr id="156" name="グループ化 155">
              <a:extLst>
                <a:ext uri="{FF2B5EF4-FFF2-40B4-BE49-F238E27FC236}">
                  <a16:creationId xmlns:a16="http://schemas.microsoft.com/office/drawing/2014/main" id="{F7C30702-93B1-436C-1655-F25B8DB7B678}"/>
                </a:ext>
              </a:extLst>
            </p:cNvPr>
            <p:cNvGrpSpPr/>
            <p:nvPr/>
          </p:nvGrpSpPr>
          <p:grpSpPr>
            <a:xfrm rot="2586963">
              <a:off x="60989" y="3513382"/>
              <a:ext cx="399218" cy="388762"/>
              <a:chOff x="123442" y="3299114"/>
              <a:chExt cx="399218" cy="388762"/>
            </a:xfrm>
          </p:grpSpPr>
          <p:sp>
            <p:nvSpPr>
              <p:cNvPr id="157" name="円/楕円 31">
                <a:extLst>
                  <a:ext uri="{FF2B5EF4-FFF2-40B4-BE49-F238E27FC236}">
                    <a16:creationId xmlns:a16="http://schemas.microsoft.com/office/drawing/2014/main" id="{B621799D-2B8B-5EA6-CEA7-5842587A6141}"/>
                  </a:ext>
                </a:extLst>
              </p:cNvPr>
              <p:cNvSpPr/>
              <p:nvPr/>
            </p:nvSpPr>
            <p:spPr>
              <a:xfrm>
                <a:off x="325740" y="3472694"/>
                <a:ext cx="104841" cy="1106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4000">
                    <a:srgbClr val="008000"/>
                  </a:gs>
                  <a:gs pos="25000">
                    <a:srgbClr val="92D050"/>
                  </a:gs>
                  <a:gs pos="100000">
                    <a:srgbClr val="008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158" name="円/楕円 32">
                <a:extLst>
                  <a:ext uri="{FF2B5EF4-FFF2-40B4-BE49-F238E27FC236}">
                    <a16:creationId xmlns:a16="http://schemas.microsoft.com/office/drawing/2014/main" id="{37F03E02-DF1F-D4A3-E8D5-FD6D54EDB364}"/>
                  </a:ext>
                </a:extLst>
              </p:cNvPr>
              <p:cNvSpPr/>
              <p:nvPr/>
            </p:nvSpPr>
            <p:spPr>
              <a:xfrm>
                <a:off x="211751" y="3493495"/>
                <a:ext cx="104841" cy="1106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7000">
                    <a:srgbClr val="3333FF"/>
                  </a:gs>
                  <a:gs pos="20000">
                    <a:srgbClr val="BDBDFF"/>
                  </a:gs>
                  <a:gs pos="100000">
                    <a:srgbClr val="000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159" name="円/楕円 33">
                <a:extLst>
                  <a:ext uri="{FF2B5EF4-FFF2-40B4-BE49-F238E27FC236}">
                    <a16:creationId xmlns:a16="http://schemas.microsoft.com/office/drawing/2014/main" id="{E1162DDC-B388-22F3-5070-7C87CAFD751E}"/>
                  </a:ext>
                </a:extLst>
              </p:cNvPr>
              <p:cNvSpPr/>
              <p:nvPr/>
            </p:nvSpPr>
            <p:spPr>
              <a:xfrm>
                <a:off x="251397" y="3367463"/>
                <a:ext cx="104841" cy="1106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69000">
                    <a:srgbClr val="D03C3C"/>
                  </a:gs>
                  <a:gs pos="18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160" name="楕円 159">
                <a:extLst>
                  <a:ext uri="{FF2B5EF4-FFF2-40B4-BE49-F238E27FC236}">
                    <a16:creationId xmlns:a16="http://schemas.microsoft.com/office/drawing/2014/main" id="{B4692A7A-8A3A-754A-B706-9796F5200F4E}"/>
                  </a:ext>
                </a:extLst>
              </p:cNvPr>
              <p:cNvSpPr/>
              <p:nvPr/>
            </p:nvSpPr>
            <p:spPr>
              <a:xfrm>
                <a:off x="123442" y="3299114"/>
                <a:ext cx="399218" cy="388762"/>
              </a:xfrm>
              <a:prstGeom prst="ellipse">
                <a:avLst/>
              </a:prstGeom>
              <a:solidFill>
                <a:schemeClr val="accent6">
                  <a:lumMod val="75000"/>
                  <a:alpha val="65098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11000402020202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grpSp>
          <p:nvGrpSpPr>
            <p:cNvPr id="161" name="グループ化 160">
              <a:extLst>
                <a:ext uri="{FF2B5EF4-FFF2-40B4-BE49-F238E27FC236}">
                  <a16:creationId xmlns:a16="http://schemas.microsoft.com/office/drawing/2014/main" id="{B3E85CE1-3A5B-DB7B-7000-15E41D0A3BFE}"/>
                </a:ext>
              </a:extLst>
            </p:cNvPr>
            <p:cNvGrpSpPr/>
            <p:nvPr/>
          </p:nvGrpSpPr>
          <p:grpSpPr>
            <a:xfrm rot="7175652">
              <a:off x="348406" y="3398774"/>
              <a:ext cx="399218" cy="388762"/>
              <a:chOff x="123442" y="3299114"/>
              <a:chExt cx="399218" cy="388762"/>
            </a:xfrm>
          </p:grpSpPr>
          <p:sp>
            <p:nvSpPr>
              <p:cNvPr id="162" name="円/楕円 31">
                <a:extLst>
                  <a:ext uri="{FF2B5EF4-FFF2-40B4-BE49-F238E27FC236}">
                    <a16:creationId xmlns:a16="http://schemas.microsoft.com/office/drawing/2014/main" id="{192EA02C-84E7-DF71-9E23-6D89BF8C7782}"/>
                  </a:ext>
                </a:extLst>
              </p:cNvPr>
              <p:cNvSpPr/>
              <p:nvPr/>
            </p:nvSpPr>
            <p:spPr>
              <a:xfrm>
                <a:off x="325740" y="3472694"/>
                <a:ext cx="104841" cy="1106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4000">
                    <a:srgbClr val="008000"/>
                  </a:gs>
                  <a:gs pos="25000">
                    <a:srgbClr val="92D050"/>
                  </a:gs>
                  <a:gs pos="100000">
                    <a:srgbClr val="008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163" name="円/楕円 32">
                <a:extLst>
                  <a:ext uri="{FF2B5EF4-FFF2-40B4-BE49-F238E27FC236}">
                    <a16:creationId xmlns:a16="http://schemas.microsoft.com/office/drawing/2014/main" id="{1FA49E1C-587D-7ABF-ACF4-5A12899C3776}"/>
                  </a:ext>
                </a:extLst>
              </p:cNvPr>
              <p:cNvSpPr/>
              <p:nvPr/>
            </p:nvSpPr>
            <p:spPr>
              <a:xfrm>
                <a:off x="211751" y="3493495"/>
                <a:ext cx="104841" cy="1106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7000">
                    <a:srgbClr val="3333FF"/>
                  </a:gs>
                  <a:gs pos="20000">
                    <a:srgbClr val="BDBDFF"/>
                  </a:gs>
                  <a:gs pos="100000">
                    <a:srgbClr val="000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164" name="円/楕円 33">
                <a:extLst>
                  <a:ext uri="{FF2B5EF4-FFF2-40B4-BE49-F238E27FC236}">
                    <a16:creationId xmlns:a16="http://schemas.microsoft.com/office/drawing/2014/main" id="{91548DAF-ED90-0E2C-45C9-559F8EE9D064}"/>
                  </a:ext>
                </a:extLst>
              </p:cNvPr>
              <p:cNvSpPr/>
              <p:nvPr/>
            </p:nvSpPr>
            <p:spPr>
              <a:xfrm>
                <a:off x="251397" y="3367463"/>
                <a:ext cx="104841" cy="1106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69000">
                    <a:srgbClr val="D03C3C"/>
                  </a:gs>
                  <a:gs pos="18000">
                    <a:srgbClr val="C00000">
                      <a:tint val="44500"/>
                      <a:satMod val="160000"/>
                    </a:srgbClr>
                  </a:gs>
                  <a:gs pos="100000">
                    <a:srgbClr val="C0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165" name="楕円 164">
                <a:extLst>
                  <a:ext uri="{FF2B5EF4-FFF2-40B4-BE49-F238E27FC236}">
                    <a16:creationId xmlns:a16="http://schemas.microsoft.com/office/drawing/2014/main" id="{667EBDE3-AE93-EBAE-F139-7C79B9A73ECD}"/>
                  </a:ext>
                </a:extLst>
              </p:cNvPr>
              <p:cNvSpPr/>
              <p:nvPr/>
            </p:nvSpPr>
            <p:spPr>
              <a:xfrm>
                <a:off x="123442" y="3299114"/>
                <a:ext cx="399218" cy="388762"/>
              </a:xfrm>
              <a:prstGeom prst="ellipse">
                <a:avLst/>
              </a:prstGeom>
              <a:solidFill>
                <a:schemeClr val="accent6">
                  <a:lumMod val="75000"/>
                  <a:alpha val="65098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11000402020202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</p:grpSp>
      <p:grpSp>
        <p:nvGrpSpPr>
          <p:cNvPr id="191" name="グループ化 190">
            <a:extLst>
              <a:ext uri="{FF2B5EF4-FFF2-40B4-BE49-F238E27FC236}">
                <a16:creationId xmlns:a16="http://schemas.microsoft.com/office/drawing/2014/main" id="{D7964265-5A6F-1124-C72E-E29FD4676893}"/>
              </a:ext>
            </a:extLst>
          </p:cNvPr>
          <p:cNvGrpSpPr/>
          <p:nvPr/>
        </p:nvGrpSpPr>
        <p:grpSpPr>
          <a:xfrm>
            <a:off x="6646366" y="2435597"/>
            <a:ext cx="5355221" cy="3007052"/>
            <a:chOff x="6538729" y="3939123"/>
            <a:chExt cx="5355221" cy="3007052"/>
          </a:xfrm>
        </p:grpSpPr>
        <p:grpSp>
          <p:nvGrpSpPr>
            <p:cNvPr id="190" name="グループ化 189">
              <a:extLst>
                <a:ext uri="{FF2B5EF4-FFF2-40B4-BE49-F238E27FC236}">
                  <a16:creationId xmlns:a16="http://schemas.microsoft.com/office/drawing/2014/main" id="{9086D76F-CE31-EA43-4F10-12303DEBCBA2}"/>
                </a:ext>
              </a:extLst>
            </p:cNvPr>
            <p:cNvGrpSpPr/>
            <p:nvPr/>
          </p:nvGrpSpPr>
          <p:grpSpPr>
            <a:xfrm>
              <a:off x="6538729" y="3939123"/>
              <a:ext cx="5355221" cy="3007052"/>
              <a:chOff x="6861390" y="2446639"/>
              <a:chExt cx="5355221" cy="3007052"/>
            </a:xfrm>
          </p:grpSpPr>
          <p:grpSp>
            <p:nvGrpSpPr>
              <p:cNvPr id="188" name="グループ化 187">
                <a:extLst>
                  <a:ext uri="{FF2B5EF4-FFF2-40B4-BE49-F238E27FC236}">
                    <a16:creationId xmlns:a16="http://schemas.microsoft.com/office/drawing/2014/main" id="{3EB480F0-B2E5-4AC4-3E8E-244EF624F4CD}"/>
                  </a:ext>
                </a:extLst>
              </p:cNvPr>
              <p:cNvGrpSpPr/>
              <p:nvPr/>
            </p:nvGrpSpPr>
            <p:grpSpPr>
              <a:xfrm>
                <a:off x="6861390" y="2446639"/>
                <a:ext cx="5355221" cy="3007052"/>
                <a:chOff x="6861390" y="2446639"/>
                <a:chExt cx="5355221" cy="3007052"/>
              </a:xfrm>
            </p:grpSpPr>
            <p:grpSp>
              <p:nvGrpSpPr>
                <p:cNvPr id="172" name="グループ化 171">
                  <a:extLst>
                    <a:ext uri="{FF2B5EF4-FFF2-40B4-BE49-F238E27FC236}">
                      <a16:creationId xmlns:a16="http://schemas.microsoft.com/office/drawing/2014/main" id="{D1853C6C-D0FD-B760-E983-776CDD134E49}"/>
                    </a:ext>
                  </a:extLst>
                </p:cNvPr>
                <p:cNvGrpSpPr/>
                <p:nvPr/>
              </p:nvGrpSpPr>
              <p:grpSpPr>
                <a:xfrm>
                  <a:off x="6861390" y="2446639"/>
                  <a:ext cx="5262587" cy="3007052"/>
                  <a:chOff x="6934610" y="2404663"/>
                  <a:chExt cx="5262587" cy="3007052"/>
                </a:xfrm>
              </p:grpSpPr>
              <p:sp>
                <p:nvSpPr>
                  <p:cNvPr id="44" name="テキスト ボックス 43">
                    <a:extLst>
                      <a:ext uri="{FF2B5EF4-FFF2-40B4-BE49-F238E27FC236}">
                        <a16:creationId xmlns:a16="http://schemas.microsoft.com/office/drawing/2014/main" id="{DA4CBAFD-1A46-E8DC-3519-757C320C96DB}"/>
                      </a:ext>
                    </a:extLst>
                  </p:cNvPr>
                  <p:cNvSpPr txBox="1"/>
                  <p:nvPr/>
                </p:nvSpPr>
                <p:spPr>
                  <a:xfrm>
                    <a:off x="11601385" y="2715642"/>
                    <a:ext cx="345529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1" lang="en-US" altLang="ja-JP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Arial"/>
                        <a:ea typeface="ＭＳ Ｐゴシック"/>
                        <a:cs typeface="+mn-cs"/>
                      </a:rPr>
                      <a:t>?</a:t>
                    </a:r>
                    <a:endParaRPr kumimoji="1" lang="ja-JP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游ゴシック" panose="0211000402020202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grpSp>
                <p:nvGrpSpPr>
                  <p:cNvPr id="171" name="グループ化 170">
                    <a:extLst>
                      <a:ext uri="{FF2B5EF4-FFF2-40B4-BE49-F238E27FC236}">
                        <a16:creationId xmlns:a16="http://schemas.microsoft.com/office/drawing/2014/main" id="{6B51EAF4-7F0D-B4E4-E366-5B7A4849F1C0}"/>
                      </a:ext>
                    </a:extLst>
                  </p:cNvPr>
                  <p:cNvGrpSpPr/>
                  <p:nvPr/>
                </p:nvGrpSpPr>
                <p:grpSpPr>
                  <a:xfrm>
                    <a:off x="6934610" y="2404663"/>
                    <a:ext cx="5262587" cy="3007052"/>
                    <a:chOff x="6934610" y="2404663"/>
                    <a:chExt cx="5262587" cy="3007052"/>
                  </a:xfrm>
                </p:grpSpPr>
                <p:sp>
                  <p:nvSpPr>
                    <p:cNvPr id="52" name="Rectangle 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934610" y="3066629"/>
                      <a:ext cx="4354305" cy="104475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36" tIns="45719" rIns="91436" bIns="45719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440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  <a:lvl2pPr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44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44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44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44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457178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44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914354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44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1371532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44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1828708"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4400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l" defTabSz="1219170" rtl="0" eaLnBrk="1" fontAlgn="base" latinLnBrk="0" hangingPunct="1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1" lang="en-US" altLang="ja-JP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j-cs"/>
                        </a:rPr>
                        <a:t>How hadrons</a:t>
                      </a:r>
                      <a:r>
                        <a:rPr kumimoji="1" lang="ja-JP" altLang="en-US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j-cs"/>
                        </a:rPr>
                        <a:t> </a:t>
                      </a:r>
                      <a:r>
                        <a:rPr kumimoji="1" lang="en-US" altLang="ja-JP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j-cs"/>
                        </a:rPr>
                        <a:t>change?</a:t>
                      </a:r>
                    </a:p>
                    <a:p>
                      <a:pPr marL="342900" marR="0" lvl="0" indent="-342900" algn="l" defTabSz="1219170" rtl="0" eaLnBrk="1" fontAlgn="base" latinLnBrk="0" hangingPunct="1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1" lang="en-US" altLang="ja-JP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j-cs"/>
                        </a:rPr>
                        <a:t>How </a:t>
                      </a:r>
                      <a:r>
                        <a:rPr kumimoji="1" lang="en-US" altLang="ja-JP" sz="1800" b="1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j-cs"/>
                        </a:rPr>
                        <a:t>nuclear force </a:t>
                      </a:r>
                      <a:r>
                        <a:rPr kumimoji="1" lang="en-US" altLang="ja-JP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j-cs"/>
                        </a:rPr>
                        <a:t>(hadron-hadron interactions) changes?</a:t>
                      </a:r>
                      <a:r>
                        <a:rPr kumimoji="1" lang="ja-JP" altLang="en-US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j-cs"/>
                        </a:rPr>
                        <a:t> </a:t>
                      </a:r>
                      <a:endParaRPr kumimoji="1" lang="en-US" altLang="ja-JP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ＭＳ Ｐゴシック"/>
                        <a:cs typeface="+mj-cs"/>
                      </a:endParaRPr>
                    </a:p>
                  </p:txBody>
                </p:sp>
                <p:grpSp>
                  <p:nvGrpSpPr>
                    <p:cNvPr id="170" name="グループ化 169">
                      <a:extLst>
                        <a:ext uri="{FF2B5EF4-FFF2-40B4-BE49-F238E27FC236}">
                          <a16:creationId xmlns:a16="http://schemas.microsoft.com/office/drawing/2014/main" id="{54FB3209-F03F-ED44-5FAD-5B3CB62B3D5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691657" y="2404663"/>
                      <a:ext cx="1505540" cy="3007052"/>
                      <a:chOff x="10691657" y="2404663"/>
                      <a:chExt cx="1505540" cy="3007052"/>
                    </a:xfrm>
                  </p:grpSpPr>
                  <p:grpSp>
                    <p:nvGrpSpPr>
                      <p:cNvPr id="29" name="グループ化 28">
                        <a:extLst>
                          <a:ext uri="{FF2B5EF4-FFF2-40B4-BE49-F238E27FC236}">
                            <a16:creationId xmlns:a16="http://schemas.microsoft.com/office/drawing/2014/main" id="{AFC4A7FB-F204-228B-7A7D-FEEC3FEE2E6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916639" y="2625867"/>
                        <a:ext cx="785908" cy="790861"/>
                        <a:chOff x="956587" y="3251830"/>
                        <a:chExt cx="716861" cy="721379"/>
                      </a:xfrm>
                    </p:grpSpPr>
                    <p:sp>
                      <p:nvSpPr>
                        <p:cNvPr id="28" name="楕円 27">
                          <a:extLst>
                            <a:ext uri="{FF2B5EF4-FFF2-40B4-BE49-F238E27FC236}">
                              <a16:creationId xmlns:a16="http://schemas.microsoft.com/office/drawing/2014/main" id="{7029BF5E-0084-9335-9576-4EF2809013B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56587" y="3251830"/>
                          <a:ext cx="716861" cy="721379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D942B3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D942B3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D942B3">
                                <a:tint val="23500"/>
                                <a:satMod val="160000"/>
                              </a:srgb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>
                          <a:noFill/>
                        </a:ln>
                        <a:effectLst>
                          <a:softEdge rad="63500"/>
                        </a:effectLst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游ゴシック" panose="0211000402020202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5" name="楕円 14">
                          <a:extLst>
                            <a:ext uri="{FF2B5EF4-FFF2-40B4-BE49-F238E27FC236}">
                              <a16:creationId xmlns:a16="http://schemas.microsoft.com/office/drawing/2014/main" id="{D98B9468-ED71-300B-C070-2631EE70E75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46496" y="3595587"/>
                          <a:ext cx="141533" cy="144016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chemeClr val="bg1"/>
                            </a:gs>
                            <a:gs pos="14000">
                              <a:srgbClr val="C00000">
                                <a:tint val="44500"/>
                                <a:satMod val="160000"/>
                              </a:srgbClr>
                            </a:gs>
                            <a:gs pos="56000">
                              <a:srgbClr val="D60000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游ゴシック" panose="0211000402020202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8" name="楕円 17">
                          <a:extLst>
                            <a:ext uri="{FF2B5EF4-FFF2-40B4-BE49-F238E27FC236}">
                              <a16:creationId xmlns:a16="http://schemas.microsoft.com/office/drawing/2014/main" id="{F0DCA97B-AC34-B46B-6692-39A13DA5CB0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268256" y="3713211"/>
                          <a:ext cx="141533" cy="144016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42000">
                              <a:srgbClr val="3838FF"/>
                            </a:gs>
                            <a:gs pos="0">
                              <a:schemeClr val="bg1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游ゴシック" panose="0211000402020202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9" name="楕円 18">
                          <a:extLst>
                            <a:ext uri="{FF2B5EF4-FFF2-40B4-BE49-F238E27FC236}">
                              <a16:creationId xmlns:a16="http://schemas.microsoft.com/office/drawing/2014/main" id="{BBD58122-AC62-B285-6C6C-95943A4D58C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291184" y="3381066"/>
                          <a:ext cx="141533" cy="144016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42000">
                              <a:srgbClr val="3838FF"/>
                            </a:gs>
                            <a:gs pos="0">
                              <a:schemeClr val="bg1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游ゴシック" panose="0211000402020202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0" name="楕円 19">
                          <a:extLst>
                            <a:ext uri="{FF2B5EF4-FFF2-40B4-BE49-F238E27FC236}">
                              <a16:creationId xmlns:a16="http://schemas.microsoft.com/office/drawing/2014/main" id="{379DFC77-B09C-2BCF-5AD4-9B9575ACC88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276052" y="3548279"/>
                          <a:ext cx="141533" cy="144016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42000">
                              <a:srgbClr val="13B65D"/>
                            </a:gs>
                            <a:gs pos="100000">
                              <a:srgbClr val="00B050"/>
                            </a:gs>
                            <a:gs pos="0">
                              <a:schemeClr val="bg1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游ゴシック" panose="0211000402020202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6" name="楕円 25">
                          <a:extLst>
                            <a:ext uri="{FF2B5EF4-FFF2-40B4-BE49-F238E27FC236}">
                              <a16:creationId xmlns:a16="http://schemas.microsoft.com/office/drawing/2014/main" id="{47739BC5-521E-81B1-4D75-E3228FCE483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82213" y="3671086"/>
                          <a:ext cx="141533" cy="144016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42000">
                              <a:srgbClr val="13B65D"/>
                            </a:gs>
                            <a:gs pos="100000">
                              <a:srgbClr val="00B050"/>
                            </a:gs>
                            <a:gs pos="0">
                              <a:schemeClr val="bg1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游ゴシック" panose="0211000402020202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7" name="楕円 16">
                          <a:extLst>
                            <a:ext uri="{FF2B5EF4-FFF2-40B4-BE49-F238E27FC236}">
                              <a16:creationId xmlns:a16="http://schemas.microsoft.com/office/drawing/2014/main" id="{2B61026A-A8DB-A0CD-8CBA-B238F0EB8DB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72880" y="3476271"/>
                          <a:ext cx="141533" cy="144016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chemeClr val="bg1"/>
                            </a:gs>
                            <a:gs pos="14000">
                              <a:srgbClr val="C00000">
                                <a:tint val="44500"/>
                                <a:satMod val="160000"/>
                              </a:srgbClr>
                            </a:gs>
                            <a:gs pos="56000">
                              <a:srgbClr val="D60000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游ゴシック" panose="0211000402020202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6" name="グループ化 55">
                        <a:extLst>
                          <a:ext uri="{FF2B5EF4-FFF2-40B4-BE49-F238E27FC236}">
                            <a16:creationId xmlns:a16="http://schemas.microsoft.com/office/drawing/2014/main" id="{7328380F-A647-A356-C354-CB793A27BC4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691657" y="4176262"/>
                        <a:ext cx="1505540" cy="1235453"/>
                        <a:chOff x="10534863" y="4003480"/>
                        <a:chExt cx="1505540" cy="1235453"/>
                      </a:xfrm>
                    </p:grpSpPr>
                    <p:pic>
                      <p:nvPicPr>
                        <p:cNvPr id="22" name="Picture 60" descr="12LLB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43151" y="4003480"/>
                          <a:ext cx="949581" cy="9386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  <p:sp>
                      <p:nvSpPr>
                        <p:cNvPr id="49" name="Text Box 4">
                          <a:extLst>
                            <a:ext uri="{FF2B5EF4-FFF2-40B4-BE49-F238E27FC236}">
                              <a16:creationId xmlns:a16="http://schemas.microsoft.com/office/drawing/2014/main" id="{5EA1E0F7-9B48-9FED-6E64-F22DC5FC1048}"/>
                            </a:ext>
                          </a:extLst>
                        </p:cNvPr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534863" y="4869601"/>
                          <a:ext cx="1505540" cy="369332"/>
                        </a:xfrm>
                        <a:prstGeom prst="rect">
                          <a:avLst/>
                        </a:prstGeom>
                        <a:solidFill>
                          <a:srgbClr val="F6D2DC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kumimoji="1" sz="3200">
                              <a:solidFill>
                                <a:schemeClr val="tx1"/>
                              </a:solidFill>
                              <a:latin typeface="Arial" pitchFamily="34" charset="0"/>
                              <a:ea typeface="ＭＳ Ｐゴシック" pitchFamily="50" charset="-128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kumimoji="1" sz="2800">
                              <a:solidFill>
                                <a:schemeClr val="tx1"/>
                              </a:solidFill>
                              <a:latin typeface="Arial" pitchFamily="34" charset="0"/>
                              <a:ea typeface="ＭＳ Ｐゴシック" pitchFamily="50" charset="-128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kumimoji="1" sz="2400">
                              <a:solidFill>
                                <a:schemeClr val="tx1"/>
                              </a:solidFill>
                              <a:latin typeface="Arial" pitchFamily="34" charset="0"/>
                              <a:ea typeface="ＭＳ Ｐゴシック" pitchFamily="50" charset="-128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kumimoji="1" sz="2000">
                              <a:solidFill>
                                <a:schemeClr val="tx1"/>
                              </a:solidFill>
                              <a:latin typeface="Arial" pitchFamily="34" charset="0"/>
                              <a:ea typeface="ＭＳ Ｐゴシック" pitchFamily="50" charset="-128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kumimoji="1" sz="2000">
                              <a:solidFill>
                                <a:schemeClr val="tx1"/>
                              </a:solidFill>
                              <a:latin typeface="Arial" pitchFamily="34" charset="0"/>
                              <a:ea typeface="ＭＳ Ｐゴシック" pitchFamily="50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kumimoji="1" sz="2000">
                              <a:solidFill>
                                <a:schemeClr val="tx1"/>
                              </a:solidFill>
                              <a:latin typeface="Arial" pitchFamily="34" charset="0"/>
                              <a:ea typeface="ＭＳ Ｐゴシック" pitchFamily="50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kumimoji="1" sz="2000">
                              <a:solidFill>
                                <a:schemeClr val="tx1"/>
                              </a:solidFill>
                              <a:latin typeface="Arial" pitchFamily="34" charset="0"/>
                              <a:ea typeface="ＭＳ Ｐゴシック" pitchFamily="50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kumimoji="1" sz="2000">
                              <a:solidFill>
                                <a:schemeClr val="tx1"/>
                              </a:solidFill>
                              <a:latin typeface="Arial" pitchFamily="34" charset="0"/>
                              <a:ea typeface="ＭＳ Ｐゴシック" pitchFamily="50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kumimoji="1" sz="2000">
                              <a:solidFill>
                                <a:schemeClr val="tx1"/>
                              </a:solidFill>
                              <a:latin typeface="Arial" pitchFamily="34" charset="0"/>
                              <a:ea typeface="ＭＳ Ｐゴシック" pitchFamily="50" charset="-128"/>
                            </a:defRPr>
                          </a:lvl9pPr>
                        </a:lstStyle>
                        <a:p>
                          <a:pPr marL="0" marR="0" lvl="0" indent="0" algn="l" defTabSz="12191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800" b="1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Arial" pitchFamily="34" charset="0"/>
                              <a:ea typeface="ＭＳ Ｐゴシック" pitchFamily="50" charset="-128"/>
                              <a:cs typeface="+mn-cs"/>
                            </a:rPr>
                            <a:t>Hypernuclei</a:t>
                          </a:r>
                          <a:endParaRPr kumimoji="1" lang="en-US" altLang="ja-JP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Arial" pitchFamily="34" charset="0"/>
                            <a:ea typeface="ＭＳ Ｐゴシック" pitchFamily="50" charset="-128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69" name="Text Box 4">
                        <a:extLst>
                          <a:ext uri="{FF2B5EF4-FFF2-40B4-BE49-F238E27FC236}">
                            <a16:creationId xmlns:a16="http://schemas.microsoft.com/office/drawing/2014/main" id="{A97FB858-816D-CFEC-5BC8-B0784BC2EFF8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0728097" y="2404663"/>
                        <a:ext cx="1184940" cy="369332"/>
                      </a:xfrm>
                      <a:prstGeom prst="rect">
                        <a:avLst/>
                      </a:prstGeom>
                      <a:solidFill>
                        <a:srgbClr val="F6D2D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kumimoji="1" sz="32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50" charset="-128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kumimoji="1" sz="28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50" charset="-128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kumimoji="1" sz="24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50" charset="-128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kumimoji="1" sz="20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50" charset="-128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50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50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50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50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Arial" pitchFamily="34" charset="0"/>
                            <a:ea typeface="ＭＳ Ｐゴシック" pitchFamily="50" charset="-128"/>
                          </a:defRPr>
                        </a:lvl9pPr>
                      </a:lstStyle>
                      <a:p>
                        <a:pPr marL="0" marR="0" lvl="0" indent="0" algn="l" defTabSz="1219170" rtl="0" eaLnBrk="1" fontAlgn="auto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1" lang="en-US" altLang="ja-JP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Arial" pitchFamily="34" charset="0"/>
                            <a:ea typeface="ＭＳ Ｐゴシック" pitchFamily="50" charset="-128"/>
                            <a:cs typeface="+mn-cs"/>
                          </a:rPr>
                          <a:t>Dibaryon</a:t>
                        </a:r>
                      </a:p>
                    </p:txBody>
                  </p:sp>
                </p:grpSp>
              </p:grpSp>
            </p:grpSp>
            <p:grpSp>
              <p:nvGrpSpPr>
                <p:cNvPr id="173" name="グループ化 172">
                  <a:extLst>
                    <a:ext uri="{FF2B5EF4-FFF2-40B4-BE49-F238E27FC236}">
                      <a16:creationId xmlns:a16="http://schemas.microsoft.com/office/drawing/2014/main" id="{6B7B6A82-A9B0-8B4A-353F-522ABC9A054F}"/>
                    </a:ext>
                  </a:extLst>
                </p:cNvPr>
                <p:cNvGrpSpPr/>
                <p:nvPr/>
              </p:nvGrpSpPr>
              <p:grpSpPr>
                <a:xfrm rot="522950">
                  <a:off x="8805360" y="4212452"/>
                  <a:ext cx="1306514" cy="591524"/>
                  <a:chOff x="1024656" y="3021739"/>
                  <a:chExt cx="1413062" cy="639764"/>
                </a:xfrm>
              </p:grpSpPr>
              <p:pic>
                <p:nvPicPr>
                  <p:cNvPr id="174" name="Picture 9" descr="lambda">
                    <a:extLst>
                      <a:ext uri="{FF2B5EF4-FFF2-40B4-BE49-F238E27FC236}">
                        <a16:creationId xmlns:a16="http://schemas.microsoft.com/office/drawing/2014/main" id="{C50F47F0-1308-1C76-9AD8-D7278CF075C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5395724">
                    <a:off x="1827767" y="3010495"/>
                    <a:ext cx="598708" cy="62119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5" name="Picture 9" descr="lambda">
                    <a:extLst>
                      <a:ext uri="{FF2B5EF4-FFF2-40B4-BE49-F238E27FC236}">
                        <a16:creationId xmlns:a16="http://schemas.microsoft.com/office/drawing/2014/main" id="{24146D36-36FA-BA38-96F1-3A47EC1A5E1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5395724">
                    <a:off x="1035900" y="3051551"/>
                    <a:ext cx="598708" cy="62119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76" name="正方形/長方形 175">
                    <a:extLst>
                      <a:ext uri="{FF2B5EF4-FFF2-40B4-BE49-F238E27FC236}">
                        <a16:creationId xmlns:a16="http://schemas.microsoft.com/office/drawing/2014/main" id="{870B7E45-0913-3932-CE4E-0C123759C1BD}"/>
                      </a:ext>
                    </a:extLst>
                  </p:cNvPr>
                  <p:cNvSpPr/>
                  <p:nvPr/>
                </p:nvSpPr>
                <p:spPr>
                  <a:xfrm>
                    <a:off x="1471617" y="3174494"/>
                    <a:ext cx="508059" cy="320886"/>
                  </a:xfrm>
                  <a:prstGeom prst="rect">
                    <a:avLst/>
                  </a:prstGeom>
                  <a:solidFill>
                    <a:srgbClr val="F8AAA6"/>
                  </a:solidFill>
                  <a:ln>
                    <a:noFill/>
                  </a:ln>
                  <a:effectLst>
                    <a:softEdge rad="63500"/>
                  </a:effectLst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游ゴシック" panose="0211000402020202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sp>
              <p:nvSpPr>
                <p:cNvPr id="177" name="楕円 176">
                  <a:extLst>
                    <a:ext uri="{FF2B5EF4-FFF2-40B4-BE49-F238E27FC236}">
                      <a16:creationId xmlns:a16="http://schemas.microsoft.com/office/drawing/2014/main" id="{C4B68D65-9098-7D82-CA78-A79B29EACC55}"/>
                    </a:ext>
                  </a:extLst>
                </p:cNvPr>
                <p:cNvSpPr/>
                <p:nvPr/>
              </p:nvSpPr>
              <p:spPr>
                <a:xfrm>
                  <a:off x="9599662" y="4413080"/>
                  <a:ext cx="251721" cy="251665"/>
                </a:xfrm>
                <a:prstGeom prst="ellipse">
                  <a:avLst/>
                </a:prstGeom>
                <a:solidFill>
                  <a:srgbClr val="FFFF00">
                    <a:alpha val="30000"/>
                  </a:srgbClr>
                </a:solidFill>
                <a:ln>
                  <a:noFill/>
                </a:ln>
                <a:effectLst>
                  <a:glow rad="127000">
                    <a:srgbClr val="FFFF00">
                      <a:alpha val="60000"/>
                    </a:srgbClr>
                  </a:glow>
                  <a:softEdge rad="76200"/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11000402020202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79" name="テキスト ボックス 178">
                  <a:extLst>
                    <a:ext uri="{FF2B5EF4-FFF2-40B4-BE49-F238E27FC236}">
                      <a16:creationId xmlns:a16="http://schemas.microsoft.com/office/drawing/2014/main" id="{81C0CD9C-83FB-010C-79F8-5D165469B4BD}"/>
                    </a:ext>
                  </a:extLst>
                </p:cNvPr>
                <p:cNvSpPr txBox="1"/>
                <p:nvPr/>
              </p:nvSpPr>
              <p:spPr>
                <a:xfrm>
                  <a:off x="8258482" y="4658620"/>
                  <a:ext cx="1588345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89800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  <a:cs typeface="+mn-cs"/>
                    </a:rPr>
                    <a:t>strange quark</a:t>
                  </a:r>
                  <a:endPara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89800"/>
                    </a:solidFill>
                    <a:effectLst/>
                    <a:uLnTx/>
                    <a:uFillTx/>
                    <a:latin typeface="游ゴシック" panose="0211000402020202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80" name="楕円 179">
                  <a:extLst>
                    <a:ext uri="{FF2B5EF4-FFF2-40B4-BE49-F238E27FC236}">
                      <a16:creationId xmlns:a16="http://schemas.microsoft.com/office/drawing/2014/main" id="{C5F15CF3-E748-B656-C97A-0238CD6919F2}"/>
                    </a:ext>
                  </a:extLst>
                </p:cNvPr>
                <p:cNvSpPr/>
                <p:nvPr/>
              </p:nvSpPr>
              <p:spPr>
                <a:xfrm>
                  <a:off x="11382130" y="4355604"/>
                  <a:ext cx="251721" cy="251665"/>
                </a:xfrm>
                <a:prstGeom prst="ellipse">
                  <a:avLst/>
                </a:prstGeom>
                <a:solidFill>
                  <a:srgbClr val="FFFF00">
                    <a:alpha val="30000"/>
                  </a:srgbClr>
                </a:solidFill>
                <a:ln>
                  <a:noFill/>
                </a:ln>
                <a:effectLst>
                  <a:glow rad="127000">
                    <a:srgbClr val="FFFF00">
                      <a:alpha val="60000"/>
                    </a:srgbClr>
                  </a:glow>
                  <a:softEdge rad="76200"/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11000402020202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81" name="楕円 180">
                  <a:extLst>
                    <a:ext uri="{FF2B5EF4-FFF2-40B4-BE49-F238E27FC236}">
                      <a16:creationId xmlns:a16="http://schemas.microsoft.com/office/drawing/2014/main" id="{C7A86DAA-1DA9-2C39-CCE6-6F7F51F21C6B}"/>
                    </a:ext>
                  </a:extLst>
                </p:cNvPr>
                <p:cNvSpPr/>
                <p:nvPr/>
              </p:nvSpPr>
              <p:spPr>
                <a:xfrm>
                  <a:off x="11177289" y="4639583"/>
                  <a:ext cx="251721" cy="251665"/>
                </a:xfrm>
                <a:prstGeom prst="ellipse">
                  <a:avLst/>
                </a:prstGeom>
                <a:solidFill>
                  <a:srgbClr val="FFFF00">
                    <a:alpha val="30000"/>
                  </a:srgbClr>
                </a:solidFill>
                <a:ln>
                  <a:noFill/>
                </a:ln>
                <a:effectLst>
                  <a:glow rad="127000">
                    <a:srgbClr val="FFFF00">
                      <a:alpha val="60000"/>
                    </a:srgbClr>
                  </a:glow>
                  <a:softEdge rad="76200"/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11000402020202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84" name="テキスト ボックス 183">
                  <a:extLst>
                    <a:ext uri="{FF2B5EF4-FFF2-40B4-BE49-F238E27FC236}">
                      <a16:creationId xmlns:a16="http://schemas.microsoft.com/office/drawing/2014/main" id="{26368324-367D-12B1-CCF3-F5FCD3C4B801}"/>
                    </a:ext>
                  </a:extLst>
                </p:cNvPr>
                <p:cNvSpPr txBox="1"/>
                <p:nvPr/>
              </p:nvSpPr>
              <p:spPr>
                <a:xfrm>
                  <a:off x="11159034" y="3264356"/>
                  <a:ext cx="1057577" cy="52918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17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89800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  <a:cs typeface="+mn-cs"/>
                    </a:rPr>
                    <a:t>strange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ts val="17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89800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  <a:cs typeface="+mn-cs"/>
                    </a:rPr>
                    <a:t>quark</a:t>
                  </a:r>
                  <a:endPara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89800"/>
                    </a:solidFill>
                    <a:effectLst/>
                    <a:uLnTx/>
                    <a:uFillTx/>
                    <a:latin typeface="游ゴシック" panose="0211000402020202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  <p:cxnSp>
            <p:nvCxnSpPr>
              <p:cNvPr id="186" name="直線矢印コネクタ 185">
                <a:extLst>
                  <a:ext uri="{FF2B5EF4-FFF2-40B4-BE49-F238E27FC236}">
                    <a16:creationId xmlns:a16="http://schemas.microsoft.com/office/drawing/2014/main" id="{BE9F94A6-CECB-AA85-B70B-3BF0B9FB9FD1}"/>
                  </a:ext>
                </a:extLst>
              </p:cNvPr>
              <p:cNvCxnSpPr>
                <a:cxnSpLocks/>
                <a:stCxn id="174" idx="2"/>
              </p:cNvCxnSpPr>
              <p:nvPr/>
            </p:nvCxnSpPr>
            <p:spPr>
              <a:xfrm>
                <a:off x="10109563" y="4521451"/>
                <a:ext cx="1041805" cy="281570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2" name="楕円 181">
              <a:extLst>
                <a:ext uri="{FF2B5EF4-FFF2-40B4-BE49-F238E27FC236}">
                  <a16:creationId xmlns:a16="http://schemas.microsoft.com/office/drawing/2014/main" id="{7EA3C7A5-EF15-6AAB-CE8D-F8C28DE00D6F}"/>
                </a:ext>
              </a:extLst>
            </p:cNvPr>
            <p:cNvSpPr/>
            <p:nvPr/>
          </p:nvSpPr>
          <p:spPr>
            <a:xfrm>
              <a:off x="10893034" y="4661807"/>
              <a:ext cx="190190" cy="216039"/>
            </a:xfrm>
            <a:prstGeom prst="ellipse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  <a:effectLst>
              <a:glow rad="127000">
                <a:srgbClr val="FFFF00">
                  <a:alpha val="60000"/>
                </a:srgbClr>
              </a:glow>
              <a:softEdge rad="762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3" name="楕円 182">
              <a:extLst>
                <a:ext uri="{FF2B5EF4-FFF2-40B4-BE49-F238E27FC236}">
                  <a16:creationId xmlns:a16="http://schemas.microsoft.com/office/drawing/2014/main" id="{1192F959-8CC1-0667-BB36-B7E1F5A7A6F6}"/>
                </a:ext>
              </a:extLst>
            </p:cNvPr>
            <p:cNvSpPr/>
            <p:nvPr/>
          </p:nvSpPr>
          <p:spPr>
            <a:xfrm>
              <a:off x="10658086" y="4364701"/>
              <a:ext cx="209027" cy="229165"/>
            </a:xfrm>
            <a:prstGeom prst="ellipse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  <a:effectLst>
              <a:glow rad="127000">
                <a:srgbClr val="FFFF00">
                  <a:alpha val="60000"/>
                </a:srgbClr>
              </a:glow>
              <a:softEdge rad="762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64" name="吹き出し: 角を丸めた四角形 63">
            <a:extLst>
              <a:ext uri="{FF2B5EF4-FFF2-40B4-BE49-F238E27FC236}">
                <a16:creationId xmlns:a16="http://schemas.microsoft.com/office/drawing/2014/main" id="{2CD33F84-C507-4011-A828-0D717FF16314}"/>
              </a:ext>
            </a:extLst>
          </p:cNvPr>
          <p:cNvSpPr/>
          <p:nvPr/>
        </p:nvSpPr>
        <p:spPr>
          <a:xfrm>
            <a:off x="5489207" y="3618550"/>
            <a:ext cx="1317549" cy="431254"/>
          </a:xfrm>
          <a:prstGeom prst="wedgeRoundRectCallout">
            <a:avLst>
              <a:gd name="adj1" fmla="val 75041"/>
              <a:gd name="adj2" fmla="val -2370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1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My talk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70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159"/>
    </mc:Choice>
    <mc:Fallback xmlns="">
      <p:transition spd="slow" advTm="921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5" grpId="0" animBg="1"/>
      <p:bldP spid="66" grpId="0" animBg="1"/>
      <p:bldP spid="84" grpId="0" animBg="1"/>
      <p:bldP spid="87" grpId="0" animBg="1"/>
      <p:bldP spid="88" grpId="0" animBg="1"/>
      <p:bldP spid="7" grpId="0"/>
      <p:bldP spid="45" grpId="0"/>
      <p:bldP spid="48" grpId="0"/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4914435" y="1900367"/>
            <a:ext cx="3995000" cy="3536795"/>
            <a:chOff x="2171565" y="1189608"/>
            <a:chExt cx="2996250" cy="2652596"/>
          </a:xfrm>
        </p:grpSpPr>
        <p:pic>
          <p:nvPicPr>
            <p:cNvPr id="7" name="Picture 2" descr="核力ポテンシャル(simple)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1565" y="1189608"/>
              <a:ext cx="2996250" cy="2652596"/>
            </a:xfrm>
            <a:prstGeom prst="rect">
              <a:avLst/>
            </a:prstGeom>
            <a:noFill/>
            <a:ln w="19050">
              <a:noFill/>
              <a:prstDash val="sysDash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正方形/長方形 2"/>
            <p:cNvSpPr/>
            <p:nvPr/>
          </p:nvSpPr>
          <p:spPr>
            <a:xfrm>
              <a:off x="3515710" y="1957495"/>
              <a:ext cx="1524001" cy="315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D5D5"/>
                </a:solidFill>
                <a:effectLst/>
                <a:uLnTx/>
                <a:uFillTx/>
                <a:latin typeface="Arial"/>
                <a:ea typeface="ＭＳ Ｐゴシック"/>
                <a:cs typeface="Arial" pitchFamily="34" charset="0"/>
              </a:endParaRPr>
            </a:p>
          </p:txBody>
        </p:sp>
        <p:sp>
          <p:nvSpPr>
            <p:cNvPr id="6" name="角丸四角形 5"/>
            <p:cNvSpPr/>
            <p:nvPr/>
          </p:nvSpPr>
          <p:spPr>
            <a:xfrm rot="21339932">
              <a:off x="3194413" y="1977926"/>
              <a:ext cx="294290" cy="342878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D5D5"/>
                </a:solidFill>
                <a:effectLst/>
                <a:uLnTx/>
                <a:uFillTx/>
                <a:latin typeface="Arial"/>
                <a:ea typeface="ＭＳ Ｐゴシック"/>
                <a:cs typeface="Arial" pitchFamily="34" charset="0"/>
              </a:endParaRPr>
            </a:p>
          </p:txBody>
        </p:sp>
        <p:sp>
          <p:nvSpPr>
            <p:cNvPr id="115" name="角丸四角形 114"/>
            <p:cNvSpPr/>
            <p:nvPr/>
          </p:nvSpPr>
          <p:spPr>
            <a:xfrm rot="21339932">
              <a:off x="2885090" y="1983180"/>
              <a:ext cx="294290" cy="342878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D5D5"/>
                </a:solidFill>
                <a:effectLst/>
                <a:uLnTx/>
                <a:uFillTx/>
                <a:latin typeface="Arial"/>
                <a:ea typeface="ＭＳ Ｐゴシック"/>
                <a:cs typeface="Arial" pitchFamily="34" charset="0"/>
              </a:endParaRPr>
            </a:p>
          </p:txBody>
        </p:sp>
        <p:sp>
          <p:nvSpPr>
            <p:cNvPr id="117" name="正方形/長方形 116"/>
            <p:cNvSpPr/>
            <p:nvPr/>
          </p:nvSpPr>
          <p:spPr>
            <a:xfrm>
              <a:off x="2643352" y="2046833"/>
              <a:ext cx="225973" cy="315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D5D5"/>
                </a:solidFill>
                <a:effectLst/>
                <a:uLnTx/>
                <a:uFillTx/>
                <a:latin typeface="Arial"/>
                <a:ea typeface="ＭＳ Ｐゴシック"/>
                <a:cs typeface="Arial" pitchFamily="34" charset="0"/>
              </a:endParaRPr>
            </a:p>
          </p:txBody>
        </p:sp>
      </p:grpSp>
      <p:sp>
        <p:nvSpPr>
          <p:cNvPr id="39" name="正方形/長方形 38"/>
          <p:cNvSpPr/>
          <p:nvPr/>
        </p:nvSpPr>
        <p:spPr>
          <a:xfrm>
            <a:off x="5565711" y="3616078"/>
            <a:ext cx="693429" cy="367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2" name="正方形/長方形 211"/>
          <p:cNvSpPr/>
          <p:nvPr/>
        </p:nvSpPr>
        <p:spPr>
          <a:xfrm>
            <a:off x="2179886" y="3523644"/>
            <a:ext cx="882895" cy="256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5" name="正方形/長方形 214"/>
          <p:cNvSpPr/>
          <p:nvPr/>
        </p:nvSpPr>
        <p:spPr>
          <a:xfrm rot="16200000">
            <a:off x="4025013" y="3009723"/>
            <a:ext cx="1894316" cy="348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Potential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[MeV]</a:t>
            </a:r>
          </a:p>
        </p:txBody>
      </p:sp>
      <p:sp>
        <p:nvSpPr>
          <p:cNvPr id="130" name="正方形/長方形 129"/>
          <p:cNvSpPr/>
          <p:nvPr/>
        </p:nvSpPr>
        <p:spPr>
          <a:xfrm>
            <a:off x="6503676" y="2260851"/>
            <a:ext cx="2217155" cy="860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7" name="正方形/長方形 216"/>
          <p:cNvSpPr/>
          <p:nvPr/>
        </p:nvSpPr>
        <p:spPr>
          <a:xfrm>
            <a:off x="1494388" y="120174"/>
            <a:ext cx="92688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b="1" u="sng" dirty="0">
                <a:solidFill>
                  <a:schemeClr val="tx2"/>
                </a:solidFill>
                <a:latin typeface="Arial"/>
                <a:ea typeface="ＭＳ ゴシック" panose="020B0609070205080204" pitchFamily="49" charset="-128"/>
              </a:rPr>
              <a:t>Investigate </a:t>
            </a:r>
            <a:r>
              <a:rPr kumimoji="1" lang="en-US" altLang="ja-JP" sz="3200" b="1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ＭＳ ゴシック" panose="020B0609070205080204" pitchFamily="49" charset="-128"/>
                <a:cs typeface="+mn-cs"/>
              </a:rPr>
              <a:t>Nuclear Force </a:t>
            </a:r>
            <a:r>
              <a:rPr kumimoji="1" lang="en-US" altLang="ja-JP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ゴシック" panose="020B0609070205080204" pitchFamily="49" charset="-128"/>
                <a:cs typeface="+mn-cs"/>
              </a:rPr>
              <a:t>with Strange Quarks</a:t>
            </a:r>
          </a:p>
        </p:txBody>
      </p:sp>
      <p:grpSp>
        <p:nvGrpSpPr>
          <p:cNvPr id="18" name="グループ化 17"/>
          <p:cNvGrpSpPr/>
          <p:nvPr/>
        </p:nvGrpSpPr>
        <p:grpSpPr>
          <a:xfrm>
            <a:off x="5522465" y="4436123"/>
            <a:ext cx="3514987" cy="2173951"/>
            <a:chOff x="2627587" y="3027818"/>
            <a:chExt cx="2636240" cy="1630463"/>
          </a:xfrm>
        </p:grpSpPr>
        <p:cxnSp>
          <p:nvCxnSpPr>
            <p:cNvPr id="201" name="直線矢印コネクタ 200"/>
            <p:cNvCxnSpPr/>
            <p:nvPr/>
          </p:nvCxnSpPr>
          <p:spPr>
            <a:xfrm flipH="1" flipV="1">
              <a:off x="4316875" y="3027818"/>
              <a:ext cx="202573" cy="9450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9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5" t="72356" r="3302" b="18503"/>
            <a:stretch/>
          </p:blipFill>
          <p:spPr bwMode="auto">
            <a:xfrm>
              <a:off x="4393323" y="3972910"/>
              <a:ext cx="870504" cy="357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48" t="79641" r="37219" b="4506"/>
            <a:stretch/>
          </p:blipFill>
          <p:spPr bwMode="auto">
            <a:xfrm>
              <a:off x="3442138" y="3909847"/>
              <a:ext cx="809296" cy="619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2" t="83354" r="77120" b="5506"/>
            <a:stretch/>
          </p:blipFill>
          <p:spPr bwMode="auto">
            <a:xfrm>
              <a:off x="2627587" y="4025462"/>
              <a:ext cx="530772" cy="435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4" name="直線矢印コネクタ 123"/>
            <p:cNvCxnSpPr/>
            <p:nvPr/>
          </p:nvCxnSpPr>
          <p:spPr>
            <a:xfrm flipH="1" flipV="1">
              <a:off x="3683876" y="3373821"/>
              <a:ext cx="52553" cy="43092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矢印コネクタ 124"/>
            <p:cNvCxnSpPr/>
            <p:nvPr/>
          </p:nvCxnSpPr>
          <p:spPr>
            <a:xfrm flipV="1">
              <a:off x="2895600" y="3526221"/>
              <a:ext cx="5255" cy="4572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正方形/長方形 92"/>
            <p:cNvSpPr/>
            <p:nvPr/>
          </p:nvSpPr>
          <p:spPr>
            <a:xfrm>
              <a:off x="3704718" y="4373539"/>
              <a:ext cx="138548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24" name="正方形/長方形 23"/>
          <p:cNvSpPr/>
          <p:nvPr/>
        </p:nvSpPr>
        <p:spPr>
          <a:xfrm>
            <a:off x="5165628" y="1833774"/>
            <a:ext cx="295835" cy="420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1" i="0" u="none" strike="noStrike" kern="1200" cap="none" spc="0" normalizeH="0" baseline="0" noProof="0" dirty="0">
              <a:ln>
                <a:noFill/>
              </a:ln>
              <a:solidFill>
                <a:srgbClr val="FFD5D5"/>
              </a:solidFill>
              <a:effectLst/>
              <a:uLnTx/>
              <a:uFillTx/>
              <a:latin typeface="Arial"/>
              <a:ea typeface="ＭＳ Ｐゴシック"/>
              <a:cs typeface="Arial" pitchFamily="34" charset="0"/>
            </a:endParaRPr>
          </a:p>
        </p:txBody>
      </p:sp>
      <p:sp>
        <p:nvSpPr>
          <p:cNvPr id="213" name="正方形/長方形 212"/>
          <p:cNvSpPr/>
          <p:nvPr/>
        </p:nvSpPr>
        <p:spPr>
          <a:xfrm>
            <a:off x="170496" y="1379626"/>
            <a:ext cx="4422108" cy="1497782"/>
          </a:xfrm>
          <a:prstGeom prst="rect">
            <a:avLst/>
          </a:prstGeom>
          <a:ln w="28575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Quark Cluster Model</a:t>
            </a:r>
            <a:r>
              <a:rPr kumimoji="1" lang="en-US" altLang="ja-JP" sz="213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(Oka-</a:t>
            </a:r>
            <a:r>
              <a:rPr kumimoji="1" lang="en-US" altLang="ja-JP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Yazaki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)</a:t>
            </a:r>
          </a:p>
          <a:p>
            <a:pPr marL="243405" marR="0" lvl="0" indent="-243405" algn="l" defTabSz="121914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Pauli effect in quark level</a:t>
            </a:r>
          </a:p>
          <a:p>
            <a:pPr marL="243405" marR="0" lvl="0" indent="-243405" algn="l" defTabSz="1219140" rtl="0" eaLnBrk="1" fontAlgn="auto" latinLnBrk="0" hangingPunct="1">
              <a:lnSpc>
                <a:spcPts val="24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Spin-spin interaction b/w quarks</a:t>
            </a:r>
          </a:p>
          <a:p>
            <a:pPr marL="0" marR="0" lvl="0" indent="0" algn="l" defTabSz="121914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   (color magnetic int.)</a:t>
            </a:r>
          </a:p>
        </p:txBody>
      </p:sp>
      <p:sp>
        <p:nvSpPr>
          <p:cNvPr id="101" name="Rectangle 6">
            <a:extLst>
              <a:ext uri="{FF2B5EF4-FFF2-40B4-BE49-F238E27FC236}">
                <a16:creationId xmlns:a16="http://schemas.microsoft.com/office/drawing/2014/main" id="{83B21D6F-7327-4BA3-9036-AEF1FCA48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9554" y="3616078"/>
            <a:ext cx="2077813" cy="9130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5AB4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1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S</a:t>
            </a:r>
            <a:r>
              <a:rPr kumimoji="1" lang="en-US" altLang="ja-JP" sz="2133" b="1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±</a:t>
            </a:r>
            <a:r>
              <a:rPr kumimoji="1" lang="en-US" altLang="ja-JP" sz="21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p</a:t>
            </a:r>
            <a:r>
              <a:rPr kumimoji="1" lang="en-US" altLang="ja-JP" sz="21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scattering</a:t>
            </a:r>
          </a:p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J-PARC E40</a:t>
            </a:r>
          </a:p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run in 2018-2019</a:t>
            </a:r>
          </a:p>
        </p:txBody>
      </p:sp>
      <p:sp>
        <p:nvSpPr>
          <p:cNvPr id="106" name="Rectangle 6">
            <a:extLst>
              <a:ext uri="{FF2B5EF4-FFF2-40B4-BE49-F238E27FC236}">
                <a16:creationId xmlns:a16="http://schemas.microsoft.com/office/drawing/2014/main" id="{83B21D6F-7327-4BA3-9036-AEF1FCA48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590" y="3119802"/>
            <a:ext cx="2566728" cy="913007"/>
          </a:xfrm>
          <a:prstGeom prst="rect">
            <a:avLst/>
          </a:prstGeom>
          <a:solidFill>
            <a:srgbClr val="F6D2DC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1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H </a:t>
            </a:r>
            <a:r>
              <a:rPr kumimoji="1" lang="en-US" altLang="ja-JP" sz="21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dibaryon</a:t>
            </a:r>
            <a:r>
              <a:rPr kumimoji="1" lang="en-US" altLang="ja-JP" sz="21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search</a:t>
            </a:r>
          </a:p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J-PARC E42</a:t>
            </a:r>
          </a:p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run in 2021</a:t>
            </a:r>
          </a:p>
        </p:txBody>
      </p:sp>
      <p:sp>
        <p:nvSpPr>
          <p:cNvPr id="111" name="正方形/長方形 110"/>
          <p:cNvSpPr/>
          <p:nvPr/>
        </p:nvSpPr>
        <p:spPr>
          <a:xfrm>
            <a:off x="3380927" y="6399792"/>
            <a:ext cx="8712642" cy="42056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Strange quarks provide clues to understand the short-range force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5394985" y="2930770"/>
            <a:ext cx="97815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N-N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(spin=0)</a:t>
            </a:r>
            <a:endParaRPr kumimoji="1" lang="en-US" altLang="ja-JP" sz="1600" b="1" i="0" u="none" strike="noStrike" kern="1200" cap="none" spc="0" normalizeH="0" baseline="30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28667F8-3630-4434-CD00-9BF2A2E98990}"/>
              </a:ext>
            </a:extLst>
          </p:cNvPr>
          <p:cNvSpPr txBox="1"/>
          <p:nvPr/>
        </p:nvSpPr>
        <p:spPr>
          <a:xfrm>
            <a:off x="3380927" y="795176"/>
            <a:ext cx="763983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Repulsive core = the origin of nucleus formation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95" name="グループ化 94">
            <a:extLst>
              <a:ext uri="{FF2B5EF4-FFF2-40B4-BE49-F238E27FC236}">
                <a16:creationId xmlns:a16="http://schemas.microsoft.com/office/drawing/2014/main" id="{61A55FCD-9F61-A685-5078-8BF159ED1208}"/>
              </a:ext>
            </a:extLst>
          </p:cNvPr>
          <p:cNvGrpSpPr/>
          <p:nvPr/>
        </p:nvGrpSpPr>
        <p:grpSpPr>
          <a:xfrm>
            <a:off x="291826" y="4140750"/>
            <a:ext cx="8447988" cy="2549595"/>
            <a:chOff x="291826" y="4140750"/>
            <a:chExt cx="8447988" cy="2549595"/>
          </a:xfrm>
        </p:grpSpPr>
        <p:sp>
          <p:nvSpPr>
            <p:cNvPr id="207" name="正方形/長方形 206"/>
            <p:cNvSpPr/>
            <p:nvPr/>
          </p:nvSpPr>
          <p:spPr>
            <a:xfrm>
              <a:off x="1594162" y="5842016"/>
              <a:ext cx="2265364" cy="4205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133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ゴシック" panose="020B0609070205080204" pitchFamily="49" charset="-128"/>
                  <a:cs typeface="+mn-cs"/>
                </a:rPr>
                <a:t>Attractive core?</a:t>
              </a:r>
              <a:endParaRPr kumimoji="1" lang="ja-JP" altLang="en-US" sz="2133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grpSp>
          <p:nvGrpSpPr>
            <p:cNvPr id="12" name="グループ化 11"/>
            <p:cNvGrpSpPr/>
            <p:nvPr/>
          </p:nvGrpSpPr>
          <p:grpSpPr>
            <a:xfrm>
              <a:off x="291826" y="5835521"/>
              <a:ext cx="2996260" cy="798945"/>
              <a:chOff x="-1352216" y="4679668"/>
              <a:chExt cx="3130203" cy="63090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96" name="正方形/長方形 95"/>
              <p:cNvSpPr/>
              <p:nvPr/>
            </p:nvSpPr>
            <p:spPr>
              <a:xfrm>
                <a:off x="-1333686" y="4679668"/>
                <a:ext cx="1191020" cy="299802"/>
              </a:xfrm>
              <a:prstGeom prst="rect">
                <a:avLst/>
              </a:prstGeom>
              <a:solidFill>
                <a:srgbClr val="F6D2DC"/>
              </a:solidFill>
            </p:spPr>
            <p:txBody>
              <a:bodyPr wrap="none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8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rPr>
                  <a:t>No Pauli</a:t>
                </a:r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-1352216" y="5010766"/>
                <a:ext cx="3130203" cy="299802"/>
              </a:xfrm>
              <a:prstGeom prst="rect">
                <a:avLst/>
              </a:prstGeom>
              <a:solidFill>
                <a:srgbClr val="F6D2DC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8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rPr>
                  <a:t>Attractive color mag. int.</a:t>
                </a:r>
              </a:p>
            </p:txBody>
          </p:sp>
        </p:grpSp>
        <p:sp>
          <p:nvSpPr>
            <p:cNvPr id="172" name="下矢印 171"/>
            <p:cNvSpPr/>
            <p:nvPr/>
          </p:nvSpPr>
          <p:spPr>
            <a:xfrm rot="4141455" flipV="1">
              <a:off x="5315747" y="4831422"/>
              <a:ext cx="366935" cy="542650"/>
            </a:xfrm>
            <a:prstGeom prst="downArrow">
              <a:avLst/>
            </a:prstGeom>
            <a:solidFill>
              <a:srgbClr val="FFD1D1"/>
            </a:solidFill>
            <a:ln w="1905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grpSp>
          <p:nvGrpSpPr>
            <p:cNvPr id="27" name="グループ化 26"/>
            <p:cNvGrpSpPr/>
            <p:nvPr/>
          </p:nvGrpSpPr>
          <p:grpSpPr>
            <a:xfrm>
              <a:off x="2014137" y="4140750"/>
              <a:ext cx="6725677" cy="2549595"/>
              <a:chOff x="367602" y="3105561"/>
              <a:chExt cx="5044258" cy="1912196"/>
            </a:xfrm>
          </p:grpSpPr>
          <p:grpSp>
            <p:nvGrpSpPr>
              <p:cNvPr id="5" name="グループ化 4"/>
              <p:cNvGrpSpPr/>
              <p:nvPr/>
            </p:nvGrpSpPr>
            <p:grpSpPr>
              <a:xfrm>
                <a:off x="367602" y="3205163"/>
                <a:ext cx="2581621" cy="346249"/>
                <a:chOff x="367602" y="3301416"/>
                <a:chExt cx="2581621" cy="346249"/>
              </a:xfrm>
            </p:grpSpPr>
            <p:sp>
              <p:nvSpPr>
                <p:cNvPr id="177" name="正方形/長方形 176"/>
                <p:cNvSpPr/>
                <p:nvPr/>
              </p:nvSpPr>
              <p:spPr>
                <a:xfrm>
                  <a:off x="748222" y="3342661"/>
                  <a:ext cx="1884459" cy="297723"/>
                </a:xfrm>
                <a:prstGeom prst="rect">
                  <a:avLst/>
                </a:prstGeom>
                <a:solidFill>
                  <a:srgbClr val="F6D2DC"/>
                </a:solidFill>
                <a:ln w="38100">
                  <a:solidFill>
                    <a:srgbClr val="C000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78" name="正方形/長方形 177"/>
                <p:cNvSpPr/>
                <p:nvPr/>
              </p:nvSpPr>
              <p:spPr>
                <a:xfrm>
                  <a:off x="367602" y="3301416"/>
                  <a:ext cx="2581621" cy="34624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ymbol" panose="05050102010706020507" pitchFamily="18" charset="2"/>
                      <a:ea typeface="游ゴシック" panose="020B0400000000000000" pitchFamily="50" charset="-128"/>
                      <a:cs typeface="+mn-cs"/>
                    </a:rPr>
                    <a:t>X</a:t>
                  </a:r>
                  <a:r>
                    <a:rPr kumimoji="1" lang="en-US" altLang="ja-JP" sz="2400" b="1" i="0" u="none" strike="noStrike" kern="1200" cap="none" spc="0" normalizeH="0" baseline="30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ymbol" panose="05050102010706020507" pitchFamily="18" charset="2"/>
                      <a:ea typeface="游ゴシック" panose="020B0400000000000000" pitchFamily="50" charset="-128"/>
                      <a:cs typeface="+mn-cs"/>
                    </a:rPr>
                    <a:t>-</a:t>
                  </a:r>
                  <a:r>
                    <a:rPr kumimoji="1" lang="en-US" altLang="ja-JP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  <a:cs typeface="+mn-cs"/>
                    </a:rPr>
                    <a:t>p </a:t>
                  </a:r>
                  <a:r>
                    <a:rPr kumimoji="1" lang="ja-JP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  <a:cs typeface="+mn-cs"/>
                    </a:rPr>
                    <a:t>→</a:t>
                  </a:r>
                  <a:r>
                    <a:rPr kumimoji="1" lang="en-US" altLang="ja-JP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  <a:cs typeface="+mn-cs"/>
                    </a:rPr>
                    <a:t> H-dibaryon</a:t>
                  </a:r>
                </a:p>
              </p:txBody>
            </p:sp>
          </p:grpSp>
          <p:cxnSp>
            <p:nvCxnSpPr>
              <p:cNvPr id="179" name="直線コネクタ 178"/>
              <p:cNvCxnSpPr>
                <a:cxnSpLocks/>
                <a:stCxn id="177" idx="3"/>
              </p:cNvCxnSpPr>
              <p:nvPr/>
            </p:nvCxnSpPr>
            <p:spPr>
              <a:xfrm>
                <a:off x="2632681" y="3395269"/>
                <a:ext cx="721202" cy="252506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グループ化 19"/>
              <p:cNvGrpSpPr/>
              <p:nvPr/>
            </p:nvGrpSpPr>
            <p:grpSpPr>
              <a:xfrm>
                <a:off x="3279159" y="3105561"/>
                <a:ext cx="2132701" cy="1912196"/>
                <a:chOff x="2949938" y="2876663"/>
                <a:chExt cx="2132701" cy="1912196"/>
              </a:xfrm>
            </p:grpSpPr>
            <p:cxnSp>
              <p:nvCxnSpPr>
                <p:cNvPr id="16" name="直線コネクタ 15"/>
                <p:cNvCxnSpPr/>
                <p:nvPr/>
              </p:nvCxnSpPr>
              <p:spPr>
                <a:xfrm flipV="1">
                  <a:off x="3755641" y="2879766"/>
                  <a:ext cx="1326998" cy="6066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円弧 16"/>
                <p:cNvSpPr/>
                <p:nvPr/>
              </p:nvSpPr>
              <p:spPr>
                <a:xfrm rot="611937" flipH="1">
                  <a:off x="2949938" y="2876663"/>
                  <a:ext cx="1272820" cy="1912196"/>
                </a:xfrm>
                <a:prstGeom prst="arc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</p:grpSp>
        </p:grpSp>
        <p:grpSp>
          <p:nvGrpSpPr>
            <p:cNvPr id="35" name="グループ化 78856">
              <a:extLst>
                <a:ext uri="{FF2B5EF4-FFF2-40B4-BE49-F238E27FC236}">
                  <a16:creationId xmlns:a16="http://schemas.microsoft.com/office/drawing/2014/main" id="{0434669C-2178-26A0-4AB3-545E030EA8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63339" y="4575448"/>
              <a:ext cx="1940399" cy="1333923"/>
              <a:chOff x="10396437" y="6690828"/>
              <a:chExt cx="1940331" cy="1334024"/>
            </a:xfrm>
          </p:grpSpPr>
          <p:grpSp>
            <p:nvGrpSpPr>
              <p:cNvPr id="59" name="グループ化 25">
                <a:extLst>
                  <a:ext uri="{FF2B5EF4-FFF2-40B4-BE49-F238E27FC236}">
                    <a16:creationId xmlns:a16="http://schemas.microsoft.com/office/drawing/2014/main" id="{9895A15A-DA2A-F9E5-8671-D6A041BC04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396437" y="6690828"/>
                <a:ext cx="1940331" cy="1334024"/>
                <a:chOff x="5357771" y="719386"/>
                <a:chExt cx="1454764" cy="1000575"/>
              </a:xfrm>
            </p:grpSpPr>
            <p:grpSp>
              <p:nvGrpSpPr>
                <p:cNvPr id="63" name="グループ化 20">
                  <a:extLst>
                    <a:ext uri="{FF2B5EF4-FFF2-40B4-BE49-F238E27FC236}">
                      <a16:creationId xmlns:a16="http://schemas.microsoft.com/office/drawing/2014/main" id="{EF3D687F-4847-8866-893A-21FFF58094A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165022" y="1060723"/>
                  <a:ext cx="498280" cy="483473"/>
                  <a:chOff x="5581698" y="577248"/>
                  <a:chExt cx="498280" cy="483473"/>
                </a:xfrm>
              </p:grpSpPr>
              <p:sp>
                <p:nvSpPr>
                  <p:cNvPr id="80" name="楕円 7">
                    <a:extLst>
                      <a:ext uri="{FF2B5EF4-FFF2-40B4-BE49-F238E27FC236}">
                        <a16:creationId xmlns:a16="http://schemas.microsoft.com/office/drawing/2014/main" id="{3D9FAFA5-998C-5808-A870-59B10F5D0D8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589101" y="569845"/>
                    <a:ext cx="483473" cy="49828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60000">
                        <a:srgbClr val="FFFF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grpSp>
                <p:nvGrpSpPr>
                  <p:cNvPr id="82" name="グループ化 97">
                    <a:extLst>
                      <a:ext uri="{FF2B5EF4-FFF2-40B4-BE49-F238E27FC236}">
                        <a16:creationId xmlns:a16="http://schemas.microsoft.com/office/drawing/2014/main" id="{4BBCC761-8BD5-B5F9-4377-90881D42C04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8832819">
                    <a:off x="5636857" y="682195"/>
                    <a:ext cx="200698" cy="347411"/>
                    <a:chOff x="1681988" y="1811401"/>
                    <a:chExt cx="561481" cy="969281"/>
                  </a:xfrm>
                </p:grpSpPr>
                <p:sp>
                  <p:nvSpPr>
                    <p:cNvPr id="84" name="楕円 4">
                      <a:extLst>
                        <a:ext uri="{FF2B5EF4-FFF2-40B4-BE49-F238E27FC236}">
                          <a16:creationId xmlns:a16="http://schemas.microsoft.com/office/drawing/2014/main" id="{C3613BFA-6AC5-7C8C-6EE9-AD4D907D9A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81988" y="2383115"/>
                      <a:ext cx="381662" cy="397567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bg1"/>
                        </a:gs>
                        <a:gs pos="27000">
                          <a:srgbClr val="F9836F"/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85" name="楕円 5">
                      <a:extLst>
                        <a:ext uri="{FF2B5EF4-FFF2-40B4-BE49-F238E27FC236}">
                          <a16:creationId xmlns:a16="http://schemas.microsoft.com/office/drawing/2014/main" id="{FDB7450C-FB86-2638-163E-7CF307092F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61805" y="1811401"/>
                      <a:ext cx="381664" cy="397566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bg1"/>
                        </a:gs>
                        <a:gs pos="44000">
                          <a:schemeClr val="accent1">
                            <a:lumMod val="75000"/>
                          </a:schemeClr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64" name="正方形/長方形 104">
                  <a:extLst>
                    <a:ext uri="{FF2B5EF4-FFF2-40B4-BE49-F238E27FC236}">
                      <a16:creationId xmlns:a16="http://schemas.microsoft.com/office/drawing/2014/main" id="{0676F8B0-FDDC-CAD0-C8AF-0AB6884CB0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39646" y="906348"/>
                  <a:ext cx="26800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1217613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1pPr>
                  <a:lvl2pPr marL="742950" indent="-285750" defTabSz="1217613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2pPr>
                  <a:lvl3pPr marL="1143000" indent="-228600" defTabSz="1217613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3pPr>
                  <a:lvl4pPr marL="1600200" indent="-228600" defTabSz="1217613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4pPr>
                  <a:lvl5pPr marL="2057400" indent="-228600" defTabSz="1217613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5pPr>
                  <a:lvl6pPr marL="2514600" indent="-228600" defTabSz="12176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6pPr>
                  <a:lvl7pPr marL="2971800" indent="-228600" defTabSz="12176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7pPr>
                  <a:lvl8pPr marL="3429000" indent="-228600" defTabSz="12176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8pPr>
                  <a:lvl9pPr marL="3886200" indent="-228600" defTabSz="12176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marL="0" marR="0" lvl="0" indent="0" algn="l" defTabSz="1217613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1800" b="1" i="1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+mn-cs"/>
                    </a:rPr>
                    <a:t>u</a:t>
                  </a:r>
                  <a:endParaRPr kumimoji="1" lang="en-US" altLang="ja-JP" sz="1800" b="1" i="1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grpSp>
              <p:nvGrpSpPr>
                <p:cNvPr id="65" name="グループ化 125">
                  <a:extLst>
                    <a:ext uri="{FF2B5EF4-FFF2-40B4-BE49-F238E27FC236}">
                      <a16:creationId xmlns:a16="http://schemas.microsoft.com/office/drawing/2014/main" id="{1E376894-E74A-4C40-CEED-517A1B1DFB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55526" y="1045784"/>
                  <a:ext cx="498280" cy="483473"/>
                  <a:chOff x="5518892" y="583329"/>
                  <a:chExt cx="498280" cy="483473"/>
                </a:xfrm>
              </p:grpSpPr>
              <p:sp>
                <p:nvSpPr>
                  <p:cNvPr id="74" name="楕円 7">
                    <a:extLst>
                      <a:ext uri="{FF2B5EF4-FFF2-40B4-BE49-F238E27FC236}">
                        <a16:creationId xmlns:a16="http://schemas.microsoft.com/office/drawing/2014/main" id="{A58CC099-E221-FD38-ED34-08025C52AD2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526295" y="575926"/>
                    <a:ext cx="483473" cy="49828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60000">
                        <a:srgbClr val="FFFF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grpSp>
                <p:nvGrpSpPr>
                  <p:cNvPr id="75" name="グループ化 132">
                    <a:extLst>
                      <a:ext uri="{FF2B5EF4-FFF2-40B4-BE49-F238E27FC236}">
                        <a16:creationId xmlns:a16="http://schemas.microsoft.com/office/drawing/2014/main" id="{FD96D17E-FEE3-20D9-9036-052AA3D4BAD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8832819">
                    <a:off x="5685283" y="723472"/>
                    <a:ext cx="288977" cy="317029"/>
                    <a:chOff x="1380306" y="1652747"/>
                    <a:chExt cx="808452" cy="884513"/>
                  </a:xfrm>
                </p:grpSpPr>
                <p:sp>
                  <p:nvSpPr>
                    <p:cNvPr id="76" name="楕円 4">
                      <a:extLst>
                        <a:ext uri="{FF2B5EF4-FFF2-40B4-BE49-F238E27FC236}">
                          <a16:creationId xmlns:a16="http://schemas.microsoft.com/office/drawing/2014/main" id="{82EBEC65-C6E4-F659-76EF-49E1B66278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0306" y="2139693"/>
                      <a:ext cx="381662" cy="397567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bg1"/>
                        </a:gs>
                        <a:gs pos="27000">
                          <a:srgbClr val="F9836F"/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77" name="楕円 5">
                      <a:extLst>
                        <a:ext uri="{FF2B5EF4-FFF2-40B4-BE49-F238E27FC236}">
                          <a16:creationId xmlns:a16="http://schemas.microsoft.com/office/drawing/2014/main" id="{02D2D488-1AD2-90F1-CA5F-FEA9F1B792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07094" y="1652747"/>
                      <a:ext cx="381664" cy="39756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bg1"/>
                        </a:gs>
                        <a:gs pos="44000">
                          <a:schemeClr val="accent1">
                            <a:lumMod val="75000"/>
                          </a:schemeClr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66" name="正方形/長方形 137">
                  <a:extLst>
                    <a:ext uri="{FF2B5EF4-FFF2-40B4-BE49-F238E27FC236}">
                      <a16:creationId xmlns:a16="http://schemas.microsoft.com/office/drawing/2014/main" id="{66146EB1-D748-C330-9462-66A211B176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03724" y="945431"/>
                  <a:ext cx="249299" cy="2770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1217613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1pPr>
                  <a:lvl2pPr marL="742950" indent="-285750" defTabSz="1217613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2pPr>
                  <a:lvl3pPr marL="1143000" indent="-228600" defTabSz="1217613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3pPr>
                  <a:lvl4pPr marL="1600200" indent="-228600" defTabSz="1217613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4pPr>
                  <a:lvl5pPr marL="2057400" indent="-228600" defTabSz="1217613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5pPr>
                  <a:lvl6pPr marL="2514600" indent="-228600" defTabSz="12176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6pPr>
                  <a:lvl7pPr marL="2971800" indent="-228600" defTabSz="12176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7pPr>
                  <a:lvl8pPr marL="3429000" indent="-228600" defTabSz="12176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8pPr>
                  <a:lvl9pPr marL="3886200" indent="-228600" defTabSz="12176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marL="0" marR="0" lvl="0" indent="0" algn="l" defTabSz="1217613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1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+mn-cs"/>
                    </a:rPr>
                    <a:t>d</a:t>
                  </a:r>
                  <a:endParaRPr kumimoji="1" lang="en-US" altLang="ja-JP" sz="1800" b="1" i="1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67" name="正方形/長方形 138">
                  <a:extLst>
                    <a:ext uri="{FF2B5EF4-FFF2-40B4-BE49-F238E27FC236}">
                      <a16:creationId xmlns:a16="http://schemas.microsoft.com/office/drawing/2014/main" id="{1A255567-F60E-5264-3EC4-D11AF1458A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57771" y="910141"/>
                  <a:ext cx="503910" cy="3924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1217613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1pPr>
                  <a:lvl2pPr marL="742950" indent="-285750" defTabSz="1217613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2pPr>
                  <a:lvl3pPr marL="1143000" indent="-228600" defTabSz="1217613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3pPr>
                  <a:lvl4pPr marL="1600200" indent="-228600" defTabSz="1217613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4pPr>
                  <a:lvl5pPr marL="2057400" indent="-228600" defTabSz="1217613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5pPr>
                  <a:lvl6pPr marL="2514600" indent="-228600" defTabSz="12176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6pPr>
                  <a:lvl7pPr marL="2971800" indent="-228600" defTabSz="12176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7pPr>
                  <a:lvl8pPr marL="3429000" indent="-228600" defTabSz="12176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8pPr>
                  <a:lvl9pPr marL="3886200" indent="-228600" defTabSz="12176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marL="0" marR="0" lvl="0" indent="0" algn="l" defTabSz="1217613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Symbol" panose="05050102010706020507" pitchFamily="18" charset="2"/>
                      <a:ea typeface="ＭＳ Ｐゴシック" panose="020B0600070205080204" pitchFamily="50" charset="-128"/>
                      <a:cs typeface="+mn-cs"/>
                    </a:rPr>
                    <a:t>X</a:t>
                  </a:r>
                  <a:r>
                    <a:rPr kumimoji="1" lang="en-US" altLang="ja-JP" sz="2800" b="1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+mn-cs"/>
                    </a:rPr>
                    <a:t>-</a:t>
                  </a:r>
                  <a:endParaRPr kumimoji="1" lang="en-US" altLang="ja-JP" sz="2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68" name="正方形/長方形 232">
                  <a:extLst>
                    <a:ext uri="{FF2B5EF4-FFF2-40B4-BE49-F238E27FC236}">
                      <a16:creationId xmlns:a16="http://schemas.microsoft.com/office/drawing/2014/main" id="{D7860D03-DAA3-AC84-05FA-E0D53515DD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63777" y="862371"/>
                  <a:ext cx="248758" cy="3462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1217613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1pPr>
                  <a:lvl2pPr marL="742950" indent="-285750" defTabSz="1217613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2pPr>
                  <a:lvl3pPr marL="1143000" indent="-228600" defTabSz="1217613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3pPr>
                  <a:lvl4pPr marL="1600200" indent="-228600" defTabSz="1217613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4pPr>
                  <a:lvl5pPr marL="2057400" indent="-228600" defTabSz="1217613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5pPr>
                  <a:lvl6pPr marL="2514600" indent="-228600" defTabSz="12176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6pPr>
                  <a:lvl7pPr marL="2971800" indent="-228600" defTabSz="12176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7pPr>
                  <a:lvl8pPr marL="3429000" indent="-228600" defTabSz="12176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8pPr>
                  <a:lvl9pPr marL="3886200" indent="-228600" defTabSz="12176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marL="0" marR="0" lvl="0" indent="0" algn="l" defTabSz="1217613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+mn-cs"/>
                    </a:rPr>
                    <a:t>p</a:t>
                  </a:r>
                  <a:endParaRPr kumimoji="1" lang="en-US" altLang="ja-JP" sz="24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69" name="正方形/長方形 140">
                  <a:extLst>
                    <a:ext uri="{FF2B5EF4-FFF2-40B4-BE49-F238E27FC236}">
                      <a16:creationId xmlns:a16="http://schemas.microsoft.com/office/drawing/2014/main" id="{FF996AA0-559A-9E13-2636-030C5AE4A2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54425" y="1225961"/>
                  <a:ext cx="249299" cy="3000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1217613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1pPr>
                  <a:lvl2pPr marL="742950" indent="-285750" defTabSz="1217613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2pPr>
                  <a:lvl3pPr marL="1143000" indent="-228600" defTabSz="1217613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3pPr>
                  <a:lvl4pPr marL="1600200" indent="-228600" defTabSz="1217613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4pPr>
                  <a:lvl5pPr marL="2057400" indent="-228600" defTabSz="1217613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5pPr>
                  <a:lvl6pPr marL="2514600" indent="-228600" defTabSz="12176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6pPr>
                  <a:lvl7pPr marL="2971800" indent="-228600" defTabSz="12176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7pPr>
                  <a:lvl8pPr marL="3429000" indent="-228600" defTabSz="12176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8pPr>
                  <a:lvl9pPr marL="3886200" indent="-228600" defTabSz="12176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marL="0" marR="0" lvl="0" indent="0" algn="l" defTabSz="1217613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20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+mn-cs"/>
                    </a:rPr>
                    <a:t>s</a:t>
                  </a:r>
                  <a:endParaRPr kumimoji="1" lang="en-US" altLang="ja-JP" sz="2000" b="1" i="1" u="none" strike="noStrike" kern="1200" cap="none" spc="0" normalizeH="0" baseline="3000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70" name="正方形/長方形 141">
                  <a:extLst>
                    <a:ext uri="{FF2B5EF4-FFF2-40B4-BE49-F238E27FC236}">
                      <a16:creationId xmlns:a16="http://schemas.microsoft.com/office/drawing/2014/main" id="{99F076F7-C7CE-B0F4-6EFC-8CB2CFFA76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51327" y="1269047"/>
                  <a:ext cx="238559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1217613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1pPr>
                  <a:lvl2pPr marL="742950" indent="-285750" defTabSz="1217613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2pPr>
                  <a:lvl3pPr marL="1143000" indent="-228600" defTabSz="1217613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3pPr>
                  <a:lvl4pPr marL="1600200" indent="-228600" defTabSz="1217613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4pPr>
                  <a:lvl5pPr marL="2057400" indent="-228600" defTabSz="1217613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5pPr>
                  <a:lvl6pPr marL="2514600" indent="-228600" defTabSz="12176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6pPr>
                  <a:lvl7pPr marL="2971800" indent="-228600" defTabSz="12176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7pPr>
                  <a:lvl8pPr marL="3429000" indent="-228600" defTabSz="12176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8pPr>
                  <a:lvl9pPr marL="3886200" indent="-228600" defTabSz="12176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marL="0" marR="0" lvl="0" indent="0" algn="l" defTabSz="1217613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1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+mn-cs"/>
                    </a:rPr>
                    <a:t>d</a:t>
                  </a:r>
                  <a:endParaRPr kumimoji="1" lang="en-US" altLang="ja-JP" sz="1800" b="1" i="1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71" name="正方形/長方形 146">
                  <a:extLst>
                    <a:ext uri="{FF2B5EF4-FFF2-40B4-BE49-F238E27FC236}">
                      <a16:creationId xmlns:a16="http://schemas.microsoft.com/office/drawing/2014/main" id="{BA39FF7D-BFD2-F15A-C0B7-96985FC245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9310" y="1442962"/>
                  <a:ext cx="249299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1217613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1pPr>
                  <a:lvl2pPr marL="742950" indent="-285750" defTabSz="1217613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2pPr>
                  <a:lvl3pPr marL="1143000" indent="-228600" defTabSz="1217613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3pPr>
                  <a:lvl4pPr marL="1600200" indent="-228600" defTabSz="1217613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4pPr>
                  <a:lvl5pPr marL="2057400" indent="-228600" defTabSz="1217613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5pPr>
                  <a:lvl6pPr marL="2514600" indent="-228600" defTabSz="12176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6pPr>
                  <a:lvl7pPr marL="2971800" indent="-228600" defTabSz="12176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7pPr>
                  <a:lvl8pPr marL="3429000" indent="-228600" defTabSz="12176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8pPr>
                  <a:lvl9pPr marL="3886200" indent="-228600" defTabSz="12176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marL="0" marR="0" lvl="0" indent="0" algn="l" defTabSz="1217613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1800" b="1" i="1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+mn-cs"/>
                    </a:rPr>
                    <a:t>u</a:t>
                  </a:r>
                  <a:endParaRPr kumimoji="1" lang="en-US" altLang="ja-JP" sz="1800" b="1" i="1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cxnSp>
              <p:nvCxnSpPr>
                <p:cNvPr id="72" name="直線矢印コネクタ 71">
                  <a:extLst>
                    <a:ext uri="{FF2B5EF4-FFF2-40B4-BE49-F238E27FC236}">
                      <a16:creationId xmlns:a16="http://schemas.microsoft.com/office/drawing/2014/main" id="{38F04F73-3843-4CC2-8FBA-837112B614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697026" y="1262383"/>
                  <a:ext cx="0" cy="396531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線矢印コネクタ 72">
                  <a:extLst>
                    <a:ext uri="{FF2B5EF4-FFF2-40B4-BE49-F238E27FC236}">
                      <a16:creationId xmlns:a16="http://schemas.microsoft.com/office/drawing/2014/main" id="{E745AE88-B945-CF8B-2DB0-443B97538493}"/>
                    </a:ext>
                  </a:extLst>
                </p:cNvPr>
                <p:cNvCxnSpPr/>
                <p:nvPr/>
              </p:nvCxnSpPr>
              <p:spPr>
                <a:xfrm flipV="1">
                  <a:off x="5702030" y="719386"/>
                  <a:ext cx="4761" cy="447734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" name="正方形/長方形 140">
                <a:extLst>
                  <a:ext uri="{FF2B5EF4-FFF2-40B4-BE49-F238E27FC236}">
                    <a16:creationId xmlns:a16="http://schemas.microsoft.com/office/drawing/2014/main" id="{12628520-AF8F-F273-9F2D-1F0A438365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91240" y="7624766"/>
                <a:ext cx="332509" cy="400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1217613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defTabSz="1217613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defTabSz="1217613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defTabSz="1217613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defTabSz="1217613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defTabSz="12176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defTabSz="12176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defTabSz="12176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defTabSz="12176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1217613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1" i="1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+mn-cs"/>
                  </a:rPr>
                  <a:t>s</a:t>
                </a:r>
                <a:endParaRPr kumimoji="1" lang="en-US" altLang="ja-JP" sz="2000" b="1" i="1" u="none" strike="noStrike" kern="1200" cap="none" spc="0" normalizeH="0" baseline="3000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1" name="楕円 6">
                <a:extLst>
                  <a:ext uri="{FF2B5EF4-FFF2-40B4-BE49-F238E27FC236}">
                    <a16:creationId xmlns:a16="http://schemas.microsoft.com/office/drawing/2014/main" id="{F98386A7-3BBD-D655-8ACD-B25F547081D3}"/>
                  </a:ext>
                </a:extLst>
              </p:cNvPr>
              <p:cNvSpPr/>
              <p:nvPr/>
            </p:nvSpPr>
            <p:spPr bwMode="auto">
              <a:xfrm rot="8832819">
                <a:off x="10915763" y="7413888"/>
                <a:ext cx="181958" cy="18998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62000">
                    <a:srgbClr val="0033CC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3C86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2" name="楕円 6">
                <a:extLst>
                  <a:ext uri="{FF2B5EF4-FFF2-40B4-BE49-F238E27FC236}">
                    <a16:creationId xmlns:a16="http://schemas.microsoft.com/office/drawing/2014/main" id="{50A330FA-4304-7606-B463-27864D37327D}"/>
                  </a:ext>
                </a:extLst>
              </p:cNvPr>
              <p:cNvSpPr/>
              <p:nvPr/>
            </p:nvSpPr>
            <p:spPr bwMode="auto">
              <a:xfrm rot="8832819">
                <a:off x="11848305" y="7315985"/>
                <a:ext cx="181958" cy="18998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62000">
                    <a:srgbClr val="0033CC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3C86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36" name="下矢印 171">
              <a:extLst>
                <a:ext uri="{FF2B5EF4-FFF2-40B4-BE49-F238E27FC236}">
                  <a16:creationId xmlns:a16="http://schemas.microsoft.com/office/drawing/2014/main" id="{12B20371-2490-C5EB-3D5C-1F08FA3BF66D}"/>
                </a:ext>
              </a:extLst>
            </p:cNvPr>
            <p:cNvSpPr/>
            <p:nvPr/>
          </p:nvSpPr>
          <p:spPr bwMode="auto">
            <a:xfrm rot="5551001" flipV="1">
              <a:off x="3286599" y="5141548"/>
              <a:ext cx="460375" cy="384175"/>
            </a:xfrm>
            <a:prstGeom prst="downArrow">
              <a:avLst/>
            </a:prstGeom>
            <a:solidFill>
              <a:schemeClr val="bg2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38" name="グループ化 32">
              <a:extLst>
                <a:ext uri="{FF2B5EF4-FFF2-40B4-BE49-F238E27FC236}">
                  <a16:creationId xmlns:a16="http://schemas.microsoft.com/office/drawing/2014/main" id="{CC2F2DA6-C860-C266-D025-75CFD7C4DE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7936" y="4733493"/>
              <a:ext cx="1401455" cy="1228907"/>
              <a:chOff x="3209628" y="4688752"/>
              <a:chExt cx="1401406" cy="1229000"/>
            </a:xfrm>
          </p:grpSpPr>
          <p:sp>
            <p:nvSpPr>
              <p:cNvPr id="40" name="楕円 7">
                <a:extLst>
                  <a:ext uri="{FF2B5EF4-FFF2-40B4-BE49-F238E27FC236}">
                    <a16:creationId xmlns:a16="http://schemas.microsoft.com/office/drawing/2014/main" id="{8D4228E0-D166-FDF6-EA95-E96EE9EA9305}"/>
                  </a:ext>
                </a:extLst>
              </p:cNvPr>
              <p:cNvSpPr/>
              <p:nvPr/>
            </p:nvSpPr>
            <p:spPr bwMode="auto">
              <a:xfrm rot="5400000">
                <a:off x="3331377" y="4753682"/>
                <a:ext cx="1181955" cy="1146185"/>
              </a:xfrm>
              <a:prstGeom prst="ellipse">
                <a:avLst/>
              </a:prstGeom>
              <a:gradFill flip="none" rotWithShape="1">
                <a:gsLst>
                  <a:gs pos="98601">
                    <a:schemeClr val="bg1"/>
                  </a:gs>
                  <a:gs pos="0">
                    <a:schemeClr val="bg1"/>
                  </a:gs>
                  <a:gs pos="78000">
                    <a:schemeClr val="bg1"/>
                  </a:gs>
                  <a:gs pos="44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41" name="楕円 4">
                <a:extLst>
                  <a:ext uri="{FF2B5EF4-FFF2-40B4-BE49-F238E27FC236}">
                    <a16:creationId xmlns:a16="http://schemas.microsoft.com/office/drawing/2014/main" id="{BBCEED49-7774-3CF1-96F3-69DCDC267FD4}"/>
                  </a:ext>
                </a:extLst>
              </p:cNvPr>
              <p:cNvSpPr/>
              <p:nvPr/>
            </p:nvSpPr>
            <p:spPr bwMode="auto">
              <a:xfrm rot="8832819">
                <a:off x="4185382" y="5319642"/>
                <a:ext cx="181935" cy="18996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27000">
                    <a:srgbClr val="F9836F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42" name="楕円 5">
                <a:extLst>
                  <a:ext uri="{FF2B5EF4-FFF2-40B4-BE49-F238E27FC236}">
                    <a16:creationId xmlns:a16="http://schemas.microsoft.com/office/drawing/2014/main" id="{CE116335-2E83-4F6B-A023-385D3683399D}"/>
                  </a:ext>
                </a:extLst>
              </p:cNvPr>
              <p:cNvSpPr/>
              <p:nvPr/>
            </p:nvSpPr>
            <p:spPr bwMode="auto">
              <a:xfrm rot="8832819">
                <a:off x="3939919" y="5428653"/>
                <a:ext cx="181936" cy="18996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4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43" name="正方形/長方形 163">
                <a:extLst>
                  <a:ext uri="{FF2B5EF4-FFF2-40B4-BE49-F238E27FC236}">
                    <a16:creationId xmlns:a16="http://schemas.microsoft.com/office/drawing/2014/main" id="{E02F5857-737F-2512-3EC0-0C02631D56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2602" y="5510089"/>
                <a:ext cx="332467" cy="369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1217613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defTabSz="1217613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defTabSz="1217613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defTabSz="1217613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defTabSz="1217613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defTabSz="12176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defTabSz="12176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defTabSz="12176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defTabSz="12176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1217613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1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+mn-cs"/>
                  </a:rPr>
                  <a:t>u</a:t>
                </a:r>
                <a:endParaRPr kumimoji="1" lang="en-US" altLang="ja-JP" sz="1800" b="1" i="1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4" name="楕円 4">
                <a:extLst>
                  <a:ext uri="{FF2B5EF4-FFF2-40B4-BE49-F238E27FC236}">
                    <a16:creationId xmlns:a16="http://schemas.microsoft.com/office/drawing/2014/main" id="{25C8910E-1063-E639-7031-E32ABE602F18}"/>
                  </a:ext>
                </a:extLst>
              </p:cNvPr>
              <p:cNvSpPr/>
              <p:nvPr/>
            </p:nvSpPr>
            <p:spPr bwMode="auto">
              <a:xfrm rot="8832819">
                <a:off x="3713896" y="5044080"/>
                <a:ext cx="181935" cy="18996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27000">
                    <a:srgbClr val="F9836F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45" name="楕円 5">
                <a:extLst>
                  <a:ext uri="{FF2B5EF4-FFF2-40B4-BE49-F238E27FC236}">
                    <a16:creationId xmlns:a16="http://schemas.microsoft.com/office/drawing/2014/main" id="{E73CF787-DEFD-18BA-E92A-FAADC67BA20D}"/>
                  </a:ext>
                </a:extLst>
              </p:cNvPr>
              <p:cNvSpPr/>
              <p:nvPr/>
            </p:nvSpPr>
            <p:spPr bwMode="auto">
              <a:xfrm rot="8832819">
                <a:off x="3665723" y="5419277"/>
                <a:ext cx="181936" cy="1899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4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46" name="正方形/長方形 166">
                <a:extLst>
                  <a:ext uri="{FF2B5EF4-FFF2-40B4-BE49-F238E27FC236}">
                    <a16:creationId xmlns:a16="http://schemas.microsoft.com/office/drawing/2014/main" id="{CCBFCEE3-3E26-965E-E5CA-9EAA8D9B3A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8567" y="5351917"/>
                <a:ext cx="332467" cy="369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1217613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defTabSz="1217613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defTabSz="1217613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defTabSz="1217613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defTabSz="1217613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defTabSz="12176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defTabSz="12176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defTabSz="12176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defTabSz="12176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1217613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+mn-cs"/>
                  </a:rPr>
                  <a:t>u</a:t>
                </a:r>
                <a:endParaRPr kumimoji="1" lang="en-US" altLang="ja-JP" sz="1800" b="1" i="1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7" name="正方形/長方形 173">
                <a:extLst>
                  <a:ext uri="{FF2B5EF4-FFF2-40B4-BE49-F238E27FC236}">
                    <a16:creationId xmlns:a16="http://schemas.microsoft.com/office/drawing/2014/main" id="{FE11AFC2-CC02-7773-789A-9F69A8C5EA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9628" y="5187134"/>
                <a:ext cx="332467" cy="400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1217613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defTabSz="1217613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defTabSz="1217613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defTabSz="1217613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defTabSz="1217613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defTabSz="12176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defTabSz="12176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defTabSz="12176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defTabSz="12176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1217613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1" i="1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+mn-cs"/>
                  </a:rPr>
                  <a:t>s</a:t>
                </a:r>
                <a:endParaRPr kumimoji="1" lang="en-US" altLang="ja-JP" sz="2000" b="1" i="1" u="none" strike="noStrike" kern="1200" cap="none" spc="0" normalizeH="0" baseline="3000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8" name="正方形/長方形 193">
                <a:extLst>
                  <a:ext uri="{FF2B5EF4-FFF2-40B4-BE49-F238E27FC236}">
                    <a16:creationId xmlns:a16="http://schemas.microsoft.com/office/drawing/2014/main" id="{5309BF5C-A62D-E413-EF77-57F5FE5650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2430" y="4747306"/>
                <a:ext cx="318144" cy="369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1217613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defTabSz="1217613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defTabSz="1217613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defTabSz="1217613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defTabSz="1217613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defTabSz="12176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defTabSz="12176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defTabSz="12176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defTabSz="12176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1217613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+mn-cs"/>
                  </a:rPr>
                  <a:t>d</a:t>
                </a:r>
                <a:endParaRPr kumimoji="1" lang="en-US" altLang="ja-JP" sz="1800" b="1" i="1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9" name="正方形/長方形 231">
                <a:extLst>
                  <a:ext uri="{FF2B5EF4-FFF2-40B4-BE49-F238E27FC236}">
                    <a16:creationId xmlns:a16="http://schemas.microsoft.com/office/drawing/2014/main" id="{BBBA9ACE-4225-21C3-F061-F81995D943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8079" y="5458449"/>
                <a:ext cx="332467" cy="400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1217613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defTabSz="1217613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defTabSz="1217613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defTabSz="1217613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defTabSz="1217613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defTabSz="12176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defTabSz="12176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defTabSz="12176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defTabSz="12176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1217613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1" i="1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+mn-cs"/>
                  </a:rPr>
                  <a:t>s</a:t>
                </a:r>
                <a:endParaRPr kumimoji="1" lang="en-US" altLang="ja-JP" sz="2000" b="1" i="1" u="none" strike="noStrike" kern="1200" cap="none" spc="0" normalizeH="0" baseline="3000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0" name="正方形/長方形 232">
                <a:extLst>
                  <a:ext uri="{FF2B5EF4-FFF2-40B4-BE49-F238E27FC236}">
                    <a16:creationId xmlns:a16="http://schemas.microsoft.com/office/drawing/2014/main" id="{B01657AF-9B05-831C-39B9-F036B75B88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9852" y="4688752"/>
                <a:ext cx="318144" cy="369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1217613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defTabSz="1217613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defTabSz="1217613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defTabSz="1217613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defTabSz="1217613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defTabSz="12176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defTabSz="12176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defTabSz="12176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defTabSz="12176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1217613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1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+mn-cs"/>
                  </a:rPr>
                  <a:t>d</a:t>
                </a:r>
                <a:endParaRPr kumimoji="1" lang="en-US" altLang="ja-JP" sz="1800" b="1" i="1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cxnSp>
            <p:nvCxnSpPr>
              <p:cNvPr id="51" name="直線矢印コネクタ 50">
                <a:extLst>
                  <a:ext uri="{FF2B5EF4-FFF2-40B4-BE49-F238E27FC236}">
                    <a16:creationId xmlns:a16="http://schemas.microsoft.com/office/drawing/2014/main" id="{C51B433E-A14F-BE21-CB06-15A214C6463A}"/>
                  </a:ext>
                </a:extLst>
              </p:cNvPr>
              <p:cNvCxnSpPr/>
              <p:nvPr/>
            </p:nvCxnSpPr>
            <p:spPr bwMode="auto">
              <a:xfrm>
                <a:off x="3758978" y="5566895"/>
                <a:ext cx="0" cy="26672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楕円 6">
                <a:extLst>
                  <a:ext uri="{FF2B5EF4-FFF2-40B4-BE49-F238E27FC236}">
                    <a16:creationId xmlns:a16="http://schemas.microsoft.com/office/drawing/2014/main" id="{8A040EED-F934-630B-7C9B-5E206FB4848B}"/>
                  </a:ext>
                </a:extLst>
              </p:cNvPr>
              <p:cNvSpPr/>
              <p:nvPr/>
            </p:nvSpPr>
            <p:spPr bwMode="auto">
              <a:xfrm rot="8832819">
                <a:off x="3982135" y="5058836"/>
                <a:ext cx="181958" cy="18998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62000">
                    <a:srgbClr val="0033CC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3C86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53" name="楕円 6">
                <a:extLst>
                  <a:ext uri="{FF2B5EF4-FFF2-40B4-BE49-F238E27FC236}">
                    <a16:creationId xmlns:a16="http://schemas.microsoft.com/office/drawing/2014/main" id="{818586D0-A36C-A34E-6060-CA2E37BFD003}"/>
                  </a:ext>
                </a:extLst>
              </p:cNvPr>
              <p:cNvSpPr/>
              <p:nvPr/>
            </p:nvSpPr>
            <p:spPr bwMode="auto">
              <a:xfrm rot="8832819">
                <a:off x="3453536" y="5192527"/>
                <a:ext cx="181958" cy="18998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62000">
                    <a:srgbClr val="0033CC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3C86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游ゴシック" panose="020B0400000000000000" pitchFamily="50" charset="-128"/>
                  <a:cs typeface="+mn-cs"/>
                </a:endParaRPr>
              </a:p>
            </p:txBody>
          </p:sp>
          <p:cxnSp>
            <p:nvCxnSpPr>
              <p:cNvPr id="54" name="直線矢印コネクタ 53">
                <a:extLst>
                  <a:ext uri="{FF2B5EF4-FFF2-40B4-BE49-F238E27FC236}">
                    <a16:creationId xmlns:a16="http://schemas.microsoft.com/office/drawing/2014/main" id="{38DED490-538D-C5F8-6E04-375BCDC71A89}"/>
                  </a:ext>
                </a:extLst>
              </p:cNvPr>
              <p:cNvCxnSpPr/>
              <p:nvPr/>
            </p:nvCxnSpPr>
            <p:spPr bwMode="auto">
              <a:xfrm flipV="1">
                <a:off x="3808188" y="4854054"/>
                <a:ext cx="0" cy="25401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矢印コネクタ 54">
                <a:extLst>
                  <a:ext uri="{FF2B5EF4-FFF2-40B4-BE49-F238E27FC236}">
                    <a16:creationId xmlns:a16="http://schemas.microsoft.com/office/drawing/2014/main" id="{105B43E8-3289-EF80-2B6D-0EEEC9AA32CC}"/>
                  </a:ext>
                </a:extLst>
              </p:cNvPr>
              <p:cNvCxnSpPr/>
              <p:nvPr/>
            </p:nvCxnSpPr>
            <p:spPr bwMode="auto">
              <a:xfrm flipV="1">
                <a:off x="4276485" y="5139825"/>
                <a:ext cx="0" cy="25401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矢印コネクタ 55">
                <a:extLst>
                  <a:ext uri="{FF2B5EF4-FFF2-40B4-BE49-F238E27FC236}">
                    <a16:creationId xmlns:a16="http://schemas.microsoft.com/office/drawing/2014/main" id="{BE2E7502-8DC3-E7C6-B223-4CD9ADF6CBF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073292" y="5119187"/>
                <a:ext cx="0" cy="26672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矢印コネクタ 56">
                <a:extLst>
                  <a:ext uri="{FF2B5EF4-FFF2-40B4-BE49-F238E27FC236}">
                    <a16:creationId xmlns:a16="http://schemas.microsoft.com/office/drawing/2014/main" id="{CDB622B7-0EFC-CB0A-242B-36EE259AD161}"/>
                  </a:ext>
                </a:extLst>
              </p:cNvPr>
              <p:cNvCxnSpPr/>
              <p:nvPr/>
            </p:nvCxnSpPr>
            <p:spPr bwMode="auto">
              <a:xfrm flipV="1">
                <a:off x="3541497" y="4973126"/>
                <a:ext cx="0" cy="25401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矢印コネクタ 57">
                <a:extLst>
                  <a:ext uri="{FF2B5EF4-FFF2-40B4-BE49-F238E27FC236}">
                    <a16:creationId xmlns:a16="http://schemas.microsoft.com/office/drawing/2014/main" id="{C032329D-06AD-7799-266D-F5FEB2CFA2CA}"/>
                  </a:ext>
                </a:extLst>
              </p:cNvPr>
              <p:cNvCxnSpPr/>
              <p:nvPr/>
            </p:nvCxnSpPr>
            <p:spPr bwMode="auto">
              <a:xfrm>
                <a:off x="4030430" y="5566895"/>
                <a:ext cx="0" cy="26672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44A61F6D-F4A9-BEB9-7300-89A7FA731FF2}"/>
              </a:ext>
            </a:extLst>
          </p:cNvPr>
          <p:cNvGrpSpPr/>
          <p:nvPr/>
        </p:nvGrpSpPr>
        <p:grpSpPr>
          <a:xfrm>
            <a:off x="6491128" y="1327382"/>
            <a:ext cx="5095709" cy="2959790"/>
            <a:chOff x="6491128" y="1327382"/>
            <a:chExt cx="5095709" cy="2959790"/>
          </a:xfrm>
        </p:grpSpPr>
        <p:sp>
          <p:nvSpPr>
            <p:cNvPr id="216" name="正方形/長方形 215"/>
            <p:cNvSpPr/>
            <p:nvPr/>
          </p:nvSpPr>
          <p:spPr>
            <a:xfrm>
              <a:off x="7722666" y="1327382"/>
              <a:ext cx="3786101" cy="4205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133" b="1" i="1" u="none" strike="noStrike" kern="1200" cap="none" spc="0" normalizeH="0" baseline="0" noProof="0" dirty="0">
                  <a:ln>
                    <a:noFill/>
                  </a:ln>
                  <a:solidFill>
                    <a:srgbClr val="008E40"/>
                  </a:solidFill>
                  <a:effectLst/>
                  <a:uLnTx/>
                  <a:uFillTx/>
                  <a:latin typeface="Arial"/>
                  <a:ea typeface="ＭＳ ゴシック" panose="020B0609070205080204" pitchFamily="49" charset="-128"/>
                  <a:cs typeface="+mn-cs"/>
                </a:rPr>
                <a:t>Very strong repulsive core?</a:t>
              </a:r>
              <a:endParaRPr kumimoji="1" lang="ja-JP" altLang="en-US" sz="2133" b="0" i="1" u="none" strike="noStrike" kern="1200" cap="none" spc="0" normalizeH="0" baseline="0" noProof="0" dirty="0">
                <a:ln>
                  <a:noFill/>
                </a:ln>
                <a:solidFill>
                  <a:srgbClr val="008E4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7819460" y="1756096"/>
              <a:ext cx="3767377" cy="37965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Large Pauli effect in quark level</a:t>
              </a:r>
            </a:p>
          </p:txBody>
        </p:sp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C8DA5B50-FDB7-38C2-91F6-2E12C2DE13E3}"/>
                </a:ext>
              </a:extLst>
            </p:cNvPr>
            <p:cNvGrpSpPr/>
            <p:nvPr/>
          </p:nvGrpSpPr>
          <p:grpSpPr>
            <a:xfrm>
              <a:off x="6491128" y="1807403"/>
              <a:ext cx="4242085" cy="2479769"/>
              <a:chOff x="4868346" y="1355552"/>
              <a:chExt cx="3181564" cy="1859827"/>
            </a:xfrm>
          </p:grpSpPr>
          <p:grpSp>
            <p:nvGrpSpPr>
              <p:cNvPr id="29" name="グループ化 28"/>
              <p:cNvGrpSpPr/>
              <p:nvPr/>
            </p:nvGrpSpPr>
            <p:grpSpPr>
              <a:xfrm>
                <a:off x="4868346" y="1355552"/>
                <a:ext cx="1760672" cy="1859827"/>
                <a:chOff x="4930636" y="1080381"/>
                <a:chExt cx="1760672" cy="1859827"/>
              </a:xfrm>
            </p:grpSpPr>
            <p:cxnSp>
              <p:nvCxnSpPr>
                <p:cNvPr id="132" name="直線コネクタ 131"/>
                <p:cNvCxnSpPr>
                  <a:cxnSpLocks/>
                </p:cNvCxnSpPr>
                <p:nvPr/>
              </p:nvCxnSpPr>
              <p:spPr>
                <a:xfrm>
                  <a:off x="5079035" y="2530742"/>
                  <a:ext cx="294600" cy="0"/>
                </a:xfrm>
                <a:prstGeom prst="lin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4" name="正方形/長方形 203"/>
                <p:cNvSpPr/>
                <p:nvPr/>
              </p:nvSpPr>
              <p:spPr>
                <a:xfrm>
                  <a:off x="5415539" y="2296195"/>
                  <a:ext cx="1275769" cy="30008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8100">
                  <a:solidFill>
                    <a:srgbClr val="00B05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ymbol" panose="05050102010706020507" pitchFamily="18" charset="2"/>
                      <a:ea typeface="ＭＳ Ｐゴシック"/>
                      <a:cs typeface="+mn-cs"/>
                    </a:rPr>
                    <a:t>S</a:t>
                  </a:r>
                  <a:r>
                    <a:rPr kumimoji="1" lang="en-US" altLang="ja-JP" sz="2000" b="1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ymbol" panose="05050102010706020507" pitchFamily="18" charset="2"/>
                      <a:ea typeface="ＭＳ Ｐゴシック"/>
                      <a:cs typeface="+mn-cs"/>
                    </a:rPr>
                    <a:t>+</a:t>
                  </a:r>
                  <a:r>
                    <a:rPr kumimoji="1" lang="en-US" altLang="ja-JP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  <a:cs typeface="+mn-cs"/>
                    </a:rPr>
                    <a:t>-p </a:t>
                  </a:r>
                  <a:r>
                    <a:rPr kumimoji="1" lang="en-US" altLang="ja-JP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  <a:cs typeface="+mn-cs"/>
                    </a:rPr>
                    <a:t>(spin=1)</a:t>
                  </a:r>
                  <a:endParaRPr kumimoji="1" lang="en-US" altLang="ja-JP" sz="1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grpSp>
              <p:nvGrpSpPr>
                <p:cNvPr id="78" name="図形グループ 29"/>
                <p:cNvGrpSpPr/>
                <p:nvPr/>
              </p:nvGrpSpPr>
              <p:grpSpPr>
                <a:xfrm>
                  <a:off x="4930636" y="1229367"/>
                  <a:ext cx="1724008" cy="1710841"/>
                  <a:chOff x="5994682" y="2524706"/>
                  <a:chExt cx="2298677" cy="2396046"/>
                </a:xfrm>
              </p:grpSpPr>
              <p:sp>
                <p:nvSpPr>
                  <p:cNvPr id="79" name="フリーフォーム 78"/>
                  <p:cNvSpPr/>
                  <p:nvPr/>
                </p:nvSpPr>
                <p:spPr>
                  <a:xfrm>
                    <a:off x="6101752" y="3710381"/>
                    <a:ext cx="2191607" cy="1210371"/>
                  </a:xfrm>
                  <a:custGeom>
                    <a:avLst/>
                    <a:gdLst>
                      <a:gd name="connsiteX0" fmla="*/ 3202729 w 3202729"/>
                      <a:gd name="connsiteY0" fmla="*/ 4114109 h 4555634"/>
                      <a:gd name="connsiteX1" fmla="*/ 1421901 w 3202729"/>
                      <a:gd name="connsiteY1" fmla="*/ 4127915 h 4555634"/>
                      <a:gd name="connsiteX2" fmla="*/ 386536 w 3202729"/>
                      <a:gd name="connsiteY2" fmla="*/ 4279778 h 4555634"/>
                      <a:gd name="connsiteX3" fmla="*/ 0 w 3202729"/>
                      <a:gd name="connsiteY3" fmla="*/ 0 h 4555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02729" h="4555634">
                        <a:moveTo>
                          <a:pt x="3202729" y="4114109"/>
                        </a:moveTo>
                        <a:lnTo>
                          <a:pt x="1421901" y="4127915"/>
                        </a:lnTo>
                        <a:cubicBezTo>
                          <a:pt x="952536" y="4155526"/>
                          <a:pt x="623519" y="4967764"/>
                          <a:pt x="386536" y="4279778"/>
                        </a:cubicBezTo>
                        <a:cubicBezTo>
                          <a:pt x="149553" y="3591792"/>
                          <a:pt x="0" y="0"/>
                          <a:pt x="0" y="0"/>
                        </a:cubicBezTo>
                      </a:path>
                    </a:pathLst>
                  </a:custGeom>
                  <a:ln w="57150">
                    <a:solidFill>
                      <a:srgbClr val="00B050"/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121914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  <a:cs typeface="+mn-cs"/>
                    </a:endParaRPr>
                  </a:p>
                </p:txBody>
              </p:sp>
              <p:cxnSp>
                <p:nvCxnSpPr>
                  <p:cNvPr id="81" name="直線コネクタ 80"/>
                  <p:cNvCxnSpPr/>
                  <p:nvPr/>
                </p:nvCxnSpPr>
                <p:spPr>
                  <a:xfrm flipH="1" flipV="1">
                    <a:off x="5994682" y="2524706"/>
                    <a:ext cx="110439" cy="1185676"/>
                  </a:xfrm>
                  <a:prstGeom prst="line">
                    <a:avLst/>
                  </a:prstGeom>
                  <a:ln w="57150">
                    <a:solidFill>
                      <a:srgbClr val="00B050"/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6" name="正方形/長方形 145"/>
                <p:cNvSpPr/>
                <p:nvPr/>
              </p:nvSpPr>
              <p:spPr>
                <a:xfrm>
                  <a:off x="5684131" y="1855802"/>
                  <a:ext cx="249299" cy="20774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US" altLang="ja-JP" sz="1800" b="1" i="1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83" name="下矢印 82"/>
                <p:cNvSpPr/>
                <p:nvPr/>
              </p:nvSpPr>
              <p:spPr>
                <a:xfrm rot="2495058">
                  <a:off x="5212073" y="1080381"/>
                  <a:ext cx="160588" cy="650491"/>
                </a:xfrm>
                <a:prstGeom prst="downArrow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</p:grpSp>
          <p:grpSp>
            <p:nvGrpSpPr>
              <p:cNvPr id="23" name="グループ化 22">
                <a:extLst>
                  <a:ext uri="{FF2B5EF4-FFF2-40B4-BE49-F238E27FC236}">
                    <a16:creationId xmlns:a16="http://schemas.microsoft.com/office/drawing/2014/main" id="{234F8E31-669C-AAA1-A5C6-4A09498FFE0D}"/>
                  </a:ext>
                </a:extLst>
              </p:cNvPr>
              <p:cNvGrpSpPr/>
              <p:nvPr/>
            </p:nvGrpSpPr>
            <p:grpSpPr>
              <a:xfrm>
                <a:off x="6497981" y="1611398"/>
                <a:ext cx="1551929" cy="997683"/>
                <a:chOff x="5306071" y="688428"/>
                <a:chExt cx="1551929" cy="997683"/>
              </a:xfrm>
            </p:grpSpPr>
            <p:grpSp>
              <p:nvGrpSpPr>
                <p:cNvPr id="31" name="グループ化 30">
                  <a:extLst>
                    <a:ext uri="{FF2B5EF4-FFF2-40B4-BE49-F238E27FC236}">
                      <a16:creationId xmlns:a16="http://schemas.microsoft.com/office/drawing/2014/main" id="{B32A2304-5B90-0AF5-8689-0C5BDD5D65C8}"/>
                    </a:ext>
                  </a:extLst>
                </p:cNvPr>
                <p:cNvGrpSpPr/>
                <p:nvPr/>
              </p:nvGrpSpPr>
              <p:grpSpPr>
                <a:xfrm>
                  <a:off x="6120918" y="1066804"/>
                  <a:ext cx="498280" cy="483473"/>
                  <a:chOff x="5537594" y="583329"/>
                  <a:chExt cx="498280" cy="483473"/>
                </a:xfrm>
              </p:grpSpPr>
              <p:sp>
                <p:nvSpPr>
                  <p:cNvPr id="254" name="楕円 7">
                    <a:extLst>
                      <a:ext uri="{FF2B5EF4-FFF2-40B4-BE49-F238E27FC236}">
                        <a16:creationId xmlns:a16="http://schemas.microsoft.com/office/drawing/2014/main" id="{A0C08B35-2D9D-BF93-9593-8078E507C5E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544997" y="575926"/>
                    <a:ext cx="483473" cy="49828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60000">
                        <a:srgbClr val="FFFF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121914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  <a:cs typeface="+mn-cs"/>
                    </a:endParaRPr>
                  </a:p>
                </p:txBody>
              </p:sp>
              <p:grpSp>
                <p:nvGrpSpPr>
                  <p:cNvPr id="255" name="グループ化 254">
                    <a:extLst>
                      <a:ext uri="{FF2B5EF4-FFF2-40B4-BE49-F238E27FC236}">
                        <a16:creationId xmlns:a16="http://schemas.microsoft.com/office/drawing/2014/main" id="{4B8C5F4A-227F-E6C2-4494-3C649E66467E}"/>
                      </a:ext>
                    </a:extLst>
                  </p:cNvPr>
                  <p:cNvGrpSpPr/>
                  <p:nvPr/>
                </p:nvGrpSpPr>
                <p:grpSpPr>
                  <a:xfrm rot="8832819">
                    <a:off x="5543977" y="684173"/>
                    <a:ext cx="278865" cy="311031"/>
                    <a:chOff x="1674609" y="1981454"/>
                    <a:chExt cx="780162" cy="867780"/>
                  </a:xfrm>
                </p:grpSpPr>
                <p:sp>
                  <p:nvSpPr>
                    <p:cNvPr id="32" name="楕円 4">
                      <a:extLst>
                        <a:ext uri="{FF2B5EF4-FFF2-40B4-BE49-F238E27FC236}">
                          <a16:creationId xmlns:a16="http://schemas.microsoft.com/office/drawing/2014/main" id="{6C1D6EFC-A7A1-B8F8-F67B-B31B3CC6B9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74609" y="2451668"/>
                      <a:ext cx="381662" cy="397566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bg1"/>
                        </a:gs>
                        <a:gs pos="27000">
                          <a:srgbClr val="F9836F"/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ＭＳ Ｐゴシック"/>
                        <a:cs typeface="+mn-cs"/>
                      </a:endParaRPr>
                    </a:p>
                  </p:txBody>
                </p:sp>
                <p:sp>
                  <p:nvSpPr>
                    <p:cNvPr id="33" name="楕円 5">
                      <a:extLst>
                        <a:ext uri="{FF2B5EF4-FFF2-40B4-BE49-F238E27FC236}">
                          <a16:creationId xmlns:a16="http://schemas.microsoft.com/office/drawing/2014/main" id="{BF8ECD76-4963-E08B-8A4E-D51AC3254B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73106" y="1981454"/>
                      <a:ext cx="381665" cy="397566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bg1"/>
                        </a:gs>
                        <a:gs pos="44000">
                          <a:schemeClr val="accent1">
                            <a:lumMod val="75000"/>
                          </a:schemeClr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ＭＳ Ｐゴシック"/>
                        <a:cs typeface="+mn-cs"/>
                      </a:endParaRPr>
                    </a:p>
                  </p:txBody>
                </p:sp>
              </p:grpSp>
            </p:grpSp>
            <p:cxnSp>
              <p:nvCxnSpPr>
                <p:cNvPr id="225" name="直線矢印コネクタ 224">
                  <a:extLst>
                    <a:ext uri="{FF2B5EF4-FFF2-40B4-BE49-F238E27FC236}">
                      <a16:creationId xmlns:a16="http://schemas.microsoft.com/office/drawing/2014/main" id="{8C44555B-BD08-9134-349B-305F91757AE9}"/>
                    </a:ext>
                  </a:extLst>
                </p:cNvPr>
                <p:cNvCxnSpPr/>
                <p:nvPr/>
              </p:nvCxnSpPr>
              <p:spPr>
                <a:xfrm flipV="1">
                  <a:off x="6281625" y="979926"/>
                  <a:ext cx="0" cy="190647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9" name="正方形/長方形 228">
                  <a:extLst>
                    <a:ext uri="{FF2B5EF4-FFF2-40B4-BE49-F238E27FC236}">
                      <a16:creationId xmlns:a16="http://schemas.microsoft.com/office/drawing/2014/main" id="{ED427509-F073-EEB8-8210-5532CA65A5E4}"/>
                    </a:ext>
                  </a:extLst>
                </p:cNvPr>
                <p:cNvSpPr/>
                <p:nvPr/>
              </p:nvSpPr>
              <p:spPr>
                <a:xfrm>
                  <a:off x="6239646" y="912228"/>
                  <a:ext cx="249299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1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  <a:cs typeface="+mn-cs"/>
                    </a:rPr>
                    <a:t>u</a:t>
                  </a:r>
                  <a:endParaRPr kumimoji="1" lang="en-US" altLang="ja-JP" sz="1800" b="1" i="1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grpSp>
              <p:nvGrpSpPr>
                <p:cNvPr id="230" name="グループ化 229">
                  <a:extLst>
                    <a:ext uri="{FF2B5EF4-FFF2-40B4-BE49-F238E27FC236}">
                      <a16:creationId xmlns:a16="http://schemas.microsoft.com/office/drawing/2014/main" id="{3ACEC9A6-2FF9-C56E-A445-17804DF6024B}"/>
                    </a:ext>
                  </a:extLst>
                </p:cNvPr>
                <p:cNvGrpSpPr/>
                <p:nvPr/>
              </p:nvGrpSpPr>
              <p:grpSpPr>
                <a:xfrm>
                  <a:off x="5655526" y="1045784"/>
                  <a:ext cx="516584" cy="483473"/>
                  <a:chOff x="5518892" y="583329"/>
                  <a:chExt cx="516584" cy="483473"/>
                </a:xfrm>
              </p:grpSpPr>
              <p:sp>
                <p:nvSpPr>
                  <p:cNvPr id="249" name="楕円 7">
                    <a:extLst>
                      <a:ext uri="{FF2B5EF4-FFF2-40B4-BE49-F238E27FC236}">
                        <a16:creationId xmlns:a16="http://schemas.microsoft.com/office/drawing/2014/main" id="{DB5FE85E-70A9-571F-DC03-B9B04A463EA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526295" y="575926"/>
                    <a:ext cx="483473" cy="49828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60000">
                        <a:srgbClr val="FFFF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121914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  <a:cs typeface="+mn-cs"/>
                    </a:endParaRPr>
                  </a:p>
                </p:txBody>
              </p:sp>
              <p:grpSp>
                <p:nvGrpSpPr>
                  <p:cNvPr id="250" name="グループ化 249">
                    <a:extLst>
                      <a:ext uri="{FF2B5EF4-FFF2-40B4-BE49-F238E27FC236}">
                        <a16:creationId xmlns:a16="http://schemas.microsoft.com/office/drawing/2014/main" id="{C1AD8FD2-2B64-C167-D308-AFAB59BDF510}"/>
                      </a:ext>
                    </a:extLst>
                  </p:cNvPr>
                  <p:cNvGrpSpPr/>
                  <p:nvPr/>
                </p:nvGrpSpPr>
                <p:grpSpPr>
                  <a:xfrm rot="8832819">
                    <a:off x="5746498" y="723219"/>
                    <a:ext cx="288978" cy="317024"/>
                    <a:chOff x="1235939" y="1560868"/>
                    <a:chExt cx="808455" cy="884499"/>
                  </a:xfrm>
                </p:grpSpPr>
                <p:sp>
                  <p:nvSpPr>
                    <p:cNvPr id="251" name="楕円 4">
                      <a:extLst>
                        <a:ext uri="{FF2B5EF4-FFF2-40B4-BE49-F238E27FC236}">
                          <a16:creationId xmlns:a16="http://schemas.microsoft.com/office/drawing/2014/main" id="{E02EE538-D2F8-5760-E4BF-DFF24E3FE6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35939" y="2047801"/>
                      <a:ext cx="381662" cy="397566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bg1"/>
                        </a:gs>
                        <a:gs pos="27000">
                          <a:srgbClr val="F9836F"/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ＭＳ Ｐゴシック"/>
                        <a:cs typeface="+mn-cs"/>
                      </a:endParaRPr>
                    </a:p>
                  </p:txBody>
                </p:sp>
                <p:sp>
                  <p:nvSpPr>
                    <p:cNvPr id="252" name="楕円 5">
                      <a:extLst>
                        <a:ext uri="{FF2B5EF4-FFF2-40B4-BE49-F238E27FC236}">
                          <a16:creationId xmlns:a16="http://schemas.microsoft.com/office/drawing/2014/main" id="{E5E396AB-4C8B-E49E-2FCD-5E39CB38A8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2730" y="1560868"/>
                      <a:ext cx="381664" cy="39756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bg1"/>
                        </a:gs>
                        <a:gs pos="44000">
                          <a:schemeClr val="accent1">
                            <a:lumMod val="75000"/>
                          </a:schemeClr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ＭＳ Ｐゴシック"/>
                        <a:cs typeface="+mn-cs"/>
                      </a:endParaRPr>
                    </a:p>
                  </p:txBody>
                </p:sp>
              </p:grpSp>
            </p:grpSp>
            <p:cxnSp>
              <p:nvCxnSpPr>
                <p:cNvPr id="236" name="直線矢印コネクタ 235">
                  <a:extLst>
                    <a:ext uri="{FF2B5EF4-FFF2-40B4-BE49-F238E27FC236}">
                      <a16:creationId xmlns:a16="http://schemas.microsoft.com/office/drawing/2014/main" id="{FF8791D8-1781-0ABB-B26A-D509B8C05A86}"/>
                    </a:ext>
                  </a:extLst>
                </p:cNvPr>
                <p:cNvCxnSpPr/>
                <p:nvPr/>
              </p:nvCxnSpPr>
              <p:spPr>
                <a:xfrm flipV="1">
                  <a:off x="6013611" y="974672"/>
                  <a:ext cx="0" cy="190647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7" name="正方形/長方形 236">
                  <a:extLst>
                    <a:ext uri="{FF2B5EF4-FFF2-40B4-BE49-F238E27FC236}">
                      <a16:creationId xmlns:a16="http://schemas.microsoft.com/office/drawing/2014/main" id="{CA5D6537-E60A-A017-3B02-0C12024D5A60}"/>
                    </a:ext>
                  </a:extLst>
                </p:cNvPr>
                <p:cNvSpPr/>
                <p:nvPr/>
              </p:nvSpPr>
              <p:spPr>
                <a:xfrm>
                  <a:off x="5740405" y="949015"/>
                  <a:ext cx="249299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1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  <a:cs typeface="+mn-cs"/>
                    </a:rPr>
                    <a:t>u</a:t>
                  </a:r>
                  <a:endParaRPr kumimoji="1" lang="en-US" altLang="ja-JP" sz="1800" b="1" i="1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38" name="正方形/長方形 237">
                  <a:extLst>
                    <a:ext uri="{FF2B5EF4-FFF2-40B4-BE49-F238E27FC236}">
                      <a16:creationId xmlns:a16="http://schemas.microsoft.com/office/drawing/2014/main" id="{46EBBD95-CECF-C758-905E-F61BA82CCABF}"/>
                    </a:ext>
                  </a:extLst>
                </p:cNvPr>
                <p:cNvSpPr/>
                <p:nvPr/>
              </p:nvSpPr>
              <p:spPr>
                <a:xfrm>
                  <a:off x="5306071" y="807429"/>
                  <a:ext cx="503910" cy="34624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ymbol" panose="05050102010706020507" pitchFamily="18" charset="2"/>
                      <a:ea typeface="ＭＳ Ｐゴシック"/>
                      <a:cs typeface="+mn-cs"/>
                    </a:rPr>
                    <a:t>S</a:t>
                  </a:r>
                  <a:r>
                    <a:rPr kumimoji="1" lang="en-US" altLang="ja-JP" sz="2400" b="1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  <a:cs typeface="+mn-cs"/>
                    </a:rPr>
                    <a:t>+</a:t>
                  </a:r>
                  <a:endParaRPr kumimoji="1" lang="en-US" altLang="ja-JP" sz="24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40" name="正方形/長方形 239">
                  <a:extLst>
                    <a:ext uri="{FF2B5EF4-FFF2-40B4-BE49-F238E27FC236}">
                      <a16:creationId xmlns:a16="http://schemas.microsoft.com/office/drawing/2014/main" id="{7F17AB21-5166-4E64-EBAB-CFC652B0937A}"/>
                    </a:ext>
                  </a:extLst>
                </p:cNvPr>
                <p:cNvSpPr/>
                <p:nvPr/>
              </p:nvSpPr>
              <p:spPr>
                <a:xfrm>
                  <a:off x="6608701" y="774940"/>
                  <a:ext cx="249299" cy="31542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2133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  <a:cs typeface="+mn-cs"/>
                    </a:rPr>
                    <a:t>p</a:t>
                  </a:r>
                  <a:endParaRPr kumimoji="1" lang="en-US" altLang="ja-JP" sz="2133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43" name="正方形/長方形 242">
                  <a:extLst>
                    <a:ext uri="{FF2B5EF4-FFF2-40B4-BE49-F238E27FC236}">
                      <a16:creationId xmlns:a16="http://schemas.microsoft.com/office/drawing/2014/main" id="{52C0B6B7-6CF2-03B1-16F3-377A30C2276C}"/>
                    </a:ext>
                  </a:extLst>
                </p:cNvPr>
                <p:cNvSpPr/>
                <p:nvPr/>
              </p:nvSpPr>
              <p:spPr>
                <a:xfrm>
                  <a:off x="5528819" y="1222018"/>
                  <a:ext cx="249299" cy="30008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20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  <a:cs typeface="+mn-cs"/>
                    </a:rPr>
                    <a:t>s</a:t>
                  </a:r>
                  <a:endParaRPr kumimoji="1" lang="en-US" altLang="ja-JP" sz="2000" b="1" i="1" u="none" strike="noStrike" kern="1200" cap="none" spc="0" normalizeH="0" baseline="3000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44" name="正方形/長方形 243">
                  <a:extLst>
                    <a:ext uri="{FF2B5EF4-FFF2-40B4-BE49-F238E27FC236}">
                      <a16:creationId xmlns:a16="http://schemas.microsoft.com/office/drawing/2014/main" id="{E3E21B3C-1E24-D086-C9B0-F054FB91FA4E}"/>
                    </a:ext>
                  </a:extLst>
                </p:cNvPr>
                <p:cNvSpPr/>
                <p:nvPr/>
              </p:nvSpPr>
              <p:spPr>
                <a:xfrm>
                  <a:off x="6451327" y="1269047"/>
                  <a:ext cx="238559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1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  <a:cs typeface="+mn-cs"/>
                    </a:rPr>
                    <a:t>d</a:t>
                  </a:r>
                  <a:endParaRPr kumimoji="1" lang="en-US" altLang="ja-JP" sz="1800" b="1" i="1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45" name="正方形/長方形 244">
                  <a:extLst>
                    <a:ext uri="{FF2B5EF4-FFF2-40B4-BE49-F238E27FC236}">
                      <a16:creationId xmlns:a16="http://schemas.microsoft.com/office/drawing/2014/main" id="{B5C7623F-F085-3D8F-17C3-367B89FE4ABB}"/>
                    </a:ext>
                  </a:extLst>
                </p:cNvPr>
                <p:cNvSpPr/>
                <p:nvPr/>
              </p:nvSpPr>
              <p:spPr>
                <a:xfrm>
                  <a:off x="5726173" y="1409112"/>
                  <a:ext cx="249299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1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  <a:cs typeface="+mn-cs"/>
                    </a:rPr>
                    <a:t>u</a:t>
                  </a:r>
                  <a:endParaRPr kumimoji="1" lang="en-US" altLang="ja-JP" sz="1800" b="1" i="1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46" name="正方形/長方形 245">
                  <a:extLst>
                    <a:ext uri="{FF2B5EF4-FFF2-40B4-BE49-F238E27FC236}">
                      <a16:creationId xmlns:a16="http://schemas.microsoft.com/office/drawing/2014/main" id="{8CD033C7-8A4D-6C5A-61CF-8E41A6D0E45C}"/>
                    </a:ext>
                  </a:extLst>
                </p:cNvPr>
                <p:cNvSpPr/>
                <p:nvPr/>
              </p:nvSpPr>
              <p:spPr>
                <a:xfrm>
                  <a:off x="6199138" y="1409112"/>
                  <a:ext cx="249299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1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  <a:cs typeface="+mn-cs"/>
                    </a:rPr>
                    <a:t>u</a:t>
                  </a:r>
                  <a:endParaRPr kumimoji="1" lang="en-US" altLang="ja-JP" sz="1800" b="1" i="1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cxnSp>
              <p:nvCxnSpPr>
                <p:cNvPr id="247" name="直線矢印コネクタ 246">
                  <a:extLst>
                    <a:ext uri="{FF2B5EF4-FFF2-40B4-BE49-F238E27FC236}">
                      <a16:creationId xmlns:a16="http://schemas.microsoft.com/office/drawing/2014/main" id="{EDEADD23-DB8A-5AEC-859D-C585468039C3}"/>
                    </a:ext>
                  </a:extLst>
                </p:cNvPr>
                <p:cNvCxnSpPr/>
                <p:nvPr/>
              </p:nvCxnSpPr>
              <p:spPr>
                <a:xfrm flipV="1">
                  <a:off x="6616263" y="688428"/>
                  <a:ext cx="5255" cy="44669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直線矢印コネクタ 247">
                  <a:extLst>
                    <a:ext uri="{FF2B5EF4-FFF2-40B4-BE49-F238E27FC236}">
                      <a16:creationId xmlns:a16="http://schemas.microsoft.com/office/drawing/2014/main" id="{5490EF08-9519-D0A8-D300-A1597501F6F2}"/>
                    </a:ext>
                  </a:extLst>
                </p:cNvPr>
                <p:cNvCxnSpPr/>
                <p:nvPr/>
              </p:nvCxnSpPr>
              <p:spPr>
                <a:xfrm flipV="1">
                  <a:off x="5701863" y="719959"/>
                  <a:ext cx="5255" cy="44669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9" name="楕円 6">
              <a:extLst>
                <a:ext uri="{FF2B5EF4-FFF2-40B4-BE49-F238E27FC236}">
                  <a16:creationId xmlns:a16="http://schemas.microsoft.com/office/drawing/2014/main" id="{AB979866-5D4B-48A9-4BD7-775AD17272F3}"/>
                </a:ext>
              </a:extLst>
            </p:cNvPr>
            <p:cNvSpPr/>
            <p:nvPr/>
          </p:nvSpPr>
          <p:spPr bwMode="auto">
            <a:xfrm rot="8832819">
              <a:off x="10124888" y="2916443"/>
              <a:ext cx="181964" cy="1899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2000">
                  <a:srgbClr val="0033CC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3C86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0" name="楕円 6">
              <a:extLst>
                <a:ext uri="{FF2B5EF4-FFF2-40B4-BE49-F238E27FC236}">
                  <a16:creationId xmlns:a16="http://schemas.microsoft.com/office/drawing/2014/main" id="{6DD6E01D-941D-C2E4-E56F-02E6C7585CDB}"/>
                </a:ext>
              </a:extLst>
            </p:cNvPr>
            <p:cNvSpPr/>
            <p:nvPr/>
          </p:nvSpPr>
          <p:spPr bwMode="auto">
            <a:xfrm rot="8832819">
              <a:off x="9225377" y="2925953"/>
              <a:ext cx="181964" cy="1899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2000">
                  <a:srgbClr val="0033CC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3C86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2" name="下矢印 82">
            <a:extLst>
              <a:ext uri="{FF2B5EF4-FFF2-40B4-BE49-F238E27FC236}">
                <a16:creationId xmlns:a16="http://schemas.microsoft.com/office/drawing/2014/main" id="{B4EDBDC1-B1AF-9770-D7F4-10134E1982EE}"/>
              </a:ext>
            </a:extLst>
          </p:cNvPr>
          <p:cNvSpPr/>
          <p:nvPr/>
        </p:nvSpPr>
        <p:spPr>
          <a:xfrm rot="20035292">
            <a:off x="5369326" y="1213108"/>
            <a:ext cx="395599" cy="986907"/>
          </a:xfrm>
          <a:prstGeom prst="downArrow">
            <a:avLst/>
          </a:prstGeom>
          <a:solidFill>
            <a:srgbClr val="C9C9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1222FE0-F70E-0592-E904-1ABB5F28D02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960225" y="6423025"/>
            <a:ext cx="231775" cy="2317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1" lang="en-US" altLang="ja-JP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id="{BD1F9877-0256-2EEF-9304-515ED14C2BE5}"/>
              </a:ext>
            </a:extLst>
          </p:cNvPr>
          <p:cNvSpPr/>
          <p:nvPr/>
        </p:nvSpPr>
        <p:spPr>
          <a:xfrm>
            <a:off x="278533" y="3499502"/>
            <a:ext cx="1482739" cy="420564"/>
          </a:xfrm>
          <a:prstGeom prst="wedgeRoundRectCallout">
            <a:avLst>
              <a:gd name="adj1" fmla="val 33435"/>
              <a:gd name="adj2" fmla="val 7588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Ahn’s talk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349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96"/>
    </mc:Choice>
    <mc:Fallback xmlns="">
      <p:transition spd="slow" advTm="172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6" grpId="0" animBg="1"/>
      <p:bldP spid="1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hinya Sawada\Documents\D_Sawadas\JHF\fig\拡張の絵\20120720\hadron_hall_old_COMET_A_12071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" t="2841" r="6140" b="17469"/>
          <a:stretch/>
        </p:blipFill>
        <p:spPr bwMode="auto">
          <a:xfrm>
            <a:off x="470632" y="800732"/>
            <a:ext cx="9144000" cy="600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335625" y="1987772"/>
            <a:ext cx="67197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95000"/>
                <a:lumOff val="5000"/>
              </a:schemeClr>
            </a:solidFill>
          </a:ln>
          <a:effectLst/>
        </p:spPr>
        <p:txBody>
          <a:bodyPr wrap="none">
            <a:spAutoFit/>
          </a:bodyPr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ea typeface="ＭＳ Ｐゴシック"/>
              </a:rPr>
              <a:t>K1.8</a:t>
            </a:r>
            <a:endParaRPr lang="en-US" altLang="ja-JP" sz="2400" b="1" dirty="0">
              <a:solidFill>
                <a:srgbClr val="000000">
                  <a:lumMod val="95000"/>
                  <a:lumOff val="5000"/>
                </a:srgbClr>
              </a:solidFill>
              <a:latin typeface="Arial"/>
              <a:ea typeface="ＭＳ Ｐゴシック"/>
            </a:endParaRPr>
          </a:p>
        </p:txBody>
      </p:sp>
      <p:grpSp>
        <p:nvGrpSpPr>
          <p:cNvPr id="124" name="グループ化 123"/>
          <p:cNvGrpSpPr/>
          <p:nvPr/>
        </p:nvGrpSpPr>
        <p:grpSpPr>
          <a:xfrm>
            <a:off x="2344067" y="4805308"/>
            <a:ext cx="1625303" cy="795304"/>
            <a:chOff x="1355889" y="3629704"/>
            <a:chExt cx="1218977" cy="596478"/>
          </a:xfrm>
        </p:grpSpPr>
        <p:sp>
          <p:nvSpPr>
            <p:cNvPr id="8" name="Rectangle 18"/>
            <p:cNvSpPr>
              <a:spLocks noChangeArrowheads="1"/>
            </p:cNvSpPr>
            <p:nvPr/>
          </p:nvSpPr>
          <p:spPr bwMode="auto">
            <a:xfrm rot="19811712">
              <a:off x="1355889" y="3787601"/>
              <a:ext cx="1218977" cy="438581"/>
            </a:xfrm>
            <a:prstGeom prst="rect">
              <a:avLst/>
            </a:prstGeom>
            <a:solidFill>
              <a:srgbClr val="0D0D0D">
                <a:alpha val="52157"/>
              </a:srgbClr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179388"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algn="l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179380" lvl="1" defTabSz="91435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sz="1600" b="1" dirty="0">
                  <a:solidFill>
                    <a:srgbClr val="FFC000"/>
                  </a:solidFill>
                </a:rPr>
                <a:t>production target (gold)</a:t>
              </a:r>
            </a:p>
          </p:txBody>
        </p:sp>
        <p:sp>
          <p:nvSpPr>
            <p:cNvPr id="15" name="角丸四角形 14"/>
            <p:cNvSpPr/>
            <p:nvPr/>
          </p:nvSpPr>
          <p:spPr bwMode="auto">
            <a:xfrm rot="-1920000">
              <a:off x="1934150" y="3629704"/>
              <a:ext cx="134544" cy="109810"/>
            </a:xfrm>
            <a:prstGeom prst="roundRect">
              <a:avLst/>
            </a:prstGeom>
            <a:solidFill>
              <a:srgbClr val="F3C007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C000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54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b="1">
                <a:solidFill>
                  <a:srgbClr val="000000"/>
                </a:solidFill>
                <a:latin typeface="Arial" charset="0"/>
                <a:ea typeface="ＭＳ Ｐゴシック" pitchFamily="50" charset="-128"/>
              </a:endParaRPr>
            </a:p>
          </p:txBody>
        </p:sp>
      </p:grp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5868074" y="3420641"/>
            <a:ext cx="49244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95000"/>
                <a:lumOff val="5000"/>
              </a:schemeClr>
            </a:solidFill>
          </a:ln>
          <a:effectLst/>
        </p:spPr>
        <p:txBody>
          <a:bodyPr wrap="none">
            <a:spAutoFit/>
          </a:bodyPr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ea typeface="ＭＳ Ｐゴシック"/>
              </a:rPr>
              <a:t>KL</a:t>
            </a:r>
            <a:endParaRPr lang="en-US" altLang="ja-JP" sz="2400" b="1" dirty="0">
              <a:solidFill>
                <a:srgbClr val="000000">
                  <a:lumMod val="95000"/>
                  <a:lumOff val="5000"/>
                </a:srgbClr>
              </a:solidFill>
              <a:latin typeface="Arial"/>
              <a:ea typeface="ＭＳ Ｐゴシック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7157557" y="3707617"/>
            <a:ext cx="91563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95000"/>
                <a:lumOff val="5000"/>
              </a:schemeClr>
            </a:solidFill>
          </a:ln>
          <a:effectLst/>
        </p:spPr>
        <p:txBody>
          <a:bodyPr wrap="none">
            <a:spAutoFit/>
          </a:bodyPr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b="1" dirty="0">
                <a:solidFill>
                  <a:srgbClr val="000000"/>
                </a:solidFill>
                <a:latin typeface="Arial"/>
                <a:ea typeface="ＭＳ Ｐゴシック"/>
              </a:rPr>
              <a:t>High-p</a:t>
            </a:r>
            <a:endParaRPr lang="en-US" altLang="ja-JP" sz="2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6396723" y="6027875"/>
            <a:ext cx="101822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95000"/>
                <a:lumOff val="5000"/>
              </a:schemeClr>
            </a:solidFill>
          </a:ln>
          <a:effectLst/>
        </p:spPr>
        <p:txBody>
          <a:bodyPr wrap="none">
            <a:spAutoFit/>
          </a:bodyPr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b="1" dirty="0">
                <a:solidFill>
                  <a:srgbClr val="000000"/>
                </a:solidFill>
                <a:latin typeface="Arial"/>
                <a:ea typeface="ＭＳ Ｐゴシック"/>
              </a:rPr>
              <a:t>COMET</a:t>
            </a:r>
            <a:endParaRPr lang="en-US" altLang="ja-JP" sz="2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5603851" y="4427964"/>
            <a:ext cx="67197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95000"/>
                <a:lumOff val="5000"/>
              </a:schemeClr>
            </a:solidFill>
          </a:ln>
          <a:effectLst/>
        </p:spPr>
        <p:txBody>
          <a:bodyPr wrap="none">
            <a:spAutoFit/>
          </a:bodyPr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b="1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ＭＳ Ｐゴシック"/>
              </a:rPr>
              <a:t>K1.1</a:t>
            </a:r>
            <a:endParaRPr lang="en-US" altLang="ja-JP" sz="2400" b="1" dirty="0">
              <a:solidFill>
                <a:srgbClr val="000000">
                  <a:lumMod val="50000"/>
                  <a:lumOff val="50000"/>
                </a:srgbClr>
              </a:solidFill>
              <a:latin typeface="Arial"/>
              <a:ea typeface="ＭＳ Ｐゴシック"/>
            </a:endParaRPr>
          </a:p>
        </p:txBody>
      </p:sp>
      <p:grpSp>
        <p:nvGrpSpPr>
          <p:cNvPr id="61" name="グループ化 60"/>
          <p:cNvGrpSpPr/>
          <p:nvPr/>
        </p:nvGrpSpPr>
        <p:grpSpPr>
          <a:xfrm>
            <a:off x="3719569" y="1908729"/>
            <a:ext cx="1962044" cy="3009243"/>
            <a:chOff x="3248934" y="1466609"/>
            <a:chExt cx="1948668" cy="3243703"/>
          </a:xfrm>
        </p:grpSpPr>
        <p:sp>
          <p:nvSpPr>
            <p:cNvPr id="14" name="Line 6"/>
            <p:cNvSpPr>
              <a:spLocks noChangeShapeType="1"/>
            </p:cNvSpPr>
            <p:nvPr/>
          </p:nvSpPr>
          <p:spPr bwMode="auto">
            <a:xfrm flipV="1">
              <a:off x="3634416" y="4008708"/>
              <a:ext cx="713873" cy="240632"/>
            </a:xfrm>
            <a:prstGeom prst="line">
              <a:avLst/>
            </a:prstGeom>
            <a:noFill/>
            <a:ln w="57150">
              <a:solidFill>
                <a:srgbClr val="66FFFF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defTabSz="91435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40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grpSp>
          <p:nvGrpSpPr>
            <p:cNvPr id="47" name="グループ化 46"/>
            <p:cNvGrpSpPr/>
            <p:nvPr/>
          </p:nvGrpSpPr>
          <p:grpSpPr>
            <a:xfrm>
              <a:off x="3279344" y="1466609"/>
              <a:ext cx="1918258" cy="2716488"/>
              <a:chOff x="3279344" y="1466609"/>
              <a:chExt cx="1918258" cy="2716488"/>
            </a:xfrm>
          </p:grpSpPr>
          <p:sp>
            <p:nvSpPr>
              <p:cNvPr id="13" name="Line 6"/>
              <p:cNvSpPr>
                <a:spLocks noChangeShapeType="1"/>
              </p:cNvSpPr>
              <p:nvPr/>
            </p:nvSpPr>
            <p:spPr bwMode="auto">
              <a:xfrm flipV="1">
                <a:off x="3279344" y="3271537"/>
                <a:ext cx="556296" cy="911560"/>
              </a:xfrm>
              <a:prstGeom prst="line">
                <a:avLst/>
              </a:prstGeom>
              <a:noFill/>
              <a:ln w="57150">
                <a:solidFill>
                  <a:srgbClr val="66FFFF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defTabSz="914354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4000" b="1"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8" name="Line 6"/>
              <p:cNvSpPr>
                <a:spLocks noChangeShapeType="1"/>
              </p:cNvSpPr>
              <p:nvPr/>
            </p:nvSpPr>
            <p:spPr bwMode="auto">
              <a:xfrm flipV="1">
                <a:off x="3937070" y="2517558"/>
                <a:ext cx="716717" cy="606758"/>
              </a:xfrm>
              <a:prstGeom prst="line">
                <a:avLst/>
              </a:prstGeom>
              <a:noFill/>
              <a:ln w="57150">
                <a:solidFill>
                  <a:srgbClr val="66FFFF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defTabSz="914354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4000" b="1"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0" name="フリーフォーム 29"/>
              <p:cNvSpPr/>
              <p:nvPr/>
            </p:nvSpPr>
            <p:spPr bwMode="auto">
              <a:xfrm rot="3542874">
                <a:off x="4403294" y="1546939"/>
                <a:ext cx="874638" cy="713978"/>
              </a:xfrm>
              <a:custGeom>
                <a:avLst/>
                <a:gdLst>
                  <a:gd name="connsiteX0" fmla="*/ 932688 w 932688"/>
                  <a:gd name="connsiteY0" fmla="*/ 467758 h 467758"/>
                  <a:gd name="connsiteX1" fmla="*/ 676656 w 932688"/>
                  <a:gd name="connsiteY1" fmla="*/ 120286 h 467758"/>
                  <a:gd name="connsiteX2" fmla="*/ 338328 w 932688"/>
                  <a:gd name="connsiteY2" fmla="*/ 10558 h 467758"/>
                  <a:gd name="connsiteX3" fmla="*/ 0 w 932688"/>
                  <a:gd name="connsiteY3" fmla="*/ 10558 h 467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2688" h="467758">
                    <a:moveTo>
                      <a:pt x="932688" y="467758"/>
                    </a:moveTo>
                    <a:cubicBezTo>
                      <a:pt x="854202" y="332122"/>
                      <a:pt x="775716" y="196486"/>
                      <a:pt x="676656" y="120286"/>
                    </a:cubicBezTo>
                    <a:cubicBezTo>
                      <a:pt x="577596" y="44086"/>
                      <a:pt x="451104" y="28846"/>
                      <a:pt x="338328" y="10558"/>
                    </a:cubicBezTo>
                    <a:cubicBezTo>
                      <a:pt x="225552" y="-7730"/>
                      <a:pt x="112776" y="1414"/>
                      <a:pt x="0" y="10558"/>
                    </a:cubicBezTo>
                  </a:path>
                </a:pathLst>
              </a:custGeom>
              <a:noFill/>
              <a:ln w="5715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354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sp>
          <p:nvSpPr>
            <p:cNvPr id="60" name="Line 6"/>
            <p:cNvSpPr>
              <a:spLocks noChangeShapeType="1"/>
            </p:cNvSpPr>
            <p:nvPr/>
          </p:nvSpPr>
          <p:spPr bwMode="auto">
            <a:xfrm>
              <a:off x="3248934" y="4616893"/>
              <a:ext cx="554664" cy="93419"/>
            </a:xfrm>
            <a:prstGeom prst="line">
              <a:avLst/>
            </a:prstGeom>
            <a:noFill/>
            <a:ln w="57150">
              <a:solidFill>
                <a:srgbClr val="66FFFF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defTabSz="91435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40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5" name="正方形/長方形 4"/>
          <p:cNvSpPr/>
          <p:nvPr/>
        </p:nvSpPr>
        <p:spPr>
          <a:xfrm>
            <a:off x="4404247" y="154401"/>
            <a:ext cx="73302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ja-JP" sz="3200" b="1" u="sng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ea typeface="ＭＳ Ｐゴシック"/>
              </a:rPr>
              <a:t>J-PARC Hadron Facility as of 2025</a:t>
            </a:r>
          </a:p>
        </p:txBody>
      </p:sp>
      <p:sp>
        <p:nvSpPr>
          <p:cNvPr id="107" name="正方形/長方形 106"/>
          <p:cNvSpPr/>
          <p:nvPr/>
        </p:nvSpPr>
        <p:spPr>
          <a:xfrm>
            <a:off x="8069377" y="967056"/>
            <a:ext cx="4078163" cy="24006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en-US" altLang="ja-JP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ea typeface="ＭＳ Ｐゴシック"/>
              </a:rPr>
              <a:t>           </a:t>
            </a:r>
            <a:r>
              <a:rPr lang="en-US" altLang="ja-JP" sz="2000" b="1" u="sng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ea typeface="ＭＳ Ｐゴシック"/>
              </a:rPr>
              <a:t>Status in 2024-25</a:t>
            </a:r>
          </a:p>
          <a:p>
            <a:pPr defTabSz="1219170">
              <a:defRPr/>
            </a:pPr>
            <a:endParaRPr lang="en-US" altLang="ja-JP" sz="1000" b="1" u="sng" dirty="0">
              <a:solidFill>
                <a:srgbClr val="000000">
                  <a:lumMod val="95000"/>
                  <a:lumOff val="5000"/>
                </a:srgbClr>
              </a:solidFill>
              <a:latin typeface="Arial"/>
              <a:ea typeface="ＭＳ Ｐゴシック"/>
            </a:endParaRPr>
          </a:p>
          <a:p>
            <a:pPr marL="380981" indent="-380981" defTabSz="1219170">
              <a:buFont typeface="Wingdings" panose="05000000000000000000" pitchFamily="2" charset="2"/>
              <a:buChar char="n"/>
              <a:defRPr/>
            </a:pPr>
            <a:r>
              <a:rPr lang="en-US" altLang="ja-JP" sz="2000" dirty="0">
                <a:solidFill>
                  <a:srgbClr val="0000FF"/>
                </a:solidFill>
                <a:latin typeface="Arial"/>
                <a:ea typeface="ＭＳ Ｐゴシック"/>
              </a:rPr>
              <a:t>S-2S has been installed and used for high-resolution </a:t>
            </a:r>
            <a:r>
              <a:rPr lang="en-US" altLang="ja-JP" sz="2000" dirty="0" err="1">
                <a:solidFill>
                  <a:srgbClr val="0000FF"/>
                </a:solidFill>
                <a:latin typeface="Arial"/>
                <a:ea typeface="ＭＳ Ｐゴシック"/>
              </a:rPr>
              <a:t>hypernuclear</a:t>
            </a:r>
            <a:r>
              <a:rPr lang="en-US" altLang="ja-JP" sz="2000" dirty="0">
                <a:solidFill>
                  <a:srgbClr val="0000FF"/>
                </a:solidFill>
                <a:latin typeface="Arial"/>
                <a:ea typeface="ＭＳ Ｐゴシック"/>
              </a:rPr>
              <a:t> experiments.</a:t>
            </a:r>
          </a:p>
          <a:p>
            <a:pPr marL="380981" indent="-380981" defTabSz="1219170">
              <a:buFont typeface="Wingdings" panose="05000000000000000000" pitchFamily="2" charset="2"/>
              <a:buChar char="n"/>
              <a:defRPr/>
            </a:pPr>
            <a:r>
              <a:rPr lang="en-US" altLang="ja-JP" sz="2000" dirty="0">
                <a:solidFill>
                  <a:srgbClr val="0000FF"/>
                </a:solidFill>
                <a:latin typeface="Arial"/>
                <a:ea typeface="ＭＳ Ｐゴシック"/>
              </a:rPr>
              <a:t>CDS used for “K-pp” study was removed to be replaced by a larger new spectrometer.</a:t>
            </a: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122691B5-F3E1-4BBE-A2FE-02277C5AD331}"/>
              </a:ext>
            </a:extLst>
          </p:cNvPr>
          <p:cNvGrpSpPr/>
          <p:nvPr/>
        </p:nvGrpSpPr>
        <p:grpSpPr>
          <a:xfrm>
            <a:off x="-92830" y="2852058"/>
            <a:ext cx="8339123" cy="3980476"/>
            <a:chOff x="5913" y="2056722"/>
            <a:chExt cx="6254342" cy="2985357"/>
          </a:xfrm>
        </p:grpSpPr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5913" y="4511164"/>
              <a:ext cx="1409281" cy="530915"/>
            </a:xfrm>
            <a:prstGeom prst="rect">
              <a:avLst/>
            </a:prstGeom>
            <a:solidFill>
              <a:srgbClr val="FFFFFF">
                <a:alpha val="52157"/>
              </a:srgbClr>
            </a:solidFill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 defTabSz="91435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sz="2000" b="1" dirty="0">
                  <a:solidFill>
                    <a:srgbClr val="FF0000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  30GeV </a:t>
              </a:r>
            </a:p>
            <a:p>
              <a:pPr algn="ctr" defTabSz="91435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sz="2000" b="1" dirty="0">
                  <a:solidFill>
                    <a:srgbClr val="FF0000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  proton beam</a:t>
              </a:r>
            </a:p>
          </p:txBody>
        </p:sp>
        <p:grpSp>
          <p:nvGrpSpPr>
            <p:cNvPr id="12" name="グループ化 11"/>
            <p:cNvGrpSpPr/>
            <p:nvPr/>
          </p:nvGrpSpPr>
          <p:grpSpPr>
            <a:xfrm>
              <a:off x="862571" y="2056722"/>
              <a:ext cx="4204112" cy="2479373"/>
              <a:chOff x="578664" y="2673596"/>
              <a:chExt cx="5613277" cy="3259485"/>
            </a:xfrm>
          </p:grpSpPr>
          <p:sp>
            <p:nvSpPr>
              <p:cNvPr id="6" name="Line 15"/>
              <p:cNvSpPr>
                <a:spLocks noChangeShapeType="1"/>
              </p:cNvSpPr>
              <p:nvPr/>
            </p:nvSpPr>
            <p:spPr bwMode="auto">
              <a:xfrm flipV="1">
                <a:off x="641685" y="2673596"/>
                <a:ext cx="5550256" cy="3226710"/>
              </a:xfrm>
              <a:prstGeom prst="line">
                <a:avLst/>
              </a:prstGeom>
              <a:noFill/>
              <a:ln w="57150">
                <a:solidFill>
                  <a:srgbClr val="FF5757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defTabSz="914354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4000" b="1"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1" name="Line 15"/>
              <p:cNvSpPr>
                <a:spLocks noChangeShapeType="1"/>
              </p:cNvSpPr>
              <p:nvPr/>
            </p:nvSpPr>
            <p:spPr bwMode="auto">
              <a:xfrm flipV="1">
                <a:off x="578664" y="5555400"/>
                <a:ext cx="667528" cy="377681"/>
              </a:xfrm>
              <a:prstGeom prst="line">
                <a:avLst/>
              </a:prstGeom>
              <a:noFill/>
              <a:ln w="57150">
                <a:solidFill>
                  <a:srgbClr val="FF5757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defTabSz="914354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4000" b="1"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cxnSp>
          <p:nvCxnSpPr>
            <p:cNvPr id="86" name="直線コネクタ 85"/>
            <p:cNvCxnSpPr>
              <a:cxnSpLocks/>
              <a:endCxn id="7" idx="3"/>
            </p:cNvCxnSpPr>
            <p:nvPr/>
          </p:nvCxnSpPr>
          <p:spPr>
            <a:xfrm flipH="1">
              <a:off x="1415194" y="4396434"/>
              <a:ext cx="866513" cy="380188"/>
            </a:xfrm>
            <a:prstGeom prst="line">
              <a:avLst/>
            </a:prstGeom>
            <a:ln w="28575">
              <a:solidFill>
                <a:srgbClr val="FF4747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3FAAD998-D81F-4E6E-BA85-FE24FC2197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25042" y="3117990"/>
              <a:ext cx="535213" cy="145480"/>
            </a:xfrm>
            <a:prstGeom prst="line">
              <a:avLst/>
            </a:prstGeom>
            <a:ln w="28575">
              <a:solidFill>
                <a:srgbClr val="FF4747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18762891-BAB6-9D2A-69B3-C5E8728439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31" t="12849" r="124" b="2605"/>
          <a:stretch/>
        </p:blipFill>
        <p:spPr>
          <a:xfrm>
            <a:off x="27807" y="167784"/>
            <a:ext cx="4282496" cy="2579990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5298D88-1F9C-08E4-6799-7A6190DA0160}"/>
              </a:ext>
            </a:extLst>
          </p:cNvPr>
          <p:cNvSpPr txBox="1"/>
          <p:nvPr/>
        </p:nvSpPr>
        <p:spPr>
          <a:xfrm>
            <a:off x="3956248" y="769095"/>
            <a:ext cx="4116944" cy="1077026"/>
          </a:xfrm>
          <a:prstGeom prst="rect">
            <a:avLst/>
          </a:prstGeom>
          <a:solidFill>
            <a:srgbClr val="FFD1D1"/>
          </a:solidFill>
        </p:spPr>
        <p:txBody>
          <a:bodyPr wrap="square">
            <a:spAutoFit/>
          </a:bodyPr>
          <a:lstStyle/>
          <a:p>
            <a:pPr defTabSz="1219170"/>
            <a:r>
              <a:rPr lang="en-US" altLang="ja-JP" sz="2133" dirty="0">
                <a:solidFill>
                  <a:srgbClr val="000000"/>
                </a:solidFill>
                <a:latin typeface="Symbol" panose="05050102010706020507" pitchFamily="18" charset="2"/>
              </a:rPr>
              <a:t>X</a:t>
            </a:r>
            <a:r>
              <a:rPr lang="en-US" altLang="ja-JP" sz="2133" dirty="0">
                <a:solidFill>
                  <a:srgbClr val="000000"/>
                </a:solidFill>
              </a:rPr>
              <a:t>-</a:t>
            </a:r>
            <a:r>
              <a:rPr lang="en-US" altLang="ja-JP" sz="2133" dirty="0" err="1">
                <a:solidFill>
                  <a:srgbClr val="000000"/>
                </a:solidFill>
              </a:rPr>
              <a:t>hypernuclear</a:t>
            </a:r>
            <a:r>
              <a:rPr lang="en-US" altLang="ja-JP" sz="2133" dirty="0">
                <a:solidFill>
                  <a:srgbClr val="000000"/>
                </a:solidFill>
              </a:rPr>
              <a:t> spectroscopy</a:t>
            </a:r>
            <a:endParaRPr lang="en-US" altLang="ja-JP" sz="2133" dirty="0">
              <a:solidFill>
                <a:srgbClr val="000000"/>
              </a:solidFill>
              <a:latin typeface="Symbol" panose="05050102010706020507" pitchFamily="18" charset="2"/>
            </a:endParaRPr>
          </a:p>
          <a:p>
            <a:pPr defTabSz="1219170"/>
            <a:r>
              <a:rPr lang="en-US" altLang="ja-JP" sz="2133" dirty="0">
                <a:solidFill>
                  <a:srgbClr val="000000"/>
                </a:solidFill>
                <a:latin typeface="Symbol" panose="05050102010706020507" pitchFamily="18" charset="2"/>
              </a:rPr>
              <a:t>X</a:t>
            </a:r>
            <a:r>
              <a:rPr lang="en-US" altLang="ja-JP" sz="2133" dirty="0">
                <a:solidFill>
                  <a:srgbClr val="000000"/>
                </a:solidFill>
              </a:rPr>
              <a:t>-atomic X-rays</a:t>
            </a:r>
            <a:endParaRPr lang="ja-JP" altLang="en-US" sz="2133" dirty="0">
              <a:solidFill>
                <a:srgbClr val="000000"/>
              </a:solidFill>
            </a:endParaRPr>
          </a:p>
          <a:p>
            <a:pPr defTabSz="1219170"/>
            <a:r>
              <a:rPr lang="en-US" altLang="ja-JP" sz="2133" dirty="0">
                <a:solidFill>
                  <a:srgbClr val="000000"/>
                </a:solidFill>
                <a:latin typeface="Symbol" panose="05050102010706020507" pitchFamily="18" charset="2"/>
              </a:rPr>
              <a:t>g</a:t>
            </a:r>
            <a:r>
              <a:rPr lang="en-US" altLang="ja-JP" sz="2133" dirty="0">
                <a:solidFill>
                  <a:srgbClr val="000000"/>
                </a:solidFill>
                <a:latin typeface="Arial"/>
                <a:ea typeface="ＭＳ Ｐゴシック"/>
              </a:rPr>
              <a:t>-ray spectroscopy for </a:t>
            </a:r>
            <a:r>
              <a:rPr lang="en-US" altLang="ja-JP" sz="2133" baseline="30000" dirty="0">
                <a:solidFill>
                  <a:srgbClr val="000000"/>
                </a:solidFill>
                <a:latin typeface="Arial"/>
                <a:ea typeface="ＭＳ Ｐゴシック"/>
              </a:rPr>
              <a:t>4</a:t>
            </a:r>
            <a:r>
              <a:rPr lang="en-US" altLang="ja-JP" sz="2133" baseline="-25000" dirty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</a:rPr>
              <a:t>L</a:t>
            </a:r>
            <a:r>
              <a:rPr lang="en-US" altLang="ja-JP" sz="2133" dirty="0">
                <a:solidFill>
                  <a:srgbClr val="000000"/>
                </a:solidFill>
                <a:latin typeface="Arial"/>
                <a:ea typeface="ＭＳ Ｐゴシック"/>
              </a:rPr>
              <a:t>H</a:t>
            </a: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7D4706D7-9164-E964-FDF7-93091486C97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876"/>
          <a:stretch/>
        </p:blipFill>
        <p:spPr>
          <a:xfrm>
            <a:off x="8203659" y="3656170"/>
            <a:ext cx="3908587" cy="2619892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84B1957-9347-039B-C925-83F26D62DE44}"/>
              </a:ext>
            </a:extLst>
          </p:cNvPr>
          <p:cNvSpPr txBox="1"/>
          <p:nvPr/>
        </p:nvSpPr>
        <p:spPr>
          <a:xfrm>
            <a:off x="8627652" y="6258032"/>
            <a:ext cx="3269888" cy="420565"/>
          </a:xfrm>
          <a:prstGeom prst="rect">
            <a:avLst/>
          </a:prstGeom>
          <a:solidFill>
            <a:srgbClr val="FFD1D1"/>
          </a:solidFill>
        </p:spPr>
        <p:txBody>
          <a:bodyPr wrap="square">
            <a:spAutoFit/>
          </a:bodyPr>
          <a:lstStyle/>
          <a:p>
            <a:pPr defTabSz="1219170"/>
            <a:r>
              <a:rPr lang="en-US" altLang="ja-JP" sz="2133" i="1" dirty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</a:rPr>
              <a:t>f </a:t>
            </a:r>
            <a:r>
              <a:rPr lang="en-US" altLang="ja-JP" sz="2133" dirty="0">
                <a:solidFill>
                  <a:srgbClr val="000000"/>
                </a:solidFill>
                <a:latin typeface="Arial"/>
                <a:ea typeface="ＭＳ Ｐゴシック"/>
              </a:rPr>
              <a:t>meson mass in nuclei</a:t>
            </a:r>
            <a:endParaRPr lang="ja-JP" altLang="en-US" sz="2133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pic>
        <p:nvPicPr>
          <p:cNvPr id="44" name="図 43" descr="ダイアグラム&#10;&#10;自動的に生成された説明">
            <a:extLst>
              <a:ext uri="{FF2B5EF4-FFF2-40B4-BE49-F238E27FC236}">
                <a16:creationId xmlns:a16="http://schemas.microsoft.com/office/drawing/2014/main" id="{3CC15D85-BFFD-2618-809C-42AD359C5EA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 t="61970" r="-3472" b="351"/>
          <a:stretch/>
        </p:blipFill>
        <p:spPr>
          <a:xfrm rot="257830">
            <a:off x="94797" y="2983087"/>
            <a:ext cx="5176695" cy="2774709"/>
          </a:xfrm>
          <a:custGeom>
            <a:avLst/>
            <a:gdLst>
              <a:gd name="connsiteX0" fmla="*/ 1568359 w 4103077"/>
              <a:gd name="connsiteY0" fmla="*/ 335174 h 2199250"/>
              <a:gd name="connsiteX1" fmla="*/ 2363177 w 4103077"/>
              <a:gd name="connsiteY1" fmla="*/ 1375929 h 2199250"/>
              <a:gd name="connsiteX2" fmla="*/ 1322063 w 4103077"/>
              <a:gd name="connsiteY2" fmla="*/ 2199250 h 2199250"/>
              <a:gd name="connsiteX3" fmla="*/ 0 w 4103077"/>
              <a:gd name="connsiteY3" fmla="*/ 2199250 h 2199250"/>
              <a:gd name="connsiteX4" fmla="*/ 0 w 4103077"/>
              <a:gd name="connsiteY4" fmla="*/ 1151396 h 2199250"/>
              <a:gd name="connsiteX5" fmla="*/ 3946070 w 4103077"/>
              <a:gd name="connsiteY5" fmla="*/ 0 h 2199250"/>
              <a:gd name="connsiteX6" fmla="*/ 4103077 w 4103077"/>
              <a:gd name="connsiteY6" fmla="*/ 0 h 2199250"/>
              <a:gd name="connsiteX7" fmla="*/ 4005188 w 4103077"/>
              <a:gd name="connsiteY7" fmla="*/ 77412 h 219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077" h="2199250">
                <a:moveTo>
                  <a:pt x="1568359" y="335174"/>
                </a:moveTo>
                <a:lnTo>
                  <a:pt x="2363177" y="1375929"/>
                </a:lnTo>
                <a:lnTo>
                  <a:pt x="1322063" y="2199250"/>
                </a:lnTo>
                <a:lnTo>
                  <a:pt x="0" y="2199250"/>
                </a:lnTo>
                <a:lnTo>
                  <a:pt x="0" y="1151396"/>
                </a:lnTo>
                <a:close/>
                <a:moveTo>
                  <a:pt x="3946070" y="0"/>
                </a:moveTo>
                <a:lnTo>
                  <a:pt x="4103077" y="0"/>
                </a:lnTo>
                <a:lnTo>
                  <a:pt x="4005188" y="77412"/>
                </a:lnTo>
                <a:close/>
              </a:path>
            </a:pathLst>
          </a:cu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A56647F-57EA-0941-C703-7F474737D23A}"/>
              </a:ext>
            </a:extLst>
          </p:cNvPr>
          <p:cNvSpPr txBox="1"/>
          <p:nvPr/>
        </p:nvSpPr>
        <p:spPr>
          <a:xfrm>
            <a:off x="224206" y="3702282"/>
            <a:ext cx="4454670" cy="748795"/>
          </a:xfrm>
          <a:prstGeom prst="rect">
            <a:avLst/>
          </a:prstGeom>
          <a:solidFill>
            <a:srgbClr val="FFD1D1"/>
          </a:solidFill>
        </p:spPr>
        <p:txBody>
          <a:bodyPr wrap="square">
            <a:spAutoFit/>
          </a:bodyPr>
          <a:lstStyle/>
          <a:p>
            <a:pPr algn="ctr" defTabSz="1219170"/>
            <a:r>
              <a:rPr lang="en-US" altLang="ja-JP" sz="2133" dirty="0">
                <a:solidFill>
                  <a:srgbClr val="000000"/>
                </a:solidFill>
                <a:latin typeface="Arial"/>
                <a:ea typeface="ＭＳ Ｐゴシック"/>
              </a:rPr>
              <a:t>Hypertriton (</a:t>
            </a:r>
            <a:r>
              <a:rPr lang="en-US" altLang="ja-JP" sz="2133" dirty="0" err="1">
                <a:solidFill>
                  <a:srgbClr val="000000"/>
                </a:solidFill>
                <a:latin typeface="Arial"/>
                <a:ea typeface="ＭＳ Ｐゴシック"/>
              </a:rPr>
              <a:t>pn</a:t>
            </a:r>
            <a:r>
              <a:rPr lang="en-US" altLang="ja-JP" sz="2133" dirty="0" err="1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</a:rPr>
              <a:t>L</a:t>
            </a:r>
            <a:r>
              <a:rPr lang="en-US" altLang="ja-JP" sz="2133" dirty="0">
                <a:solidFill>
                  <a:srgbClr val="000000"/>
                </a:solidFill>
                <a:latin typeface="Arial"/>
                <a:ea typeface="ＭＳ Ｐゴシック"/>
              </a:rPr>
              <a:t>) lifetime</a:t>
            </a:r>
          </a:p>
          <a:p>
            <a:pPr algn="ctr" defTabSz="1219170"/>
            <a:r>
              <a:rPr lang="en-US" altLang="ja-JP" sz="2133" dirty="0">
                <a:solidFill>
                  <a:srgbClr val="000000"/>
                </a:solidFill>
                <a:latin typeface="Arial"/>
                <a:ea typeface="ＭＳ Ｐゴシック"/>
              </a:rPr>
              <a:t>  Search for a new </a:t>
            </a:r>
            <a:r>
              <a:rPr lang="en-US" altLang="ja-JP" sz="2133" dirty="0">
                <a:solidFill>
                  <a:srgbClr val="00000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133" dirty="0">
                <a:solidFill>
                  <a:srgbClr val="000000"/>
                </a:solidFill>
                <a:latin typeface="Arial"/>
                <a:ea typeface="ＭＳ Ｐゴシック"/>
              </a:rPr>
              <a:t>* at 1665 MeV</a:t>
            </a:r>
            <a:endParaRPr lang="ja-JP" altLang="en-US" sz="2133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756864" y="3305697"/>
            <a:ext cx="100540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95000"/>
                <a:lumOff val="5000"/>
              </a:schemeClr>
            </a:solidFill>
          </a:ln>
          <a:effectLst/>
        </p:spPr>
        <p:txBody>
          <a:bodyPr wrap="none">
            <a:spAutoFit/>
          </a:bodyPr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ea typeface="ＭＳ Ｐゴシック"/>
              </a:rPr>
              <a:t>K1.8BR</a:t>
            </a:r>
            <a:endParaRPr lang="en-US" altLang="ja-JP" sz="2400" b="1" dirty="0">
              <a:solidFill>
                <a:srgbClr val="000000">
                  <a:lumMod val="95000"/>
                  <a:lumOff val="5000"/>
                </a:srgbClr>
              </a:solidFill>
              <a:latin typeface="Arial"/>
              <a:ea typeface="ＭＳ Ｐゴシック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535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216"/>
    </mc:Choice>
    <mc:Fallback xmlns="">
      <p:transition spd="slow" advTm="1292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BFAA2-0495-F571-A742-82C10C1C2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5">
            <a:extLst>
              <a:ext uri="{FF2B5EF4-FFF2-40B4-BE49-F238E27FC236}">
                <a16:creationId xmlns:a16="http://schemas.microsoft.com/office/drawing/2014/main" id="{7BD173A7-DADC-470C-0010-B3E7659C2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574" y="1931361"/>
            <a:ext cx="9456852" cy="2492990"/>
          </a:xfrm>
          <a:prstGeom prst="rect">
            <a:avLst/>
          </a:prstGeom>
          <a:solidFill>
            <a:srgbClr val="FFFFFF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defTabSz="914332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6000" b="1" dirty="0">
              <a:solidFill>
                <a:srgbClr val="000000"/>
              </a:solidFill>
              <a:latin typeface="Arial"/>
            </a:endParaRPr>
          </a:p>
          <a:p>
            <a:pPr algn="ctr" defTabSz="914332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4800" b="1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altLang="ja-JP" sz="4800" b="1" dirty="0">
                <a:solidFill>
                  <a:srgbClr val="000000"/>
                </a:solidFill>
                <a:latin typeface="Arial"/>
              </a:rPr>
              <a:t>Hyperon-nucleon scattering</a:t>
            </a:r>
            <a:endParaRPr lang="en-US" altLang="ja-JP" sz="4800" b="1" dirty="0">
              <a:solidFill>
                <a:srgbClr val="000000"/>
              </a:solidFill>
            </a:endParaRPr>
          </a:p>
          <a:p>
            <a:pPr algn="ctr" defTabSz="914332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4800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0133660"/>
      </p:ext>
    </p:extLst>
  </p:cSld>
  <p:clrMapOvr>
    <a:masterClrMapping/>
  </p:clrMapOvr>
  <p:transition spd="slow" advTm="529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185D5-9E23-1909-50F7-6A2281BE7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5">
            <a:extLst>
              <a:ext uri="{FF2B5EF4-FFF2-40B4-BE49-F238E27FC236}">
                <a16:creationId xmlns:a16="http://schemas.microsoft.com/office/drawing/2014/main" id="{3E4836A4-41FB-AD6B-8547-D01890397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3603" y="-193483"/>
            <a:ext cx="4093743" cy="97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defTabSz="91433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4267" b="1" u="sng" dirty="0">
                <a:solidFill>
                  <a:srgbClr val="000000"/>
                </a:solidFill>
              </a:rPr>
              <a:t>YN interaction</a:t>
            </a:r>
            <a:endParaRPr lang="en-US" altLang="ja-JP" sz="4267" b="1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3AC70A3-83A0-C232-1402-504D2B013668}"/>
              </a:ext>
            </a:extLst>
          </p:cNvPr>
          <p:cNvSpPr txBox="1"/>
          <p:nvPr/>
        </p:nvSpPr>
        <p:spPr>
          <a:xfrm>
            <a:off x="450518" y="743785"/>
            <a:ext cx="972410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altLang="ja-JP" sz="2667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Λp</a:t>
            </a:r>
            <a:r>
              <a:rPr lang="en-US" altLang="ja-JP" sz="2667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ja-JP" altLang="en-US" sz="2667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 </a:t>
            </a:r>
            <a:r>
              <a:rPr lang="en-US" altLang="ja-JP" sz="2667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altLang="ja-JP" sz="2667" b="1" baseline="30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±</a:t>
            </a:r>
            <a:r>
              <a:rPr lang="en-US" altLang="ja-JP" sz="2667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ja-JP" sz="2667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scattering data with bubble chambers (1960s) </a:t>
            </a:r>
            <a:endParaRPr lang="ja-JP" altLang="en-US" sz="2667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6AF327E-5691-9FE0-0053-CB02A83EE549}"/>
              </a:ext>
            </a:extLst>
          </p:cNvPr>
          <p:cNvSpPr txBox="1"/>
          <p:nvPr/>
        </p:nvSpPr>
        <p:spPr>
          <a:xfrm>
            <a:off x="1757697" y="1138142"/>
            <a:ext cx="84716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&lt;~ 0.30</a:t>
            </a:r>
            <a:r>
              <a:rPr lang="ja-JP" alt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 </a:t>
            </a:r>
            <a:r>
              <a:rPr lang="en-US" altLang="ja-JP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GeV/c, poor quality, </a:t>
            </a:r>
            <a:r>
              <a:rPr lang="ja-JP" alt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 </a:t>
            </a:r>
            <a:r>
              <a:rPr lang="en-US" altLang="ja-JP" sz="2400" b="1" dirty="0">
                <a:solidFill>
                  <a:srgbClr val="000000"/>
                </a:solidFill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s, </a:t>
            </a:r>
            <a:r>
              <a:rPr lang="en-US" altLang="ja-JP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d</a:t>
            </a:r>
            <a:r>
              <a:rPr lang="en-US" altLang="ja-JP" sz="2400" b="1" dirty="0">
                <a:solidFill>
                  <a:srgbClr val="000000"/>
                </a:solidFill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ja-JP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altLang="ja-JP" sz="2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altLang="ja-JP" sz="2400" b="1" dirty="0" err="1">
                <a:solidFill>
                  <a:srgbClr val="000000"/>
                </a:solidFill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altLang="ja-JP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altLang="ja-JP" sz="2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Λp</a:t>
            </a:r>
            <a:r>
              <a:rPr lang="en-US" altLang="ja-JP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AD8C21A-BE3D-DA76-E0F7-445AE08300A8}"/>
              </a:ext>
            </a:extLst>
          </p:cNvPr>
          <p:cNvSpPr txBox="1"/>
          <p:nvPr/>
        </p:nvSpPr>
        <p:spPr>
          <a:xfrm>
            <a:off x="431046" y="2939218"/>
            <a:ext cx="7898492" cy="1249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ts val="3000"/>
              </a:lnSpc>
            </a:pPr>
            <a:r>
              <a:rPr lang="en-US" altLang="ja-JP" sz="2933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quality YN scattering experiments</a:t>
            </a:r>
          </a:p>
          <a:p>
            <a:pPr defTabSz="1219170">
              <a:lnSpc>
                <a:spcPts val="3000"/>
              </a:lnSpc>
            </a:pPr>
            <a:r>
              <a:rPr lang="en-US" altLang="ja-JP" sz="2933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+ </a:t>
            </a:r>
            <a:r>
              <a:rPr lang="en-US" altLang="ja-JP" sz="2933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femtoscopy</a:t>
            </a:r>
            <a:r>
              <a:rPr lang="en-US" altLang="ja-JP" sz="2933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data</a:t>
            </a:r>
          </a:p>
          <a:p>
            <a:pPr defTabSz="1219170">
              <a:lnSpc>
                <a:spcPts val="3000"/>
              </a:lnSpc>
            </a:pPr>
            <a:r>
              <a:rPr lang="en-US" altLang="ja-JP" sz="2933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=&gt; “Realistic YN interaction” is necessary</a:t>
            </a:r>
            <a:endParaRPr lang="ja-JP" altLang="en-US" sz="2933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5ABFA36-5DEA-9734-9511-1D8B918CF95C}"/>
              </a:ext>
            </a:extLst>
          </p:cNvPr>
          <p:cNvSpPr txBox="1"/>
          <p:nvPr/>
        </p:nvSpPr>
        <p:spPr>
          <a:xfrm>
            <a:off x="810235" y="1589774"/>
            <a:ext cx="7103776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altLang="ja-JP" sz="2667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 (+ Σ) </a:t>
            </a:r>
            <a:r>
              <a:rPr lang="en-US" altLang="ja-JP" sz="2667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hypernuclear</a:t>
            </a:r>
            <a:r>
              <a:rPr lang="en-US" altLang="ja-JP" sz="2667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667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ja-JP" sz="2667" b="1" baseline="-25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 </a:t>
            </a:r>
            <a:r>
              <a:rPr lang="en-US" altLang="ja-JP" sz="2667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level scheme (1960-)</a:t>
            </a:r>
            <a:endParaRPr lang="ja-JP" altLang="en-US" sz="2667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21" name="テキスト ボックス 5">
            <a:extLst>
              <a:ext uri="{FF2B5EF4-FFF2-40B4-BE49-F238E27FC236}">
                <a16:creationId xmlns:a16="http://schemas.microsoft.com/office/drawing/2014/main" id="{4A188239-400C-2222-E1A0-DCC1245B5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9566" y="583364"/>
            <a:ext cx="2118961" cy="1477328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defTabSz="914332" fontAlgn="base">
              <a:lnSpc>
                <a:spcPts val="2667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24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YN interaction</a:t>
            </a:r>
          </a:p>
          <a:p>
            <a:pPr algn="ctr" defTabSz="914332" fontAlgn="base">
              <a:lnSpc>
                <a:spcPts val="2667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24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models</a:t>
            </a:r>
          </a:p>
          <a:p>
            <a:pPr algn="ctr" defTabSz="914332" fontAlgn="base">
              <a:lnSpc>
                <a:spcPts val="2667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24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(Nijmegen</a:t>
            </a:r>
          </a:p>
          <a:p>
            <a:pPr algn="ctr" defTabSz="914332" fontAlgn="base">
              <a:lnSpc>
                <a:spcPts val="2667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24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NSC, ESC)</a:t>
            </a:r>
          </a:p>
        </p:txBody>
      </p:sp>
      <p:sp>
        <p:nvSpPr>
          <p:cNvPr id="22" name="テキスト ボックス 5">
            <a:extLst>
              <a:ext uri="{FF2B5EF4-FFF2-40B4-BE49-F238E27FC236}">
                <a16:creationId xmlns:a16="http://schemas.microsoft.com/office/drawing/2014/main" id="{CA203D36-CCEC-95E4-CFCF-10EC46AF2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262" y="1924106"/>
            <a:ext cx="10571589" cy="641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defTabSz="91433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2667" b="1" dirty="0">
                <a:solidFill>
                  <a:srgbClr val="C00000"/>
                </a:solidFill>
              </a:rPr>
              <a:t>But, YN int. in nuclei is significantly different from YN. Int in free space </a:t>
            </a:r>
            <a:endParaRPr lang="en-US" altLang="ja-JP" sz="2667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矢印: 下 22">
            <a:extLst>
              <a:ext uri="{FF2B5EF4-FFF2-40B4-BE49-F238E27FC236}">
                <a16:creationId xmlns:a16="http://schemas.microsoft.com/office/drawing/2014/main" id="{0B3A3537-08DE-B5D3-7E1F-49931F418FFA}"/>
              </a:ext>
            </a:extLst>
          </p:cNvPr>
          <p:cNvSpPr/>
          <p:nvPr/>
        </p:nvSpPr>
        <p:spPr>
          <a:xfrm>
            <a:off x="4169403" y="2612239"/>
            <a:ext cx="1371600" cy="363497"/>
          </a:xfrm>
          <a:prstGeom prst="downArrow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ja-JP" altLang="en-US" sz="240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40FDC470-89A7-1276-D215-40A9BF841D5A}"/>
              </a:ext>
            </a:extLst>
          </p:cNvPr>
          <p:cNvSpPr/>
          <p:nvPr/>
        </p:nvSpPr>
        <p:spPr>
          <a:xfrm>
            <a:off x="8521686" y="1146911"/>
            <a:ext cx="561644" cy="605519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ja-JP" altLang="en-US" sz="240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6C8FA826-99CB-1269-F819-810563D43B37}"/>
              </a:ext>
            </a:extLst>
          </p:cNvPr>
          <p:cNvGrpSpPr/>
          <p:nvPr/>
        </p:nvGrpSpPr>
        <p:grpSpPr>
          <a:xfrm>
            <a:off x="7683006" y="2508768"/>
            <a:ext cx="4259147" cy="1595043"/>
            <a:chOff x="5785234" y="1961473"/>
            <a:chExt cx="3358766" cy="1257852"/>
          </a:xfrm>
        </p:grpSpPr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3FC9ADAF-CE2C-ECC0-2D35-AD005CDB1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16849" b="56247"/>
            <a:stretch/>
          </p:blipFill>
          <p:spPr>
            <a:xfrm>
              <a:off x="6092069" y="2015040"/>
              <a:ext cx="838697" cy="1172775"/>
            </a:xfrm>
            <a:prstGeom prst="rect">
              <a:avLst/>
            </a:prstGeom>
          </p:spPr>
        </p:pic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7D0D2CFF-35E0-AF2A-F613-B82C1201B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56247"/>
            <a:stretch/>
          </p:blipFill>
          <p:spPr>
            <a:xfrm>
              <a:off x="7155708" y="2041751"/>
              <a:ext cx="1008644" cy="1172775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7C7754DD-C252-0B21-EDC8-42F9AC62C31D}"/>
                </a:ext>
              </a:extLst>
            </p:cNvPr>
            <p:cNvCxnSpPr>
              <a:cxnSpLocks/>
            </p:cNvCxnSpPr>
            <p:nvPr/>
          </p:nvCxnSpPr>
          <p:spPr>
            <a:xfrm>
              <a:off x="6048499" y="2251155"/>
              <a:ext cx="0" cy="6719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4B63832A-44E6-C672-D2BA-090BCE94EF2B}"/>
                </a:ext>
              </a:extLst>
            </p:cNvPr>
            <p:cNvSpPr txBox="1"/>
            <p:nvPr/>
          </p:nvSpPr>
          <p:spPr>
            <a:xfrm>
              <a:off x="5902857" y="2012040"/>
              <a:ext cx="341979" cy="2539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/>
              <a:r>
                <a:rPr lang="en-US" altLang="ja-JP" sz="160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Calibri" panose="020F0502020204030204" pitchFamily="34" charset="0"/>
                </a:rPr>
                <a:t>N</a:t>
              </a:r>
              <a:endParaRPr lang="ja-JP" altLang="en-US" sz="1600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8250852E-F2D3-F002-AAE5-79439DA30318}"/>
                </a:ext>
              </a:extLst>
            </p:cNvPr>
            <p:cNvSpPr txBox="1"/>
            <p:nvPr/>
          </p:nvSpPr>
          <p:spPr>
            <a:xfrm>
              <a:off x="5921845" y="2898499"/>
              <a:ext cx="267120" cy="2539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/>
              <a:r>
                <a:rPr lang="en-US" altLang="ja-JP" sz="160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Calibri" panose="020F0502020204030204" pitchFamily="34" charset="0"/>
                </a:rPr>
                <a:t>N</a:t>
              </a:r>
              <a:endParaRPr lang="ja-JP" altLang="en-US" sz="1600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9A5806A8-2E33-650A-FEE8-DA28B8CC87B7}"/>
                </a:ext>
              </a:extLst>
            </p:cNvPr>
            <p:cNvSpPr/>
            <p:nvPr/>
          </p:nvSpPr>
          <p:spPr>
            <a:xfrm>
              <a:off x="5785234" y="1961473"/>
              <a:ext cx="3358766" cy="125785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ja-JP" altLang="en-US" sz="2400">
                <a:solidFill>
                  <a:srgbClr val="FFFFFF"/>
                </a:solidFill>
                <a:latin typeface="Arial"/>
                <a:ea typeface="ＭＳ Ｐゴシック"/>
              </a:endParaRPr>
            </a:p>
          </p:txBody>
        </p:sp>
        <p:grpSp>
          <p:nvGrpSpPr>
            <p:cNvPr id="67" name="グループ化 66">
              <a:extLst>
                <a:ext uri="{FF2B5EF4-FFF2-40B4-BE49-F238E27FC236}">
                  <a16:creationId xmlns:a16="http://schemas.microsoft.com/office/drawing/2014/main" id="{B6B17BDE-835A-E6E1-1723-CC7B174CE78E}"/>
                </a:ext>
              </a:extLst>
            </p:cNvPr>
            <p:cNvGrpSpPr/>
            <p:nvPr/>
          </p:nvGrpSpPr>
          <p:grpSpPr>
            <a:xfrm>
              <a:off x="8291308" y="1984825"/>
              <a:ext cx="828033" cy="1225439"/>
              <a:chOff x="8385137" y="3775814"/>
              <a:chExt cx="828033" cy="1300123"/>
            </a:xfrm>
          </p:grpSpPr>
          <p:grpSp>
            <p:nvGrpSpPr>
              <p:cNvPr id="68" name="グループ化 67">
                <a:extLst>
                  <a:ext uri="{FF2B5EF4-FFF2-40B4-BE49-F238E27FC236}">
                    <a16:creationId xmlns:a16="http://schemas.microsoft.com/office/drawing/2014/main" id="{BB4FFC04-E52D-9D83-A5D1-B4FA55801145}"/>
                  </a:ext>
                </a:extLst>
              </p:cNvPr>
              <p:cNvGrpSpPr/>
              <p:nvPr/>
            </p:nvGrpSpPr>
            <p:grpSpPr>
              <a:xfrm>
                <a:off x="8530765" y="4006735"/>
                <a:ext cx="542253" cy="837124"/>
                <a:chOff x="8530765" y="4006735"/>
                <a:chExt cx="542253" cy="837124"/>
              </a:xfrm>
            </p:grpSpPr>
            <p:grpSp>
              <p:nvGrpSpPr>
                <p:cNvPr id="77" name="グループ化 76">
                  <a:extLst>
                    <a:ext uri="{FF2B5EF4-FFF2-40B4-BE49-F238E27FC236}">
                      <a16:creationId xmlns:a16="http://schemas.microsoft.com/office/drawing/2014/main" id="{7D195D5B-CCF6-BA95-5523-9189DD8BA694}"/>
                    </a:ext>
                  </a:extLst>
                </p:cNvPr>
                <p:cNvGrpSpPr/>
                <p:nvPr/>
              </p:nvGrpSpPr>
              <p:grpSpPr>
                <a:xfrm>
                  <a:off x="8530765" y="4006735"/>
                  <a:ext cx="542253" cy="837124"/>
                  <a:chOff x="8530765" y="4006735"/>
                  <a:chExt cx="542253" cy="837124"/>
                </a:xfrm>
              </p:grpSpPr>
              <p:cxnSp>
                <p:nvCxnSpPr>
                  <p:cNvPr id="79" name="直線コネクタ 78">
                    <a:extLst>
                      <a:ext uri="{FF2B5EF4-FFF2-40B4-BE49-F238E27FC236}">
                        <a16:creationId xmlns:a16="http://schemas.microsoft.com/office/drawing/2014/main" id="{4F3B6F00-4FEE-D006-A72B-0BAE394560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530765" y="4015501"/>
                    <a:ext cx="542253" cy="82835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直線コネクタ 79">
                    <a:extLst>
                      <a:ext uri="{FF2B5EF4-FFF2-40B4-BE49-F238E27FC236}">
                        <a16:creationId xmlns:a16="http://schemas.microsoft.com/office/drawing/2014/main" id="{9ACFA58C-6643-7032-161B-88612FB7F7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578735" y="4006735"/>
                    <a:ext cx="460871" cy="837124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直線コネクタ 80">
                    <a:extLst>
                      <a:ext uri="{FF2B5EF4-FFF2-40B4-BE49-F238E27FC236}">
                        <a16:creationId xmlns:a16="http://schemas.microsoft.com/office/drawing/2014/main" id="{819C987C-AD59-D87E-727F-CE5AFA955DC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798056" y="4006735"/>
                    <a:ext cx="15270" cy="837124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8" name="正方形/長方形 77">
                  <a:extLst>
                    <a:ext uri="{FF2B5EF4-FFF2-40B4-BE49-F238E27FC236}">
                      <a16:creationId xmlns:a16="http://schemas.microsoft.com/office/drawing/2014/main" id="{C3998D1D-D5D8-AEDB-7BF3-DFD5D4220DF1}"/>
                    </a:ext>
                  </a:extLst>
                </p:cNvPr>
                <p:cNvSpPr/>
                <p:nvPr/>
              </p:nvSpPr>
              <p:spPr>
                <a:xfrm>
                  <a:off x="8761611" y="4394330"/>
                  <a:ext cx="99753" cy="8092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ja-JP" altLang="en-US" sz="240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</p:grpSp>
          <p:grpSp>
            <p:nvGrpSpPr>
              <p:cNvPr id="69" name="グループ化 68">
                <a:extLst>
                  <a:ext uri="{FF2B5EF4-FFF2-40B4-BE49-F238E27FC236}">
                    <a16:creationId xmlns:a16="http://schemas.microsoft.com/office/drawing/2014/main" id="{92B0B4DB-513D-0DC8-C4E8-E69293C048C6}"/>
                  </a:ext>
                </a:extLst>
              </p:cNvPr>
              <p:cNvGrpSpPr/>
              <p:nvPr/>
            </p:nvGrpSpPr>
            <p:grpSpPr>
              <a:xfrm>
                <a:off x="8385137" y="3775814"/>
                <a:ext cx="794556" cy="272473"/>
                <a:chOff x="8385137" y="3775814"/>
                <a:chExt cx="794556" cy="272473"/>
              </a:xfrm>
            </p:grpSpPr>
            <p:sp>
              <p:nvSpPr>
                <p:cNvPr id="74" name="テキスト ボックス 73">
                  <a:extLst>
                    <a:ext uri="{FF2B5EF4-FFF2-40B4-BE49-F238E27FC236}">
                      <a16:creationId xmlns:a16="http://schemas.microsoft.com/office/drawing/2014/main" id="{E5F6B041-E2A6-4116-D57C-B23E53751BA9}"/>
                    </a:ext>
                  </a:extLst>
                </p:cNvPr>
                <p:cNvSpPr txBox="1"/>
                <p:nvPr/>
              </p:nvSpPr>
              <p:spPr>
                <a:xfrm>
                  <a:off x="8912573" y="3775814"/>
                  <a:ext cx="267120" cy="26939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1219170"/>
                  <a:r>
                    <a:rPr lang="en-US" altLang="ja-JP" sz="1600" dirty="0">
                      <a:solidFill>
                        <a:srgbClr val="000000"/>
                      </a:solidFill>
                      <a:latin typeface="Arial"/>
                      <a:ea typeface="Calibri" panose="020F0502020204030204" pitchFamily="34" charset="0"/>
                      <a:cs typeface="Calibri" panose="020F0502020204030204" pitchFamily="34" charset="0"/>
                    </a:rPr>
                    <a:t>N</a:t>
                  </a:r>
                  <a:endParaRPr lang="ja-JP" altLang="en-US" sz="1600" dirty="0">
                    <a:solidFill>
                      <a:srgbClr val="000000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75" name="テキスト ボックス 74">
                  <a:extLst>
                    <a:ext uri="{FF2B5EF4-FFF2-40B4-BE49-F238E27FC236}">
                      <a16:creationId xmlns:a16="http://schemas.microsoft.com/office/drawing/2014/main" id="{83A6EDAB-F5C9-A58E-663B-20BA6AA1FF9F}"/>
                    </a:ext>
                  </a:extLst>
                </p:cNvPr>
                <p:cNvSpPr txBox="1"/>
                <p:nvPr/>
              </p:nvSpPr>
              <p:spPr>
                <a:xfrm>
                  <a:off x="8642308" y="3778897"/>
                  <a:ext cx="267120" cy="26939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1219170"/>
                  <a:r>
                    <a:rPr lang="en-US" altLang="ja-JP" sz="1600" dirty="0">
                      <a:solidFill>
                        <a:srgbClr val="000000"/>
                      </a:solidFill>
                      <a:latin typeface="Arial"/>
                      <a:ea typeface="Calibri" panose="020F0502020204030204" pitchFamily="34" charset="0"/>
                      <a:cs typeface="Calibri" panose="020F0502020204030204" pitchFamily="34" charset="0"/>
                    </a:rPr>
                    <a:t>N</a:t>
                  </a:r>
                  <a:endParaRPr lang="ja-JP" altLang="en-US" sz="1600" dirty="0">
                    <a:solidFill>
                      <a:srgbClr val="000000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76" name="テキスト ボックス 75">
                  <a:extLst>
                    <a:ext uri="{FF2B5EF4-FFF2-40B4-BE49-F238E27FC236}">
                      <a16:creationId xmlns:a16="http://schemas.microsoft.com/office/drawing/2014/main" id="{DDB51832-7C38-95A9-CA98-9A70A4722558}"/>
                    </a:ext>
                  </a:extLst>
                </p:cNvPr>
                <p:cNvSpPr txBox="1"/>
                <p:nvPr/>
              </p:nvSpPr>
              <p:spPr>
                <a:xfrm>
                  <a:off x="8385137" y="3776971"/>
                  <a:ext cx="267120" cy="26939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1219170"/>
                  <a:r>
                    <a:rPr lang="en-US" altLang="ja-JP" sz="1600" dirty="0">
                      <a:solidFill>
                        <a:srgbClr val="000000"/>
                      </a:solidFill>
                      <a:latin typeface="Symbol" panose="05050102010706020507" pitchFamily="18" charset="2"/>
                      <a:ea typeface="Calibri" panose="020F0502020204030204" pitchFamily="34" charset="0"/>
                      <a:cs typeface="Calibri" panose="020F0502020204030204" pitchFamily="34" charset="0"/>
                    </a:rPr>
                    <a:t>L</a:t>
                  </a:r>
                  <a:endParaRPr lang="ja-JP" altLang="en-US" sz="1600" dirty="0">
                    <a:solidFill>
                      <a:srgbClr val="000000"/>
                    </a:solidFill>
                    <a:latin typeface="Symbol" panose="05050102010706020507" pitchFamily="18" charset="2"/>
                    <a:ea typeface="ＭＳ Ｐゴシック"/>
                  </a:endParaRPr>
                </a:p>
              </p:txBody>
            </p:sp>
          </p:grpSp>
          <p:grpSp>
            <p:nvGrpSpPr>
              <p:cNvPr id="70" name="グループ化 69">
                <a:extLst>
                  <a:ext uri="{FF2B5EF4-FFF2-40B4-BE49-F238E27FC236}">
                    <a16:creationId xmlns:a16="http://schemas.microsoft.com/office/drawing/2014/main" id="{93C72910-E087-360A-6068-A3CFFF136347}"/>
                  </a:ext>
                </a:extLst>
              </p:cNvPr>
              <p:cNvGrpSpPr/>
              <p:nvPr/>
            </p:nvGrpSpPr>
            <p:grpSpPr>
              <a:xfrm>
                <a:off x="8402400" y="4791651"/>
                <a:ext cx="810770" cy="284286"/>
                <a:chOff x="8378652" y="3764001"/>
                <a:chExt cx="810770" cy="284286"/>
              </a:xfrm>
            </p:grpSpPr>
            <p:sp>
              <p:nvSpPr>
                <p:cNvPr id="71" name="テキスト ボックス 70">
                  <a:extLst>
                    <a:ext uri="{FF2B5EF4-FFF2-40B4-BE49-F238E27FC236}">
                      <a16:creationId xmlns:a16="http://schemas.microsoft.com/office/drawing/2014/main" id="{131ED6D8-B3F9-4EE7-C572-8677F1096AB4}"/>
                    </a:ext>
                  </a:extLst>
                </p:cNvPr>
                <p:cNvSpPr txBox="1"/>
                <p:nvPr/>
              </p:nvSpPr>
              <p:spPr>
                <a:xfrm>
                  <a:off x="8922302" y="3775814"/>
                  <a:ext cx="267120" cy="26939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1219170"/>
                  <a:r>
                    <a:rPr lang="en-US" altLang="ja-JP" sz="1600" dirty="0">
                      <a:solidFill>
                        <a:srgbClr val="000000"/>
                      </a:solidFill>
                      <a:latin typeface="Arial"/>
                      <a:ea typeface="Calibri" panose="020F0502020204030204" pitchFamily="34" charset="0"/>
                      <a:cs typeface="Calibri" panose="020F0502020204030204" pitchFamily="34" charset="0"/>
                    </a:rPr>
                    <a:t>N</a:t>
                  </a:r>
                  <a:endParaRPr lang="ja-JP" altLang="en-US" sz="1600" dirty="0">
                    <a:solidFill>
                      <a:srgbClr val="000000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72" name="テキスト ボックス 71">
                  <a:extLst>
                    <a:ext uri="{FF2B5EF4-FFF2-40B4-BE49-F238E27FC236}">
                      <a16:creationId xmlns:a16="http://schemas.microsoft.com/office/drawing/2014/main" id="{D68DB0D6-818C-0088-1D8D-1982ACDE09E0}"/>
                    </a:ext>
                  </a:extLst>
                </p:cNvPr>
                <p:cNvSpPr txBox="1"/>
                <p:nvPr/>
              </p:nvSpPr>
              <p:spPr>
                <a:xfrm>
                  <a:off x="8642308" y="3778897"/>
                  <a:ext cx="267120" cy="26939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1219170"/>
                  <a:r>
                    <a:rPr lang="en-US" altLang="ja-JP" sz="1600" dirty="0">
                      <a:solidFill>
                        <a:srgbClr val="000000"/>
                      </a:solidFill>
                      <a:latin typeface="Arial"/>
                      <a:ea typeface="Calibri" panose="020F0502020204030204" pitchFamily="34" charset="0"/>
                      <a:cs typeface="Calibri" panose="020F0502020204030204" pitchFamily="34" charset="0"/>
                    </a:rPr>
                    <a:t>N</a:t>
                  </a:r>
                  <a:endParaRPr lang="ja-JP" altLang="en-US" sz="1600" dirty="0">
                    <a:solidFill>
                      <a:srgbClr val="000000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73" name="テキスト ボックス 72">
                  <a:extLst>
                    <a:ext uri="{FF2B5EF4-FFF2-40B4-BE49-F238E27FC236}">
                      <a16:creationId xmlns:a16="http://schemas.microsoft.com/office/drawing/2014/main" id="{29FD316B-3541-ADD4-C430-3EA73E8DB56C}"/>
                    </a:ext>
                  </a:extLst>
                </p:cNvPr>
                <p:cNvSpPr txBox="1"/>
                <p:nvPr/>
              </p:nvSpPr>
              <p:spPr>
                <a:xfrm>
                  <a:off x="8378652" y="3764001"/>
                  <a:ext cx="267120" cy="26939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1219170"/>
                  <a:r>
                    <a:rPr lang="en-US" altLang="ja-JP" sz="1600" dirty="0">
                      <a:solidFill>
                        <a:srgbClr val="000000"/>
                      </a:solidFill>
                      <a:latin typeface="Symbol" panose="05050102010706020507" pitchFamily="18" charset="2"/>
                      <a:ea typeface="Calibri" panose="020F0502020204030204" pitchFamily="34" charset="0"/>
                      <a:cs typeface="Calibri" panose="020F0502020204030204" pitchFamily="34" charset="0"/>
                    </a:rPr>
                    <a:t>L</a:t>
                  </a:r>
                  <a:endParaRPr lang="ja-JP" altLang="en-US" sz="1600" dirty="0">
                    <a:solidFill>
                      <a:srgbClr val="000000"/>
                    </a:solidFill>
                    <a:latin typeface="Symbol" panose="05050102010706020507" pitchFamily="18" charset="2"/>
                    <a:ea typeface="ＭＳ Ｐゴシック"/>
                  </a:endParaRPr>
                </a:p>
              </p:txBody>
            </p:sp>
          </p:grpSp>
        </p:grpSp>
      </p:grpSp>
      <p:pic>
        <p:nvPicPr>
          <p:cNvPr id="7" name="図 6" descr="散乱イメージ図.png">
            <a:extLst>
              <a:ext uri="{FF2B5EF4-FFF2-40B4-BE49-F238E27FC236}">
                <a16:creationId xmlns:a16="http://schemas.microsoft.com/office/drawing/2014/main" id="{8F9858B3-F75C-5011-2AED-CFD6780C09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226" y="4635874"/>
            <a:ext cx="3805066" cy="2023446"/>
          </a:xfrm>
          <a:prstGeom prst="rect">
            <a:avLst/>
          </a:prstGeom>
        </p:spPr>
      </p:pic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45795BDE-5088-8B3B-C5C9-999E1F9C0411}"/>
              </a:ext>
            </a:extLst>
          </p:cNvPr>
          <p:cNvGrpSpPr/>
          <p:nvPr/>
        </p:nvGrpSpPr>
        <p:grpSpPr>
          <a:xfrm>
            <a:off x="6758252" y="4421453"/>
            <a:ext cx="5198084" cy="2549547"/>
            <a:chOff x="58478" y="2805262"/>
            <a:chExt cx="4949586" cy="2375122"/>
          </a:xfrm>
        </p:grpSpPr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0ABCF578-A207-35BA-C9BA-D1883BFC373A}"/>
                </a:ext>
              </a:extLst>
            </p:cNvPr>
            <p:cNvSpPr txBox="1"/>
            <p:nvPr/>
          </p:nvSpPr>
          <p:spPr>
            <a:xfrm>
              <a:off x="2608382" y="4692835"/>
              <a:ext cx="377656" cy="330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55"/>
              <a:r>
                <a:rPr lang="en-US" altLang="ja-JP" sz="1350" dirty="0">
                  <a:solidFill>
                    <a:srgbClr val="FFFFFF"/>
                  </a:solidFill>
                  <a:latin typeface="Symbol" charset="2"/>
                  <a:ea typeface="ＭＳ Ｐゴシック"/>
                  <a:cs typeface="Symbol" charset="2"/>
                </a:rPr>
                <a:t>p</a:t>
              </a:r>
              <a:r>
                <a:rPr lang="en-US" altLang="ja-JP" sz="1350" baseline="30000" dirty="0">
                  <a:solidFill>
                    <a:srgbClr val="FFFFFF"/>
                  </a:solidFill>
                  <a:latin typeface="Symbol" charset="2"/>
                  <a:ea typeface="ＭＳ Ｐゴシック"/>
                  <a:cs typeface="Symbol" charset="2"/>
                </a:rPr>
                <a:t>+</a:t>
              </a:r>
              <a:endParaRPr lang="ja-JP" altLang="en-US" sz="1350" baseline="30000" dirty="0">
                <a:solidFill>
                  <a:srgbClr val="FFFFFF"/>
                </a:solidFill>
                <a:latin typeface="Symbol" charset="2"/>
                <a:ea typeface="ＭＳ Ｐゴシック"/>
                <a:cs typeface="Symbol" charset="2"/>
              </a:endParaRPr>
            </a:p>
          </p:txBody>
        </p:sp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B8E0A508-3842-CFA1-BE93-5DB359CA1405}"/>
                </a:ext>
              </a:extLst>
            </p:cNvPr>
            <p:cNvGrpSpPr/>
            <p:nvPr/>
          </p:nvGrpSpPr>
          <p:grpSpPr>
            <a:xfrm>
              <a:off x="58478" y="3095839"/>
              <a:ext cx="4949586" cy="2084545"/>
              <a:chOff x="2044532" y="2711474"/>
              <a:chExt cx="4949586" cy="2084545"/>
            </a:xfrm>
          </p:grpSpPr>
          <p:grpSp>
            <p:nvGrpSpPr>
              <p:cNvPr id="38" name="グループ化 37">
                <a:extLst>
                  <a:ext uri="{FF2B5EF4-FFF2-40B4-BE49-F238E27FC236}">
                    <a16:creationId xmlns:a16="http://schemas.microsoft.com/office/drawing/2014/main" id="{745B0985-E437-32C5-204C-1DA1CB697F6A}"/>
                  </a:ext>
                </a:extLst>
              </p:cNvPr>
              <p:cNvGrpSpPr/>
              <p:nvPr/>
            </p:nvGrpSpPr>
            <p:grpSpPr>
              <a:xfrm>
                <a:off x="2044532" y="2823148"/>
                <a:ext cx="4637563" cy="1972871"/>
                <a:chOff x="2053676" y="2841436"/>
                <a:chExt cx="4637563" cy="1972871"/>
              </a:xfrm>
            </p:grpSpPr>
            <p:grpSp>
              <p:nvGrpSpPr>
                <p:cNvPr id="64" name="図形グループ 30">
                  <a:extLst>
                    <a:ext uri="{FF2B5EF4-FFF2-40B4-BE49-F238E27FC236}">
                      <a16:creationId xmlns:a16="http://schemas.microsoft.com/office/drawing/2014/main" id="{39C6E442-917D-C252-42D6-881CED98B4D7}"/>
                    </a:ext>
                  </a:extLst>
                </p:cNvPr>
                <p:cNvGrpSpPr/>
                <p:nvPr/>
              </p:nvGrpSpPr>
              <p:grpSpPr>
                <a:xfrm>
                  <a:off x="2616023" y="2841436"/>
                  <a:ext cx="3184052" cy="1972871"/>
                  <a:chOff x="2638167" y="5078393"/>
                  <a:chExt cx="1827951" cy="1132617"/>
                </a:xfrm>
              </p:grpSpPr>
              <p:grpSp>
                <p:nvGrpSpPr>
                  <p:cNvPr id="87" name="図形グループ 110">
                    <a:extLst>
                      <a:ext uri="{FF2B5EF4-FFF2-40B4-BE49-F238E27FC236}">
                        <a16:creationId xmlns:a16="http://schemas.microsoft.com/office/drawing/2014/main" id="{31904CF4-3A65-8F04-81C5-95DC6D01D9BA}"/>
                      </a:ext>
                    </a:extLst>
                  </p:cNvPr>
                  <p:cNvGrpSpPr/>
                  <p:nvPr/>
                </p:nvGrpSpPr>
                <p:grpSpPr>
                  <a:xfrm>
                    <a:off x="2638167" y="5078393"/>
                    <a:ext cx="1827951" cy="1132617"/>
                    <a:chOff x="2638167" y="5078393"/>
                    <a:chExt cx="1827951" cy="1132617"/>
                  </a:xfrm>
                </p:grpSpPr>
                <p:grpSp>
                  <p:nvGrpSpPr>
                    <p:cNvPr id="92" name="図形グループ 57">
                      <a:extLst>
                        <a:ext uri="{FF2B5EF4-FFF2-40B4-BE49-F238E27FC236}">
                          <a16:creationId xmlns:a16="http://schemas.microsoft.com/office/drawing/2014/main" id="{9FD1CDC3-5A79-F6F0-A795-68E56D3E53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38167" y="5078393"/>
                      <a:ext cx="1827951" cy="892120"/>
                      <a:chOff x="6410836" y="5130800"/>
                      <a:chExt cx="1827951" cy="892120"/>
                    </a:xfrm>
                  </p:grpSpPr>
                  <p:pic>
                    <p:nvPicPr>
                      <p:cNvPr id="94" name="図 93" descr="CATCH_LH2.tiff">
                        <a:extLst>
                          <a:ext uri="{FF2B5EF4-FFF2-40B4-BE49-F238E27FC236}">
                            <a16:creationId xmlns:a16="http://schemas.microsoft.com/office/drawing/2014/main" id="{4F4E3E46-CB47-7343-971F-6EE4F6AC27E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2283" t="71296" r="11846" b="13246"/>
                      <a:stretch/>
                    </p:blipFill>
                    <p:spPr>
                      <a:xfrm>
                        <a:off x="6410836" y="5130800"/>
                        <a:ext cx="1739578" cy="892120"/>
                      </a:xfrm>
                      <a:prstGeom prst="rect">
                        <a:avLst/>
                      </a:prstGeom>
                    </p:spPr>
                  </p:pic>
                  <p:cxnSp>
                    <p:nvCxnSpPr>
                      <p:cNvPr id="95" name="直線コネクタ 94">
                        <a:extLst>
                          <a:ext uri="{FF2B5EF4-FFF2-40B4-BE49-F238E27FC236}">
                            <a16:creationId xmlns:a16="http://schemas.microsoft.com/office/drawing/2014/main" id="{A3128F5B-D21D-7767-7A93-398CEAC7D63F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635789" y="5385181"/>
                        <a:ext cx="1469648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76B6F2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96" name="直線コネクタ 95">
                        <a:extLst>
                          <a:ext uri="{FF2B5EF4-FFF2-40B4-BE49-F238E27FC236}">
                            <a16:creationId xmlns:a16="http://schemas.microsoft.com/office/drawing/2014/main" id="{67D59B4C-1EE3-C7ED-273E-0056D7427681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635789" y="5365230"/>
                        <a:ext cx="1469648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76B6F2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97" name="直線コネクタ 96">
                        <a:extLst>
                          <a:ext uri="{FF2B5EF4-FFF2-40B4-BE49-F238E27FC236}">
                            <a16:creationId xmlns:a16="http://schemas.microsoft.com/office/drawing/2014/main" id="{CFD64610-C454-C611-A338-C9D21FE5F52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635789" y="5345410"/>
                        <a:ext cx="1469648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76B6F2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98" name="直線コネクタ 97">
                        <a:extLst>
                          <a:ext uri="{FF2B5EF4-FFF2-40B4-BE49-F238E27FC236}">
                            <a16:creationId xmlns:a16="http://schemas.microsoft.com/office/drawing/2014/main" id="{748C0526-0C70-912D-22F6-76C7CCEADDF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635789" y="5324759"/>
                        <a:ext cx="1469648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76B6F2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99" name="直線コネクタ 98">
                        <a:extLst>
                          <a:ext uri="{FF2B5EF4-FFF2-40B4-BE49-F238E27FC236}">
                            <a16:creationId xmlns:a16="http://schemas.microsoft.com/office/drawing/2014/main" id="{2BE6997C-8BF2-F0AC-0F4E-2453963CDC5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635789" y="5305342"/>
                        <a:ext cx="1469648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76B6F2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00" name="直線コネクタ 99">
                        <a:extLst>
                          <a:ext uri="{FF2B5EF4-FFF2-40B4-BE49-F238E27FC236}">
                            <a16:creationId xmlns:a16="http://schemas.microsoft.com/office/drawing/2014/main" id="{A0E55CE7-CA2F-A47D-4B4C-C3E06B1714B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635789" y="5284691"/>
                        <a:ext cx="1469648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76B6F2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01" name="直線コネクタ 100">
                        <a:extLst>
                          <a:ext uri="{FF2B5EF4-FFF2-40B4-BE49-F238E27FC236}">
                            <a16:creationId xmlns:a16="http://schemas.microsoft.com/office/drawing/2014/main" id="{2ACD332C-53F6-5A7E-232A-777B407E75D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635789" y="5267242"/>
                        <a:ext cx="1469648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76B6F2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02" name="直線コネクタ 101">
                        <a:extLst>
                          <a:ext uri="{FF2B5EF4-FFF2-40B4-BE49-F238E27FC236}">
                            <a16:creationId xmlns:a16="http://schemas.microsoft.com/office/drawing/2014/main" id="{BC3EC719-2736-0870-15E8-313051FA1D8D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635789" y="5249766"/>
                        <a:ext cx="1469648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76B6F2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03" name="直線コネクタ 102">
                        <a:extLst>
                          <a:ext uri="{FF2B5EF4-FFF2-40B4-BE49-F238E27FC236}">
                            <a16:creationId xmlns:a16="http://schemas.microsoft.com/office/drawing/2014/main" id="{CA8EC4C5-9C96-BDDE-1A97-2009DB0AFE6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635789" y="5883656"/>
                        <a:ext cx="1469648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76B6F2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04" name="直線コネクタ 103">
                        <a:extLst>
                          <a:ext uri="{FF2B5EF4-FFF2-40B4-BE49-F238E27FC236}">
                            <a16:creationId xmlns:a16="http://schemas.microsoft.com/office/drawing/2014/main" id="{9DF6BFE4-6F58-FBAE-6D71-B0CD703C5A4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635789" y="5863705"/>
                        <a:ext cx="1469648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76B6F2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05" name="直線コネクタ 104">
                        <a:extLst>
                          <a:ext uri="{FF2B5EF4-FFF2-40B4-BE49-F238E27FC236}">
                            <a16:creationId xmlns:a16="http://schemas.microsoft.com/office/drawing/2014/main" id="{8FC08A64-6FBC-1404-8CD2-2F396DE3CA68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635789" y="5843885"/>
                        <a:ext cx="1469648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76B6F2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06" name="直線コネクタ 105">
                        <a:extLst>
                          <a:ext uri="{FF2B5EF4-FFF2-40B4-BE49-F238E27FC236}">
                            <a16:creationId xmlns:a16="http://schemas.microsoft.com/office/drawing/2014/main" id="{BCE36DE4-5AB0-48DF-EAF2-8F339233612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635789" y="5823234"/>
                        <a:ext cx="1469648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76B6F2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07" name="直線コネクタ 106">
                        <a:extLst>
                          <a:ext uri="{FF2B5EF4-FFF2-40B4-BE49-F238E27FC236}">
                            <a16:creationId xmlns:a16="http://schemas.microsoft.com/office/drawing/2014/main" id="{712DFB25-A50C-C353-9788-B2D7931D448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635789" y="5803817"/>
                        <a:ext cx="1469648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76B6F2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08" name="直線コネクタ 107">
                        <a:extLst>
                          <a:ext uri="{FF2B5EF4-FFF2-40B4-BE49-F238E27FC236}">
                            <a16:creationId xmlns:a16="http://schemas.microsoft.com/office/drawing/2014/main" id="{F9707FD3-146F-9084-2A63-7BDDD0825E0F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635789" y="5783166"/>
                        <a:ext cx="1469648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76B6F2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09" name="直線コネクタ 108">
                        <a:extLst>
                          <a:ext uri="{FF2B5EF4-FFF2-40B4-BE49-F238E27FC236}">
                            <a16:creationId xmlns:a16="http://schemas.microsoft.com/office/drawing/2014/main" id="{B77E9DE9-4050-D1FF-BE98-FF9F169285BB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635789" y="5765717"/>
                        <a:ext cx="1469648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76B6F2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10" name="直線コネクタ 109">
                        <a:extLst>
                          <a:ext uri="{FF2B5EF4-FFF2-40B4-BE49-F238E27FC236}">
                            <a16:creationId xmlns:a16="http://schemas.microsoft.com/office/drawing/2014/main" id="{7C27948A-BD1E-283F-C0A4-D88734EF0C78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635789" y="5748241"/>
                        <a:ext cx="1469648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76B6F2"/>
                        </a:solidFill>
                        <a:prstDash val="solid"/>
                      </a:ln>
                      <a:effectLst/>
                    </p:spPr>
                  </p:cxnSp>
                  <p:grpSp>
                    <p:nvGrpSpPr>
                      <p:cNvPr id="111" name="図形グループ 76">
                        <a:extLst>
                          <a:ext uri="{FF2B5EF4-FFF2-40B4-BE49-F238E27FC236}">
                            <a16:creationId xmlns:a16="http://schemas.microsoft.com/office/drawing/2014/main" id="{3C197E71-C9E4-4092-C519-16A022EA034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67500" y="5130800"/>
                        <a:ext cx="1571287" cy="85725"/>
                        <a:chOff x="6667500" y="5130800"/>
                        <a:chExt cx="1571287" cy="85725"/>
                      </a:xfrm>
                    </p:grpSpPr>
                    <p:sp>
                      <p:nvSpPr>
                        <p:cNvPr id="115" name="正方形/長方形 114">
                          <a:extLst>
                            <a:ext uri="{FF2B5EF4-FFF2-40B4-BE49-F238E27FC236}">
                              <a16:creationId xmlns:a16="http://schemas.microsoft.com/office/drawing/2014/main" id="{8B8C2990-26A2-60A1-88CF-7522611F50F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69139" y="5130800"/>
                          <a:ext cx="1469648" cy="85725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EFE1A2">
                                <a:tint val="100000"/>
                                <a:satMod val="130000"/>
                              </a:srgbClr>
                            </a:gs>
                            <a:gs pos="100000">
                              <a:srgbClr val="EFE1A2">
                                <a:tint val="50000"/>
                                <a:satMod val="150000"/>
                              </a:srgbClr>
                            </a:gs>
                          </a:gsLst>
                          <a:lin ang="16200000" scaled="1"/>
                        </a:gradFill>
                        <a:ln w="12700" cap="flat" cmpd="sng" algn="ctr">
                          <a:solidFill>
                            <a:srgbClr val="EFE1A2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algn="ctr" defTabSz="914355">
                            <a:defRPr/>
                          </a:pPr>
                          <a:endParaRPr lang="ja-JP" altLang="en-US" kern="0">
                            <a:solidFill>
                              <a:sysClr val="windowText" lastClr="000000"/>
                            </a:solidFill>
                            <a:latin typeface="Calibri"/>
                            <a:ea typeface="ＭＳ ゴシック"/>
                          </a:endParaRPr>
                        </a:p>
                      </p:txBody>
                    </p:sp>
                    <p:sp>
                      <p:nvSpPr>
                        <p:cNvPr id="116" name="正方形/長方形 115">
                          <a:extLst>
                            <a:ext uri="{FF2B5EF4-FFF2-40B4-BE49-F238E27FC236}">
                              <a16:creationId xmlns:a16="http://schemas.microsoft.com/office/drawing/2014/main" id="{BA616ACA-7441-F54B-EE82-305EC2C0A88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67500" y="5130800"/>
                          <a:ext cx="101639" cy="85725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ysClr val="windowText" lastClr="000000">
                                <a:tint val="100000"/>
                                <a:satMod val="130000"/>
                              </a:sysClr>
                            </a:gs>
                            <a:gs pos="100000">
                              <a:sysClr val="windowText" lastClr="000000">
                                <a:tint val="50000"/>
                                <a:satMod val="150000"/>
                              </a:sysClr>
                            </a:gs>
                          </a:gsLst>
                          <a:lin ang="16200000" scaled="1"/>
                        </a:gradFill>
                        <a:ln w="12700" cap="flat" cmpd="sng" algn="ctr">
                          <a:solidFill>
                            <a:sysClr val="windowText" lastClr="000000">
                              <a:shade val="95000"/>
                              <a:satMod val="105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algn="ctr" defTabSz="914355">
                            <a:defRPr/>
                          </a:pPr>
                          <a:endParaRPr lang="ja-JP" altLang="en-US" kern="0">
                            <a:solidFill>
                              <a:sysClr val="windowText" lastClr="000000"/>
                            </a:solidFill>
                            <a:latin typeface="Calibri"/>
                            <a:ea typeface="ＭＳ ゴシック"/>
                          </a:endParaRPr>
                        </a:p>
                      </p:txBody>
                    </p:sp>
                  </p:grpSp>
                  <p:grpSp>
                    <p:nvGrpSpPr>
                      <p:cNvPr id="112" name="図形グループ 77">
                        <a:extLst>
                          <a:ext uri="{FF2B5EF4-FFF2-40B4-BE49-F238E27FC236}">
                            <a16:creationId xmlns:a16="http://schemas.microsoft.com/office/drawing/2014/main" id="{54207BDE-B17E-3677-35BE-9A2C14CB04D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67500" y="5918200"/>
                        <a:ext cx="1571287" cy="85725"/>
                        <a:chOff x="6667500" y="5130800"/>
                        <a:chExt cx="1571287" cy="85725"/>
                      </a:xfrm>
                    </p:grpSpPr>
                    <p:sp>
                      <p:nvSpPr>
                        <p:cNvPr id="113" name="正方形/長方形 112">
                          <a:extLst>
                            <a:ext uri="{FF2B5EF4-FFF2-40B4-BE49-F238E27FC236}">
                              <a16:creationId xmlns:a16="http://schemas.microsoft.com/office/drawing/2014/main" id="{85F93C91-A5AC-14FE-18E1-737DC23B485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69139" y="5130800"/>
                          <a:ext cx="1469648" cy="85725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EFE1A2">
                                <a:tint val="100000"/>
                                <a:satMod val="130000"/>
                              </a:srgbClr>
                            </a:gs>
                            <a:gs pos="100000">
                              <a:srgbClr val="EFE1A2">
                                <a:tint val="50000"/>
                                <a:satMod val="150000"/>
                              </a:srgbClr>
                            </a:gs>
                          </a:gsLst>
                          <a:lin ang="16200000" scaled="1"/>
                        </a:gradFill>
                        <a:ln w="12700" cap="flat" cmpd="sng" algn="ctr">
                          <a:solidFill>
                            <a:srgbClr val="EFE1A2">
                              <a:shade val="95000"/>
                              <a:satMod val="105000"/>
                            </a:srgb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algn="ctr" defTabSz="914355">
                            <a:defRPr/>
                          </a:pPr>
                          <a:endParaRPr lang="ja-JP" altLang="en-US" kern="0">
                            <a:solidFill>
                              <a:sysClr val="windowText" lastClr="000000"/>
                            </a:solidFill>
                            <a:latin typeface="Calibri"/>
                            <a:ea typeface="ＭＳ ゴシック"/>
                          </a:endParaRPr>
                        </a:p>
                      </p:txBody>
                    </p:sp>
                    <p:sp>
                      <p:nvSpPr>
                        <p:cNvPr id="114" name="正方形/長方形 113">
                          <a:extLst>
                            <a:ext uri="{FF2B5EF4-FFF2-40B4-BE49-F238E27FC236}">
                              <a16:creationId xmlns:a16="http://schemas.microsoft.com/office/drawing/2014/main" id="{790A5AE5-625E-A931-A391-A8C15020216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67500" y="5130800"/>
                          <a:ext cx="101639" cy="85725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ysClr val="windowText" lastClr="000000">
                                <a:tint val="100000"/>
                                <a:satMod val="130000"/>
                              </a:sysClr>
                            </a:gs>
                            <a:gs pos="100000">
                              <a:sysClr val="windowText" lastClr="000000">
                                <a:tint val="50000"/>
                                <a:satMod val="150000"/>
                              </a:sysClr>
                            </a:gs>
                          </a:gsLst>
                          <a:lin ang="16200000" scaled="1"/>
                        </a:gradFill>
                        <a:ln w="12700" cap="flat" cmpd="sng" algn="ctr">
                          <a:solidFill>
                            <a:sysClr val="windowText" lastClr="000000">
                              <a:shade val="95000"/>
                              <a:satMod val="105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algn="ctr" defTabSz="914355">
                            <a:defRPr/>
                          </a:pPr>
                          <a:endParaRPr lang="ja-JP" altLang="en-US" kern="0">
                            <a:solidFill>
                              <a:sysClr val="windowText" lastClr="000000"/>
                            </a:solidFill>
                            <a:latin typeface="Calibri"/>
                            <a:ea typeface="ＭＳ ゴシック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93" name="テキスト ボックス 92">
                      <a:extLst>
                        <a:ext uri="{FF2B5EF4-FFF2-40B4-BE49-F238E27FC236}">
                          <a16:creationId xmlns:a16="http://schemas.microsoft.com/office/drawing/2014/main" id="{0AB91740-0231-E2CD-03CB-BD77099A49A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344447" y="5977803"/>
                      <a:ext cx="250212" cy="23320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914355"/>
                      <a:r>
                        <a:rPr lang="en-US" altLang="ja-JP" dirty="0">
                          <a:solidFill>
                            <a:srgbClr val="FFFFFF"/>
                          </a:solidFill>
                          <a:latin typeface="Symbol" charset="2"/>
                          <a:ea typeface="ＭＳ Ｐゴシック"/>
                          <a:cs typeface="Symbol" charset="2"/>
                        </a:rPr>
                        <a:t>p</a:t>
                      </a:r>
                      <a:r>
                        <a:rPr lang="en-US" altLang="ja-JP" baseline="30000" dirty="0">
                          <a:solidFill>
                            <a:srgbClr val="FFFFFF"/>
                          </a:solidFill>
                          <a:latin typeface="Symbol" charset="2"/>
                          <a:ea typeface="ＭＳ Ｐゴシック"/>
                          <a:cs typeface="Symbol" charset="2"/>
                        </a:rPr>
                        <a:t>+</a:t>
                      </a:r>
                      <a:endParaRPr lang="ja-JP" altLang="en-US" baseline="30000" dirty="0">
                        <a:solidFill>
                          <a:srgbClr val="FFFFFF"/>
                        </a:solidFill>
                        <a:latin typeface="Symbol" charset="2"/>
                        <a:ea typeface="ＭＳ Ｐゴシック"/>
                        <a:cs typeface="Symbol" charset="2"/>
                      </a:endParaRPr>
                    </a:p>
                  </p:txBody>
                </p:sp>
              </p:grpSp>
              <p:sp>
                <p:nvSpPr>
                  <p:cNvPr id="88" name="アーチ 87">
                    <a:extLst>
                      <a:ext uri="{FF2B5EF4-FFF2-40B4-BE49-F238E27FC236}">
                        <a16:creationId xmlns:a16="http://schemas.microsoft.com/office/drawing/2014/main" id="{14D0AE8A-4107-E336-C378-F1799FAAFD5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679408" y="5443089"/>
                    <a:ext cx="144766" cy="144766"/>
                  </a:xfrm>
                  <a:prstGeom prst="blockArc">
                    <a:avLst>
                      <a:gd name="adj1" fmla="val 10800000"/>
                      <a:gd name="adj2" fmla="val 254839"/>
                      <a:gd name="adj3" fmla="val 7621"/>
                    </a:avLst>
                  </a:prstGeom>
                </p:spPr>
                <p:style>
                  <a:lnRef idx="1">
                    <a:schemeClr val="dk1"/>
                  </a:lnRef>
                  <a:fillRef idx="3">
                    <a:schemeClr val="dk1"/>
                  </a:fillRef>
                  <a:effectRef idx="2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55"/>
                    <a:endParaRPr lang="ja-JP" altLang="en-US">
                      <a:solidFill>
                        <a:srgbClr val="000000"/>
                      </a:solidFill>
                      <a:latin typeface="Arial"/>
                      <a:ea typeface="ＭＳ Ｐゴシック"/>
                    </a:endParaRPr>
                  </a:p>
                </p:txBody>
              </p:sp>
              <p:sp>
                <p:nvSpPr>
                  <p:cNvPr id="89" name="アーチ 88">
                    <a:extLst>
                      <a:ext uri="{FF2B5EF4-FFF2-40B4-BE49-F238E27FC236}">
                        <a16:creationId xmlns:a16="http://schemas.microsoft.com/office/drawing/2014/main" id="{F9B654EA-2EAC-B493-0CCD-566B86B67667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3878436" y="5439429"/>
                    <a:ext cx="144766" cy="144766"/>
                  </a:xfrm>
                  <a:prstGeom prst="blockArc">
                    <a:avLst>
                      <a:gd name="adj1" fmla="val 10800000"/>
                      <a:gd name="adj2" fmla="val 254839"/>
                      <a:gd name="adj3" fmla="val 7621"/>
                    </a:avLst>
                  </a:prstGeom>
                </p:spPr>
                <p:style>
                  <a:lnRef idx="1">
                    <a:schemeClr val="dk1"/>
                  </a:lnRef>
                  <a:fillRef idx="3">
                    <a:schemeClr val="dk1"/>
                  </a:fillRef>
                  <a:effectRef idx="2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55"/>
                    <a:endParaRPr lang="ja-JP" altLang="en-US">
                      <a:solidFill>
                        <a:srgbClr val="000000"/>
                      </a:solidFill>
                      <a:latin typeface="Arial"/>
                      <a:ea typeface="ＭＳ Ｐゴシック"/>
                    </a:endParaRPr>
                  </a:p>
                </p:txBody>
              </p:sp>
              <p:cxnSp>
                <p:nvCxnSpPr>
                  <p:cNvPr id="90" name="直線コネクタ 89">
                    <a:extLst>
                      <a:ext uri="{FF2B5EF4-FFF2-40B4-BE49-F238E27FC236}">
                        <a16:creationId xmlns:a16="http://schemas.microsoft.com/office/drawing/2014/main" id="{4BD53A9A-9140-5345-71BA-C73D162717F3}"/>
                      </a:ext>
                    </a:extLst>
                  </p:cNvPr>
                  <p:cNvCxnSpPr/>
                  <p:nvPr/>
                </p:nvCxnSpPr>
                <p:spPr>
                  <a:xfrm>
                    <a:off x="2760658" y="5443047"/>
                    <a:ext cx="1179097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直線コネクタ 90">
                    <a:extLst>
                      <a:ext uri="{FF2B5EF4-FFF2-40B4-BE49-F238E27FC236}">
                        <a16:creationId xmlns:a16="http://schemas.microsoft.com/office/drawing/2014/main" id="{FCECA475-8970-88AB-28D7-813C161DC255}"/>
                      </a:ext>
                    </a:extLst>
                  </p:cNvPr>
                  <p:cNvCxnSpPr>
                    <a:cxnSpLocks/>
                    <a:stCxn id="88" idx="0"/>
                  </p:cNvCxnSpPr>
                  <p:nvPr/>
                </p:nvCxnSpPr>
                <p:spPr>
                  <a:xfrm flipV="1">
                    <a:off x="2751791" y="5580975"/>
                    <a:ext cx="1199262" cy="1364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5" name="直線矢印コネクタ 64">
                  <a:extLst>
                    <a:ext uri="{FF2B5EF4-FFF2-40B4-BE49-F238E27FC236}">
                      <a16:creationId xmlns:a16="http://schemas.microsoft.com/office/drawing/2014/main" id="{82C1074F-D051-A14E-CDF9-FB334D8A111C}"/>
                    </a:ext>
                  </a:extLst>
                </p:cNvPr>
                <p:cNvCxnSpPr/>
                <p:nvPr/>
              </p:nvCxnSpPr>
              <p:spPr>
                <a:xfrm>
                  <a:off x="3007862" y="4476561"/>
                  <a:ext cx="2587331" cy="0"/>
                </a:xfrm>
                <a:prstGeom prst="straightConnector1">
                  <a:avLst/>
                </a:prstGeom>
                <a:ln w="9525">
                  <a:headEnd type="triangle"/>
                  <a:tailEnd type="triangle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6" name="テキスト ボックス 65">
                  <a:extLst>
                    <a:ext uri="{FF2B5EF4-FFF2-40B4-BE49-F238E27FC236}">
                      <a16:creationId xmlns:a16="http://schemas.microsoft.com/office/drawing/2014/main" id="{0BDA75EA-E458-C23D-56AF-2C58E06BB00B}"/>
                    </a:ext>
                  </a:extLst>
                </p:cNvPr>
                <p:cNvSpPr txBox="1"/>
                <p:nvPr/>
              </p:nvSpPr>
              <p:spPr>
                <a:xfrm>
                  <a:off x="3849204" y="4461802"/>
                  <a:ext cx="913636" cy="3385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55"/>
                  <a:r>
                    <a:rPr lang="en-US" altLang="ja-JP" sz="1400" dirty="0">
                      <a:solidFill>
                        <a:srgbClr val="000000"/>
                      </a:solidFill>
                      <a:latin typeface="Arial"/>
                      <a:ea typeface="ＭＳ Ｐゴシック"/>
                    </a:rPr>
                    <a:t>400 mm</a:t>
                  </a:r>
                  <a:endParaRPr lang="ja-JP" altLang="en-US" sz="1400">
                    <a:solidFill>
                      <a:srgbClr val="000000"/>
                    </a:solidFill>
                    <a:latin typeface="Arial"/>
                    <a:ea typeface="ＭＳ Ｐゴシック"/>
                  </a:endParaRPr>
                </a:p>
              </p:txBody>
            </p:sp>
            <p:cxnSp>
              <p:nvCxnSpPr>
                <p:cNvPr id="84" name="直線コネクタ 83">
                  <a:extLst>
                    <a:ext uri="{FF2B5EF4-FFF2-40B4-BE49-F238E27FC236}">
                      <a16:creationId xmlns:a16="http://schemas.microsoft.com/office/drawing/2014/main" id="{0585A452-0087-4394-A146-393577334D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53676" y="3605878"/>
                  <a:ext cx="4637563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sysDash"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グループ化 42">
                <a:extLst>
                  <a:ext uri="{FF2B5EF4-FFF2-40B4-BE49-F238E27FC236}">
                    <a16:creationId xmlns:a16="http://schemas.microsoft.com/office/drawing/2014/main" id="{F2F22BBC-CCCE-6276-00E9-2D68CF61941C}"/>
                  </a:ext>
                </a:extLst>
              </p:cNvPr>
              <p:cNvGrpSpPr/>
              <p:nvPr/>
            </p:nvGrpSpPr>
            <p:grpSpPr>
              <a:xfrm>
                <a:off x="2048257" y="3131500"/>
                <a:ext cx="4945861" cy="1163039"/>
                <a:chOff x="2048257" y="3131500"/>
                <a:chExt cx="4945861" cy="1163039"/>
              </a:xfrm>
            </p:grpSpPr>
            <p:cxnSp>
              <p:nvCxnSpPr>
                <p:cNvPr id="58" name="直線矢印コネクタ 57">
                  <a:extLst>
                    <a:ext uri="{FF2B5EF4-FFF2-40B4-BE49-F238E27FC236}">
                      <a16:creationId xmlns:a16="http://schemas.microsoft.com/office/drawing/2014/main" id="{F159CCE7-DC35-C06E-69FD-DCA012B1AD43}"/>
                    </a:ext>
                  </a:extLst>
                </p:cNvPr>
                <p:cNvCxnSpPr/>
                <p:nvPr/>
              </p:nvCxnSpPr>
              <p:spPr>
                <a:xfrm flipV="1">
                  <a:off x="2048257" y="3600497"/>
                  <a:ext cx="1554387" cy="110067"/>
                </a:xfrm>
                <a:prstGeom prst="straightConnector1">
                  <a:avLst/>
                </a:prstGeom>
                <a:ln w="19050">
                  <a:solidFill>
                    <a:srgbClr val="A32D92"/>
                  </a:solidFill>
                  <a:tailEnd type="triangle"/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線矢印コネクタ 58">
                  <a:extLst>
                    <a:ext uri="{FF2B5EF4-FFF2-40B4-BE49-F238E27FC236}">
                      <a16:creationId xmlns:a16="http://schemas.microsoft.com/office/drawing/2014/main" id="{8A933763-649A-76A6-6C32-2348CEB16BCD}"/>
                    </a:ext>
                  </a:extLst>
                </p:cNvPr>
                <p:cNvCxnSpPr/>
                <p:nvPr/>
              </p:nvCxnSpPr>
              <p:spPr>
                <a:xfrm>
                  <a:off x="3606528" y="3608264"/>
                  <a:ext cx="3387590" cy="358989"/>
                </a:xfrm>
                <a:prstGeom prst="straightConnector1">
                  <a:avLst/>
                </a:prstGeom>
                <a:ln w="19050">
                  <a:solidFill>
                    <a:srgbClr val="0433FF"/>
                  </a:solidFill>
                  <a:tailEnd type="triangle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sp>
              <p:nvSpPr>
                <p:cNvPr id="60" name="テキスト ボックス 59">
                  <a:extLst>
                    <a:ext uri="{FF2B5EF4-FFF2-40B4-BE49-F238E27FC236}">
                      <a16:creationId xmlns:a16="http://schemas.microsoft.com/office/drawing/2014/main" id="{9855C8AB-A57E-B3B1-7191-0EBB709AA9C9}"/>
                    </a:ext>
                  </a:extLst>
                </p:cNvPr>
                <p:cNvSpPr txBox="1"/>
                <p:nvPr/>
              </p:nvSpPr>
              <p:spPr>
                <a:xfrm>
                  <a:off x="2102770" y="3598272"/>
                  <a:ext cx="342394" cy="4062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55"/>
                  <a:r>
                    <a:rPr lang="en-US" altLang="ja-JP" dirty="0">
                      <a:solidFill>
                        <a:srgbClr val="7030A0"/>
                      </a:solidFill>
                      <a:latin typeface="Symbol" pitchFamily="2" charset="2"/>
                      <a:ea typeface="ＭＳ Ｐゴシック"/>
                    </a:rPr>
                    <a:t>p</a:t>
                  </a:r>
                  <a:endParaRPr lang="ja-JP" altLang="en-US" dirty="0">
                    <a:solidFill>
                      <a:srgbClr val="7030A0"/>
                    </a:solidFill>
                    <a:latin typeface="Symbol" pitchFamily="2" charset="2"/>
                    <a:ea typeface="ＭＳ Ｐゴシック"/>
                  </a:endParaRPr>
                </a:p>
              </p:txBody>
            </p:sp>
            <p:sp>
              <p:nvSpPr>
                <p:cNvPr id="61" name="テキスト ボックス 60">
                  <a:extLst>
                    <a:ext uri="{FF2B5EF4-FFF2-40B4-BE49-F238E27FC236}">
                      <a16:creationId xmlns:a16="http://schemas.microsoft.com/office/drawing/2014/main" id="{D32B5C8B-66E2-1586-F1B1-446AB2B2DFF1}"/>
                    </a:ext>
                  </a:extLst>
                </p:cNvPr>
                <p:cNvSpPr txBox="1"/>
                <p:nvPr/>
              </p:nvSpPr>
              <p:spPr>
                <a:xfrm>
                  <a:off x="6338019" y="3888322"/>
                  <a:ext cx="471098" cy="4062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55"/>
                  <a:r>
                    <a:rPr lang="en-US" altLang="ja-JP" dirty="0">
                      <a:solidFill>
                        <a:srgbClr val="0433FF"/>
                      </a:solidFill>
                      <a:latin typeface="Arial"/>
                      <a:ea typeface="ＭＳ Ｐゴシック"/>
                    </a:rPr>
                    <a:t>K</a:t>
                  </a:r>
                  <a:r>
                    <a:rPr lang="en-US" altLang="ja-JP" baseline="30000" dirty="0">
                      <a:solidFill>
                        <a:srgbClr val="0433FF"/>
                      </a:solidFill>
                      <a:latin typeface="Arial"/>
                      <a:ea typeface="ＭＳ Ｐゴシック"/>
                    </a:rPr>
                    <a:t>+</a:t>
                  </a:r>
                  <a:endParaRPr lang="ja-JP" altLang="en-US" baseline="30000" dirty="0">
                    <a:solidFill>
                      <a:srgbClr val="0433FF"/>
                    </a:solidFill>
                    <a:latin typeface="Arial"/>
                    <a:ea typeface="ＭＳ Ｐゴシック"/>
                  </a:endParaRPr>
                </a:p>
              </p:txBody>
            </p:sp>
            <p:cxnSp>
              <p:nvCxnSpPr>
                <p:cNvPr id="62" name="直線矢印コネクタ 61">
                  <a:extLst>
                    <a:ext uri="{FF2B5EF4-FFF2-40B4-BE49-F238E27FC236}">
                      <a16:creationId xmlns:a16="http://schemas.microsoft.com/office/drawing/2014/main" id="{79151189-B5E3-C87D-CC7F-DE624BC5ACB9}"/>
                    </a:ext>
                  </a:extLst>
                </p:cNvPr>
                <p:cNvCxnSpPr/>
                <p:nvPr/>
              </p:nvCxnSpPr>
              <p:spPr>
                <a:xfrm flipV="1">
                  <a:off x="3602644" y="3515360"/>
                  <a:ext cx="271703" cy="84766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テキスト ボックス 62">
                  <a:extLst>
                    <a:ext uri="{FF2B5EF4-FFF2-40B4-BE49-F238E27FC236}">
                      <a16:creationId xmlns:a16="http://schemas.microsoft.com/office/drawing/2014/main" id="{B6B8C50A-7C94-A943-83B3-3BB911634E8B}"/>
                    </a:ext>
                  </a:extLst>
                </p:cNvPr>
                <p:cNvSpPr txBox="1"/>
                <p:nvPr/>
              </p:nvSpPr>
              <p:spPr>
                <a:xfrm>
                  <a:off x="3569112" y="3131500"/>
                  <a:ext cx="352972" cy="4062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55"/>
                  <a:r>
                    <a:rPr lang="en-US" altLang="ja-JP" b="1" dirty="0">
                      <a:solidFill>
                        <a:srgbClr val="FF0000"/>
                      </a:solidFill>
                      <a:latin typeface="Symbol" pitchFamily="2" charset="2"/>
                      <a:ea typeface="ＭＳ Ｐゴシック"/>
                    </a:rPr>
                    <a:t>S</a:t>
                  </a:r>
                  <a:endParaRPr lang="ja-JP" altLang="en-US" b="1" dirty="0">
                    <a:solidFill>
                      <a:srgbClr val="FF0000"/>
                    </a:solidFill>
                    <a:latin typeface="Symbol" pitchFamily="2" charset="2"/>
                    <a:ea typeface="ＭＳ Ｐゴシック"/>
                  </a:endParaRPr>
                </a:p>
              </p:txBody>
            </p:sp>
          </p:grpSp>
          <p:grpSp>
            <p:nvGrpSpPr>
              <p:cNvPr id="44" name="グループ化 43">
                <a:extLst>
                  <a:ext uri="{FF2B5EF4-FFF2-40B4-BE49-F238E27FC236}">
                    <a16:creationId xmlns:a16="http://schemas.microsoft.com/office/drawing/2014/main" id="{B4D257D2-4906-C385-D53D-2780F0FED346}"/>
                  </a:ext>
                </a:extLst>
              </p:cNvPr>
              <p:cNvGrpSpPr/>
              <p:nvPr/>
            </p:nvGrpSpPr>
            <p:grpSpPr>
              <a:xfrm>
                <a:off x="3663706" y="2711474"/>
                <a:ext cx="1618280" cy="1707574"/>
                <a:chOff x="3663706" y="2711474"/>
                <a:chExt cx="1618280" cy="1707574"/>
              </a:xfrm>
            </p:grpSpPr>
            <p:cxnSp>
              <p:nvCxnSpPr>
                <p:cNvPr id="51" name="直線矢印コネクタ 50">
                  <a:extLst>
                    <a:ext uri="{FF2B5EF4-FFF2-40B4-BE49-F238E27FC236}">
                      <a16:creationId xmlns:a16="http://schemas.microsoft.com/office/drawing/2014/main" id="{77B2EE57-AE91-7223-2666-ACBBB43AF6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878160" y="2867880"/>
                  <a:ext cx="752190" cy="632158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triangle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線矢印コネクタ 51">
                  <a:extLst>
                    <a:ext uri="{FF2B5EF4-FFF2-40B4-BE49-F238E27FC236}">
                      <a16:creationId xmlns:a16="http://schemas.microsoft.com/office/drawing/2014/main" id="{3A4A2090-9136-1A8F-5858-32F43E6CB739}"/>
                    </a:ext>
                  </a:extLst>
                </p:cNvPr>
                <p:cNvCxnSpPr/>
                <p:nvPr/>
              </p:nvCxnSpPr>
              <p:spPr>
                <a:xfrm>
                  <a:off x="3874347" y="3530477"/>
                  <a:ext cx="142240" cy="138381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線矢印コネクタ 52">
                  <a:extLst>
                    <a:ext uri="{FF2B5EF4-FFF2-40B4-BE49-F238E27FC236}">
                      <a16:creationId xmlns:a16="http://schemas.microsoft.com/office/drawing/2014/main" id="{D29F7744-58FC-F3A1-BF97-5995E0F22BA1}"/>
                    </a:ext>
                  </a:extLst>
                </p:cNvPr>
                <p:cNvCxnSpPr/>
                <p:nvPr/>
              </p:nvCxnSpPr>
              <p:spPr>
                <a:xfrm flipH="1">
                  <a:off x="3663706" y="3658443"/>
                  <a:ext cx="352881" cy="601081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線矢印コネクタ 53">
                  <a:extLst>
                    <a:ext uri="{FF2B5EF4-FFF2-40B4-BE49-F238E27FC236}">
                      <a16:creationId xmlns:a16="http://schemas.microsoft.com/office/drawing/2014/main" id="{70E8E3BF-24B5-7802-8319-740E02910BD4}"/>
                    </a:ext>
                  </a:extLst>
                </p:cNvPr>
                <p:cNvCxnSpPr/>
                <p:nvPr/>
              </p:nvCxnSpPr>
              <p:spPr>
                <a:xfrm>
                  <a:off x="4023026" y="3680542"/>
                  <a:ext cx="1106204" cy="728802"/>
                </a:xfrm>
                <a:prstGeom prst="straightConnector1">
                  <a:avLst/>
                </a:prstGeom>
                <a:ln w="19050">
                  <a:prstDash val="sysDash"/>
                  <a:tailEnd type="triangle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5" name="テキスト ボックス 54">
                  <a:extLst>
                    <a:ext uri="{FF2B5EF4-FFF2-40B4-BE49-F238E27FC236}">
                      <a16:creationId xmlns:a16="http://schemas.microsoft.com/office/drawing/2014/main" id="{C4E0096C-AB14-BC4E-A3B4-F0C4FB8E5BA6}"/>
                    </a:ext>
                  </a:extLst>
                </p:cNvPr>
                <p:cNvSpPr txBox="1"/>
                <p:nvPr/>
              </p:nvSpPr>
              <p:spPr>
                <a:xfrm>
                  <a:off x="4161412" y="2711474"/>
                  <a:ext cx="344156" cy="4062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55"/>
                  <a:r>
                    <a:rPr lang="en-US" altLang="ja-JP" dirty="0">
                      <a:solidFill>
                        <a:srgbClr val="C00000"/>
                      </a:solidFill>
                      <a:latin typeface="Arial"/>
                      <a:ea typeface="ＭＳ Ｐゴシック"/>
                    </a:rPr>
                    <a:t>p</a:t>
                  </a:r>
                  <a:endParaRPr lang="ja-JP" altLang="en-US" dirty="0">
                    <a:solidFill>
                      <a:srgbClr val="C00000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56" name="テキスト ボックス 55">
                  <a:extLst>
                    <a:ext uri="{FF2B5EF4-FFF2-40B4-BE49-F238E27FC236}">
                      <a16:creationId xmlns:a16="http://schemas.microsoft.com/office/drawing/2014/main" id="{4A7A3399-36DF-C409-4093-88C59ABF16BA}"/>
                    </a:ext>
                  </a:extLst>
                </p:cNvPr>
                <p:cNvSpPr txBox="1"/>
                <p:nvPr/>
              </p:nvSpPr>
              <p:spPr>
                <a:xfrm>
                  <a:off x="3663807" y="4003301"/>
                  <a:ext cx="342394" cy="4062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55"/>
                  <a:r>
                    <a:rPr lang="en-US" altLang="ja-JP" dirty="0">
                      <a:solidFill>
                        <a:srgbClr val="000000"/>
                      </a:solidFill>
                      <a:latin typeface="Symbol" pitchFamily="2" charset="2"/>
                      <a:ea typeface="ＭＳ Ｐゴシック"/>
                    </a:rPr>
                    <a:t>p</a:t>
                  </a:r>
                  <a:endParaRPr lang="ja-JP" altLang="en-US" dirty="0">
                    <a:solidFill>
                      <a:srgbClr val="000000"/>
                    </a:solidFill>
                    <a:latin typeface="Symbol" pitchFamily="2" charset="2"/>
                    <a:ea typeface="ＭＳ Ｐゴシック"/>
                  </a:endParaRPr>
                </a:p>
              </p:txBody>
            </p:sp>
            <p:sp>
              <p:nvSpPr>
                <p:cNvPr id="57" name="テキスト ボックス 56">
                  <a:extLst>
                    <a:ext uri="{FF2B5EF4-FFF2-40B4-BE49-F238E27FC236}">
                      <a16:creationId xmlns:a16="http://schemas.microsoft.com/office/drawing/2014/main" id="{19F21B07-D45C-C987-D260-B9F4AFA6B09A}"/>
                    </a:ext>
                  </a:extLst>
                </p:cNvPr>
                <p:cNvSpPr txBox="1"/>
                <p:nvPr/>
              </p:nvSpPr>
              <p:spPr>
                <a:xfrm>
                  <a:off x="4937830" y="4012831"/>
                  <a:ext cx="344156" cy="4062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55"/>
                  <a:r>
                    <a:rPr lang="en-US" altLang="ja-JP" dirty="0">
                      <a:solidFill>
                        <a:srgbClr val="000000"/>
                      </a:solidFill>
                      <a:latin typeface="Arial"/>
                      <a:ea typeface="ＭＳ Ｐゴシック"/>
                    </a:rPr>
                    <a:t>n</a:t>
                  </a:r>
                  <a:endParaRPr lang="ja-JP" altLang="en-US" dirty="0">
                    <a:solidFill>
                      <a:srgbClr val="000000"/>
                    </a:solidFill>
                    <a:latin typeface="Arial"/>
                    <a:ea typeface="ＭＳ Ｐゴシック"/>
                  </a:endParaRPr>
                </a:p>
              </p:txBody>
            </p:sp>
          </p:grpSp>
          <p:grpSp>
            <p:nvGrpSpPr>
              <p:cNvPr id="45" name="グループ化 44">
                <a:extLst>
                  <a:ext uri="{FF2B5EF4-FFF2-40B4-BE49-F238E27FC236}">
                    <a16:creationId xmlns:a16="http://schemas.microsoft.com/office/drawing/2014/main" id="{8B95E5C2-6E3C-8239-23C9-53D1BDC5A57B}"/>
                  </a:ext>
                </a:extLst>
              </p:cNvPr>
              <p:cNvGrpSpPr/>
              <p:nvPr/>
            </p:nvGrpSpPr>
            <p:grpSpPr>
              <a:xfrm>
                <a:off x="3145039" y="2752560"/>
                <a:ext cx="2032051" cy="851704"/>
                <a:chOff x="3145039" y="2752560"/>
                <a:chExt cx="2032051" cy="851704"/>
              </a:xfrm>
            </p:grpSpPr>
            <p:cxnSp>
              <p:nvCxnSpPr>
                <p:cNvPr id="46" name="直線コネクタ 45">
                  <a:extLst>
                    <a:ext uri="{FF2B5EF4-FFF2-40B4-BE49-F238E27FC236}">
                      <a16:creationId xmlns:a16="http://schemas.microsoft.com/office/drawing/2014/main" id="{C354ECF3-9AFF-DCD7-2467-65A5A50B98C9}"/>
                    </a:ext>
                  </a:extLst>
                </p:cNvPr>
                <p:cNvCxnSpPr/>
                <p:nvPr/>
              </p:nvCxnSpPr>
              <p:spPr>
                <a:xfrm flipV="1">
                  <a:off x="3884508" y="3230104"/>
                  <a:ext cx="887414" cy="287701"/>
                </a:xfrm>
                <a:prstGeom prst="line">
                  <a:avLst/>
                </a:prstGeom>
                <a:ln w="12700">
                  <a:prstDash val="sysDash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7" name="円弧 46">
                  <a:extLst>
                    <a:ext uri="{FF2B5EF4-FFF2-40B4-BE49-F238E27FC236}">
                      <a16:creationId xmlns:a16="http://schemas.microsoft.com/office/drawing/2014/main" id="{5E01808B-A4A9-CCD2-B2DA-4E3A5215D60E}"/>
                    </a:ext>
                  </a:extLst>
                </p:cNvPr>
                <p:cNvSpPr/>
                <p:nvPr/>
              </p:nvSpPr>
              <p:spPr>
                <a:xfrm rot="810272">
                  <a:off x="3939638" y="3172040"/>
                  <a:ext cx="432224" cy="432224"/>
                </a:xfrm>
                <a:prstGeom prst="arc">
                  <a:avLst>
                    <a:gd name="adj1" fmla="val 17024474"/>
                    <a:gd name="adj2" fmla="val 20231233"/>
                  </a:avLst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914355"/>
                  <a:endParaRPr lang="ja-JP" altLang="en-US">
                    <a:solidFill>
                      <a:srgbClr val="000000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A9DB301-0356-6EA6-356D-D39EBD8FFCFA}"/>
                    </a:ext>
                  </a:extLst>
                </p:cNvPr>
                <p:cNvSpPr txBox="1"/>
                <p:nvPr/>
              </p:nvSpPr>
              <p:spPr>
                <a:xfrm>
                  <a:off x="3145039" y="3024113"/>
                  <a:ext cx="444653" cy="406217"/>
                </a:xfrm>
                <a:prstGeom prst="rect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defTabSz="914355"/>
                  <a:r>
                    <a:rPr lang="en-US" altLang="ja-JP" i="1" dirty="0" err="1">
                      <a:solidFill>
                        <a:srgbClr val="000000"/>
                      </a:solidFill>
                      <a:latin typeface="Arial"/>
                      <a:ea typeface="ＭＳ Ｐゴシック"/>
                    </a:rPr>
                    <a:t>p</a:t>
                  </a:r>
                  <a:r>
                    <a:rPr lang="en-US" altLang="ja-JP" baseline="-25000" dirty="0" err="1">
                      <a:solidFill>
                        <a:srgbClr val="000000"/>
                      </a:solidFill>
                      <a:latin typeface="Symbol" pitchFamily="2" charset="2"/>
                      <a:ea typeface="ＭＳ Ｐゴシック"/>
                    </a:rPr>
                    <a:t>S</a:t>
                  </a:r>
                  <a:endParaRPr lang="ja-JP" altLang="en-US" baseline="-25000" dirty="0">
                    <a:solidFill>
                      <a:srgbClr val="000000"/>
                    </a:solidFill>
                    <a:latin typeface="Symbol" pitchFamily="2" charset="2"/>
                    <a:ea typeface="ＭＳ Ｐゴシック"/>
                  </a:endParaRPr>
                </a:p>
              </p:txBody>
            </p:sp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0D1328BC-7B61-251B-29B2-DA89F5B63D6A}"/>
                    </a:ext>
                  </a:extLst>
                </p:cNvPr>
                <p:cNvSpPr txBox="1"/>
                <p:nvPr/>
              </p:nvSpPr>
              <p:spPr>
                <a:xfrm>
                  <a:off x="4711280" y="2752560"/>
                  <a:ext cx="465810" cy="40621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defTabSz="914355"/>
                  <a:r>
                    <a:rPr lang="en-US" altLang="ja-JP" i="1" dirty="0">
                      <a:solidFill>
                        <a:srgbClr val="000000"/>
                      </a:solidFill>
                      <a:latin typeface="Arial"/>
                      <a:ea typeface="ＭＳ Ｐゴシック"/>
                    </a:rPr>
                    <a:t>E</a:t>
                  </a:r>
                  <a:r>
                    <a:rPr lang="en-US" altLang="ja-JP" baseline="-25000" dirty="0">
                      <a:solidFill>
                        <a:srgbClr val="000000"/>
                      </a:solidFill>
                      <a:latin typeface="Arial"/>
                      <a:ea typeface="ＭＳ Ｐゴシック"/>
                    </a:rPr>
                    <a:t>p</a:t>
                  </a:r>
                  <a:endParaRPr lang="ja-JP" altLang="en-US" baseline="-25000" dirty="0">
                    <a:solidFill>
                      <a:srgbClr val="000000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E73DF3ED-BD0D-E2B0-4636-E411E82C8560}"/>
                    </a:ext>
                  </a:extLst>
                </p:cNvPr>
                <p:cNvSpPr txBox="1"/>
                <p:nvPr/>
              </p:nvSpPr>
              <p:spPr>
                <a:xfrm>
                  <a:off x="4323104" y="3059935"/>
                  <a:ext cx="291263" cy="304663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defTabSz="914355"/>
                  <a:r>
                    <a:rPr lang="en-US" altLang="ja-JP" sz="1200" i="1" dirty="0">
                      <a:solidFill>
                        <a:srgbClr val="000000"/>
                      </a:solidFill>
                      <a:latin typeface="Symbol" pitchFamily="2" charset="2"/>
                      <a:ea typeface="ＭＳ Ｐゴシック"/>
                    </a:rPr>
                    <a:t>q</a:t>
                  </a:r>
                  <a:endParaRPr lang="ja-JP" altLang="en-US" sz="1200" i="1">
                    <a:solidFill>
                      <a:srgbClr val="000000"/>
                    </a:solidFill>
                    <a:latin typeface="Symbol" pitchFamily="2" charset="2"/>
                    <a:ea typeface="ＭＳ Ｐゴシック"/>
                  </a:endParaRPr>
                </a:p>
              </p:txBody>
            </p:sp>
          </p:grpSp>
        </p:grp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774B7606-736F-8EF5-9565-0763018717F3}"/>
                </a:ext>
              </a:extLst>
            </p:cNvPr>
            <p:cNvSpPr txBox="1"/>
            <p:nvPr/>
          </p:nvSpPr>
          <p:spPr>
            <a:xfrm>
              <a:off x="3682744" y="3462981"/>
              <a:ext cx="1084656" cy="456994"/>
            </a:xfrm>
            <a:prstGeom prst="rect">
              <a:avLst/>
            </a:prstGeom>
            <a:noFill/>
            <a:ln>
              <a:solidFill>
                <a:srgbClr val="0066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 defTabSz="914355"/>
              <a:r>
                <a:rPr lang="en-US" altLang="ja-JP" sz="1050" dirty="0">
                  <a:solidFill>
                    <a:srgbClr val="000000"/>
                  </a:solidFill>
                  <a:latin typeface="Arial"/>
                  <a:ea typeface="ＭＳ Ｐゴシック"/>
                </a:rPr>
                <a:t>Cylindrical </a:t>
              </a:r>
            </a:p>
            <a:p>
              <a:pPr algn="ctr" defTabSz="914355"/>
              <a:r>
                <a:rPr lang="en-US" altLang="ja-JP" sz="1050" dirty="0">
                  <a:solidFill>
                    <a:srgbClr val="000000"/>
                  </a:solidFill>
                  <a:latin typeface="Arial"/>
                  <a:ea typeface="ＭＳ Ｐゴシック"/>
                </a:rPr>
                <a:t>Fiber Tracker</a:t>
              </a:r>
              <a:endParaRPr lang="ja-JP" altLang="en-US" sz="1050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A8C3F065-EEB0-FCD9-E916-849CD682DCD0}"/>
                </a:ext>
              </a:extLst>
            </p:cNvPr>
            <p:cNvSpPr txBox="1"/>
            <p:nvPr/>
          </p:nvSpPr>
          <p:spPr>
            <a:xfrm>
              <a:off x="3492456" y="2887797"/>
              <a:ext cx="1306805" cy="279274"/>
            </a:xfrm>
            <a:prstGeom prst="rect">
              <a:avLst/>
            </a:prstGeom>
            <a:solidFill>
              <a:srgbClr val="FFF7DD"/>
            </a:solidFill>
            <a:ln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defTabSz="914355"/>
              <a:r>
                <a:rPr lang="en-US" altLang="ja-JP" sz="1050" dirty="0">
                  <a:solidFill>
                    <a:srgbClr val="000000"/>
                  </a:solidFill>
                  <a:latin typeface="Arial"/>
                  <a:ea typeface="ＭＳ Ｐゴシック"/>
                </a:rPr>
                <a:t>BGO calorimeter</a:t>
              </a:r>
              <a:endParaRPr lang="ja-JP" altLang="en-US" sz="1050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AB7CE1C0-C06C-52C4-C552-A1A1014C4366}"/>
                </a:ext>
              </a:extLst>
            </p:cNvPr>
            <p:cNvSpPr txBox="1"/>
            <p:nvPr/>
          </p:nvSpPr>
          <p:spPr>
            <a:xfrm>
              <a:off x="1018310" y="2805262"/>
              <a:ext cx="1702210" cy="33005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914355"/>
              <a:r>
                <a:rPr lang="en-US" altLang="ja-JP" sz="1350" b="1" dirty="0">
                  <a:solidFill>
                    <a:srgbClr val="000000"/>
                  </a:solidFill>
                  <a:latin typeface="Arial"/>
                  <a:ea typeface="ＭＳ Ｐゴシック"/>
                </a:rPr>
                <a:t>CATCH detector</a:t>
              </a:r>
              <a:endParaRPr lang="ja-JP" altLang="en-US" sz="1350" b="1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65E500FF-4F85-7503-3ED9-4CD7C85D265F}"/>
                </a:ext>
              </a:extLst>
            </p:cNvPr>
            <p:cNvSpPr txBox="1"/>
            <p:nvPr/>
          </p:nvSpPr>
          <p:spPr>
            <a:xfrm>
              <a:off x="3625338" y="4670317"/>
              <a:ext cx="1052919" cy="279274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 defTabSz="914355"/>
              <a:r>
                <a:rPr lang="en-US" altLang="ja-JP" sz="1050" dirty="0" err="1">
                  <a:solidFill>
                    <a:srgbClr val="000000"/>
                  </a:solidFill>
                  <a:latin typeface="Arial"/>
                  <a:ea typeface="ＭＳ Ｐゴシック"/>
                </a:rPr>
                <a:t>Liq</a:t>
              </a:r>
              <a:r>
                <a:rPr lang="en-US" altLang="ja-JP" sz="1050" dirty="0">
                  <a:solidFill>
                    <a:srgbClr val="000000"/>
                  </a:solidFill>
                  <a:latin typeface="Arial"/>
                  <a:ea typeface="ＭＳ Ｐゴシック"/>
                </a:rPr>
                <a:t> H2 target</a:t>
              </a:r>
              <a:endParaRPr lang="ja-JP" altLang="en-US" sz="1050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3956342E-2DB3-6C19-6CC1-1168D3B81EA9}"/>
                </a:ext>
              </a:extLst>
            </p:cNvPr>
            <p:cNvCxnSpPr/>
            <p:nvPr/>
          </p:nvCxnSpPr>
          <p:spPr>
            <a:xfrm>
              <a:off x="3872347" y="4221704"/>
              <a:ext cx="533399" cy="69272"/>
            </a:xfrm>
            <a:prstGeom prst="line">
              <a:avLst/>
            </a:prstGeom>
            <a:ln w="28575">
              <a:solidFill>
                <a:srgbClr val="0433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正方形/長方形 116">
            <a:extLst>
              <a:ext uri="{FF2B5EF4-FFF2-40B4-BE49-F238E27FC236}">
                <a16:creationId xmlns:a16="http://schemas.microsoft.com/office/drawing/2014/main" id="{6DB940AE-E56A-8638-DDE2-292A00063D40}"/>
              </a:ext>
            </a:extLst>
          </p:cNvPr>
          <p:cNvSpPr/>
          <p:nvPr/>
        </p:nvSpPr>
        <p:spPr>
          <a:xfrm>
            <a:off x="5041727" y="4314993"/>
            <a:ext cx="2246167" cy="1477328"/>
          </a:xfrm>
          <a:prstGeom prst="rect">
            <a:avLst/>
          </a:prstGeom>
          <a:solidFill>
            <a:srgbClr val="FFCDCD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b="1" dirty="0"/>
              <a:t>Dedicated “fast” detector system, CATCH </a:t>
            </a:r>
          </a:p>
          <a:p>
            <a:pPr algn="ctr"/>
            <a:r>
              <a:rPr lang="en-US" altLang="ja-JP" b="1" dirty="0"/>
              <a:t>(</a:t>
            </a:r>
            <a:r>
              <a:rPr lang="en-US" altLang="ja-JP" b="1" dirty="0" err="1"/>
              <a:t>scint</a:t>
            </a:r>
            <a:r>
              <a:rPr lang="en-US" altLang="ja-JP" b="1" dirty="0"/>
              <a:t>. fiber + </a:t>
            </a:r>
            <a:r>
              <a:rPr lang="en-US" altLang="ja-JP" b="1" dirty="0" err="1"/>
              <a:t>SiPM</a:t>
            </a:r>
            <a:r>
              <a:rPr lang="en-US" altLang="ja-JP" b="1" dirty="0"/>
              <a:t> + fast DAQ) </a:t>
            </a:r>
            <a:endParaRPr lang="ja-JP" altLang="en-US" b="1" dirty="0"/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3D9CA35E-745C-6B22-8BA1-61B157FE0E03}"/>
              </a:ext>
            </a:extLst>
          </p:cNvPr>
          <p:cNvSpPr txBox="1"/>
          <p:nvPr/>
        </p:nvSpPr>
        <p:spPr>
          <a:xfrm>
            <a:off x="4532944" y="5921979"/>
            <a:ext cx="27012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altLang="ja-JP" sz="2400" b="1" dirty="0">
                <a:solidFill>
                  <a:srgbClr val="000000"/>
                </a:solidFill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ja-JP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altLang="ja-JP" sz="2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altLang="ja-JP" sz="2400" b="1" dirty="0" err="1">
                <a:solidFill>
                  <a:srgbClr val="000000"/>
                </a:solidFill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altLang="ja-JP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algn="ctr"/>
            <a:r>
              <a:rPr lang="en-US" altLang="ja-JP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0.44-0.80</a:t>
            </a:r>
            <a:r>
              <a:rPr lang="ja-JP" alt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 </a:t>
            </a:r>
            <a:r>
              <a:rPr lang="en-US" altLang="ja-JP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GeV/c</a:t>
            </a:r>
            <a:endParaRPr lang="ja-JP" altLang="en-US" sz="2400" dirty="0"/>
          </a:p>
        </p:txBody>
      </p: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F77142A5-D76E-1358-78EF-F37AD634B477}"/>
              </a:ext>
            </a:extLst>
          </p:cNvPr>
          <p:cNvGrpSpPr/>
          <p:nvPr/>
        </p:nvGrpSpPr>
        <p:grpSpPr>
          <a:xfrm>
            <a:off x="161402" y="4222779"/>
            <a:ext cx="9372215" cy="512513"/>
            <a:chOff x="261304" y="2978550"/>
            <a:chExt cx="7029161" cy="384385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D24BFDB5-5086-CACE-BE30-1CF1C0E2EFB8}"/>
                </a:ext>
              </a:extLst>
            </p:cNvPr>
            <p:cNvSpPr txBox="1"/>
            <p:nvPr/>
          </p:nvSpPr>
          <p:spPr>
            <a:xfrm>
              <a:off x="261304" y="2985860"/>
              <a:ext cx="2749266" cy="3770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/>
              <a:r>
                <a:rPr lang="en-US" altLang="ja-JP" sz="2667" b="1" u="sng" dirty="0" err="1">
                  <a:latin typeface="Arial"/>
                  <a:ea typeface="ＭＳ Ｐゴシック"/>
                </a:rPr>
                <a:t>Σ</a:t>
              </a:r>
              <a:r>
                <a:rPr lang="en-US" altLang="ja-JP" sz="2667" b="1" u="sng" baseline="30000" dirty="0" err="1">
                  <a:latin typeface="Arial"/>
                  <a:ea typeface="ＭＳ Ｐゴシック"/>
                </a:rPr>
                <a:t>±</a:t>
              </a:r>
              <a:r>
                <a:rPr lang="en-US" altLang="ja-JP" sz="2667" b="1" u="sng" dirty="0" err="1">
                  <a:latin typeface="Arial"/>
                  <a:ea typeface="ＭＳ Ｐゴシック"/>
                </a:rPr>
                <a:t>p</a:t>
              </a:r>
              <a:r>
                <a:rPr lang="en-US" altLang="ja-JP" sz="2667" b="1" u="sng" dirty="0">
                  <a:latin typeface="Arial"/>
                  <a:ea typeface="ＭＳ Ｐゴシック"/>
                </a:rPr>
                <a:t> at J-PARC </a:t>
              </a:r>
              <a:endParaRPr lang="ja-JP" altLang="en-US" sz="2667" u="sng" dirty="0">
                <a:latin typeface="Arial"/>
                <a:ea typeface="ＭＳ Ｐゴシック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2F8A732F-8E15-B1AE-65C3-94EAAC426491}"/>
                </a:ext>
              </a:extLst>
            </p:cNvPr>
            <p:cNvSpPr txBox="1"/>
            <p:nvPr/>
          </p:nvSpPr>
          <p:spPr>
            <a:xfrm>
              <a:off x="2125958" y="2978550"/>
              <a:ext cx="5164507" cy="3462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3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sz="2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(E40, Miwa et al.) </a:t>
              </a:r>
              <a:r>
                <a:rPr lang="en-US" altLang="ja-JP" sz="20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6115561"/>
      </p:ext>
    </p:extLst>
  </p:cSld>
  <p:clrMapOvr>
    <a:masterClrMapping/>
  </p:clrMapOvr>
  <p:transition spd="slow" advTm="174313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D98C2-EC93-D252-6948-E61BF956B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DEAFC2F-42C4-1B4D-16A0-19ACAC1695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504"/>
          <a:stretch/>
        </p:blipFill>
        <p:spPr>
          <a:xfrm>
            <a:off x="2037914" y="37195"/>
            <a:ext cx="10164181" cy="3456384"/>
          </a:xfrm>
          <a:prstGeom prst="rect">
            <a:avLst/>
          </a:prstGeom>
        </p:spPr>
      </p:pic>
      <p:pic>
        <p:nvPicPr>
          <p:cNvPr id="15" name="図 4" descr="グラフィカル ユーザー インターフェイス, グラフ, ヒストグラム&#10;&#10;自動的に生成された説明">
            <a:extLst>
              <a:ext uri="{FF2B5EF4-FFF2-40B4-BE49-F238E27FC236}">
                <a16:creationId xmlns:a16="http://schemas.microsoft.com/office/drawing/2014/main" id="{0F2DB29C-A45C-D428-3500-0F63133E9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635" y="3466897"/>
            <a:ext cx="4971355" cy="3240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A9706EF-86A7-8DCF-BC11-92462A40F8D6}"/>
              </a:ext>
            </a:extLst>
          </p:cNvPr>
          <p:cNvSpPr/>
          <p:nvPr/>
        </p:nvSpPr>
        <p:spPr bwMode="auto">
          <a:xfrm>
            <a:off x="431371" y="4773149"/>
            <a:ext cx="166451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txBody>
          <a:bodyPr>
            <a:spAutoFit/>
          </a:bodyPr>
          <a:lstStyle/>
          <a:p>
            <a:pPr defTabSz="1219140">
              <a:defRPr/>
            </a:pPr>
            <a:r>
              <a:rPr lang="en-US" altLang="ja-JP" sz="2000" dirty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</a:rPr>
              <a:t>S</a:t>
            </a:r>
            <a:r>
              <a:rPr lang="en-US" altLang="ja-JP" sz="2000" baseline="30000" dirty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</a:rPr>
              <a:t>+</a:t>
            </a:r>
            <a:r>
              <a:rPr lang="en-US" altLang="ja-JP" sz="2000" dirty="0">
                <a:solidFill>
                  <a:srgbClr val="000000"/>
                </a:solidFill>
                <a:latin typeface="Arial"/>
                <a:ea typeface="ＭＳ Ｐゴシック"/>
              </a:rPr>
              <a:t>-p </a:t>
            </a:r>
            <a:r>
              <a:rPr lang="en-US" altLang="ja-JP" dirty="0">
                <a:solidFill>
                  <a:srgbClr val="000000"/>
                </a:solidFill>
                <a:latin typeface="Arial"/>
                <a:ea typeface="ＭＳ Ｐゴシック"/>
              </a:rPr>
              <a:t>(spin=1)</a:t>
            </a:r>
            <a:endParaRPr lang="en-US" altLang="ja-JP" baseline="300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F89960B2-3BA9-8196-4FE0-8E2ABEBF47FC}"/>
              </a:ext>
            </a:extLst>
          </p:cNvPr>
          <p:cNvSpPr/>
          <p:nvPr/>
        </p:nvSpPr>
        <p:spPr bwMode="auto">
          <a:xfrm>
            <a:off x="431373" y="5445225"/>
            <a:ext cx="1389697" cy="342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40">
              <a:defRPr/>
            </a:pPr>
            <a:endParaRPr lang="ja-JP" alt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grpSp>
        <p:nvGrpSpPr>
          <p:cNvPr id="21" name="グループ化 84">
            <a:extLst>
              <a:ext uri="{FF2B5EF4-FFF2-40B4-BE49-F238E27FC236}">
                <a16:creationId xmlns:a16="http://schemas.microsoft.com/office/drawing/2014/main" id="{DC436EB9-2160-C2D6-31CA-55F517EFCF19}"/>
              </a:ext>
            </a:extLst>
          </p:cNvPr>
          <p:cNvGrpSpPr>
            <a:grpSpLocks/>
          </p:cNvGrpSpPr>
          <p:nvPr/>
        </p:nvGrpSpPr>
        <p:grpSpPr bwMode="auto">
          <a:xfrm>
            <a:off x="335361" y="5061183"/>
            <a:ext cx="1661396" cy="1084989"/>
            <a:chOff x="5825084" y="1517771"/>
            <a:chExt cx="1431678" cy="995110"/>
          </a:xfrm>
        </p:grpSpPr>
        <p:grpSp>
          <p:nvGrpSpPr>
            <p:cNvPr id="24" name="グループ化 88">
              <a:extLst>
                <a:ext uri="{FF2B5EF4-FFF2-40B4-BE49-F238E27FC236}">
                  <a16:creationId xmlns:a16="http://schemas.microsoft.com/office/drawing/2014/main" id="{6437D680-37FB-6ECC-39F9-5EC73F25A4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76841" y="1517771"/>
              <a:ext cx="1379921" cy="995110"/>
              <a:chOff x="7036381" y="1429206"/>
              <a:chExt cx="1379921" cy="995110"/>
            </a:xfrm>
          </p:grpSpPr>
          <p:sp>
            <p:nvSpPr>
              <p:cNvPr id="27" name="正方形/長方形 92">
                <a:extLst>
                  <a:ext uri="{FF2B5EF4-FFF2-40B4-BE49-F238E27FC236}">
                    <a16:creationId xmlns:a16="http://schemas.microsoft.com/office/drawing/2014/main" id="{669BF94D-4300-E317-02D5-2A7BD5FC21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98223" y="1961890"/>
                <a:ext cx="318079" cy="338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1217613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 defTabSz="12176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 defTabSz="12176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 defTabSz="12176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 defTabSz="12176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defTabSz="12176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defTabSz="12176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defTabSz="12176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defTabSz="12176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defTabSz="1623443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ja-JP" sz="1800" i="1" dirty="0">
                    <a:solidFill>
                      <a:srgbClr val="000000"/>
                    </a:solidFill>
                  </a:rPr>
                  <a:t>d</a:t>
                </a:r>
                <a:endParaRPr lang="en-US" altLang="ja-JP" sz="1800" i="1" baseline="300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8" name="グループ化 93">
                <a:extLst>
                  <a:ext uri="{FF2B5EF4-FFF2-40B4-BE49-F238E27FC236}">
                    <a16:creationId xmlns:a16="http://schemas.microsoft.com/office/drawing/2014/main" id="{F322222C-8E55-0937-89D9-1947F5AD32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6399232">
                <a:off x="7325724" y="1865551"/>
                <a:ext cx="408637" cy="409120"/>
                <a:chOff x="3611217" y="3016194"/>
                <a:chExt cx="857414" cy="856091"/>
              </a:xfrm>
            </p:grpSpPr>
            <p:sp>
              <p:nvSpPr>
                <p:cNvPr id="40" name="楕円 4">
                  <a:extLst>
                    <a:ext uri="{FF2B5EF4-FFF2-40B4-BE49-F238E27FC236}">
                      <a16:creationId xmlns:a16="http://schemas.microsoft.com/office/drawing/2014/main" id="{4BA322CF-7EB5-7420-F84F-8F5A502834AB}"/>
                    </a:ext>
                  </a:extLst>
                </p:cNvPr>
                <p:cNvSpPr/>
                <p:nvPr/>
              </p:nvSpPr>
              <p:spPr>
                <a:xfrm>
                  <a:off x="4086968" y="3474719"/>
                  <a:ext cx="381663" cy="3975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27000">
                      <a:srgbClr val="F9836F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140">
                    <a:defRPr/>
                  </a:pPr>
                  <a:endParaRPr lang="ja-JP" altLang="en-US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41" name="楕円 5">
                  <a:extLst>
                    <a:ext uri="{FF2B5EF4-FFF2-40B4-BE49-F238E27FC236}">
                      <a16:creationId xmlns:a16="http://schemas.microsoft.com/office/drawing/2014/main" id="{F8C9983A-F1A2-B6A6-B4F1-F598967FEA9D}"/>
                    </a:ext>
                  </a:extLst>
                </p:cNvPr>
                <p:cNvSpPr/>
                <p:nvPr/>
              </p:nvSpPr>
              <p:spPr>
                <a:xfrm>
                  <a:off x="3611217" y="3460142"/>
                  <a:ext cx="381663" cy="3975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44000">
                      <a:schemeClr val="accent1">
                        <a:lumMod val="75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140">
                    <a:defRPr/>
                  </a:pPr>
                  <a:endParaRPr lang="ja-JP" altLang="en-US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42" name="楕円 6">
                  <a:extLst>
                    <a:ext uri="{FF2B5EF4-FFF2-40B4-BE49-F238E27FC236}">
                      <a16:creationId xmlns:a16="http://schemas.microsoft.com/office/drawing/2014/main" id="{D3EA8151-8E37-FC49-79E4-7AD110DE19AD}"/>
                    </a:ext>
                  </a:extLst>
                </p:cNvPr>
                <p:cNvSpPr/>
                <p:nvPr/>
              </p:nvSpPr>
              <p:spPr>
                <a:xfrm>
                  <a:off x="3851081" y="3016194"/>
                  <a:ext cx="381663" cy="3975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47000">
                      <a:schemeClr val="accent6">
                        <a:lumMod val="75000"/>
                      </a:scheme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140">
                    <a:defRPr/>
                  </a:pPr>
                  <a:endParaRPr lang="ja-JP" altLang="en-US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</p:grpSp>
          <p:grpSp>
            <p:nvGrpSpPr>
              <p:cNvPr id="29" name="グループ化 97">
                <a:extLst>
                  <a:ext uri="{FF2B5EF4-FFF2-40B4-BE49-F238E27FC236}">
                    <a16:creationId xmlns:a16="http://schemas.microsoft.com/office/drawing/2014/main" id="{B11336BB-317B-8971-ED35-EF33B06B3F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832819">
                <a:off x="7742276" y="1805893"/>
                <a:ext cx="398376" cy="432879"/>
                <a:chOff x="3860651" y="3117253"/>
                <a:chExt cx="835883" cy="905807"/>
              </a:xfrm>
            </p:grpSpPr>
            <p:sp>
              <p:nvSpPr>
                <p:cNvPr id="37" name="楕円 4">
                  <a:extLst>
                    <a:ext uri="{FF2B5EF4-FFF2-40B4-BE49-F238E27FC236}">
                      <a16:creationId xmlns:a16="http://schemas.microsoft.com/office/drawing/2014/main" id="{3A87FCE2-47B8-7A93-30CC-3A5ED35FC242}"/>
                    </a:ext>
                  </a:extLst>
                </p:cNvPr>
                <p:cNvSpPr/>
                <p:nvPr/>
              </p:nvSpPr>
              <p:spPr>
                <a:xfrm>
                  <a:off x="4099266" y="3625494"/>
                  <a:ext cx="381663" cy="3975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27000">
                      <a:srgbClr val="F9836F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140">
                    <a:defRPr/>
                  </a:pPr>
                  <a:endParaRPr lang="ja-JP" altLang="en-US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38" name="楕円 5">
                  <a:extLst>
                    <a:ext uri="{FF2B5EF4-FFF2-40B4-BE49-F238E27FC236}">
                      <a16:creationId xmlns:a16="http://schemas.microsoft.com/office/drawing/2014/main" id="{869B5490-79F7-4845-0083-79E9C99026F3}"/>
                    </a:ext>
                  </a:extLst>
                </p:cNvPr>
                <p:cNvSpPr/>
                <p:nvPr/>
              </p:nvSpPr>
              <p:spPr>
                <a:xfrm>
                  <a:off x="4314871" y="3194768"/>
                  <a:ext cx="381663" cy="3975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44000">
                      <a:schemeClr val="accent1">
                        <a:lumMod val="75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140">
                    <a:defRPr/>
                  </a:pPr>
                  <a:endParaRPr lang="ja-JP" altLang="en-US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39" name="楕円 6">
                  <a:extLst>
                    <a:ext uri="{FF2B5EF4-FFF2-40B4-BE49-F238E27FC236}">
                      <a16:creationId xmlns:a16="http://schemas.microsoft.com/office/drawing/2014/main" id="{4086A1EC-05B9-0326-66CE-4818720E80BB}"/>
                    </a:ext>
                  </a:extLst>
                </p:cNvPr>
                <p:cNvSpPr/>
                <p:nvPr/>
              </p:nvSpPr>
              <p:spPr>
                <a:xfrm>
                  <a:off x="3860651" y="3117253"/>
                  <a:ext cx="381663" cy="3975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47000">
                      <a:schemeClr val="accent6">
                        <a:lumMod val="75000"/>
                      </a:scheme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140">
                    <a:defRPr/>
                  </a:pPr>
                  <a:endParaRPr lang="ja-JP" altLang="en-US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</p:grpSp>
          <p:cxnSp>
            <p:nvCxnSpPr>
              <p:cNvPr id="30" name="直線矢印コネクタ 29">
                <a:extLst>
                  <a:ext uri="{FF2B5EF4-FFF2-40B4-BE49-F238E27FC236}">
                    <a16:creationId xmlns:a16="http://schemas.microsoft.com/office/drawing/2014/main" id="{F1B2BA3D-5DC9-0DBB-AF33-F319BB296999}"/>
                  </a:ext>
                </a:extLst>
              </p:cNvPr>
              <p:cNvCxnSpPr/>
              <p:nvPr/>
            </p:nvCxnSpPr>
            <p:spPr>
              <a:xfrm flipV="1">
                <a:off x="7612618" y="1608340"/>
                <a:ext cx="0" cy="25413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矢印コネクタ 30">
                <a:extLst>
                  <a:ext uri="{FF2B5EF4-FFF2-40B4-BE49-F238E27FC236}">
                    <a16:creationId xmlns:a16="http://schemas.microsoft.com/office/drawing/2014/main" id="{A2338858-AF0B-9E16-0297-8DDD227EF3FF}"/>
                  </a:ext>
                </a:extLst>
              </p:cNvPr>
              <p:cNvCxnSpPr/>
              <p:nvPr/>
            </p:nvCxnSpPr>
            <p:spPr>
              <a:xfrm flipV="1">
                <a:off x="7884209" y="1625811"/>
                <a:ext cx="0" cy="25413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正方形/長方形 102">
                <a:extLst>
                  <a:ext uri="{FF2B5EF4-FFF2-40B4-BE49-F238E27FC236}">
                    <a16:creationId xmlns:a16="http://schemas.microsoft.com/office/drawing/2014/main" id="{A4E39D99-7FE7-4F23-C16E-4664390D3F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2694" y="1574841"/>
                <a:ext cx="332399" cy="338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1217613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 defTabSz="12176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 defTabSz="12176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 defTabSz="12176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 defTabSz="12176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defTabSz="12176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defTabSz="12176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defTabSz="12176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defTabSz="12176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defTabSz="1623443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ja-JP" sz="1800" i="1">
                    <a:solidFill>
                      <a:srgbClr val="000000"/>
                    </a:solidFill>
                  </a:rPr>
                  <a:t>u</a:t>
                </a:r>
                <a:endParaRPr lang="en-US" altLang="ja-JP" sz="1800" i="1" baseline="30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正方形/長方形 104">
                <a:extLst>
                  <a:ext uri="{FF2B5EF4-FFF2-40B4-BE49-F238E27FC236}">
                    <a16:creationId xmlns:a16="http://schemas.microsoft.com/office/drawing/2014/main" id="{74C86A67-6DB9-17F6-4B36-DE006AAAC2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11980" y="1429206"/>
                <a:ext cx="332399" cy="338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1217613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 defTabSz="12176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 defTabSz="12176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 defTabSz="12176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 defTabSz="12176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defTabSz="12176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defTabSz="12176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defTabSz="12176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defTabSz="12176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defTabSz="1623443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ja-JP" sz="1800" i="1" dirty="0">
                    <a:solidFill>
                      <a:srgbClr val="000000"/>
                    </a:solidFill>
                  </a:rPr>
                  <a:t>u</a:t>
                </a:r>
                <a:endParaRPr lang="en-US" altLang="ja-JP" sz="1800" i="1" baseline="30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正方形/長方形 105">
                <a:extLst>
                  <a:ext uri="{FF2B5EF4-FFF2-40B4-BE49-F238E27FC236}">
                    <a16:creationId xmlns:a16="http://schemas.microsoft.com/office/drawing/2014/main" id="{A4FE5237-4220-A8A6-687F-6FF0E3C8C6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24804" y="2079031"/>
                <a:ext cx="332399" cy="338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1217613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 defTabSz="12176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 defTabSz="12176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 defTabSz="12176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 defTabSz="12176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defTabSz="12176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defTabSz="12176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defTabSz="12176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defTabSz="12176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defTabSz="1623443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ja-JP" sz="1800" i="1">
                    <a:solidFill>
                      <a:srgbClr val="000000"/>
                    </a:solidFill>
                  </a:rPr>
                  <a:t>u</a:t>
                </a:r>
                <a:endParaRPr lang="en-US" altLang="ja-JP" sz="1800" i="1" baseline="30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正方形/長方形 106">
                <a:extLst>
                  <a:ext uri="{FF2B5EF4-FFF2-40B4-BE49-F238E27FC236}">
                    <a16:creationId xmlns:a16="http://schemas.microsoft.com/office/drawing/2014/main" id="{01EE34F0-2819-C595-2DB8-627B5FB4E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97006" y="2085579"/>
                <a:ext cx="332399" cy="338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1217613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 defTabSz="12176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 defTabSz="12176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 defTabSz="12176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 defTabSz="12176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defTabSz="12176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defTabSz="12176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defTabSz="12176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defTabSz="12176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defTabSz="1623443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ja-JP" sz="1800" i="1">
                    <a:solidFill>
                      <a:srgbClr val="000000"/>
                    </a:solidFill>
                  </a:rPr>
                  <a:t>u</a:t>
                </a:r>
                <a:endParaRPr lang="en-US" altLang="ja-JP" sz="1800" i="1" baseline="30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正方形/長方形 103">
                <a:extLst>
                  <a:ext uri="{FF2B5EF4-FFF2-40B4-BE49-F238E27FC236}">
                    <a16:creationId xmlns:a16="http://schemas.microsoft.com/office/drawing/2014/main" id="{DF409171-BA28-8B60-EBFD-DE35323568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6381" y="1983187"/>
                <a:ext cx="332399" cy="3669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1217613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 defTabSz="12176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 defTabSz="12176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 defTabSz="12176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 defTabSz="12176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defTabSz="12176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defTabSz="12176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defTabSz="12176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defTabSz="12176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defTabSz="1623443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ja-JP" sz="2000" i="1">
                    <a:solidFill>
                      <a:srgbClr val="C00000"/>
                    </a:solidFill>
                  </a:rPr>
                  <a:t>s</a:t>
                </a:r>
                <a:endParaRPr lang="en-US" altLang="ja-JP" sz="2000" i="1" baseline="3000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5" name="正方形/長方形 89">
              <a:extLst>
                <a:ext uri="{FF2B5EF4-FFF2-40B4-BE49-F238E27FC236}">
                  <a16:creationId xmlns:a16="http://schemas.microsoft.com/office/drawing/2014/main" id="{FAA869CC-5F46-574A-CA5C-DF74359FE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0645" y="1605828"/>
              <a:ext cx="332399" cy="366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623443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ja-JP" sz="2000" dirty="0">
                  <a:solidFill>
                    <a:srgbClr val="000000"/>
                  </a:solidFill>
                </a:rPr>
                <a:t>p</a:t>
              </a:r>
              <a:endParaRPr lang="en-US" altLang="ja-JP" sz="200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26" name="正方形/長方形 91">
              <a:extLst>
                <a:ext uri="{FF2B5EF4-FFF2-40B4-BE49-F238E27FC236}">
                  <a16:creationId xmlns:a16="http://schemas.microsoft.com/office/drawing/2014/main" id="{AE875EE0-5C72-BC71-126F-5E83DCC815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5084" y="1568095"/>
              <a:ext cx="671880" cy="366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623443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ja-JP" sz="2000" dirty="0">
                  <a:solidFill>
                    <a:srgbClr val="000000"/>
                  </a:solidFill>
                  <a:latin typeface="Symbol" panose="05050102010706020507" pitchFamily="18" charset="2"/>
                </a:rPr>
                <a:t>S</a:t>
              </a:r>
              <a:r>
                <a:rPr lang="en-US" altLang="ja-JP" sz="2000" baseline="30000" dirty="0">
                  <a:solidFill>
                    <a:srgbClr val="000000"/>
                  </a:solidFill>
                </a:rPr>
                <a:t>+</a:t>
              </a:r>
              <a:endParaRPr lang="en-US" altLang="ja-JP" sz="2000" baseline="30000" dirty="0">
                <a:solidFill>
                  <a:srgbClr val="000000"/>
                </a:solidFill>
                <a:latin typeface="Symbol" panose="05050102010706020507" pitchFamily="18" charset="2"/>
              </a:endParaRPr>
            </a:p>
          </p:txBody>
        </p:sp>
      </p:grpSp>
      <p:sp>
        <p:nvSpPr>
          <p:cNvPr id="22" name="楕円 7">
            <a:extLst>
              <a:ext uri="{FF2B5EF4-FFF2-40B4-BE49-F238E27FC236}">
                <a16:creationId xmlns:a16="http://schemas.microsoft.com/office/drawing/2014/main" id="{78E0FD7F-7478-D3DB-3F9B-8FC7F475CA16}"/>
              </a:ext>
            </a:extLst>
          </p:cNvPr>
          <p:cNvSpPr/>
          <p:nvPr/>
        </p:nvSpPr>
        <p:spPr bwMode="auto">
          <a:xfrm rot="5400000">
            <a:off x="1059407" y="5357450"/>
            <a:ext cx="580364" cy="618949"/>
          </a:xfrm>
          <a:prstGeom prst="ellipse">
            <a:avLst/>
          </a:prstGeom>
          <a:gradFill flip="none" rotWithShape="1">
            <a:gsLst>
              <a:gs pos="36000">
                <a:schemeClr val="bg1">
                  <a:alpha val="16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accent1">
                  <a:lumMod val="50000"/>
                </a:schemeClr>
              </a:gs>
              <a:gs pos="100000">
                <a:schemeClr val="accent1">
                  <a:tint val="23500"/>
                  <a:satMod val="160000"/>
                  <a:alpha val="13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40">
              <a:defRPr/>
            </a:pPr>
            <a:endParaRPr lang="ja-JP" alt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" name="楕円 7">
            <a:extLst>
              <a:ext uri="{FF2B5EF4-FFF2-40B4-BE49-F238E27FC236}">
                <a16:creationId xmlns:a16="http://schemas.microsoft.com/office/drawing/2014/main" id="{7A723426-FB4F-739F-EB51-8FCE18E71555}"/>
              </a:ext>
            </a:extLst>
          </p:cNvPr>
          <p:cNvSpPr/>
          <p:nvPr/>
        </p:nvSpPr>
        <p:spPr bwMode="auto">
          <a:xfrm rot="5400000">
            <a:off x="642550" y="5373895"/>
            <a:ext cx="580364" cy="618949"/>
          </a:xfrm>
          <a:prstGeom prst="ellipse">
            <a:avLst/>
          </a:prstGeom>
          <a:gradFill flip="none" rotWithShape="1">
            <a:gsLst>
              <a:gs pos="36000">
                <a:schemeClr val="bg1">
                  <a:alpha val="16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accent1">
                  <a:lumMod val="50000"/>
                </a:schemeClr>
              </a:gs>
              <a:gs pos="100000">
                <a:schemeClr val="accent1">
                  <a:tint val="23500"/>
                  <a:satMod val="160000"/>
                  <a:alpha val="13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40">
              <a:defRPr/>
            </a:pPr>
            <a:endParaRPr lang="ja-JP" alt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" name="正方形/長方形 12">
            <a:extLst>
              <a:ext uri="{FF2B5EF4-FFF2-40B4-BE49-F238E27FC236}">
                <a16:creationId xmlns:a16="http://schemas.microsoft.com/office/drawing/2014/main" id="{46E26EA2-DF14-52DE-E33A-0E9A5E5D0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58" y="68627"/>
            <a:ext cx="2108652" cy="13236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defTabSz="1219170" eaLnBrk="1" hangingPunct="1">
              <a:defRPr/>
            </a:pPr>
            <a:r>
              <a:rPr lang="en-US" altLang="ja-JP" sz="2667" b="1" u="sng" dirty="0" err="1">
                <a:solidFill>
                  <a:srgbClr val="000000"/>
                </a:solidFill>
              </a:rPr>
              <a:t>Σ</a:t>
            </a:r>
            <a:r>
              <a:rPr lang="en-US" altLang="ja-JP" sz="2667" b="1" u="sng" baseline="30000" dirty="0" err="1">
                <a:solidFill>
                  <a:srgbClr val="000000"/>
                </a:solidFill>
              </a:rPr>
              <a:t>±</a:t>
            </a:r>
            <a:r>
              <a:rPr lang="en-US" altLang="ja-JP" sz="2667" b="1" u="sng" dirty="0" err="1">
                <a:solidFill>
                  <a:srgbClr val="000000"/>
                </a:solidFill>
              </a:rPr>
              <a:t>p</a:t>
            </a:r>
            <a:r>
              <a:rPr lang="en-US" altLang="ja-JP" sz="2667" b="1" u="sng" dirty="0">
                <a:solidFill>
                  <a:srgbClr val="000000"/>
                </a:solidFill>
              </a:rPr>
              <a:t> scattering results</a:t>
            </a:r>
          </a:p>
        </p:txBody>
      </p:sp>
      <p:sp>
        <p:nvSpPr>
          <p:cNvPr id="127" name="正方形/長方形 126">
            <a:extLst>
              <a:ext uri="{FF2B5EF4-FFF2-40B4-BE49-F238E27FC236}">
                <a16:creationId xmlns:a16="http://schemas.microsoft.com/office/drawing/2014/main" id="{F872EC87-5386-57F5-95A8-AFF4BF035A22}"/>
              </a:ext>
            </a:extLst>
          </p:cNvPr>
          <p:cNvSpPr/>
          <p:nvPr/>
        </p:nvSpPr>
        <p:spPr>
          <a:xfrm>
            <a:off x="236624" y="1852799"/>
            <a:ext cx="185925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1219170"/>
            <a:r>
              <a:rPr lang="en-US" altLang="ja-JP" sz="2400" b="1" dirty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</a:rPr>
              <a:t>S</a:t>
            </a:r>
            <a:r>
              <a:rPr lang="en-US" altLang="ja-JP" sz="2400" b="1" baseline="30000" dirty="0">
                <a:solidFill>
                  <a:srgbClr val="000000"/>
                </a:solidFill>
                <a:latin typeface="Arial"/>
                <a:ea typeface="ＭＳ Ｐゴシック"/>
              </a:rPr>
              <a:t>- </a:t>
            </a:r>
            <a:r>
              <a:rPr lang="en-US" altLang="ja-JP" sz="2400" b="1" dirty="0">
                <a:solidFill>
                  <a:srgbClr val="000000"/>
                </a:solidFill>
                <a:latin typeface="Arial"/>
                <a:ea typeface="ＭＳ Ｐゴシック"/>
              </a:rPr>
              <a:t>p elastic</a:t>
            </a:r>
            <a:endParaRPr lang="ja-JP" altLang="en-US" sz="24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28" name="正方形/長方形 127">
            <a:extLst>
              <a:ext uri="{FF2B5EF4-FFF2-40B4-BE49-F238E27FC236}">
                <a16:creationId xmlns:a16="http://schemas.microsoft.com/office/drawing/2014/main" id="{265811D1-5D43-85F0-F02A-FA58C24748BE}"/>
              </a:ext>
            </a:extLst>
          </p:cNvPr>
          <p:cNvSpPr/>
          <p:nvPr/>
        </p:nvSpPr>
        <p:spPr>
          <a:xfrm>
            <a:off x="6960096" y="1124745"/>
            <a:ext cx="153118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defTabSz="1219170"/>
            <a:r>
              <a:rPr lang="en-US" altLang="ja-JP" sz="2400" b="1" dirty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</a:rPr>
              <a:t>S</a:t>
            </a:r>
            <a:r>
              <a:rPr lang="en-US" altLang="ja-JP" sz="2400" b="1" baseline="30000" dirty="0">
                <a:solidFill>
                  <a:srgbClr val="000000"/>
                </a:solidFill>
                <a:latin typeface="Arial"/>
                <a:ea typeface="ＭＳ Ｐゴシック"/>
              </a:rPr>
              <a:t>- </a:t>
            </a:r>
            <a:r>
              <a:rPr lang="en-US" altLang="ja-JP" sz="2400" b="1" dirty="0">
                <a:solidFill>
                  <a:srgbClr val="000000"/>
                </a:solidFill>
                <a:latin typeface="Arial"/>
                <a:ea typeface="ＭＳ Ｐゴシック"/>
              </a:rPr>
              <a:t>p</a:t>
            </a:r>
            <a:r>
              <a:rPr lang="ja-JP" altLang="en-US" sz="2400" b="1" dirty="0">
                <a:solidFill>
                  <a:srgbClr val="000000"/>
                </a:solidFill>
                <a:latin typeface="Arial"/>
                <a:ea typeface="ＭＳ Ｐゴシック"/>
              </a:rPr>
              <a:t>→ </a:t>
            </a:r>
            <a:r>
              <a:rPr lang="en-US" altLang="ja-JP" sz="2400" b="1" dirty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</a:rPr>
              <a:t>L</a:t>
            </a:r>
            <a:r>
              <a:rPr lang="en-US" altLang="ja-JP" sz="2400" b="1" baseline="30000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en-US" altLang="ja-JP" sz="2400" b="1" dirty="0">
                <a:solidFill>
                  <a:srgbClr val="000000"/>
                </a:solidFill>
                <a:latin typeface="Arial"/>
                <a:ea typeface="ＭＳ Ｐゴシック"/>
              </a:rPr>
              <a:t>n</a:t>
            </a:r>
            <a:endParaRPr lang="ja-JP" altLang="en-US" sz="24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29" name="正方形/長方形 128">
            <a:extLst>
              <a:ext uri="{FF2B5EF4-FFF2-40B4-BE49-F238E27FC236}">
                <a16:creationId xmlns:a16="http://schemas.microsoft.com/office/drawing/2014/main" id="{EDEA62C9-E385-CC47-2345-AB1F24414E85}"/>
              </a:ext>
            </a:extLst>
          </p:cNvPr>
          <p:cNvSpPr/>
          <p:nvPr/>
        </p:nvSpPr>
        <p:spPr>
          <a:xfrm>
            <a:off x="345871" y="3894670"/>
            <a:ext cx="177644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defTabSz="1219170"/>
            <a:r>
              <a:rPr lang="en-US" altLang="ja-JP" sz="2400" b="1" dirty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</a:rPr>
              <a:t>S</a:t>
            </a:r>
            <a:r>
              <a:rPr lang="en-US" altLang="ja-JP" sz="2400" b="1" baseline="30000" dirty="0">
                <a:solidFill>
                  <a:srgbClr val="000000"/>
                </a:solidFill>
                <a:latin typeface="Arial"/>
                <a:ea typeface="ＭＳ Ｐゴシック"/>
              </a:rPr>
              <a:t>+ </a:t>
            </a:r>
            <a:r>
              <a:rPr lang="en-US" altLang="ja-JP" sz="2400" b="1" dirty="0">
                <a:solidFill>
                  <a:srgbClr val="000000"/>
                </a:solidFill>
                <a:latin typeface="Arial"/>
                <a:ea typeface="ＭＳ Ｐゴシック"/>
              </a:rPr>
              <a:t>p elastic</a:t>
            </a:r>
            <a:endParaRPr lang="ja-JP" altLang="en-US" sz="24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30" name="正方形/長方形 129">
            <a:extLst>
              <a:ext uri="{FF2B5EF4-FFF2-40B4-BE49-F238E27FC236}">
                <a16:creationId xmlns:a16="http://schemas.microsoft.com/office/drawing/2014/main" id="{E46C6784-9A90-C5A3-D80B-E4F83783D3BD}"/>
              </a:ext>
            </a:extLst>
          </p:cNvPr>
          <p:cNvSpPr/>
          <p:nvPr/>
        </p:nvSpPr>
        <p:spPr>
          <a:xfrm>
            <a:off x="239350" y="6137415"/>
            <a:ext cx="2226892" cy="6669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70"/>
            <a:r>
              <a:rPr lang="en-US" altLang="ja-JP" sz="1867" b="1" dirty="0">
                <a:solidFill>
                  <a:srgbClr val="000000"/>
                </a:solidFill>
                <a:latin typeface="Arial"/>
                <a:ea typeface="ＭＳ Ｐゴシック"/>
              </a:rPr>
              <a:t> Strong repulsion </a:t>
            </a:r>
          </a:p>
          <a:p>
            <a:pPr defTabSz="1219170"/>
            <a:r>
              <a:rPr lang="en-US" altLang="ja-JP" sz="1867" b="1" dirty="0">
                <a:solidFill>
                  <a:srgbClr val="000000"/>
                </a:solidFill>
                <a:latin typeface="Arial"/>
                <a:ea typeface="ＭＳ Ｐゴシック"/>
              </a:rPr>
              <a:t>by quark Pauli ??</a:t>
            </a:r>
            <a:endParaRPr lang="ja-JP" altLang="en-US" sz="1867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ECF8700-73A4-67F4-2C31-976DC3A0F7E0}"/>
              </a:ext>
            </a:extLst>
          </p:cNvPr>
          <p:cNvSpPr/>
          <p:nvPr/>
        </p:nvSpPr>
        <p:spPr>
          <a:xfrm>
            <a:off x="8016213" y="3909053"/>
            <a:ext cx="3744416" cy="1248139"/>
          </a:xfrm>
          <a:prstGeom prst="rect">
            <a:avLst/>
          </a:prstGeom>
          <a:solidFill>
            <a:srgbClr val="9B9B9B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ja-JP" altLang="en-US" sz="240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EE6FEA99-2DFC-7D66-0124-F304BA03F67B}"/>
              </a:ext>
            </a:extLst>
          </p:cNvPr>
          <p:cNvGrpSpPr/>
          <p:nvPr/>
        </p:nvGrpSpPr>
        <p:grpSpPr>
          <a:xfrm>
            <a:off x="7041184" y="2765637"/>
            <a:ext cx="5150818" cy="4079055"/>
            <a:chOff x="-2514018" y="3782467"/>
            <a:chExt cx="3863113" cy="3059291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7FAD0DE7-005B-C561-B3BC-96B0D1B98A42}"/>
                </a:ext>
              </a:extLst>
            </p:cNvPr>
            <p:cNvGrpSpPr/>
            <p:nvPr/>
          </p:nvGrpSpPr>
          <p:grpSpPr>
            <a:xfrm>
              <a:off x="-2514018" y="3821259"/>
              <a:ext cx="3863113" cy="3020499"/>
              <a:chOff x="1204277" y="2097074"/>
              <a:chExt cx="4174740" cy="2935378"/>
            </a:xfrm>
          </p:grpSpPr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9D634313-1135-38E0-FBE1-087D09C51C83}"/>
                  </a:ext>
                </a:extLst>
              </p:cNvPr>
              <p:cNvGrpSpPr/>
              <p:nvPr/>
            </p:nvGrpSpPr>
            <p:grpSpPr>
              <a:xfrm>
                <a:off x="1204277" y="2097074"/>
                <a:ext cx="4174740" cy="2935378"/>
                <a:chOff x="6564953" y="1798736"/>
                <a:chExt cx="4952429" cy="3466836"/>
              </a:xfrm>
            </p:grpSpPr>
            <p:pic>
              <p:nvPicPr>
                <p:cNvPr id="17" name="図 16" descr="グラフ, 折れ線グラフ&#10;&#10;自動的に生成された説明">
                  <a:extLst>
                    <a:ext uri="{FF2B5EF4-FFF2-40B4-BE49-F238E27FC236}">
                      <a16:creationId xmlns:a16="http://schemas.microsoft.com/office/drawing/2014/main" id="{AF4CB110-93F3-91E9-6CDF-9B0D18C0A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rcRect l="1414" t="3107" r="4010" b="3778"/>
                <a:stretch/>
              </p:blipFill>
              <p:spPr>
                <a:xfrm>
                  <a:off x="6566325" y="1798736"/>
                  <a:ext cx="4951057" cy="3466836"/>
                </a:xfrm>
                <a:prstGeom prst="rect">
                  <a:avLst/>
                </a:prstGeom>
              </p:spPr>
            </p:pic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804001FE-1570-146F-F0C8-0A5B6249862B}"/>
                    </a:ext>
                  </a:extLst>
                </p:cNvPr>
                <p:cNvSpPr txBox="1"/>
                <p:nvPr/>
              </p:nvSpPr>
              <p:spPr>
                <a:xfrm rot="16200000">
                  <a:off x="6148109" y="3146922"/>
                  <a:ext cx="1238053" cy="40436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defTabSz="685783">
                    <a:defRPr/>
                  </a:pPr>
                  <a:r>
                    <a:rPr lang="en-US" altLang="ja-JP" sz="2133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  <a:cs typeface="Times New Roman" panose="02020603050405020304" pitchFamily="18" charset="0"/>
                    </a:rPr>
                    <a:t>phase shift</a:t>
                  </a:r>
                  <a:endParaRPr lang="ja-JP" altLang="en-US" sz="2133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63E55AD-9E47-58E9-A31D-D874E389046E}"/>
                  </a:ext>
                </a:extLst>
              </p:cNvPr>
              <p:cNvSpPr txBox="1"/>
              <p:nvPr/>
            </p:nvSpPr>
            <p:spPr>
              <a:xfrm>
                <a:off x="3835278" y="2729348"/>
                <a:ext cx="696650" cy="235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783">
                  <a:defRPr/>
                </a:pPr>
                <a:r>
                  <a:rPr lang="en-US" altLang="ja-JP" sz="1500" dirty="0">
                    <a:solidFill>
                      <a:srgbClr val="009051"/>
                    </a:solidFill>
                    <a:latin typeface="Arial" panose="020B0604020202020204"/>
                    <a:ea typeface="ＭＳ Ｐゴシック" panose="020B0600070205080204" pitchFamily="34" charset="-128"/>
                  </a:rPr>
                  <a:t>NSC97f</a:t>
                </a:r>
                <a:endParaRPr lang="ja-JP" altLang="en-US" sz="1500" dirty="0">
                  <a:solidFill>
                    <a:srgbClr val="009051"/>
                  </a:solidFill>
                  <a:latin typeface="Arial" panose="020B0604020202020204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C22136CE-DF43-D236-86FE-B60D08EC5E7F}"/>
                  </a:ext>
                </a:extLst>
              </p:cNvPr>
              <p:cNvSpPr txBox="1"/>
              <p:nvPr/>
            </p:nvSpPr>
            <p:spPr>
              <a:xfrm>
                <a:off x="4507870" y="4057737"/>
                <a:ext cx="674562" cy="246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783">
                  <a:defRPr/>
                </a:pPr>
                <a:r>
                  <a:rPr lang="en-US" altLang="ja-JP" sz="1600" dirty="0">
                    <a:solidFill>
                      <a:prstClr val="black"/>
                    </a:solidFill>
                    <a:latin typeface="Arial" panose="020B0604020202020204"/>
                    <a:ea typeface="ＭＳ Ｐゴシック" panose="020B0600070205080204" pitchFamily="34" charset="-128"/>
                  </a:rPr>
                  <a:t>ESC16</a:t>
                </a:r>
                <a:endParaRPr lang="ja-JP" altLang="en-US" sz="1600" dirty="0">
                  <a:solidFill>
                    <a:prstClr val="black"/>
                  </a:solidFill>
                  <a:latin typeface="Arial" panose="020B0604020202020204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CB61D41-7110-7523-27FE-95B53B716300}"/>
                  </a:ext>
                </a:extLst>
              </p:cNvPr>
              <p:cNvSpPr txBox="1"/>
              <p:nvPr/>
            </p:nvSpPr>
            <p:spPr>
              <a:xfrm>
                <a:off x="4259587" y="4317810"/>
                <a:ext cx="454992" cy="246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783">
                  <a:defRPr/>
                </a:pPr>
                <a:r>
                  <a:rPr lang="en-US" altLang="ja-JP" sz="1600" dirty="0">
                    <a:solidFill>
                      <a:srgbClr val="0432FF"/>
                    </a:solidFill>
                    <a:latin typeface="Arial" panose="020B0604020202020204"/>
                    <a:ea typeface="ＭＳ Ｐゴシック" panose="020B0600070205080204" pitchFamily="34" charset="-128"/>
                  </a:rPr>
                  <a:t>fss2</a:t>
                </a:r>
                <a:endParaRPr lang="ja-JP" altLang="en-US" sz="1600" dirty="0">
                  <a:solidFill>
                    <a:srgbClr val="0432FF"/>
                  </a:solidFill>
                  <a:latin typeface="Arial" panose="020B0604020202020204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FF58E8CE-545E-96E0-003E-6D5D9B2A070C}"/>
                  </a:ext>
                </a:extLst>
              </p:cNvPr>
              <p:cNvSpPr/>
              <p:nvPr/>
            </p:nvSpPr>
            <p:spPr>
              <a:xfrm>
                <a:off x="3014512" y="4117010"/>
                <a:ext cx="960394" cy="336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/>
                <a:r>
                  <a:rPr lang="en-US" altLang="ja-JP" sz="2400" dirty="0" err="1">
                    <a:solidFill>
                      <a:srgbClr val="000000"/>
                    </a:solidFill>
                    <a:latin typeface="Arial"/>
                    <a:ea typeface="ＭＳ Ｐゴシック" panose="020B0600070205080204" pitchFamily="34" charset="-128"/>
                  </a:rPr>
                  <a:t>Σ</a:t>
                </a:r>
                <a:r>
                  <a:rPr lang="en-US" altLang="ja-JP" sz="2400" baseline="30000" dirty="0" err="1">
                    <a:solidFill>
                      <a:srgbClr val="000000"/>
                    </a:solidFill>
                    <a:latin typeface="Arial"/>
                    <a:ea typeface="ＭＳ Ｐゴシック" panose="020B0600070205080204" pitchFamily="34" charset="-128"/>
                  </a:rPr>
                  <a:t>+</a:t>
                </a:r>
                <a:r>
                  <a:rPr lang="en-US" altLang="ja-JP" sz="2400" dirty="0" err="1">
                    <a:solidFill>
                      <a:srgbClr val="000000"/>
                    </a:solidFill>
                    <a:latin typeface="Arial"/>
                    <a:ea typeface="ＭＳ Ｐゴシック" panose="020B0600070205080204" pitchFamily="34" charset="-128"/>
                  </a:rPr>
                  <a:t>p</a:t>
                </a:r>
                <a:r>
                  <a:rPr lang="en-US" altLang="ja-JP" sz="2400" dirty="0">
                    <a:solidFill>
                      <a:srgbClr val="000000"/>
                    </a:solidFill>
                    <a:latin typeface="Arial"/>
                    <a:ea typeface="ＭＳ Ｐゴシック" panose="020B0600070205080204" pitchFamily="34" charset="-128"/>
                  </a:rPr>
                  <a:t> </a:t>
                </a:r>
                <a:r>
                  <a:rPr lang="en-US" altLang="ja-JP" sz="2400" baseline="30000" dirty="0">
                    <a:solidFill>
                      <a:srgbClr val="000000"/>
                    </a:solidFill>
                    <a:latin typeface="Arial"/>
                    <a:ea typeface="ＭＳ Ｐゴシック" panose="020B0600070205080204" pitchFamily="34" charset="-128"/>
                  </a:rPr>
                  <a:t>3</a:t>
                </a:r>
                <a:r>
                  <a:rPr lang="en-US" altLang="ja-JP" sz="2400" dirty="0">
                    <a:solidFill>
                      <a:srgbClr val="000000"/>
                    </a:solidFill>
                    <a:latin typeface="Arial"/>
                    <a:ea typeface="ＭＳ Ｐゴシック" panose="020B0600070205080204" pitchFamily="34" charset="-128"/>
                  </a:rPr>
                  <a:t>S</a:t>
                </a:r>
                <a:r>
                  <a:rPr lang="en-US" altLang="ja-JP" sz="2400" baseline="-25000" dirty="0">
                    <a:solidFill>
                      <a:srgbClr val="000000"/>
                    </a:solidFill>
                    <a:latin typeface="Arial"/>
                    <a:ea typeface="ＭＳ Ｐゴシック" panose="020B0600070205080204" pitchFamily="34" charset="-128"/>
                  </a:rPr>
                  <a:t>1</a:t>
                </a:r>
                <a:endParaRPr lang="ja-JP" altLang="en-US" sz="2400" baseline="-25000" dirty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  <p:grpSp>
            <p:nvGrpSpPr>
              <p:cNvPr id="11" name="グループ化 10">
                <a:extLst>
                  <a:ext uri="{FF2B5EF4-FFF2-40B4-BE49-F238E27FC236}">
                    <a16:creationId xmlns:a16="http://schemas.microsoft.com/office/drawing/2014/main" id="{487C11AC-615B-420D-BB58-FB4D2BC7F786}"/>
                  </a:ext>
                </a:extLst>
              </p:cNvPr>
              <p:cNvGrpSpPr/>
              <p:nvPr/>
            </p:nvGrpSpPr>
            <p:grpSpPr>
              <a:xfrm>
                <a:off x="1619655" y="2301384"/>
                <a:ext cx="3643008" cy="1546698"/>
                <a:chOff x="476655" y="1823938"/>
                <a:chExt cx="3643008" cy="1546698"/>
              </a:xfrm>
            </p:grpSpPr>
            <p:graphicFrame>
              <p:nvGraphicFramePr>
                <p:cNvPr id="13" name="グラフ 12">
                  <a:extLst>
                    <a:ext uri="{FF2B5EF4-FFF2-40B4-BE49-F238E27FC236}">
                      <a16:creationId xmlns:a16="http://schemas.microsoft.com/office/drawing/2014/main" id="{EB0C2255-0829-85C4-C5F8-66A4A41F3B96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476655" y="1823938"/>
                <a:ext cx="3643008" cy="1546698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6"/>
                </a:graphicData>
              </a:graphic>
            </p:graphicFrame>
            <p:sp>
              <p:nvSpPr>
                <p:cNvPr id="14" name="正方形/長方形 13">
                  <a:extLst>
                    <a:ext uri="{FF2B5EF4-FFF2-40B4-BE49-F238E27FC236}">
                      <a16:creationId xmlns:a16="http://schemas.microsoft.com/office/drawing/2014/main" id="{A0932873-A67A-9407-E1E5-3B1B2B1B9629}"/>
                    </a:ext>
                  </a:extLst>
                </p:cNvPr>
                <p:cNvSpPr/>
                <p:nvPr/>
              </p:nvSpPr>
              <p:spPr>
                <a:xfrm>
                  <a:off x="1189340" y="1948649"/>
                  <a:ext cx="769407" cy="30653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219170"/>
                  <a:r>
                    <a:rPr lang="en-US" altLang="ja-JP" sz="2133" dirty="0">
                      <a:solidFill>
                        <a:srgbClr val="2D2D8A">
                          <a:lumMod val="75000"/>
                        </a:srgbClr>
                      </a:solidFill>
                      <a:latin typeface="Arial"/>
                      <a:ea typeface="ＭＳ Ｐゴシック" panose="020B0600070205080204" pitchFamily="34" charset="-128"/>
                    </a:rPr>
                    <a:t>pn </a:t>
                  </a:r>
                  <a:r>
                    <a:rPr lang="en-US" altLang="ja-JP" sz="2133" baseline="30000" dirty="0">
                      <a:solidFill>
                        <a:srgbClr val="2D2D8A">
                          <a:lumMod val="75000"/>
                        </a:srgbClr>
                      </a:solidFill>
                      <a:latin typeface="Arial"/>
                      <a:ea typeface="ＭＳ Ｐゴシック" panose="020B0600070205080204" pitchFamily="34" charset="-128"/>
                    </a:rPr>
                    <a:t>1</a:t>
                  </a:r>
                  <a:r>
                    <a:rPr lang="en-US" altLang="ja-JP" sz="2133" dirty="0">
                      <a:solidFill>
                        <a:srgbClr val="2D2D8A">
                          <a:lumMod val="75000"/>
                        </a:srgbClr>
                      </a:solidFill>
                      <a:latin typeface="Arial"/>
                      <a:ea typeface="ＭＳ Ｐゴシック" panose="020B0600070205080204" pitchFamily="34" charset="-128"/>
                    </a:rPr>
                    <a:t>S</a:t>
                  </a:r>
                  <a:r>
                    <a:rPr lang="en-US" altLang="ja-JP" sz="2133" baseline="-25000" dirty="0">
                      <a:solidFill>
                        <a:srgbClr val="2D2D8A">
                          <a:lumMod val="75000"/>
                        </a:srgbClr>
                      </a:solidFill>
                      <a:latin typeface="Arial"/>
                      <a:ea typeface="ＭＳ Ｐゴシック" panose="020B0600070205080204" pitchFamily="34" charset="-128"/>
                    </a:rPr>
                    <a:t>0</a:t>
                  </a:r>
                  <a:endParaRPr lang="ja-JP" altLang="en-US" sz="2133" baseline="-25000" dirty="0">
                    <a:solidFill>
                      <a:srgbClr val="2D2D8A">
                        <a:lumMod val="75000"/>
                      </a:srgbClr>
                    </a:solidFill>
                    <a:latin typeface="Arial"/>
                    <a:ea typeface="ＭＳ Ｐゴシック"/>
                  </a:endParaRPr>
                </a:p>
              </p:txBody>
            </p:sp>
          </p:grpSp>
        </p:grp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1E0B9238-D08D-873B-0F8B-E014DEDEB65F}"/>
                </a:ext>
              </a:extLst>
            </p:cNvPr>
            <p:cNvSpPr txBox="1"/>
            <p:nvPr/>
          </p:nvSpPr>
          <p:spPr>
            <a:xfrm>
              <a:off x="-1914310" y="3782467"/>
              <a:ext cx="2338428" cy="238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altLang="ja-JP" sz="1467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T. </a:t>
              </a:r>
              <a:r>
                <a:rPr lang="en-US" altLang="ja-JP" sz="1467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Nanamura</a:t>
              </a:r>
              <a:r>
                <a:rPr lang="en-US" altLang="ja-JP" sz="1467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et al., PTEP.2022 093D01 </a:t>
              </a:r>
            </a:p>
          </p:txBody>
        </p:sp>
      </p:grp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8BC40DFF-9E79-2469-E892-25102E37675F}"/>
              </a:ext>
            </a:extLst>
          </p:cNvPr>
          <p:cNvSpPr/>
          <p:nvPr/>
        </p:nvSpPr>
        <p:spPr>
          <a:xfrm>
            <a:off x="9520185" y="4008813"/>
            <a:ext cx="1662499" cy="462979"/>
          </a:xfrm>
          <a:prstGeom prst="rect">
            <a:avLst/>
          </a:prstGeom>
          <a:solidFill>
            <a:srgbClr val="8C8C8C">
              <a:alpha val="3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ja-JP" altLang="en-US" sz="240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32" name="正方形/長方形 131">
            <a:extLst>
              <a:ext uri="{FF2B5EF4-FFF2-40B4-BE49-F238E27FC236}">
                <a16:creationId xmlns:a16="http://schemas.microsoft.com/office/drawing/2014/main" id="{7E64F20E-3F78-E01C-3079-FF34031B0FC0}"/>
              </a:ext>
            </a:extLst>
          </p:cNvPr>
          <p:cNvSpPr/>
          <p:nvPr/>
        </p:nvSpPr>
        <p:spPr>
          <a:xfrm rot="21092961">
            <a:off x="4246424" y="4772968"/>
            <a:ext cx="4675385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defTabSz="1219170"/>
            <a:r>
              <a:rPr lang="en-US" altLang="ja-JP" sz="2400" b="1" i="1" dirty="0">
                <a:solidFill>
                  <a:srgbClr val="000000"/>
                </a:solidFill>
                <a:latin typeface="Arial"/>
                <a:ea typeface="ＭＳ Ｐゴシック"/>
              </a:rPr>
              <a:t>The first YN phase shift data</a:t>
            </a:r>
          </a:p>
          <a:p>
            <a:pPr defTabSz="1219170"/>
            <a:r>
              <a:rPr lang="en-US" altLang="ja-JP" sz="2400" b="1" i="1" dirty="0">
                <a:solidFill>
                  <a:srgbClr val="000000"/>
                </a:solidFill>
                <a:latin typeface="Arial"/>
                <a:ea typeface="ＭＳ Ｐゴシック"/>
              </a:rPr>
              <a:t>Quark Pauli effect is confirmed.</a:t>
            </a:r>
            <a:endParaRPr lang="ja-JP" altLang="en-US" sz="24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DAA126E0-15CC-488B-BBBB-C021AA856DD3}"/>
              </a:ext>
            </a:extLst>
          </p:cNvPr>
          <p:cNvSpPr/>
          <p:nvPr/>
        </p:nvSpPr>
        <p:spPr>
          <a:xfrm rot="21092961">
            <a:off x="2669068" y="3156390"/>
            <a:ext cx="4675385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defTabSz="1219170"/>
            <a:r>
              <a:rPr lang="en-US" altLang="ja-JP" sz="2400" b="1" i="1" dirty="0">
                <a:solidFill>
                  <a:srgbClr val="000000"/>
                </a:solidFill>
                <a:latin typeface="Arial"/>
                <a:ea typeface="ＭＳ Ｐゴシック"/>
              </a:rPr>
              <a:t>Chiral EFT BB force is being revised based on those data.</a:t>
            </a:r>
            <a:endParaRPr lang="ja-JP" altLang="en-US" sz="24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083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894"/>
    </mc:Choice>
    <mc:Fallback xmlns="">
      <p:transition spd="slow" advTm="878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7|1.1|4.6|1|2.6|1.2|19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|0.6|1|3.1|0.5|0.5|0.7|2.9|0.5|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2.8|1.8|43.1|25.5|6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48.2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5.8|14.6|3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|7.2|41.2|18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8.4"/>
</p:tagLst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4297</TotalTime>
  <Words>1844</Words>
  <Application>Microsoft Office PowerPoint</Application>
  <PresentationFormat>ワイド画面</PresentationFormat>
  <Paragraphs>448</Paragraphs>
  <Slides>22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22</vt:i4>
      </vt:variant>
    </vt:vector>
  </HeadingPairs>
  <TitlesOfParts>
    <vt:vector size="39" baseType="lpstr">
      <vt:lpstr>-apple-system</vt:lpstr>
      <vt:lpstr>Arial Unicode MS</vt:lpstr>
      <vt:lpstr>ＭＳ Ｐゴシック</vt:lpstr>
      <vt:lpstr>UD デジタル 教科書体 N-B</vt:lpstr>
      <vt:lpstr>Meiryo</vt:lpstr>
      <vt:lpstr>游ゴシック</vt:lpstr>
      <vt:lpstr>游ゴシック Light</vt:lpstr>
      <vt:lpstr>Arial</vt:lpstr>
      <vt:lpstr>Calibri</vt:lpstr>
      <vt:lpstr>Cambria Math</vt:lpstr>
      <vt:lpstr>Helvetica</vt:lpstr>
      <vt:lpstr>Symbol</vt:lpstr>
      <vt:lpstr>Times New Roman</vt:lpstr>
      <vt:lpstr>Wingdings</vt:lpstr>
      <vt:lpstr>標準デザイン</vt:lpstr>
      <vt:lpstr>5_Office テーマ</vt:lpstr>
      <vt:lpstr>2_標準デザイン</vt:lpstr>
      <vt:lpstr>PowerPoint プレゼンテーション</vt:lpstr>
      <vt:lpstr>PowerPoint プレゼンテーション</vt:lpstr>
      <vt:lpstr>PowerPoint プレゼンテーション</vt:lpstr>
      <vt:lpstr>Motivation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Present and future : Lp scattering </vt:lpstr>
      <vt:lpstr>PowerPoint プレゼンテーション</vt:lpstr>
      <vt:lpstr>PowerPoint プレゼンテーション</vt:lpstr>
      <vt:lpstr>A new BL value from emulsion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Hirokazu Tamura</dc:creator>
  <cp:lastModifiedBy>Hirokazu Tamura</cp:lastModifiedBy>
  <cp:revision>44</cp:revision>
  <dcterms:created xsi:type="dcterms:W3CDTF">2025-09-25T10:03:36Z</dcterms:created>
  <dcterms:modified xsi:type="dcterms:W3CDTF">2025-11-28T17:32:00Z</dcterms:modified>
</cp:coreProperties>
</file>