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3" r:id="rId5"/>
    <p:sldId id="264" r:id="rId6"/>
    <p:sldId id="265" r:id="rId7"/>
    <p:sldId id="262" r:id="rId8"/>
    <p:sldId id="259" r:id="rId9"/>
    <p:sldId id="266" r:id="rId10"/>
    <p:sldId id="258" r:id="rId11"/>
    <p:sldId id="261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0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22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C0DB02-7713-86FD-2B08-C9B89B64D9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FD3864C-41A5-035F-3730-CFF23E3F5F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DC6BBAF-8BB7-27FD-52DE-45B69D5C3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BAD-3878-4972-8C7B-C4024C8EA7C2}" type="datetimeFigureOut">
              <a:rPr lang="zh-TW" altLang="en-US" smtClean="0"/>
              <a:t>2025/4/24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BF02E06-DC94-F576-F31E-984623AD8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5C6CF75-9412-34E6-64B2-C2D36FC56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2588F-FBEF-4349-A7FC-F58E44277B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929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C5062C-1292-7469-A819-6A625488B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FA7F291-3861-96FF-D571-C93174FB0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1ABC1F9-7040-AC74-9F3E-8B86BBB6F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BAD-3878-4972-8C7B-C4024C8EA7C2}" type="datetimeFigureOut">
              <a:rPr lang="zh-TW" altLang="en-US" smtClean="0"/>
              <a:t>2025/4/24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150D8A3-0504-3C7E-3453-A4A30B5A7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3C6C8E3-9053-4BDF-774B-5A124BBD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2588F-FBEF-4349-A7FC-F58E44277B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27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EB4F174-632B-FAD3-7851-04FD69A0CB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CA40832-958B-9D7D-0F4C-0766AF2FF4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3EFCAF0-288A-22D3-C528-611844EF5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BAD-3878-4972-8C7B-C4024C8EA7C2}" type="datetimeFigureOut">
              <a:rPr lang="zh-TW" altLang="en-US" smtClean="0"/>
              <a:t>2025/4/24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33C1B56-5B1B-2088-78F9-F5ECEC429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1ADB040-1BA9-88C2-D4BD-FE39AB5C5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2588F-FBEF-4349-A7FC-F58E44277B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978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6B6200-A997-A78D-B054-AB720C42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9CA842C-909E-5842-0F49-D272A3305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4469858-54FB-56EC-91AF-B7C3075BF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BAD-3878-4972-8C7B-C4024C8EA7C2}" type="datetimeFigureOut">
              <a:rPr lang="zh-TW" altLang="en-US" smtClean="0"/>
              <a:t>2025/4/24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81BF15D-9F4E-AF47-C6B9-670030E02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B70B516-81E0-4B2E-1C0E-ACF2EC4B6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2588F-FBEF-4349-A7FC-F58E44277B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923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488A5E-1907-9908-D0F0-14660AD52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3C3F5CD-963C-6407-465F-537A014F7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8C6597B-0719-3D0A-38D5-8BC04E66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BAD-3878-4972-8C7B-C4024C8EA7C2}" type="datetimeFigureOut">
              <a:rPr lang="zh-TW" altLang="en-US" smtClean="0"/>
              <a:t>2025/4/24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E5BA59B-F615-0FD7-9A8E-7A19326F9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C67EF7F-B95A-7626-8C38-76A844FF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2588F-FBEF-4349-A7FC-F58E44277B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0603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CEA557-43C3-D535-5623-F68E8BEFA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77F4D18-C145-E136-6BD8-D10EBB6C2E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A54081F-C711-95F5-55BC-AE73084F7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F4FE246-90BE-D20A-AAE8-761BAEA78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BAD-3878-4972-8C7B-C4024C8EA7C2}" type="datetimeFigureOut">
              <a:rPr lang="zh-TW" altLang="en-US" smtClean="0"/>
              <a:t>2025/4/24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4C4124B-13AE-D094-6E65-C39C3BCFC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0F73E12-DA64-A492-9272-9377510C4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2588F-FBEF-4349-A7FC-F58E44277B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2297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BB5756-5938-BDFF-643E-6900C6F6F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C86A258-A533-B787-8443-8D4C14A36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1A3ACAD-4130-4BEA-5092-3E5BC4F6E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8C7A48D-C5C0-5B2E-862B-7009ED0CF6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B9010A3-BD5F-7643-D47D-3F0C2EC2B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D437985-01B5-479C-DA4D-265AD4947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BAD-3878-4972-8C7B-C4024C8EA7C2}" type="datetimeFigureOut">
              <a:rPr lang="zh-TW" altLang="en-US" smtClean="0"/>
              <a:t>2025/4/24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6BEA03F-A729-04EA-03A5-FDCA12F17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B7403F8-7391-F67B-CD07-8EFACDA59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2588F-FBEF-4349-A7FC-F58E44277B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579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4B42DD-E916-7DD1-3707-C4FCDCE3E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0065CE3-681E-3E90-4E60-2FE9B0362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BAD-3878-4972-8C7B-C4024C8EA7C2}" type="datetimeFigureOut">
              <a:rPr lang="zh-TW" altLang="en-US" smtClean="0"/>
              <a:t>2025/4/24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272F3B5-7A8D-79F9-10E6-4795F91D9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6A563D1-166E-9566-B700-B87B5DC2A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2588F-FBEF-4349-A7FC-F58E44277B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9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F06CED7-8E05-443C-07C5-1DB36FF5B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BAD-3878-4972-8C7B-C4024C8EA7C2}" type="datetimeFigureOut">
              <a:rPr lang="zh-TW" altLang="en-US" smtClean="0"/>
              <a:t>2025/4/24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7C170BE-5080-0A01-064F-A5C091618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A0F9698-4938-FA10-B28F-39D5F69C3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2588F-FBEF-4349-A7FC-F58E44277B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3851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4FBD7D-1986-24FB-7CA9-4E23AFA8E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91BE074-C3B1-4B4E-B341-AE51D6287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E020BF1-2322-EE5B-1E1B-EEF2778AB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0545234-7BAB-13C0-042E-0F4C29326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BAD-3878-4972-8C7B-C4024C8EA7C2}" type="datetimeFigureOut">
              <a:rPr lang="zh-TW" altLang="en-US" smtClean="0"/>
              <a:t>2025/4/24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3058128-C290-D837-B1B2-4A1EB360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B0FAAE6-4085-A15E-6AB0-0736F74B7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2588F-FBEF-4349-A7FC-F58E44277B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547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4AA5B9-B925-B7A9-0171-1EFE12D86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42764A9-C618-28FE-4960-6CB37392A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B26D995-8B70-3D17-57C8-B793A4009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7086843-E11F-3C48-CF88-6BC3350CF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BAD-3878-4972-8C7B-C4024C8EA7C2}" type="datetimeFigureOut">
              <a:rPr lang="zh-TW" altLang="en-US" smtClean="0"/>
              <a:t>2025/4/24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19ADB6C-B030-F8FA-3645-9D0F8BA23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BF4B98C-D669-9D17-1A59-50AF14BF4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2588F-FBEF-4349-A7FC-F58E44277B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624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588465E-D3A9-47DE-0DC6-5FFF98E1E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128138C-8F93-080B-9921-C8A066895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0B4AF6E-F461-0C4F-D498-4CDAAE10F7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872BAD-3878-4972-8C7B-C4024C8EA7C2}" type="datetimeFigureOut">
              <a:rPr lang="zh-TW" altLang="en-US" smtClean="0"/>
              <a:t>2025/4/24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E147939-8556-6245-A723-21FCE7706F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443A133-E542-3857-EA79-F989A0BE29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32588F-FBEF-4349-A7FC-F58E44277B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128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9DFB97-4034-6AB2-4C3D-3B45908CAC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Paper study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EF5B4A5-9C52-7F1E-34A5-6D69819BA0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2504.08932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58705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D50646-D431-DBD3-15EA-AA19A5A1B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KCU105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0F980AF-7CA6-D114-6859-019F8F7D9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/>
              <a:t>6 - Si5335A-B02436-GM</a:t>
            </a:r>
          </a:p>
          <a:p>
            <a:pPr lvl="1"/>
            <a:r>
              <a:rPr lang="en-US" altLang="zh-TW" dirty="0"/>
              <a:t>OUT0 300MHz</a:t>
            </a:r>
          </a:p>
          <a:p>
            <a:pPr lvl="1"/>
            <a:r>
              <a:rPr lang="en-US" altLang="zh-TW" dirty="0"/>
              <a:t>OUT1 125MHz</a:t>
            </a:r>
          </a:p>
          <a:p>
            <a:pPr lvl="1"/>
            <a:r>
              <a:rPr lang="en-US" altLang="zh-TW" dirty="0"/>
              <a:t>OUT2 90MHZ</a:t>
            </a:r>
          </a:p>
          <a:p>
            <a:pPr lvl="1"/>
            <a:r>
              <a:rPr lang="en-US" altLang="zh-TW" dirty="0"/>
              <a:t>OUT3 33.3MHz</a:t>
            </a:r>
          </a:p>
          <a:p>
            <a:pPr lvl="1"/>
            <a:r>
              <a:rPr lang="en-US" altLang="zh-TW" dirty="0"/>
              <a:t>Jitter 300 fs</a:t>
            </a:r>
          </a:p>
          <a:p>
            <a:r>
              <a:rPr lang="en-US" altLang="zh-TW" dirty="0"/>
              <a:t>7 - Si570BAB0000544DG</a:t>
            </a:r>
          </a:p>
          <a:p>
            <a:pPr lvl="1"/>
            <a:r>
              <a:rPr lang="en-US" altLang="zh-TW" dirty="0"/>
              <a:t>OUT0 10MHz - 945MHz or 1.4GHz</a:t>
            </a:r>
          </a:p>
          <a:p>
            <a:pPr lvl="1"/>
            <a:r>
              <a:rPr lang="en-US" altLang="zh-TW" dirty="0"/>
              <a:t>Jitter 300 fs </a:t>
            </a:r>
          </a:p>
          <a:p>
            <a:r>
              <a:rPr lang="en-US" altLang="zh-TW" dirty="0"/>
              <a:t>8 - Si5328B-C-GM</a:t>
            </a:r>
          </a:p>
          <a:p>
            <a:pPr lvl="1"/>
            <a:r>
              <a:rPr lang="en-US" altLang="zh-TW" dirty="0"/>
              <a:t>OUT0 0.008MHz- 808MHz</a:t>
            </a:r>
          </a:p>
          <a:p>
            <a:pPr lvl="1"/>
            <a:r>
              <a:rPr lang="en-US" altLang="zh-TW" dirty="0"/>
              <a:t>Jitter 300 fs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58E585E-E88E-739F-EB1E-7D04129B1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127" y="2114506"/>
            <a:ext cx="6397788" cy="3773576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4368ABD2-9958-D832-BBA7-52B025D39DFC}"/>
              </a:ext>
            </a:extLst>
          </p:cNvPr>
          <p:cNvSpPr txBox="1"/>
          <p:nvPr/>
        </p:nvSpPr>
        <p:spPr>
          <a:xfrm>
            <a:off x="1280158" y="6308209"/>
            <a:ext cx="4206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No clock output pin found, no free lunch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8271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DF0AEA-2FD6-5C01-0025-6DEDA0AC5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Thank you for listening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9586928-845B-BB08-D221-1D0C66651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925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A3CE9E-0D45-A559-F381-2AB3BBDCA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TEST BOARD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8324084-2717-D3D6-6BF3-3E5E7029F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8437" y="1780766"/>
            <a:ext cx="5639587" cy="462979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7C4E2DC-06A1-A9A9-6FFB-AB06FD8D4C5F}"/>
              </a:ext>
            </a:extLst>
          </p:cNvPr>
          <p:cNvSpPr/>
          <p:nvPr/>
        </p:nvSpPr>
        <p:spPr>
          <a:xfrm>
            <a:off x="4421171" y="3497344"/>
            <a:ext cx="1674829" cy="112179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FF00"/>
                </a:solidFill>
              </a:rPr>
              <a:t>Charge injector</a:t>
            </a:r>
          </a:p>
          <a:p>
            <a:pPr algn="ctr"/>
            <a:r>
              <a:rPr lang="en-US" altLang="zh-TW" dirty="0">
                <a:solidFill>
                  <a:srgbClr val="FFFF00"/>
                </a:solidFill>
              </a:rPr>
              <a:t>(INPUT)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AAFF900-8361-AF8C-E17D-A0ACE5B9D338}"/>
              </a:ext>
            </a:extLst>
          </p:cNvPr>
          <p:cNvSpPr/>
          <p:nvPr/>
        </p:nvSpPr>
        <p:spPr>
          <a:xfrm>
            <a:off x="4303577" y="4798632"/>
            <a:ext cx="2135825" cy="40094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FF00"/>
                </a:solidFill>
              </a:rPr>
              <a:t>Amp. 1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72CE509-9F6C-9887-F359-DBE54F6DD898}"/>
              </a:ext>
            </a:extLst>
          </p:cNvPr>
          <p:cNvSpPr/>
          <p:nvPr/>
        </p:nvSpPr>
        <p:spPr>
          <a:xfrm>
            <a:off x="6829623" y="2291818"/>
            <a:ext cx="742927" cy="332061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FF00"/>
                </a:solidFill>
              </a:rPr>
              <a:t>Amp.</a:t>
            </a:r>
          </a:p>
          <a:p>
            <a:pPr algn="ctr"/>
            <a:r>
              <a:rPr lang="en-US" altLang="zh-TW" dirty="0">
                <a:solidFill>
                  <a:srgbClr val="FFFF00"/>
                </a:solidFill>
              </a:rPr>
              <a:t>2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6F375C0-CAC1-6F3F-4E0B-A506B1921497}"/>
              </a:ext>
            </a:extLst>
          </p:cNvPr>
          <p:cNvSpPr/>
          <p:nvPr/>
        </p:nvSpPr>
        <p:spPr>
          <a:xfrm>
            <a:off x="8420090" y="2357352"/>
            <a:ext cx="742927" cy="332061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FF00"/>
                </a:solidFill>
              </a:rPr>
              <a:t>OUTPUT</a:t>
            </a:r>
            <a:endParaRPr lang="zh-TW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30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C6BE37-7C19-419E-9546-842BF61C8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 setup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9F37C01-707B-2FA6-9A07-91C3573B5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09616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/>
              <a:t>Low jitter clock source: SiLabs Si5332-6EX-EVB</a:t>
            </a:r>
          </a:p>
          <a:p>
            <a:pPr lvl="1"/>
            <a:r>
              <a:rPr lang="en-US" altLang="zh-TW" dirty="0"/>
              <a:t>Set to 84.3MHz</a:t>
            </a:r>
          </a:p>
          <a:p>
            <a:pPr lvl="1"/>
            <a:r>
              <a:rPr lang="en-US" altLang="zh-TW" dirty="0"/>
              <a:t>Jitter 100 fs</a:t>
            </a:r>
          </a:p>
          <a:p>
            <a:r>
              <a:rPr lang="en-US" altLang="zh-TW" dirty="0"/>
              <a:t>Delay: NB6L295</a:t>
            </a:r>
          </a:p>
          <a:p>
            <a:pPr lvl="1"/>
            <a:r>
              <a:rPr lang="en-US" altLang="zh-TW" dirty="0"/>
              <a:t>11ps per step</a:t>
            </a:r>
          </a:p>
          <a:p>
            <a:r>
              <a:rPr lang="en-US" altLang="zh-TW" dirty="0"/>
              <a:t>AND gate: MC100LVEP05</a:t>
            </a:r>
          </a:p>
          <a:p>
            <a:r>
              <a:rPr lang="en-US" altLang="zh-TW" dirty="0"/>
              <a:t>Amplify: </a:t>
            </a:r>
            <a:r>
              <a:rPr lang="en-US" altLang="zh-TW" dirty="0" err="1"/>
              <a:t>Minicircuits</a:t>
            </a:r>
            <a:r>
              <a:rPr lang="en-US" altLang="zh-TW" dirty="0"/>
              <a:t> Gali S66+</a:t>
            </a:r>
            <a:endParaRPr lang="zh-TW" altLang="en-US" dirty="0"/>
          </a:p>
        </p:txBody>
      </p:sp>
      <p:pic>
        <p:nvPicPr>
          <p:cNvPr id="37" name="圖片 36">
            <a:extLst>
              <a:ext uri="{FF2B5EF4-FFF2-40B4-BE49-F238E27FC236}">
                <a16:creationId xmlns:a16="http://schemas.microsoft.com/office/drawing/2014/main" id="{AD3A4F98-565F-57F9-6DDE-ECDABD7BB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306" y="4635241"/>
            <a:ext cx="8897592" cy="1857634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14571816-FE85-DC63-311E-16DC295F2515}"/>
              </a:ext>
            </a:extLst>
          </p:cNvPr>
          <p:cNvSpPr txBox="1"/>
          <p:nvPr/>
        </p:nvSpPr>
        <p:spPr>
          <a:xfrm>
            <a:off x="9115719" y="6369764"/>
            <a:ext cx="16402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000" dirty="0"/>
              <a:t>LeCroy WaveRunner 610Zi </a:t>
            </a:r>
          </a:p>
        </p:txBody>
      </p:sp>
    </p:spTree>
    <p:extLst>
      <p:ext uri="{BB962C8B-B14F-4D97-AF65-F5344CB8AC3E}">
        <p14:creationId xmlns:p14="http://schemas.microsoft.com/office/powerpoint/2010/main" val="2906463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圖片 36">
            <a:extLst>
              <a:ext uri="{FF2B5EF4-FFF2-40B4-BE49-F238E27FC236}">
                <a16:creationId xmlns:a16="http://schemas.microsoft.com/office/drawing/2014/main" id="{AD3A4F98-565F-57F9-6DDE-ECDABD7BB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101" y="2352615"/>
            <a:ext cx="8897592" cy="185763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6C6BE37-7C19-419E-9546-842BF61C8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Test signal</a:t>
            </a:r>
            <a:endParaRPr lang="zh-TW" altLang="en-US" dirty="0"/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29329F9F-EB2A-8A1C-00F1-5067CB4B8447}"/>
              </a:ext>
            </a:extLst>
          </p:cNvPr>
          <p:cNvGrpSpPr/>
          <p:nvPr/>
        </p:nvGrpSpPr>
        <p:grpSpPr>
          <a:xfrm>
            <a:off x="1630961" y="4408400"/>
            <a:ext cx="454746" cy="144856"/>
            <a:chOff x="1147763" y="5529511"/>
            <a:chExt cx="454746" cy="144856"/>
          </a:xfrm>
        </p:grpSpPr>
        <p:cxnSp>
          <p:nvCxnSpPr>
            <p:cNvPr id="7" name="接點: 肘形 6">
              <a:extLst>
                <a:ext uri="{FF2B5EF4-FFF2-40B4-BE49-F238E27FC236}">
                  <a16:creationId xmlns:a16="http://schemas.microsoft.com/office/drawing/2014/main" id="{2B4CAFC6-26D9-4BD6-EDE6-7769AF5DA9FC}"/>
                </a:ext>
              </a:extLst>
            </p:cNvPr>
            <p:cNvCxnSpPr>
              <a:cxnSpLocks/>
            </p:cNvCxnSpPr>
            <p:nvPr/>
          </p:nvCxnSpPr>
          <p:spPr>
            <a:xfrm>
              <a:off x="1147763" y="5529511"/>
              <a:ext cx="227373" cy="144856"/>
            </a:xfrm>
            <a:prstGeom prst="bent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接點: 肘形 12">
              <a:extLst>
                <a:ext uri="{FF2B5EF4-FFF2-40B4-BE49-F238E27FC236}">
                  <a16:creationId xmlns:a16="http://schemas.microsoft.com/office/drawing/2014/main" id="{27EFDDE2-C69B-3660-4F55-02F9743ECC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75136" y="5529511"/>
              <a:ext cx="227373" cy="144856"/>
            </a:xfrm>
            <a:prstGeom prst="bent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C6D10D62-F79D-3A5A-85C1-CA0E6881A3E9}"/>
              </a:ext>
            </a:extLst>
          </p:cNvPr>
          <p:cNvGrpSpPr/>
          <p:nvPr/>
        </p:nvGrpSpPr>
        <p:grpSpPr>
          <a:xfrm>
            <a:off x="5507636" y="2575571"/>
            <a:ext cx="454746" cy="144856"/>
            <a:chOff x="1147763" y="5529511"/>
            <a:chExt cx="454746" cy="144856"/>
          </a:xfrm>
        </p:grpSpPr>
        <p:cxnSp>
          <p:nvCxnSpPr>
            <p:cNvPr id="18" name="接點: 肘形 17">
              <a:extLst>
                <a:ext uri="{FF2B5EF4-FFF2-40B4-BE49-F238E27FC236}">
                  <a16:creationId xmlns:a16="http://schemas.microsoft.com/office/drawing/2014/main" id="{B42D22BD-0009-4B13-A8BD-D42E25448293}"/>
                </a:ext>
              </a:extLst>
            </p:cNvPr>
            <p:cNvCxnSpPr>
              <a:cxnSpLocks/>
            </p:cNvCxnSpPr>
            <p:nvPr/>
          </p:nvCxnSpPr>
          <p:spPr>
            <a:xfrm>
              <a:off x="1147763" y="5529511"/>
              <a:ext cx="227373" cy="144856"/>
            </a:xfrm>
            <a:prstGeom prst="bent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接點: 肘形 18">
              <a:extLst>
                <a:ext uri="{FF2B5EF4-FFF2-40B4-BE49-F238E27FC236}">
                  <a16:creationId xmlns:a16="http://schemas.microsoft.com/office/drawing/2014/main" id="{675C7FE0-5D82-F5AC-08D8-BEAF14C5B9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75136" y="5529511"/>
              <a:ext cx="227373" cy="144856"/>
            </a:xfrm>
            <a:prstGeom prst="bent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F41B989A-DE7D-F7F1-E91A-ED299AA7A81E}"/>
              </a:ext>
            </a:extLst>
          </p:cNvPr>
          <p:cNvGrpSpPr/>
          <p:nvPr/>
        </p:nvGrpSpPr>
        <p:grpSpPr>
          <a:xfrm>
            <a:off x="1637564" y="4830901"/>
            <a:ext cx="454746" cy="144856"/>
            <a:chOff x="1147763" y="5529511"/>
            <a:chExt cx="454746" cy="144856"/>
          </a:xfrm>
        </p:grpSpPr>
        <p:cxnSp>
          <p:nvCxnSpPr>
            <p:cNvPr id="21" name="接點: 肘形 20">
              <a:extLst>
                <a:ext uri="{FF2B5EF4-FFF2-40B4-BE49-F238E27FC236}">
                  <a16:creationId xmlns:a16="http://schemas.microsoft.com/office/drawing/2014/main" id="{4A011D74-5538-97D0-A7C4-9420D05E6D4A}"/>
                </a:ext>
              </a:extLst>
            </p:cNvPr>
            <p:cNvCxnSpPr>
              <a:cxnSpLocks/>
            </p:cNvCxnSpPr>
            <p:nvPr/>
          </p:nvCxnSpPr>
          <p:spPr>
            <a:xfrm>
              <a:off x="1147763" y="5529511"/>
              <a:ext cx="227373" cy="144856"/>
            </a:xfrm>
            <a:prstGeom prst="bent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接點: 肘形 21">
              <a:extLst>
                <a:ext uri="{FF2B5EF4-FFF2-40B4-BE49-F238E27FC236}">
                  <a16:creationId xmlns:a16="http://schemas.microsoft.com/office/drawing/2014/main" id="{8902C244-28B5-7537-8192-C52B80F74A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75136" y="5529511"/>
              <a:ext cx="227373" cy="144856"/>
            </a:xfrm>
            <a:prstGeom prst="bent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ECE7A9C4-91DC-08BB-80DC-1056A722F911}"/>
              </a:ext>
            </a:extLst>
          </p:cNvPr>
          <p:cNvGrpSpPr/>
          <p:nvPr/>
        </p:nvGrpSpPr>
        <p:grpSpPr>
          <a:xfrm>
            <a:off x="2720647" y="4408400"/>
            <a:ext cx="454746" cy="144856"/>
            <a:chOff x="1147763" y="5529511"/>
            <a:chExt cx="454746" cy="144856"/>
          </a:xfrm>
        </p:grpSpPr>
        <p:cxnSp>
          <p:nvCxnSpPr>
            <p:cNvPr id="24" name="接點: 肘形 23">
              <a:extLst>
                <a:ext uri="{FF2B5EF4-FFF2-40B4-BE49-F238E27FC236}">
                  <a16:creationId xmlns:a16="http://schemas.microsoft.com/office/drawing/2014/main" id="{A08B1498-192D-82B0-539B-6DACF5893701}"/>
                </a:ext>
              </a:extLst>
            </p:cNvPr>
            <p:cNvCxnSpPr>
              <a:cxnSpLocks/>
            </p:cNvCxnSpPr>
            <p:nvPr/>
          </p:nvCxnSpPr>
          <p:spPr>
            <a:xfrm>
              <a:off x="1147763" y="5529511"/>
              <a:ext cx="227373" cy="144856"/>
            </a:xfrm>
            <a:prstGeom prst="bent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接點: 肘形 24">
              <a:extLst>
                <a:ext uri="{FF2B5EF4-FFF2-40B4-BE49-F238E27FC236}">
                  <a16:creationId xmlns:a16="http://schemas.microsoft.com/office/drawing/2014/main" id="{D83D2FA4-93EE-A40A-16F7-F694061664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75136" y="5529511"/>
              <a:ext cx="227373" cy="144856"/>
            </a:xfrm>
            <a:prstGeom prst="bent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EEB12921-D475-4272-4FA1-438774C4944F}"/>
              </a:ext>
            </a:extLst>
          </p:cNvPr>
          <p:cNvGrpSpPr/>
          <p:nvPr/>
        </p:nvGrpSpPr>
        <p:grpSpPr>
          <a:xfrm>
            <a:off x="2641231" y="4830901"/>
            <a:ext cx="454746" cy="144856"/>
            <a:chOff x="1147763" y="5529511"/>
            <a:chExt cx="454746" cy="144856"/>
          </a:xfrm>
        </p:grpSpPr>
        <p:cxnSp>
          <p:nvCxnSpPr>
            <p:cNvPr id="27" name="接點: 肘形 26">
              <a:extLst>
                <a:ext uri="{FF2B5EF4-FFF2-40B4-BE49-F238E27FC236}">
                  <a16:creationId xmlns:a16="http://schemas.microsoft.com/office/drawing/2014/main" id="{A5F86B4E-B3B5-812C-BB70-249B53748D97}"/>
                </a:ext>
              </a:extLst>
            </p:cNvPr>
            <p:cNvCxnSpPr>
              <a:cxnSpLocks/>
            </p:cNvCxnSpPr>
            <p:nvPr/>
          </p:nvCxnSpPr>
          <p:spPr>
            <a:xfrm>
              <a:off x="1147763" y="5529511"/>
              <a:ext cx="227373" cy="144856"/>
            </a:xfrm>
            <a:prstGeom prst="bent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接點: 肘形 27">
              <a:extLst>
                <a:ext uri="{FF2B5EF4-FFF2-40B4-BE49-F238E27FC236}">
                  <a16:creationId xmlns:a16="http://schemas.microsoft.com/office/drawing/2014/main" id="{C1867626-99C7-1501-761A-DED9492CA1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75136" y="5529511"/>
              <a:ext cx="227373" cy="144856"/>
            </a:xfrm>
            <a:prstGeom prst="bent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流程圖: 延遲 38">
            <a:extLst>
              <a:ext uri="{FF2B5EF4-FFF2-40B4-BE49-F238E27FC236}">
                <a16:creationId xmlns:a16="http://schemas.microsoft.com/office/drawing/2014/main" id="{03DEEC9E-55CC-0E2B-2C67-57900DBD3D0F}"/>
              </a:ext>
            </a:extLst>
          </p:cNvPr>
          <p:cNvSpPr/>
          <p:nvPr/>
        </p:nvSpPr>
        <p:spPr>
          <a:xfrm>
            <a:off x="3246189" y="4564850"/>
            <a:ext cx="244353" cy="244353"/>
          </a:xfrm>
          <a:prstGeom prst="flowChartDelay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800" dirty="0">
                <a:solidFill>
                  <a:schemeClr val="tx1"/>
                </a:solidFill>
              </a:rPr>
              <a:t>AND</a:t>
            </a:r>
            <a:endParaRPr lang="zh-TW" altLang="en-US" sz="800" dirty="0">
              <a:solidFill>
                <a:schemeClr val="tx1"/>
              </a:solidFill>
            </a:endParaRPr>
          </a:p>
        </p:txBody>
      </p:sp>
      <p:grpSp>
        <p:nvGrpSpPr>
          <p:cNvPr id="40" name="群組 39">
            <a:extLst>
              <a:ext uri="{FF2B5EF4-FFF2-40B4-BE49-F238E27FC236}">
                <a16:creationId xmlns:a16="http://schemas.microsoft.com/office/drawing/2014/main" id="{AADB29D1-B7D2-7AFF-6B0A-33EC186F6D00}"/>
              </a:ext>
            </a:extLst>
          </p:cNvPr>
          <p:cNvGrpSpPr/>
          <p:nvPr/>
        </p:nvGrpSpPr>
        <p:grpSpPr>
          <a:xfrm>
            <a:off x="3582960" y="4398297"/>
            <a:ext cx="176297" cy="165062"/>
            <a:chOff x="1147763" y="5529511"/>
            <a:chExt cx="454746" cy="144856"/>
          </a:xfrm>
        </p:grpSpPr>
        <p:cxnSp>
          <p:nvCxnSpPr>
            <p:cNvPr id="41" name="接點: 肘形 40">
              <a:extLst>
                <a:ext uri="{FF2B5EF4-FFF2-40B4-BE49-F238E27FC236}">
                  <a16:creationId xmlns:a16="http://schemas.microsoft.com/office/drawing/2014/main" id="{94268B39-768D-8B22-78B0-267AA4FE7A83}"/>
                </a:ext>
              </a:extLst>
            </p:cNvPr>
            <p:cNvCxnSpPr>
              <a:cxnSpLocks/>
            </p:cNvCxnSpPr>
            <p:nvPr/>
          </p:nvCxnSpPr>
          <p:spPr>
            <a:xfrm>
              <a:off x="1147763" y="5529511"/>
              <a:ext cx="227373" cy="144856"/>
            </a:xfrm>
            <a:prstGeom prst="bent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接點: 肘形 41">
              <a:extLst>
                <a:ext uri="{FF2B5EF4-FFF2-40B4-BE49-F238E27FC236}">
                  <a16:creationId xmlns:a16="http://schemas.microsoft.com/office/drawing/2014/main" id="{9C611CB4-67E8-CC5C-0677-0507767CD6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75136" y="5529511"/>
              <a:ext cx="227373" cy="144856"/>
            </a:xfrm>
            <a:prstGeom prst="bent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群組 46">
            <a:extLst>
              <a:ext uri="{FF2B5EF4-FFF2-40B4-BE49-F238E27FC236}">
                <a16:creationId xmlns:a16="http://schemas.microsoft.com/office/drawing/2014/main" id="{3FBBDA17-E318-D29E-7711-D5F395D31722}"/>
              </a:ext>
            </a:extLst>
          </p:cNvPr>
          <p:cNvGrpSpPr/>
          <p:nvPr/>
        </p:nvGrpSpPr>
        <p:grpSpPr>
          <a:xfrm>
            <a:off x="4675071" y="4398297"/>
            <a:ext cx="176297" cy="49855"/>
            <a:chOff x="1147763" y="5529511"/>
            <a:chExt cx="454746" cy="144856"/>
          </a:xfrm>
        </p:grpSpPr>
        <p:cxnSp>
          <p:nvCxnSpPr>
            <p:cNvPr id="48" name="接點: 肘形 47">
              <a:extLst>
                <a:ext uri="{FF2B5EF4-FFF2-40B4-BE49-F238E27FC236}">
                  <a16:creationId xmlns:a16="http://schemas.microsoft.com/office/drawing/2014/main" id="{AB170C90-AA71-E2FD-C23C-4254A1E0EC7C}"/>
                </a:ext>
              </a:extLst>
            </p:cNvPr>
            <p:cNvCxnSpPr>
              <a:cxnSpLocks/>
            </p:cNvCxnSpPr>
            <p:nvPr/>
          </p:nvCxnSpPr>
          <p:spPr>
            <a:xfrm>
              <a:off x="1147763" y="5529511"/>
              <a:ext cx="227373" cy="144856"/>
            </a:xfrm>
            <a:prstGeom prst="bent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接點: 肘形 48">
              <a:extLst>
                <a:ext uri="{FF2B5EF4-FFF2-40B4-BE49-F238E27FC236}">
                  <a16:creationId xmlns:a16="http://schemas.microsoft.com/office/drawing/2014/main" id="{FEACC38B-60E1-6BB9-368E-3FBA6E34E2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75136" y="5529511"/>
              <a:ext cx="227373" cy="144856"/>
            </a:xfrm>
            <a:prstGeom prst="bent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矩形 53">
            <a:extLst>
              <a:ext uri="{FF2B5EF4-FFF2-40B4-BE49-F238E27FC236}">
                <a16:creationId xmlns:a16="http://schemas.microsoft.com/office/drawing/2014/main" id="{A6C11EC8-DF1F-1A7A-C3FC-5313623C1B62}"/>
              </a:ext>
            </a:extLst>
          </p:cNvPr>
          <p:cNvSpPr/>
          <p:nvPr/>
        </p:nvSpPr>
        <p:spPr>
          <a:xfrm>
            <a:off x="2179972" y="4757618"/>
            <a:ext cx="423551" cy="24435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100" dirty="0"/>
              <a:t>delay</a:t>
            </a:r>
            <a:endParaRPr lang="zh-TW" altLang="en-US" sz="1100" dirty="0"/>
          </a:p>
        </p:txBody>
      </p:sp>
      <p:grpSp>
        <p:nvGrpSpPr>
          <p:cNvPr id="55" name="群組 54">
            <a:extLst>
              <a:ext uri="{FF2B5EF4-FFF2-40B4-BE49-F238E27FC236}">
                <a16:creationId xmlns:a16="http://schemas.microsoft.com/office/drawing/2014/main" id="{4861992D-C8CF-F9DC-EB9E-83223BFB144D}"/>
              </a:ext>
            </a:extLst>
          </p:cNvPr>
          <p:cNvGrpSpPr/>
          <p:nvPr/>
        </p:nvGrpSpPr>
        <p:grpSpPr>
          <a:xfrm>
            <a:off x="7666337" y="4398297"/>
            <a:ext cx="176297" cy="577460"/>
            <a:chOff x="1147763" y="5529511"/>
            <a:chExt cx="454746" cy="144856"/>
          </a:xfrm>
        </p:grpSpPr>
        <p:cxnSp>
          <p:nvCxnSpPr>
            <p:cNvPr id="56" name="接點: 肘形 55">
              <a:extLst>
                <a:ext uri="{FF2B5EF4-FFF2-40B4-BE49-F238E27FC236}">
                  <a16:creationId xmlns:a16="http://schemas.microsoft.com/office/drawing/2014/main" id="{488023C3-5BBE-CA40-49F8-E7615C87AD8B}"/>
                </a:ext>
              </a:extLst>
            </p:cNvPr>
            <p:cNvCxnSpPr>
              <a:cxnSpLocks/>
            </p:cNvCxnSpPr>
            <p:nvPr/>
          </p:nvCxnSpPr>
          <p:spPr>
            <a:xfrm>
              <a:off x="1147763" y="5529511"/>
              <a:ext cx="227373" cy="144856"/>
            </a:xfrm>
            <a:prstGeom prst="bent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接點: 肘形 56">
              <a:extLst>
                <a:ext uri="{FF2B5EF4-FFF2-40B4-BE49-F238E27FC236}">
                  <a16:creationId xmlns:a16="http://schemas.microsoft.com/office/drawing/2014/main" id="{D258CC6F-E3C5-AEB6-54FC-DCCCC68F3A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75136" y="5529511"/>
              <a:ext cx="227373" cy="144856"/>
            </a:xfrm>
            <a:prstGeom prst="bent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群組 61">
            <a:extLst>
              <a:ext uri="{FF2B5EF4-FFF2-40B4-BE49-F238E27FC236}">
                <a16:creationId xmlns:a16="http://schemas.microsoft.com/office/drawing/2014/main" id="{61360EA1-1EFA-96E7-228B-143ACB54D410}"/>
              </a:ext>
            </a:extLst>
          </p:cNvPr>
          <p:cNvGrpSpPr/>
          <p:nvPr/>
        </p:nvGrpSpPr>
        <p:grpSpPr>
          <a:xfrm>
            <a:off x="6603020" y="4482808"/>
            <a:ext cx="176297" cy="49855"/>
            <a:chOff x="1147763" y="5529511"/>
            <a:chExt cx="454746" cy="144856"/>
          </a:xfrm>
        </p:grpSpPr>
        <p:cxnSp>
          <p:nvCxnSpPr>
            <p:cNvPr id="63" name="接點: 肘形 62">
              <a:extLst>
                <a:ext uri="{FF2B5EF4-FFF2-40B4-BE49-F238E27FC236}">
                  <a16:creationId xmlns:a16="http://schemas.microsoft.com/office/drawing/2014/main" id="{C31F2FE0-BD9C-5088-F5D5-B715B4E398F1}"/>
                </a:ext>
              </a:extLst>
            </p:cNvPr>
            <p:cNvCxnSpPr>
              <a:cxnSpLocks/>
            </p:cNvCxnSpPr>
            <p:nvPr/>
          </p:nvCxnSpPr>
          <p:spPr>
            <a:xfrm>
              <a:off x="1147763" y="5529511"/>
              <a:ext cx="227373" cy="144856"/>
            </a:xfrm>
            <a:prstGeom prst="bent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接點: 肘形 63">
              <a:extLst>
                <a:ext uri="{FF2B5EF4-FFF2-40B4-BE49-F238E27FC236}">
                  <a16:creationId xmlns:a16="http://schemas.microsoft.com/office/drawing/2014/main" id="{48559355-682C-2290-464B-90F3AD3148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75136" y="5529511"/>
              <a:ext cx="227373" cy="144856"/>
            </a:xfrm>
            <a:prstGeom prst="bent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文字方塊 64">
            <a:extLst>
              <a:ext uri="{FF2B5EF4-FFF2-40B4-BE49-F238E27FC236}">
                <a16:creationId xmlns:a16="http://schemas.microsoft.com/office/drawing/2014/main" id="{C6B3ECD8-4C45-08E0-0F72-2A8F53F6D01E}"/>
              </a:ext>
            </a:extLst>
          </p:cNvPr>
          <p:cNvSpPr txBox="1"/>
          <p:nvPr/>
        </p:nvSpPr>
        <p:spPr>
          <a:xfrm>
            <a:off x="6354239" y="4507735"/>
            <a:ext cx="845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    +</a:t>
            </a:r>
          </a:p>
          <a:p>
            <a:r>
              <a:rPr lang="en-US" altLang="zh-TW" dirty="0"/>
              <a:t>noise</a:t>
            </a:r>
            <a:endParaRPr lang="zh-TW" altLang="en-US" dirty="0"/>
          </a:p>
        </p:txBody>
      </p:sp>
      <p:cxnSp>
        <p:nvCxnSpPr>
          <p:cNvPr id="67" name="直線單箭頭接點 66">
            <a:extLst>
              <a:ext uri="{FF2B5EF4-FFF2-40B4-BE49-F238E27FC236}">
                <a16:creationId xmlns:a16="http://schemas.microsoft.com/office/drawing/2014/main" id="{3C91B0BE-B6AA-3D78-D45F-705C070F473F}"/>
              </a:ext>
            </a:extLst>
          </p:cNvPr>
          <p:cNvCxnSpPr/>
          <p:nvPr/>
        </p:nvCxnSpPr>
        <p:spPr>
          <a:xfrm>
            <a:off x="7088721" y="4642938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文字方塊 4">
            <a:extLst>
              <a:ext uri="{FF2B5EF4-FFF2-40B4-BE49-F238E27FC236}">
                <a16:creationId xmlns:a16="http://schemas.microsoft.com/office/drawing/2014/main" id="{1F55D6C0-B2ED-E98E-4FA8-B697098E899A}"/>
              </a:ext>
            </a:extLst>
          </p:cNvPr>
          <p:cNvSpPr txBox="1"/>
          <p:nvPr/>
        </p:nvSpPr>
        <p:spPr>
          <a:xfrm>
            <a:off x="1366101" y="5701435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The real signal is not a square wave</a:t>
            </a:r>
          </a:p>
          <a:p>
            <a:r>
              <a:rPr lang="en-US" altLang="zh-TW" dirty="0"/>
              <a:t>Test signal width ~1ns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71279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B7BFA6-B5EB-8CB1-03E4-96C638285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Gain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303A16F-CE62-92C2-4281-4AE20D693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Change attenuation for the test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4A94238-4D0B-D3A9-D66A-A1C1CB0D8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42584"/>
            <a:ext cx="6011114" cy="139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20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8A863D-8B46-7194-8DA2-6E8ADEB9A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Time resolution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91C6F410-2B87-049A-70B2-1CF257F56D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𝛿</m:t>
                    </m:r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𝐹𝐸𝐸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𝑝𝑢𝑙𝑠𝑒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𝑔𝑒𝑛𝑒𝑟𝑎𝑡𝑜𝑟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zh-TW" altLang="en-US" sz="2400" dirty="0"/>
              </a:p>
              <a:p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the time resolution of the system</a:t>
                </a:r>
              </a:p>
              <a:p>
                <a:endParaRPr lang="en-US" altLang="zh-TW" sz="24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TW" sz="2400" dirty="0">
                    <a:latin typeface="Cambria Math" panose="02040503050406030204" pitchFamily="18" charset="0"/>
                  </a:rPr>
                  <a:t>where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𝑑𝑉</m:t>
                            </m:r>
                          </m:num>
                          <m:den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d>
                          <m:dPr>
                            <m:begChr m:val="|"/>
                            <m:endChr m:val=""/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zh-TW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altLang="zh-TW" sz="2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𝑅𝑖𝑠𝑒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𝑇𝑖𝑚𝑒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𝑆𝑁𝑅</m:t>
                        </m:r>
                      </m:den>
                    </m:f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zh-TW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altLang="zh-TW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= Noise RMS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91C6F410-2B87-049A-70B2-1CF257F56D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721D1EF2-5454-79D1-DEE0-DA9473F08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965" y="3524794"/>
            <a:ext cx="6125430" cy="2029108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83763DD5-33ED-E243-FC73-729C9FDC579A}"/>
              </a:ext>
            </a:extLst>
          </p:cNvPr>
          <p:cNvSpPr txBox="1"/>
          <p:nvPr/>
        </p:nvSpPr>
        <p:spPr>
          <a:xfrm>
            <a:off x="4955177" y="5680766"/>
            <a:ext cx="7236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Signal-to-noise ratio (SNR) significantly enhance the time resolution</a:t>
            </a:r>
          </a:p>
        </p:txBody>
      </p:sp>
    </p:spTree>
    <p:extLst>
      <p:ext uri="{BB962C8B-B14F-4D97-AF65-F5344CB8AC3E}">
        <p14:creationId xmlns:p14="http://schemas.microsoft.com/office/powerpoint/2010/main" val="4067299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654C79-B2AD-B18D-7033-02597F4CF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Time resolution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90559A0-669A-45FB-9E72-198829DE5E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Change attenuation (change SNR) for the test</a:t>
                </a:r>
              </a:p>
              <a:p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≈4.5±0.5 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/>
                  <a:t> </a:t>
                </a:r>
                <a:endParaRPr lang="zh-TW" altLang="en-US" dirty="0"/>
              </a:p>
              <a:p>
                <a:endParaRPr lang="zh-TW" altLang="en-US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90559A0-669A-45FB-9E72-198829DE5E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0FBBC54D-2D47-2A94-D1FC-2A32A88C5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381" y="2814446"/>
            <a:ext cx="4368619" cy="321510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18DFE91-6F98-C305-258F-4F3B62ACB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645069"/>
            <a:ext cx="6125430" cy="202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68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3B0469-8541-551F-419F-E5F42854A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Test signal time resolution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6753682-B113-3D20-72D5-9D97E948FD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>
                    <a:latin typeface="Cambria Math" panose="02040503050406030204" pitchFamily="18" charset="0"/>
                  </a:rPr>
                  <a:t>Attenuator effect in the time resolution is negligible</a:t>
                </a:r>
                <a:endParaRPr lang="en-US" altLang="zh-TW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TW" dirty="0" smtClean="0"/>
                          <m:t>pulse</m:t>
                        </m:r>
                        <m:r>
                          <m:rPr>
                            <m:nor/>
                          </m:rPr>
                          <a:rPr lang="en-US" altLang="zh-TW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altLang="zh-TW" dirty="0" smtClean="0"/>
                          <m:t>generator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=4.13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0.12 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𝑝𝑠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6753682-B113-3D20-72D5-9D97E948F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09ED160A-C095-75B0-1D2C-87EC78537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885" y="3167156"/>
            <a:ext cx="6125430" cy="13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81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654C79-B2AD-B18D-7033-02597F4CF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Conclusion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90559A0-669A-45FB-9E72-198829DE5E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zh-TW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TW" b="0" i="0" dirty="0" smtClean="0"/>
                          <m:t>FEE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±1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𝑝𝑠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90559A0-669A-45FB-9E72-198829DE5E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8503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216</Words>
  <Application>Microsoft Office PowerPoint</Application>
  <PresentationFormat>寬螢幕</PresentationFormat>
  <Paragraphs>60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Cambria Math</vt:lpstr>
      <vt:lpstr>Office 佈景主題</vt:lpstr>
      <vt:lpstr>Paper study</vt:lpstr>
      <vt:lpstr>TEST BOARD</vt:lpstr>
      <vt:lpstr>Experiment setup</vt:lpstr>
      <vt:lpstr>Test signal</vt:lpstr>
      <vt:lpstr>Gain</vt:lpstr>
      <vt:lpstr>Time resolution</vt:lpstr>
      <vt:lpstr>Time resolution</vt:lpstr>
      <vt:lpstr>Test signal time resolution</vt:lpstr>
      <vt:lpstr>Conclusion</vt:lpstr>
      <vt:lpstr>KCU105</vt:lpstr>
      <vt:lpstr>Thank you for listening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錫泓 姚</dc:creator>
  <cp:lastModifiedBy>錫泓 姚</cp:lastModifiedBy>
  <cp:revision>14</cp:revision>
  <dcterms:created xsi:type="dcterms:W3CDTF">2025-04-21T06:59:53Z</dcterms:created>
  <dcterms:modified xsi:type="dcterms:W3CDTF">2025-04-24T03:53:38Z</dcterms:modified>
</cp:coreProperties>
</file>