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371" r:id="rId2"/>
    <p:sldId id="372" r:id="rId3"/>
    <p:sldId id="376" r:id="rId4"/>
    <p:sldId id="377" r:id="rId5"/>
    <p:sldId id="478" r:id="rId6"/>
    <p:sldId id="465" r:id="rId7"/>
    <p:sldId id="467" r:id="rId8"/>
    <p:sldId id="468" r:id="rId9"/>
    <p:sldId id="469" r:id="rId10"/>
    <p:sldId id="470" r:id="rId11"/>
    <p:sldId id="471" r:id="rId12"/>
    <p:sldId id="464" r:id="rId13"/>
    <p:sldId id="379" r:id="rId14"/>
    <p:sldId id="380" r:id="rId15"/>
    <p:sldId id="381" r:id="rId16"/>
    <p:sldId id="472" r:id="rId17"/>
    <p:sldId id="473" r:id="rId18"/>
    <p:sldId id="474" r:id="rId19"/>
    <p:sldId id="483" r:id="rId20"/>
    <p:sldId id="484" r:id="rId21"/>
    <p:sldId id="485" r:id="rId22"/>
    <p:sldId id="487" r:id="rId23"/>
    <p:sldId id="486" r:id="rId24"/>
    <p:sldId id="480" r:id="rId25"/>
    <p:sldId id="481" r:id="rId26"/>
    <p:sldId id="479" r:id="rId27"/>
    <p:sldId id="482" r:id="rId28"/>
    <p:sldId id="488" r:id="rId29"/>
    <p:sldId id="494" r:id="rId30"/>
    <p:sldId id="490" r:id="rId31"/>
    <p:sldId id="491" r:id="rId32"/>
    <p:sldId id="492" r:id="rId33"/>
    <p:sldId id="477" r:id="rId34"/>
    <p:sldId id="493" r:id="rId35"/>
    <p:sldId id="489" r:id="rId36"/>
  </p:sldIdLst>
  <p:sldSz cx="9144000" cy="6858000" type="screen4x3"/>
  <p:notesSz cx="6858000" cy="9144000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0000FF"/>
    <a:srgbClr val="CCECFF"/>
    <a:srgbClr val="FFCCFF"/>
    <a:srgbClr val="99CCFF"/>
    <a:srgbClr val="FF9900"/>
    <a:srgbClr val="FFFFCC"/>
    <a:srgbClr val="3399FF"/>
    <a:srgbClr val="99FFCC"/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E3FDE45-AF77-4B5C-9715-49D594BDF05E}" styleName="淺色樣式 1 - 輔色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淺色樣式 2 - 輔色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85BE263C-DBD7-4A20-BB59-AAB30ACAA65A}" styleName="中等深淺樣式 3 - 輔色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669" autoAdjust="0"/>
    <p:restoredTop sz="95320" autoAdjust="0"/>
  </p:normalViewPr>
  <p:slideViewPr>
    <p:cSldViewPr>
      <p:cViewPr varScale="1">
        <p:scale>
          <a:sx n="114" d="100"/>
          <a:sy n="114" d="100"/>
        </p:scale>
        <p:origin x="1296" y="10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92" d="100"/>
          <a:sy n="92" d="100"/>
        </p:scale>
        <p:origin x="373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183E71-3ED3-4DCF-AD27-D8AB6BE6410A}" type="datetimeFigureOut">
              <a:rPr lang="zh-TW" altLang="en-US" smtClean="0"/>
              <a:t>2025/5/6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9741C7-9BEE-48BE-841E-F447BA105E0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981030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 userDrawn="1"/>
        </p:nvSpPr>
        <p:spPr bwMode="auto">
          <a:xfrm>
            <a:off x="0" y="3429448"/>
            <a:ext cx="9144000" cy="68687"/>
          </a:xfrm>
          <a:prstGeom prst="rect">
            <a:avLst/>
          </a:prstGeom>
          <a:solidFill>
            <a:srgbClr val="3366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075" name="Rectangle 3"/>
          <p:cNvSpPr>
            <a:spLocks noChangeArrowheads="1"/>
          </p:cNvSpPr>
          <p:nvPr userDrawn="1"/>
        </p:nvSpPr>
        <p:spPr bwMode="auto">
          <a:xfrm>
            <a:off x="428644" y="3284985"/>
            <a:ext cx="1446175" cy="138902"/>
          </a:xfrm>
          <a:prstGeom prst="rect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076" name="Rectangle 4"/>
          <p:cNvSpPr>
            <a:spLocks noChangeArrowheads="1"/>
          </p:cNvSpPr>
          <p:nvPr userDrawn="1"/>
        </p:nvSpPr>
        <p:spPr bwMode="auto">
          <a:xfrm>
            <a:off x="8280400" y="6552931"/>
            <a:ext cx="863600" cy="71437"/>
          </a:xfrm>
          <a:prstGeom prst="rect">
            <a:avLst/>
          </a:prstGeom>
          <a:solidFill>
            <a:srgbClr val="CCE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477497"/>
            <a:ext cx="6400800" cy="2161303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zh-TW" altLang="en-US" noProof="0"/>
              <a:t>按一下以編輯母片副標題樣式</a:t>
            </a:r>
            <a:endParaRPr lang="ja-JP" altLang="en-US" noProof="0"/>
          </a:p>
        </p:txBody>
      </p:sp>
      <p:sp>
        <p:nvSpPr>
          <p:cNvPr id="3082" name="Rectangle 10"/>
          <p:cNvSpPr>
            <a:spLocks noChangeArrowheads="1"/>
          </p:cNvSpPr>
          <p:nvPr userDrawn="1"/>
        </p:nvSpPr>
        <p:spPr bwMode="auto">
          <a:xfrm>
            <a:off x="8893175" y="115888"/>
            <a:ext cx="142875" cy="144462"/>
          </a:xfrm>
          <a:prstGeom prst="rect">
            <a:avLst/>
          </a:prstGeom>
          <a:solidFill>
            <a:srgbClr val="CCE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083" name="Rectangle 11"/>
          <p:cNvSpPr>
            <a:spLocks noChangeArrowheads="1"/>
          </p:cNvSpPr>
          <p:nvPr userDrawn="1"/>
        </p:nvSpPr>
        <p:spPr bwMode="auto">
          <a:xfrm>
            <a:off x="8726488" y="115888"/>
            <a:ext cx="142875" cy="144462"/>
          </a:xfrm>
          <a:prstGeom prst="rect">
            <a:avLst/>
          </a:prstGeom>
          <a:solidFill>
            <a:srgbClr val="CCE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084" name="Rectangle 12"/>
          <p:cNvSpPr>
            <a:spLocks noChangeArrowheads="1"/>
          </p:cNvSpPr>
          <p:nvPr userDrawn="1"/>
        </p:nvSpPr>
        <p:spPr bwMode="auto">
          <a:xfrm>
            <a:off x="8893175" y="280988"/>
            <a:ext cx="142875" cy="144462"/>
          </a:xfrm>
          <a:prstGeom prst="rect">
            <a:avLst/>
          </a:prstGeom>
          <a:solidFill>
            <a:srgbClr val="CCE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grpSp>
        <p:nvGrpSpPr>
          <p:cNvPr id="3085" name="Group 13"/>
          <p:cNvGrpSpPr>
            <a:grpSpLocks/>
          </p:cNvGrpSpPr>
          <p:nvPr userDrawn="1"/>
        </p:nvGrpSpPr>
        <p:grpSpPr bwMode="auto">
          <a:xfrm rot="-10800000">
            <a:off x="73022" y="6502132"/>
            <a:ext cx="355619" cy="301537"/>
            <a:chOff x="113" y="4020"/>
            <a:chExt cx="195" cy="195"/>
          </a:xfrm>
        </p:grpSpPr>
        <p:sp>
          <p:nvSpPr>
            <p:cNvPr id="3086" name="Rectangle 14"/>
            <p:cNvSpPr>
              <a:spLocks noChangeArrowheads="1"/>
            </p:cNvSpPr>
            <p:nvPr userDrawn="1"/>
          </p:nvSpPr>
          <p:spPr bwMode="auto">
            <a:xfrm>
              <a:off x="218" y="4020"/>
              <a:ext cx="90" cy="91"/>
            </a:xfrm>
            <a:prstGeom prst="rect">
              <a:avLst/>
            </a:prstGeom>
            <a:solidFill>
              <a:srgbClr val="CCE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087" name="Rectangle 15"/>
            <p:cNvSpPr>
              <a:spLocks noChangeArrowheads="1"/>
            </p:cNvSpPr>
            <p:nvPr userDrawn="1"/>
          </p:nvSpPr>
          <p:spPr bwMode="auto">
            <a:xfrm>
              <a:off x="113" y="4020"/>
              <a:ext cx="90" cy="91"/>
            </a:xfrm>
            <a:prstGeom prst="rect">
              <a:avLst/>
            </a:prstGeom>
            <a:solidFill>
              <a:srgbClr val="CCE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088" name="Rectangle 16"/>
            <p:cNvSpPr>
              <a:spLocks noChangeArrowheads="1"/>
            </p:cNvSpPr>
            <p:nvPr userDrawn="1"/>
          </p:nvSpPr>
          <p:spPr bwMode="auto">
            <a:xfrm>
              <a:off x="218" y="4124"/>
              <a:ext cx="90" cy="91"/>
            </a:xfrm>
            <a:prstGeom prst="rect">
              <a:avLst/>
            </a:prstGeom>
            <a:solidFill>
              <a:srgbClr val="CCE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</p:grp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0825" y="1346788"/>
            <a:ext cx="8642350" cy="2130709"/>
          </a:xfrm>
        </p:spPr>
        <p:txBody>
          <a:bodyPr/>
          <a:lstStyle>
            <a:lvl1pPr>
              <a:defRPr b="1"/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>
          <a:xfrm>
            <a:off x="1" y="6549899"/>
            <a:ext cx="1874818" cy="307635"/>
          </a:xfrm>
        </p:spPr>
        <p:txBody>
          <a:bodyPr/>
          <a:lstStyle/>
          <a:p>
            <a:r>
              <a:rPr lang="en-US" altLang="zh-TW"/>
              <a:t>yyyy/mm/dd</a:t>
            </a:r>
            <a:endParaRPr lang="en-US" altLang="ja-JP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>
          <a:xfrm>
            <a:off x="1874818" y="6549899"/>
            <a:ext cx="5631801" cy="305069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ja-JP"/>
              <a:t>title</a:t>
            </a:r>
            <a:endParaRPr lang="en-US" altLang="ja-JP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7524000" y="6560138"/>
            <a:ext cx="1620000" cy="297862"/>
          </a:xfrm>
        </p:spPr>
        <p:txBody>
          <a:bodyPr/>
          <a:lstStyle/>
          <a:p>
            <a:fld id="{A19621D2-C8FC-4F75-9E5A-153A48AC0064}" type="slidenum">
              <a:rPr lang="en-US" altLang="ja-JP" smtClean="0"/>
              <a:pPr/>
              <a:t>‹#›</a:t>
            </a:fld>
            <a:r>
              <a:rPr lang="en-US" altLang="ja-JP" dirty="0"/>
              <a:t>/N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725" y="44624"/>
            <a:ext cx="9128792" cy="792088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10725" y="6551744"/>
            <a:ext cx="1826162" cy="30625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zh-TW"/>
              <a:t>yyyy/mm/dd</a:t>
            </a:r>
            <a:endParaRPr lang="en-US" altLang="ja-JP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1836887" y="6557147"/>
            <a:ext cx="5652806" cy="30085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ja-JP"/>
              <a:t>title</a:t>
            </a:r>
            <a:endParaRPr lang="en-US" altLang="ja-JP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7489693" y="6557147"/>
            <a:ext cx="1620000" cy="2954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19621D2-C8FC-4F75-9E5A-153A48AC0064}" type="slidenum">
              <a:rPr lang="en-US" altLang="ja-JP" smtClean="0"/>
              <a:pPr/>
              <a:t>‹#›</a:t>
            </a:fld>
            <a:r>
              <a:rPr lang="en-US" altLang="ja-JP" dirty="0"/>
              <a:t>/N</a:t>
            </a:r>
          </a:p>
        </p:txBody>
      </p:sp>
      <p:sp>
        <p:nvSpPr>
          <p:cNvPr id="7" name="文字版面配置區 2"/>
          <p:cNvSpPr>
            <a:spLocks noGrp="1"/>
          </p:cNvSpPr>
          <p:nvPr>
            <p:ph idx="1"/>
          </p:nvPr>
        </p:nvSpPr>
        <p:spPr>
          <a:xfrm>
            <a:off x="10725" y="894730"/>
            <a:ext cx="9128792" cy="56570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38841026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1" name="Group 17"/>
          <p:cNvGrpSpPr>
            <a:grpSpLocks/>
          </p:cNvGrpSpPr>
          <p:nvPr userDrawn="1"/>
        </p:nvGrpSpPr>
        <p:grpSpPr bwMode="auto">
          <a:xfrm rot="-10800000">
            <a:off x="73818" y="6491114"/>
            <a:ext cx="309563" cy="309562"/>
            <a:chOff x="113" y="4020"/>
            <a:chExt cx="195" cy="195"/>
          </a:xfrm>
        </p:grpSpPr>
        <p:sp>
          <p:nvSpPr>
            <p:cNvPr id="1038" name="Rectangle 14"/>
            <p:cNvSpPr>
              <a:spLocks noChangeArrowheads="1"/>
            </p:cNvSpPr>
            <p:nvPr userDrawn="1"/>
          </p:nvSpPr>
          <p:spPr bwMode="auto">
            <a:xfrm>
              <a:off x="218" y="4020"/>
              <a:ext cx="90" cy="91"/>
            </a:xfrm>
            <a:prstGeom prst="rect">
              <a:avLst/>
            </a:prstGeom>
            <a:solidFill>
              <a:srgbClr val="CCE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 sz="1200"/>
            </a:p>
          </p:txBody>
        </p:sp>
        <p:sp>
          <p:nvSpPr>
            <p:cNvPr id="1039" name="Rectangle 15"/>
            <p:cNvSpPr>
              <a:spLocks noChangeArrowheads="1"/>
            </p:cNvSpPr>
            <p:nvPr userDrawn="1"/>
          </p:nvSpPr>
          <p:spPr bwMode="auto">
            <a:xfrm>
              <a:off x="113" y="4020"/>
              <a:ext cx="90" cy="91"/>
            </a:xfrm>
            <a:prstGeom prst="rect">
              <a:avLst/>
            </a:prstGeom>
            <a:solidFill>
              <a:srgbClr val="CCE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 sz="1200"/>
            </a:p>
          </p:txBody>
        </p:sp>
        <p:sp>
          <p:nvSpPr>
            <p:cNvPr id="1040" name="Rectangle 16"/>
            <p:cNvSpPr>
              <a:spLocks noChangeArrowheads="1"/>
            </p:cNvSpPr>
            <p:nvPr userDrawn="1"/>
          </p:nvSpPr>
          <p:spPr bwMode="auto">
            <a:xfrm>
              <a:off x="218" y="4124"/>
              <a:ext cx="90" cy="91"/>
            </a:xfrm>
            <a:prstGeom prst="rect">
              <a:avLst/>
            </a:prstGeom>
            <a:solidFill>
              <a:srgbClr val="CCE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 sz="1200"/>
            </a:p>
          </p:txBody>
        </p:sp>
      </p:grpSp>
      <p:sp>
        <p:nvSpPr>
          <p:cNvPr id="1032" name="Rectangle 8"/>
          <p:cNvSpPr>
            <a:spLocks noChangeArrowheads="1"/>
          </p:cNvSpPr>
          <p:nvPr userDrawn="1"/>
        </p:nvSpPr>
        <p:spPr bwMode="auto">
          <a:xfrm>
            <a:off x="10725" y="823293"/>
            <a:ext cx="9150484" cy="71437"/>
          </a:xfrm>
          <a:prstGeom prst="rect">
            <a:avLst/>
          </a:prstGeom>
          <a:solidFill>
            <a:srgbClr val="3366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034" name="Rectangle 10"/>
          <p:cNvSpPr>
            <a:spLocks noChangeArrowheads="1"/>
          </p:cNvSpPr>
          <p:nvPr userDrawn="1"/>
        </p:nvSpPr>
        <p:spPr bwMode="auto">
          <a:xfrm>
            <a:off x="430925" y="678830"/>
            <a:ext cx="1447201" cy="144463"/>
          </a:xfrm>
          <a:prstGeom prst="rect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042" name="Rectangle 18"/>
          <p:cNvSpPr>
            <a:spLocks noChangeArrowheads="1"/>
          </p:cNvSpPr>
          <p:nvPr userDrawn="1"/>
        </p:nvSpPr>
        <p:spPr bwMode="auto">
          <a:xfrm>
            <a:off x="8275917" y="6552009"/>
            <a:ext cx="863600" cy="71437"/>
          </a:xfrm>
          <a:prstGeom prst="rect">
            <a:avLst/>
          </a:prstGeom>
          <a:solidFill>
            <a:srgbClr val="CCE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 sz="1200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8232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dirty="0"/>
              <a:t>Title</a:t>
            </a:r>
            <a:endParaRPr lang="ja-JP" altLang="en-US" dirty="0"/>
          </a:p>
        </p:txBody>
      </p:sp>
      <p:sp>
        <p:nvSpPr>
          <p:cNvPr id="1035" name="Rectangle 11"/>
          <p:cNvSpPr>
            <a:spLocks noChangeArrowheads="1"/>
          </p:cNvSpPr>
          <p:nvPr userDrawn="1"/>
        </p:nvSpPr>
        <p:spPr bwMode="auto">
          <a:xfrm>
            <a:off x="8965878" y="43880"/>
            <a:ext cx="142875" cy="144462"/>
          </a:xfrm>
          <a:prstGeom prst="rect">
            <a:avLst/>
          </a:prstGeom>
          <a:solidFill>
            <a:srgbClr val="CCE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036" name="Rectangle 12"/>
          <p:cNvSpPr>
            <a:spLocks noChangeArrowheads="1"/>
          </p:cNvSpPr>
          <p:nvPr userDrawn="1"/>
        </p:nvSpPr>
        <p:spPr bwMode="auto">
          <a:xfrm>
            <a:off x="8799191" y="43880"/>
            <a:ext cx="142875" cy="144462"/>
          </a:xfrm>
          <a:prstGeom prst="rect">
            <a:avLst/>
          </a:prstGeom>
          <a:solidFill>
            <a:srgbClr val="CCE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037" name="Rectangle 13"/>
          <p:cNvSpPr>
            <a:spLocks noChangeArrowheads="1"/>
          </p:cNvSpPr>
          <p:nvPr userDrawn="1"/>
        </p:nvSpPr>
        <p:spPr bwMode="auto">
          <a:xfrm>
            <a:off x="8965878" y="208980"/>
            <a:ext cx="142875" cy="144462"/>
          </a:xfrm>
          <a:prstGeom prst="rect">
            <a:avLst/>
          </a:prstGeom>
          <a:solidFill>
            <a:srgbClr val="CCE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1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10725" y="6549394"/>
            <a:ext cx="1829258" cy="308606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zh-TW"/>
              <a:t>yyyy/mm/dd</a:t>
            </a:r>
            <a:endParaRPr lang="en-US" altLang="ja-JP" dirty="0"/>
          </a:p>
        </p:txBody>
      </p:sp>
      <p:sp>
        <p:nvSpPr>
          <p:cNvPr id="22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1860506" y="6552931"/>
            <a:ext cx="5639876" cy="305069"/>
          </a:xfrm>
          <a:prstGeom prst="rect">
            <a:avLst/>
          </a:prstGeom>
        </p:spPr>
        <p:txBody>
          <a:bodyPr/>
          <a:lstStyle>
            <a:lvl1pPr algn="ctr">
              <a:defRPr sz="1200"/>
            </a:lvl1pPr>
          </a:lstStyle>
          <a:p>
            <a:r>
              <a:rPr lang="en-US" altLang="ja-JP"/>
              <a:t>title</a:t>
            </a:r>
            <a:endParaRPr lang="en-US" altLang="ja-JP" dirty="0"/>
          </a:p>
        </p:txBody>
      </p:sp>
      <p:sp>
        <p:nvSpPr>
          <p:cNvPr id="23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7509950" y="6549394"/>
            <a:ext cx="1620000" cy="305069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fld id="{A19621D2-C8FC-4F75-9E5A-153A48AC0064}" type="slidenum">
              <a:rPr lang="en-US" altLang="ja-JP" smtClean="0"/>
              <a:pPr/>
              <a:t>‹#›</a:t>
            </a:fld>
            <a:r>
              <a:rPr lang="en-US" altLang="ja-JP" dirty="0"/>
              <a:t>/N</a:t>
            </a:r>
          </a:p>
        </p:txBody>
      </p:sp>
      <p:sp>
        <p:nvSpPr>
          <p:cNvPr id="17" name="文字版面配置區 2"/>
          <p:cNvSpPr>
            <a:spLocks noGrp="1"/>
          </p:cNvSpPr>
          <p:nvPr>
            <p:ph type="body" idx="1"/>
          </p:nvPr>
        </p:nvSpPr>
        <p:spPr>
          <a:xfrm>
            <a:off x="10725" y="894730"/>
            <a:ext cx="9128792" cy="56546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666699"/>
        </a:buClr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6666FF"/>
        </a:buClr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3333CC"/>
        </a:buClr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533993"/>
        </a:buClr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666699"/>
        </a:buClr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>
            <a:extLst>
              <a:ext uri="{FF2B5EF4-FFF2-40B4-BE49-F238E27FC236}">
                <a16:creationId xmlns:a16="http://schemas.microsoft.com/office/drawing/2014/main" id="{249A7EA7-400C-4890-BEED-F711BCBD8F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6000" dirty="0" err="1"/>
              <a:t>ePIC</a:t>
            </a:r>
            <a:r>
              <a:rPr lang="en-US" altLang="zh-TW" sz="6000" dirty="0"/>
              <a:t> ZDC</a:t>
            </a:r>
            <a:r>
              <a:rPr lang="zh-TW" altLang="en-US" sz="6000" dirty="0"/>
              <a:t> </a:t>
            </a:r>
            <a:r>
              <a:rPr lang="en-US" altLang="zh-TW" sz="6000" dirty="0"/>
              <a:t>MC</a:t>
            </a:r>
            <a:br>
              <a:rPr lang="en-US" altLang="zh-TW" sz="6000" dirty="0"/>
            </a:br>
            <a:r>
              <a:rPr lang="en-US" altLang="zh-TW" sz="6000" dirty="0"/>
              <a:t>20250408</a:t>
            </a:r>
            <a:endParaRPr lang="zh-TW" altLang="en-US" sz="6000" dirty="0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0312EEB8-F027-4C51-8861-46442428EB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yyyy/mm/dd</a:t>
            </a:r>
            <a:endParaRPr lang="en-US" altLang="ja-JP" dirty="0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51767213-5CC2-4DF7-9D6C-0E1CD573DB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title</a:t>
            </a:r>
            <a:endParaRPr lang="en-US" altLang="ja-JP" dirty="0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A81E9D9A-47AA-4672-955D-F51709A44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621D2-C8FC-4F75-9E5A-153A48AC0064}" type="slidenum">
              <a:rPr lang="en-US" altLang="ja-JP" smtClean="0"/>
              <a:pPr/>
              <a:t>1</a:t>
            </a:fld>
            <a:r>
              <a:rPr lang="en-US" altLang="ja-JP"/>
              <a:t>/N</a:t>
            </a:r>
            <a:endParaRPr lang="en-US" altLang="ja-JP" dirty="0"/>
          </a:p>
        </p:txBody>
      </p:sp>
      <p:sp>
        <p:nvSpPr>
          <p:cNvPr id="10" name="副標題 1">
            <a:extLst>
              <a:ext uri="{FF2B5EF4-FFF2-40B4-BE49-F238E27FC236}">
                <a16:creationId xmlns:a16="http://schemas.microsoft.com/office/drawing/2014/main" id="{21C6208E-181D-47D2-B7DE-7A1CB08C79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1" y="3478212"/>
            <a:ext cx="9143999" cy="3079359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endParaRPr lang="en-US" altLang="zh-TW" sz="2000" b="1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34810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EE9340A-DB9D-40DE-9180-E0AE5193CC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200" dirty="0"/>
              <a:t>Fitting of </a:t>
            </a:r>
            <a:r>
              <a:rPr lang="en-US" altLang="zh-TW" sz="3200" dirty="0" err="1"/>
              <a:t>Erec</a:t>
            </a:r>
            <a:r>
              <a:rPr lang="en-US" altLang="zh-TW" sz="3200" dirty="0"/>
              <a:t>/</a:t>
            </a:r>
            <a:r>
              <a:rPr lang="en-US" altLang="zh-TW" sz="3200" dirty="0" err="1"/>
              <a:t>Ebeam</a:t>
            </a:r>
            <a:r>
              <a:rPr lang="zh-TW" altLang="en-US" sz="3200" dirty="0"/>
              <a:t> </a:t>
            </a:r>
            <a:br>
              <a:rPr lang="en-US" altLang="zh-TW" sz="3200" dirty="0"/>
            </a:br>
            <a:r>
              <a:rPr lang="en-US" altLang="zh-TW" sz="3200" dirty="0"/>
              <a:t>(Double Side Crystal Ball)</a:t>
            </a:r>
            <a:endParaRPr lang="zh-TW" altLang="en-US" sz="3200" dirty="0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5776E23E-7833-46A9-B7C4-6BB78F8262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yyyy/mm/dd</a:t>
            </a:r>
            <a:endParaRPr lang="en-US" altLang="ja-JP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C7AB5CBF-7E8F-4AC3-B915-B53109D5E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title</a:t>
            </a:r>
            <a:endParaRPr lang="en-US" altLang="ja-JP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E2BA61D1-65B3-4F55-9AC9-62C1D27369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621D2-C8FC-4F75-9E5A-153A48AC0064}" type="slidenum">
              <a:rPr lang="en-US" altLang="ja-JP" smtClean="0"/>
              <a:pPr/>
              <a:t>10</a:t>
            </a:fld>
            <a:r>
              <a:rPr lang="en-US" altLang="ja-JP"/>
              <a:t>/N</a:t>
            </a:r>
            <a:endParaRPr lang="en-US" altLang="ja-JP" dirty="0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4CDE2AC7-A79E-4985-B46B-22705C63A8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483" y="1340768"/>
            <a:ext cx="9144000" cy="1992224"/>
          </a:xfrm>
          <a:prstGeom prst="rect">
            <a:avLst/>
          </a:prstGeom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FE1BA631-C03E-4FE8-A2EB-746A6C1B87B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2718" t="805"/>
          <a:stretch/>
        </p:blipFill>
        <p:spPr>
          <a:xfrm>
            <a:off x="107503" y="3525009"/>
            <a:ext cx="2088232" cy="1910074"/>
          </a:xfrm>
          <a:prstGeom prst="rect">
            <a:avLst/>
          </a:prstGeom>
        </p:spPr>
      </p:pic>
      <p:pic>
        <p:nvPicPr>
          <p:cNvPr id="16" name="圖片 15">
            <a:extLst>
              <a:ext uri="{FF2B5EF4-FFF2-40B4-BE49-F238E27FC236}">
                <a16:creationId xmlns:a16="http://schemas.microsoft.com/office/drawing/2014/main" id="{727F3EF9-D1F0-449C-80AE-911ED3542D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6833" y="3458399"/>
            <a:ext cx="4416576" cy="1910074"/>
          </a:xfrm>
          <a:prstGeom prst="rect">
            <a:avLst/>
          </a:prstGeom>
        </p:spPr>
      </p:pic>
      <p:sp>
        <p:nvSpPr>
          <p:cNvPr id="17" name="文字方塊 16">
            <a:extLst>
              <a:ext uri="{FF2B5EF4-FFF2-40B4-BE49-F238E27FC236}">
                <a16:creationId xmlns:a16="http://schemas.microsoft.com/office/drawing/2014/main" id="{FB014F9C-0CA9-49EE-B17A-72585F641AC2}"/>
              </a:ext>
            </a:extLst>
          </p:cNvPr>
          <p:cNvSpPr txBox="1"/>
          <p:nvPr/>
        </p:nvSpPr>
        <p:spPr>
          <a:xfrm>
            <a:off x="683568" y="1098773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>
                <a:solidFill>
                  <a:srgbClr val="0000FF"/>
                </a:solidFill>
              </a:rPr>
              <a:t>10GeV</a:t>
            </a:r>
            <a:endParaRPr lang="zh-TW" altLang="en-US" b="1" dirty="0">
              <a:solidFill>
                <a:srgbClr val="0000FF"/>
              </a:solidFill>
            </a:endParaRPr>
          </a:p>
        </p:txBody>
      </p:sp>
      <p:sp>
        <p:nvSpPr>
          <p:cNvPr id="18" name="文字方塊 17">
            <a:extLst>
              <a:ext uri="{FF2B5EF4-FFF2-40B4-BE49-F238E27FC236}">
                <a16:creationId xmlns:a16="http://schemas.microsoft.com/office/drawing/2014/main" id="{89013EE9-C28F-4C1D-9426-311517E53A13}"/>
              </a:ext>
            </a:extLst>
          </p:cNvPr>
          <p:cNvSpPr txBox="1"/>
          <p:nvPr/>
        </p:nvSpPr>
        <p:spPr>
          <a:xfrm>
            <a:off x="2987824" y="1078707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>
                <a:solidFill>
                  <a:srgbClr val="0000FF"/>
                </a:solidFill>
              </a:rPr>
              <a:t>20GeV</a:t>
            </a:r>
            <a:endParaRPr lang="zh-TW" altLang="en-US" b="1" dirty="0">
              <a:solidFill>
                <a:srgbClr val="0000FF"/>
              </a:solidFill>
            </a:endParaRPr>
          </a:p>
        </p:txBody>
      </p:sp>
      <p:sp>
        <p:nvSpPr>
          <p:cNvPr id="19" name="文字方塊 18">
            <a:extLst>
              <a:ext uri="{FF2B5EF4-FFF2-40B4-BE49-F238E27FC236}">
                <a16:creationId xmlns:a16="http://schemas.microsoft.com/office/drawing/2014/main" id="{498A9EFA-3CB2-400F-AF8C-534589E756C4}"/>
              </a:ext>
            </a:extLst>
          </p:cNvPr>
          <p:cNvSpPr txBox="1"/>
          <p:nvPr/>
        </p:nvSpPr>
        <p:spPr>
          <a:xfrm>
            <a:off x="5364088" y="1056935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>
                <a:solidFill>
                  <a:srgbClr val="0000FF"/>
                </a:solidFill>
              </a:rPr>
              <a:t>50GeV</a:t>
            </a:r>
            <a:endParaRPr lang="zh-TW" altLang="en-US" b="1" dirty="0">
              <a:solidFill>
                <a:srgbClr val="0000FF"/>
              </a:solidFill>
            </a:endParaRPr>
          </a:p>
        </p:txBody>
      </p:sp>
      <p:sp>
        <p:nvSpPr>
          <p:cNvPr id="20" name="文字方塊 19">
            <a:extLst>
              <a:ext uri="{FF2B5EF4-FFF2-40B4-BE49-F238E27FC236}">
                <a16:creationId xmlns:a16="http://schemas.microsoft.com/office/drawing/2014/main" id="{9884ABE6-D312-4B76-BDD0-CE7CEC35E7CC}"/>
              </a:ext>
            </a:extLst>
          </p:cNvPr>
          <p:cNvSpPr txBox="1"/>
          <p:nvPr/>
        </p:nvSpPr>
        <p:spPr>
          <a:xfrm>
            <a:off x="7489693" y="1014186"/>
            <a:ext cx="10427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>
                <a:solidFill>
                  <a:srgbClr val="0000FF"/>
                </a:solidFill>
              </a:rPr>
              <a:t>100GeV</a:t>
            </a:r>
            <a:endParaRPr lang="zh-TW" altLang="en-US" b="1" dirty="0">
              <a:solidFill>
                <a:srgbClr val="0000FF"/>
              </a:solidFill>
            </a:endParaRPr>
          </a:p>
        </p:txBody>
      </p:sp>
      <p:sp>
        <p:nvSpPr>
          <p:cNvPr id="21" name="文字方塊 20">
            <a:extLst>
              <a:ext uri="{FF2B5EF4-FFF2-40B4-BE49-F238E27FC236}">
                <a16:creationId xmlns:a16="http://schemas.microsoft.com/office/drawing/2014/main" id="{0EE44535-BFAC-434D-A31B-A7AD77E12959}"/>
              </a:ext>
            </a:extLst>
          </p:cNvPr>
          <p:cNvSpPr txBox="1"/>
          <p:nvPr/>
        </p:nvSpPr>
        <p:spPr>
          <a:xfrm>
            <a:off x="630246" y="3247493"/>
            <a:ext cx="10427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>
                <a:solidFill>
                  <a:srgbClr val="0000FF"/>
                </a:solidFill>
              </a:rPr>
              <a:t>150GeV</a:t>
            </a:r>
            <a:endParaRPr lang="zh-TW" altLang="en-US" b="1" dirty="0">
              <a:solidFill>
                <a:srgbClr val="0000FF"/>
              </a:solidFill>
            </a:endParaRPr>
          </a:p>
        </p:txBody>
      </p:sp>
      <p:sp>
        <p:nvSpPr>
          <p:cNvPr id="22" name="文字方塊 21">
            <a:extLst>
              <a:ext uri="{FF2B5EF4-FFF2-40B4-BE49-F238E27FC236}">
                <a16:creationId xmlns:a16="http://schemas.microsoft.com/office/drawing/2014/main" id="{B478B543-D012-4FAC-B576-60909B3055B4}"/>
              </a:ext>
            </a:extLst>
          </p:cNvPr>
          <p:cNvSpPr txBox="1"/>
          <p:nvPr/>
        </p:nvSpPr>
        <p:spPr>
          <a:xfrm>
            <a:off x="3013588" y="3225721"/>
            <a:ext cx="10427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>
                <a:solidFill>
                  <a:srgbClr val="0000FF"/>
                </a:solidFill>
              </a:rPr>
              <a:t>200GeV</a:t>
            </a:r>
            <a:endParaRPr lang="zh-TW" altLang="en-US" b="1" dirty="0">
              <a:solidFill>
                <a:srgbClr val="0000FF"/>
              </a:solidFill>
            </a:endParaRPr>
          </a:p>
        </p:txBody>
      </p:sp>
      <p:sp>
        <p:nvSpPr>
          <p:cNvPr id="23" name="文字方塊 22">
            <a:extLst>
              <a:ext uri="{FF2B5EF4-FFF2-40B4-BE49-F238E27FC236}">
                <a16:creationId xmlns:a16="http://schemas.microsoft.com/office/drawing/2014/main" id="{623F09C7-E16C-49DD-AB52-9FDC2122791E}"/>
              </a:ext>
            </a:extLst>
          </p:cNvPr>
          <p:cNvSpPr txBox="1"/>
          <p:nvPr/>
        </p:nvSpPr>
        <p:spPr>
          <a:xfrm>
            <a:off x="5364088" y="3227781"/>
            <a:ext cx="10427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>
                <a:solidFill>
                  <a:srgbClr val="0000FF"/>
                </a:solidFill>
              </a:rPr>
              <a:t>300GeV</a:t>
            </a:r>
            <a:endParaRPr lang="zh-TW" altLang="en-US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89985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D036B69-0A8A-4981-8733-057F82A4E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Energy Resolution (Neutron)</a:t>
            </a:r>
            <a:endParaRPr lang="zh-TW" altLang="en-US" dirty="0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4D32AC91-3E31-4C6B-841C-7139F13395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yyyy/mm/dd</a:t>
            </a:r>
            <a:endParaRPr lang="en-US" altLang="ja-JP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04891393-68B1-402E-9463-7698E12BC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title</a:t>
            </a:r>
            <a:endParaRPr lang="en-US" altLang="ja-JP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BA807C3B-9B08-409D-AB53-5467DDC355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621D2-C8FC-4F75-9E5A-153A48AC0064}" type="slidenum">
              <a:rPr lang="en-US" altLang="ja-JP" smtClean="0"/>
              <a:pPr/>
              <a:t>11</a:t>
            </a:fld>
            <a:r>
              <a:rPr lang="en-US" altLang="ja-JP"/>
              <a:t>/N</a:t>
            </a:r>
            <a:endParaRPr lang="en-US" altLang="ja-JP" dirty="0"/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19F179D6-EFAC-4060-B499-9DDDB74494D8}"/>
              </a:ext>
            </a:extLst>
          </p:cNvPr>
          <p:cNvSpPr txBox="1"/>
          <p:nvPr/>
        </p:nvSpPr>
        <p:spPr>
          <a:xfrm>
            <a:off x="923806" y="5971782"/>
            <a:ext cx="7488832" cy="369332"/>
          </a:xfrm>
          <a:prstGeom prst="rect">
            <a:avLst/>
          </a:prstGeom>
          <a:solidFill>
            <a:srgbClr val="CCECFF"/>
          </a:solidFill>
        </p:spPr>
        <p:txBody>
          <a:bodyPr wrap="square" rtlCol="0">
            <a:spAutoFit/>
          </a:bodyPr>
          <a:lstStyle/>
          <a:p>
            <a:r>
              <a:rPr lang="en-US" altLang="zh-TW" dirty="0"/>
              <a:t>New design of ZDC is better than the previous design (</a:t>
            </a:r>
            <a:r>
              <a:rPr lang="en-US" altLang="zh-TW" dirty="0" err="1"/>
              <a:t>Shima</a:t>
            </a:r>
            <a:r>
              <a:rPr lang="en-US" altLang="zh-TW" dirty="0"/>
              <a:t> , Po-Ju).</a:t>
            </a:r>
            <a:endParaRPr lang="zh-TW" altLang="en-US" dirty="0"/>
          </a:p>
        </p:txBody>
      </p:sp>
      <p:pic>
        <p:nvPicPr>
          <p:cNvPr id="8" name="內容版面配置區 7">
            <a:extLst>
              <a:ext uri="{FF2B5EF4-FFF2-40B4-BE49-F238E27FC236}">
                <a16:creationId xmlns:a16="http://schemas.microsoft.com/office/drawing/2014/main" id="{A9897811-1302-48A3-B7C3-34A61D3F38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113" y="1499031"/>
            <a:ext cx="9128125" cy="444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1188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090AC07-2E27-484B-BE15-85F5D432C4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Fitting : Resolution VS Energy</a:t>
            </a:r>
            <a:endParaRPr lang="zh-TW" altLang="en-US" dirty="0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A2EBAB07-CF48-418E-9E48-66B54C444C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yyyy/mm/dd</a:t>
            </a:r>
            <a:endParaRPr lang="en-US" altLang="ja-JP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F9346D6D-0EE8-421B-B99B-EC38C9A429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title</a:t>
            </a:r>
            <a:endParaRPr lang="en-US" altLang="ja-JP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4A7E3970-7A92-4941-86CB-762FF67265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621D2-C8FC-4F75-9E5A-153A48AC0064}" type="slidenum">
              <a:rPr lang="en-US" altLang="ja-JP" smtClean="0"/>
              <a:pPr/>
              <a:t>12</a:t>
            </a:fld>
            <a:r>
              <a:rPr lang="en-US" altLang="ja-JP"/>
              <a:t>/N</a:t>
            </a:r>
            <a:endParaRPr lang="en-US" altLang="ja-JP" dirty="0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EC223700-7EF3-4B27-A4B5-A305B59D6C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418050"/>
            <a:ext cx="3930243" cy="3384376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23196193-CBD4-45E9-BCAA-041E9706BB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560103"/>
            <a:ext cx="4332131" cy="4196242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1C48185A-D92D-472F-A2BD-A682C502E2E7}"/>
              </a:ext>
            </a:extLst>
          </p:cNvPr>
          <p:cNvSpPr/>
          <p:nvPr/>
        </p:nvSpPr>
        <p:spPr>
          <a:xfrm>
            <a:off x="4572000" y="1488095"/>
            <a:ext cx="4247349" cy="4320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232C6C9D-7E5A-452C-B392-D7E455D93DB6}"/>
              </a:ext>
            </a:extLst>
          </p:cNvPr>
          <p:cNvSpPr/>
          <p:nvPr/>
        </p:nvSpPr>
        <p:spPr>
          <a:xfrm>
            <a:off x="4614390" y="2537908"/>
            <a:ext cx="4247349" cy="4320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27F6997E-C748-4360-82B9-85C92099F07D}"/>
              </a:ext>
            </a:extLst>
          </p:cNvPr>
          <p:cNvSpPr/>
          <p:nvPr/>
        </p:nvSpPr>
        <p:spPr>
          <a:xfrm>
            <a:off x="4663290" y="3181421"/>
            <a:ext cx="4247349" cy="257492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041500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F4EFA03-CB84-47E5-967D-8356BC1C29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Previous Design of ZDC (</a:t>
            </a:r>
            <a:r>
              <a:rPr lang="en-US" altLang="zh-TW" dirty="0" err="1"/>
              <a:t>Shima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4106666C-04FB-4DEF-9669-AD85588FAC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yyyy/mm/dd</a:t>
            </a:r>
            <a:endParaRPr lang="en-US" altLang="ja-JP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025F56B9-9B57-4F3D-8867-D519704B70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title</a:t>
            </a:r>
            <a:endParaRPr lang="en-US" altLang="ja-JP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B1C5A409-4FEA-427C-94E6-25DE6CD60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621D2-C8FC-4F75-9E5A-153A48AC0064}" type="slidenum">
              <a:rPr lang="en-US" altLang="ja-JP" smtClean="0"/>
              <a:pPr/>
              <a:t>13</a:t>
            </a:fld>
            <a:r>
              <a:rPr lang="en-US" altLang="ja-JP"/>
              <a:t>/N</a:t>
            </a:r>
            <a:endParaRPr lang="en-US" altLang="ja-JP" dirty="0"/>
          </a:p>
        </p:txBody>
      </p:sp>
      <p:pic>
        <p:nvPicPr>
          <p:cNvPr id="7" name="內容版面配置區 6">
            <a:extLst>
              <a:ext uri="{FF2B5EF4-FFF2-40B4-BE49-F238E27FC236}">
                <a16:creationId xmlns:a16="http://schemas.microsoft.com/office/drawing/2014/main" id="{99D48CD4-AF40-4F53-9FEC-E51616CDFC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3439" y="895350"/>
            <a:ext cx="8043473" cy="5656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0874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75E4CEE-E85C-4526-8CF3-7B028AAB65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Previous Requiems</a:t>
            </a:r>
            <a:endParaRPr lang="zh-TW" altLang="en-US" dirty="0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BD9CCBCC-CB63-4B69-A60C-84A6D7C15E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yyyy/mm/dd</a:t>
            </a:r>
            <a:endParaRPr lang="en-US" altLang="ja-JP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32E5E3C5-2F9D-47D9-B3DE-2468323BCF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title</a:t>
            </a:r>
            <a:endParaRPr lang="en-US" altLang="ja-JP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03C95B2B-5493-448D-9390-87997BC20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621D2-C8FC-4F75-9E5A-153A48AC0064}" type="slidenum">
              <a:rPr lang="en-US" altLang="ja-JP" smtClean="0"/>
              <a:pPr/>
              <a:t>14</a:t>
            </a:fld>
            <a:r>
              <a:rPr lang="en-US" altLang="ja-JP"/>
              <a:t>/N</a:t>
            </a:r>
            <a:endParaRPr lang="en-US" altLang="ja-JP" dirty="0"/>
          </a:p>
        </p:txBody>
      </p:sp>
      <p:pic>
        <p:nvPicPr>
          <p:cNvPr id="7" name="內容版面配置區 6">
            <a:extLst>
              <a:ext uri="{FF2B5EF4-FFF2-40B4-BE49-F238E27FC236}">
                <a16:creationId xmlns:a16="http://schemas.microsoft.com/office/drawing/2014/main" id="{CF5C028E-4F37-425B-A49F-4C59E76F8F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0625" y="895350"/>
            <a:ext cx="8129101" cy="5656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3070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副標題 7">
            <a:extLst>
              <a:ext uri="{FF2B5EF4-FFF2-40B4-BE49-F238E27FC236}">
                <a16:creationId xmlns:a16="http://schemas.microsoft.com/office/drawing/2014/main" id="{B811166D-24D1-4EEA-9E90-D397182EB0F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altLang="zh-TW" sz="2400" dirty="0" err="1"/>
              <a:t>Ebeam</a:t>
            </a:r>
            <a:r>
              <a:rPr lang="en-US" altLang="zh-TW" sz="2400" dirty="0"/>
              <a:t> = {0.3, 0.5, 0.7, 0.9, 1.0, 3.0, 5.0, 7.0, 9.0, 10.0, 20.0, 30.0, 40.0} GeV</a:t>
            </a:r>
            <a:endParaRPr lang="zh-TW" altLang="en-US" sz="2400" dirty="0"/>
          </a:p>
        </p:txBody>
      </p:sp>
      <p:sp>
        <p:nvSpPr>
          <p:cNvPr id="7" name="標題 6">
            <a:extLst>
              <a:ext uri="{FF2B5EF4-FFF2-40B4-BE49-F238E27FC236}">
                <a16:creationId xmlns:a16="http://schemas.microsoft.com/office/drawing/2014/main" id="{F802418B-0AE3-439A-85C5-E98519F413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0-40GeV </a:t>
            </a:r>
            <a:r>
              <a:rPr lang="en-US" altLang="zh-TW" u="sng" dirty="0">
                <a:solidFill>
                  <a:srgbClr val="FF0000"/>
                </a:solidFill>
              </a:rPr>
              <a:t>Gamma</a:t>
            </a:r>
            <a:br>
              <a:rPr lang="en-US" altLang="zh-TW" u="sng" dirty="0"/>
            </a:br>
            <a:r>
              <a:rPr lang="en-US" altLang="zh-TW" dirty="0">
                <a:solidFill>
                  <a:srgbClr val="0000FF"/>
                </a:solidFill>
              </a:rPr>
              <a:t>LYSO crystal</a:t>
            </a:r>
            <a:endParaRPr lang="zh-TW" altLang="en-US" dirty="0">
              <a:solidFill>
                <a:srgbClr val="0000FF"/>
              </a:solidFill>
            </a:endParaRP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DA190807-7D0B-468E-B92A-1F73283436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yyyy/mm/dd</a:t>
            </a:r>
            <a:endParaRPr lang="en-US" altLang="ja-JP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33D7567D-AB96-4469-BF5B-4A5C391F1D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title</a:t>
            </a:r>
            <a:endParaRPr lang="en-US" altLang="ja-JP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AC50FBA7-BAE5-4DC0-ABCB-E506704B6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621D2-C8FC-4F75-9E5A-153A48AC0064}" type="slidenum">
              <a:rPr lang="en-US" altLang="ja-JP" smtClean="0"/>
              <a:pPr/>
              <a:t>15</a:t>
            </a:fld>
            <a:r>
              <a:rPr lang="en-US" altLang="ja-JP"/>
              <a:t>/N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123825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33DB710-F914-4886-A49D-0ADE0D6714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Gamma + LYSO : Energy Dump </a:t>
            </a:r>
            <a:endParaRPr lang="zh-TW" altLang="en-US" dirty="0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347B6BE2-53C4-400B-964A-CE228B9E98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yyyy/mm/dd</a:t>
            </a:r>
            <a:endParaRPr lang="en-US" altLang="ja-JP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16E6D08A-CCAD-4644-87F5-5E9F1E3DC0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title</a:t>
            </a:r>
            <a:endParaRPr lang="en-US" altLang="ja-JP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9017E7B1-6A62-42F4-9C7A-5A30184F9D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621D2-C8FC-4F75-9E5A-153A48AC0064}" type="slidenum">
              <a:rPr lang="en-US" altLang="ja-JP" smtClean="0"/>
              <a:pPr/>
              <a:t>16</a:t>
            </a:fld>
            <a:r>
              <a:rPr lang="en-US" altLang="ja-JP"/>
              <a:t>/N</a:t>
            </a:r>
            <a:endParaRPr lang="en-US" altLang="ja-JP" dirty="0"/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5D262EE3-13CC-46B0-AFFE-D78F15D78E98}"/>
              </a:ext>
            </a:extLst>
          </p:cNvPr>
          <p:cNvSpPr txBox="1"/>
          <p:nvPr/>
        </p:nvSpPr>
        <p:spPr>
          <a:xfrm>
            <a:off x="467823" y="1074823"/>
            <a:ext cx="18261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 err="1"/>
              <a:t>ECal</a:t>
            </a:r>
            <a:r>
              <a:rPr lang="en-US" altLang="zh-TW" dirty="0"/>
              <a:t> / </a:t>
            </a:r>
            <a:r>
              <a:rPr lang="en-US" altLang="zh-TW" dirty="0" err="1"/>
              <a:t>Ebeam</a:t>
            </a:r>
            <a:endParaRPr lang="zh-TW" altLang="en-US" dirty="0"/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ED582166-60F7-4947-8CB7-519B46C4D47B}"/>
              </a:ext>
            </a:extLst>
          </p:cNvPr>
          <p:cNvSpPr txBox="1"/>
          <p:nvPr/>
        </p:nvSpPr>
        <p:spPr>
          <a:xfrm>
            <a:off x="3659198" y="1074823"/>
            <a:ext cx="18261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 err="1"/>
              <a:t>HCal</a:t>
            </a:r>
            <a:r>
              <a:rPr lang="en-US" altLang="zh-TW" dirty="0"/>
              <a:t> / </a:t>
            </a:r>
            <a:r>
              <a:rPr lang="en-US" altLang="zh-TW" dirty="0" err="1"/>
              <a:t>Ebeam</a:t>
            </a:r>
            <a:endParaRPr lang="zh-TW" altLang="en-US" dirty="0"/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94833938-2B26-4C0C-9FAC-554925FE7BB5}"/>
              </a:ext>
            </a:extLst>
          </p:cNvPr>
          <p:cNvSpPr txBox="1"/>
          <p:nvPr/>
        </p:nvSpPr>
        <p:spPr>
          <a:xfrm>
            <a:off x="6444487" y="1074823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/>
              <a:t>“</a:t>
            </a:r>
            <a:r>
              <a:rPr lang="en-US" altLang="zh-TW" dirty="0" err="1"/>
              <a:t>ECal</a:t>
            </a:r>
            <a:r>
              <a:rPr lang="en-US" altLang="zh-TW" dirty="0"/>
              <a:t> + </a:t>
            </a:r>
            <a:r>
              <a:rPr lang="en-US" altLang="zh-TW" dirty="0" err="1"/>
              <a:t>Hcal</a:t>
            </a:r>
            <a:r>
              <a:rPr lang="en-US" altLang="zh-TW" dirty="0"/>
              <a:t>” / </a:t>
            </a:r>
            <a:r>
              <a:rPr lang="en-US" altLang="zh-TW" dirty="0" err="1"/>
              <a:t>Ebeam</a:t>
            </a:r>
            <a:endParaRPr lang="zh-TW" altLang="en-US" dirty="0"/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8138FA37-7334-436D-ABBA-C601E73046C9}"/>
              </a:ext>
            </a:extLst>
          </p:cNvPr>
          <p:cNvSpPr txBox="1"/>
          <p:nvPr/>
        </p:nvSpPr>
        <p:spPr>
          <a:xfrm>
            <a:off x="2516170" y="6002808"/>
            <a:ext cx="4294239" cy="369332"/>
          </a:xfrm>
          <a:prstGeom prst="rect">
            <a:avLst/>
          </a:prstGeom>
          <a:solidFill>
            <a:srgbClr val="CCECFF"/>
          </a:solidFill>
        </p:spPr>
        <p:txBody>
          <a:bodyPr wrap="square" rtlCol="0">
            <a:spAutoFit/>
          </a:bodyPr>
          <a:lstStyle/>
          <a:p>
            <a:r>
              <a:rPr lang="en-US" altLang="zh-TW" dirty="0"/>
              <a:t>Most energy dumped in </a:t>
            </a:r>
            <a:r>
              <a:rPr lang="en-US" altLang="zh-TW" dirty="0" err="1"/>
              <a:t>Ecal</a:t>
            </a:r>
            <a:r>
              <a:rPr lang="en-US" altLang="zh-TW" dirty="0"/>
              <a:t> </a:t>
            </a:r>
            <a:r>
              <a:rPr lang="en-US" altLang="zh-TW" dirty="0">
                <a:sym typeface="Wingdings" panose="05000000000000000000" pitchFamily="2" charset="2"/>
              </a:rPr>
              <a:t> Normal</a:t>
            </a:r>
            <a:endParaRPr lang="en-US" altLang="zh-TW" dirty="0"/>
          </a:p>
        </p:txBody>
      </p:sp>
      <p:pic>
        <p:nvPicPr>
          <p:cNvPr id="13" name="內容版面配置區 12">
            <a:extLst>
              <a:ext uri="{FF2B5EF4-FFF2-40B4-BE49-F238E27FC236}">
                <a16:creationId xmlns:a16="http://schemas.microsoft.com/office/drawing/2014/main" id="{1E2C1229-D05F-433C-8CF6-6024DC6E8D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113" y="1558812"/>
            <a:ext cx="9128125" cy="4329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0850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33DB710-F914-4886-A49D-0ADE0D6714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Gamma + LYSO : Energy Rec.</a:t>
            </a:r>
            <a:endParaRPr lang="zh-TW" altLang="en-US" dirty="0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347B6BE2-53C4-400B-964A-CE228B9E98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yyyy/mm/dd</a:t>
            </a:r>
            <a:endParaRPr lang="en-US" altLang="ja-JP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16E6D08A-CCAD-4644-87F5-5E9F1E3DC0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title</a:t>
            </a:r>
            <a:endParaRPr lang="en-US" altLang="ja-JP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9017E7B1-6A62-42F4-9C7A-5A30184F9D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621D2-C8FC-4F75-9E5A-153A48AC0064}" type="slidenum">
              <a:rPr lang="en-US" altLang="ja-JP" smtClean="0"/>
              <a:pPr/>
              <a:t>17</a:t>
            </a:fld>
            <a:r>
              <a:rPr lang="en-US" altLang="ja-JP"/>
              <a:t>/N</a:t>
            </a:r>
            <a:endParaRPr lang="en-US" altLang="ja-JP" dirty="0"/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5D262EE3-13CC-46B0-AFFE-D78F15D78E98}"/>
              </a:ext>
            </a:extLst>
          </p:cNvPr>
          <p:cNvSpPr txBox="1"/>
          <p:nvPr/>
        </p:nvSpPr>
        <p:spPr>
          <a:xfrm>
            <a:off x="251520" y="869462"/>
            <a:ext cx="18261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 err="1"/>
              <a:t>ECal</a:t>
            </a:r>
            <a:r>
              <a:rPr lang="en-US" altLang="zh-TW" dirty="0"/>
              <a:t> / </a:t>
            </a:r>
            <a:r>
              <a:rPr lang="en-US" altLang="zh-TW" dirty="0" err="1"/>
              <a:t>Ebeam</a:t>
            </a:r>
            <a:endParaRPr lang="zh-TW" altLang="en-US" dirty="0"/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ED582166-60F7-4947-8CB7-519B46C4D47B}"/>
              </a:ext>
            </a:extLst>
          </p:cNvPr>
          <p:cNvSpPr txBox="1"/>
          <p:nvPr/>
        </p:nvSpPr>
        <p:spPr>
          <a:xfrm>
            <a:off x="2555776" y="865142"/>
            <a:ext cx="18261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 err="1"/>
              <a:t>HCal</a:t>
            </a:r>
            <a:r>
              <a:rPr lang="en-US" altLang="zh-TW" dirty="0"/>
              <a:t> / </a:t>
            </a:r>
            <a:r>
              <a:rPr lang="en-US" altLang="zh-TW" dirty="0" err="1"/>
              <a:t>Ebeam</a:t>
            </a:r>
            <a:endParaRPr lang="zh-TW" altLang="en-US" dirty="0"/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94833938-2B26-4C0C-9FAC-554925FE7BB5}"/>
              </a:ext>
            </a:extLst>
          </p:cNvPr>
          <p:cNvSpPr txBox="1"/>
          <p:nvPr/>
        </p:nvSpPr>
        <p:spPr>
          <a:xfrm>
            <a:off x="6784296" y="873143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/>
              <a:t>All / </a:t>
            </a:r>
            <a:r>
              <a:rPr lang="en-US" altLang="zh-TW" dirty="0" err="1"/>
              <a:t>Ebeam</a:t>
            </a:r>
            <a:endParaRPr lang="zh-TW" altLang="en-US" dirty="0"/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8138FA37-7334-436D-ABBA-C601E73046C9}"/>
              </a:ext>
            </a:extLst>
          </p:cNvPr>
          <p:cNvSpPr txBox="1"/>
          <p:nvPr/>
        </p:nvSpPr>
        <p:spPr>
          <a:xfrm>
            <a:off x="251520" y="5687838"/>
            <a:ext cx="6408712" cy="523220"/>
          </a:xfrm>
          <a:prstGeom prst="rect">
            <a:avLst/>
          </a:prstGeom>
          <a:solidFill>
            <a:srgbClr val="CCECFF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1400" dirty="0"/>
              <a:t>With the increase of </a:t>
            </a:r>
            <a:r>
              <a:rPr lang="en-US" altLang="zh-TW" sz="1400" dirty="0" err="1"/>
              <a:t>Ebeam</a:t>
            </a:r>
            <a:r>
              <a:rPr lang="en-US" altLang="zh-TW" sz="1400" dirty="0"/>
              <a:t>, more reconstructed energy in </a:t>
            </a:r>
            <a:r>
              <a:rPr lang="en-US" altLang="zh-TW" sz="1400" dirty="0" err="1"/>
              <a:t>HCal</a:t>
            </a:r>
            <a:r>
              <a:rPr lang="en-US" altLang="zh-TW" sz="1400" dirty="0"/>
              <a:t> than </a:t>
            </a:r>
            <a:r>
              <a:rPr lang="en-US" altLang="zh-TW" sz="1400" dirty="0" err="1"/>
              <a:t>ECal</a:t>
            </a:r>
            <a:r>
              <a:rPr lang="en-US" altLang="zh-TW" sz="1400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1400" dirty="0"/>
              <a:t>No leakage.</a:t>
            </a:r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772B1726-442F-4EA9-82C5-7481CDC942D6}"/>
              </a:ext>
            </a:extLst>
          </p:cNvPr>
          <p:cNvSpPr txBox="1"/>
          <p:nvPr/>
        </p:nvSpPr>
        <p:spPr>
          <a:xfrm>
            <a:off x="4762064" y="910267"/>
            <a:ext cx="2022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/>
              <a:t>Leakage / </a:t>
            </a:r>
            <a:r>
              <a:rPr lang="en-US" altLang="zh-TW" dirty="0" err="1"/>
              <a:t>Ebeam</a:t>
            </a:r>
            <a:endParaRPr lang="zh-TW" altLang="en-US" dirty="0"/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F3C99E36-0273-46BA-88D1-6EF4F5CF0E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4296" y="5809328"/>
            <a:ext cx="2325397" cy="523948"/>
          </a:xfrm>
          <a:prstGeom prst="rect">
            <a:avLst/>
          </a:prstGeom>
        </p:spPr>
      </p:pic>
      <p:pic>
        <p:nvPicPr>
          <p:cNvPr id="19" name="內容版面配置區 18">
            <a:extLst>
              <a:ext uri="{FF2B5EF4-FFF2-40B4-BE49-F238E27FC236}">
                <a16:creationId xmlns:a16="http://schemas.microsoft.com/office/drawing/2014/main" id="{1F4E675E-EBD0-4D91-801F-0EE504DC5A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392" y="1331452"/>
            <a:ext cx="9128125" cy="4259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2517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59536BA-5450-494E-BF1B-2F6956AB28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4000" dirty="0"/>
              <a:t>Energy Resolution (Gamma + LYSO)</a:t>
            </a:r>
            <a:endParaRPr lang="zh-TW" altLang="en-US" sz="4000" dirty="0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34273D89-B405-47A2-A557-F89888ED62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yyyy/mm/dd</a:t>
            </a:r>
            <a:endParaRPr lang="en-US" altLang="ja-JP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59FF9C0D-D343-480A-91AD-68675FB49F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title</a:t>
            </a:r>
            <a:endParaRPr lang="en-US" altLang="ja-JP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CA8EE475-4C83-4457-9942-836F0DB6D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621D2-C8FC-4F75-9E5A-153A48AC0064}" type="slidenum">
              <a:rPr lang="en-US" altLang="ja-JP" smtClean="0"/>
              <a:pPr/>
              <a:t>18</a:t>
            </a:fld>
            <a:r>
              <a:rPr lang="en-US" altLang="ja-JP"/>
              <a:t>/N</a:t>
            </a:r>
            <a:endParaRPr lang="en-US" altLang="ja-JP" dirty="0"/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F1561A00-E813-4056-B575-DF63F9391CB3}"/>
              </a:ext>
            </a:extLst>
          </p:cNvPr>
          <p:cNvSpPr txBox="1"/>
          <p:nvPr/>
        </p:nvSpPr>
        <p:spPr>
          <a:xfrm>
            <a:off x="923806" y="5971782"/>
            <a:ext cx="7392610" cy="369332"/>
          </a:xfrm>
          <a:prstGeom prst="rect">
            <a:avLst/>
          </a:prstGeom>
          <a:solidFill>
            <a:srgbClr val="CCECFF"/>
          </a:solidFill>
        </p:spPr>
        <p:txBody>
          <a:bodyPr wrap="square" rtlCol="0">
            <a:spAutoFit/>
          </a:bodyPr>
          <a:lstStyle/>
          <a:p>
            <a:r>
              <a:rPr lang="en-US" altLang="zh-TW" dirty="0"/>
              <a:t>New design of ZDC is worse than the previous design (</a:t>
            </a:r>
            <a:r>
              <a:rPr lang="en-US" altLang="zh-TW" dirty="0" err="1"/>
              <a:t>Shima</a:t>
            </a:r>
            <a:r>
              <a:rPr lang="en-US" altLang="zh-TW" dirty="0"/>
              <a:t> , Po-Ju).</a:t>
            </a:r>
            <a:endParaRPr lang="zh-TW" altLang="en-US" dirty="0"/>
          </a:p>
        </p:txBody>
      </p:sp>
      <p:pic>
        <p:nvPicPr>
          <p:cNvPr id="11" name="內容版面配置區 10">
            <a:extLst>
              <a:ext uri="{FF2B5EF4-FFF2-40B4-BE49-F238E27FC236}">
                <a16:creationId xmlns:a16="http://schemas.microsoft.com/office/drawing/2014/main" id="{A5534C09-11A3-4205-A7AA-01135AFBE3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113" y="1535478"/>
            <a:ext cx="9128125" cy="4376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7761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副標題 6">
            <a:extLst>
              <a:ext uri="{FF2B5EF4-FFF2-40B4-BE49-F238E27FC236}">
                <a16:creationId xmlns:a16="http://schemas.microsoft.com/office/drawing/2014/main" id="{44488275-5070-455D-A5D7-FF2CFF39462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TW" dirty="0"/>
              <a:t>Gamma, Pencil beam</a:t>
            </a:r>
          </a:p>
          <a:p>
            <a:pPr marL="514350" indent="-514350">
              <a:buAutoNum type="arabicPeriod"/>
            </a:pPr>
            <a:r>
              <a:rPr lang="en-US" altLang="zh-TW" dirty="0"/>
              <a:t>LYSO (org)</a:t>
            </a:r>
          </a:p>
          <a:p>
            <a:pPr marL="514350" indent="-514350">
              <a:buAutoNum type="arabicPeriod"/>
            </a:pPr>
            <a:r>
              <a:rPr lang="en-US" altLang="zh-TW" dirty="0"/>
              <a:t>PbWO4 (tested)</a:t>
            </a:r>
            <a:endParaRPr lang="zh-TW" altLang="en-US" dirty="0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D0BA8111-0080-4C03-BB31-AE833F614B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Change Crystal</a:t>
            </a:r>
            <a:endParaRPr lang="zh-TW" altLang="en-US" dirty="0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43EAF432-1B1D-44E4-9802-0E25874A6F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yyyy/mm/dd</a:t>
            </a:r>
            <a:endParaRPr lang="en-US" altLang="ja-JP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27F5D4D2-0EE3-4DD2-B68F-7BF9C15AF2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title</a:t>
            </a:r>
            <a:endParaRPr lang="en-US" altLang="ja-JP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ED0DEEC0-386C-418A-864A-D4CB362E97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621D2-C8FC-4F75-9E5A-153A48AC0064}" type="slidenum">
              <a:rPr lang="en-US" altLang="ja-JP" smtClean="0"/>
              <a:pPr/>
              <a:t>19</a:t>
            </a:fld>
            <a:r>
              <a:rPr lang="en-US" altLang="ja-JP"/>
              <a:t>/N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488750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BEC17C1-009C-4DDF-8F2E-D8DD9C964A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Current Design of ZDC</a:t>
            </a:r>
            <a:endParaRPr lang="zh-TW" altLang="en-US" dirty="0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C8D4DA5F-ADE0-49B5-941D-4B523BBB09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2025/02/08</a:t>
            </a:r>
            <a:endParaRPr lang="en-US" altLang="ja-JP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3FCE7215-DD94-408B-A682-C430DC362C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ZDC MC for ML project</a:t>
            </a:r>
            <a:endParaRPr lang="en-US" altLang="ja-JP" dirty="0"/>
          </a:p>
        </p:txBody>
      </p:sp>
      <p:pic>
        <p:nvPicPr>
          <p:cNvPr id="6" name="圖片 6">
            <a:extLst>
              <a:ext uri="{FF2B5EF4-FFF2-40B4-BE49-F238E27FC236}">
                <a16:creationId xmlns:a16="http://schemas.microsoft.com/office/drawing/2014/main" id="{81A6EFD6-9CA2-13FC-F0A2-0F19BE722AE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5657"/>
          <a:stretch/>
        </p:blipFill>
        <p:spPr>
          <a:xfrm>
            <a:off x="4663290" y="953365"/>
            <a:ext cx="1826162" cy="204210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CC5E586-B681-6FEF-D66A-AC965AF842E0}"/>
              </a:ext>
            </a:extLst>
          </p:cNvPr>
          <p:cNvSpPr txBox="1"/>
          <p:nvPr/>
        </p:nvSpPr>
        <p:spPr>
          <a:xfrm>
            <a:off x="4866955" y="1114237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 err="1">
                <a:solidFill>
                  <a:srgbClr val="FF0000"/>
                </a:solidFill>
              </a:rPr>
              <a:t>ECal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grpSp>
        <p:nvGrpSpPr>
          <p:cNvPr id="10" name="群組 17">
            <a:extLst>
              <a:ext uri="{FF2B5EF4-FFF2-40B4-BE49-F238E27FC236}">
                <a16:creationId xmlns:a16="http://schemas.microsoft.com/office/drawing/2014/main" id="{7C861ABE-43C7-9A14-7966-A16552980710}"/>
              </a:ext>
            </a:extLst>
          </p:cNvPr>
          <p:cNvGrpSpPr/>
          <p:nvPr/>
        </p:nvGrpSpPr>
        <p:grpSpPr>
          <a:xfrm>
            <a:off x="40883" y="2780928"/>
            <a:ext cx="4420815" cy="2279551"/>
            <a:chOff x="594258" y="1041902"/>
            <a:chExt cx="4420815" cy="2279551"/>
          </a:xfrm>
        </p:grpSpPr>
        <p:pic>
          <p:nvPicPr>
            <p:cNvPr id="12" name="圖片 8">
              <a:extLst>
                <a:ext uri="{FF2B5EF4-FFF2-40B4-BE49-F238E27FC236}">
                  <a16:creationId xmlns:a16="http://schemas.microsoft.com/office/drawing/2014/main" id="{F5541C73-FB63-B834-5B84-88ADF2EBA5E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23806" y="1041902"/>
              <a:ext cx="4091267" cy="227955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cxnSp>
          <p:nvCxnSpPr>
            <p:cNvPr id="15" name="直線單箭頭接點 10">
              <a:extLst>
                <a:ext uri="{FF2B5EF4-FFF2-40B4-BE49-F238E27FC236}">
                  <a16:creationId xmlns:a16="http://schemas.microsoft.com/office/drawing/2014/main" id="{DCA48241-CF5D-99FC-F754-841A1FA63C9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66266" y="2635161"/>
              <a:ext cx="977620" cy="289783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文字方塊 12">
              <a:extLst>
                <a:ext uri="{FF2B5EF4-FFF2-40B4-BE49-F238E27FC236}">
                  <a16:creationId xmlns:a16="http://schemas.microsoft.com/office/drawing/2014/main" id="{AFC6E9BF-25C6-6D47-2A40-5EA6BBA61884}"/>
                </a:ext>
              </a:extLst>
            </p:cNvPr>
            <p:cNvSpPr txBox="1"/>
            <p:nvPr/>
          </p:nvSpPr>
          <p:spPr>
            <a:xfrm>
              <a:off x="594258" y="2403887"/>
              <a:ext cx="9361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>
                  <a:solidFill>
                    <a:srgbClr val="FF0000"/>
                  </a:solidFill>
                </a:rPr>
                <a:t>beam</a:t>
              </a:r>
              <a:endParaRPr lang="zh-TW" alt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EA5C9C9F-E684-0D34-F085-20953544F6E0}"/>
              </a:ext>
            </a:extLst>
          </p:cNvPr>
          <p:cNvGrpSpPr/>
          <p:nvPr/>
        </p:nvGrpSpPr>
        <p:grpSpPr>
          <a:xfrm>
            <a:off x="4829540" y="3023496"/>
            <a:ext cx="4110318" cy="2518267"/>
            <a:chOff x="4699124" y="3746989"/>
            <a:chExt cx="4110318" cy="2518267"/>
          </a:xfrm>
        </p:grpSpPr>
        <p:pic>
          <p:nvPicPr>
            <p:cNvPr id="17" name="圖片 10">
              <a:extLst>
                <a:ext uri="{FF2B5EF4-FFF2-40B4-BE49-F238E27FC236}">
                  <a16:creationId xmlns:a16="http://schemas.microsoft.com/office/drawing/2014/main" id="{484CA58A-F400-C2B3-1C09-C7E153F4F71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18175" y="3934356"/>
              <a:ext cx="4091267" cy="2330900"/>
            </a:xfrm>
            <a:prstGeom prst="rect">
              <a:avLst/>
            </a:prstGeom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CE713FE-D245-CEC3-8321-20A2FCB2E1F3}"/>
                </a:ext>
              </a:extLst>
            </p:cNvPr>
            <p:cNvSpPr txBox="1"/>
            <p:nvPr/>
          </p:nvSpPr>
          <p:spPr>
            <a:xfrm>
              <a:off x="4699124" y="3746989"/>
              <a:ext cx="8640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b="1" dirty="0" err="1">
                  <a:solidFill>
                    <a:srgbClr val="0000FF"/>
                  </a:solidFill>
                </a:rPr>
                <a:t>HCal</a:t>
              </a:r>
              <a:endParaRPr lang="zh-TW" altLang="en-US" b="1" dirty="0">
                <a:solidFill>
                  <a:srgbClr val="0000FF"/>
                </a:solidFill>
              </a:endParaRP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C93826F1-A0A2-F22B-6F50-E9AA38F9A38F}"/>
              </a:ext>
            </a:extLst>
          </p:cNvPr>
          <p:cNvSpPr txBox="1"/>
          <p:nvPr/>
        </p:nvSpPr>
        <p:spPr>
          <a:xfrm>
            <a:off x="478962" y="2814957"/>
            <a:ext cx="38258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Beam shoot to ZDC center directly.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31" name="文字方塊 13">
            <a:extLst>
              <a:ext uri="{FF2B5EF4-FFF2-40B4-BE49-F238E27FC236}">
                <a16:creationId xmlns:a16="http://schemas.microsoft.com/office/drawing/2014/main" id="{D6809AB8-0346-5FB9-F59B-1AFF1CA23085}"/>
              </a:ext>
            </a:extLst>
          </p:cNvPr>
          <p:cNvSpPr txBox="1"/>
          <p:nvPr/>
        </p:nvSpPr>
        <p:spPr>
          <a:xfrm>
            <a:off x="6624091" y="1150022"/>
            <a:ext cx="230544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LYSO Crysal</a:t>
            </a:r>
          </a:p>
          <a:p>
            <a:r>
              <a:rPr lang="en-US" altLang="zh-TW" dirty="0"/>
              <a:t>60cm*60cm</a:t>
            </a:r>
          </a:p>
          <a:p>
            <a:r>
              <a:rPr lang="en-US" altLang="zh-TW" dirty="0"/>
              <a:t>3cm*3cm*7cm / cell</a:t>
            </a:r>
          </a:p>
          <a:p>
            <a:r>
              <a:rPr lang="en-US" altLang="zh-TW" dirty="0"/>
              <a:t>20*20 cells </a:t>
            </a:r>
          </a:p>
          <a:p>
            <a:r>
              <a:rPr lang="en-US" altLang="zh-TW" dirty="0"/>
              <a:t>7cm ~ 6X0 in Z</a:t>
            </a:r>
          </a:p>
        </p:txBody>
      </p:sp>
      <p:sp>
        <p:nvSpPr>
          <p:cNvPr id="32" name="文字方塊 7">
            <a:extLst>
              <a:ext uri="{FF2B5EF4-FFF2-40B4-BE49-F238E27FC236}">
                <a16:creationId xmlns:a16="http://schemas.microsoft.com/office/drawing/2014/main" id="{028BBBAF-09E0-6103-993F-8A3575A45DCA}"/>
              </a:ext>
            </a:extLst>
          </p:cNvPr>
          <p:cNvSpPr txBox="1"/>
          <p:nvPr/>
        </p:nvSpPr>
        <p:spPr>
          <a:xfrm>
            <a:off x="4972911" y="5541763"/>
            <a:ext cx="41367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1 layer = </a:t>
            </a:r>
            <a:r>
              <a:rPr lang="en-US" altLang="zh-TW" dirty="0">
                <a:solidFill>
                  <a:srgbClr val="0000FF"/>
                </a:solidFill>
              </a:rPr>
              <a:t>steel + scintillator tile + </a:t>
            </a:r>
            <a:r>
              <a:rPr lang="en-US" altLang="zh-TW" dirty="0" err="1">
                <a:solidFill>
                  <a:srgbClr val="0000FF"/>
                </a:solidFill>
              </a:rPr>
              <a:t>SiPM</a:t>
            </a:r>
            <a:endParaRPr lang="en-US" altLang="zh-TW" dirty="0">
              <a:solidFill>
                <a:srgbClr val="0000FF"/>
              </a:solidFill>
            </a:endParaRPr>
          </a:p>
          <a:p>
            <a:r>
              <a:rPr lang="en-US" altLang="zh-TW" dirty="0"/>
              <a:t>64 layers, 8 slice/layer</a:t>
            </a:r>
          </a:p>
          <a:p>
            <a:r>
              <a:rPr lang="en-US" altLang="zh-TW" dirty="0"/>
              <a:t>65cm in X, 60cm in Y, 163cm in Z</a:t>
            </a:r>
          </a:p>
        </p:txBody>
      </p:sp>
      <p:sp>
        <p:nvSpPr>
          <p:cNvPr id="33" name="Slide Number Placeholder 32">
            <a:extLst>
              <a:ext uri="{FF2B5EF4-FFF2-40B4-BE49-F238E27FC236}">
                <a16:creationId xmlns:a16="http://schemas.microsoft.com/office/drawing/2014/main" id="{88BD1949-A363-DE71-8323-59D7B8F8A1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621D2-C8FC-4F75-9E5A-153A48AC0064}" type="slidenum">
              <a:rPr lang="en-US" altLang="ja-JP" smtClean="0"/>
              <a:pPr/>
              <a:t>2</a:t>
            </a:fld>
            <a:r>
              <a:rPr lang="en-US" altLang="ja-JP"/>
              <a:t>/16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8413607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A4ABA4D-EB11-4032-A8B3-012C6DE55B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Energy Dump</a:t>
            </a:r>
            <a:endParaRPr lang="zh-TW" altLang="en-US" dirty="0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60AD76BC-C20B-4B66-84CE-BD0AA0E8D3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yyyy/mm/dd</a:t>
            </a:r>
            <a:endParaRPr lang="en-US" altLang="ja-JP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D5461AF1-D0C7-41E1-B013-0173BD87FF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title</a:t>
            </a:r>
            <a:endParaRPr lang="en-US" altLang="ja-JP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D5BAA0A4-D988-401E-A6E4-856CD4970F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621D2-C8FC-4F75-9E5A-153A48AC0064}" type="slidenum">
              <a:rPr lang="en-US" altLang="ja-JP" smtClean="0"/>
              <a:pPr/>
              <a:t>20</a:t>
            </a:fld>
            <a:r>
              <a:rPr lang="en-US" altLang="ja-JP"/>
              <a:t>/N</a:t>
            </a:r>
            <a:endParaRPr lang="en-US" altLang="ja-JP" dirty="0"/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B7CAEDDA-84F9-49B8-B348-FF79F13D74C9}"/>
              </a:ext>
            </a:extLst>
          </p:cNvPr>
          <p:cNvSpPr txBox="1"/>
          <p:nvPr/>
        </p:nvSpPr>
        <p:spPr>
          <a:xfrm>
            <a:off x="1403648" y="1155385"/>
            <a:ext cx="18261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b="1" dirty="0" err="1"/>
              <a:t>ECal</a:t>
            </a:r>
            <a:r>
              <a:rPr lang="en-US" altLang="zh-TW" b="1" dirty="0"/>
              <a:t> / </a:t>
            </a:r>
            <a:r>
              <a:rPr lang="en-US" altLang="zh-TW" b="1" dirty="0" err="1"/>
              <a:t>Ebeam</a:t>
            </a:r>
            <a:endParaRPr lang="zh-TW" altLang="en-US" b="1" dirty="0"/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D9C2658D-2E38-45F0-8B50-B0971F7085B9}"/>
              </a:ext>
            </a:extLst>
          </p:cNvPr>
          <p:cNvSpPr txBox="1"/>
          <p:nvPr/>
        </p:nvSpPr>
        <p:spPr>
          <a:xfrm>
            <a:off x="4211960" y="1155385"/>
            <a:ext cx="18261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b="1" dirty="0" err="1"/>
              <a:t>HCal</a:t>
            </a:r>
            <a:r>
              <a:rPr lang="en-US" altLang="zh-TW" b="1" dirty="0"/>
              <a:t> / </a:t>
            </a:r>
            <a:r>
              <a:rPr lang="en-US" altLang="zh-TW" b="1" dirty="0" err="1"/>
              <a:t>Ebeam</a:t>
            </a:r>
            <a:endParaRPr lang="zh-TW" altLang="en-US" b="1" dirty="0"/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A05E60CD-2755-4C24-A680-04DB1F6ACB1A}"/>
              </a:ext>
            </a:extLst>
          </p:cNvPr>
          <p:cNvSpPr txBox="1"/>
          <p:nvPr/>
        </p:nvSpPr>
        <p:spPr>
          <a:xfrm>
            <a:off x="6459430" y="996772"/>
            <a:ext cx="252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b="1" dirty="0"/>
              <a:t>“</a:t>
            </a:r>
            <a:r>
              <a:rPr lang="en-US" altLang="zh-TW" b="1" dirty="0" err="1"/>
              <a:t>ECal</a:t>
            </a:r>
            <a:r>
              <a:rPr lang="en-US" altLang="zh-TW" b="1" dirty="0"/>
              <a:t> + </a:t>
            </a:r>
            <a:r>
              <a:rPr lang="en-US" altLang="zh-TW" b="1" dirty="0" err="1"/>
              <a:t>Hcal</a:t>
            </a:r>
            <a:r>
              <a:rPr lang="en-US" altLang="zh-TW" b="1" dirty="0"/>
              <a:t>” / </a:t>
            </a:r>
            <a:r>
              <a:rPr lang="en-US" altLang="zh-TW" b="1" dirty="0" err="1"/>
              <a:t>Ebeam</a:t>
            </a:r>
            <a:endParaRPr lang="zh-TW" altLang="en-US" b="1" dirty="0"/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F48788CF-EA5A-4148-886F-76B1BAE9E790}"/>
              </a:ext>
            </a:extLst>
          </p:cNvPr>
          <p:cNvSpPr txBox="1"/>
          <p:nvPr/>
        </p:nvSpPr>
        <p:spPr>
          <a:xfrm>
            <a:off x="180656" y="2132856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/>
              <a:t>LYSO</a:t>
            </a:r>
            <a:endParaRPr lang="zh-TW" altLang="en-US" b="1" dirty="0"/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48D18922-8D72-4DF1-8D1C-3C0C973C0FE7}"/>
              </a:ext>
            </a:extLst>
          </p:cNvPr>
          <p:cNvSpPr txBox="1"/>
          <p:nvPr/>
        </p:nvSpPr>
        <p:spPr>
          <a:xfrm>
            <a:off x="10725" y="4182932"/>
            <a:ext cx="1050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b="1" dirty="0"/>
              <a:t>PbWO4</a:t>
            </a:r>
            <a:endParaRPr lang="zh-TW" altLang="en-US" b="1" dirty="0"/>
          </a:p>
        </p:txBody>
      </p: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FA625CB1-D047-47C2-8889-611AF2B5B7BA}"/>
              </a:ext>
            </a:extLst>
          </p:cNvPr>
          <p:cNvSpPr txBox="1"/>
          <p:nvPr/>
        </p:nvSpPr>
        <p:spPr>
          <a:xfrm>
            <a:off x="2555776" y="5719668"/>
            <a:ext cx="4570603" cy="369332"/>
          </a:xfrm>
          <a:prstGeom prst="rect">
            <a:avLst/>
          </a:prstGeom>
          <a:solidFill>
            <a:srgbClr val="CCECFF"/>
          </a:solidFill>
        </p:spPr>
        <p:txBody>
          <a:bodyPr wrap="square" rtlCol="0">
            <a:spAutoFit/>
          </a:bodyPr>
          <a:lstStyle/>
          <a:p>
            <a:r>
              <a:rPr lang="en-US" altLang="zh-TW" dirty="0"/>
              <a:t> No difference between two kinds of crystal.</a:t>
            </a:r>
            <a:endParaRPr lang="zh-TW" altLang="en-US" dirty="0"/>
          </a:p>
        </p:txBody>
      </p:sp>
      <p:pic>
        <p:nvPicPr>
          <p:cNvPr id="18" name="圖片 17">
            <a:extLst>
              <a:ext uri="{FF2B5EF4-FFF2-40B4-BE49-F238E27FC236}">
                <a16:creationId xmlns:a16="http://schemas.microsoft.com/office/drawing/2014/main" id="{AC00A67A-4776-4F24-8E9A-78AD3F605E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8469" y="1700808"/>
            <a:ext cx="7747398" cy="1800000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D9734456-1B33-49B3-95CA-20D15BF388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4453" y="3707107"/>
            <a:ext cx="7694023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929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6">
            <a:extLst>
              <a:ext uri="{FF2B5EF4-FFF2-40B4-BE49-F238E27FC236}">
                <a16:creationId xmlns:a16="http://schemas.microsoft.com/office/drawing/2014/main" id="{26F21405-2CBC-4F9C-8BEF-58040B07B0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Energy Reconstruction</a:t>
            </a:r>
            <a:endParaRPr lang="zh-TW" altLang="en-US" dirty="0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D93BFF52-2FB0-4D25-98EE-3AF468D5DE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yyyy/mm/dd</a:t>
            </a:r>
            <a:endParaRPr lang="en-US" altLang="ja-JP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C06C485D-48DE-4470-BC4C-A24A949BA2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title</a:t>
            </a:r>
            <a:endParaRPr lang="en-US" altLang="ja-JP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A225C714-2340-4477-8541-A444BC3327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621D2-C8FC-4F75-9E5A-153A48AC0064}" type="slidenum">
              <a:rPr lang="en-US" altLang="ja-JP" smtClean="0"/>
              <a:pPr/>
              <a:t>21</a:t>
            </a:fld>
            <a:r>
              <a:rPr lang="en-US" altLang="ja-JP"/>
              <a:t>/N</a:t>
            </a:r>
            <a:endParaRPr lang="en-US" altLang="ja-JP" dirty="0"/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2A68C751-BB4C-4732-AFCE-2D53FBDD7C2D}"/>
              </a:ext>
            </a:extLst>
          </p:cNvPr>
          <p:cNvSpPr txBox="1"/>
          <p:nvPr/>
        </p:nvSpPr>
        <p:spPr>
          <a:xfrm>
            <a:off x="140644" y="2490402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/>
              <a:t>LYSO</a:t>
            </a:r>
            <a:endParaRPr lang="zh-TW" altLang="en-US" b="1" dirty="0"/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04DA15B0-947D-40D2-8ABC-8ACA5375D968}"/>
              </a:ext>
            </a:extLst>
          </p:cNvPr>
          <p:cNvSpPr txBox="1"/>
          <p:nvPr/>
        </p:nvSpPr>
        <p:spPr>
          <a:xfrm>
            <a:off x="10725" y="4182932"/>
            <a:ext cx="1050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b="1" dirty="0"/>
              <a:t>PbWO4</a:t>
            </a:r>
            <a:endParaRPr lang="zh-TW" altLang="en-US" b="1" dirty="0"/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46DB177B-9AB7-4137-8F70-A9BEBDCC536D}"/>
              </a:ext>
            </a:extLst>
          </p:cNvPr>
          <p:cNvSpPr txBox="1"/>
          <p:nvPr/>
        </p:nvSpPr>
        <p:spPr>
          <a:xfrm>
            <a:off x="1093547" y="1397074"/>
            <a:ext cx="18261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b="1" dirty="0" err="1"/>
              <a:t>ECal</a:t>
            </a:r>
            <a:r>
              <a:rPr lang="en-US" altLang="zh-TW" b="1" dirty="0"/>
              <a:t> / </a:t>
            </a:r>
            <a:r>
              <a:rPr lang="en-US" altLang="zh-TW" b="1" dirty="0" err="1"/>
              <a:t>Ebeam</a:t>
            </a:r>
            <a:endParaRPr lang="zh-TW" altLang="en-US" b="1" dirty="0"/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CC455488-C3B5-40F1-A3AE-684D16607D67}"/>
              </a:ext>
            </a:extLst>
          </p:cNvPr>
          <p:cNvSpPr txBox="1"/>
          <p:nvPr/>
        </p:nvSpPr>
        <p:spPr>
          <a:xfrm>
            <a:off x="3144241" y="1404790"/>
            <a:ext cx="18261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b="1" dirty="0" err="1"/>
              <a:t>HCal</a:t>
            </a:r>
            <a:r>
              <a:rPr lang="en-US" altLang="zh-TW" b="1" dirty="0"/>
              <a:t> / </a:t>
            </a:r>
            <a:r>
              <a:rPr lang="en-US" altLang="zh-TW" b="1" dirty="0" err="1"/>
              <a:t>Ebeam</a:t>
            </a:r>
            <a:endParaRPr lang="zh-TW" altLang="en-US" b="1" dirty="0"/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CEEE0D16-4884-4AC7-8B3E-73306B82B420}"/>
              </a:ext>
            </a:extLst>
          </p:cNvPr>
          <p:cNvSpPr txBox="1"/>
          <p:nvPr/>
        </p:nvSpPr>
        <p:spPr>
          <a:xfrm>
            <a:off x="6790395" y="1452160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b="1" dirty="0"/>
              <a:t>All / </a:t>
            </a:r>
            <a:r>
              <a:rPr lang="en-US" altLang="zh-TW" b="1" dirty="0" err="1"/>
              <a:t>Ebeam</a:t>
            </a:r>
            <a:endParaRPr lang="zh-TW" altLang="en-US" b="1" dirty="0"/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11C0C793-C272-4E87-A7A4-7CC77368E87E}"/>
              </a:ext>
            </a:extLst>
          </p:cNvPr>
          <p:cNvSpPr txBox="1"/>
          <p:nvPr/>
        </p:nvSpPr>
        <p:spPr>
          <a:xfrm>
            <a:off x="4860032" y="1404790"/>
            <a:ext cx="22063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b="1" dirty="0"/>
              <a:t>Leakage / </a:t>
            </a:r>
            <a:r>
              <a:rPr lang="en-US" altLang="zh-TW" b="1" dirty="0" err="1"/>
              <a:t>Ebeam</a:t>
            </a:r>
            <a:endParaRPr lang="zh-TW" altLang="en-US" b="1" dirty="0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BDBB6DF6-E7C2-4CB7-AE3D-5973D04ACF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055" y="1859017"/>
            <a:ext cx="7956301" cy="1800000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1F4EE303-D7DB-4D5E-9E6C-2B5CF55EFE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1444" y="3820729"/>
            <a:ext cx="7921009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4439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855746C-61FE-4292-8659-3403FD6A91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Fitting </a:t>
            </a:r>
            <a:endParaRPr lang="zh-TW" altLang="en-US" dirty="0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B6C63305-7696-483E-B87C-B797BF66C6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yyyy/mm/dd</a:t>
            </a:r>
            <a:endParaRPr lang="en-US" altLang="ja-JP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CCA60E29-E28A-4D24-B3FD-75CB758B9E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title</a:t>
            </a:r>
            <a:endParaRPr lang="en-US" altLang="ja-JP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452427E4-3C68-48A9-81E8-E294A1D3C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621D2-C8FC-4F75-9E5A-153A48AC0064}" type="slidenum">
              <a:rPr lang="en-US" altLang="ja-JP" smtClean="0"/>
              <a:pPr/>
              <a:t>22</a:t>
            </a:fld>
            <a:r>
              <a:rPr lang="en-US" altLang="ja-JP"/>
              <a:t>/N</a:t>
            </a:r>
            <a:endParaRPr lang="en-US" altLang="ja-JP" dirty="0"/>
          </a:p>
        </p:txBody>
      </p:sp>
      <p:pic>
        <p:nvPicPr>
          <p:cNvPr id="7" name="內容版面配置區 6">
            <a:extLst>
              <a:ext uri="{FF2B5EF4-FFF2-40B4-BE49-F238E27FC236}">
                <a16:creationId xmlns:a16="http://schemas.microsoft.com/office/drawing/2014/main" id="{245477AB-4C7A-461E-BF8F-FFED9BD0B1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113" y="1419893"/>
            <a:ext cx="9128125" cy="4607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3001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E2E5413-D9E6-4E1F-9B3F-BB80DC33B8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4000" dirty="0"/>
              <a:t>Energy Resolution</a:t>
            </a:r>
            <a:endParaRPr lang="zh-TW" altLang="en-US" sz="4000" dirty="0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BE74ACF3-D46C-4266-9DE2-EE99098E60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yyyy/mm/dd</a:t>
            </a:r>
            <a:endParaRPr lang="en-US" altLang="ja-JP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098E8D5E-C937-4990-B948-4358F72BD1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title</a:t>
            </a:r>
            <a:endParaRPr lang="en-US" altLang="ja-JP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4954FE4E-5E02-4493-8D6A-88EFED1CA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621D2-C8FC-4F75-9E5A-153A48AC0064}" type="slidenum">
              <a:rPr lang="en-US" altLang="ja-JP" smtClean="0"/>
              <a:pPr/>
              <a:t>23</a:t>
            </a:fld>
            <a:r>
              <a:rPr lang="en-US" altLang="ja-JP"/>
              <a:t>/N</a:t>
            </a:r>
            <a:endParaRPr lang="en-US" altLang="ja-JP" dirty="0"/>
          </a:p>
        </p:txBody>
      </p:sp>
      <p:pic>
        <p:nvPicPr>
          <p:cNvPr id="17" name="圖片 16">
            <a:extLst>
              <a:ext uri="{FF2B5EF4-FFF2-40B4-BE49-F238E27FC236}">
                <a16:creationId xmlns:a16="http://schemas.microsoft.com/office/drawing/2014/main" id="{8C7D350F-8109-4046-BE90-298041154D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9002" y="1775406"/>
            <a:ext cx="4410691" cy="3296110"/>
          </a:xfrm>
          <a:prstGeom prst="rect">
            <a:avLst/>
          </a:prstGeom>
        </p:spPr>
      </p:pic>
      <p:pic>
        <p:nvPicPr>
          <p:cNvPr id="18" name="圖片 17">
            <a:extLst>
              <a:ext uri="{FF2B5EF4-FFF2-40B4-BE49-F238E27FC236}">
                <a16:creationId xmlns:a16="http://schemas.microsoft.com/office/drawing/2014/main" id="{7F4F2B05-1BE8-4DAB-938C-308F9EA0F4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545" y="1809524"/>
            <a:ext cx="4391638" cy="3238952"/>
          </a:xfrm>
          <a:prstGeom prst="rect">
            <a:avLst/>
          </a:prstGeom>
        </p:spPr>
      </p:pic>
      <p:sp>
        <p:nvSpPr>
          <p:cNvPr id="19" name="文字方塊 18">
            <a:extLst>
              <a:ext uri="{FF2B5EF4-FFF2-40B4-BE49-F238E27FC236}">
                <a16:creationId xmlns:a16="http://schemas.microsoft.com/office/drawing/2014/main" id="{474C7898-754B-41D3-82EB-D02CCE59FB6E}"/>
              </a:ext>
            </a:extLst>
          </p:cNvPr>
          <p:cNvSpPr txBox="1"/>
          <p:nvPr/>
        </p:nvSpPr>
        <p:spPr>
          <a:xfrm>
            <a:off x="1907704" y="1411613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/>
              <a:t>LYSO</a:t>
            </a:r>
            <a:endParaRPr lang="zh-TW" altLang="en-US" b="1" dirty="0"/>
          </a:p>
        </p:txBody>
      </p:sp>
      <p:sp>
        <p:nvSpPr>
          <p:cNvPr id="20" name="文字方塊 19">
            <a:extLst>
              <a:ext uri="{FF2B5EF4-FFF2-40B4-BE49-F238E27FC236}">
                <a16:creationId xmlns:a16="http://schemas.microsoft.com/office/drawing/2014/main" id="{A937178D-6261-427C-AB75-E7E24B80B1F3}"/>
              </a:ext>
            </a:extLst>
          </p:cNvPr>
          <p:cNvSpPr txBox="1"/>
          <p:nvPr/>
        </p:nvSpPr>
        <p:spPr>
          <a:xfrm>
            <a:off x="6812632" y="1493168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/>
              <a:t>PbWO4</a:t>
            </a:r>
            <a:endParaRPr lang="zh-TW" altLang="en-US" b="1" dirty="0"/>
          </a:p>
        </p:txBody>
      </p:sp>
      <p:sp>
        <p:nvSpPr>
          <p:cNvPr id="21" name="文字方塊 20">
            <a:extLst>
              <a:ext uri="{FF2B5EF4-FFF2-40B4-BE49-F238E27FC236}">
                <a16:creationId xmlns:a16="http://schemas.microsoft.com/office/drawing/2014/main" id="{C7E78632-DA4C-4D5A-9A2E-5DAAB49271EE}"/>
              </a:ext>
            </a:extLst>
          </p:cNvPr>
          <p:cNvSpPr txBox="1"/>
          <p:nvPr/>
        </p:nvSpPr>
        <p:spPr>
          <a:xfrm>
            <a:off x="755576" y="5445224"/>
            <a:ext cx="6057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1) Smaller than 1GeV : PbWO4 has better performance.</a:t>
            </a:r>
          </a:p>
          <a:p>
            <a:r>
              <a:rPr lang="en-US" altLang="zh-TW" dirty="0"/>
              <a:t>2) Larger than 1GeV :Two crystals are similar.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844043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6">
            <a:extLst>
              <a:ext uri="{FF2B5EF4-FFF2-40B4-BE49-F238E27FC236}">
                <a16:creationId xmlns:a16="http://schemas.microsoft.com/office/drawing/2014/main" id="{41B52D8D-4C74-4961-86AF-92123C97BC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Change Beam Angle</a:t>
            </a:r>
            <a:endParaRPr lang="zh-TW" altLang="en-US" dirty="0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4EBD4DDA-5B51-472D-A3F8-10013F3823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yyyy/mm/dd</a:t>
            </a:r>
            <a:endParaRPr lang="en-US" altLang="ja-JP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B3790B05-31C4-4BAD-8C6A-10E88F39D7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title</a:t>
            </a:r>
            <a:endParaRPr lang="en-US" altLang="ja-JP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1D568F40-03E3-4164-B1D8-89972BAAE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621D2-C8FC-4F75-9E5A-153A48AC0064}" type="slidenum">
              <a:rPr lang="en-US" altLang="ja-JP" smtClean="0"/>
              <a:pPr/>
              <a:t>24</a:t>
            </a:fld>
            <a:r>
              <a:rPr lang="en-US" altLang="ja-JP"/>
              <a:t>/N</a:t>
            </a:r>
            <a:endParaRPr lang="en-US" altLang="ja-JP" dirty="0"/>
          </a:p>
        </p:txBody>
      </p:sp>
      <p:sp>
        <p:nvSpPr>
          <p:cNvPr id="8" name="副標題 7">
            <a:extLst>
              <a:ext uri="{FF2B5EF4-FFF2-40B4-BE49-F238E27FC236}">
                <a16:creationId xmlns:a16="http://schemas.microsoft.com/office/drawing/2014/main" id="{7B2BB638-981E-417F-9136-70774592A3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400" dirty="0"/>
              <a:t>Gamma + PbWO4 crystal</a:t>
            </a:r>
          </a:p>
          <a:p>
            <a:r>
              <a:rPr lang="en-US" altLang="zh-TW" sz="2400" dirty="0"/>
              <a:t>1. Pencil beam</a:t>
            </a:r>
          </a:p>
          <a:p>
            <a:pPr marL="57150" indent="0">
              <a:buNone/>
            </a:pPr>
            <a:endParaRPr lang="en-US" altLang="zh-TW" sz="2400" dirty="0"/>
          </a:p>
          <a:p>
            <a:pPr marL="57150" indent="0">
              <a:buNone/>
            </a:pPr>
            <a:endParaRPr lang="en-US" altLang="zh-TW" sz="2400" dirty="0"/>
          </a:p>
          <a:p>
            <a:r>
              <a:rPr lang="en-US" altLang="zh-TW" sz="2400" dirty="0"/>
              <a:t>2. Spread beam</a:t>
            </a:r>
            <a:endParaRPr lang="zh-TW" altLang="en-US" sz="2400" dirty="0"/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57AA55B9-69DB-4F14-9258-DC8B76D9CE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794" y="3074756"/>
            <a:ext cx="5184576" cy="819850"/>
          </a:xfrm>
          <a:prstGeom prst="rect">
            <a:avLst/>
          </a:prstGeom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id="{56A13B49-E699-4A76-93A4-146585DEDA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861" y="1821454"/>
            <a:ext cx="5040560" cy="798349"/>
          </a:xfrm>
          <a:prstGeom prst="rect">
            <a:avLst/>
          </a:prstGeom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DE55552C-07A3-42CD-87D3-5340BF2583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62500" y="949327"/>
            <a:ext cx="1638938" cy="2119633"/>
          </a:xfrm>
          <a:prstGeom prst="rect">
            <a:avLst/>
          </a:prstGeom>
        </p:spPr>
      </p:pic>
      <p:pic>
        <p:nvPicPr>
          <p:cNvPr id="12" name="圖片 11">
            <a:extLst>
              <a:ext uri="{FF2B5EF4-FFF2-40B4-BE49-F238E27FC236}">
                <a16:creationId xmlns:a16="http://schemas.microsoft.com/office/drawing/2014/main" id="{6E22272C-87CD-4EE7-B25E-B493D096F8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63788" y="5562304"/>
            <a:ext cx="3816424" cy="8019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3" name="圖片 12">
            <a:extLst>
              <a:ext uri="{FF2B5EF4-FFF2-40B4-BE49-F238E27FC236}">
                <a16:creationId xmlns:a16="http://schemas.microsoft.com/office/drawing/2014/main" id="{5A658BE0-A34D-4EDE-B61D-BF752A3B40C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62500" y="3068960"/>
            <a:ext cx="1681907" cy="3393064"/>
          </a:xfrm>
          <a:prstGeom prst="rect">
            <a:avLst/>
          </a:prstGeom>
        </p:spPr>
      </p:pic>
      <p:sp>
        <p:nvSpPr>
          <p:cNvPr id="16" name="文字方塊 15">
            <a:extLst>
              <a:ext uri="{FF2B5EF4-FFF2-40B4-BE49-F238E27FC236}">
                <a16:creationId xmlns:a16="http://schemas.microsoft.com/office/drawing/2014/main" id="{F5C22802-7307-4AAA-B647-4D2A0A367D25}"/>
              </a:ext>
            </a:extLst>
          </p:cNvPr>
          <p:cNvSpPr txBox="1"/>
          <p:nvPr/>
        </p:nvSpPr>
        <p:spPr>
          <a:xfrm>
            <a:off x="3987340" y="1979297"/>
            <a:ext cx="1800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100" b="1" dirty="0">
                <a:solidFill>
                  <a:srgbClr val="0000FF"/>
                </a:solidFill>
              </a:rPr>
              <a:t>Shift = 15 mm (half cell)</a:t>
            </a:r>
            <a:endParaRPr lang="zh-TW" altLang="en-US" sz="11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37014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A4ABA4D-EB11-4032-A8B3-012C6DE55B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Energy Dump</a:t>
            </a:r>
            <a:endParaRPr lang="zh-TW" altLang="en-US" dirty="0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60AD76BC-C20B-4B66-84CE-BD0AA0E8D3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yyyy/mm/dd</a:t>
            </a:r>
            <a:endParaRPr lang="en-US" altLang="ja-JP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D5461AF1-D0C7-41E1-B013-0173BD87FF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title</a:t>
            </a:r>
            <a:endParaRPr lang="en-US" altLang="ja-JP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D5BAA0A4-D988-401E-A6E4-856CD4970F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621D2-C8FC-4F75-9E5A-153A48AC0064}" type="slidenum">
              <a:rPr lang="en-US" altLang="ja-JP" smtClean="0"/>
              <a:pPr/>
              <a:t>25</a:t>
            </a:fld>
            <a:r>
              <a:rPr lang="en-US" altLang="ja-JP"/>
              <a:t>/N</a:t>
            </a:r>
            <a:endParaRPr lang="en-US" altLang="ja-JP" dirty="0"/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353485E3-BDE6-4D6A-B2DF-CCF97EE8EC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4752" y="1605279"/>
            <a:ext cx="7993221" cy="1800000"/>
          </a:xfrm>
          <a:prstGeom prst="rect">
            <a:avLst/>
          </a:prstGeom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7FDC2EE6-6BDD-4DCF-861C-B1837B3E65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6115" y="3690620"/>
            <a:ext cx="7973595" cy="1800000"/>
          </a:xfrm>
          <a:prstGeom prst="rect">
            <a:avLst/>
          </a:prstGeom>
        </p:spPr>
      </p:pic>
      <p:sp>
        <p:nvSpPr>
          <p:cNvPr id="12" name="文字方塊 11">
            <a:extLst>
              <a:ext uri="{FF2B5EF4-FFF2-40B4-BE49-F238E27FC236}">
                <a16:creationId xmlns:a16="http://schemas.microsoft.com/office/drawing/2014/main" id="{B7CAEDDA-84F9-49B8-B348-FF79F13D74C9}"/>
              </a:ext>
            </a:extLst>
          </p:cNvPr>
          <p:cNvSpPr txBox="1"/>
          <p:nvPr/>
        </p:nvSpPr>
        <p:spPr>
          <a:xfrm>
            <a:off x="1403648" y="1155385"/>
            <a:ext cx="18261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b="1" dirty="0" err="1"/>
              <a:t>ECal</a:t>
            </a:r>
            <a:r>
              <a:rPr lang="en-US" altLang="zh-TW" b="1" dirty="0"/>
              <a:t> / </a:t>
            </a:r>
            <a:r>
              <a:rPr lang="en-US" altLang="zh-TW" b="1" dirty="0" err="1"/>
              <a:t>Ebeam</a:t>
            </a:r>
            <a:endParaRPr lang="zh-TW" altLang="en-US" b="1" dirty="0"/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D9C2658D-2E38-45F0-8B50-B0971F7085B9}"/>
              </a:ext>
            </a:extLst>
          </p:cNvPr>
          <p:cNvSpPr txBox="1"/>
          <p:nvPr/>
        </p:nvSpPr>
        <p:spPr>
          <a:xfrm>
            <a:off x="4211960" y="1155385"/>
            <a:ext cx="18261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b="1" dirty="0" err="1"/>
              <a:t>HCal</a:t>
            </a:r>
            <a:r>
              <a:rPr lang="en-US" altLang="zh-TW" b="1" dirty="0"/>
              <a:t> / </a:t>
            </a:r>
            <a:r>
              <a:rPr lang="en-US" altLang="zh-TW" b="1" dirty="0" err="1"/>
              <a:t>Ebeam</a:t>
            </a:r>
            <a:endParaRPr lang="zh-TW" altLang="en-US" b="1" dirty="0"/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A05E60CD-2755-4C24-A680-04DB1F6ACB1A}"/>
              </a:ext>
            </a:extLst>
          </p:cNvPr>
          <p:cNvSpPr txBox="1"/>
          <p:nvPr/>
        </p:nvSpPr>
        <p:spPr>
          <a:xfrm>
            <a:off x="6459430" y="996772"/>
            <a:ext cx="252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b="1" dirty="0"/>
              <a:t>“</a:t>
            </a:r>
            <a:r>
              <a:rPr lang="en-US" altLang="zh-TW" b="1" dirty="0" err="1"/>
              <a:t>ECal</a:t>
            </a:r>
            <a:r>
              <a:rPr lang="en-US" altLang="zh-TW" b="1" dirty="0"/>
              <a:t> + </a:t>
            </a:r>
            <a:r>
              <a:rPr lang="en-US" altLang="zh-TW" b="1" dirty="0" err="1"/>
              <a:t>Hcal</a:t>
            </a:r>
            <a:r>
              <a:rPr lang="en-US" altLang="zh-TW" b="1" dirty="0"/>
              <a:t>” / </a:t>
            </a:r>
            <a:r>
              <a:rPr lang="en-US" altLang="zh-TW" b="1" dirty="0" err="1"/>
              <a:t>Ebeam</a:t>
            </a:r>
            <a:endParaRPr lang="zh-TW" altLang="en-US" b="1" dirty="0"/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F48788CF-EA5A-4148-886F-76B1BAE9E790}"/>
              </a:ext>
            </a:extLst>
          </p:cNvPr>
          <p:cNvSpPr txBox="1"/>
          <p:nvPr/>
        </p:nvSpPr>
        <p:spPr>
          <a:xfrm>
            <a:off x="180656" y="2132856"/>
            <a:ext cx="864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/>
              <a:t>Pencil beam</a:t>
            </a:r>
            <a:endParaRPr lang="zh-TW" altLang="en-US" b="1" dirty="0"/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48D18922-8D72-4DF1-8D1C-3C0C973C0FE7}"/>
              </a:ext>
            </a:extLst>
          </p:cNvPr>
          <p:cNvSpPr txBox="1"/>
          <p:nvPr/>
        </p:nvSpPr>
        <p:spPr>
          <a:xfrm>
            <a:off x="10725" y="4182932"/>
            <a:ext cx="10507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b="1" dirty="0"/>
              <a:t>Spread beam</a:t>
            </a:r>
            <a:endParaRPr lang="zh-TW" altLang="en-US" b="1" dirty="0"/>
          </a:p>
        </p:txBody>
      </p: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FA625CB1-D047-47C2-8889-611AF2B5B7BA}"/>
              </a:ext>
            </a:extLst>
          </p:cNvPr>
          <p:cNvSpPr txBox="1"/>
          <p:nvPr/>
        </p:nvSpPr>
        <p:spPr>
          <a:xfrm>
            <a:off x="1729589" y="5772608"/>
            <a:ext cx="6623545" cy="369332"/>
          </a:xfrm>
          <a:prstGeom prst="rect">
            <a:avLst/>
          </a:prstGeom>
          <a:solidFill>
            <a:srgbClr val="CCECFF"/>
          </a:solidFill>
        </p:spPr>
        <p:txBody>
          <a:bodyPr wrap="square" rtlCol="0">
            <a:spAutoFit/>
          </a:bodyPr>
          <a:lstStyle/>
          <a:p>
            <a:r>
              <a:rPr lang="en-US" altLang="zh-TW" dirty="0"/>
              <a:t>More energy dumped in crystal for spread beam (longer path?)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597542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6">
            <a:extLst>
              <a:ext uri="{FF2B5EF4-FFF2-40B4-BE49-F238E27FC236}">
                <a16:creationId xmlns:a16="http://schemas.microsoft.com/office/drawing/2014/main" id="{26F21405-2CBC-4F9C-8BEF-58040B07B0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Energy Reconstruction</a:t>
            </a:r>
            <a:endParaRPr lang="zh-TW" altLang="en-US" dirty="0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D93BFF52-2FB0-4D25-98EE-3AF468D5DE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yyyy/mm/dd</a:t>
            </a:r>
            <a:endParaRPr lang="en-US" altLang="ja-JP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C06C485D-48DE-4470-BC4C-A24A949BA2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title</a:t>
            </a:r>
            <a:endParaRPr lang="en-US" altLang="ja-JP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A225C714-2340-4477-8541-A444BC3327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621D2-C8FC-4F75-9E5A-153A48AC0064}" type="slidenum">
              <a:rPr lang="en-US" altLang="ja-JP" smtClean="0"/>
              <a:pPr/>
              <a:t>26</a:t>
            </a:fld>
            <a:r>
              <a:rPr lang="en-US" altLang="ja-JP"/>
              <a:t>/N</a:t>
            </a:r>
            <a:endParaRPr lang="en-US" altLang="ja-JP" dirty="0"/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2A68C751-BB4C-4732-AFCE-2D53FBDD7C2D}"/>
              </a:ext>
            </a:extLst>
          </p:cNvPr>
          <p:cNvSpPr txBox="1"/>
          <p:nvPr/>
        </p:nvSpPr>
        <p:spPr>
          <a:xfrm>
            <a:off x="140644" y="2137285"/>
            <a:ext cx="864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/>
              <a:t>Pencil beam</a:t>
            </a:r>
            <a:endParaRPr lang="zh-TW" altLang="en-US" b="1" dirty="0"/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04DA15B0-947D-40D2-8ABC-8ACA5375D968}"/>
              </a:ext>
            </a:extLst>
          </p:cNvPr>
          <p:cNvSpPr txBox="1"/>
          <p:nvPr/>
        </p:nvSpPr>
        <p:spPr>
          <a:xfrm>
            <a:off x="10725" y="4182932"/>
            <a:ext cx="10507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b="1" dirty="0"/>
              <a:t>Spread beam</a:t>
            </a:r>
            <a:endParaRPr lang="zh-TW" altLang="en-US" b="1" dirty="0"/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46DB177B-9AB7-4137-8F70-A9BEBDCC536D}"/>
              </a:ext>
            </a:extLst>
          </p:cNvPr>
          <p:cNvSpPr txBox="1"/>
          <p:nvPr/>
        </p:nvSpPr>
        <p:spPr>
          <a:xfrm>
            <a:off x="1093547" y="1397074"/>
            <a:ext cx="18261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b="1" dirty="0" err="1"/>
              <a:t>ECal</a:t>
            </a:r>
            <a:r>
              <a:rPr lang="en-US" altLang="zh-TW" b="1" dirty="0"/>
              <a:t> / </a:t>
            </a:r>
            <a:r>
              <a:rPr lang="en-US" altLang="zh-TW" b="1" dirty="0" err="1"/>
              <a:t>Ebeam</a:t>
            </a:r>
            <a:endParaRPr lang="zh-TW" altLang="en-US" b="1" dirty="0"/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CC455488-C3B5-40F1-A3AE-684D16607D67}"/>
              </a:ext>
            </a:extLst>
          </p:cNvPr>
          <p:cNvSpPr txBox="1"/>
          <p:nvPr/>
        </p:nvSpPr>
        <p:spPr>
          <a:xfrm>
            <a:off x="3144241" y="1404790"/>
            <a:ext cx="18261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b="1" dirty="0" err="1"/>
              <a:t>HCal</a:t>
            </a:r>
            <a:r>
              <a:rPr lang="en-US" altLang="zh-TW" b="1" dirty="0"/>
              <a:t> / </a:t>
            </a:r>
            <a:r>
              <a:rPr lang="en-US" altLang="zh-TW" b="1" dirty="0" err="1"/>
              <a:t>Ebeam</a:t>
            </a:r>
            <a:endParaRPr lang="zh-TW" altLang="en-US" b="1" dirty="0"/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CEEE0D16-4884-4AC7-8B3E-73306B82B420}"/>
              </a:ext>
            </a:extLst>
          </p:cNvPr>
          <p:cNvSpPr txBox="1"/>
          <p:nvPr/>
        </p:nvSpPr>
        <p:spPr>
          <a:xfrm>
            <a:off x="6790395" y="1452160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b="1" dirty="0"/>
              <a:t>All / </a:t>
            </a:r>
            <a:r>
              <a:rPr lang="en-US" altLang="zh-TW" b="1" dirty="0" err="1"/>
              <a:t>Ebeam</a:t>
            </a:r>
            <a:endParaRPr lang="zh-TW" altLang="en-US" b="1" dirty="0"/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11C0C793-C272-4E87-A7A4-7CC77368E87E}"/>
              </a:ext>
            </a:extLst>
          </p:cNvPr>
          <p:cNvSpPr txBox="1"/>
          <p:nvPr/>
        </p:nvSpPr>
        <p:spPr>
          <a:xfrm>
            <a:off x="4860032" y="1404790"/>
            <a:ext cx="22063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b="1" dirty="0"/>
              <a:t>Leakage / </a:t>
            </a:r>
            <a:r>
              <a:rPr lang="en-US" altLang="zh-TW" b="1" dirty="0" err="1"/>
              <a:t>Ebeam</a:t>
            </a:r>
            <a:endParaRPr lang="zh-TW" altLang="en-US" b="1" dirty="0"/>
          </a:p>
        </p:txBody>
      </p:sp>
      <p:pic>
        <p:nvPicPr>
          <p:cNvPr id="16" name="圖片 15">
            <a:extLst>
              <a:ext uri="{FF2B5EF4-FFF2-40B4-BE49-F238E27FC236}">
                <a16:creationId xmlns:a16="http://schemas.microsoft.com/office/drawing/2014/main" id="{9FF7768D-5822-44B7-AA06-B0CB3332F8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4961" y="1774122"/>
            <a:ext cx="7918395" cy="1801460"/>
          </a:xfrm>
          <a:prstGeom prst="rect">
            <a:avLst/>
          </a:prstGeom>
        </p:spPr>
      </p:pic>
      <p:pic>
        <p:nvPicPr>
          <p:cNvPr id="17" name="圖片 16">
            <a:extLst>
              <a:ext uri="{FF2B5EF4-FFF2-40B4-BE49-F238E27FC236}">
                <a16:creationId xmlns:a16="http://schemas.microsoft.com/office/drawing/2014/main" id="{7D8ADF72-D779-47F3-A048-286EDF7BDB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4961" y="3812873"/>
            <a:ext cx="7918395" cy="1813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4529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E2E5413-D9E6-4E1F-9B3F-BB80DC33B8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Beam</a:t>
            </a:r>
            <a:endParaRPr lang="zh-TW" altLang="en-US" dirty="0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BE74ACF3-D46C-4266-9DE2-EE99098E60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yyyy/mm/dd</a:t>
            </a:r>
            <a:endParaRPr lang="en-US" altLang="ja-JP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098E8D5E-C937-4990-B948-4358F72BD1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title</a:t>
            </a:r>
            <a:endParaRPr lang="en-US" altLang="ja-JP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4954FE4E-5E02-4493-8D6A-88EFED1CA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621D2-C8FC-4F75-9E5A-153A48AC0064}" type="slidenum">
              <a:rPr lang="en-US" altLang="ja-JP" smtClean="0"/>
              <a:pPr/>
              <a:t>27</a:t>
            </a:fld>
            <a:r>
              <a:rPr lang="en-US" altLang="ja-JP"/>
              <a:t>/N</a:t>
            </a:r>
            <a:endParaRPr lang="en-US" altLang="ja-JP" dirty="0"/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60665CAD-7433-4B14-9B84-76F88D3A4FB5}"/>
              </a:ext>
            </a:extLst>
          </p:cNvPr>
          <p:cNvSpPr txBox="1"/>
          <p:nvPr/>
        </p:nvSpPr>
        <p:spPr>
          <a:xfrm>
            <a:off x="1807516" y="1331476"/>
            <a:ext cx="1585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/>
              <a:t>Pencil beam</a:t>
            </a:r>
            <a:endParaRPr lang="zh-TW" altLang="en-US" b="1" dirty="0"/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8CC889C5-C3B1-4AEE-9C1B-59EF2FD753CD}"/>
              </a:ext>
            </a:extLst>
          </p:cNvPr>
          <p:cNvSpPr txBox="1"/>
          <p:nvPr/>
        </p:nvSpPr>
        <p:spPr>
          <a:xfrm>
            <a:off x="6300192" y="1366242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/>
              <a:t>Spread beam</a:t>
            </a:r>
            <a:endParaRPr lang="zh-TW" altLang="en-US" b="1" dirty="0"/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8060B7E1-ED62-4B24-B225-66CFAF989E59}"/>
              </a:ext>
            </a:extLst>
          </p:cNvPr>
          <p:cNvSpPr txBox="1"/>
          <p:nvPr/>
        </p:nvSpPr>
        <p:spPr>
          <a:xfrm>
            <a:off x="2384506" y="5369589"/>
            <a:ext cx="4714619" cy="369332"/>
          </a:xfrm>
          <a:prstGeom prst="rect">
            <a:avLst/>
          </a:prstGeom>
          <a:solidFill>
            <a:srgbClr val="CCECFF"/>
          </a:solidFill>
        </p:spPr>
        <p:txBody>
          <a:bodyPr wrap="square" rtlCol="0">
            <a:spAutoFit/>
          </a:bodyPr>
          <a:lstStyle/>
          <a:p>
            <a:r>
              <a:rPr lang="en-US" altLang="zh-TW" dirty="0"/>
              <a:t>Slightly better performance for spread beam.</a:t>
            </a:r>
            <a:endParaRPr lang="zh-TW" altLang="en-US" dirty="0"/>
          </a:p>
        </p:txBody>
      </p:sp>
      <p:pic>
        <p:nvPicPr>
          <p:cNvPr id="12" name="圖片 11">
            <a:extLst>
              <a:ext uri="{FF2B5EF4-FFF2-40B4-BE49-F238E27FC236}">
                <a16:creationId xmlns:a16="http://schemas.microsoft.com/office/drawing/2014/main" id="{4EE88038-6251-4656-BD01-6256D86A56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3290" y="1788212"/>
            <a:ext cx="4344006" cy="3334215"/>
          </a:xfrm>
          <a:prstGeom prst="rect">
            <a:avLst/>
          </a:prstGeom>
        </p:spPr>
      </p:pic>
      <p:pic>
        <p:nvPicPr>
          <p:cNvPr id="13" name="圖片 12">
            <a:extLst>
              <a:ext uri="{FF2B5EF4-FFF2-40B4-BE49-F238E27FC236}">
                <a16:creationId xmlns:a16="http://schemas.microsoft.com/office/drawing/2014/main" id="{B1CEEDA7-4C78-4665-BD12-09460EE927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700" y="1807264"/>
            <a:ext cx="4410691" cy="3296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31790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副標題 7">
            <a:extLst>
              <a:ext uri="{FF2B5EF4-FFF2-40B4-BE49-F238E27FC236}">
                <a16:creationId xmlns:a16="http://schemas.microsoft.com/office/drawing/2014/main" id="{CC6D02CE-2687-40F9-9FAE-CD8F5879C62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標題 6">
            <a:extLst>
              <a:ext uri="{FF2B5EF4-FFF2-40B4-BE49-F238E27FC236}">
                <a16:creationId xmlns:a16="http://schemas.microsoft.com/office/drawing/2014/main" id="{7E82B143-429D-4692-B908-E4D54D5211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600" dirty="0"/>
              <a:t>Different X0 </a:t>
            </a:r>
            <a:br>
              <a:rPr lang="en-US" altLang="zh-TW" sz="3600" dirty="0"/>
            </a:br>
            <a:r>
              <a:rPr lang="en-US" altLang="zh-TW" sz="3600" dirty="0"/>
              <a:t>with PbWO4 Crystal / Spread</a:t>
            </a:r>
            <a:r>
              <a:rPr lang="zh-TW" altLang="en-US" sz="3600" dirty="0"/>
              <a:t> </a:t>
            </a:r>
            <a:r>
              <a:rPr lang="en-US" altLang="zh-TW" sz="3600" dirty="0"/>
              <a:t>Beam</a:t>
            </a:r>
            <a:endParaRPr lang="zh-TW" altLang="en-US" sz="3600" dirty="0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D30EE605-BA40-436B-8CA0-7B9071940B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yyyy/mm/dd</a:t>
            </a:r>
            <a:endParaRPr lang="en-US" altLang="ja-JP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078AB041-7183-4398-A8C9-25B0E5BCD5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title</a:t>
            </a:r>
            <a:endParaRPr lang="en-US" altLang="ja-JP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C920CA5E-A3B6-475B-A713-960E6F03C6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621D2-C8FC-4F75-9E5A-153A48AC0064}" type="slidenum">
              <a:rPr lang="en-US" altLang="ja-JP" smtClean="0"/>
              <a:pPr/>
              <a:t>28</a:t>
            </a:fld>
            <a:r>
              <a:rPr lang="en-US" altLang="ja-JP"/>
              <a:t>/N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08474436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6C6DC11-1EC1-457F-8344-FAF8DEAC43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Gamma / Pencil Beam</a:t>
            </a:r>
            <a:endParaRPr lang="zh-TW" altLang="en-US" dirty="0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FD1BC335-C014-4421-84B0-12D69B103C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yyyy/mm/dd</a:t>
            </a:r>
            <a:endParaRPr lang="en-US" altLang="ja-JP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14826045-622D-48A7-BAB7-A3BA788751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title</a:t>
            </a:r>
            <a:endParaRPr lang="en-US" altLang="ja-JP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186993F5-10E6-44DF-93CE-9504F7F9C0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621D2-C8FC-4F75-9E5A-153A48AC0064}" type="slidenum">
              <a:rPr lang="en-US" altLang="ja-JP" smtClean="0"/>
              <a:pPr/>
              <a:t>29</a:t>
            </a:fld>
            <a:r>
              <a:rPr lang="en-US" altLang="ja-JP"/>
              <a:t>/N</a:t>
            </a:r>
            <a:endParaRPr lang="en-US" altLang="ja-JP" dirty="0"/>
          </a:p>
        </p:txBody>
      </p:sp>
      <p:pic>
        <p:nvPicPr>
          <p:cNvPr id="7" name="內容版面配置區 6">
            <a:extLst>
              <a:ext uri="{FF2B5EF4-FFF2-40B4-BE49-F238E27FC236}">
                <a16:creationId xmlns:a16="http://schemas.microsoft.com/office/drawing/2014/main" id="{1418F5BA-4528-4D63-8608-6C37E87D16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9350" y="895350"/>
            <a:ext cx="7431650" cy="5656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6123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AB93FC0-B654-4DA1-AB1E-DF08ECB17C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/>
              <a:t>ECal</a:t>
            </a:r>
            <a:endParaRPr lang="zh-TW" altLang="en-US" dirty="0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4E993F98-75DC-4DD2-859C-2E94175764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yyyy/mm/dd</a:t>
            </a:r>
            <a:endParaRPr lang="en-US" altLang="ja-JP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7964245C-45B0-4FA9-964A-E3545A640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title</a:t>
            </a:r>
            <a:endParaRPr lang="en-US" altLang="ja-JP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8D6083C2-E492-4561-8143-F44451D7F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621D2-C8FC-4F75-9E5A-153A48AC0064}" type="slidenum">
              <a:rPr lang="en-US" altLang="ja-JP" smtClean="0"/>
              <a:pPr/>
              <a:t>3</a:t>
            </a:fld>
            <a:r>
              <a:rPr lang="en-US" altLang="ja-JP"/>
              <a:t>/N</a:t>
            </a:r>
            <a:endParaRPr lang="en-US" altLang="ja-JP" dirty="0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EB7E74B6-CB98-428C-B5B7-D3C4225C4C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204045"/>
            <a:ext cx="3052361" cy="3617946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47B7ACC1-AD30-4140-9543-679CABC553AC}"/>
              </a:ext>
            </a:extLst>
          </p:cNvPr>
          <p:cNvSpPr/>
          <p:nvPr/>
        </p:nvSpPr>
        <p:spPr>
          <a:xfrm>
            <a:off x="323528" y="4883317"/>
            <a:ext cx="826419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400" dirty="0"/>
              <a:t>/</a:t>
            </a:r>
            <a:r>
              <a:rPr lang="en-US" altLang="zh-TW" sz="1400" dirty="0" err="1"/>
              <a:t>usrX</a:t>
            </a:r>
            <a:r>
              <a:rPr lang="en-US" altLang="zh-TW" sz="1400" dirty="0"/>
              <a:t>/cyhsieh/2024ZDC/</a:t>
            </a:r>
            <a:r>
              <a:rPr lang="en-US" altLang="zh-TW" sz="1400" dirty="0" err="1"/>
              <a:t>eic</a:t>
            </a:r>
            <a:r>
              <a:rPr lang="en-US" altLang="zh-TW" sz="1400" dirty="0"/>
              <a:t>/epic/install/share/epic/epic.xml</a:t>
            </a:r>
          </a:p>
          <a:p>
            <a:r>
              <a:rPr lang="en-US" altLang="zh-TW" sz="1400" dirty="0"/>
              <a:t>/</a:t>
            </a:r>
            <a:r>
              <a:rPr lang="en-US" altLang="zh-TW" sz="1400" dirty="0" err="1"/>
              <a:t>usrX</a:t>
            </a:r>
            <a:r>
              <a:rPr lang="en-US" altLang="zh-TW" sz="1400" dirty="0"/>
              <a:t>/cyhsieh/2024ZDC/</a:t>
            </a:r>
            <a:r>
              <a:rPr lang="en-US" altLang="zh-TW" sz="1400" dirty="0" err="1"/>
              <a:t>eic</a:t>
            </a:r>
            <a:r>
              <a:rPr lang="en-US" altLang="zh-TW" sz="1400" dirty="0"/>
              <a:t>/epic/install/share/epic/compact/</a:t>
            </a:r>
            <a:r>
              <a:rPr lang="en-US" altLang="zh-TW" sz="1400" dirty="0" err="1"/>
              <a:t>far_forward</a:t>
            </a:r>
            <a:r>
              <a:rPr lang="en-US" altLang="zh-TW" sz="1400" dirty="0"/>
              <a:t>/default.xml</a:t>
            </a:r>
          </a:p>
          <a:p>
            <a:r>
              <a:rPr lang="en-US" altLang="zh-TW" sz="1400" b="1" dirty="0"/>
              <a:t>/</a:t>
            </a:r>
            <a:r>
              <a:rPr lang="en-US" altLang="zh-TW" sz="1400" b="1" dirty="0" err="1"/>
              <a:t>usrX</a:t>
            </a:r>
            <a:r>
              <a:rPr lang="en-US" altLang="zh-TW" sz="1400" b="1" dirty="0"/>
              <a:t>/cyhsieh/2024ZDC/</a:t>
            </a:r>
            <a:r>
              <a:rPr lang="en-US" altLang="zh-TW" sz="1400" b="1" dirty="0" err="1"/>
              <a:t>eic</a:t>
            </a:r>
            <a:r>
              <a:rPr lang="en-US" altLang="zh-TW" sz="1400" b="1" dirty="0"/>
              <a:t>/epic/install/share/epic/compact/</a:t>
            </a:r>
            <a:r>
              <a:rPr lang="en-US" altLang="zh-TW" sz="1400" b="1" dirty="0" err="1"/>
              <a:t>far_forward</a:t>
            </a:r>
            <a:r>
              <a:rPr lang="en-US" altLang="zh-TW" sz="1400" b="1" dirty="0"/>
              <a:t>/ZDC_Crystal_LYSO.xml</a:t>
            </a:r>
          </a:p>
          <a:p>
            <a:r>
              <a:rPr lang="en-US" altLang="zh-TW" sz="1400" b="1" dirty="0"/>
              <a:t>/</a:t>
            </a:r>
            <a:r>
              <a:rPr lang="en-US" altLang="zh-TW" sz="1400" b="1" dirty="0" err="1"/>
              <a:t>usrX</a:t>
            </a:r>
            <a:r>
              <a:rPr lang="en-US" altLang="zh-TW" sz="1400" b="1" dirty="0"/>
              <a:t>/cyhsieh/2024ZDC/</a:t>
            </a:r>
            <a:r>
              <a:rPr lang="en-US" altLang="zh-TW" sz="1400" b="1" dirty="0" err="1"/>
              <a:t>eic</a:t>
            </a:r>
            <a:r>
              <a:rPr lang="en-US" altLang="zh-TW" sz="1400" b="1" dirty="0"/>
              <a:t>/epic/install/share/epic/compact/</a:t>
            </a:r>
            <a:r>
              <a:rPr lang="en-US" altLang="zh-TW" sz="1400" b="1" dirty="0" err="1"/>
              <a:t>far_forward</a:t>
            </a:r>
            <a:r>
              <a:rPr lang="en-US" altLang="zh-TW" sz="1400" b="1" dirty="0"/>
              <a:t>/ZDC_SiPMonTile.xml</a:t>
            </a:r>
          </a:p>
        </p:txBody>
      </p:sp>
      <p:pic>
        <p:nvPicPr>
          <p:cNvPr id="11" name="圖片 10">
            <a:extLst>
              <a:ext uri="{FF2B5EF4-FFF2-40B4-BE49-F238E27FC236}">
                <a16:creationId xmlns:a16="http://schemas.microsoft.com/office/drawing/2014/main" id="{C18A0FD8-A3E5-494F-AF20-9336D59809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4376" y="1984385"/>
            <a:ext cx="5580112" cy="2780517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57230DD1-0C0C-4642-A15F-8C9D7B7F12AC}"/>
              </a:ext>
            </a:extLst>
          </p:cNvPr>
          <p:cNvSpPr/>
          <p:nvPr/>
        </p:nvSpPr>
        <p:spPr>
          <a:xfrm>
            <a:off x="3491880" y="3717032"/>
            <a:ext cx="3312368" cy="13956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1EA08525-B14F-489F-BA26-AC28933E9016}"/>
              </a:ext>
            </a:extLst>
          </p:cNvPr>
          <p:cNvSpPr txBox="1"/>
          <p:nvPr/>
        </p:nvSpPr>
        <p:spPr>
          <a:xfrm>
            <a:off x="6916051" y="3639251"/>
            <a:ext cx="23762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600" b="1" dirty="0">
                <a:solidFill>
                  <a:srgbClr val="FF0000"/>
                </a:solidFill>
              </a:rPr>
              <a:t>~6X0 (1X0 =</a:t>
            </a:r>
            <a:r>
              <a:rPr lang="zh-TW" altLang="en-US" sz="1600" b="1" dirty="0">
                <a:solidFill>
                  <a:srgbClr val="FF0000"/>
                </a:solidFill>
              </a:rPr>
              <a:t> </a:t>
            </a:r>
            <a:r>
              <a:rPr lang="en-US" altLang="zh-TW" sz="1600" b="1" dirty="0">
                <a:solidFill>
                  <a:srgbClr val="FF0000"/>
                </a:solidFill>
              </a:rPr>
              <a:t>1.1 cm)</a:t>
            </a:r>
            <a:endParaRPr lang="zh-TW" altLang="en-US" sz="1600" b="1" dirty="0">
              <a:solidFill>
                <a:srgbClr val="FF0000"/>
              </a:solidFill>
            </a:endParaRPr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D0095A46-F10D-4226-885F-2298177D234B}"/>
              </a:ext>
            </a:extLst>
          </p:cNvPr>
          <p:cNvSpPr txBox="1"/>
          <p:nvPr/>
        </p:nvSpPr>
        <p:spPr>
          <a:xfrm>
            <a:off x="3475157" y="1121329"/>
            <a:ext cx="4824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60cm in X, 60cm in Y, 7cm~6X0 in Z</a:t>
            </a:r>
          </a:p>
          <a:p>
            <a:r>
              <a:rPr lang="en-US" altLang="zh-TW" dirty="0"/>
              <a:t>400 cells, 3cm*3cm*7cm / cell </a:t>
            </a:r>
            <a:endParaRPr lang="zh-TW" altLang="en-US" dirty="0"/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071D07C7-F4CE-4145-9560-5AECA012B11D}"/>
              </a:ext>
            </a:extLst>
          </p:cNvPr>
          <p:cNvSpPr txBox="1"/>
          <p:nvPr/>
        </p:nvSpPr>
        <p:spPr>
          <a:xfrm>
            <a:off x="1971351" y="5974770"/>
            <a:ext cx="4968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Change setting : modify xml file and recompile.</a:t>
            </a:r>
            <a:endParaRPr lang="zh-TW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66311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內容版面配置區 9">
            <a:extLst>
              <a:ext uri="{FF2B5EF4-FFF2-40B4-BE49-F238E27FC236}">
                <a16:creationId xmlns:a16="http://schemas.microsoft.com/office/drawing/2014/main" id="{83FF0F8D-9301-4751-B7EE-7A7CD44862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000" y="892157"/>
            <a:ext cx="7391408" cy="5621072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A4914DF8-0C9E-42DD-9BF6-2A9AA23794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Gamma/Spread Beam</a:t>
            </a:r>
            <a:endParaRPr lang="zh-TW" altLang="en-US" dirty="0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ABAAA7FE-AEAD-4ED6-B7FA-EEB55C51C1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yyyy/mm/dd</a:t>
            </a:r>
            <a:endParaRPr lang="en-US" altLang="ja-JP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35CA860B-0DD7-40C2-85EB-768CD305BF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title</a:t>
            </a:r>
            <a:endParaRPr lang="en-US" altLang="ja-JP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6C079A7E-07C9-4570-B563-12DDE6870C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621D2-C8FC-4F75-9E5A-153A48AC0064}" type="slidenum">
              <a:rPr lang="en-US" altLang="ja-JP" smtClean="0"/>
              <a:pPr/>
              <a:t>30</a:t>
            </a:fld>
            <a:r>
              <a:rPr lang="en-US" altLang="ja-JP"/>
              <a:t>/N</a:t>
            </a:r>
            <a:endParaRPr lang="en-US" altLang="ja-JP" dirty="0"/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FD204BAA-BF7B-4BF1-994E-1FB417B53384}"/>
              </a:ext>
            </a:extLst>
          </p:cNvPr>
          <p:cNvSpPr txBox="1"/>
          <p:nvPr/>
        </p:nvSpPr>
        <p:spPr>
          <a:xfrm>
            <a:off x="6885245" y="1626347"/>
            <a:ext cx="13681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400" dirty="0">
                <a:solidFill>
                  <a:srgbClr val="FF0000"/>
                </a:solidFill>
              </a:rPr>
              <a:t>6.85% , 7.74%</a:t>
            </a:r>
            <a:endParaRPr lang="zh-TW" altLang="en-US" sz="1400" dirty="0">
              <a:solidFill>
                <a:srgbClr val="FF0000"/>
              </a:solidFill>
            </a:endParaRPr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B36EEB23-61CC-4573-AAB2-86F1A2C87219}"/>
              </a:ext>
            </a:extLst>
          </p:cNvPr>
          <p:cNvSpPr txBox="1"/>
          <p:nvPr/>
        </p:nvSpPr>
        <p:spPr>
          <a:xfrm>
            <a:off x="6885245" y="1926727"/>
            <a:ext cx="13681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400" dirty="0">
                <a:solidFill>
                  <a:srgbClr val="0000FF"/>
                </a:solidFill>
              </a:rPr>
              <a:t>6.71% , 3.22%</a:t>
            </a:r>
            <a:endParaRPr lang="zh-TW" altLang="en-US" sz="1400" dirty="0">
              <a:solidFill>
                <a:srgbClr val="0000FF"/>
              </a:solidFill>
            </a:endParaRPr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D62D491F-28A3-45D8-957F-D238FE052AA5}"/>
              </a:ext>
            </a:extLst>
          </p:cNvPr>
          <p:cNvSpPr txBox="1"/>
          <p:nvPr/>
        </p:nvSpPr>
        <p:spPr>
          <a:xfrm>
            <a:off x="6885245" y="2237382"/>
            <a:ext cx="13681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400" dirty="0">
                <a:solidFill>
                  <a:srgbClr val="00B050"/>
                </a:solidFill>
              </a:rPr>
              <a:t>1.52% , 2.57%</a:t>
            </a:r>
            <a:endParaRPr lang="zh-TW" altLang="en-US" sz="1400" dirty="0">
              <a:solidFill>
                <a:srgbClr val="00B050"/>
              </a:solidFill>
            </a:endParaRPr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59801128-7FEA-4568-AA20-84C07C97793F}"/>
              </a:ext>
            </a:extLst>
          </p:cNvPr>
          <p:cNvSpPr txBox="1"/>
          <p:nvPr/>
        </p:nvSpPr>
        <p:spPr>
          <a:xfrm>
            <a:off x="6885245" y="2545159"/>
            <a:ext cx="13681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400" dirty="0">
                <a:solidFill>
                  <a:srgbClr val="FF00FF"/>
                </a:solidFill>
              </a:rPr>
              <a:t>0.28% , 1.67%</a:t>
            </a:r>
            <a:endParaRPr lang="zh-TW" altLang="en-US" sz="1400" dirty="0">
              <a:solidFill>
                <a:srgbClr val="FF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436494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3A705F2-9BF8-41A2-88C7-ACFF699EA3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Neutron / Spread Beam</a:t>
            </a:r>
            <a:endParaRPr lang="zh-TW" altLang="en-US" dirty="0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C0C9FEAB-0028-4BFC-905F-8E025ADD13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yyyy/mm/dd</a:t>
            </a:r>
            <a:endParaRPr lang="en-US" altLang="ja-JP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941D49C6-3778-4BB3-A3B7-7C8799B0C6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title</a:t>
            </a:r>
            <a:endParaRPr lang="en-US" altLang="ja-JP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2EE95272-F7CE-4B13-ADFC-1D622B6CC9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621D2-C8FC-4F75-9E5A-153A48AC0064}" type="slidenum">
              <a:rPr lang="en-US" altLang="ja-JP" smtClean="0"/>
              <a:pPr/>
              <a:t>31</a:t>
            </a:fld>
            <a:r>
              <a:rPr lang="en-US" altLang="ja-JP"/>
              <a:t>/N</a:t>
            </a:r>
            <a:endParaRPr lang="en-US" altLang="ja-JP" dirty="0"/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FA8F90CE-657D-4529-840D-36F4F11BB9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4125691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3A705F2-9BF8-41A2-88C7-ACFF699EA3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Proton / Spread Beam</a:t>
            </a:r>
            <a:endParaRPr lang="zh-TW" altLang="en-US" dirty="0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C0C9FEAB-0028-4BFC-905F-8E025ADD13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yyyy/mm/dd</a:t>
            </a:r>
            <a:endParaRPr lang="en-US" altLang="ja-JP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941D49C6-3778-4BB3-A3B7-7C8799B0C6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title</a:t>
            </a:r>
            <a:endParaRPr lang="en-US" altLang="ja-JP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2EE95272-F7CE-4B13-ADFC-1D622B6CC9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621D2-C8FC-4F75-9E5A-153A48AC0064}" type="slidenum">
              <a:rPr lang="en-US" altLang="ja-JP" smtClean="0"/>
              <a:pPr/>
              <a:t>32</a:t>
            </a:fld>
            <a:r>
              <a:rPr lang="en-US" altLang="ja-JP"/>
              <a:t>/N</a:t>
            </a:r>
            <a:endParaRPr lang="en-US" altLang="ja-JP" dirty="0"/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FA8F90CE-657D-4529-840D-36F4F11BB9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7110092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88EE947-1E96-466A-8AC9-863173BCDC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Summary and To do </a:t>
            </a:r>
            <a:endParaRPr lang="zh-TW" altLang="en-US" dirty="0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C2DE24E3-6262-48F4-A0D5-8DF41539EC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yyyy/mm/dd</a:t>
            </a:r>
            <a:endParaRPr lang="en-US" altLang="ja-JP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7E523E72-EB34-42E1-B8AB-98F8B54500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title</a:t>
            </a:r>
            <a:endParaRPr lang="en-US" altLang="ja-JP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ECB3FD44-69AC-4626-8215-F0A400543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621D2-C8FC-4F75-9E5A-153A48AC0064}" type="slidenum">
              <a:rPr lang="en-US" altLang="ja-JP" smtClean="0"/>
              <a:pPr/>
              <a:t>33</a:t>
            </a:fld>
            <a:r>
              <a:rPr lang="en-US" altLang="ja-JP"/>
              <a:t>/N</a:t>
            </a:r>
            <a:endParaRPr lang="en-US" altLang="ja-JP" dirty="0"/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6A94A8C5-440E-4599-A60D-DD5E5412C1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zh-TW" sz="2400" dirty="0"/>
              <a:t>Basic framework to simulate the performance of ZDC is ready.</a:t>
            </a:r>
          </a:p>
          <a:p>
            <a:pPr marL="0" indent="0">
              <a:buNone/>
            </a:pPr>
            <a:endParaRPr lang="en-US" altLang="zh-TW" sz="2400" dirty="0"/>
          </a:p>
          <a:p>
            <a:r>
              <a:rPr lang="en-US" altLang="zh-TW" sz="2400" dirty="0"/>
              <a:t>The current design (LYSO + pencil beam)</a:t>
            </a:r>
          </a:p>
          <a:p>
            <a:pPr lvl="1">
              <a:buFontTx/>
              <a:buChar char="-"/>
            </a:pPr>
            <a:r>
              <a:rPr lang="en-US" altLang="zh-TW" sz="2000" dirty="0" err="1"/>
              <a:t>HCal</a:t>
            </a:r>
            <a:r>
              <a:rPr lang="en-US" altLang="zh-TW" sz="2000" dirty="0"/>
              <a:t> : Better energy res. for neutron beam</a:t>
            </a:r>
          </a:p>
          <a:p>
            <a:pPr lvl="1">
              <a:buFontTx/>
              <a:buChar char="-"/>
            </a:pPr>
            <a:r>
              <a:rPr lang="en-US" altLang="zh-TW" sz="2000" dirty="0" err="1"/>
              <a:t>ECal</a:t>
            </a:r>
            <a:r>
              <a:rPr lang="en-US" altLang="zh-TW" sz="2000" dirty="0"/>
              <a:t> : Worse energy res. for gamma.</a:t>
            </a:r>
          </a:p>
          <a:p>
            <a:pPr marL="0" indent="0">
              <a:buNone/>
            </a:pPr>
            <a:endParaRPr lang="en-US" altLang="zh-TW" sz="2400" dirty="0"/>
          </a:p>
          <a:p>
            <a:r>
              <a:rPr lang="en-US" altLang="zh-TW" sz="2400" dirty="0"/>
              <a:t>Change crystal material :</a:t>
            </a:r>
          </a:p>
          <a:p>
            <a:pPr marL="400050" lvl="1" indent="0">
              <a:buNone/>
            </a:pPr>
            <a:r>
              <a:rPr lang="en-US" altLang="zh-TW" sz="2000" dirty="0"/>
              <a:t>PbWO4 is better than LYSO.</a:t>
            </a:r>
          </a:p>
          <a:p>
            <a:pPr marL="0" indent="0">
              <a:buNone/>
            </a:pPr>
            <a:endParaRPr lang="en-US" altLang="zh-TW" sz="2400" dirty="0"/>
          </a:p>
          <a:p>
            <a:r>
              <a:rPr lang="en-US" altLang="zh-TW" sz="2400" dirty="0"/>
              <a:t>Different crystal length (default ~8X0) = [6, 8, 10, 14] X0</a:t>
            </a:r>
          </a:p>
          <a:p>
            <a:pPr marL="400050" lvl="1" indent="0">
              <a:buNone/>
            </a:pPr>
            <a:r>
              <a:rPr lang="en-US" altLang="zh-TW" sz="2000" dirty="0"/>
              <a:t>Gamma : Resolution much improved with &gt;10X0.</a:t>
            </a:r>
          </a:p>
          <a:p>
            <a:pPr marL="400050" lvl="1" indent="0">
              <a:buNone/>
            </a:pPr>
            <a:r>
              <a:rPr lang="en-US" altLang="zh-TW" sz="2000" dirty="0"/>
              <a:t>Neutron :</a:t>
            </a:r>
          </a:p>
          <a:p>
            <a:pPr marL="400050" lvl="1" indent="0">
              <a:buNone/>
            </a:pPr>
            <a:r>
              <a:rPr lang="en-US" altLang="zh-TW" sz="2000" dirty="0"/>
              <a:t>Proton :  </a:t>
            </a:r>
          </a:p>
          <a:p>
            <a:pPr marL="0" indent="0">
              <a:buNone/>
            </a:pPr>
            <a:endParaRPr lang="en-US" altLang="zh-TW" sz="2400" dirty="0"/>
          </a:p>
          <a:p>
            <a:r>
              <a:rPr lang="en-US" altLang="zh-TW" sz="2400" dirty="0"/>
              <a:t>To do</a:t>
            </a:r>
          </a:p>
          <a:p>
            <a:pPr>
              <a:buFontTx/>
              <a:buChar char="-"/>
            </a:pPr>
            <a:r>
              <a:rPr lang="en-US" altLang="zh-TW" sz="2400" dirty="0"/>
              <a:t>Different crystal coverage (now 60cm* 60cm) = [56^2, 60^2] </a:t>
            </a:r>
          </a:p>
        </p:txBody>
      </p:sp>
    </p:spTree>
    <p:extLst>
      <p:ext uri="{BB962C8B-B14F-4D97-AF65-F5344CB8AC3E}">
        <p14:creationId xmlns:p14="http://schemas.microsoft.com/office/powerpoint/2010/main" val="160381906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副標題 7">
            <a:extLst>
              <a:ext uri="{FF2B5EF4-FFF2-40B4-BE49-F238E27FC236}">
                <a16:creationId xmlns:a16="http://schemas.microsoft.com/office/drawing/2014/main" id="{177B457D-17AF-4BF5-A755-877D3DE8751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標題 6">
            <a:extLst>
              <a:ext uri="{FF2B5EF4-FFF2-40B4-BE49-F238E27FC236}">
                <a16:creationId xmlns:a16="http://schemas.microsoft.com/office/drawing/2014/main" id="{56F09245-60B2-447F-A7D5-E46A6860ED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Back up</a:t>
            </a:r>
            <a:endParaRPr lang="zh-TW" altLang="en-US" dirty="0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F362ECE5-25EC-4CC8-BD40-075A8D8893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yyyy/mm/dd</a:t>
            </a:r>
            <a:endParaRPr lang="en-US" altLang="ja-JP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437FE208-5472-4904-B794-D5C348CA8E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title</a:t>
            </a:r>
            <a:endParaRPr lang="en-US" altLang="ja-JP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5147AAC1-235E-47F0-9169-4BED8F8B47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621D2-C8FC-4F75-9E5A-153A48AC0064}" type="slidenum">
              <a:rPr lang="en-US" altLang="ja-JP" smtClean="0"/>
              <a:pPr/>
              <a:t>34</a:t>
            </a:fld>
            <a:r>
              <a:rPr lang="en-US" altLang="ja-JP"/>
              <a:t>/N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73209450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CA100EE-0A37-4931-A816-B122B7132A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Gamma/Pencil Beam</a:t>
            </a:r>
            <a:endParaRPr lang="zh-TW" altLang="en-US" dirty="0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7C33443A-88C5-44D3-BCDD-0BEBA3D41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yyyy/mm/dd</a:t>
            </a:r>
            <a:endParaRPr lang="en-US" altLang="ja-JP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7D97EDEF-744B-4CB4-9050-0AFA5AAE4B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title</a:t>
            </a:r>
            <a:endParaRPr lang="en-US" altLang="ja-JP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CD035575-6FFC-4079-AC37-B53DFBFE74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621D2-C8FC-4F75-9E5A-153A48AC0064}" type="slidenum">
              <a:rPr lang="en-US" altLang="ja-JP" smtClean="0"/>
              <a:pPr/>
              <a:t>35</a:t>
            </a:fld>
            <a:r>
              <a:rPr lang="en-US" altLang="ja-JP"/>
              <a:t>/N</a:t>
            </a:r>
            <a:endParaRPr lang="en-US" altLang="ja-JP" dirty="0"/>
          </a:p>
        </p:txBody>
      </p:sp>
      <p:pic>
        <p:nvPicPr>
          <p:cNvPr id="7" name="內容版面配置區 6">
            <a:extLst>
              <a:ext uri="{FF2B5EF4-FFF2-40B4-BE49-F238E27FC236}">
                <a16:creationId xmlns:a16="http://schemas.microsoft.com/office/drawing/2014/main" id="{1D2C4EE4-1F15-42A5-A94F-D6B1D710DD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1599" y="1007857"/>
            <a:ext cx="7060095" cy="5373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7234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6A1AB5A-EB1E-4D07-905B-7D107021FB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95935" y="44624"/>
            <a:ext cx="5143581" cy="792088"/>
          </a:xfrm>
        </p:spPr>
        <p:txBody>
          <a:bodyPr/>
          <a:lstStyle/>
          <a:p>
            <a:r>
              <a:rPr lang="en-US" altLang="zh-TW" dirty="0" err="1"/>
              <a:t>HCal</a:t>
            </a:r>
            <a:endParaRPr lang="zh-TW" altLang="en-US" dirty="0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DA995561-9C50-45AF-8A15-86CE2F9544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yyyy/mm/dd</a:t>
            </a:r>
            <a:endParaRPr lang="en-US" altLang="ja-JP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63E15E41-0D36-47E0-8424-5B43F8B06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title</a:t>
            </a:r>
            <a:endParaRPr lang="en-US" altLang="ja-JP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0A2E8112-C2B6-4A9F-8E2E-AFA22B165D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621D2-C8FC-4F75-9E5A-153A48AC0064}" type="slidenum">
              <a:rPr lang="en-US" altLang="ja-JP" smtClean="0"/>
              <a:pPr/>
              <a:t>4</a:t>
            </a:fld>
            <a:r>
              <a:rPr lang="en-US" altLang="ja-JP"/>
              <a:t>/N</a:t>
            </a:r>
            <a:endParaRPr lang="en-US" altLang="ja-JP" dirty="0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AE3817B2-04BC-44B9-BF9D-B992B252181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876" t="9107" r="2462"/>
          <a:stretch/>
        </p:blipFill>
        <p:spPr>
          <a:xfrm>
            <a:off x="191415" y="65833"/>
            <a:ext cx="3678087" cy="2415031"/>
          </a:xfrm>
          <a:prstGeom prst="rect">
            <a:avLst/>
          </a:prstGeom>
        </p:spPr>
      </p:pic>
      <p:sp>
        <p:nvSpPr>
          <p:cNvPr id="8" name="文字方塊 7">
            <a:extLst>
              <a:ext uri="{FF2B5EF4-FFF2-40B4-BE49-F238E27FC236}">
                <a16:creationId xmlns:a16="http://schemas.microsoft.com/office/drawing/2014/main" id="{83140523-1E41-4940-B916-458F2589EB80}"/>
              </a:ext>
            </a:extLst>
          </p:cNvPr>
          <p:cNvSpPr txBox="1"/>
          <p:nvPr/>
        </p:nvSpPr>
        <p:spPr>
          <a:xfrm>
            <a:off x="4838331" y="1509052"/>
            <a:ext cx="3923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65cm in X, 60cm in Y, 163cm in Z</a:t>
            </a:r>
          </a:p>
          <a:p>
            <a:r>
              <a:rPr lang="en-US" altLang="zh-TW" dirty="0"/>
              <a:t>64 layers, 8 slice/layer</a:t>
            </a:r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5B32B948-B350-44B7-980D-1B62F097A53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-900" r="55099" b="1"/>
          <a:stretch/>
        </p:blipFill>
        <p:spPr>
          <a:xfrm>
            <a:off x="4268556" y="2575180"/>
            <a:ext cx="4515546" cy="1772535"/>
          </a:xfrm>
          <a:prstGeom prst="rect">
            <a:avLst/>
          </a:prstGeom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id="{F73D2856-7D00-4D35-A047-D78C80C59C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3588" y="4694994"/>
            <a:ext cx="7416824" cy="1531269"/>
          </a:xfrm>
          <a:prstGeom prst="rect">
            <a:avLst/>
          </a:prstGeom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2879D385-DC3B-4C4E-86AE-1C775373E7F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1415" y="2482403"/>
            <a:ext cx="3716776" cy="2117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4478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E0CF7A0-D9C9-4D00-BD64-FAF3DFA2AC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Beam Condition</a:t>
            </a:r>
            <a:endParaRPr lang="zh-TW" altLang="en-US" dirty="0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06899DF3-9EBD-49B1-8716-06ECAB9CB0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yyyy/mm/dd</a:t>
            </a:r>
            <a:endParaRPr lang="en-US" altLang="ja-JP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3A6BA3CD-253E-43FC-BBA7-AAB75F210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title</a:t>
            </a:r>
            <a:endParaRPr lang="en-US" altLang="ja-JP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0CA09C98-1EAB-4183-AF7E-D274C02B33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621D2-C8FC-4F75-9E5A-153A48AC0064}" type="slidenum">
              <a:rPr lang="en-US" altLang="ja-JP" smtClean="0"/>
              <a:pPr/>
              <a:t>5</a:t>
            </a:fld>
            <a:r>
              <a:rPr lang="en-US" altLang="ja-JP"/>
              <a:t>/N</a:t>
            </a:r>
            <a:endParaRPr lang="en-US" altLang="ja-JP" dirty="0"/>
          </a:p>
        </p:txBody>
      </p:sp>
      <p:grpSp>
        <p:nvGrpSpPr>
          <p:cNvPr id="15" name="群組 14">
            <a:extLst>
              <a:ext uri="{FF2B5EF4-FFF2-40B4-BE49-F238E27FC236}">
                <a16:creationId xmlns:a16="http://schemas.microsoft.com/office/drawing/2014/main" id="{69298DF0-1BEC-41B0-AAD2-420E4B13E31B}"/>
              </a:ext>
            </a:extLst>
          </p:cNvPr>
          <p:cNvGrpSpPr/>
          <p:nvPr/>
        </p:nvGrpSpPr>
        <p:grpSpPr>
          <a:xfrm>
            <a:off x="1475375" y="1340768"/>
            <a:ext cx="6375830" cy="4472754"/>
            <a:chOff x="1118947" y="1240657"/>
            <a:chExt cx="4673824" cy="2892739"/>
          </a:xfrm>
        </p:grpSpPr>
        <p:pic>
          <p:nvPicPr>
            <p:cNvPr id="7" name="圖片 6">
              <a:extLst>
                <a:ext uri="{FF2B5EF4-FFF2-40B4-BE49-F238E27FC236}">
                  <a16:creationId xmlns:a16="http://schemas.microsoft.com/office/drawing/2014/main" id="{B0124699-7032-4232-904B-E1F4D2E1D6A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10791"/>
            <a:stretch/>
          </p:blipFill>
          <p:spPr>
            <a:xfrm>
              <a:off x="1259632" y="1484784"/>
              <a:ext cx="3525365" cy="2648611"/>
            </a:xfrm>
            <a:prstGeom prst="rect">
              <a:avLst/>
            </a:prstGeom>
          </p:spPr>
        </p:pic>
        <p:sp>
          <p:nvSpPr>
            <p:cNvPr id="8" name="文字方塊 7">
              <a:extLst>
                <a:ext uri="{FF2B5EF4-FFF2-40B4-BE49-F238E27FC236}">
                  <a16:creationId xmlns:a16="http://schemas.microsoft.com/office/drawing/2014/main" id="{DE760C87-0768-438C-B29F-A615220AD1BA}"/>
                </a:ext>
              </a:extLst>
            </p:cNvPr>
            <p:cNvSpPr txBox="1"/>
            <p:nvPr/>
          </p:nvSpPr>
          <p:spPr>
            <a:xfrm>
              <a:off x="1118947" y="1240657"/>
              <a:ext cx="156022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400" b="1" u="sng" dirty="0"/>
                <a:t>Steering.py</a:t>
              </a:r>
              <a:endParaRPr lang="zh-TW" altLang="en-US" sz="1400" b="1" u="sng" dirty="0"/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2B3673ED-6DB2-42F3-8EB2-EA19BBC6DF87}"/>
                </a:ext>
              </a:extLst>
            </p:cNvPr>
            <p:cNvSpPr/>
            <p:nvPr/>
          </p:nvSpPr>
          <p:spPr>
            <a:xfrm>
              <a:off x="1259632" y="1920411"/>
              <a:ext cx="2546728" cy="672931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600"/>
            </a:p>
          </p:txBody>
        </p:sp>
        <p:sp>
          <p:nvSpPr>
            <p:cNvPr id="10" name="文字方塊 9">
              <a:extLst>
                <a:ext uri="{FF2B5EF4-FFF2-40B4-BE49-F238E27FC236}">
                  <a16:creationId xmlns:a16="http://schemas.microsoft.com/office/drawing/2014/main" id="{55BC4C37-19B6-4407-8319-D205E7AE4A6F}"/>
                </a:ext>
              </a:extLst>
            </p:cNvPr>
            <p:cNvSpPr txBox="1"/>
            <p:nvPr/>
          </p:nvSpPr>
          <p:spPr>
            <a:xfrm>
              <a:off x="3816913" y="2097344"/>
              <a:ext cx="197585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200" dirty="0">
                  <a:solidFill>
                    <a:srgbClr val="FF0000"/>
                  </a:solidFill>
                </a:rPr>
                <a:t>beam starting point</a:t>
              </a:r>
            </a:p>
            <a:p>
              <a:r>
                <a:rPr lang="en-US" altLang="zh-TW" sz="1200" dirty="0">
                  <a:solidFill>
                    <a:srgbClr val="FF0000"/>
                  </a:solidFill>
                  <a:sym typeface="Wingdings" panose="05000000000000000000" pitchFamily="2" charset="2"/>
                </a:rPr>
                <a:t> In front of ZDC surface</a:t>
              </a:r>
              <a:endParaRPr lang="zh-TW" altLang="en-US" sz="1200" dirty="0">
                <a:solidFill>
                  <a:srgbClr val="FF0000"/>
                </a:solidFill>
              </a:endParaRPr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35898983-2404-4175-89BB-B18CC76EBAEC}"/>
                </a:ext>
              </a:extLst>
            </p:cNvPr>
            <p:cNvSpPr/>
            <p:nvPr/>
          </p:nvSpPr>
          <p:spPr>
            <a:xfrm>
              <a:off x="1235538" y="3535177"/>
              <a:ext cx="3653787" cy="598219"/>
            </a:xfrm>
            <a:prstGeom prst="rect">
              <a:avLst/>
            </a:prstGeom>
            <a:noFill/>
            <a:ln w="2540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600"/>
            </a:p>
          </p:txBody>
        </p:sp>
        <p:sp>
          <p:nvSpPr>
            <p:cNvPr id="12" name="文字方塊 11">
              <a:extLst>
                <a:ext uri="{FF2B5EF4-FFF2-40B4-BE49-F238E27FC236}">
                  <a16:creationId xmlns:a16="http://schemas.microsoft.com/office/drawing/2014/main" id="{DD558D38-3447-488E-B07C-607757F719CA}"/>
                </a:ext>
              </a:extLst>
            </p:cNvPr>
            <p:cNvSpPr txBox="1"/>
            <p:nvPr/>
          </p:nvSpPr>
          <p:spPr>
            <a:xfrm>
              <a:off x="3650853" y="3049399"/>
              <a:ext cx="14223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200" dirty="0">
                  <a:solidFill>
                    <a:srgbClr val="0000FF"/>
                  </a:solidFill>
                </a:rPr>
                <a:t>beam angle</a:t>
              </a:r>
            </a:p>
            <a:p>
              <a:r>
                <a:rPr lang="en-US" altLang="zh-TW" sz="1200" dirty="0">
                  <a:solidFill>
                    <a:srgbClr val="0000FF"/>
                  </a:solidFill>
                  <a:sym typeface="Wingdings" panose="05000000000000000000" pitchFamily="2" charset="2"/>
                </a:rPr>
                <a:t></a:t>
              </a:r>
              <a:r>
                <a:rPr lang="zh-TW" altLang="en-US" sz="1200" dirty="0">
                  <a:solidFill>
                    <a:srgbClr val="0000FF"/>
                  </a:solidFill>
                  <a:sym typeface="Wingdings" panose="05000000000000000000" pitchFamily="2" charset="2"/>
                </a:rPr>
                <a:t> </a:t>
              </a:r>
              <a:r>
                <a:rPr lang="en-US" altLang="zh-TW" sz="1200" dirty="0">
                  <a:solidFill>
                    <a:srgbClr val="0000FF"/>
                  </a:solidFill>
                  <a:sym typeface="Wingdings" panose="05000000000000000000" pitchFamily="2" charset="2"/>
                </a:rPr>
                <a:t>Straight beam </a:t>
              </a:r>
              <a:endParaRPr lang="zh-TW" altLang="en-US" sz="1200" dirty="0">
                <a:solidFill>
                  <a:srgbClr val="0000FF"/>
                </a:solidFill>
              </a:endParaRPr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43D9F19D-92BD-4E93-9559-4B9BFFCDF6CD}"/>
                </a:ext>
              </a:extLst>
            </p:cNvPr>
            <p:cNvSpPr/>
            <p:nvPr/>
          </p:nvSpPr>
          <p:spPr>
            <a:xfrm>
              <a:off x="1259632" y="1505150"/>
              <a:ext cx="2579690" cy="336494"/>
            </a:xfrm>
            <a:prstGeom prst="rect">
              <a:avLst/>
            </a:prstGeom>
            <a:noFill/>
            <a:ln w="254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600"/>
            </a:p>
          </p:txBody>
        </p:sp>
        <p:sp>
          <p:nvSpPr>
            <p:cNvPr id="14" name="文字方塊 13">
              <a:extLst>
                <a:ext uri="{FF2B5EF4-FFF2-40B4-BE49-F238E27FC236}">
                  <a16:creationId xmlns:a16="http://schemas.microsoft.com/office/drawing/2014/main" id="{ADFEDBE3-C187-4E86-B708-DCD2A5935A56}"/>
                </a:ext>
              </a:extLst>
            </p:cNvPr>
            <p:cNvSpPr txBox="1"/>
            <p:nvPr/>
          </p:nvSpPr>
          <p:spPr>
            <a:xfrm>
              <a:off x="3858373" y="1394744"/>
              <a:ext cx="182616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200" dirty="0">
                  <a:solidFill>
                    <a:srgbClr val="00B050"/>
                  </a:solidFill>
                </a:rPr>
                <a:t>beam type and energy</a:t>
              </a:r>
            </a:p>
            <a:p>
              <a:r>
                <a:rPr lang="en-US" altLang="zh-TW" sz="1200" dirty="0">
                  <a:solidFill>
                    <a:srgbClr val="00B050"/>
                  </a:solidFill>
                </a:rPr>
                <a:t>Gamma : 0-40GeV</a:t>
              </a:r>
            </a:p>
            <a:p>
              <a:r>
                <a:rPr lang="en-US" altLang="zh-TW" sz="1200" dirty="0">
                  <a:solidFill>
                    <a:srgbClr val="00B050"/>
                  </a:solidFill>
                </a:rPr>
                <a:t>Neutron : 0-350 GeV</a:t>
              </a:r>
              <a:endParaRPr lang="zh-TW" altLang="en-US" sz="1200" dirty="0">
                <a:solidFill>
                  <a:srgbClr val="00B05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816340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副標題 7">
            <a:extLst>
              <a:ext uri="{FF2B5EF4-FFF2-40B4-BE49-F238E27FC236}">
                <a16:creationId xmlns:a16="http://schemas.microsoft.com/office/drawing/2014/main" id="{B811166D-24D1-4EEA-9E90-D397182EB0F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r-FR" altLang="zh-TW" sz="2000" dirty="0"/>
              <a:t>Ebeam = {10., 20.,  50.,  100, 150., 200., 300.} (GeV)</a:t>
            </a:r>
            <a:endParaRPr lang="zh-TW" altLang="en-US" sz="2000" dirty="0"/>
          </a:p>
        </p:txBody>
      </p:sp>
      <p:sp>
        <p:nvSpPr>
          <p:cNvPr id="7" name="標題 6">
            <a:extLst>
              <a:ext uri="{FF2B5EF4-FFF2-40B4-BE49-F238E27FC236}">
                <a16:creationId xmlns:a16="http://schemas.microsoft.com/office/drawing/2014/main" id="{F802418B-0AE3-439A-85C5-E98519F413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0-350GeV </a:t>
            </a:r>
            <a:r>
              <a:rPr lang="en-US" altLang="zh-TW" dirty="0">
                <a:solidFill>
                  <a:srgbClr val="FF0000"/>
                </a:solidFill>
              </a:rPr>
              <a:t>Neutron</a:t>
            </a:r>
            <a:br>
              <a:rPr lang="en-US" altLang="zh-TW" dirty="0"/>
            </a:br>
            <a:r>
              <a:rPr lang="en-US" altLang="zh-TW" dirty="0">
                <a:solidFill>
                  <a:srgbClr val="0000FF"/>
                </a:solidFill>
              </a:rPr>
              <a:t>LYSO Crystal</a:t>
            </a:r>
            <a:endParaRPr lang="zh-TW" altLang="en-US" dirty="0">
              <a:solidFill>
                <a:srgbClr val="0000FF"/>
              </a:solidFill>
            </a:endParaRP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DA190807-7D0B-468E-B92A-1F73283436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yyyy/mm/dd</a:t>
            </a:r>
            <a:endParaRPr lang="en-US" altLang="ja-JP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33D7567D-AB96-4469-BF5B-4A5C391F1D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title</a:t>
            </a:r>
            <a:endParaRPr lang="en-US" altLang="ja-JP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AC50FBA7-BAE5-4DC0-ABCB-E506704B6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621D2-C8FC-4F75-9E5A-153A48AC0064}" type="slidenum">
              <a:rPr lang="en-US" altLang="ja-JP" smtClean="0"/>
              <a:pPr/>
              <a:t>6</a:t>
            </a:fld>
            <a:r>
              <a:rPr lang="en-US" altLang="ja-JP"/>
              <a:t>/N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158330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33DB710-F914-4886-A49D-0ADE0D6714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Neutron + LYSO : Energy Dump </a:t>
            </a:r>
            <a:endParaRPr lang="zh-TW" altLang="en-US" dirty="0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347B6BE2-53C4-400B-964A-CE228B9E98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yyyy/mm/dd</a:t>
            </a:r>
            <a:endParaRPr lang="en-US" altLang="ja-JP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16E6D08A-CCAD-4644-87F5-5E9F1E3DC0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title</a:t>
            </a:r>
            <a:endParaRPr lang="en-US" altLang="ja-JP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9017E7B1-6A62-42F4-9C7A-5A30184F9D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621D2-C8FC-4F75-9E5A-153A48AC0064}" type="slidenum">
              <a:rPr lang="en-US" altLang="ja-JP" smtClean="0"/>
              <a:pPr/>
              <a:t>7</a:t>
            </a:fld>
            <a:r>
              <a:rPr lang="en-US" altLang="ja-JP"/>
              <a:t>/N</a:t>
            </a:r>
            <a:endParaRPr lang="en-US" altLang="ja-JP" dirty="0"/>
          </a:p>
        </p:txBody>
      </p:sp>
      <p:pic>
        <p:nvPicPr>
          <p:cNvPr id="8" name="內容版面配置區 7">
            <a:extLst>
              <a:ext uri="{FF2B5EF4-FFF2-40B4-BE49-F238E27FC236}">
                <a16:creationId xmlns:a16="http://schemas.microsoft.com/office/drawing/2014/main" id="{8101DAC1-AD76-4AA6-8329-428296AC0A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392" y="1444155"/>
            <a:ext cx="9128125" cy="4125411"/>
          </a:xfrm>
          <a:prstGeom prst="rect">
            <a:avLst/>
          </a:prstGeom>
        </p:spPr>
      </p:pic>
      <p:sp>
        <p:nvSpPr>
          <p:cNvPr id="9" name="文字方塊 8">
            <a:extLst>
              <a:ext uri="{FF2B5EF4-FFF2-40B4-BE49-F238E27FC236}">
                <a16:creationId xmlns:a16="http://schemas.microsoft.com/office/drawing/2014/main" id="{5D262EE3-13CC-46B0-AFFE-D78F15D78E98}"/>
              </a:ext>
            </a:extLst>
          </p:cNvPr>
          <p:cNvSpPr txBox="1"/>
          <p:nvPr/>
        </p:nvSpPr>
        <p:spPr>
          <a:xfrm>
            <a:off x="467823" y="1074823"/>
            <a:ext cx="18261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 err="1"/>
              <a:t>ECal</a:t>
            </a:r>
            <a:r>
              <a:rPr lang="en-US" altLang="zh-TW" dirty="0"/>
              <a:t> / </a:t>
            </a:r>
            <a:r>
              <a:rPr lang="en-US" altLang="zh-TW" dirty="0" err="1"/>
              <a:t>Ebeam</a:t>
            </a:r>
            <a:endParaRPr lang="zh-TW" altLang="en-US" dirty="0"/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ED582166-60F7-4947-8CB7-519B46C4D47B}"/>
              </a:ext>
            </a:extLst>
          </p:cNvPr>
          <p:cNvSpPr txBox="1"/>
          <p:nvPr/>
        </p:nvSpPr>
        <p:spPr>
          <a:xfrm>
            <a:off x="3659198" y="1074823"/>
            <a:ext cx="18261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 err="1"/>
              <a:t>HCal</a:t>
            </a:r>
            <a:r>
              <a:rPr lang="en-US" altLang="zh-TW" dirty="0"/>
              <a:t> / </a:t>
            </a:r>
            <a:r>
              <a:rPr lang="en-US" altLang="zh-TW" dirty="0" err="1"/>
              <a:t>Ebeam</a:t>
            </a:r>
            <a:endParaRPr lang="zh-TW" altLang="en-US" dirty="0"/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94833938-2B26-4C0C-9FAC-554925FE7BB5}"/>
              </a:ext>
            </a:extLst>
          </p:cNvPr>
          <p:cNvSpPr txBox="1"/>
          <p:nvPr/>
        </p:nvSpPr>
        <p:spPr>
          <a:xfrm>
            <a:off x="6444487" y="1074823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/>
              <a:t>“</a:t>
            </a:r>
            <a:r>
              <a:rPr lang="en-US" altLang="zh-TW" dirty="0" err="1"/>
              <a:t>ECal</a:t>
            </a:r>
            <a:r>
              <a:rPr lang="en-US" altLang="zh-TW" dirty="0"/>
              <a:t> + </a:t>
            </a:r>
            <a:r>
              <a:rPr lang="en-US" altLang="zh-TW" dirty="0" err="1"/>
              <a:t>Hcal</a:t>
            </a:r>
            <a:r>
              <a:rPr lang="en-US" altLang="zh-TW" dirty="0"/>
              <a:t>” / </a:t>
            </a:r>
            <a:r>
              <a:rPr lang="en-US" altLang="zh-TW" dirty="0" err="1"/>
              <a:t>Ebeam</a:t>
            </a:r>
            <a:endParaRPr lang="zh-TW" altLang="en-US" dirty="0"/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8138FA37-7334-436D-ABBA-C601E73046C9}"/>
              </a:ext>
            </a:extLst>
          </p:cNvPr>
          <p:cNvSpPr txBox="1"/>
          <p:nvPr/>
        </p:nvSpPr>
        <p:spPr>
          <a:xfrm>
            <a:off x="2411760" y="5737489"/>
            <a:ext cx="5040560" cy="646331"/>
          </a:xfrm>
          <a:prstGeom prst="rect">
            <a:avLst/>
          </a:prstGeom>
          <a:solidFill>
            <a:srgbClr val="CCECFF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dirty="0"/>
              <a:t>&lt; 6% energy dumped in ZDC.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dirty="0"/>
              <a:t>More energy dumped in </a:t>
            </a:r>
            <a:r>
              <a:rPr lang="en-US" altLang="zh-TW" dirty="0" err="1"/>
              <a:t>ECal</a:t>
            </a:r>
            <a:r>
              <a:rPr lang="en-US" altLang="zh-TW" dirty="0"/>
              <a:t> than </a:t>
            </a:r>
            <a:r>
              <a:rPr lang="en-US" altLang="zh-TW" dirty="0" err="1"/>
              <a:t>Hcal</a:t>
            </a:r>
            <a:r>
              <a:rPr lang="en-US" altLang="zh-TW" dirty="0"/>
              <a:t> (?)</a:t>
            </a:r>
          </a:p>
        </p:txBody>
      </p:sp>
    </p:spTree>
    <p:extLst>
      <p:ext uri="{BB962C8B-B14F-4D97-AF65-F5344CB8AC3E}">
        <p14:creationId xmlns:p14="http://schemas.microsoft.com/office/powerpoint/2010/main" val="36304530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圖片 18">
            <a:extLst>
              <a:ext uri="{FF2B5EF4-FFF2-40B4-BE49-F238E27FC236}">
                <a16:creationId xmlns:a16="http://schemas.microsoft.com/office/drawing/2014/main" id="{1A07C9FD-B4F5-4185-B34F-C67839A86D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67270"/>
            <a:ext cx="9144000" cy="4323459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C33DB710-F914-4886-A49D-0ADE0D6714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Neutron + LYSO : Energy Rec.</a:t>
            </a:r>
            <a:endParaRPr lang="zh-TW" altLang="en-US" dirty="0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347B6BE2-53C4-400B-964A-CE228B9E98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yyyy/mm/dd</a:t>
            </a:r>
            <a:endParaRPr lang="en-US" altLang="ja-JP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16E6D08A-CCAD-4644-87F5-5E9F1E3DC0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title</a:t>
            </a:r>
            <a:endParaRPr lang="en-US" altLang="ja-JP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9017E7B1-6A62-42F4-9C7A-5A30184F9D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621D2-C8FC-4F75-9E5A-153A48AC0064}" type="slidenum">
              <a:rPr lang="en-US" altLang="ja-JP" smtClean="0"/>
              <a:pPr/>
              <a:t>8</a:t>
            </a:fld>
            <a:r>
              <a:rPr lang="en-US" altLang="ja-JP"/>
              <a:t>/N</a:t>
            </a:r>
            <a:endParaRPr lang="en-US" altLang="ja-JP" dirty="0"/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5D262EE3-13CC-46B0-AFFE-D78F15D78E98}"/>
              </a:ext>
            </a:extLst>
          </p:cNvPr>
          <p:cNvSpPr txBox="1"/>
          <p:nvPr/>
        </p:nvSpPr>
        <p:spPr>
          <a:xfrm>
            <a:off x="251520" y="869462"/>
            <a:ext cx="18261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 err="1"/>
              <a:t>ECal</a:t>
            </a:r>
            <a:r>
              <a:rPr lang="en-US" altLang="zh-TW" dirty="0"/>
              <a:t> / </a:t>
            </a:r>
            <a:r>
              <a:rPr lang="en-US" altLang="zh-TW" dirty="0" err="1"/>
              <a:t>Ebeam</a:t>
            </a:r>
            <a:endParaRPr lang="zh-TW" altLang="en-US" dirty="0"/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ED582166-60F7-4947-8CB7-519B46C4D47B}"/>
              </a:ext>
            </a:extLst>
          </p:cNvPr>
          <p:cNvSpPr txBox="1"/>
          <p:nvPr/>
        </p:nvSpPr>
        <p:spPr>
          <a:xfrm>
            <a:off x="2555776" y="865142"/>
            <a:ext cx="18261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 err="1"/>
              <a:t>HCal</a:t>
            </a:r>
            <a:r>
              <a:rPr lang="en-US" altLang="zh-TW" dirty="0"/>
              <a:t> / </a:t>
            </a:r>
            <a:r>
              <a:rPr lang="en-US" altLang="zh-TW" dirty="0" err="1"/>
              <a:t>Ebeam</a:t>
            </a:r>
            <a:endParaRPr lang="zh-TW" altLang="en-US" dirty="0"/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94833938-2B26-4C0C-9FAC-554925FE7BB5}"/>
              </a:ext>
            </a:extLst>
          </p:cNvPr>
          <p:cNvSpPr txBox="1"/>
          <p:nvPr/>
        </p:nvSpPr>
        <p:spPr>
          <a:xfrm>
            <a:off x="6784296" y="873143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/>
              <a:t>All / </a:t>
            </a:r>
            <a:r>
              <a:rPr lang="en-US" altLang="zh-TW" dirty="0" err="1"/>
              <a:t>Ebeam</a:t>
            </a:r>
            <a:endParaRPr lang="zh-TW" altLang="en-US" dirty="0"/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8138FA37-7334-436D-ABBA-C601E73046C9}"/>
              </a:ext>
            </a:extLst>
          </p:cNvPr>
          <p:cNvSpPr txBox="1"/>
          <p:nvPr/>
        </p:nvSpPr>
        <p:spPr>
          <a:xfrm>
            <a:off x="255023" y="5792140"/>
            <a:ext cx="5724636" cy="369332"/>
          </a:xfrm>
          <a:prstGeom prst="rect">
            <a:avLst/>
          </a:prstGeom>
          <a:solidFill>
            <a:srgbClr val="CCECFF"/>
          </a:solidFill>
        </p:spPr>
        <p:txBody>
          <a:bodyPr wrap="square" rtlCol="0">
            <a:spAutoFit/>
          </a:bodyPr>
          <a:lstStyle/>
          <a:p>
            <a:r>
              <a:rPr lang="en-US" altLang="zh-TW" dirty="0"/>
              <a:t>After reconstruction, energy dump in </a:t>
            </a:r>
            <a:r>
              <a:rPr lang="en-US" altLang="zh-TW" dirty="0" err="1"/>
              <a:t>HCal</a:t>
            </a:r>
            <a:r>
              <a:rPr lang="en-US" altLang="zh-TW" dirty="0"/>
              <a:t> dominates. </a:t>
            </a:r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772B1726-442F-4EA9-82C5-7481CDC942D6}"/>
              </a:ext>
            </a:extLst>
          </p:cNvPr>
          <p:cNvSpPr txBox="1"/>
          <p:nvPr/>
        </p:nvSpPr>
        <p:spPr>
          <a:xfrm>
            <a:off x="4762064" y="910267"/>
            <a:ext cx="2022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/>
              <a:t>Leakage / </a:t>
            </a:r>
            <a:r>
              <a:rPr lang="en-US" altLang="zh-TW" dirty="0" err="1"/>
              <a:t>Ebeam</a:t>
            </a:r>
            <a:endParaRPr lang="zh-TW" altLang="en-US" dirty="0"/>
          </a:p>
        </p:txBody>
      </p:sp>
      <p:pic>
        <p:nvPicPr>
          <p:cNvPr id="15" name="圖片 14">
            <a:extLst>
              <a:ext uri="{FF2B5EF4-FFF2-40B4-BE49-F238E27FC236}">
                <a16:creationId xmlns:a16="http://schemas.microsoft.com/office/drawing/2014/main" id="{3B770ECE-D518-405B-AA9D-11A6A765D3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4208" y="5759313"/>
            <a:ext cx="2524477" cy="523948"/>
          </a:xfrm>
          <a:prstGeom prst="rect">
            <a:avLst/>
          </a:prstGeom>
        </p:spPr>
      </p:pic>
      <p:sp>
        <p:nvSpPr>
          <p:cNvPr id="16" name="文字方塊 15">
            <a:extLst>
              <a:ext uri="{FF2B5EF4-FFF2-40B4-BE49-F238E27FC236}">
                <a16:creationId xmlns:a16="http://schemas.microsoft.com/office/drawing/2014/main" id="{F68E9463-FA79-4413-B51F-C1E4B8214412}"/>
              </a:ext>
            </a:extLst>
          </p:cNvPr>
          <p:cNvSpPr txBox="1"/>
          <p:nvPr/>
        </p:nvSpPr>
        <p:spPr>
          <a:xfrm>
            <a:off x="5979659" y="4939599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par0</a:t>
            </a:r>
            <a:endParaRPr lang="zh-TW" altLang="en-US" dirty="0"/>
          </a:p>
        </p:txBody>
      </p: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A4724FDB-B23E-4C44-A7F9-AD22FC4882BD}"/>
              </a:ext>
            </a:extLst>
          </p:cNvPr>
          <p:cNvSpPr txBox="1"/>
          <p:nvPr/>
        </p:nvSpPr>
        <p:spPr>
          <a:xfrm>
            <a:off x="3117341" y="4958548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err="1"/>
              <a:t>hcal</a:t>
            </a:r>
            <a:r>
              <a:rPr lang="en-US" altLang="zh-TW" dirty="0"/>
              <a:t>*par2</a:t>
            </a:r>
            <a:endParaRPr lang="zh-TW" altLang="en-US" dirty="0"/>
          </a:p>
        </p:txBody>
      </p:sp>
      <p:sp>
        <p:nvSpPr>
          <p:cNvPr id="18" name="文字方塊 17">
            <a:extLst>
              <a:ext uri="{FF2B5EF4-FFF2-40B4-BE49-F238E27FC236}">
                <a16:creationId xmlns:a16="http://schemas.microsoft.com/office/drawing/2014/main" id="{D5453410-0501-498F-A9C2-9E2AAC27B5AE}"/>
              </a:ext>
            </a:extLst>
          </p:cNvPr>
          <p:cNvSpPr txBox="1"/>
          <p:nvPr/>
        </p:nvSpPr>
        <p:spPr>
          <a:xfrm>
            <a:off x="755576" y="4981122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err="1"/>
              <a:t>ecal</a:t>
            </a:r>
            <a:r>
              <a:rPr lang="en-US" altLang="zh-TW" dirty="0"/>
              <a:t>*par2</a:t>
            </a:r>
            <a:endParaRPr lang="zh-TW" altLang="en-US" dirty="0"/>
          </a:p>
        </p:txBody>
      </p:sp>
      <p:sp>
        <p:nvSpPr>
          <p:cNvPr id="20" name="文字方塊 19">
            <a:extLst>
              <a:ext uri="{FF2B5EF4-FFF2-40B4-BE49-F238E27FC236}">
                <a16:creationId xmlns:a16="http://schemas.microsoft.com/office/drawing/2014/main" id="{6F51509D-082A-47DD-B7DD-18F7D7463C2D}"/>
              </a:ext>
            </a:extLst>
          </p:cNvPr>
          <p:cNvSpPr txBox="1"/>
          <p:nvPr/>
        </p:nvSpPr>
        <p:spPr>
          <a:xfrm>
            <a:off x="7164288" y="4477934"/>
            <a:ext cx="16199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par0 + </a:t>
            </a:r>
            <a:r>
              <a:rPr lang="en-US" altLang="zh-TW" dirty="0" err="1"/>
              <a:t>ecal</a:t>
            </a:r>
            <a:r>
              <a:rPr lang="en-US" altLang="zh-TW" dirty="0"/>
              <a:t>*par1 + </a:t>
            </a:r>
            <a:r>
              <a:rPr lang="en-US" altLang="zh-TW" dirty="0" err="1"/>
              <a:t>hcal</a:t>
            </a:r>
            <a:r>
              <a:rPr lang="en-US" altLang="zh-TW" dirty="0"/>
              <a:t>*par2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743259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A0B3551-C3A2-4021-A3C1-FC31C42F54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Energy Reconstruction</a:t>
            </a:r>
            <a:endParaRPr lang="zh-TW" altLang="en-US" dirty="0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FD6AA8EB-5535-4ED5-A6A0-6B85E906F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yyyy/mm/dd</a:t>
            </a:r>
            <a:endParaRPr lang="en-US" altLang="ja-JP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334C1196-0465-441F-9B1B-9C0181437F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title</a:t>
            </a:r>
            <a:endParaRPr lang="en-US" altLang="ja-JP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581CCEEC-A506-4540-8CDE-12C99A62F5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621D2-C8FC-4F75-9E5A-153A48AC0064}" type="slidenum">
              <a:rPr lang="en-US" altLang="ja-JP" smtClean="0"/>
              <a:pPr/>
              <a:t>9</a:t>
            </a:fld>
            <a:r>
              <a:rPr lang="en-US" altLang="ja-JP"/>
              <a:t>/N</a:t>
            </a:r>
            <a:endParaRPr lang="en-US" altLang="ja-JP" dirty="0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40765B3A-8748-45D6-B1FB-990A3B7104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6351" y="1446839"/>
            <a:ext cx="4702113" cy="2745333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D93C4FE3-9BA3-4A11-B8C5-9153C9D595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325" y="1589212"/>
            <a:ext cx="2924523" cy="960795"/>
          </a:xfrm>
          <a:prstGeom prst="rect">
            <a:avLst/>
          </a:prstGeom>
        </p:spPr>
      </p:pic>
      <p:sp>
        <p:nvSpPr>
          <p:cNvPr id="9" name="文字方塊 8">
            <a:extLst>
              <a:ext uri="{FF2B5EF4-FFF2-40B4-BE49-F238E27FC236}">
                <a16:creationId xmlns:a16="http://schemas.microsoft.com/office/drawing/2014/main" id="{37C3265C-7D23-43FF-B39A-4E0BE714BA2A}"/>
              </a:ext>
            </a:extLst>
          </p:cNvPr>
          <p:cNvSpPr txBox="1"/>
          <p:nvPr/>
        </p:nvSpPr>
        <p:spPr>
          <a:xfrm>
            <a:off x="395536" y="1099661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u="sng" dirty="0">
                <a:solidFill>
                  <a:srgbClr val="0000FF"/>
                </a:solidFill>
              </a:rPr>
              <a:t>Loop over all events </a:t>
            </a:r>
            <a:endParaRPr lang="zh-TW" altLang="en-US" b="1" u="sng" dirty="0">
              <a:solidFill>
                <a:srgbClr val="0000FF"/>
              </a:solidFill>
            </a:endParaRP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EEA7D013-6830-4388-A000-8A39B24D3253}"/>
              </a:ext>
            </a:extLst>
          </p:cNvPr>
          <p:cNvSpPr txBox="1"/>
          <p:nvPr/>
        </p:nvSpPr>
        <p:spPr>
          <a:xfrm>
            <a:off x="4105387" y="1093788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u="sng" dirty="0">
                <a:solidFill>
                  <a:srgbClr val="0000FF"/>
                </a:solidFill>
              </a:rPr>
              <a:t>Linear fit </a:t>
            </a:r>
            <a:endParaRPr lang="zh-TW" altLang="en-US" b="1" u="sng" dirty="0">
              <a:solidFill>
                <a:srgbClr val="0000FF"/>
              </a:solidFill>
            </a:endParaRPr>
          </a:p>
        </p:txBody>
      </p:sp>
      <p:pic>
        <p:nvPicPr>
          <p:cNvPr id="11" name="圖片 10">
            <a:extLst>
              <a:ext uri="{FF2B5EF4-FFF2-40B4-BE49-F238E27FC236}">
                <a16:creationId xmlns:a16="http://schemas.microsoft.com/office/drawing/2014/main" id="{B7A30D9F-C0A8-4A03-86A6-6A076AA378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4740" y="4373874"/>
            <a:ext cx="2343477" cy="914528"/>
          </a:xfrm>
          <a:prstGeom prst="rect">
            <a:avLst/>
          </a:prstGeom>
        </p:spPr>
      </p:pic>
      <p:sp>
        <p:nvSpPr>
          <p:cNvPr id="12" name="文字方塊 11">
            <a:extLst>
              <a:ext uri="{FF2B5EF4-FFF2-40B4-BE49-F238E27FC236}">
                <a16:creationId xmlns:a16="http://schemas.microsoft.com/office/drawing/2014/main" id="{97B2E10D-DB2D-4C85-8EF5-F68D081001F8}"/>
              </a:ext>
            </a:extLst>
          </p:cNvPr>
          <p:cNvSpPr txBox="1"/>
          <p:nvPr/>
        </p:nvSpPr>
        <p:spPr>
          <a:xfrm>
            <a:off x="328616" y="3139332"/>
            <a:ext cx="32964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u="sng" dirty="0">
                <a:solidFill>
                  <a:srgbClr val="0000FF"/>
                </a:solidFill>
              </a:rPr>
              <a:t>Reconstructed energy</a:t>
            </a:r>
          </a:p>
          <a:p>
            <a:r>
              <a:rPr lang="en-US" altLang="zh-TW" b="1" dirty="0">
                <a:solidFill>
                  <a:srgbClr val="0000FF"/>
                </a:solidFill>
              </a:rPr>
              <a:t>params(0) : leakage</a:t>
            </a:r>
          </a:p>
          <a:p>
            <a:r>
              <a:rPr lang="en-US" altLang="zh-TW" b="1" dirty="0">
                <a:solidFill>
                  <a:srgbClr val="0000FF"/>
                </a:solidFill>
              </a:rPr>
              <a:t>Params(1) : scaling for </a:t>
            </a:r>
            <a:r>
              <a:rPr lang="en-US" altLang="zh-TW" b="1" dirty="0" err="1">
                <a:solidFill>
                  <a:srgbClr val="0000FF"/>
                </a:solidFill>
              </a:rPr>
              <a:t>ecal</a:t>
            </a:r>
            <a:endParaRPr lang="en-US" altLang="zh-TW" b="1" dirty="0">
              <a:solidFill>
                <a:srgbClr val="0000FF"/>
              </a:solidFill>
            </a:endParaRPr>
          </a:p>
          <a:p>
            <a:r>
              <a:rPr lang="en-US" altLang="zh-TW" b="1" dirty="0">
                <a:solidFill>
                  <a:srgbClr val="0000FF"/>
                </a:solidFill>
              </a:rPr>
              <a:t>Params(2) : scaling for </a:t>
            </a:r>
            <a:r>
              <a:rPr lang="en-US" altLang="zh-TW" b="1" dirty="0" err="1">
                <a:solidFill>
                  <a:srgbClr val="0000FF"/>
                </a:solidFill>
              </a:rPr>
              <a:t>hcal</a:t>
            </a:r>
            <a:endParaRPr lang="zh-TW" altLang="en-US" b="1" dirty="0">
              <a:solidFill>
                <a:srgbClr val="0000FF"/>
              </a:solidFill>
            </a:endParaRPr>
          </a:p>
        </p:txBody>
      </p:sp>
      <p:pic>
        <p:nvPicPr>
          <p:cNvPr id="13" name="圖片 12">
            <a:extLst>
              <a:ext uri="{FF2B5EF4-FFF2-40B4-BE49-F238E27FC236}">
                <a16:creationId xmlns:a16="http://schemas.microsoft.com/office/drawing/2014/main" id="{2D4D8A9D-9C79-4DCD-B7B2-746BF5C862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05387" y="4422795"/>
            <a:ext cx="4790445" cy="146427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4" name="矩形 13">
            <a:extLst>
              <a:ext uri="{FF2B5EF4-FFF2-40B4-BE49-F238E27FC236}">
                <a16:creationId xmlns:a16="http://schemas.microsoft.com/office/drawing/2014/main" id="{8AD8E9CB-514F-4CBF-85A4-2768DA6046C8}"/>
              </a:ext>
            </a:extLst>
          </p:cNvPr>
          <p:cNvSpPr/>
          <p:nvPr/>
        </p:nvSpPr>
        <p:spPr>
          <a:xfrm>
            <a:off x="1556478" y="6034923"/>
            <a:ext cx="64410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/>
              <a:t>https://root.cern.ch/doc/master/TLinearFitter_8h_source.html</a:t>
            </a:r>
            <a:endParaRPr lang="zh-TW" altLang="en-US" dirty="0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B01EDA74-2972-470E-9A2C-32D301459BCB}"/>
              </a:ext>
            </a:extLst>
          </p:cNvPr>
          <p:cNvSpPr/>
          <p:nvPr/>
        </p:nvSpPr>
        <p:spPr>
          <a:xfrm>
            <a:off x="4932040" y="4852407"/>
            <a:ext cx="504056" cy="154348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47EB7B1A-DD01-484C-A0FE-695E3B722A21}"/>
              </a:ext>
            </a:extLst>
          </p:cNvPr>
          <p:cNvSpPr/>
          <p:nvPr/>
        </p:nvSpPr>
        <p:spPr>
          <a:xfrm>
            <a:off x="4663290" y="5281929"/>
            <a:ext cx="1924934" cy="175617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17072008"/>
      </p:ext>
    </p:extLst>
  </p:cSld>
  <p:clrMapOvr>
    <a:masterClrMapping/>
  </p:clrMapOvr>
</p:sld>
</file>

<file path=ppt/theme/theme1.xml><?xml version="1.0" encoding="utf-8"?>
<a:theme xmlns:a="http://schemas.openxmlformats.org/drawingml/2006/main" name="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slidesTemplate</Template>
  <TotalTime>27456</TotalTime>
  <Words>1218</Words>
  <Application>Microsoft Office PowerPoint</Application>
  <PresentationFormat>如螢幕大小 (4:3)</PresentationFormat>
  <Paragraphs>272</Paragraphs>
  <Slides>35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35</vt:i4>
      </vt:variant>
    </vt:vector>
  </HeadingPairs>
  <TitlesOfParts>
    <vt:vector size="42" baseType="lpstr">
      <vt:lpstr>ＭＳ Ｐゴシック</vt:lpstr>
      <vt:lpstr>新細明體</vt:lpstr>
      <vt:lpstr>Arial</vt:lpstr>
      <vt:lpstr>Calibri</vt:lpstr>
      <vt:lpstr>Times New Roman</vt:lpstr>
      <vt:lpstr>Wingdings</vt:lpstr>
      <vt:lpstr>標準デザイン</vt:lpstr>
      <vt:lpstr>ePIC ZDC MC 20250408</vt:lpstr>
      <vt:lpstr>Current Design of ZDC</vt:lpstr>
      <vt:lpstr>ECal</vt:lpstr>
      <vt:lpstr>HCal</vt:lpstr>
      <vt:lpstr>Beam Condition</vt:lpstr>
      <vt:lpstr>0-350GeV Neutron LYSO Crystal</vt:lpstr>
      <vt:lpstr>Neutron + LYSO : Energy Dump </vt:lpstr>
      <vt:lpstr>Neutron + LYSO : Energy Rec.</vt:lpstr>
      <vt:lpstr>Energy Reconstruction</vt:lpstr>
      <vt:lpstr>Fitting of Erec/Ebeam  (Double Side Crystal Ball)</vt:lpstr>
      <vt:lpstr>Energy Resolution (Neutron)</vt:lpstr>
      <vt:lpstr>Fitting : Resolution VS Energy</vt:lpstr>
      <vt:lpstr>Previous Design of ZDC (Shima)</vt:lpstr>
      <vt:lpstr>Previous Requiems</vt:lpstr>
      <vt:lpstr>0-40GeV Gamma LYSO crystal</vt:lpstr>
      <vt:lpstr>Gamma + LYSO : Energy Dump </vt:lpstr>
      <vt:lpstr>Gamma + LYSO : Energy Rec.</vt:lpstr>
      <vt:lpstr>Energy Resolution (Gamma + LYSO)</vt:lpstr>
      <vt:lpstr>Change Crystal</vt:lpstr>
      <vt:lpstr>Energy Dump</vt:lpstr>
      <vt:lpstr>Energy Reconstruction</vt:lpstr>
      <vt:lpstr>Fitting </vt:lpstr>
      <vt:lpstr>Energy Resolution</vt:lpstr>
      <vt:lpstr>Change Beam Angle</vt:lpstr>
      <vt:lpstr>Energy Dump</vt:lpstr>
      <vt:lpstr>Energy Reconstruction</vt:lpstr>
      <vt:lpstr>Beam</vt:lpstr>
      <vt:lpstr>Different X0  with PbWO4 Crystal / Spread Beam</vt:lpstr>
      <vt:lpstr>Gamma / Pencil Beam</vt:lpstr>
      <vt:lpstr>Gamma/Spread Beam</vt:lpstr>
      <vt:lpstr>Neutron / Spread Beam</vt:lpstr>
      <vt:lpstr>Proton / Spread Beam</vt:lpstr>
      <vt:lpstr>Summary and To do </vt:lpstr>
      <vt:lpstr>Back up</vt:lpstr>
      <vt:lpstr>Gamma/Pencil Beam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Simple Blue</dc:title>
  <dc:creator>Chia Yu</dc:creator>
  <cp:lastModifiedBy>cyhsieh</cp:lastModifiedBy>
  <cp:revision>678</cp:revision>
  <dcterms:created xsi:type="dcterms:W3CDTF">2018-07-15T10:16:04Z</dcterms:created>
  <dcterms:modified xsi:type="dcterms:W3CDTF">2025-05-08T04:32:44Z</dcterms:modified>
</cp:coreProperties>
</file>