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6" r:id="rId2"/>
    <p:sldMasterId id="2147483663" r:id="rId3"/>
  </p:sldMasterIdLst>
  <p:notesMasterIdLst>
    <p:notesMasterId r:id="rId1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7315200" cy="9601200"/>
  <p:embeddedFontLst>
    <p:embeddedFont>
      <p:font typeface="Arimo" panose="02020500000000000000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icrosoft JhengHei" panose="020B0604030504040204" pitchFamily="34" charset="-120"/>
      <p:regular r:id="rId24"/>
      <p:bold r:id="rId25"/>
    </p:embeddedFont>
    <p:embeddedFont>
      <p:font typeface="DFKai-SB" panose="03000509000000000000" pitchFamily="65" charset="-120"/>
      <p:regular r:id="rId26"/>
    </p:embeddedFont>
    <p:embeddedFont>
      <p:font typeface="Open Sans Light" panose="02020500000000000000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4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gKwfZv/rY2tnho0SImwrN9qrh8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387" y="48"/>
      </p:cViewPr>
      <p:guideLst>
        <p:guide orient="horz" pos="204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customschemas.google.com/relationships/presentationmetadata" Target="meta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在中央大學物理系</a:t>
            </a:r>
            <a:endParaRPr sz="12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我們投過NI產品LabVIEW和 myRIO來協助一些課程，</a:t>
            </a:r>
            <a:br>
              <a:rPr lang="zh-TW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TW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課程名稱：實驗物理一/實驗物理二，各上下兩學期，</a:t>
            </a:r>
            <a:br>
              <a:rPr lang="zh-TW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TW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這是物理系學生大一/大二必修課，學習基礎的物理相關實驗，專題實驗的研究方法及技術</a:t>
            </a:r>
            <a:br>
              <a:rPr lang="zh-TW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TW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有使用NI產品 myRIO或USB-6210/6211資料擷取卡量測與嵌入式的應用</a:t>
            </a:r>
            <a:endParaRPr sz="12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合作的教授有羅夢凡/羅健榮/陳俞融/陳培亮/郭家銘/陳永富/溫偉源等幾位老師</a:t>
            </a:r>
            <a:br>
              <a:rPr lang="zh-TW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TW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除了我們提供技術支援之外，也協助了系上老師產品的採購與技術開發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我們也會在每學期針對這些產品給助教們教育訓練</a:t>
            </a:r>
            <a:br>
              <a:rPr lang="zh-TW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TW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我們也在校園定期舉辦LabVIEW的教育訓練，並且和原廠辦理LabVIEW證照的考試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solidFill>
                  <a:srgbClr val="000000"/>
                </a:solidFill>
              </a:rPr>
              <a:t>10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p1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zh-TW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近幾年來，我們除了有NI的經銷權之外，</a:t>
            </a:r>
            <a:r>
              <a:rPr lang="zh-TW"/>
              <a:t/>
            </a:r>
            <a:br>
              <a:rPr lang="zh-TW"/>
            </a:br>
            <a:r>
              <a:rPr lang="zh-TW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我們也和國內幾個大廠也有經銷上的合作</a:t>
            </a:r>
            <a:r>
              <a:rPr lang="zh-TW"/>
              <a:t/>
            </a:r>
            <a:br>
              <a:rPr lang="zh-TW"/>
            </a:br>
            <a:r>
              <a:rPr lang="zh-TW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因為我們深信，能夠提供多方面的服務，讓客戶有更多的選擇，是我們服務的使命</a:t>
            </a:r>
            <a:endParaRPr sz="12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zh-TW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我們不是只有銷售。也要成為客戶的好幫手。顧問以及研究夥伴</a:t>
            </a:r>
            <a:r>
              <a:rPr lang="zh-TW"/>
              <a:t/>
            </a:r>
            <a:br>
              <a:rPr lang="zh-TW"/>
            </a:br>
            <a:r>
              <a:rPr lang="zh-TW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主要有ADLINK工業電腦與IOT工業4.0量測物聯網元端，ROS機器人的開發</a:t>
            </a:r>
            <a:r>
              <a:rPr lang="zh-TW"/>
              <a:t/>
            </a:r>
            <a:br>
              <a:rPr lang="zh-TW"/>
            </a:br>
            <a:r>
              <a:rPr lang="zh-TW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IDS工業用相機以及3D相機整合方案</a:t>
            </a:r>
            <a:r>
              <a:rPr lang="zh-TW"/>
              <a:t/>
            </a:r>
            <a:br>
              <a:rPr lang="zh-TW"/>
            </a:br>
            <a:r>
              <a:rPr lang="zh-TW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英國PICOSCOPE的全世界第一台手持示波器的經銷</a:t>
            </a:r>
            <a:r>
              <a:rPr lang="zh-TW"/>
              <a:t/>
            </a:r>
            <a:br>
              <a:rPr lang="zh-TW"/>
            </a:br>
            <a:r>
              <a:rPr lang="zh-TW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我們皆可透過LabVIEW，協助學校與研究單位或是公司來做整合上的開發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9" name="Google Shape;119;p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/>
              <a:t>Labview是甚麼呢?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/>
              <a:t>Labview是一個針對科學家以及工程師的圖形化的開發環境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/>
              <a:t>提供了 硬體的應用程式介面、內建函式庫、可編輯的使用者介面、佈署的硬體 像是資料擷取卡等等、labview將許多科技抽象畫 整合到電腦的平台上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34" name="Google Shape;134;p4:notes"/>
          <p:cNvSpPr txBox="1">
            <a:spLocks noGrp="1"/>
          </p:cNvSpPr>
          <p:nvPr>
            <p:ph type="sldNum" idx="12"/>
          </p:nvPr>
        </p:nvSpPr>
        <p:spPr>
          <a:xfrm>
            <a:off x="3884614" y="8829966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solidFill>
                  <a:srgbClr val="000000"/>
                </a:solidFill>
              </a:rPr>
              <a:t>4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5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5:notes"/>
          <p:cNvSpPr txBox="1">
            <a:spLocks noGrp="1"/>
          </p:cNvSpPr>
          <p:nvPr>
            <p:ph type="hdr" idx="3"/>
          </p:nvPr>
        </p:nvSpPr>
        <p:spPr>
          <a:xfrm>
            <a:off x="1" y="0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National Instruments Leadership Seminar</a:t>
            </a:r>
            <a:endParaRPr/>
          </a:p>
        </p:txBody>
      </p:sp>
      <p:sp>
        <p:nvSpPr>
          <p:cNvPr id="169" name="Google Shape;169;p5:notes"/>
          <p:cNvSpPr txBox="1">
            <a:spLocks noGrp="1"/>
          </p:cNvSpPr>
          <p:nvPr>
            <p:ph type="dt" idx="10"/>
          </p:nvPr>
        </p:nvSpPr>
        <p:spPr>
          <a:xfrm>
            <a:off x="3884614" y="0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April, 2002</a:t>
            </a:r>
            <a:endParaRPr/>
          </a:p>
        </p:txBody>
      </p:sp>
      <p:sp>
        <p:nvSpPr>
          <p:cNvPr id="170" name="Google Shape;170;p5:notes"/>
          <p:cNvSpPr txBox="1">
            <a:spLocks noGrp="1"/>
          </p:cNvSpPr>
          <p:nvPr>
            <p:ph type="ftr" idx="11"/>
          </p:nvPr>
        </p:nvSpPr>
        <p:spPr>
          <a:xfrm>
            <a:off x="1" y="8829966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National Instruments CONFIDENTIAL</a:t>
            </a:r>
            <a:endParaRPr/>
          </a:p>
        </p:txBody>
      </p:sp>
      <p:sp>
        <p:nvSpPr>
          <p:cNvPr id="171" name="Google Shape;171;p5:notes"/>
          <p:cNvSpPr txBox="1">
            <a:spLocks noGrp="1"/>
          </p:cNvSpPr>
          <p:nvPr>
            <p:ph type="sldNum" idx="12"/>
          </p:nvPr>
        </p:nvSpPr>
        <p:spPr>
          <a:xfrm>
            <a:off x="3884614" y="8829966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zh-TW"/>
              <a:t>我們的使命是提供工程師和科學家，更快的工具和系統。幫助他們加快工作效率，創新和發現。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zh-TW"/>
              <a:t>重點就是加快工程師與研究員的開發時間。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84" name="Google Shape;184;p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我們客戶以及淺在客戶包含，工業機械。航空與國防，電子業與半導體，學術與研究。無線傳輸，交通與重機械，自動化，能源產業, 我們與這些各行各業的工程師合作交流，使用LabVIEW 與各產牌的設備，並提供客戶獨特的定位監測，電源，無線量測解決方案，幫助客戶跨越多個產業，我們也利用這樣的趨勢獲取公司的營收。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由於我們長期在學術以及公家單位的耕耘，學生畢業之後到了業界，很榮幸的他們也會尋求我們的協助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我們也有一些合作於軟體開發，以及各種專案的協助，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甚至也提供在學學生的實習機會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所以我們深信在學術以及研究單位耕耘，除了可以幫助他們在學校的學習，甚至是未來就業的發展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我們在各大專院校成立許多教學實驗室，成大電機的5G通訊，</a:t>
            </a:r>
            <a:endParaRPr sz="12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雲科大機械與自動化，高雄科大電子學量測實驗室，</a:t>
            </a:r>
            <a:endParaRPr sz="12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在虎尾科大成立南台灣的LabVIEW證照考場，</a:t>
            </a:r>
            <a:endParaRPr sz="12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去年底北科大物聯網量測實驗室，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9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xternal 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>
            <a:spLocks noGrp="1"/>
          </p:cNvSpPr>
          <p:nvPr>
            <p:ph type="title"/>
          </p:nvPr>
        </p:nvSpPr>
        <p:spPr>
          <a:xfrm>
            <a:off x="473935" y="142829"/>
            <a:ext cx="8170003" cy="964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1"/>
          </p:nvPr>
        </p:nvSpPr>
        <p:spPr>
          <a:xfrm>
            <a:off x="478332" y="1121384"/>
            <a:ext cx="8165605" cy="4949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280" algn="l">
              <a:spcBef>
                <a:spcPts val="573"/>
              </a:spcBef>
              <a:spcAft>
                <a:spcPts val="0"/>
              </a:spcAft>
              <a:buSzPts val="1680"/>
              <a:buChar char="•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o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290830" algn="l">
              <a:spcBef>
                <a:spcPts val="280"/>
              </a:spcBef>
              <a:spcAft>
                <a:spcPts val="0"/>
              </a:spcAft>
              <a:buSzPts val="980"/>
              <a:buChar char="–"/>
              <a:defRPr sz="14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I Conf Title and Content" type="obj">
  <p:cSld name="OBJEC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3"/>
          <p:cNvSpPr txBox="1">
            <a:spLocks noGrp="1"/>
          </p:cNvSpPr>
          <p:nvPr>
            <p:ph type="title"/>
          </p:nvPr>
        </p:nvSpPr>
        <p:spPr>
          <a:xfrm>
            <a:off x="473935" y="142829"/>
            <a:ext cx="8170003" cy="964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1"/>
          </p:nvPr>
        </p:nvSpPr>
        <p:spPr>
          <a:xfrm>
            <a:off x="478333" y="1121384"/>
            <a:ext cx="8165605" cy="4949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280" algn="l">
              <a:spcBef>
                <a:spcPts val="573"/>
              </a:spcBef>
              <a:spcAft>
                <a:spcPts val="0"/>
              </a:spcAft>
              <a:buSzPts val="1680"/>
              <a:buChar char="•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o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290830" algn="l">
              <a:spcBef>
                <a:spcPts val="280"/>
              </a:spcBef>
              <a:spcAft>
                <a:spcPts val="0"/>
              </a:spcAft>
              <a:buSzPts val="980"/>
              <a:buChar char="–"/>
              <a:defRPr sz="14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I Conf Two Content" type="twoObj">
  <p:cSld name="TWO_OBJEC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4"/>
          <p:cNvSpPr txBox="1">
            <a:spLocks noGrp="1"/>
          </p:cNvSpPr>
          <p:nvPr>
            <p:ph type="title"/>
          </p:nvPr>
        </p:nvSpPr>
        <p:spPr>
          <a:xfrm>
            <a:off x="473935" y="142829"/>
            <a:ext cx="8223978" cy="964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478333" y="1124712"/>
            <a:ext cx="4028177" cy="4949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280" algn="l">
              <a:spcBef>
                <a:spcPts val="573"/>
              </a:spcBef>
              <a:spcAft>
                <a:spcPts val="0"/>
              </a:spcAft>
              <a:buSzPts val="1680"/>
              <a:buChar char="•"/>
              <a:defRPr sz="24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lvl="2" indent="-304164" algn="l">
              <a:spcBef>
                <a:spcPts val="340"/>
              </a:spcBef>
              <a:spcAft>
                <a:spcPts val="0"/>
              </a:spcAft>
              <a:buSzPts val="1190"/>
              <a:buChar char="o"/>
              <a:defRPr sz="17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290830" algn="l">
              <a:spcBef>
                <a:spcPts val="280"/>
              </a:spcBef>
              <a:spcAft>
                <a:spcPts val="0"/>
              </a:spcAft>
              <a:buSzPts val="980"/>
              <a:buChar char="–"/>
              <a:defRPr sz="14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body" idx="2"/>
          </p:nvPr>
        </p:nvSpPr>
        <p:spPr>
          <a:xfrm>
            <a:off x="4648200" y="1124712"/>
            <a:ext cx="4038600" cy="4949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280" algn="l">
              <a:spcBef>
                <a:spcPts val="573"/>
              </a:spcBef>
              <a:spcAft>
                <a:spcPts val="0"/>
              </a:spcAft>
              <a:buSzPts val="1680"/>
              <a:buChar char="•"/>
              <a:defRPr sz="24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lvl="2" indent="-304164" algn="l">
              <a:spcBef>
                <a:spcPts val="340"/>
              </a:spcBef>
              <a:spcAft>
                <a:spcPts val="0"/>
              </a:spcAft>
              <a:buSzPts val="1190"/>
              <a:buChar char="o"/>
              <a:defRPr sz="17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290830" algn="l">
              <a:spcBef>
                <a:spcPts val="280"/>
              </a:spcBef>
              <a:spcAft>
                <a:spcPts val="0"/>
              </a:spcAft>
              <a:buSzPts val="980"/>
              <a:buChar char="–"/>
              <a:defRPr sz="14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I Conf Title Only">
  <p:cSld name="NI Conf Title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5"/>
          <p:cNvSpPr txBox="1">
            <a:spLocks noGrp="1"/>
          </p:cNvSpPr>
          <p:nvPr>
            <p:ph type="title"/>
          </p:nvPr>
        </p:nvSpPr>
        <p:spPr>
          <a:xfrm>
            <a:off x="473935" y="142829"/>
            <a:ext cx="8170003" cy="964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I Conf No Title">
  <p:cSld name="NI Conf No Titl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>
            <a:spLocks noGrp="1"/>
          </p:cNvSpPr>
          <p:nvPr>
            <p:ph type="body" idx="1"/>
          </p:nvPr>
        </p:nvSpPr>
        <p:spPr>
          <a:xfrm>
            <a:off x="469695" y="448733"/>
            <a:ext cx="8228217" cy="5621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73"/>
              </a:spcBef>
              <a:spcAft>
                <a:spcPts val="0"/>
              </a:spcAft>
              <a:buSzPts val="168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o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290830" algn="l">
              <a:spcBef>
                <a:spcPts val="280"/>
              </a:spcBef>
              <a:spcAft>
                <a:spcPts val="0"/>
              </a:spcAft>
              <a:buSzPts val="980"/>
              <a:buChar char="–"/>
              <a:defRPr sz="14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ro Slide">
  <p:cSld name="Intro Slid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8"/>
          <p:cNvSpPr txBox="1"/>
          <p:nvPr/>
        </p:nvSpPr>
        <p:spPr>
          <a:xfrm>
            <a:off x="350489" y="6330950"/>
            <a:ext cx="64472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ni.com</a:t>
            </a:r>
            <a:endParaRPr sz="1200" b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 Conf Title Slide" type="title">
  <p:cSld name="TITL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9"/>
          <p:cNvSpPr txBox="1">
            <a:spLocks noGrp="1"/>
          </p:cNvSpPr>
          <p:nvPr>
            <p:ph type="ctrTitle"/>
          </p:nvPr>
        </p:nvSpPr>
        <p:spPr>
          <a:xfrm>
            <a:off x="590550" y="921220"/>
            <a:ext cx="8053387" cy="2498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995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Open Sans Light"/>
              <a:buNone/>
              <a:defRPr sz="45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9"/>
          <p:cNvSpPr txBox="1">
            <a:spLocks noGrp="1"/>
          </p:cNvSpPr>
          <p:nvPr>
            <p:ph type="subTitle" idx="1"/>
          </p:nvPr>
        </p:nvSpPr>
        <p:spPr>
          <a:xfrm>
            <a:off x="590550" y="3634650"/>
            <a:ext cx="8053388" cy="77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573"/>
              </a:spcBef>
              <a:spcAft>
                <a:spcPts val="0"/>
              </a:spcAft>
              <a:buSzPts val="1610"/>
              <a:buNone/>
              <a:defRPr sz="2300">
                <a:solidFill>
                  <a:srgbClr val="7F7F7F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SzPts val="98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29"/>
          <p:cNvSpPr txBox="1"/>
          <p:nvPr/>
        </p:nvSpPr>
        <p:spPr>
          <a:xfrm>
            <a:off x="350489" y="6330950"/>
            <a:ext cx="288931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ni.com  |  </a:t>
            </a:r>
            <a:r>
              <a:rPr lang="zh-TW" sz="1200" b="1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CUSTOMER CONFIDENTIAL</a:t>
            </a:r>
            <a:endParaRPr sz="1200" b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 Conf Title and Content" type="obj">
  <p:cSld name="OBJEC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0"/>
          <p:cNvSpPr txBox="1">
            <a:spLocks noGrp="1"/>
          </p:cNvSpPr>
          <p:nvPr>
            <p:ph type="title"/>
          </p:nvPr>
        </p:nvSpPr>
        <p:spPr>
          <a:xfrm>
            <a:off x="473935" y="142829"/>
            <a:ext cx="8170003" cy="964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body" idx="1"/>
          </p:nvPr>
        </p:nvSpPr>
        <p:spPr>
          <a:xfrm>
            <a:off x="478332" y="1121384"/>
            <a:ext cx="8165605" cy="4949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280" algn="l">
              <a:spcBef>
                <a:spcPts val="573"/>
              </a:spcBef>
              <a:spcAft>
                <a:spcPts val="0"/>
              </a:spcAft>
              <a:buSzPts val="1680"/>
              <a:buChar char="•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o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290830" algn="l">
              <a:spcBef>
                <a:spcPts val="280"/>
              </a:spcBef>
              <a:spcAft>
                <a:spcPts val="0"/>
              </a:spcAft>
              <a:buSzPts val="980"/>
              <a:buChar char="–"/>
              <a:defRPr sz="14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 Conf Two Content" type="twoObj">
  <p:cSld name="TWO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1"/>
          <p:cNvSpPr txBox="1">
            <a:spLocks noGrp="1"/>
          </p:cNvSpPr>
          <p:nvPr>
            <p:ph type="title"/>
          </p:nvPr>
        </p:nvSpPr>
        <p:spPr>
          <a:xfrm>
            <a:off x="473935" y="142829"/>
            <a:ext cx="8223978" cy="964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1"/>
          <p:cNvSpPr txBox="1">
            <a:spLocks noGrp="1"/>
          </p:cNvSpPr>
          <p:nvPr>
            <p:ph type="body" idx="1"/>
          </p:nvPr>
        </p:nvSpPr>
        <p:spPr>
          <a:xfrm>
            <a:off x="478333" y="1124712"/>
            <a:ext cx="4028178" cy="4949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280" algn="l">
              <a:spcBef>
                <a:spcPts val="573"/>
              </a:spcBef>
              <a:spcAft>
                <a:spcPts val="0"/>
              </a:spcAft>
              <a:buSzPts val="1680"/>
              <a:buChar char="•"/>
              <a:defRPr sz="24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lvl="2" indent="-304164" algn="l">
              <a:spcBef>
                <a:spcPts val="340"/>
              </a:spcBef>
              <a:spcAft>
                <a:spcPts val="0"/>
              </a:spcAft>
              <a:buSzPts val="1190"/>
              <a:buChar char="o"/>
              <a:defRPr sz="17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290830" algn="l">
              <a:spcBef>
                <a:spcPts val="280"/>
              </a:spcBef>
              <a:spcAft>
                <a:spcPts val="0"/>
              </a:spcAft>
              <a:buSzPts val="980"/>
              <a:buChar char="–"/>
              <a:defRPr sz="14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2"/>
          </p:nvPr>
        </p:nvSpPr>
        <p:spPr>
          <a:xfrm>
            <a:off x="4648200" y="1124712"/>
            <a:ext cx="4038600" cy="4949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280" algn="l">
              <a:spcBef>
                <a:spcPts val="573"/>
              </a:spcBef>
              <a:spcAft>
                <a:spcPts val="0"/>
              </a:spcAft>
              <a:buSzPts val="1680"/>
              <a:buChar char="•"/>
              <a:defRPr sz="24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lvl="2" indent="-304164" algn="l">
              <a:spcBef>
                <a:spcPts val="340"/>
              </a:spcBef>
              <a:spcAft>
                <a:spcPts val="0"/>
              </a:spcAft>
              <a:buSzPts val="1190"/>
              <a:buChar char="o"/>
              <a:defRPr sz="17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290830" algn="l">
              <a:spcBef>
                <a:spcPts val="280"/>
              </a:spcBef>
              <a:spcAft>
                <a:spcPts val="0"/>
              </a:spcAft>
              <a:buSzPts val="980"/>
              <a:buChar char="–"/>
              <a:defRPr sz="14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 Conf Title Only">
  <p:cSld name="Cust Conf 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2"/>
          <p:cNvSpPr txBox="1">
            <a:spLocks noGrp="1"/>
          </p:cNvSpPr>
          <p:nvPr>
            <p:ph type="title"/>
          </p:nvPr>
        </p:nvSpPr>
        <p:spPr>
          <a:xfrm>
            <a:off x="473935" y="142829"/>
            <a:ext cx="8170003" cy="964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 Conf No Title">
  <p:cSld name="Cust Conf No Titl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3"/>
          <p:cNvSpPr txBox="1">
            <a:spLocks noGrp="1"/>
          </p:cNvSpPr>
          <p:nvPr>
            <p:ph type="body" idx="1"/>
          </p:nvPr>
        </p:nvSpPr>
        <p:spPr>
          <a:xfrm>
            <a:off x="469695" y="448733"/>
            <a:ext cx="8228217" cy="5621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73"/>
              </a:spcBef>
              <a:spcAft>
                <a:spcPts val="0"/>
              </a:spcAft>
              <a:buSzPts val="168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o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290830" algn="l">
              <a:spcBef>
                <a:spcPts val="280"/>
              </a:spcBef>
              <a:spcAft>
                <a:spcPts val="0"/>
              </a:spcAft>
              <a:buSzPts val="980"/>
              <a:buChar char="–"/>
              <a:defRPr sz="14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sldNum" idx="12"/>
          </p:nvPr>
        </p:nvSpPr>
        <p:spPr>
          <a:xfrm>
            <a:off x="8696864" y="6513956"/>
            <a:ext cx="249554" cy="22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73660" marR="0" lvl="0" indent="0" algn="l" rtl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3660" marR="0" lvl="1" indent="0" algn="l" rtl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660" marR="0" lvl="2" indent="0" algn="l" rtl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3660" marR="0" lvl="3" indent="0" algn="l" rtl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3660" marR="0" lvl="4" indent="0" algn="l" rtl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73660" marR="0" lvl="5" indent="0" algn="l" rtl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3660" marR="0" lvl="6" indent="0" algn="l" rtl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73660" marR="0" lvl="7" indent="0" algn="l" rtl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73660" marR="0" lvl="8" indent="0" algn="l" rtl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366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b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ro Slide">
  <p:cSld name="Intro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5"/>
          <p:cNvSpPr txBox="1"/>
          <p:nvPr/>
        </p:nvSpPr>
        <p:spPr>
          <a:xfrm>
            <a:off x="350489" y="6330950"/>
            <a:ext cx="64472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ni.com</a:t>
            </a:r>
            <a:endParaRPr sz="1200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xternal Title Slide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6"/>
          <p:cNvSpPr txBox="1">
            <a:spLocks noGrp="1"/>
          </p:cNvSpPr>
          <p:nvPr>
            <p:ph type="ctrTitle"/>
          </p:nvPr>
        </p:nvSpPr>
        <p:spPr>
          <a:xfrm>
            <a:off x="590550" y="921220"/>
            <a:ext cx="8053387" cy="2498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995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Open Sans Light"/>
              <a:buNone/>
              <a:defRPr sz="45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ubTitle" idx="1"/>
          </p:nvPr>
        </p:nvSpPr>
        <p:spPr>
          <a:xfrm>
            <a:off x="590550" y="3634650"/>
            <a:ext cx="8053388" cy="77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573"/>
              </a:spcBef>
              <a:spcAft>
                <a:spcPts val="0"/>
              </a:spcAft>
              <a:buSzPts val="1610"/>
              <a:buNone/>
              <a:defRPr sz="2300">
                <a:solidFill>
                  <a:srgbClr val="7F7F7F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SzPts val="98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6"/>
          <p:cNvSpPr txBox="1"/>
          <p:nvPr/>
        </p:nvSpPr>
        <p:spPr>
          <a:xfrm>
            <a:off x="350489" y="6330950"/>
            <a:ext cx="64472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ni.com</a:t>
            </a:r>
            <a:endParaRPr sz="1200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xternal 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7"/>
          <p:cNvSpPr txBox="1">
            <a:spLocks noGrp="1"/>
          </p:cNvSpPr>
          <p:nvPr>
            <p:ph type="title"/>
          </p:nvPr>
        </p:nvSpPr>
        <p:spPr>
          <a:xfrm>
            <a:off x="473935" y="142829"/>
            <a:ext cx="8223978" cy="964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1"/>
          </p:nvPr>
        </p:nvSpPr>
        <p:spPr>
          <a:xfrm>
            <a:off x="478333" y="1124712"/>
            <a:ext cx="4028178" cy="4949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280" algn="l">
              <a:spcBef>
                <a:spcPts val="573"/>
              </a:spcBef>
              <a:spcAft>
                <a:spcPts val="0"/>
              </a:spcAft>
              <a:buSzPts val="1680"/>
              <a:buChar char="•"/>
              <a:defRPr sz="24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lvl="2" indent="-304164" algn="l">
              <a:spcBef>
                <a:spcPts val="340"/>
              </a:spcBef>
              <a:spcAft>
                <a:spcPts val="0"/>
              </a:spcAft>
              <a:buSzPts val="1190"/>
              <a:buChar char="o"/>
              <a:defRPr sz="17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290830" algn="l">
              <a:spcBef>
                <a:spcPts val="280"/>
              </a:spcBef>
              <a:spcAft>
                <a:spcPts val="0"/>
              </a:spcAft>
              <a:buSzPts val="980"/>
              <a:buChar char="–"/>
              <a:defRPr sz="14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body" idx="2"/>
          </p:nvPr>
        </p:nvSpPr>
        <p:spPr>
          <a:xfrm>
            <a:off x="4648200" y="1124712"/>
            <a:ext cx="4038600" cy="4949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280" algn="l">
              <a:spcBef>
                <a:spcPts val="573"/>
              </a:spcBef>
              <a:spcAft>
                <a:spcPts val="0"/>
              </a:spcAft>
              <a:buSzPts val="1680"/>
              <a:buChar char="•"/>
              <a:defRPr sz="24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lvl="2" indent="-304164" algn="l">
              <a:spcBef>
                <a:spcPts val="340"/>
              </a:spcBef>
              <a:spcAft>
                <a:spcPts val="0"/>
              </a:spcAft>
              <a:buSzPts val="1190"/>
              <a:buChar char="o"/>
              <a:defRPr sz="17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290830" algn="l">
              <a:spcBef>
                <a:spcPts val="280"/>
              </a:spcBef>
              <a:spcAft>
                <a:spcPts val="0"/>
              </a:spcAft>
              <a:buSzPts val="980"/>
              <a:buChar char="–"/>
              <a:defRPr sz="14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xternal Title Only">
  <p:cSld name="External 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>
            <a:spLocks noGrp="1"/>
          </p:cNvSpPr>
          <p:nvPr>
            <p:ph type="title"/>
          </p:nvPr>
        </p:nvSpPr>
        <p:spPr>
          <a:xfrm>
            <a:off x="473935" y="142829"/>
            <a:ext cx="8170003" cy="964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xternal No Title">
  <p:cSld name="External No Titl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body" idx="1"/>
          </p:nvPr>
        </p:nvSpPr>
        <p:spPr>
          <a:xfrm>
            <a:off x="469695" y="448733"/>
            <a:ext cx="8228217" cy="5621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73"/>
              </a:spcBef>
              <a:spcAft>
                <a:spcPts val="0"/>
              </a:spcAft>
              <a:buSzPts val="168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o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290830" algn="l">
              <a:spcBef>
                <a:spcPts val="280"/>
              </a:spcBef>
              <a:spcAft>
                <a:spcPts val="0"/>
              </a:spcAft>
              <a:buSzPts val="980"/>
              <a:buChar char="–"/>
              <a:defRPr sz="14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ro Slide">
  <p:cSld name="Intr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1"/>
          <p:cNvSpPr txBox="1"/>
          <p:nvPr/>
        </p:nvSpPr>
        <p:spPr>
          <a:xfrm>
            <a:off x="350489" y="6330950"/>
            <a:ext cx="64472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ni.com</a:t>
            </a:r>
            <a:endParaRPr sz="1200" b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I Conf 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2"/>
          <p:cNvSpPr txBox="1">
            <a:spLocks noGrp="1"/>
          </p:cNvSpPr>
          <p:nvPr>
            <p:ph type="ctrTitle"/>
          </p:nvPr>
        </p:nvSpPr>
        <p:spPr>
          <a:xfrm>
            <a:off x="590550" y="921220"/>
            <a:ext cx="8053387" cy="2498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995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Open Sans Light"/>
              <a:buNone/>
              <a:defRPr sz="45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ubTitle" idx="1"/>
          </p:nvPr>
        </p:nvSpPr>
        <p:spPr>
          <a:xfrm>
            <a:off x="590550" y="3634650"/>
            <a:ext cx="8053388" cy="77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573"/>
              </a:spcBef>
              <a:spcAft>
                <a:spcPts val="0"/>
              </a:spcAft>
              <a:buSzPts val="1610"/>
              <a:buNone/>
              <a:defRPr sz="2300">
                <a:solidFill>
                  <a:srgbClr val="7F7F7F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SzPts val="98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22"/>
          <p:cNvSpPr txBox="1"/>
          <p:nvPr/>
        </p:nvSpPr>
        <p:spPr>
          <a:xfrm>
            <a:off x="350489" y="6330950"/>
            <a:ext cx="216758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ni.com  |  </a:t>
            </a:r>
            <a:r>
              <a:rPr lang="zh-TW" sz="1200" b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NI CONFIDENTIAL</a:t>
            </a:r>
            <a:endParaRPr sz="1200" b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473935" y="142829"/>
            <a:ext cx="8170003" cy="964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pen Sans Light"/>
              <a:buNone/>
              <a:defRPr sz="3200" b="0" i="0" u="none" strike="noStrike" cap="none">
                <a:solidFill>
                  <a:schemeClr val="accen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body" idx="1"/>
          </p:nvPr>
        </p:nvSpPr>
        <p:spPr>
          <a:xfrm>
            <a:off x="478333" y="1121384"/>
            <a:ext cx="8165605" cy="4949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5280" algn="l" rtl="0">
              <a:spcBef>
                <a:spcPts val="573"/>
              </a:spcBef>
              <a:spcAft>
                <a:spcPts val="0"/>
              </a:spcAft>
              <a:buClr>
                <a:srgbClr val="7F7F7F"/>
              </a:buClr>
              <a:buSzPts val="168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175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0861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26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0830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98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/>
          <p:nvPr/>
        </p:nvSpPr>
        <p:spPr>
          <a:xfrm>
            <a:off x="8978881" y="5106120"/>
            <a:ext cx="129780" cy="346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50" tIns="32125" rIns="64250" bIns="321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4" name="Google Shape;14;p12"/>
          <p:cNvSpPr txBox="1"/>
          <p:nvPr/>
        </p:nvSpPr>
        <p:spPr>
          <a:xfrm>
            <a:off x="9469774" y="7159279"/>
            <a:ext cx="129780" cy="346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50" tIns="32125" rIns="64250" bIns="321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5" name="Google Shape;15;p12"/>
          <p:cNvSpPr txBox="1"/>
          <p:nvPr/>
        </p:nvSpPr>
        <p:spPr>
          <a:xfrm>
            <a:off x="9746460" y="2035307"/>
            <a:ext cx="129780" cy="346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50" tIns="32125" rIns="64250" bIns="321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6" name="Google Shape;16;p12"/>
          <p:cNvSpPr txBox="1"/>
          <p:nvPr/>
        </p:nvSpPr>
        <p:spPr>
          <a:xfrm>
            <a:off x="-160656" y="4070613"/>
            <a:ext cx="129780" cy="346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50" tIns="32125" rIns="64250" bIns="321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7" name="Google Shape;17;p12"/>
          <p:cNvSpPr txBox="1"/>
          <p:nvPr/>
        </p:nvSpPr>
        <p:spPr>
          <a:xfrm>
            <a:off x="4393907" y="6344218"/>
            <a:ext cx="35618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100" b="0" u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‹#›</a:t>
            </a:fld>
            <a:endParaRPr sz="1100" b="0" u="none">
              <a:solidFill>
                <a:srgbClr val="888888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8" name="Google Shape;18;p12"/>
          <p:cNvSpPr txBox="1"/>
          <p:nvPr/>
        </p:nvSpPr>
        <p:spPr>
          <a:xfrm>
            <a:off x="350489" y="6330950"/>
            <a:ext cx="64472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ni.com</a:t>
            </a:r>
            <a:endParaRPr sz="1200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0"/>
          <p:cNvSpPr txBox="1">
            <a:spLocks noGrp="1"/>
          </p:cNvSpPr>
          <p:nvPr>
            <p:ph type="title"/>
          </p:nvPr>
        </p:nvSpPr>
        <p:spPr>
          <a:xfrm>
            <a:off x="473935" y="142829"/>
            <a:ext cx="8170003" cy="964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pen Sans Light"/>
              <a:buNone/>
              <a:defRPr sz="3200" b="0" i="0" u="none" strike="noStrike" cap="none">
                <a:solidFill>
                  <a:schemeClr val="accen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1"/>
          </p:nvPr>
        </p:nvSpPr>
        <p:spPr>
          <a:xfrm>
            <a:off x="478333" y="1121384"/>
            <a:ext cx="8165605" cy="4949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5280" algn="l" rtl="0">
              <a:spcBef>
                <a:spcPts val="573"/>
              </a:spcBef>
              <a:spcAft>
                <a:spcPts val="0"/>
              </a:spcAft>
              <a:buClr>
                <a:srgbClr val="7F7F7F"/>
              </a:buClr>
              <a:buSzPts val="168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175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0861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26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0830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98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6" name="Google Shape;46;p20"/>
          <p:cNvSpPr txBox="1"/>
          <p:nvPr/>
        </p:nvSpPr>
        <p:spPr>
          <a:xfrm>
            <a:off x="8978881" y="5106120"/>
            <a:ext cx="129780" cy="346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50" tIns="32125" rIns="64250" bIns="321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7" name="Google Shape;47;p20"/>
          <p:cNvSpPr txBox="1"/>
          <p:nvPr/>
        </p:nvSpPr>
        <p:spPr>
          <a:xfrm>
            <a:off x="9469774" y="7159279"/>
            <a:ext cx="129780" cy="346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50" tIns="32125" rIns="64250" bIns="321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8" name="Google Shape;48;p20"/>
          <p:cNvSpPr txBox="1"/>
          <p:nvPr/>
        </p:nvSpPr>
        <p:spPr>
          <a:xfrm>
            <a:off x="9746460" y="2035307"/>
            <a:ext cx="129780" cy="346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50" tIns="32125" rIns="64250" bIns="321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9" name="Google Shape;49;p20"/>
          <p:cNvSpPr txBox="1"/>
          <p:nvPr/>
        </p:nvSpPr>
        <p:spPr>
          <a:xfrm>
            <a:off x="4393907" y="6344218"/>
            <a:ext cx="35618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100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‹#›</a:t>
            </a:fld>
            <a:endParaRPr sz="1100">
              <a:solidFill>
                <a:srgbClr val="888888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0" name="Google Shape;50;p20"/>
          <p:cNvSpPr txBox="1"/>
          <p:nvPr/>
        </p:nvSpPr>
        <p:spPr>
          <a:xfrm>
            <a:off x="350489" y="6330950"/>
            <a:ext cx="216758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ni.com  |  </a:t>
            </a:r>
            <a:r>
              <a:rPr lang="zh-TW" sz="1200" b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NI CONFIDENTIAL</a:t>
            </a:r>
            <a:endParaRPr sz="1200" b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7"/>
          <p:cNvSpPr txBox="1">
            <a:spLocks noGrp="1"/>
          </p:cNvSpPr>
          <p:nvPr>
            <p:ph type="title"/>
          </p:nvPr>
        </p:nvSpPr>
        <p:spPr>
          <a:xfrm>
            <a:off x="473935" y="142829"/>
            <a:ext cx="8170003" cy="964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pen Sans Light"/>
              <a:buNone/>
              <a:defRPr sz="3200" b="0" i="0" u="none" strike="noStrike" cap="none">
                <a:solidFill>
                  <a:schemeClr val="accen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body" idx="1"/>
          </p:nvPr>
        </p:nvSpPr>
        <p:spPr>
          <a:xfrm>
            <a:off x="478332" y="1121384"/>
            <a:ext cx="8165605" cy="4949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5280" algn="l" rtl="0">
              <a:spcBef>
                <a:spcPts val="573"/>
              </a:spcBef>
              <a:spcAft>
                <a:spcPts val="0"/>
              </a:spcAft>
              <a:buClr>
                <a:srgbClr val="7F7F7F"/>
              </a:buClr>
              <a:buSzPts val="168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175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0861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26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0830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98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74" name="Google Shape;74;p27"/>
          <p:cNvSpPr txBox="1"/>
          <p:nvPr/>
        </p:nvSpPr>
        <p:spPr>
          <a:xfrm>
            <a:off x="8978881" y="5106120"/>
            <a:ext cx="129780" cy="346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50" tIns="32125" rIns="64250" bIns="321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5" name="Google Shape;75;p27"/>
          <p:cNvSpPr txBox="1"/>
          <p:nvPr/>
        </p:nvSpPr>
        <p:spPr>
          <a:xfrm>
            <a:off x="9469774" y="7159279"/>
            <a:ext cx="129780" cy="346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50" tIns="32125" rIns="64250" bIns="321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6" name="Google Shape;76;p27"/>
          <p:cNvSpPr txBox="1"/>
          <p:nvPr/>
        </p:nvSpPr>
        <p:spPr>
          <a:xfrm>
            <a:off x="9746460" y="2035307"/>
            <a:ext cx="129780" cy="346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50" tIns="32125" rIns="64250" bIns="321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7" name="Google Shape;77;p27"/>
          <p:cNvSpPr txBox="1"/>
          <p:nvPr/>
        </p:nvSpPr>
        <p:spPr>
          <a:xfrm>
            <a:off x="4393907" y="6344218"/>
            <a:ext cx="35618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100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‹#›</a:t>
            </a:fld>
            <a:endParaRPr sz="1100">
              <a:solidFill>
                <a:srgbClr val="888888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8" name="Google Shape;78;p27"/>
          <p:cNvSpPr txBox="1"/>
          <p:nvPr/>
        </p:nvSpPr>
        <p:spPr>
          <a:xfrm>
            <a:off x="350489" y="6330950"/>
            <a:ext cx="288931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ni.com  |  </a:t>
            </a:r>
            <a:r>
              <a:rPr lang="zh-TW" sz="1200" b="1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CUSTOMER CONFIDENTIAL</a:t>
            </a:r>
            <a:endParaRPr sz="1200" b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jpg"/><Relationship Id="rId15" Type="http://schemas.openxmlformats.org/officeDocument/2006/relationships/image" Target="../media/image26.jp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10" Type="http://schemas.openxmlformats.org/officeDocument/2006/relationships/image" Target="../media/image41.jpg"/><Relationship Id="rId4" Type="http://schemas.openxmlformats.org/officeDocument/2006/relationships/image" Target="../media/image35.jpg"/><Relationship Id="rId9" Type="http://schemas.openxmlformats.org/officeDocument/2006/relationships/image" Target="../media/image4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7" Type="http://schemas.openxmlformats.org/officeDocument/2006/relationships/image" Target="../media/image5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"/>
          <p:cNvSpPr txBox="1">
            <a:spLocks noGrp="1"/>
          </p:cNvSpPr>
          <p:nvPr>
            <p:ph type="title"/>
          </p:nvPr>
        </p:nvSpPr>
        <p:spPr>
          <a:xfrm>
            <a:off x="473935" y="142829"/>
            <a:ext cx="8170003" cy="964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pen Sans Light"/>
              <a:buNone/>
            </a:pPr>
            <a:endParaRPr/>
          </a:p>
        </p:txBody>
      </p:sp>
      <p:sp>
        <p:nvSpPr>
          <p:cNvPr id="104" name="Google Shape;104;p1"/>
          <p:cNvSpPr txBox="1">
            <a:spLocks noGrp="1"/>
          </p:cNvSpPr>
          <p:nvPr>
            <p:ph type="body" idx="1"/>
          </p:nvPr>
        </p:nvSpPr>
        <p:spPr>
          <a:xfrm>
            <a:off x="478332" y="1121384"/>
            <a:ext cx="8165605" cy="4949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3038" lvl="0" indent="-66358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/>
          </a:p>
        </p:txBody>
      </p:sp>
      <p:pic>
        <p:nvPicPr>
          <p:cNvPr id="105" name="Google Shape;10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25679" y="1340768"/>
            <a:ext cx="2095817" cy="244257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"/>
          <p:cNvSpPr txBox="1"/>
          <p:nvPr/>
        </p:nvSpPr>
        <p:spPr>
          <a:xfrm>
            <a:off x="449263" y="4509120"/>
            <a:ext cx="8248650" cy="77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520"/>
              <a:buFont typeface="Arial"/>
              <a:buNone/>
            </a:pPr>
            <a:r>
              <a:rPr lang="zh-TW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Eason Lin</a:t>
            </a:r>
            <a:endParaRPr/>
          </a:p>
          <a:p>
            <a:pPr marL="0" marR="0" lvl="0" indent="0" algn="ctr" rtl="0">
              <a:spcBef>
                <a:spcPts val="573"/>
              </a:spcBef>
              <a:spcAft>
                <a:spcPts val="0"/>
              </a:spcAft>
              <a:buClr>
                <a:srgbClr val="7F7F7F"/>
              </a:buClr>
              <a:buSzPts val="2520"/>
              <a:buFont typeface="Arial"/>
              <a:buNone/>
            </a:pPr>
            <a:r>
              <a:rPr lang="zh-TW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2021/1/21</a:t>
            </a:r>
            <a:endParaRPr/>
          </a:p>
          <a:p>
            <a:pPr marL="173038" marR="0" lvl="0" indent="-13017" algn="l" rtl="0">
              <a:spcBef>
                <a:spcPts val="573"/>
              </a:spcBef>
              <a:spcAft>
                <a:spcPts val="0"/>
              </a:spcAft>
              <a:buClr>
                <a:srgbClr val="7F7F7F"/>
              </a:buClr>
              <a:buSzPts val="2520"/>
              <a:buFont typeface="Arial"/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"/>
          <p:cNvSpPr txBox="1">
            <a:spLocks noGrp="1"/>
          </p:cNvSpPr>
          <p:nvPr>
            <p:ph type="title"/>
          </p:nvPr>
        </p:nvSpPr>
        <p:spPr>
          <a:xfrm>
            <a:off x="473935" y="142829"/>
            <a:ext cx="8170003" cy="964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Open Sans Light"/>
              <a:buNone/>
            </a:pPr>
            <a:r>
              <a:rPr lang="zh-TW" sz="3600">
                <a:latin typeface="Open Sans Light"/>
                <a:ea typeface="Open Sans Light"/>
                <a:cs typeface="Open Sans Light"/>
                <a:sym typeface="Open Sans Light"/>
              </a:rPr>
              <a:t>From </a:t>
            </a:r>
            <a:r>
              <a:rPr lang="zh-TW" sz="3600">
                <a:solidFill>
                  <a:srgbClr val="FFBB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Core Concepts</a:t>
            </a:r>
            <a:r>
              <a:rPr lang="zh-TW" sz="3600">
                <a:latin typeface="Open Sans Light"/>
                <a:ea typeface="Open Sans Light"/>
                <a:cs typeface="Open Sans Light"/>
                <a:sym typeface="Open Sans Light"/>
              </a:rPr>
              <a:t> to </a:t>
            </a:r>
            <a:r>
              <a:rPr lang="zh-TW" sz="3600">
                <a:solidFill>
                  <a:srgbClr val="FFBB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System Design</a:t>
            </a:r>
            <a:endParaRPr sz="3600">
              <a:solidFill>
                <a:srgbClr val="FFBB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262" name="Google Shape;262;p10"/>
          <p:cNvGrpSpPr/>
          <p:nvPr/>
        </p:nvGrpSpPr>
        <p:grpSpPr>
          <a:xfrm>
            <a:off x="667351" y="877813"/>
            <a:ext cx="7313501" cy="5201439"/>
            <a:chOff x="-76200" y="877813"/>
            <a:chExt cx="8448882" cy="6208787"/>
          </a:xfrm>
        </p:grpSpPr>
        <p:pic>
          <p:nvPicPr>
            <p:cNvPr id="263" name="Google Shape;263;p10" descr="myRIO flat front image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76200" y="877813"/>
              <a:ext cx="4536376" cy="62087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4" name="Google Shape;264;p10"/>
            <p:cNvSpPr/>
            <p:nvPr/>
          </p:nvSpPr>
          <p:spPr>
            <a:xfrm rot="-5400000">
              <a:off x="1714500" y="3009900"/>
              <a:ext cx="4419600" cy="1905000"/>
            </a:xfrm>
            <a:prstGeom prst="triangle">
              <a:avLst>
                <a:gd name="adj" fmla="val 49786"/>
              </a:avLst>
            </a:prstGeom>
            <a:gradFill>
              <a:gsLst>
                <a:gs pos="0">
                  <a:srgbClr val="F5F5F5">
                    <a:alpha val="55686"/>
                  </a:srgbClr>
                </a:gs>
                <a:gs pos="24000">
                  <a:srgbClr val="F5F5F5">
                    <a:alpha val="55686"/>
                  </a:srgbClr>
                </a:gs>
                <a:gs pos="80000">
                  <a:srgbClr val="005EB3"/>
                </a:gs>
                <a:gs pos="100000">
                  <a:srgbClr val="0060B8"/>
                </a:gs>
              </a:gsLst>
              <a:lin ang="5400000" scaled="0"/>
            </a:gradFill>
            <a:ln w="25400" cap="flat" cmpd="sng">
              <a:solidFill>
                <a:srgbClr val="07467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grpSp>
          <p:nvGrpSpPr>
            <p:cNvPr id="265" name="Google Shape;265;p10"/>
            <p:cNvGrpSpPr/>
            <p:nvPr/>
          </p:nvGrpSpPr>
          <p:grpSpPr>
            <a:xfrm>
              <a:off x="4876800" y="1447799"/>
              <a:ext cx="3495882" cy="4085561"/>
              <a:chOff x="0" y="-1"/>
              <a:chExt cx="3495882" cy="4085561"/>
            </a:xfrm>
          </p:grpSpPr>
          <p:sp>
            <p:nvSpPr>
              <p:cNvPr id="266" name="Google Shape;266;p10"/>
              <p:cNvSpPr/>
              <p:nvPr/>
            </p:nvSpPr>
            <p:spPr>
              <a:xfrm rot="-5400000">
                <a:off x="-147419" y="147419"/>
                <a:ext cx="2042780" cy="1747941"/>
              </a:xfrm>
              <a:prstGeom prst="round1Rect">
                <a:avLst>
                  <a:gd name="adj" fmla="val 16667"/>
                </a:avLst>
              </a:prstGeom>
              <a:solidFill>
                <a:srgbClr val="0760A3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0"/>
              <p:cNvSpPr txBox="1"/>
              <p:nvPr/>
            </p:nvSpPr>
            <p:spPr>
              <a:xfrm>
                <a:off x="0" y="0"/>
                <a:ext cx="1747941" cy="15320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56450" tIns="156450" rIns="156450" bIns="1564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200">
                    <a:solidFill>
                      <a:schemeClr val="lt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Controls</a:t>
                </a:r>
                <a:endParaRPr sz="2200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268" name="Google Shape;268;p10"/>
              <p:cNvSpPr/>
              <p:nvPr/>
            </p:nvSpPr>
            <p:spPr>
              <a:xfrm>
                <a:off x="1747941" y="0"/>
                <a:ext cx="1747941" cy="2042780"/>
              </a:xfrm>
              <a:prstGeom prst="round1Rect">
                <a:avLst>
                  <a:gd name="adj" fmla="val 16667"/>
                </a:avLst>
              </a:prstGeom>
              <a:solidFill>
                <a:srgbClr val="0760A3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10"/>
              <p:cNvSpPr txBox="1"/>
              <p:nvPr/>
            </p:nvSpPr>
            <p:spPr>
              <a:xfrm>
                <a:off x="1747941" y="0"/>
                <a:ext cx="1747941" cy="15320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56450" tIns="156450" rIns="156450" bIns="1564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200">
                    <a:solidFill>
                      <a:schemeClr val="lt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Mechatronics</a:t>
                </a:r>
                <a:endParaRPr sz="2200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270" name="Google Shape;270;p10"/>
              <p:cNvSpPr/>
              <p:nvPr/>
            </p:nvSpPr>
            <p:spPr>
              <a:xfrm rot="10800000">
                <a:off x="0" y="2042780"/>
                <a:ext cx="1747941" cy="2042780"/>
              </a:xfrm>
              <a:prstGeom prst="round1Rect">
                <a:avLst>
                  <a:gd name="adj" fmla="val 16667"/>
                </a:avLst>
              </a:prstGeom>
              <a:solidFill>
                <a:srgbClr val="0760A3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10"/>
              <p:cNvSpPr txBox="1"/>
              <p:nvPr/>
            </p:nvSpPr>
            <p:spPr>
              <a:xfrm>
                <a:off x="0" y="2553475"/>
                <a:ext cx="1747941" cy="15320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56450" tIns="156450" rIns="156450" bIns="1564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200">
                    <a:solidFill>
                      <a:schemeClr val="lt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Embedded Systems</a:t>
                </a:r>
                <a:endParaRPr sz="2200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272" name="Google Shape;272;p10"/>
              <p:cNvSpPr/>
              <p:nvPr/>
            </p:nvSpPr>
            <p:spPr>
              <a:xfrm rot="5400000">
                <a:off x="1600521" y="2190200"/>
                <a:ext cx="2042780" cy="1747941"/>
              </a:xfrm>
              <a:prstGeom prst="round1Rect">
                <a:avLst>
                  <a:gd name="adj" fmla="val 16667"/>
                </a:avLst>
              </a:prstGeom>
              <a:solidFill>
                <a:srgbClr val="0760A3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10"/>
              <p:cNvSpPr txBox="1"/>
              <p:nvPr/>
            </p:nvSpPr>
            <p:spPr>
              <a:xfrm>
                <a:off x="1747941" y="2553475"/>
                <a:ext cx="1747941" cy="15320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56450" tIns="156450" rIns="156450" bIns="1564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200">
                    <a:solidFill>
                      <a:schemeClr val="lt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Robotics</a:t>
                </a:r>
                <a:endParaRPr sz="2200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274" name="Google Shape;274;p10"/>
              <p:cNvSpPr/>
              <p:nvPr/>
            </p:nvSpPr>
            <p:spPr>
              <a:xfrm>
                <a:off x="1179862" y="1429946"/>
                <a:ext cx="1136158" cy="1225668"/>
              </a:xfrm>
              <a:prstGeom prst="roundRect">
                <a:avLst>
                  <a:gd name="adj" fmla="val 16667"/>
                </a:avLst>
              </a:prstGeom>
              <a:solidFill>
                <a:srgbClr val="A8B5CE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10"/>
              <p:cNvSpPr txBox="1"/>
              <p:nvPr/>
            </p:nvSpPr>
            <p:spPr>
              <a:xfrm>
                <a:off x="1235325" y="1485409"/>
                <a:ext cx="1025232" cy="11147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83800" tIns="83800" rIns="83800" bIns="83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200" b="1">
                    <a:solidFill>
                      <a:schemeClr val="dk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Final Year Design</a:t>
                </a:r>
                <a:endParaRPr sz="2200" b="1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</p:grpSp>
      </p:grpSp>
      <p:pic>
        <p:nvPicPr>
          <p:cNvPr id="276" name="Google Shape;27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99462" y="2602764"/>
            <a:ext cx="1619250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1"/>
          <p:cNvSpPr txBox="1">
            <a:spLocks noGrp="1"/>
          </p:cNvSpPr>
          <p:nvPr>
            <p:ph type="body" idx="1"/>
          </p:nvPr>
        </p:nvSpPr>
        <p:spPr>
          <a:xfrm>
            <a:off x="478332" y="1121384"/>
            <a:ext cx="8165605" cy="4949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3038" lvl="0" indent="-173038" algn="l" rtl="0">
              <a:spcBef>
                <a:spcPts val="0"/>
              </a:spcBef>
              <a:spcAft>
                <a:spcPts val="0"/>
              </a:spcAft>
              <a:buSzPts val="1680"/>
              <a:buChar char="•"/>
            </a:pPr>
            <a:r>
              <a:rPr lang="zh-TW" sz="2400"/>
              <a:t>Discussion / Feedback</a:t>
            </a:r>
            <a:endParaRPr/>
          </a:p>
        </p:txBody>
      </p:sp>
      <p:sp>
        <p:nvSpPr>
          <p:cNvPr id="283" name="Google Shape;283;p11"/>
          <p:cNvSpPr txBox="1">
            <a:spLocks noGrp="1"/>
          </p:cNvSpPr>
          <p:nvPr>
            <p:ph type="title"/>
          </p:nvPr>
        </p:nvSpPr>
        <p:spPr>
          <a:xfrm>
            <a:off x="597575" y="157292"/>
            <a:ext cx="8170003" cy="964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mo"/>
              <a:buNone/>
            </a:pPr>
            <a:r>
              <a:rPr lang="zh-TW">
                <a:latin typeface="Arimo"/>
                <a:ea typeface="Arimo"/>
                <a:cs typeface="Arimo"/>
                <a:sym typeface="Arimo"/>
              </a:rPr>
              <a:t>Discussion / Feedback</a:t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>
            <a:spLocks noGrp="1"/>
          </p:cNvSpPr>
          <p:nvPr>
            <p:ph type="title"/>
          </p:nvPr>
        </p:nvSpPr>
        <p:spPr>
          <a:xfrm>
            <a:off x="192064" y="294481"/>
            <a:ext cx="6408896" cy="64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mo"/>
              <a:buNone/>
            </a:pPr>
            <a:r>
              <a:rPr lang="zh-TW">
                <a:latin typeface="Arimo"/>
                <a:ea typeface="Arimo"/>
                <a:cs typeface="Arimo"/>
                <a:sym typeface="Arimo"/>
              </a:rPr>
              <a:t>About me </a:t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13" name="Google Shape;113;p2"/>
          <p:cNvSpPr txBox="1">
            <a:spLocks noGrp="1"/>
          </p:cNvSpPr>
          <p:nvPr>
            <p:ph type="body" idx="4294967295"/>
          </p:nvPr>
        </p:nvSpPr>
        <p:spPr>
          <a:xfrm>
            <a:off x="51618" y="1396869"/>
            <a:ext cx="8717311" cy="5069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3038" lvl="0" indent="-17303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74"/>
              <a:buChar char="•"/>
            </a:pPr>
            <a:r>
              <a:rPr lang="zh-TW" sz="1820" b="1">
                <a:latin typeface="DFKai-SB"/>
                <a:ea typeface="DFKai-SB"/>
                <a:cs typeface="DFKai-SB"/>
                <a:sym typeface="DFKai-SB"/>
              </a:rPr>
              <a:t>林逸帆</a:t>
            </a:r>
            <a:r>
              <a:rPr lang="zh-TW" sz="1820" b="1"/>
              <a:t>  Eason Lin </a:t>
            </a:r>
            <a:endParaRPr sz="1820" b="1"/>
          </a:p>
          <a:p>
            <a:pPr marL="173038" lvl="0" indent="-173038" algn="l" rtl="0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buSzPts val="1274"/>
              <a:buChar char="•"/>
            </a:pPr>
            <a:r>
              <a:rPr lang="zh-TW" sz="1820">
                <a:latin typeface="DFKai-SB"/>
                <a:ea typeface="DFKai-SB"/>
                <a:cs typeface="DFKai-SB"/>
                <a:sym typeface="DFKai-SB"/>
              </a:rPr>
              <a:t>大安高工 汽車修護科</a:t>
            </a:r>
            <a:endParaRPr sz="1820">
              <a:latin typeface="DFKai-SB"/>
              <a:ea typeface="DFKai-SB"/>
              <a:cs typeface="DFKai-SB"/>
              <a:sym typeface="DFKai-SB"/>
            </a:endParaRPr>
          </a:p>
          <a:p>
            <a:pPr marL="173038" lvl="0" indent="-173038" algn="l" rtl="0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buSzPts val="1274"/>
              <a:buChar char="•"/>
            </a:pPr>
            <a:r>
              <a:rPr lang="zh-TW" sz="1820">
                <a:latin typeface="DFKai-SB"/>
                <a:ea typeface="DFKai-SB"/>
                <a:cs typeface="DFKai-SB"/>
                <a:sym typeface="DFKai-SB"/>
              </a:rPr>
              <a:t>南台科技大學</a:t>
            </a:r>
            <a:endParaRPr sz="1820">
              <a:latin typeface="DFKai-SB"/>
              <a:ea typeface="DFKai-SB"/>
              <a:cs typeface="DFKai-SB"/>
              <a:sym typeface="DFKai-SB"/>
            </a:endParaRPr>
          </a:p>
          <a:p>
            <a:pPr marL="173038" lvl="0" indent="-173038" algn="l" rtl="0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buSzPts val="1274"/>
              <a:buNone/>
            </a:pPr>
            <a:r>
              <a:rPr lang="zh-TW" sz="1820">
                <a:latin typeface="DFKai-SB"/>
                <a:ea typeface="DFKai-SB"/>
                <a:cs typeface="DFKai-SB"/>
                <a:sym typeface="DFKai-SB"/>
              </a:rPr>
              <a:t>  機械工程系先進汽車組</a:t>
            </a:r>
            <a:endParaRPr sz="1820">
              <a:latin typeface="DFKai-SB"/>
              <a:ea typeface="DFKai-SB"/>
              <a:cs typeface="DFKai-SB"/>
              <a:sym typeface="DFKai-SB"/>
            </a:endParaRPr>
          </a:p>
          <a:p>
            <a:pPr marL="173038" lvl="0" indent="-173038" algn="l" rtl="0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buSzPts val="1274"/>
              <a:buChar char="•"/>
            </a:pPr>
            <a:r>
              <a:rPr lang="zh-TW" sz="1820">
                <a:latin typeface="DFKai-SB"/>
                <a:ea typeface="DFKai-SB"/>
                <a:cs typeface="DFKai-SB"/>
                <a:sym typeface="DFKai-SB"/>
              </a:rPr>
              <a:t>國家儀器股份有限公司</a:t>
            </a:r>
            <a:endParaRPr sz="1820">
              <a:latin typeface="DFKai-SB"/>
              <a:ea typeface="DFKai-SB"/>
              <a:cs typeface="DFKai-SB"/>
              <a:sym typeface="DFKai-SB"/>
            </a:endParaRPr>
          </a:p>
          <a:p>
            <a:pPr marL="173038" lvl="0" indent="-173038" algn="l" rtl="0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buSzPts val="1274"/>
              <a:buNone/>
            </a:pPr>
            <a:r>
              <a:rPr lang="zh-TW" sz="1820"/>
              <a:t>     -  2007 </a:t>
            </a:r>
            <a:r>
              <a:rPr lang="zh-TW" sz="1820">
                <a:latin typeface="DFKai-SB"/>
                <a:ea typeface="DFKai-SB"/>
                <a:cs typeface="DFKai-SB"/>
                <a:sym typeface="DFKai-SB"/>
              </a:rPr>
              <a:t>到職</a:t>
            </a:r>
            <a:endParaRPr sz="1820">
              <a:latin typeface="DFKai-SB"/>
              <a:ea typeface="DFKai-SB"/>
              <a:cs typeface="DFKai-SB"/>
              <a:sym typeface="DFKai-SB"/>
            </a:endParaRPr>
          </a:p>
          <a:p>
            <a:pPr marL="173038" lvl="0" indent="-173038" algn="l" rtl="0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buSzPts val="1274"/>
              <a:buNone/>
            </a:pPr>
            <a:r>
              <a:rPr lang="zh-TW" sz="1820"/>
              <a:t>     -  2008 </a:t>
            </a:r>
            <a:r>
              <a:rPr lang="zh-TW" sz="1820">
                <a:latin typeface="DFKai-SB"/>
                <a:ea typeface="DFKai-SB"/>
                <a:cs typeface="DFKai-SB"/>
                <a:sym typeface="DFKai-SB"/>
              </a:rPr>
              <a:t>新竹市內勤業務工程師</a:t>
            </a:r>
            <a:endParaRPr sz="1820">
              <a:latin typeface="DFKai-SB"/>
              <a:ea typeface="DFKai-SB"/>
              <a:cs typeface="DFKai-SB"/>
              <a:sym typeface="DFKai-SB"/>
            </a:endParaRPr>
          </a:p>
          <a:p>
            <a:pPr marL="173038" lvl="0" indent="-173038" algn="l" rtl="0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buSzPts val="1274"/>
              <a:buNone/>
            </a:pPr>
            <a:r>
              <a:rPr lang="zh-TW" sz="1820"/>
              <a:t>     -  2011 </a:t>
            </a:r>
            <a:r>
              <a:rPr lang="zh-TW" sz="1820">
                <a:latin typeface="DFKai-SB"/>
                <a:ea typeface="DFKai-SB"/>
                <a:cs typeface="DFKai-SB"/>
                <a:sym typeface="DFKai-SB"/>
              </a:rPr>
              <a:t>北桃園內勤業務工程師</a:t>
            </a:r>
            <a:endParaRPr sz="1820"/>
          </a:p>
          <a:p>
            <a:pPr marL="173038" lvl="0" indent="-173038" algn="l" rtl="0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buSzPts val="1274"/>
              <a:buNone/>
            </a:pPr>
            <a:r>
              <a:rPr lang="zh-TW" sz="1820"/>
              <a:t>     -  2012 </a:t>
            </a:r>
            <a:r>
              <a:rPr lang="zh-TW" sz="1820">
                <a:latin typeface="DFKai-SB"/>
                <a:ea typeface="DFKai-SB"/>
                <a:cs typeface="DFKai-SB"/>
                <a:sym typeface="DFKai-SB"/>
              </a:rPr>
              <a:t>南區資深學術專員</a:t>
            </a:r>
            <a:endParaRPr sz="1820"/>
          </a:p>
          <a:p>
            <a:pPr marL="173038" lvl="0" indent="-173038" algn="l" rtl="0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buSzPts val="1274"/>
              <a:buNone/>
            </a:pPr>
            <a:r>
              <a:rPr lang="zh-TW" sz="1820"/>
              <a:t>     -  2016 </a:t>
            </a:r>
            <a:r>
              <a:rPr lang="zh-TW" sz="1820">
                <a:latin typeface="DFKai-SB"/>
                <a:ea typeface="DFKai-SB"/>
                <a:cs typeface="DFKai-SB"/>
                <a:sym typeface="DFKai-SB"/>
              </a:rPr>
              <a:t>業務開發工程師</a:t>
            </a:r>
            <a:endParaRPr sz="1820"/>
          </a:p>
          <a:p>
            <a:pPr marL="173038" lvl="0" indent="-173038" algn="l" rtl="0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buSzPts val="1274"/>
              <a:buNone/>
            </a:pPr>
            <a:r>
              <a:rPr lang="zh-TW" sz="1820">
                <a:latin typeface="DFKai-SB"/>
                <a:ea typeface="DFKai-SB"/>
                <a:cs typeface="DFKai-SB"/>
                <a:sym typeface="DFKai-SB"/>
              </a:rPr>
              <a:t>現職</a:t>
            </a:r>
            <a:r>
              <a:rPr lang="zh-TW" sz="1820"/>
              <a:t>: 和德科儀企業有限公司</a:t>
            </a:r>
            <a:endParaRPr sz="1820"/>
          </a:p>
          <a:p>
            <a:pPr marL="173038" lvl="0" indent="-173038" algn="l" rtl="0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buSzPts val="1274"/>
              <a:buNone/>
            </a:pPr>
            <a:r>
              <a:rPr lang="zh-TW" sz="1820"/>
              <a:t>          </a:t>
            </a:r>
            <a:r>
              <a:rPr lang="zh-TW" sz="1820" b="1">
                <a:latin typeface="DFKai-SB"/>
                <a:ea typeface="DFKai-SB"/>
                <a:cs typeface="DFKai-SB"/>
                <a:sym typeface="DFKai-SB"/>
              </a:rPr>
              <a:t>翔和科技企業有限公司</a:t>
            </a:r>
            <a:endParaRPr sz="1820" b="1"/>
          </a:p>
          <a:p>
            <a:pPr marL="173038" lvl="0" indent="-173038" algn="l" rtl="0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buSzPts val="1274"/>
              <a:buNone/>
            </a:pPr>
            <a:r>
              <a:rPr lang="zh-TW" sz="1820"/>
              <a:t>     -  2017 </a:t>
            </a:r>
            <a:r>
              <a:rPr lang="zh-TW" sz="1820">
                <a:latin typeface="DFKai-SB"/>
                <a:ea typeface="DFKai-SB"/>
                <a:cs typeface="DFKai-SB"/>
                <a:sym typeface="DFKai-SB"/>
              </a:rPr>
              <a:t>業務經理</a:t>
            </a:r>
            <a:endParaRPr sz="1820"/>
          </a:p>
          <a:p>
            <a:pPr marL="173038" lvl="0" indent="-173038" algn="l" rtl="0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buSzPts val="1274"/>
              <a:buNone/>
            </a:pPr>
            <a:r>
              <a:rPr lang="zh-TW" sz="1820"/>
              <a:t>     -  凌華科技ADLINK</a:t>
            </a:r>
            <a:r>
              <a:rPr lang="zh-TW" sz="1820">
                <a:latin typeface="DFKai-SB"/>
                <a:ea typeface="DFKai-SB"/>
                <a:cs typeface="DFKai-SB"/>
                <a:sym typeface="DFKai-SB"/>
              </a:rPr>
              <a:t>學術總經銷</a:t>
            </a:r>
            <a:endParaRPr sz="1820"/>
          </a:p>
          <a:p>
            <a:pPr marL="173038" lvl="0" indent="-173038" algn="l" rtl="0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buSzPts val="1274"/>
              <a:buNone/>
            </a:pPr>
            <a:r>
              <a:rPr lang="zh-TW" sz="1820"/>
              <a:t>     -  </a:t>
            </a:r>
            <a:r>
              <a:rPr lang="zh-TW" sz="1820">
                <a:latin typeface="DFKai-SB"/>
                <a:ea typeface="DFKai-SB"/>
                <a:cs typeface="DFKai-SB"/>
                <a:sym typeface="DFKai-SB"/>
              </a:rPr>
              <a:t>國家儀器</a:t>
            </a:r>
            <a:r>
              <a:rPr lang="zh-TW" sz="1820"/>
              <a:t>NI Partner </a:t>
            </a:r>
            <a:endParaRPr/>
          </a:p>
          <a:p>
            <a:pPr marL="173038" lvl="0" indent="-173038" algn="l" rtl="0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buSzPts val="1274"/>
              <a:buNone/>
            </a:pPr>
            <a:r>
              <a:rPr lang="zh-TW" sz="1820"/>
              <a:t>     -  Pico Scope </a:t>
            </a:r>
            <a:r>
              <a:rPr lang="zh-TW" sz="1820">
                <a:latin typeface="DFKai-SB"/>
                <a:ea typeface="DFKai-SB"/>
                <a:cs typeface="DFKai-SB"/>
                <a:sym typeface="DFKai-SB"/>
              </a:rPr>
              <a:t>學術經銷商</a:t>
            </a:r>
            <a:endParaRPr sz="1820"/>
          </a:p>
          <a:p>
            <a:pPr marL="173038" lvl="0" indent="-173038" algn="l" rtl="0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buSzPts val="1274"/>
              <a:buNone/>
            </a:pPr>
            <a:r>
              <a:rPr lang="zh-TW" sz="1820"/>
              <a:t>     -  IDS </a:t>
            </a:r>
            <a:r>
              <a:rPr lang="zh-TW" sz="1820">
                <a:latin typeface="DFKai-SB"/>
                <a:ea typeface="DFKai-SB"/>
                <a:cs typeface="DFKai-SB"/>
                <a:sym typeface="DFKai-SB"/>
              </a:rPr>
              <a:t>相機學術銷售</a:t>
            </a:r>
            <a:endParaRPr sz="1820"/>
          </a:p>
          <a:p>
            <a:pPr marL="173038" lvl="0" indent="-173038" algn="l" rtl="0">
              <a:lnSpc>
                <a:spcPct val="80000"/>
              </a:lnSpc>
              <a:spcBef>
                <a:spcPts val="573"/>
              </a:spcBef>
              <a:spcAft>
                <a:spcPts val="0"/>
              </a:spcAft>
              <a:buSzPts val="1176"/>
              <a:buNone/>
            </a:pPr>
            <a:endParaRPr sz="1679"/>
          </a:p>
        </p:txBody>
      </p:sp>
      <p:pic>
        <p:nvPicPr>
          <p:cNvPr id="114" name="Google Shape;11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0426" y="2321486"/>
            <a:ext cx="5466020" cy="3796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3837" y="343677"/>
            <a:ext cx="1434712" cy="131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284478" y="197624"/>
            <a:ext cx="6408896" cy="64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mo"/>
              <a:buNone/>
            </a:pPr>
            <a:r>
              <a:rPr lang="zh-TW">
                <a:latin typeface="Arimo"/>
                <a:ea typeface="Arimo"/>
                <a:cs typeface="Arimo"/>
                <a:sym typeface="Arimo"/>
              </a:rPr>
              <a:t>About us </a:t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22" name="Google Shape;122;p3"/>
          <p:cNvSpPr txBox="1">
            <a:spLocks noGrp="1"/>
          </p:cNvSpPr>
          <p:nvPr>
            <p:ph type="body" idx="4294967295"/>
          </p:nvPr>
        </p:nvSpPr>
        <p:spPr>
          <a:xfrm>
            <a:off x="284478" y="1075246"/>
            <a:ext cx="7545215" cy="3977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zh-TW">
                <a:latin typeface="Arimo"/>
                <a:ea typeface="Arimo"/>
                <a:cs typeface="Arimo"/>
                <a:sym typeface="Arimo"/>
              </a:rPr>
              <a:t>- Established in 2016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573"/>
              </a:spcBef>
              <a:spcAft>
                <a:spcPts val="0"/>
              </a:spcAft>
              <a:buSzPts val="1680"/>
              <a:buNone/>
            </a:pPr>
            <a:r>
              <a:rPr lang="zh-TW">
                <a:latin typeface="Arimo"/>
                <a:ea typeface="Arimo"/>
                <a:cs typeface="Arimo"/>
                <a:sym typeface="Arimo"/>
              </a:rPr>
              <a:t>- National Instrument alliance partner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573"/>
              </a:spcBef>
              <a:spcAft>
                <a:spcPts val="0"/>
              </a:spcAft>
              <a:buSzPts val="1680"/>
              <a:buNone/>
            </a:pPr>
            <a:r>
              <a:rPr lang="zh-TW">
                <a:latin typeface="Arimo"/>
                <a:ea typeface="Arimo"/>
                <a:cs typeface="Arimo"/>
                <a:sym typeface="Arimo"/>
              </a:rPr>
              <a:t>- ADLINK Technology academic partner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573"/>
              </a:spcBef>
              <a:spcAft>
                <a:spcPts val="0"/>
              </a:spcAft>
              <a:buSzPts val="1680"/>
              <a:buNone/>
            </a:pPr>
            <a:r>
              <a:rPr lang="zh-TW">
                <a:latin typeface="Arimo"/>
                <a:ea typeface="Arimo"/>
                <a:cs typeface="Arimo"/>
                <a:sym typeface="Arimo"/>
              </a:rPr>
              <a:t>- HOTECH Instrument alliance partner</a:t>
            </a:r>
            <a:endParaRPr/>
          </a:p>
          <a:p>
            <a:pPr marL="173038" lvl="0" indent="-173038" algn="l" rtl="0">
              <a:lnSpc>
                <a:spcPct val="90000"/>
              </a:lnSpc>
              <a:spcBef>
                <a:spcPts val="573"/>
              </a:spcBef>
              <a:spcAft>
                <a:spcPts val="0"/>
              </a:spcAft>
              <a:buSzPts val="1680"/>
              <a:buNone/>
            </a:pPr>
            <a:r>
              <a:rPr lang="zh-TW">
                <a:latin typeface="Arimo"/>
                <a:ea typeface="Arimo"/>
                <a:cs typeface="Arimo"/>
                <a:sym typeface="Arimo"/>
              </a:rPr>
              <a:t>- Provide technical consulting services for Signal Measurements, Instruments/ Machine Controls , Process Automation and hardware/ Software System Integration</a:t>
            </a:r>
            <a:endParaRPr/>
          </a:p>
          <a:p>
            <a:pPr marL="173038" lvl="0" indent="-173038" algn="l" rtl="0">
              <a:lnSpc>
                <a:spcPct val="90000"/>
              </a:lnSpc>
              <a:spcBef>
                <a:spcPts val="573"/>
              </a:spcBef>
              <a:spcAft>
                <a:spcPts val="0"/>
              </a:spcAft>
              <a:buSzPts val="1680"/>
              <a:buNone/>
            </a:pPr>
            <a:r>
              <a:rPr lang="zh-TW">
                <a:latin typeface="Arimo"/>
                <a:ea typeface="Arimo"/>
                <a:cs typeface="Arimo"/>
                <a:sym typeface="Arimo"/>
              </a:rPr>
              <a:t>- Major products : LabVIEW / DAQ / PXI systems / PICO Scope / IDS&amp;3D Camera / Industrial PC</a:t>
            </a:r>
            <a:endParaRPr/>
          </a:p>
        </p:txBody>
      </p:sp>
      <p:pic>
        <p:nvPicPr>
          <p:cNvPr id="123" name="Google Shape;12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4264" y="5171926"/>
            <a:ext cx="2353078" cy="492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35059" y="5808112"/>
            <a:ext cx="2252283" cy="1004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91763" y="6016164"/>
            <a:ext cx="1259619" cy="34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25619" y="5042078"/>
            <a:ext cx="2918381" cy="677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79129" y="5971643"/>
            <a:ext cx="1941783" cy="8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25095" y="0"/>
            <a:ext cx="2095817" cy="2442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40523" y="5025898"/>
            <a:ext cx="78105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39542" y="5719219"/>
            <a:ext cx="1856696" cy="934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/>
          <p:nvPr/>
        </p:nvSpPr>
        <p:spPr>
          <a:xfrm>
            <a:off x="6324600" y="4267200"/>
            <a:ext cx="2514600" cy="1905000"/>
          </a:xfrm>
          <a:prstGeom prst="roundRect">
            <a:avLst>
              <a:gd name="adj" fmla="val 3819"/>
            </a:avLst>
          </a:prstGeom>
          <a:solidFill>
            <a:schemeClr val="lt1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Programming Approaches</a:t>
            </a:r>
            <a:endParaRPr sz="800" b="1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3429000" y="2133600"/>
            <a:ext cx="2514600" cy="1905000"/>
          </a:xfrm>
          <a:prstGeom prst="roundRect">
            <a:avLst>
              <a:gd name="adj" fmla="val 3819"/>
            </a:avLst>
          </a:prstGeom>
          <a:solidFill>
            <a:schemeClr val="lt1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Built-In Libraries</a:t>
            </a:r>
            <a:endParaRPr sz="800" b="1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533400" y="4267200"/>
            <a:ext cx="2514600" cy="1905000"/>
          </a:xfrm>
          <a:prstGeom prst="roundRect">
            <a:avLst>
              <a:gd name="adj" fmla="val 3819"/>
            </a:avLst>
          </a:prstGeom>
          <a:solidFill>
            <a:schemeClr val="lt1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Deployment Targets</a:t>
            </a:r>
            <a:endParaRPr sz="800" b="1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39" name="Google Shape;139;p4" descr="C:\Users\shogg.AMER\Pictures\Product Logos\LabVIEW%20Logo%20Horizonta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136434"/>
            <a:ext cx="7086600" cy="133858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4"/>
          <p:cNvSpPr txBox="1"/>
          <p:nvPr/>
        </p:nvSpPr>
        <p:spPr>
          <a:xfrm>
            <a:off x="0" y="1600200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 Highly Productive Graphical Development Environment for Scientists and Engineers</a:t>
            </a:r>
            <a:endParaRPr sz="1800" b="1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33400" y="2133600"/>
            <a:ext cx="2514600" cy="1905000"/>
          </a:xfrm>
          <a:prstGeom prst="roundRect">
            <a:avLst>
              <a:gd name="adj" fmla="val 3819"/>
            </a:avLst>
          </a:prstGeom>
          <a:solidFill>
            <a:schemeClr val="lt1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Hardware APIs</a:t>
            </a:r>
            <a:endParaRPr sz="800" b="1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6324600" y="2133600"/>
            <a:ext cx="2514600" cy="1905000"/>
          </a:xfrm>
          <a:prstGeom prst="roundRect">
            <a:avLst>
              <a:gd name="adj" fmla="val 3819"/>
            </a:avLst>
          </a:prstGeom>
          <a:solidFill>
            <a:schemeClr val="lt1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Custom User Interfaces</a:t>
            </a:r>
            <a:endParaRPr sz="800" b="1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3429000" y="4267200"/>
            <a:ext cx="2514600" cy="1905000"/>
          </a:xfrm>
          <a:prstGeom prst="roundRect">
            <a:avLst>
              <a:gd name="adj" fmla="val 3819"/>
            </a:avLst>
          </a:prstGeom>
          <a:solidFill>
            <a:schemeClr val="lt1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Technology Abstractions</a:t>
            </a:r>
            <a:endParaRPr sz="800" b="1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44" name="Google Shape;14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8609" y="2209800"/>
            <a:ext cx="2168191" cy="150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4" descr="http://www.triosmartcal.com.au/images/agilent_34401a.jpg"/>
          <p:cNvPicPr preferRelativeResize="0"/>
          <p:nvPr/>
        </p:nvPicPr>
        <p:blipFill rotWithShape="1">
          <a:blip r:embed="rId5">
            <a:alphaModFix/>
          </a:blip>
          <a:srcRect t="15789" b="15789"/>
          <a:stretch/>
        </p:blipFill>
        <p:spPr>
          <a:xfrm>
            <a:off x="762001" y="2438401"/>
            <a:ext cx="1002322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4" descr="FPGA Diagra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57600" y="4419600"/>
            <a:ext cx="1008698" cy="972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4" descr="http://outsourceit2philippines.com/blog/wp-content/uploads/2008/11/multicore-chips-processor1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14800" y="4419600"/>
            <a:ext cx="1812924" cy="136134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4"/>
          <p:cNvSpPr/>
          <p:nvPr/>
        </p:nvSpPr>
        <p:spPr>
          <a:xfrm>
            <a:off x="4800600" y="2590800"/>
            <a:ext cx="381000" cy="38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49" name="Google Shape;149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81400" y="2362200"/>
            <a:ext cx="1259457" cy="931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648200" y="2743200"/>
            <a:ext cx="1155940" cy="91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1" name="Google Shape;151;p4"/>
          <p:cNvGrpSpPr/>
          <p:nvPr/>
        </p:nvGrpSpPr>
        <p:grpSpPr>
          <a:xfrm>
            <a:off x="6553200" y="4343400"/>
            <a:ext cx="2057400" cy="1524000"/>
            <a:chOff x="6553200" y="4343400"/>
            <a:chExt cx="2057400" cy="1447800"/>
          </a:xfrm>
        </p:grpSpPr>
        <p:grpSp>
          <p:nvGrpSpPr>
            <p:cNvPr id="152" name="Google Shape;152;p4"/>
            <p:cNvGrpSpPr/>
            <p:nvPr/>
          </p:nvGrpSpPr>
          <p:grpSpPr>
            <a:xfrm>
              <a:off x="6553200" y="4343400"/>
              <a:ext cx="2057400" cy="1447800"/>
              <a:chOff x="4648200" y="1827663"/>
              <a:chExt cx="4114800" cy="2896736"/>
            </a:xfrm>
          </p:grpSpPr>
          <p:grpSp>
            <p:nvGrpSpPr>
              <p:cNvPr id="153" name="Google Shape;153;p4"/>
              <p:cNvGrpSpPr/>
              <p:nvPr/>
            </p:nvGrpSpPr>
            <p:grpSpPr>
              <a:xfrm>
                <a:off x="4648200" y="1827663"/>
                <a:ext cx="4114800" cy="2896736"/>
                <a:chOff x="0" y="76200"/>
                <a:chExt cx="9144000" cy="7464668"/>
              </a:xfrm>
            </p:grpSpPr>
            <p:pic>
              <p:nvPicPr>
                <p:cNvPr id="154" name="Google Shape;154;p4"/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/>
                <a:stretch/>
              </p:blipFill>
              <p:spPr>
                <a:xfrm>
                  <a:off x="0" y="76200"/>
                  <a:ext cx="9144000" cy="487560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5" name="Google Shape;155;p4"/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 t="21880"/>
                <a:stretch/>
              </p:blipFill>
              <p:spPr>
                <a:xfrm>
                  <a:off x="0" y="3807069"/>
                  <a:ext cx="9144000" cy="37337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156" name="Google Shape;156;p4"/>
              <p:cNvPicPr preferRelativeResize="0"/>
              <p:nvPr/>
            </p:nvPicPr>
            <p:blipFill rotWithShape="1">
              <a:blip r:embed="rId11">
                <a:alphaModFix/>
              </a:blip>
              <a:srcRect l="24636" t="1565" r="2899" b="20264"/>
              <a:stretch/>
            </p:blipFill>
            <p:spPr>
              <a:xfrm>
                <a:off x="4800600" y="2208663"/>
                <a:ext cx="3810000" cy="23621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57" name="Google Shape;157;p4"/>
            <p:cNvSpPr/>
            <p:nvPr/>
          </p:nvSpPr>
          <p:spPr>
            <a:xfrm>
              <a:off x="6629400" y="4495800"/>
              <a:ext cx="1905000" cy="121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pic>
          <p:nvPicPr>
            <p:cNvPr id="158" name="Google Shape;158;p4"/>
            <p:cNvPicPr preferRelativeResize="0"/>
            <p:nvPr/>
          </p:nvPicPr>
          <p:blipFill rotWithShape="1">
            <a:blip r:embed="rId12">
              <a:alphaModFix/>
            </a:blip>
            <a:srcRect t="-356" r="16797" b="-7142"/>
            <a:stretch/>
          </p:blipFill>
          <p:spPr>
            <a:xfrm>
              <a:off x="6629400" y="4632961"/>
              <a:ext cx="1905000" cy="11468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9" name="Google Shape;159;p4" descr="Figure 10"/>
          <p:cNvPicPr preferRelativeResize="0"/>
          <p:nvPr/>
        </p:nvPicPr>
        <p:blipFill rotWithShape="1">
          <a:blip r:embed="rId13">
            <a:alphaModFix/>
          </a:blip>
          <a:srcRect r="11999" b="15578"/>
          <a:stretch/>
        </p:blipFill>
        <p:spPr>
          <a:xfrm>
            <a:off x="1371600" y="4419600"/>
            <a:ext cx="1436914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981200" y="2438400"/>
            <a:ext cx="803868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4" descr="http://www.4science.net/Design/item/item_image/040806_pxi6259_l.jp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90600" y="2819400"/>
            <a:ext cx="1152165" cy="838200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</p:pic>
      <p:pic>
        <p:nvPicPr>
          <p:cNvPr id="162" name="Google Shape;162;p4" descr="http://fpgablog.com/primages/2008/NI-Single-Board-RIO.jp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62000" y="4800600"/>
            <a:ext cx="1109792" cy="91123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4"/>
          <p:cNvSpPr txBox="1"/>
          <p:nvPr/>
        </p:nvSpPr>
        <p:spPr>
          <a:xfrm>
            <a:off x="6858000" y="4495800"/>
            <a:ext cx="381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>
                <a:solidFill>
                  <a:srgbClr val="A5A5A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</a:t>
            </a:r>
            <a:endParaRPr sz="2000" b="1">
              <a:solidFill>
                <a:srgbClr val="A5A5A5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64" name="Google Shape;164;p4"/>
          <p:cNvSpPr txBox="1"/>
          <p:nvPr/>
        </p:nvSpPr>
        <p:spPr>
          <a:xfrm>
            <a:off x="7924800" y="4514910"/>
            <a:ext cx="4572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A5A5A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</a:t>
            </a:r>
            <a:r>
              <a:rPr lang="zh-TW" sz="2000" b="1">
                <a:solidFill>
                  <a:srgbClr val="A5A5A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6800" y="2286000"/>
            <a:ext cx="3690937" cy="2232248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174" name="Google Shape;17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2286000"/>
            <a:ext cx="3690937" cy="2232248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175" name="Google Shape;175;p5"/>
          <p:cNvSpPr/>
          <p:nvPr/>
        </p:nvSpPr>
        <p:spPr>
          <a:xfrm>
            <a:off x="1293510" y="2971800"/>
            <a:ext cx="249299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翔和科技企業有限公司</a:t>
            </a:r>
            <a:endParaRPr sz="18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新北市三重區重新路</a:t>
            </a:r>
            <a:endParaRPr sz="18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五段609巷8號7樓之二</a:t>
            </a:r>
            <a:endParaRPr sz="18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76" name="Google Shape;176;p5"/>
          <p:cNvSpPr txBox="1"/>
          <p:nvPr/>
        </p:nvSpPr>
        <p:spPr>
          <a:xfrm>
            <a:off x="4419600" y="3581400"/>
            <a:ext cx="6096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vs</a:t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77" name="Google Shape;177;p5" descr="2010-12-13_21391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8800" y="2590800"/>
            <a:ext cx="2255693" cy="1647311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178" name="Google Shape;178;p5"/>
          <p:cNvSpPr txBox="1"/>
          <p:nvPr/>
        </p:nvSpPr>
        <p:spPr>
          <a:xfrm>
            <a:off x="1164431" y="1847850"/>
            <a:ext cx="2598738" cy="286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173 cm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48Kg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B型</a:t>
            </a:r>
            <a:endParaRPr sz="12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牡羊座</a:t>
            </a:r>
            <a:endParaRPr sz="12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33C,23,33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單身</a:t>
            </a:r>
            <a:endParaRPr sz="12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喜愛看電影，旅遊</a:t>
            </a:r>
            <a:endParaRPr sz="12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精通英文，廣東話，國語</a:t>
            </a:r>
            <a:endParaRPr sz="12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喜歡籃球，棒球，羽毛球</a:t>
            </a:r>
            <a:endParaRPr sz="12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最喜歡紫色</a:t>
            </a:r>
            <a:endParaRPr sz="12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喜歡夏天和冬天</a:t>
            </a:r>
            <a:endParaRPr sz="12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去過洛杉磯，香港，日本</a:t>
            </a:r>
            <a:endParaRPr sz="12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喜歡吃甜甜圈，薯條，牛肉麵</a:t>
            </a:r>
            <a:endParaRPr sz="12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喜歡喝牛奶，頻果汁</a:t>
            </a:r>
            <a:endParaRPr sz="12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孝順父母</a:t>
            </a:r>
            <a:endParaRPr sz="12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79" name="Google Shape;179;p5" descr="2008111922559950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05400" y="1676400"/>
            <a:ext cx="3048000" cy="40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5"/>
          <p:cNvSpPr txBox="1"/>
          <p:nvPr/>
        </p:nvSpPr>
        <p:spPr>
          <a:xfrm>
            <a:off x="304800" y="381000"/>
            <a:ext cx="8305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icrosoft JhengHei"/>
              <a:buNone/>
            </a:pPr>
            <a:r>
              <a:rPr lang="zh-TW" sz="4000" b="1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我們住在一個圖形化的世界</a:t>
            </a:r>
            <a:endParaRPr sz="4000" b="1" i="0" u="none" strike="noStrike" cap="none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6"/>
          <p:cNvGrpSpPr/>
          <p:nvPr/>
        </p:nvGrpSpPr>
        <p:grpSpPr>
          <a:xfrm>
            <a:off x="0" y="1809750"/>
            <a:ext cx="9144000" cy="3435350"/>
            <a:chOff x="-33638" y="1295400"/>
            <a:chExt cx="10909381" cy="4098594"/>
          </a:xfrm>
        </p:grpSpPr>
        <p:pic>
          <p:nvPicPr>
            <p:cNvPr id="187" name="Google Shape;187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33638" y="1295400"/>
              <a:ext cx="3713057" cy="4098594"/>
            </a:xfrm>
            <a:prstGeom prst="roundRect">
              <a:avLst>
                <a:gd name="adj" fmla="val 0"/>
              </a:avLst>
            </a:prstGeom>
            <a:solidFill>
              <a:srgbClr val="ECECEC"/>
            </a:solidFill>
            <a:ln>
              <a:noFill/>
            </a:ln>
          </p:spPr>
        </p:pic>
        <p:pic>
          <p:nvPicPr>
            <p:cNvPr id="188" name="Google Shape;188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642449" y="1295400"/>
              <a:ext cx="3516110" cy="4098594"/>
            </a:xfrm>
            <a:prstGeom prst="roundRect">
              <a:avLst>
                <a:gd name="adj" fmla="val 0"/>
              </a:avLst>
            </a:prstGeom>
            <a:solidFill>
              <a:srgbClr val="ECECEC"/>
            </a:solidFill>
            <a:ln>
              <a:noFill/>
            </a:ln>
          </p:spPr>
        </p:pic>
        <p:pic>
          <p:nvPicPr>
            <p:cNvPr id="189" name="Google Shape;189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147648" y="1295400"/>
              <a:ext cx="3728095" cy="4098594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</p:pic>
      </p:grpSp>
      <p:sp>
        <p:nvSpPr>
          <p:cNvPr id="190" name="Google Shape;190;p6"/>
          <p:cNvSpPr txBox="1">
            <a:spLocks noGrp="1"/>
          </p:cNvSpPr>
          <p:nvPr>
            <p:ph type="title"/>
          </p:nvPr>
        </p:nvSpPr>
        <p:spPr>
          <a:xfrm>
            <a:off x="281989" y="236058"/>
            <a:ext cx="8170003" cy="964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mo"/>
              <a:buNone/>
            </a:pPr>
            <a:r>
              <a:rPr lang="zh-TW">
                <a:latin typeface="Arimo"/>
                <a:ea typeface="Arimo"/>
                <a:cs typeface="Arimo"/>
                <a:sym typeface="Arimo"/>
              </a:rPr>
              <a:t>Our Mission</a:t>
            </a:r>
            <a:endParaRPr/>
          </a:p>
        </p:txBody>
      </p:sp>
      <p:sp>
        <p:nvSpPr>
          <p:cNvPr id="191" name="Google Shape;191;p6"/>
          <p:cNvSpPr/>
          <p:nvPr/>
        </p:nvSpPr>
        <p:spPr>
          <a:xfrm>
            <a:off x="0" y="3028950"/>
            <a:ext cx="7010400" cy="1066800"/>
          </a:xfrm>
          <a:prstGeom prst="rect">
            <a:avLst/>
          </a:prstGeom>
          <a:solidFill>
            <a:schemeClr val="accent1">
              <a:alpha val="9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92" name="Google Shape;192;p6"/>
          <p:cNvSpPr txBox="1"/>
          <p:nvPr/>
        </p:nvSpPr>
        <p:spPr>
          <a:xfrm>
            <a:off x="513527" y="3211830"/>
            <a:ext cx="6364352" cy="75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zh-TW" sz="2000">
                <a:solidFill>
                  <a:schemeClr val="l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We equip engineers and scientists with the systems</a:t>
            </a:r>
            <a:endParaRPr/>
          </a:p>
          <a:p>
            <a:pPr marL="0" marR="0" lvl="0" indent="0" algn="l" rtl="0">
              <a:lnSpc>
                <a:spcPct val="99000"/>
              </a:lnSpc>
              <a:spcBef>
                <a:spcPts val="573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zh-TW" sz="2000">
                <a:solidFill>
                  <a:schemeClr val="l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that accelerate productivity, innovation, and discovery.</a:t>
            </a:r>
            <a:endParaRPr/>
          </a:p>
          <a:p>
            <a:pPr marL="0" marR="0" lvl="0" indent="0" algn="l" rtl="0">
              <a:lnSpc>
                <a:spcPct val="82500"/>
              </a:lnSpc>
              <a:spcBef>
                <a:spcPts val="573"/>
              </a:spcBef>
              <a:spcAft>
                <a:spcPts val="0"/>
              </a:spcAft>
              <a:buClr>
                <a:srgbClr val="7F7F7F"/>
              </a:buClr>
              <a:buSzPts val="1680"/>
              <a:buFont typeface="Arial"/>
              <a:buNone/>
            </a:pPr>
            <a:endParaRPr sz="2400">
              <a:solidFill>
                <a:schemeClr val="lt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93" name="Google Shape;193;p6"/>
          <p:cNvSpPr/>
          <p:nvPr/>
        </p:nvSpPr>
        <p:spPr>
          <a:xfrm>
            <a:off x="2294838" y="3547496"/>
            <a:ext cx="1428782" cy="317519"/>
          </a:xfrm>
          <a:prstGeom prst="rect">
            <a:avLst/>
          </a:prstGeom>
          <a:solidFill>
            <a:srgbClr val="F2F2F2">
              <a:alpha val="1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94" name="Google Shape;194;p6"/>
          <p:cNvSpPr/>
          <p:nvPr/>
        </p:nvSpPr>
        <p:spPr>
          <a:xfrm>
            <a:off x="3715266" y="3547496"/>
            <a:ext cx="1303451" cy="317519"/>
          </a:xfrm>
          <a:prstGeom prst="rect">
            <a:avLst/>
          </a:prstGeom>
          <a:solidFill>
            <a:srgbClr val="F2F2F2">
              <a:alpha val="1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95" name="Google Shape;195;p6"/>
          <p:cNvSpPr/>
          <p:nvPr/>
        </p:nvSpPr>
        <p:spPr>
          <a:xfrm>
            <a:off x="5494978" y="3547496"/>
            <a:ext cx="1211540" cy="317519"/>
          </a:xfrm>
          <a:prstGeom prst="rect">
            <a:avLst/>
          </a:prstGeom>
          <a:solidFill>
            <a:srgbClr val="F2F2F2">
              <a:alpha val="1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7"/>
          <p:cNvGrpSpPr/>
          <p:nvPr/>
        </p:nvGrpSpPr>
        <p:grpSpPr>
          <a:xfrm>
            <a:off x="0" y="3364355"/>
            <a:ext cx="9144000" cy="1529829"/>
            <a:chOff x="11164" y="2507104"/>
            <a:chExt cx="9144000" cy="1529829"/>
          </a:xfrm>
        </p:grpSpPr>
        <p:pic>
          <p:nvPicPr>
            <p:cNvPr id="202" name="Google Shape;202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164" y="2507104"/>
              <a:ext cx="2288082" cy="152704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</p:pic>
        <p:pic>
          <p:nvPicPr>
            <p:cNvPr id="203" name="Google Shape;203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74714" y="2507104"/>
              <a:ext cx="2295144" cy="152704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</p:pic>
        <p:pic>
          <p:nvPicPr>
            <p:cNvPr id="204" name="Google Shape;204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860020" y="2507104"/>
              <a:ext cx="2295144" cy="152627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</p:pic>
        <p:pic>
          <p:nvPicPr>
            <p:cNvPr id="205" name="Google Shape;205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289408" y="2507104"/>
              <a:ext cx="2295144" cy="152982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</p:pic>
      </p:grpSp>
      <p:grpSp>
        <p:nvGrpSpPr>
          <p:cNvPr id="206" name="Google Shape;206;p7"/>
          <p:cNvGrpSpPr/>
          <p:nvPr/>
        </p:nvGrpSpPr>
        <p:grpSpPr>
          <a:xfrm>
            <a:off x="0" y="1705061"/>
            <a:ext cx="9144000" cy="1527048"/>
            <a:chOff x="0" y="847811"/>
            <a:chExt cx="9144000" cy="1527048"/>
          </a:xfrm>
        </p:grpSpPr>
        <p:pic>
          <p:nvPicPr>
            <p:cNvPr id="207" name="Google Shape;207;p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284476" y="847811"/>
              <a:ext cx="2286000" cy="152704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</p:pic>
        <p:pic>
          <p:nvPicPr>
            <p:cNvPr id="208" name="Google Shape;208;p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568952" y="847811"/>
              <a:ext cx="2286000" cy="152704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</p:pic>
        <p:pic>
          <p:nvPicPr>
            <p:cNvPr id="209" name="Google Shape;209;p7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0" y="847811"/>
              <a:ext cx="2286000" cy="152704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</p:pic>
        <p:pic>
          <p:nvPicPr>
            <p:cNvPr id="210" name="Google Shape;210;p7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853428" y="847811"/>
              <a:ext cx="2290572" cy="152704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</p:pic>
      </p:grpSp>
      <p:sp>
        <p:nvSpPr>
          <p:cNvPr id="211" name="Google Shape;211;p7"/>
          <p:cNvSpPr txBox="1">
            <a:spLocks noGrp="1"/>
          </p:cNvSpPr>
          <p:nvPr>
            <p:ph type="title"/>
          </p:nvPr>
        </p:nvSpPr>
        <p:spPr>
          <a:xfrm>
            <a:off x="245335" y="314562"/>
            <a:ext cx="8170003" cy="964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mo"/>
              <a:buNone/>
            </a:pPr>
            <a:r>
              <a:rPr lang="zh-TW">
                <a:latin typeface="Arimo"/>
                <a:ea typeface="Arimo"/>
                <a:cs typeface="Arimo"/>
                <a:sym typeface="Arimo"/>
              </a:rPr>
              <a:t>Our Customers</a:t>
            </a:r>
            <a:endParaRPr/>
          </a:p>
        </p:txBody>
      </p:sp>
      <p:grpSp>
        <p:nvGrpSpPr>
          <p:cNvPr id="212" name="Google Shape;212;p7"/>
          <p:cNvGrpSpPr/>
          <p:nvPr/>
        </p:nvGrpSpPr>
        <p:grpSpPr>
          <a:xfrm>
            <a:off x="0" y="3109651"/>
            <a:ext cx="9144000" cy="411423"/>
            <a:chOff x="0" y="2252400"/>
            <a:chExt cx="9144000" cy="411423"/>
          </a:xfrm>
        </p:grpSpPr>
        <p:grpSp>
          <p:nvGrpSpPr>
            <p:cNvPr id="213" name="Google Shape;213;p7"/>
            <p:cNvGrpSpPr/>
            <p:nvPr/>
          </p:nvGrpSpPr>
          <p:grpSpPr>
            <a:xfrm>
              <a:off x="0" y="2252400"/>
              <a:ext cx="9144000" cy="378900"/>
              <a:chOff x="0" y="3110708"/>
              <a:chExt cx="9144000" cy="378900"/>
            </a:xfrm>
          </p:grpSpPr>
          <p:sp>
            <p:nvSpPr>
              <p:cNvPr id="214" name="Google Shape;214;p7"/>
              <p:cNvSpPr/>
              <p:nvPr/>
            </p:nvSpPr>
            <p:spPr>
              <a:xfrm>
                <a:off x="0" y="3110708"/>
                <a:ext cx="9144000" cy="378900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3D3D3D"/>
                  </a:solidFill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cxnSp>
            <p:nvCxnSpPr>
              <p:cNvPr id="215" name="Google Shape;215;p7"/>
              <p:cNvCxnSpPr/>
              <p:nvPr/>
            </p:nvCxnSpPr>
            <p:spPr>
              <a:xfrm>
                <a:off x="2288612" y="3169920"/>
                <a:ext cx="0" cy="25744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6" name="Google Shape;216;p7"/>
              <p:cNvCxnSpPr/>
              <p:nvPr/>
            </p:nvCxnSpPr>
            <p:spPr>
              <a:xfrm>
                <a:off x="4572000" y="3169920"/>
                <a:ext cx="0" cy="25908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7" name="Google Shape;217;p7"/>
              <p:cNvCxnSpPr/>
              <p:nvPr/>
            </p:nvCxnSpPr>
            <p:spPr>
              <a:xfrm>
                <a:off x="6858000" y="3169920"/>
                <a:ext cx="0" cy="25908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18" name="Google Shape;218;p7"/>
            <p:cNvSpPr txBox="1"/>
            <p:nvPr/>
          </p:nvSpPr>
          <p:spPr>
            <a:xfrm>
              <a:off x="103909" y="2293693"/>
              <a:ext cx="207818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200">
                  <a:solidFill>
                    <a:srgbClr val="3D3D3D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Industrial Machinery</a:t>
              </a:r>
              <a:endParaRPr/>
            </a:p>
          </p:txBody>
        </p:sp>
        <p:sp>
          <p:nvSpPr>
            <p:cNvPr id="219" name="Google Shape;219;p7"/>
            <p:cNvSpPr txBox="1"/>
            <p:nvPr/>
          </p:nvSpPr>
          <p:spPr>
            <a:xfrm>
              <a:off x="2400302" y="2293693"/>
              <a:ext cx="2068285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200">
                  <a:solidFill>
                    <a:srgbClr val="3D3D3D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Aerospace and Defense</a:t>
              </a:r>
              <a:endParaRPr/>
            </a:p>
          </p:txBody>
        </p:sp>
        <p:sp>
          <p:nvSpPr>
            <p:cNvPr id="220" name="Google Shape;220;p7"/>
            <p:cNvSpPr txBox="1"/>
            <p:nvPr/>
          </p:nvSpPr>
          <p:spPr>
            <a:xfrm>
              <a:off x="6961909" y="2293693"/>
              <a:ext cx="207818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200">
                  <a:solidFill>
                    <a:srgbClr val="3D3D3D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Academic and Research</a:t>
              </a:r>
              <a:endParaRPr/>
            </a:p>
          </p:txBody>
        </p:sp>
        <p:sp>
          <p:nvSpPr>
            <p:cNvPr id="221" name="Google Shape;221;p7"/>
            <p:cNvSpPr txBox="1"/>
            <p:nvPr/>
          </p:nvSpPr>
          <p:spPr>
            <a:xfrm>
              <a:off x="4675909" y="2263713"/>
              <a:ext cx="2078182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200">
                  <a:solidFill>
                    <a:srgbClr val="3D3D3D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Electronics and Semiconductor</a:t>
              </a:r>
              <a:endParaRPr sz="1200">
                <a:solidFill>
                  <a:srgbClr val="3D3D3D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222" name="Google Shape;222;p7"/>
          <p:cNvGrpSpPr/>
          <p:nvPr/>
        </p:nvGrpSpPr>
        <p:grpSpPr>
          <a:xfrm>
            <a:off x="0" y="4879050"/>
            <a:ext cx="9144000" cy="413477"/>
            <a:chOff x="0" y="4021799"/>
            <a:chExt cx="9144000" cy="413477"/>
          </a:xfrm>
        </p:grpSpPr>
        <p:grpSp>
          <p:nvGrpSpPr>
            <p:cNvPr id="223" name="Google Shape;223;p7"/>
            <p:cNvGrpSpPr/>
            <p:nvPr/>
          </p:nvGrpSpPr>
          <p:grpSpPr>
            <a:xfrm>
              <a:off x="0" y="4021799"/>
              <a:ext cx="9144000" cy="378900"/>
              <a:chOff x="0" y="3110708"/>
              <a:chExt cx="9144000" cy="378900"/>
            </a:xfrm>
          </p:grpSpPr>
          <p:sp>
            <p:nvSpPr>
              <p:cNvPr id="224" name="Google Shape;224;p7"/>
              <p:cNvSpPr/>
              <p:nvPr/>
            </p:nvSpPr>
            <p:spPr>
              <a:xfrm>
                <a:off x="0" y="3110708"/>
                <a:ext cx="9144000" cy="378900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3D3D3D"/>
                  </a:solidFill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cxnSp>
            <p:nvCxnSpPr>
              <p:cNvPr id="225" name="Google Shape;225;p7"/>
              <p:cNvCxnSpPr/>
              <p:nvPr/>
            </p:nvCxnSpPr>
            <p:spPr>
              <a:xfrm>
                <a:off x="2288612" y="3169920"/>
                <a:ext cx="0" cy="25744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6" name="Google Shape;226;p7"/>
              <p:cNvCxnSpPr/>
              <p:nvPr/>
            </p:nvCxnSpPr>
            <p:spPr>
              <a:xfrm>
                <a:off x="4572000" y="3169920"/>
                <a:ext cx="0" cy="25908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7" name="Google Shape;227;p7"/>
              <p:cNvCxnSpPr/>
              <p:nvPr/>
            </p:nvCxnSpPr>
            <p:spPr>
              <a:xfrm>
                <a:off x="6858000" y="3169920"/>
                <a:ext cx="0" cy="25908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28" name="Google Shape;228;p7"/>
            <p:cNvSpPr txBox="1"/>
            <p:nvPr/>
          </p:nvSpPr>
          <p:spPr>
            <a:xfrm>
              <a:off x="0" y="4063092"/>
              <a:ext cx="2286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200">
                  <a:solidFill>
                    <a:srgbClr val="3D3D3D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Wireless</a:t>
              </a:r>
              <a:endParaRPr/>
            </a:p>
          </p:txBody>
        </p:sp>
        <p:sp>
          <p:nvSpPr>
            <p:cNvPr id="229" name="Google Shape;229;p7"/>
            <p:cNvSpPr txBox="1"/>
            <p:nvPr/>
          </p:nvSpPr>
          <p:spPr>
            <a:xfrm>
              <a:off x="2296887" y="4035166"/>
              <a:ext cx="2275114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200">
                  <a:solidFill>
                    <a:srgbClr val="3D3D3D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Transportation and </a:t>
              </a:r>
              <a:endParaRPr/>
            </a:p>
            <a:p>
              <a:pPr marL="0" marR="0" lvl="0" indent="0" algn="ctr" rtl="0">
                <a:lnSpc>
                  <a:spcPct val="10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200">
                  <a:solidFill>
                    <a:srgbClr val="3D3D3D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Heavy Equipment</a:t>
              </a:r>
              <a:endParaRPr/>
            </a:p>
          </p:txBody>
        </p:sp>
        <p:sp>
          <p:nvSpPr>
            <p:cNvPr id="230" name="Google Shape;230;p7"/>
            <p:cNvSpPr txBox="1"/>
            <p:nvPr/>
          </p:nvSpPr>
          <p:spPr>
            <a:xfrm>
              <a:off x="6858000" y="4063092"/>
              <a:ext cx="2286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200">
                  <a:solidFill>
                    <a:srgbClr val="3D3D3D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Energy</a:t>
              </a:r>
              <a:endParaRPr/>
            </a:p>
          </p:txBody>
        </p:sp>
        <p:sp>
          <p:nvSpPr>
            <p:cNvPr id="231" name="Google Shape;231;p7"/>
            <p:cNvSpPr txBox="1"/>
            <p:nvPr/>
          </p:nvSpPr>
          <p:spPr>
            <a:xfrm>
              <a:off x="4572000" y="4063092"/>
              <a:ext cx="2286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200">
                  <a:solidFill>
                    <a:srgbClr val="3D3D3D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Automotive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136"/>
            <a:ext cx="3095143" cy="2350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5975" y="3923"/>
            <a:ext cx="3220462" cy="242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62769" y="-1136"/>
            <a:ext cx="2913910" cy="2350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15975" y="2348880"/>
            <a:ext cx="3146794" cy="2352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83601" y="2426252"/>
            <a:ext cx="2880542" cy="2154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77573" y="4658500"/>
            <a:ext cx="2875515" cy="219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12513" y="4623043"/>
            <a:ext cx="3107655" cy="2234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157148" y="4622401"/>
            <a:ext cx="3152823" cy="2253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8338" y="2356092"/>
            <a:ext cx="3066803" cy="2265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86541" y="3622914"/>
            <a:ext cx="4509481" cy="2996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16260" y="76673"/>
            <a:ext cx="2679762" cy="3573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7189" y="76673"/>
            <a:ext cx="2659681" cy="3546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69506" y="750101"/>
            <a:ext cx="3374165" cy="2530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7189" y="3622914"/>
            <a:ext cx="4419352" cy="2996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I company PowerPoint template_2012(3)">
  <a:themeElements>
    <a:clrScheme name="National Instruments">
      <a:dk1>
        <a:srgbClr val="000000"/>
      </a:dk1>
      <a:lt1>
        <a:srgbClr val="FFFFFF"/>
      </a:lt1>
      <a:dk2>
        <a:srgbClr val="0A60A3"/>
      </a:dk2>
      <a:lt2>
        <a:srgbClr val="F5F5F5"/>
      </a:lt2>
      <a:accent1>
        <a:srgbClr val="0A60A3"/>
      </a:accent1>
      <a:accent2>
        <a:srgbClr val="93191A"/>
      </a:accent2>
      <a:accent3>
        <a:srgbClr val="79B04E"/>
      </a:accent3>
      <a:accent4>
        <a:srgbClr val="EDB72E"/>
      </a:accent4>
      <a:accent5>
        <a:srgbClr val="73AED9"/>
      </a:accent5>
      <a:accent6>
        <a:srgbClr val="DE8C2D"/>
      </a:accent6>
      <a:hlink>
        <a:srgbClr val="0A60A3"/>
      </a:hlink>
      <a:folHlink>
        <a:srgbClr val="73AED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I Confidential">
  <a:themeElements>
    <a:clrScheme name="National Instruments">
      <a:dk1>
        <a:srgbClr val="000000"/>
      </a:dk1>
      <a:lt1>
        <a:srgbClr val="FFFFFF"/>
      </a:lt1>
      <a:dk2>
        <a:srgbClr val="0A60A3"/>
      </a:dk2>
      <a:lt2>
        <a:srgbClr val="F5F5F5"/>
      </a:lt2>
      <a:accent1>
        <a:srgbClr val="0A60A3"/>
      </a:accent1>
      <a:accent2>
        <a:srgbClr val="93191A"/>
      </a:accent2>
      <a:accent3>
        <a:srgbClr val="79B04E"/>
      </a:accent3>
      <a:accent4>
        <a:srgbClr val="EDB72E"/>
      </a:accent4>
      <a:accent5>
        <a:srgbClr val="73AED9"/>
      </a:accent5>
      <a:accent6>
        <a:srgbClr val="DE8C2D"/>
      </a:accent6>
      <a:hlink>
        <a:srgbClr val="0A60A3"/>
      </a:hlink>
      <a:folHlink>
        <a:srgbClr val="73AED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er Confidential">
  <a:themeElements>
    <a:clrScheme name="National Instruments">
      <a:dk1>
        <a:srgbClr val="000000"/>
      </a:dk1>
      <a:lt1>
        <a:srgbClr val="FFFFFF"/>
      </a:lt1>
      <a:dk2>
        <a:srgbClr val="0A60A3"/>
      </a:dk2>
      <a:lt2>
        <a:srgbClr val="F5F5F5"/>
      </a:lt2>
      <a:accent1>
        <a:srgbClr val="0A60A3"/>
      </a:accent1>
      <a:accent2>
        <a:srgbClr val="93191A"/>
      </a:accent2>
      <a:accent3>
        <a:srgbClr val="79B04E"/>
      </a:accent3>
      <a:accent4>
        <a:srgbClr val="EDB72E"/>
      </a:accent4>
      <a:accent5>
        <a:srgbClr val="73AED9"/>
      </a:accent5>
      <a:accent6>
        <a:srgbClr val="DE8C2D"/>
      </a:accent6>
      <a:hlink>
        <a:srgbClr val="0A60A3"/>
      </a:hlink>
      <a:folHlink>
        <a:srgbClr val="73AED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766</Words>
  <Application>Microsoft Office PowerPoint</Application>
  <PresentationFormat>如螢幕大小 (4:3)</PresentationFormat>
  <Paragraphs>111</Paragraphs>
  <Slides>11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11</vt:i4>
      </vt:variant>
    </vt:vector>
  </HeadingPairs>
  <TitlesOfParts>
    <vt:vector size="21" baseType="lpstr">
      <vt:lpstr>Arimo</vt:lpstr>
      <vt:lpstr>Calibri</vt:lpstr>
      <vt:lpstr>Microsoft JhengHei</vt:lpstr>
      <vt:lpstr>DFKai-SB</vt:lpstr>
      <vt:lpstr>Open Sans Light</vt:lpstr>
      <vt:lpstr>Courier New</vt:lpstr>
      <vt:lpstr>Arial</vt:lpstr>
      <vt:lpstr>NI company PowerPoint template_2012(3)</vt:lpstr>
      <vt:lpstr>NI Confidential</vt:lpstr>
      <vt:lpstr>Customer Confidential</vt:lpstr>
      <vt:lpstr>PowerPoint 簡報</vt:lpstr>
      <vt:lpstr>About me </vt:lpstr>
      <vt:lpstr>About us </vt:lpstr>
      <vt:lpstr>PowerPoint 簡報</vt:lpstr>
      <vt:lpstr>PowerPoint 簡報</vt:lpstr>
      <vt:lpstr>Our Mission</vt:lpstr>
      <vt:lpstr>Our Customers</vt:lpstr>
      <vt:lpstr>PowerPoint 簡報</vt:lpstr>
      <vt:lpstr>PowerPoint 簡報</vt:lpstr>
      <vt:lpstr>From Core Concepts to System Design</vt:lpstr>
      <vt:lpstr>Discussion / 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Margaret Barrett</dc:creator>
  <cp:lastModifiedBy>Emily Hsi</cp:lastModifiedBy>
  <cp:revision>1</cp:revision>
  <dcterms:created xsi:type="dcterms:W3CDTF">2013-08-19T16:34:41Z</dcterms:created>
  <dcterms:modified xsi:type="dcterms:W3CDTF">2021-01-20T14:59:10Z</dcterms:modified>
</cp:coreProperties>
</file>