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9" r:id="rId2"/>
    <p:sldId id="516" r:id="rId3"/>
    <p:sldId id="556" r:id="rId4"/>
    <p:sldId id="557" r:id="rId5"/>
    <p:sldId id="558" r:id="rId6"/>
    <p:sldId id="559" r:id="rId7"/>
    <p:sldId id="527" r:id="rId8"/>
    <p:sldId id="475" r:id="rId9"/>
    <p:sldId id="517" r:id="rId10"/>
    <p:sldId id="533" r:id="rId11"/>
    <p:sldId id="534" r:id="rId12"/>
    <p:sldId id="547" r:id="rId13"/>
    <p:sldId id="553" r:id="rId14"/>
    <p:sldId id="554" r:id="rId15"/>
  </p:sldIdLst>
  <p:sldSz cx="10585450" cy="756126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000066"/>
        </a:solidFill>
        <a:latin typeface="Arial Black" panose="020B0A040201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66"/>
    <a:srgbClr val="336699"/>
    <a:srgbClr val="006699"/>
    <a:srgbClr val="006666"/>
    <a:srgbClr val="3333FF"/>
    <a:srgbClr val="993300"/>
    <a:srgbClr val="CC66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3" autoAdjust="0"/>
    <p:restoredTop sz="93203" autoAdjust="0"/>
  </p:normalViewPr>
  <p:slideViewPr>
    <p:cSldViewPr>
      <p:cViewPr varScale="1">
        <p:scale>
          <a:sx n="61" d="100"/>
          <a:sy n="61" d="100"/>
        </p:scale>
        <p:origin x="1314" y="42"/>
      </p:cViewPr>
      <p:guideLst>
        <p:guide orient="horz" pos="2382"/>
        <p:guide pos="33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F6252-103F-494E-9702-2A39D7B17A3B}" type="doc">
      <dgm:prSet loTypeId="urn:microsoft.com/office/officeart/2005/8/layout/cycle8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E0309C1D-91EF-4B8E-BE41-ACE51E6B13D2}">
      <dgm:prSet phldrT="[文字]" custT="1"/>
      <dgm:spPr>
        <a:solidFill>
          <a:srgbClr val="003366"/>
        </a:solidFill>
      </dgm:spPr>
      <dgm:t>
        <a:bodyPr/>
        <a:lstStyle/>
        <a:p>
          <a:r>
            <a:rPr lang="en-US" altLang="zh-TW" sz="2000" dirty="0" smtClean="0">
              <a:latin typeface="Calibri" panose="020F0502020204030204" pitchFamily="34" charset="0"/>
              <a:cs typeface="Calibri" panose="020F0502020204030204" pitchFamily="34" charset="0"/>
            </a:rPr>
            <a:t>❷ Fabrication &amp; Inspection</a:t>
          </a:r>
          <a:endParaRPr lang="zh-TW" alt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65E0A-C500-41C1-99C0-ABC64B1D81EC}" type="parTrans" cxnId="{F2577F28-A401-4261-AF42-F43D85411309}">
      <dgm:prSet/>
      <dgm:spPr/>
      <dgm:t>
        <a:bodyPr/>
        <a:lstStyle/>
        <a:p>
          <a:endParaRPr lang="zh-TW" altLang="en-US"/>
        </a:p>
      </dgm:t>
    </dgm:pt>
    <dgm:pt modelId="{66D0C101-A8AF-4396-BA36-CBC5C6BF82B5}" type="sibTrans" cxnId="{F2577F28-A401-4261-AF42-F43D85411309}">
      <dgm:prSet/>
      <dgm:spPr/>
      <dgm:t>
        <a:bodyPr/>
        <a:lstStyle/>
        <a:p>
          <a:endParaRPr lang="zh-TW" altLang="en-US"/>
        </a:p>
      </dgm:t>
    </dgm:pt>
    <dgm:pt modelId="{0AC03AB3-A7D9-41CB-8D74-E7A5CEE44C79}">
      <dgm:prSet phldrT="[文字]" custT="1"/>
      <dgm:spPr>
        <a:solidFill>
          <a:srgbClr val="003366"/>
        </a:solidFill>
      </dgm:spPr>
      <dgm:t>
        <a:bodyPr/>
        <a:lstStyle/>
        <a:p>
          <a:r>
            <a:rPr lang="zh-TW" alt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❸            </a:t>
          </a:r>
          <a:r>
            <a:rPr lang="en-US" altLang="zh-TW" sz="2000" dirty="0" smtClean="0">
              <a:latin typeface="Calibri" panose="020F0502020204030204" pitchFamily="34" charset="0"/>
              <a:cs typeface="Calibri" panose="020F0502020204030204" pitchFamily="34" charset="0"/>
            </a:rPr>
            <a:t>Production</a:t>
          </a:r>
          <a:endParaRPr lang="zh-TW" alt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A5B55C-5BA1-4396-B385-0856B86F21AE}" type="parTrans" cxnId="{39F43F47-B641-4F34-8540-FFDF7F9B742A}">
      <dgm:prSet/>
      <dgm:spPr/>
      <dgm:t>
        <a:bodyPr/>
        <a:lstStyle/>
        <a:p>
          <a:endParaRPr lang="zh-TW" altLang="en-US"/>
        </a:p>
      </dgm:t>
    </dgm:pt>
    <dgm:pt modelId="{54F83DE6-CFF0-48D3-BF3D-33680089B5F4}" type="sibTrans" cxnId="{39F43F47-B641-4F34-8540-FFDF7F9B742A}">
      <dgm:prSet/>
      <dgm:spPr/>
      <dgm:t>
        <a:bodyPr/>
        <a:lstStyle/>
        <a:p>
          <a:endParaRPr lang="zh-TW" altLang="en-US"/>
        </a:p>
      </dgm:t>
    </dgm:pt>
    <dgm:pt modelId="{296082BB-1FB6-4371-9315-BC0F74B8826D}">
      <dgm:prSet phldrT="[文字]" custT="1"/>
      <dgm:spPr>
        <a:solidFill>
          <a:srgbClr val="003366"/>
        </a:solidFill>
      </dgm:spPr>
      <dgm:t>
        <a:bodyPr/>
        <a:lstStyle/>
        <a:p>
          <a:r>
            <a:rPr lang="zh-TW" alt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❶        </a:t>
          </a:r>
          <a:r>
            <a:rPr lang="en-US" altLang="zh-TW" sz="2000" dirty="0" smtClean="0">
              <a:latin typeface="Calibri" panose="020F0502020204030204" pitchFamily="34" charset="0"/>
              <a:cs typeface="Calibri" panose="020F0502020204030204" pitchFamily="34" charset="0"/>
            </a:rPr>
            <a:t>Design &amp; Simulation</a:t>
          </a:r>
          <a:endParaRPr lang="zh-TW" alt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6B5B6B-FFE0-4D38-A1CD-91A57C20E1BA}" type="parTrans" cxnId="{8F49CE43-B8E6-4758-BFEF-2A2A6D21F353}">
      <dgm:prSet/>
      <dgm:spPr/>
      <dgm:t>
        <a:bodyPr/>
        <a:lstStyle/>
        <a:p>
          <a:endParaRPr lang="zh-TW" altLang="en-US"/>
        </a:p>
      </dgm:t>
    </dgm:pt>
    <dgm:pt modelId="{37C9C30D-2810-4F39-ACCE-BF616A664134}" type="sibTrans" cxnId="{8F49CE43-B8E6-4758-BFEF-2A2A6D21F353}">
      <dgm:prSet/>
      <dgm:spPr/>
      <dgm:t>
        <a:bodyPr/>
        <a:lstStyle/>
        <a:p>
          <a:endParaRPr lang="zh-TW" altLang="en-US"/>
        </a:p>
      </dgm:t>
    </dgm:pt>
    <dgm:pt modelId="{B6D1AA12-363E-43ED-B55F-F4D855B55DEF}" type="pres">
      <dgm:prSet presAssocID="{2FEF6252-103F-494E-9702-2A39D7B17A3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A5C3BD-5061-4751-BEFD-33376B7200FF}" type="pres">
      <dgm:prSet presAssocID="{2FEF6252-103F-494E-9702-2A39D7B17A3B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7450C63B-4348-4729-8B03-1308B8F65DF4}" type="pres">
      <dgm:prSet presAssocID="{2FEF6252-103F-494E-9702-2A39D7B17A3B}" presName="dummy1a" presStyleCnt="0"/>
      <dgm:spPr/>
    </dgm:pt>
    <dgm:pt modelId="{1C4743EE-0D21-4273-962A-5596436640AD}" type="pres">
      <dgm:prSet presAssocID="{2FEF6252-103F-494E-9702-2A39D7B17A3B}" presName="dummy1b" presStyleCnt="0"/>
      <dgm:spPr/>
    </dgm:pt>
    <dgm:pt modelId="{55510A55-8B73-4AD9-B0F9-7B623F187CD2}" type="pres">
      <dgm:prSet presAssocID="{2FEF6252-103F-494E-9702-2A39D7B17A3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F5B94D-93C6-4A33-B782-71636C346B36}" type="pres">
      <dgm:prSet presAssocID="{2FEF6252-103F-494E-9702-2A39D7B17A3B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30EC96DA-58D4-44A3-B1EA-457F04164687}" type="pres">
      <dgm:prSet presAssocID="{2FEF6252-103F-494E-9702-2A39D7B17A3B}" presName="dummy2a" presStyleCnt="0"/>
      <dgm:spPr/>
    </dgm:pt>
    <dgm:pt modelId="{1A9AE3E3-DA7F-408A-8371-CCC69851B7BF}" type="pres">
      <dgm:prSet presAssocID="{2FEF6252-103F-494E-9702-2A39D7B17A3B}" presName="dummy2b" presStyleCnt="0"/>
      <dgm:spPr/>
    </dgm:pt>
    <dgm:pt modelId="{5E4FE53B-307F-4186-9844-90F2E3C213DD}" type="pres">
      <dgm:prSet presAssocID="{2FEF6252-103F-494E-9702-2A39D7B17A3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51BCA6-B545-475E-AD79-93DC7264136A}" type="pres">
      <dgm:prSet presAssocID="{2FEF6252-103F-494E-9702-2A39D7B17A3B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0A33D9EC-9D97-4B2C-B304-DFEF54245727}" type="pres">
      <dgm:prSet presAssocID="{2FEF6252-103F-494E-9702-2A39D7B17A3B}" presName="dummy3a" presStyleCnt="0"/>
      <dgm:spPr/>
    </dgm:pt>
    <dgm:pt modelId="{4D7A4C35-D8F8-4983-9518-7BF88D47774F}" type="pres">
      <dgm:prSet presAssocID="{2FEF6252-103F-494E-9702-2A39D7B17A3B}" presName="dummy3b" presStyleCnt="0"/>
      <dgm:spPr/>
    </dgm:pt>
    <dgm:pt modelId="{E54B572D-33D5-4AFA-B0B7-766D22BE42E0}" type="pres">
      <dgm:prSet presAssocID="{2FEF6252-103F-494E-9702-2A39D7B17A3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38E6E7-D318-4B64-B596-1E8536AAF29A}" type="pres">
      <dgm:prSet presAssocID="{66D0C101-A8AF-4396-BA36-CBC5C6BF82B5}" presName="arrowWedge1" presStyleLbl="fgSibTrans2D1" presStyleIdx="0" presStyleCnt="3"/>
      <dgm:spPr>
        <a:solidFill>
          <a:srgbClr val="336699"/>
        </a:solidFill>
      </dgm:spPr>
    </dgm:pt>
    <dgm:pt modelId="{0FCD84F5-0683-4022-BC2D-CADE3A085D0E}" type="pres">
      <dgm:prSet presAssocID="{54F83DE6-CFF0-48D3-BF3D-33680089B5F4}" presName="arrowWedge2" presStyleLbl="fgSibTrans2D1" presStyleIdx="1" presStyleCnt="3"/>
      <dgm:spPr>
        <a:solidFill>
          <a:srgbClr val="336699"/>
        </a:solidFill>
      </dgm:spPr>
    </dgm:pt>
    <dgm:pt modelId="{F9393E21-7475-4BE2-A97C-63494A6CC64F}" type="pres">
      <dgm:prSet presAssocID="{37C9C30D-2810-4F39-ACCE-BF616A664134}" presName="arrowWedge3" presStyleLbl="fgSibTrans2D1" presStyleIdx="2" presStyleCnt="3"/>
      <dgm:spPr>
        <a:solidFill>
          <a:srgbClr val="336699"/>
        </a:solidFill>
      </dgm:spPr>
    </dgm:pt>
  </dgm:ptLst>
  <dgm:cxnLst>
    <dgm:cxn modelId="{5E12811F-3422-4253-A75F-7872BA8C9395}" type="presOf" srcId="{296082BB-1FB6-4371-9315-BC0F74B8826D}" destId="{E54B572D-33D5-4AFA-B0B7-766D22BE42E0}" srcOrd="1" destOrd="0" presId="urn:microsoft.com/office/officeart/2005/8/layout/cycle8"/>
    <dgm:cxn modelId="{65051907-679B-4829-B348-668F134E69CD}" type="presOf" srcId="{0AC03AB3-A7D9-41CB-8D74-E7A5CEE44C79}" destId="{5E4FE53B-307F-4186-9844-90F2E3C213DD}" srcOrd="1" destOrd="0" presId="urn:microsoft.com/office/officeart/2005/8/layout/cycle8"/>
    <dgm:cxn modelId="{15FCE59B-B43C-40D3-98D8-1E77381BCD77}" type="presOf" srcId="{296082BB-1FB6-4371-9315-BC0F74B8826D}" destId="{8951BCA6-B545-475E-AD79-93DC7264136A}" srcOrd="0" destOrd="0" presId="urn:microsoft.com/office/officeart/2005/8/layout/cycle8"/>
    <dgm:cxn modelId="{F2577F28-A401-4261-AF42-F43D85411309}" srcId="{2FEF6252-103F-494E-9702-2A39D7B17A3B}" destId="{E0309C1D-91EF-4B8E-BE41-ACE51E6B13D2}" srcOrd="0" destOrd="0" parTransId="{CFC65E0A-C500-41C1-99C0-ABC64B1D81EC}" sibTransId="{66D0C101-A8AF-4396-BA36-CBC5C6BF82B5}"/>
    <dgm:cxn modelId="{F5AD80C7-B9A1-44B4-B2FB-F4419D1FDFB3}" type="presOf" srcId="{2FEF6252-103F-494E-9702-2A39D7B17A3B}" destId="{B6D1AA12-363E-43ED-B55F-F4D855B55DEF}" srcOrd="0" destOrd="0" presId="urn:microsoft.com/office/officeart/2005/8/layout/cycle8"/>
    <dgm:cxn modelId="{39F43F47-B641-4F34-8540-FFDF7F9B742A}" srcId="{2FEF6252-103F-494E-9702-2A39D7B17A3B}" destId="{0AC03AB3-A7D9-41CB-8D74-E7A5CEE44C79}" srcOrd="1" destOrd="0" parTransId="{97A5B55C-5BA1-4396-B385-0856B86F21AE}" sibTransId="{54F83DE6-CFF0-48D3-BF3D-33680089B5F4}"/>
    <dgm:cxn modelId="{AC937841-374E-444F-8CD7-85814CF7E8B4}" type="presOf" srcId="{E0309C1D-91EF-4B8E-BE41-ACE51E6B13D2}" destId="{55510A55-8B73-4AD9-B0F9-7B623F187CD2}" srcOrd="1" destOrd="0" presId="urn:microsoft.com/office/officeart/2005/8/layout/cycle8"/>
    <dgm:cxn modelId="{92C78F6F-7A3F-4B7D-8636-B8E4C68BEC9A}" type="presOf" srcId="{E0309C1D-91EF-4B8E-BE41-ACE51E6B13D2}" destId="{6BA5C3BD-5061-4751-BEFD-33376B7200FF}" srcOrd="0" destOrd="0" presId="urn:microsoft.com/office/officeart/2005/8/layout/cycle8"/>
    <dgm:cxn modelId="{FBF55369-3854-430D-A060-E0BD02DDFB03}" type="presOf" srcId="{0AC03AB3-A7D9-41CB-8D74-E7A5CEE44C79}" destId="{44F5B94D-93C6-4A33-B782-71636C346B36}" srcOrd="0" destOrd="0" presId="urn:microsoft.com/office/officeart/2005/8/layout/cycle8"/>
    <dgm:cxn modelId="{8F49CE43-B8E6-4758-BFEF-2A2A6D21F353}" srcId="{2FEF6252-103F-494E-9702-2A39D7B17A3B}" destId="{296082BB-1FB6-4371-9315-BC0F74B8826D}" srcOrd="2" destOrd="0" parTransId="{E26B5B6B-FFE0-4D38-A1CD-91A57C20E1BA}" sibTransId="{37C9C30D-2810-4F39-ACCE-BF616A664134}"/>
    <dgm:cxn modelId="{989A8002-166E-4530-B4A8-4115FC878B49}" type="presParOf" srcId="{B6D1AA12-363E-43ED-B55F-F4D855B55DEF}" destId="{6BA5C3BD-5061-4751-BEFD-33376B7200FF}" srcOrd="0" destOrd="0" presId="urn:microsoft.com/office/officeart/2005/8/layout/cycle8"/>
    <dgm:cxn modelId="{1B1D3950-F27F-42EC-B871-D48126F32269}" type="presParOf" srcId="{B6D1AA12-363E-43ED-B55F-F4D855B55DEF}" destId="{7450C63B-4348-4729-8B03-1308B8F65DF4}" srcOrd="1" destOrd="0" presId="urn:microsoft.com/office/officeart/2005/8/layout/cycle8"/>
    <dgm:cxn modelId="{617E91CB-96EB-42E2-B184-A25CD9DFD96D}" type="presParOf" srcId="{B6D1AA12-363E-43ED-B55F-F4D855B55DEF}" destId="{1C4743EE-0D21-4273-962A-5596436640AD}" srcOrd="2" destOrd="0" presId="urn:microsoft.com/office/officeart/2005/8/layout/cycle8"/>
    <dgm:cxn modelId="{F7486260-1493-4656-ACDD-007DE15319E4}" type="presParOf" srcId="{B6D1AA12-363E-43ED-B55F-F4D855B55DEF}" destId="{55510A55-8B73-4AD9-B0F9-7B623F187CD2}" srcOrd="3" destOrd="0" presId="urn:microsoft.com/office/officeart/2005/8/layout/cycle8"/>
    <dgm:cxn modelId="{8A7AB8E0-158C-4DDA-AB33-DBACA5026575}" type="presParOf" srcId="{B6D1AA12-363E-43ED-B55F-F4D855B55DEF}" destId="{44F5B94D-93C6-4A33-B782-71636C346B36}" srcOrd="4" destOrd="0" presId="urn:microsoft.com/office/officeart/2005/8/layout/cycle8"/>
    <dgm:cxn modelId="{AF44D47A-CE1C-4A36-8160-4AFE70652D52}" type="presParOf" srcId="{B6D1AA12-363E-43ED-B55F-F4D855B55DEF}" destId="{30EC96DA-58D4-44A3-B1EA-457F04164687}" srcOrd="5" destOrd="0" presId="urn:microsoft.com/office/officeart/2005/8/layout/cycle8"/>
    <dgm:cxn modelId="{EAAEAC58-BEE2-4350-ABC4-86B8B63F967A}" type="presParOf" srcId="{B6D1AA12-363E-43ED-B55F-F4D855B55DEF}" destId="{1A9AE3E3-DA7F-408A-8371-CCC69851B7BF}" srcOrd="6" destOrd="0" presId="urn:microsoft.com/office/officeart/2005/8/layout/cycle8"/>
    <dgm:cxn modelId="{B7E2A572-984E-42F9-B1F6-56C2E7E5BEF8}" type="presParOf" srcId="{B6D1AA12-363E-43ED-B55F-F4D855B55DEF}" destId="{5E4FE53B-307F-4186-9844-90F2E3C213DD}" srcOrd="7" destOrd="0" presId="urn:microsoft.com/office/officeart/2005/8/layout/cycle8"/>
    <dgm:cxn modelId="{9BC2CB97-6923-449F-B9FE-FF2B009112D8}" type="presParOf" srcId="{B6D1AA12-363E-43ED-B55F-F4D855B55DEF}" destId="{8951BCA6-B545-475E-AD79-93DC7264136A}" srcOrd="8" destOrd="0" presId="urn:microsoft.com/office/officeart/2005/8/layout/cycle8"/>
    <dgm:cxn modelId="{772673C2-F796-4C09-B7E9-BFE4B6A4F22F}" type="presParOf" srcId="{B6D1AA12-363E-43ED-B55F-F4D855B55DEF}" destId="{0A33D9EC-9D97-4B2C-B304-DFEF54245727}" srcOrd="9" destOrd="0" presId="urn:microsoft.com/office/officeart/2005/8/layout/cycle8"/>
    <dgm:cxn modelId="{38399287-F4CE-4E69-A8B7-31716CF24086}" type="presParOf" srcId="{B6D1AA12-363E-43ED-B55F-F4D855B55DEF}" destId="{4D7A4C35-D8F8-4983-9518-7BF88D47774F}" srcOrd="10" destOrd="0" presId="urn:microsoft.com/office/officeart/2005/8/layout/cycle8"/>
    <dgm:cxn modelId="{55B9AD42-AF57-416A-86AA-D5F8A5273CFD}" type="presParOf" srcId="{B6D1AA12-363E-43ED-B55F-F4D855B55DEF}" destId="{E54B572D-33D5-4AFA-B0B7-766D22BE42E0}" srcOrd="11" destOrd="0" presId="urn:microsoft.com/office/officeart/2005/8/layout/cycle8"/>
    <dgm:cxn modelId="{CF54D090-8B78-40D0-97DA-EB9E5E168EAD}" type="presParOf" srcId="{B6D1AA12-363E-43ED-B55F-F4D855B55DEF}" destId="{3838E6E7-D318-4B64-B596-1E8536AAF29A}" srcOrd="12" destOrd="0" presId="urn:microsoft.com/office/officeart/2005/8/layout/cycle8"/>
    <dgm:cxn modelId="{E2DD9468-477B-47EB-A6EE-C69A1DDAA1FF}" type="presParOf" srcId="{B6D1AA12-363E-43ED-B55F-F4D855B55DEF}" destId="{0FCD84F5-0683-4022-BC2D-CADE3A085D0E}" srcOrd="13" destOrd="0" presId="urn:microsoft.com/office/officeart/2005/8/layout/cycle8"/>
    <dgm:cxn modelId="{24CE5CCF-1D5E-43AD-993A-D8A20EB29F0E}" type="presParOf" srcId="{B6D1AA12-363E-43ED-B55F-F4D855B55DEF}" destId="{F9393E21-7475-4BE2-A97C-63494A6CC64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5C3BD-5061-4751-BEFD-33376B7200FF}">
      <dsp:nvSpPr>
        <dsp:cNvPr id="0" name=""/>
        <dsp:cNvSpPr/>
      </dsp:nvSpPr>
      <dsp:spPr>
        <a:xfrm>
          <a:off x="1535684" y="272254"/>
          <a:ext cx="3518361" cy="3518361"/>
        </a:xfrm>
        <a:prstGeom prst="pie">
          <a:avLst>
            <a:gd name="adj1" fmla="val 16200000"/>
            <a:gd name="adj2" fmla="val 1800000"/>
          </a:avLst>
        </a:prstGeom>
        <a:solidFill>
          <a:srgbClr val="0033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❷ Fabrication &amp; Inspection</a:t>
          </a:r>
          <a:endParaRPr lang="zh-TW" alt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9944" y="1017811"/>
        <a:ext cx="1256557" cy="1047131"/>
      </dsp:txXfrm>
    </dsp:sp>
    <dsp:sp modelId="{44F5B94D-93C6-4A33-B782-71636C346B36}">
      <dsp:nvSpPr>
        <dsp:cNvPr id="0" name=""/>
        <dsp:cNvSpPr/>
      </dsp:nvSpPr>
      <dsp:spPr>
        <a:xfrm>
          <a:off x="1463222" y="397909"/>
          <a:ext cx="3518361" cy="3518361"/>
        </a:xfrm>
        <a:prstGeom prst="pie">
          <a:avLst>
            <a:gd name="adj1" fmla="val 1800000"/>
            <a:gd name="adj2" fmla="val 9000000"/>
          </a:avLst>
        </a:prstGeom>
        <a:solidFill>
          <a:srgbClr val="0033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❸            </a:t>
          </a:r>
          <a:r>
            <a:rPr lang="en-US" altLang="zh-TW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Production</a:t>
          </a:r>
          <a:endParaRPr lang="zh-TW" alt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0927" y="2680656"/>
        <a:ext cx="1884836" cy="921475"/>
      </dsp:txXfrm>
    </dsp:sp>
    <dsp:sp modelId="{8951BCA6-B545-475E-AD79-93DC7264136A}">
      <dsp:nvSpPr>
        <dsp:cNvPr id="0" name=""/>
        <dsp:cNvSpPr/>
      </dsp:nvSpPr>
      <dsp:spPr>
        <a:xfrm>
          <a:off x="1390761" y="272254"/>
          <a:ext cx="3518361" cy="3518361"/>
        </a:xfrm>
        <a:prstGeom prst="pie">
          <a:avLst>
            <a:gd name="adj1" fmla="val 9000000"/>
            <a:gd name="adj2" fmla="val 16200000"/>
          </a:avLst>
        </a:prstGeom>
        <a:solidFill>
          <a:srgbClr val="0033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❶        </a:t>
          </a:r>
          <a:r>
            <a:rPr lang="en-US" altLang="zh-TW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Design &amp; Simulation</a:t>
          </a:r>
          <a:endParaRPr lang="zh-TW" alt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98304" y="1017811"/>
        <a:ext cx="1256557" cy="1047131"/>
      </dsp:txXfrm>
    </dsp:sp>
    <dsp:sp modelId="{3838E6E7-D318-4B64-B596-1E8536AAF29A}">
      <dsp:nvSpPr>
        <dsp:cNvPr id="0" name=""/>
        <dsp:cNvSpPr/>
      </dsp:nvSpPr>
      <dsp:spPr>
        <a:xfrm>
          <a:off x="1318171" y="54450"/>
          <a:ext cx="3953968" cy="395396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3366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CD84F5-0683-4022-BC2D-CADE3A085D0E}">
      <dsp:nvSpPr>
        <dsp:cNvPr id="0" name=""/>
        <dsp:cNvSpPr/>
      </dsp:nvSpPr>
      <dsp:spPr>
        <a:xfrm>
          <a:off x="1245419" y="179884"/>
          <a:ext cx="3953968" cy="395396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3366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393E21-7475-4BE2-A97C-63494A6CC64F}">
      <dsp:nvSpPr>
        <dsp:cNvPr id="0" name=""/>
        <dsp:cNvSpPr/>
      </dsp:nvSpPr>
      <dsp:spPr>
        <a:xfrm>
          <a:off x="1172667" y="54450"/>
          <a:ext cx="3953968" cy="395396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3366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C71C424-6B63-4C23-9F26-A0D45941C7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57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66763"/>
            <a:ext cx="5373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EAA513D3-7B61-4F39-8B45-6E8BE61528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3729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8E52-A478-493E-9AE5-07CE6A349320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68925" cy="3835400"/>
          </a:xfrm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29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8E52-A478-493E-9AE5-07CE6A349320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68925" cy="3835400"/>
          </a:xfrm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810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BDF01AC-EF45-418C-99BB-C6373BEB0A66}" type="slidenum">
              <a:rPr lang="en-US" altLang="zh-TW" sz="1300" smtClean="0"/>
              <a:pPr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89288" y="514350"/>
            <a:ext cx="3598862" cy="257016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255963"/>
            <a:ext cx="7315200" cy="3087687"/>
          </a:xfrm>
          <a:noFill/>
        </p:spPr>
        <p:txBody>
          <a:bodyPr/>
          <a:lstStyle/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572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F412A60-2E5F-4BB4-BC14-263279FD922C}" type="slidenum">
              <a:rPr lang="en-US" altLang="zh-TW" sz="1300" smtClean="0"/>
              <a:pPr>
                <a:spcBef>
                  <a:spcPct val="0"/>
                </a:spcBef>
              </a:pPr>
              <a:t>5</a:t>
            </a:fld>
            <a:endParaRPr lang="en-US" altLang="zh-TW" sz="13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89288" y="514350"/>
            <a:ext cx="3598862" cy="25701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255963"/>
            <a:ext cx="7315200" cy="3087687"/>
          </a:xfrm>
          <a:noFill/>
        </p:spPr>
        <p:txBody>
          <a:bodyPr/>
          <a:lstStyle/>
          <a:p>
            <a:pPr eaLnBrk="1" hangingPunct="1"/>
            <a:endParaRPr lang="en-US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6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1D923-D575-48F2-995F-79A3A16DEA60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68925" cy="3835400"/>
          </a:xfrm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581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4B1B3-EED3-4F69-ACC1-8B1CF6EC216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6763"/>
            <a:ext cx="5368925" cy="3835400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8512"/>
          </a:xfrm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004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23975" y="1238250"/>
            <a:ext cx="7939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23975" y="3971925"/>
            <a:ext cx="7939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35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2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075613" y="157163"/>
            <a:ext cx="2509837" cy="54467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42925" y="157163"/>
            <a:ext cx="7380288" cy="54467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60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42925" y="157163"/>
            <a:ext cx="10042525" cy="54467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586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4900" y="157163"/>
            <a:ext cx="8210550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42925" y="1836738"/>
            <a:ext cx="9526588" cy="3767137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74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2374900" y="157163"/>
            <a:ext cx="8210550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42925" y="1836738"/>
            <a:ext cx="4686300" cy="1806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381625" y="1836738"/>
            <a:ext cx="4687888" cy="1806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42925" y="3795713"/>
            <a:ext cx="4686300" cy="1808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381625" y="3795713"/>
            <a:ext cx="4687888" cy="1808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53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8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884363"/>
            <a:ext cx="9129712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5059363"/>
            <a:ext cx="9129712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057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42925" y="1836738"/>
            <a:ext cx="4686300" cy="37671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81625" y="1836738"/>
            <a:ext cx="4687888" cy="37671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0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663" y="403225"/>
            <a:ext cx="9129712" cy="1460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8663" y="1854200"/>
            <a:ext cx="4478337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8663" y="2762250"/>
            <a:ext cx="4478337" cy="40624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359400" y="1854200"/>
            <a:ext cx="44989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359400" y="2762250"/>
            <a:ext cx="4498975" cy="40624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5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2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79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663" y="504825"/>
            <a:ext cx="34147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0563" y="1089025"/>
            <a:ext cx="5357812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8663" y="2268538"/>
            <a:ext cx="3414712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6566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8663" y="504825"/>
            <a:ext cx="3414712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00563" y="1089025"/>
            <a:ext cx="5357812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8663" y="2268538"/>
            <a:ext cx="3414712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6963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4900" y="157163"/>
            <a:ext cx="8210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88" tIns="51844" rIns="103688" bIns="5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2925" y="1836738"/>
            <a:ext cx="9526588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3688" tIns="51844" rIns="103688" bIns="5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959350" y="7148513"/>
            <a:ext cx="84138" cy="7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959350" y="7069138"/>
            <a:ext cx="166688" cy="79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5126038" y="7148513"/>
            <a:ext cx="84137" cy="7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043488" y="7226300"/>
            <a:ext cx="82550" cy="79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50" name="Picture 26" descr="apac_ppt_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9588" cy="762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(小)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8925"/>
            <a:ext cx="1958975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165100" y="7154863"/>
            <a:ext cx="10420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>
            <a:spAutoFit/>
          </a:bodyPr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19113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6638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000" b="1" i="1">
                <a:solidFill>
                  <a:schemeClr val="bg1"/>
                </a:solidFill>
              </a:rPr>
              <a:t>                                                                                                   APAC Opto Electronics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1036638" rtl="0" fontAlgn="base">
        <a:spcBef>
          <a:spcPct val="0"/>
        </a:spcBef>
        <a:spcAft>
          <a:spcPct val="0"/>
        </a:spcAft>
        <a:defRPr kumimoji="1"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2pPr>
      <a:lvl3pPr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3pPr>
      <a:lvl4pPr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4pPr>
      <a:lvl5pPr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5pPr>
      <a:lvl6pPr marL="457200"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6pPr>
      <a:lvl7pPr marL="914400"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7pPr>
      <a:lvl8pPr marL="1371600"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8pPr>
      <a:lvl9pPr marL="1828800" algn="l" defTabSz="1036638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anose="020B0A04020102020204" pitchFamily="34" charset="0"/>
          <a:ea typeface="新細明體" panose="02020500000000000000" pitchFamily="18" charset="-120"/>
        </a:defRPr>
      </a:lvl9pPr>
    </p:titleStyle>
    <p:bodyStyle>
      <a:lvl1pPr marL="388938" indent="-388938" algn="l" defTabSz="1036638" rtl="0" fontAlgn="base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2963" indent="-323850" algn="l" defTabSz="1036638" rtl="0" fontAlgn="base">
        <a:spcBef>
          <a:spcPct val="20000"/>
        </a:spcBef>
        <a:spcAft>
          <a:spcPct val="0"/>
        </a:spcAft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400" indent="-258763" algn="l" defTabSz="1036638" rtl="0" fontAlgn="base">
        <a:spcBef>
          <a:spcPct val="20000"/>
        </a:spcBef>
        <a:spcAft>
          <a:spcPct val="0"/>
        </a:spcAft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513" indent="-258763" algn="l" defTabSz="1036638" rtl="0" fontAlgn="base">
        <a:spcBef>
          <a:spcPct val="20000"/>
        </a:spcBef>
        <a:spcAft>
          <a:spcPct val="0"/>
        </a:spcAft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3625" indent="-260350" algn="l" defTabSz="1036638" rtl="0" fontAlgn="base">
        <a:spcBef>
          <a:spcPct val="20000"/>
        </a:spcBef>
        <a:spcAft>
          <a:spcPct val="0"/>
        </a:spcAft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2.jpeg"/><Relationship Id="rId9" Type="http://schemas.openxmlformats.org/officeDocument/2006/relationships/image" Target="../media/image25.jpe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4460875" y="4813300"/>
            <a:ext cx="52498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>
            <a:spAutoFit/>
          </a:bodyPr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19113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6638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lang="zh-TW" altLang="zh-TW" sz="2000"/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1000125" y="4265613"/>
            <a:ext cx="6376988" cy="11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>
            <a:spAutoFit/>
          </a:bodyPr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19113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6638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5000" b="1" dirty="0">
                <a:solidFill>
                  <a:srgbClr val="BE0024"/>
                </a:solidFill>
              </a:rPr>
              <a:t>APAC Opto </a:t>
            </a:r>
          </a:p>
          <a:p>
            <a:r>
              <a:rPr lang="zh-TW" altLang="en-US" sz="2000" b="1" dirty="0" smtClean="0">
                <a:solidFill>
                  <a:srgbClr val="000099"/>
                </a:solidFill>
              </a:rPr>
              <a:t>研發副總</a:t>
            </a:r>
            <a:r>
              <a:rPr lang="en-US" altLang="zh-TW" sz="2000" b="1" dirty="0" smtClean="0">
                <a:solidFill>
                  <a:srgbClr val="000099"/>
                </a:solidFill>
              </a:rPr>
              <a:t>:</a:t>
            </a:r>
            <a:r>
              <a:rPr lang="zh-TW" altLang="en-US" sz="2000" b="1" dirty="0" smtClean="0">
                <a:solidFill>
                  <a:srgbClr val="000099"/>
                </a:solidFill>
              </a:rPr>
              <a:t>李昌祐 </a:t>
            </a:r>
            <a:r>
              <a:rPr lang="en-US" altLang="zh-TW" sz="2000" b="1" dirty="0" smtClean="0">
                <a:solidFill>
                  <a:srgbClr val="000099"/>
                </a:solidFill>
              </a:rPr>
              <a:t>(Clark Li)</a:t>
            </a:r>
            <a:endParaRPr lang="en-US" altLang="zh-TW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2627982" y="395734"/>
            <a:ext cx="752528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0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Die/Lens Attachment Capability</a:t>
            </a:r>
            <a:endParaRPr lang="en-US" altLang="zh-TW" sz="40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Die/Lens Bonder Specification</a:t>
            </a:r>
          </a:p>
          <a:p>
            <a:pPr marL="0" indent="0">
              <a:buNone/>
            </a:pPr>
            <a:r>
              <a:rPr lang="en-US" altLang="zh-TW" sz="1800" b="1" dirty="0" smtClean="0">
                <a:latin typeface="Calibri" panose="020F0502020204030204" pitchFamily="34" charset="0"/>
              </a:rPr>
              <a:t>Automatic epoxy &amp; UV attach.</a:t>
            </a:r>
            <a:endParaRPr lang="en-US" altLang="zh-TW" sz="1800" b="1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Placement accuracy:</a:t>
            </a:r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±5um</a:t>
            </a:r>
          </a:p>
          <a:p>
            <a:r>
              <a:rPr lang="en-US" altLang="zh-TW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Rotation accuracy: </a:t>
            </a:r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 altLang="zh-TW" sz="2000" dirty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1.0</a:t>
            </a:r>
            <a:r>
              <a:rPr lang="en-US" altLang="zh-TW" sz="2000" dirty="0" smtClean="0"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˚</a:t>
            </a:r>
            <a:endParaRPr lang="en-US" altLang="zh-TW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955664"/>
            <a:ext cx="4687888" cy="3529284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16" y="4500711"/>
            <a:ext cx="2294809" cy="4548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61" y="3528603"/>
            <a:ext cx="1584176" cy="85128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466780" y="4910374"/>
            <a:ext cx="323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Epoxy Die Attach</a:t>
            </a:r>
            <a:endParaRPr lang="zh-TW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" y="3430699"/>
            <a:ext cx="2021922" cy="2032756"/>
          </a:xfrm>
          <a:prstGeom prst="rect">
            <a:avLst/>
          </a:prstGeom>
        </p:spPr>
      </p:pic>
      <p:pic>
        <p:nvPicPr>
          <p:cNvPr id="12" name="Picture 21" descr="S__99206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48" y="5463455"/>
            <a:ext cx="1833476" cy="13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2627982" y="6759671"/>
            <a:ext cx="323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UV Lens Attach</a:t>
            </a:r>
            <a:endParaRPr lang="zh-TW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0" y="5493693"/>
            <a:ext cx="2618908" cy="14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2627982" y="395734"/>
            <a:ext cx="752528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 Bonding Capability</a:t>
            </a:r>
            <a:endParaRPr lang="en-US" altLang="zh-TW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 Bonder Specification</a:t>
            </a:r>
          </a:p>
          <a:p>
            <a:pPr marL="0" indent="0">
              <a:buNone/>
            </a:pPr>
            <a:r>
              <a:rPr lang="en-US" altLang="zh-TW" sz="1800" b="1" dirty="0" smtClean="0">
                <a:latin typeface="Calibri" panose="020F0502020204030204" pitchFamily="34" charset="0"/>
              </a:rPr>
              <a:t>Automatic bonder for ball or wedge bonding</a:t>
            </a:r>
            <a:endParaRPr lang="en-US" altLang="zh-TW" sz="1800" b="1" dirty="0" smtClean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Bonding accuracy: </a:t>
            </a:r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±2um</a:t>
            </a:r>
          </a:p>
          <a:p>
            <a:r>
              <a:rPr lang="en-US" altLang="zh-TW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 capability: (1mil Au wire)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a. Pad size: </a:t>
            </a:r>
            <a:r>
              <a:rPr lang="en-US" altLang="zh-TW" sz="2000" dirty="0">
                <a:latin typeface="Calibri" panose="020F0502020204030204" pitchFamily="34" charset="0"/>
                <a:cs typeface="Calibri" panose="020F0502020204030204" pitchFamily="34" charset="0"/>
              </a:rPr>
              <a:t>min. </a:t>
            </a:r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±60um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b. Pad pitch: min. 135um</a:t>
            </a:r>
            <a:endParaRPr lang="en-US" altLang="zh-TW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963061"/>
            <a:ext cx="4687888" cy="351449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4860751"/>
            <a:ext cx="2378066" cy="17835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54" y="4860751"/>
            <a:ext cx="2378067" cy="17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5" y="3801595"/>
            <a:ext cx="4505127" cy="294881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5" y="1510469"/>
            <a:ext cx="3365529" cy="19219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VLAD14 </a:t>
            </a:r>
            <a:r>
              <a:rPr lang="en-US" altLang="zh-TW" sz="44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QTx</a:t>
            </a:r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Product</a:t>
            </a:r>
            <a:endParaRPr lang="zh-TW" altLang="en-US" sz="4400" dirty="0"/>
          </a:p>
        </p:txBody>
      </p:sp>
      <p:sp>
        <p:nvSpPr>
          <p:cNvPr id="11" name="矩形 10"/>
          <p:cNvSpPr/>
          <p:nvPr/>
        </p:nvSpPr>
        <p:spPr>
          <a:xfrm>
            <a:off x="2370698" y="3406907"/>
            <a:ext cx="1980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VLAD14 QTX COB</a:t>
            </a:r>
          </a:p>
        </p:txBody>
      </p:sp>
      <p:sp>
        <p:nvSpPr>
          <p:cNvPr id="13" name="矩形 12"/>
          <p:cNvSpPr/>
          <p:nvPr/>
        </p:nvSpPr>
        <p:spPr>
          <a:xfrm>
            <a:off x="746504" y="6730293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test setup is shown </a:t>
            </a:r>
            <a:r>
              <a:rPr lang="en-US" altLang="zh-TW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VLAD14 </a:t>
            </a:r>
            <a:r>
              <a:rPr lang="en-US" altLang="zh-TW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QTx</a:t>
            </a:r>
            <a:r>
              <a:rPr lang="en-US" altLang="zh-TW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altLang="zh-TW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 </a:t>
            </a:r>
            <a:r>
              <a:rPr lang="en-US" altLang="zh-TW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board.</a:t>
            </a:r>
            <a:endParaRPr lang="en-US" altLang="zh-TW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直線接點 14"/>
          <p:cNvCxnSpPr/>
          <p:nvPr/>
        </p:nvCxnSpPr>
        <p:spPr bwMode="auto">
          <a:xfrm flipV="1">
            <a:off x="3456521" y="1188896"/>
            <a:ext cx="2772359" cy="13675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接點 16"/>
          <p:cNvCxnSpPr/>
          <p:nvPr/>
        </p:nvCxnSpPr>
        <p:spPr bwMode="auto">
          <a:xfrm>
            <a:off x="3456521" y="2556495"/>
            <a:ext cx="2772359" cy="10196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接點 19"/>
          <p:cNvCxnSpPr/>
          <p:nvPr/>
        </p:nvCxnSpPr>
        <p:spPr bwMode="auto">
          <a:xfrm flipV="1">
            <a:off x="3179240" y="3801595"/>
            <a:ext cx="2977582" cy="26048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接點 21"/>
          <p:cNvCxnSpPr/>
          <p:nvPr/>
        </p:nvCxnSpPr>
        <p:spPr bwMode="auto">
          <a:xfrm>
            <a:off x="3179240" y="6406427"/>
            <a:ext cx="2966679" cy="3291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80" y="1173674"/>
            <a:ext cx="3203347" cy="240251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8739" y="3524429"/>
            <a:ext cx="2977038" cy="35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MTx</a:t>
            </a:r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SFP Product</a:t>
            </a:r>
            <a:endParaRPr lang="zh-TW" altLang="en-US" sz="4400" dirty="0"/>
          </a:p>
        </p:txBody>
      </p:sp>
      <p:pic>
        <p:nvPicPr>
          <p:cNvPr id="5" name="圖片 4" descr="IMG_52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0" r="13783" b="26338"/>
          <a:stretch>
            <a:fillRect/>
          </a:stretch>
        </p:blipFill>
        <p:spPr bwMode="auto">
          <a:xfrm>
            <a:off x="1080257" y="1678942"/>
            <a:ext cx="3944813" cy="171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97" y="936315"/>
            <a:ext cx="3655056" cy="27412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2" y="3924647"/>
            <a:ext cx="3791017" cy="284198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9564" y="3450130"/>
            <a:ext cx="2841980" cy="37910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70698" y="3406907"/>
            <a:ext cx="1980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MTx</a:t>
            </a:r>
            <a:r>
              <a:rPr lang="en-US" altLang="zh-TW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SFP COB</a:t>
            </a:r>
          </a:p>
        </p:txBody>
      </p:sp>
      <p:sp>
        <p:nvSpPr>
          <p:cNvPr id="13" name="矩形 12"/>
          <p:cNvSpPr/>
          <p:nvPr/>
        </p:nvSpPr>
        <p:spPr>
          <a:xfrm>
            <a:off x="972245" y="6728000"/>
            <a:ext cx="4413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sz="1600" b="1" dirty="0">
                <a:latin typeface="Calibri" panose="020F0502020204030204" pitchFamily="34" charset="0"/>
                <a:cs typeface="Calibri" panose="020F0502020204030204" pitchFamily="34" charset="0"/>
              </a:rPr>
              <a:t>The test setup is shown for a </a:t>
            </a:r>
            <a:r>
              <a:rPr lang="en-US" altLang="zh-TW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MTx</a:t>
            </a:r>
            <a:r>
              <a:rPr lang="en-US" altLang="zh-TW" sz="16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zh-TW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altLang="zh-TW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TW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EV </a:t>
            </a:r>
            <a:r>
              <a:rPr lang="en-US" altLang="zh-TW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board.</a:t>
            </a:r>
            <a:endParaRPr lang="en-US" altLang="zh-TW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直線接點 14"/>
          <p:cNvCxnSpPr/>
          <p:nvPr/>
        </p:nvCxnSpPr>
        <p:spPr bwMode="auto">
          <a:xfrm flipV="1">
            <a:off x="3456521" y="936315"/>
            <a:ext cx="2478525" cy="162018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接點 16"/>
          <p:cNvCxnSpPr/>
          <p:nvPr/>
        </p:nvCxnSpPr>
        <p:spPr bwMode="auto">
          <a:xfrm>
            <a:off x="3456521" y="2556495"/>
            <a:ext cx="2478525" cy="11211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接點 19"/>
          <p:cNvCxnSpPr/>
          <p:nvPr/>
        </p:nvCxnSpPr>
        <p:spPr bwMode="auto">
          <a:xfrm flipV="1">
            <a:off x="3179240" y="3920943"/>
            <a:ext cx="2755806" cy="24854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接點 21"/>
          <p:cNvCxnSpPr/>
          <p:nvPr/>
        </p:nvCxnSpPr>
        <p:spPr bwMode="auto">
          <a:xfrm>
            <a:off x="3179240" y="6406427"/>
            <a:ext cx="2754902" cy="35122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39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MTx</a:t>
            </a:r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SFP Product</a:t>
            </a:r>
            <a:endParaRPr lang="zh-TW" altLang="en-US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00237" y="2300822"/>
          <a:ext cx="8568952" cy="311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266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APAC-VC-CH1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APAC-VC-CH2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7843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900237" y="6641206"/>
            <a:ext cx="9397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‧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mask margin of APAC made bare die driver type module is around 30% with default setting test by Keysight PPG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4233" y="1224347"/>
            <a:ext cx="23312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Test condition</a:t>
            </a:r>
            <a:r>
              <a:rPr lang="zh-TW" alt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zh-TW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Data rate : 10.3125G,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PRBS31</a:t>
            </a:r>
          </a:p>
          <a:p>
            <a:pPr algn="l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Voltage : 3.3V and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2.5V</a:t>
            </a:r>
          </a:p>
          <a:p>
            <a:pPr algn="l"/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Temp : 25 </a:t>
            </a:r>
            <a:r>
              <a:rPr lang="en-US" altLang="zh-TW" dirty="0" err="1">
                <a:latin typeface="Calibri" panose="020F0502020204030204" pitchFamily="34" charset="0"/>
                <a:cs typeface="Calibri" panose="020F0502020204030204" pitchFamily="34" charset="0"/>
              </a:rPr>
              <a:t>deg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5" name="Picture 12" descr="672_CH2-j3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45" y="2664507"/>
            <a:ext cx="4125123" cy="27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672_CH2-j328_B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21" y="2664507"/>
            <a:ext cx="4127278" cy="27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909389" y="5436815"/>
          <a:ext cx="8559800" cy="935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507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Power (</a:t>
                      </a:r>
                      <a:r>
                        <a:rPr lang="el-GR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W)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Meter(</a:t>
                      </a:r>
                      <a:r>
                        <a:rPr lang="el-GR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W)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 Amp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Jitter (RMS)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Rise Time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Fall Time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Margin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(3.3V)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(2.5V)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altLang="zh-TW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704.85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729</a:t>
                      </a:r>
                      <a:endParaRPr lang="en-US" altLang="zh-TW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843.6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6.627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4.408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35.34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45.68</a:t>
                      </a:r>
                      <a:endParaRPr lang="en-US" altLang="zh-TW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42.2</a:t>
                      </a:r>
                      <a:endParaRPr lang="en-US" altLang="zh-TW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altLang="zh-TW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663.24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705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836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7.015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3.974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32.54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44.38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33.1</a:t>
                      </a:r>
                      <a:endParaRPr lang="en-US" altLang="zh-TW" sz="1200" b="0" i="0" u="none" strike="noStrike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altLang="zh-TW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altLang="zh-TW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89" y="396059"/>
            <a:ext cx="1813173" cy="18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627982" y="395734"/>
            <a:ext cx="752528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APAC</a:t>
            </a:r>
            <a:endParaRPr lang="en-US" altLang="zh-TW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80257" y="2088443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Founded in July 1998, APAC Opto Electronics Inc. is one of the leading manufacturers of high performance fiber optical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for N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etwork  Communication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627982" y="395734"/>
            <a:ext cx="752528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 Products</a:t>
            </a:r>
            <a:endParaRPr lang="en-US" altLang="zh-TW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828675" y="5076825"/>
            <a:ext cx="8939213" cy="1746250"/>
          </a:xfrm>
          <a:prstGeom prst="verticalScroll">
            <a:avLst>
              <a:gd name="adj" fmla="val 25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92163" y="1436688"/>
            <a:ext cx="8893175" cy="3441700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SFP+ Green Bail Latch"/>
          <p:cNvPicPr preferRelativeResize="0"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7663" y="3636963"/>
            <a:ext cx="1147762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KSAX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3313" y="2016125"/>
            <a:ext cx="154146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124075"/>
            <a:ext cx="14176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 descr="KSE4-A3S-PC-N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563938"/>
            <a:ext cx="14573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1" descr="DVI 1SC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797550"/>
            <a:ext cx="12287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G_1856_1拷貝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983288"/>
            <a:ext cx="11747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3" descr="USB2A-Top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5861050"/>
            <a:ext cx="969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box1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953125"/>
            <a:ext cx="9096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3G-SDI-Do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6021388"/>
            <a:ext cx="993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MRT05K_TOP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986463"/>
            <a:ext cx="15478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460750" y="1457325"/>
            <a:ext cx="41179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693" tIns="51846" rIns="103693" bIns="51846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1911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6638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6600"/>
                </a:solidFill>
                <a:cs typeface="Arial" panose="020B0604020202020204" pitchFamily="34" charset="0"/>
              </a:rPr>
              <a:t>Optical Communication Transceiver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787900" y="5076825"/>
            <a:ext cx="20224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693" tIns="51846" rIns="103693" bIns="51846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1911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6638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6600"/>
                </a:solidFill>
                <a:cs typeface="Arial" panose="020B0604020202020204" pitchFamily="34" charset="0"/>
              </a:rPr>
              <a:t>Optical Extender</a:t>
            </a:r>
          </a:p>
        </p:txBody>
      </p:sp>
      <p:pic>
        <p:nvPicPr>
          <p:cNvPr id="19" name="Picture 19" descr="XFP BiDi-png"/>
          <p:cNvPicPr>
            <a:picLocks noChangeAspect="1" noChangeArrowheads="1"/>
          </p:cNvPicPr>
          <p:nvPr/>
        </p:nvPicPr>
        <p:blipFill>
          <a:blip r:embed="rId13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60588"/>
            <a:ext cx="17287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10G AO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908175"/>
            <a:ext cx="217963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XFP CWD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313113"/>
            <a:ext cx="17272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 descr="DUPLEX SFP+去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1063" y="3313113"/>
            <a:ext cx="1908175" cy="14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9575" y="3781425"/>
            <a:ext cx="1069975" cy="817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38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20416" y="552450"/>
            <a:ext cx="8065033" cy="565150"/>
          </a:xfrm>
          <a:noFill/>
        </p:spPr>
        <p:txBody>
          <a:bodyPr/>
          <a:lstStyle/>
          <a:p>
            <a:pPr eaLnBrk="1" hangingPunct="1"/>
            <a:r>
              <a:rPr lang="en-US" altLang="zh-TW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Application</a:t>
            </a:r>
          </a:p>
        </p:txBody>
      </p:sp>
      <p:pic>
        <p:nvPicPr>
          <p:cNvPr id="12291" name="Picture 3" descr="imag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1689100"/>
            <a:ext cx="2092325" cy="123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292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80288" y="3671888"/>
          <a:ext cx="2090737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點陣圖影像" r:id="rId5" imgW="5172797" imgH="4466667" progId="Paint.Picture">
                  <p:embed/>
                </p:oleObj>
              </mc:Choice>
              <mc:Fallback>
                <p:oleObj name="點陣圖影像" r:id="rId5" imgW="5172797" imgH="44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671888"/>
                        <a:ext cx="2090737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6" descr="is?Dl18dnH0rBKppQ0II-2rSU9lyt_VnFRDqGbhrXmJz6o&amp;height=1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5586413"/>
            <a:ext cx="21574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oil-gas-facilities_tcm37-136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38550"/>
            <a:ext cx="2190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1116013" y="1387475"/>
            <a:ext cx="2122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333333"/>
                </a:solidFill>
              </a:rPr>
              <a:t>Industrial Automation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7396163" y="138747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333333"/>
                </a:solidFill>
              </a:rPr>
              <a:t>Intelligent Transportation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1763713" y="3367088"/>
            <a:ext cx="944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333333"/>
                </a:solidFill>
              </a:rPr>
              <a:t>Oil &amp; Gas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4810125" y="1430338"/>
            <a:ext cx="10414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8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zh-TW" sz="1400">
                <a:solidFill>
                  <a:srgbClr val="333333"/>
                </a:solidFill>
              </a:rPr>
              <a:t>Smart Grid</a:t>
            </a: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7620000" y="5348288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333333"/>
                </a:solidFill>
              </a:rPr>
              <a:t>Mining Equipment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4433888" y="3367088"/>
            <a:ext cx="189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333333"/>
                </a:solidFill>
              </a:rPr>
              <a:t>LTE (Mobile Network)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1692275" y="53848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333333"/>
                </a:solidFill>
              </a:rPr>
              <a:t>IP Surveillance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7107238" y="3378200"/>
            <a:ext cx="26400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300">
                <a:solidFill>
                  <a:srgbClr val="333333"/>
                </a:solidFill>
              </a:rPr>
              <a:t>Medical Treatment &amp; Health Care</a:t>
            </a:r>
          </a:p>
        </p:txBody>
      </p:sp>
      <p:sp>
        <p:nvSpPr>
          <p:cNvPr id="12303" name="Rectangle 16"/>
          <p:cNvSpPr>
            <a:spLocks noChangeArrowheads="1"/>
          </p:cNvSpPr>
          <p:nvPr/>
        </p:nvSpPr>
        <p:spPr bwMode="auto">
          <a:xfrm>
            <a:off x="936625" y="1373188"/>
            <a:ext cx="2554288" cy="1758950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936625" y="3354388"/>
            <a:ext cx="2554288" cy="1758950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936625" y="5330825"/>
            <a:ext cx="2555875" cy="1725613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06" name="Rectangle 19"/>
          <p:cNvSpPr>
            <a:spLocks noChangeArrowheads="1"/>
          </p:cNvSpPr>
          <p:nvPr/>
        </p:nvSpPr>
        <p:spPr bwMode="auto">
          <a:xfrm>
            <a:off x="4032250" y="1373188"/>
            <a:ext cx="2554288" cy="1758950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07" name="Rectangle 20"/>
          <p:cNvSpPr>
            <a:spLocks noChangeArrowheads="1"/>
          </p:cNvSpPr>
          <p:nvPr/>
        </p:nvSpPr>
        <p:spPr bwMode="auto">
          <a:xfrm>
            <a:off x="4032250" y="3354388"/>
            <a:ext cx="2554288" cy="1758950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7129463" y="1373188"/>
            <a:ext cx="2555875" cy="1758950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09" name="Rectangle 22"/>
          <p:cNvSpPr>
            <a:spLocks noChangeArrowheads="1"/>
          </p:cNvSpPr>
          <p:nvPr/>
        </p:nvSpPr>
        <p:spPr bwMode="auto">
          <a:xfrm>
            <a:off x="7129463" y="3354388"/>
            <a:ext cx="2554287" cy="1758950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10" name="Rectangle 23"/>
          <p:cNvSpPr>
            <a:spLocks noChangeArrowheads="1"/>
          </p:cNvSpPr>
          <p:nvPr/>
        </p:nvSpPr>
        <p:spPr bwMode="auto">
          <a:xfrm>
            <a:off x="7129463" y="5330825"/>
            <a:ext cx="2555875" cy="1725613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11" name="Rectangle 24"/>
          <p:cNvSpPr>
            <a:spLocks noChangeArrowheads="1"/>
          </p:cNvSpPr>
          <p:nvPr/>
        </p:nvSpPr>
        <p:spPr bwMode="auto">
          <a:xfrm>
            <a:off x="4032250" y="5330825"/>
            <a:ext cx="2555875" cy="1725613"/>
          </a:xfrm>
          <a:prstGeom prst="rect">
            <a:avLst/>
          </a:prstGeom>
          <a:noFill/>
          <a:ln w="2857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400"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4441825" y="5348288"/>
            <a:ext cx="1714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42963" indent="-32385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95400" indent="-258763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814513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33362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908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480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052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16242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333333"/>
                </a:solidFill>
              </a:rPr>
              <a:t>Seismic Acquisition</a:t>
            </a:r>
          </a:p>
        </p:txBody>
      </p:sp>
      <p:pic>
        <p:nvPicPr>
          <p:cNvPr id="12313" name="Picture 26" descr="LAND-Seismic-Acquisition-Serc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8150" y="5649913"/>
            <a:ext cx="2155825" cy="1227137"/>
          </a:xfrm>
          <a:noFill/>
        </p:spPr>
      </p:pic>
      <p:graphicFrame>
        <p:nvGraphicFramePr>
          <p:cNvPr id="12314" name="Object 27"/>
          <p:cNvGraphicFramePr>
            <a:graphicFrameLocks noChangeAspect="1"/>
          </p:cNvGraphicFramePr>
          <p:nvPr/>
        </p:nvGraphicFramePr>
        <p:xfrm>
          <a:off x="7380288" y="5616575"/>
          <a:ext cx="21256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點陣圖影像" r:id="rId10" imgW="3191320" imgH="1943371" progId="Paint.Picture">
                  <p:embed/>
                </p:oleObj>
              </mc:Choice>
              <mc:Fallback>
                <p:oleObj name="點陣圖影像" r:id="rId10" imgW="3191320" imgH="1943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616575"/>
                        <a:ext cx="21256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5" name="Picture 28" descr="「Smart Grid」的圖片搜尋結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87513"/>
            <a:ext cx="2187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9" descr="「LTE (MOBILE network)」的圖片搜尋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548063"/>
            <a:ext cx="21923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17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52525" y="1690688"/>
          <a:ext cx="2157413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點陣圖影像" r:id="rId14" imgW="6056075" imgH="5003595" progId="Paint.Picture">
                  <p:embed/>
                </p:oleObj>
              </mc:Choice>
              <mc:Fallback>
                <p:oleObj name="點陣圖影像" r:id="rId14" imgW="6056075" imgH="5003595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690688"/>
                        <a:ext cx="2157413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8" name="Picture 32" descr="「Smart Grid」的圖片搜尋結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87513"/>
            <a:ext cx="2187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19" name="Object 31"/>
          <p:cNvGraphicFramePr>
            <a:graphicFrameLocks noChangeAspect="1"/>
          </p:cNvGraphicFramePr>
          <p:nvPr/>
        </p:nvGraphicFramePr>
        <p:xfrm>
          <a:off x="1152525" y="1690688"/>
          <a:ext cx="2157413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點陣圖影像" r:id="rId16" imgW="6056075" imgH="5003595" progId="Paint.Picture">
                  <p:embed/>
                </p:oleObj>
              </mc:Choice>
              <mc:Fallback>
                <p:oleObj name="點陣圖影像" r:id="rId16" imgW="6056075" imgH="50035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690688"/>
                        <a:ext cx="2157413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10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51844" y="1531144"/>
            <a:ext cx="6481762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>
            <a:spAutoFit/>
          </a:bodyPr>
          <a:lstStyle>
            <a:lvl1pPr defTabSz="1036638">
              <a:spcBef>
                <a:spcPct val="20000"/>
              </a:spcBef>
              <a:buChar char="•"/>
              <a:tabLst>
                <a:tab pos="266700" algn="l"/>
              </a:tabLst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215900" indent="317500" defTabSz="1036638">
              <a:spcBef>
                <a:spcPct val="20000"/>
              </a:spcBef>
              <a:buChar char="–"/>
              <a:tabLst>
                <a:tab pos="266700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8088" indent="-406400" defTabSz="1036638">
              <a:spcBef>
                <a:spcPct val="20000"/>
              </a:spcBef>
              <a:buChar char="•"/>
              <a:tabLst>
                <a:tab pos="266700" algn="l"/>
              </a:tabLst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indent="-258763" defTabSz="1036638">
              <a:spcBef>
                <a:spcPct val="20000"/>
              </a:spcBef>
              <a:buChar char="–"/>
              <a:tabLst>
                <a:tab pos="266700" algn="l"/>
              </a:tabLst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indent="-260350" defTabSz="1036638">
              <a:spcBef>
                <a:spcPct val="20000"/>
              </a:spcBef>
              <a:buChar char="»"/>
              <a:tabLst>
                <a:tab pos="266700" algn="l"/>
              </a:tabLst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kumimoji="0" lang="en-US" altLang="zh-TW" sz="2000" b="1" dirty="0">
                <a:solidFill>
                  <a:srgbClr val="000066"/>
                </a:solidFill>
                <a:cs typeface="Arial" panose="020B0604020202020204" pitchFamily="34" charset="0"/>
              </a:rPr>
              <a:t>Transceiver (</a:t>
            </a:r>
            <a:r>
              <a:rPr kumimoji="0" lang="en-US" altLang="zh-TW" sz="2000" b="1" dirty="0" err="1">
                <a:solidFill>
                  <a:srgbClr val="000066"/>
                </a:solidFill>
                <a:cs typeface="Arial" panose="020B0604020202020204" pitchFamily="34" charset="0"/>
              </a:rPr>
              <a:t>TRx</a:t>
            </a:r>
            <a:r>
              <a:rPr kumimoji="0" lang="en-US" altLang="zh-TW" sz="2000" b="1" dirty="0">
                <a:solidFill>
                  <a:srgbClr val="000066"/>
                </a:solidFill>
                <a:cs typeface="Arial" panose="020B0604020202020204" pitchFamily="34" charset="0"/>
              </a:rPr>
              <a:t>) Design &amp; Manufacturing 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kumimoji="0" lang="en-US" altLang="zh-TW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TRx</a:t>
            </a:r>
            <a:r>
              <a:rPr kumimoji="0" lang="en-US" altLang="zh-TW" sz="1600" b="1" dirty="0">
                <a:solidFill>
                  <a:srgbClr val="333333"/>
                </a:solidFill>
                <a:cs typeface="Arial" panose="020B0604020202020204" pitchFamily="34" charset="0"/>
              </a:rPr>
              <a:t> Module 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kumimoji="0" lang="en-US" altLang="zh-TW" sz="1600" b="1" dirty="0">
                <a:solidFill>
                  <a:srgbClr val="333333"/>
                </a:solidFill>
                <a:cs typeface="Arial" panose="020B0604020202020204" pitchFamily="34" charset="0"/>
              </a:rPr>
              <a:t>OSA Sub-Module 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kumimoji="0" lang="en-US" altLang="zh-TW" sz="1600" b="1" dirty="0">
                <a:solidFill>
                  <a:srgbClr val="333333"/>
                </a:solidFill>
                <a:cs typeface="Arial" panose="020B0604020202020204" pitchFamily="34" charset="0"/>
              </a:rPr>
              <a:t>OEM/ODM/Private Labeling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kumimoji="0" lang="en-US" altLang="zh-TW" sz="1600" b="1" dirty="0">
                <a:solidFill>
                  <a:srgbClr val="333333"/>
                </a:solidFill>
                <a:cs typeface="Arial" panose="020B0604020202020204" pitchFamily="34" charset="0"/>
              </a:rPr>
              <a:t>Customized Specification</a:t>
            </a:r>
            <a:r>
              <a:rPr kumimoji="0" lang="en-US" altLang="zh-TW" sz="1600" dirty="0">
                <a:solidFill>
                  <a:srgbClr val="5F5F5F"/>
                </a:solidFill>
                <a:latin typeface="Arial Black" panose="020B0A04020102020204" pitchFamily="34" charset="0"/>
              </a:rPr>
              <a:t> </a:t>
            </a:r>
            <a:r>
              <a:rPr kumimoji="0" lang="en-US" altLang="zh-TW" sz="1600" dirty="0">
                <a:solidFill>
                  <a:srgbClr val="5F5F5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9750"/>
            <a:ext cx="10585450" cy="684213"/>
          </a:xfrm>
        </p:spPr>
        <p:txBody>
          <a:bodyPr/>
          <a:lstStyle/>
          <a:p>
            <a:pPr algn="ctr" eaLnBrk="1" hangingPunct="1"/>
            <a:r>
              <a:rPr lang="en-US" altLang="zh-TW" sz="32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APAC Opto Services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47135" y="4201291"/>
            <a:ext cx="6481762" cy="24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>
            <a:spAutoFit/>
          </a:bodyPr>
          <a:lstStyle>
            <a:lvl1pPr defTabSz="1036638">
              <a:spcBef>
                <a:spcPct val="20000"/>
              </a:spcBef>
              <a:buChar char="•"/>
              <a:defRPr kumimoji="1" sz="3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215900" indent="317500" defTabSz="1036638">
              <a:spcBef>
                <a:spcPct val="20000"/>
              </a:spcBef>
              <a:buChar char="–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19188" indent="-406400" defTabSz="1036638">
              <a:spcBef>
                <a:spcPct val="20000"/>
              </a:spcBef>
              <a:buChar char="•"/>
              <a:defRPr kumimoji="1" sz="27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indent="-258763" defTabSz="1036638">
              <a:spcBef>
                <a:spcPct val="20000"/>
              </a:spcBef>
              <a:buChar char="–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indent="-260350" defTabSz="1036638">
              <a:spcBef>
                <a:spcPct val="20000"/>
              </a:spcBef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indent="-26035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kumimoji="0" lang="en-US" altLang="zh-TW" sz="2000" b="1" dirty="0">
                <a:solidFill>
                  <a:srgbClr val="000066"/>
                </a:solidFill>
                <a:cs typeface="Arial" panose="020B0604020202020204" pitchFamily="34" charset="0"/>
              </a:rPr>
              <a:t>Electronic Manufacturing Services (EMS)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kumimoji="0" lang="en-US" altLang="zh-TW" sz="1600" b="1" dirty="0">
                <a:solidFill>
                  <a:srgbClr val="333333"/>
                </a:solidFill>
                <a:cs typeface="Arial" panose="020B0604020202020204" pitchFamily="34" charset="0"/>
              </a:rPr>
              <a:t>TO Package 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kumimoji="0" lang="en-US" altLang="zh-TW" sz="1800" b="1" dirty="0">
                <a:solidFill>
                  <a:srgbClr val="FF0000"/>
                </a:solidFill>
                <a:cs typeface="Arial" panose="020B0604020202020204" pitchFamily="34" charset="0"/>
              </a:rPr>
              <a:t>COB Package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kumimoji="0" lang="en-US" altLang="zh-TW" sz="1600" b="1" dirty="0">
                <a:solidFill>
                  <a:srgbClr val="333333"/>
                </a:solidFill>
                <a:cs typeface="Arial" panose="020B0604020202020204" pitchFamily="34" charset="0"/>
              </a:rPr>
              <a:t>SMT PCBA</a:t>
            </a:r>
          </a:p>
          <a:p>
            <a:pPr lvl="1" algn="l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Font typeface="Wingdings" panose="05000000000000000000" pitchFamily="2" charset="2"/>
              <a:buNone/>
            </a:pPr>
            <a:endParaRPr kumimoji="0" lang="en-US" altLang="zh-TW" sz="1600" b="1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336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2627982" y="395734"/>
            <a:ext cx="788532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 Production Capability</a:t>
            </a:r>
            <a:endParaRPr lang="en-US" altLang="zh-TW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61960" y="2390606"/>
            <a:ext cx="1383961" cy="4007853"/>
          </a:xfrm>
          <a:prstGeom prst="rect">
            <a:avLst/>
          </a:prstGeom>
        </p:spPr>
      </p:pic>
      <p:sp>
        <p:nvSpPr>
          <p:cNvPr id="18" name="內容版面配置區 1"/>
          <p:cNvSpPr>
            <a:spLocks noGrp="1"/>
          </p:cNvSpPr>
          <p:nvPr>
            <p:ph sz="half" idx="1"/>
          </p:nvPr>
        </p:nvSpPr>
        <p:spPr>
          <a:xfrm>
            <a:off x="542925" y="1836738"/>
            <a:ext cx="4686300" cy="3767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Device Overview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76" y="1748401"/>
            <a:ext cx="7841321" cy="529226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183997" y="2952539"/>
            <a:ext cx="1404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Lens</a:t>
            </a:r>
            <a:endParaRPr lang="zh-TW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955406" y="5363406"/>
            <a:ext cx="190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IC</a:t>
            </a:r>
            <a:endParaRPr lang="zh-TW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347372" y="6069680"/>
            <a:ext cx="190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VCSEL or PD</a:t>
            </a:r>
            <a:endParaRPr lang="zh-TW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直線單箭頭接點 20"/>
          <p:cNvCxnSpPr>
            <a:stCxn id="20" idx="0"/>
          </p:cNvCxnSpPr>
          <p:nvPr/>
        </p:nvCxnSpPr>
        <p:spPr bwMode="auto">
          <a:xfrm flipH="1" flipV="1">
            <a:off x="3588153" y="4536715"/>
            <a:ext cx="713325" cy="1532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單箭頭接點 23"/>
          <p:cNvCxnSpPr/>
          <p:nvPr/>
        </p:nvCxnSpPr>
        <p:spPr bwMode="auto">
          <a:xfrm flipH="1" flipV="1">
            <a:off x="3896122" y="4680731"/>
            <a:ext cx="405356" cy="13889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768" name="直線單箭頭接點 928767"/>
          <p:cNvCxnSpPr/>
          <p:nvPr/>
        </p:nvCxnSpPr>
        <p:spPr bwMode="auto">
          <a:xfrm>
            <a:off x="3204493" y="3276575"/>
            <a:ext cx="608291" cy="25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776" name="直線單箭頭接點 928775"/>
          <p:cNvCxnSpPr/>
          <p:nvPr/>
        </p:nvCxnSpPr>
        <p:spPr bwMode="auto">
          <a:xfrm flipH="1" flipV="1">
            <a:off x="4248609" y="4536715"/>
            <a:ext cx="1116124" cy="868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1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902490809"/>
              </p:ext>
            </p:extLst>
          </p:nvPr>
        </p:nvGraphicFramePr>
        <p:xfrm>
          <a:off x="2382416" y="1620391"/>
          <a:ext cx="6444807" cy="418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952522" y="2571456"/>
            <a:ext cx="2916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Fixture/jig tooling</a:t>
            </a:r>
          </a:p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2D/3D drawing</a:t>
            </a:r>
          </a:p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Reverse engineering</a:t>
            </a:r>
            <a:endParaRPr lang="zh-TW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742006" y="2580047"/>
            <a:ext cx="2844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Prototyping</a:t>
            </a:r>
          </a:p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Mechanical capacity</a:t>
            </a:r>
          </a:p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Machine accuracy</a:t>
            </a:r>
            <a:endParaRPr lang="zh-TW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18620" y="5717296"/>
            <a:ext cx="2844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Production fixture</a:t>
            </a:r>
          </a:p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Testing fixture</a:t>
            </a:r>
          </a:p>
          <a:p>
            <a:pPr algn="l"/>
            <a:r>
              <a:rPr lang="en-US" altLang="zh-TW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‧ Process flow</a:t>
            </a:r>
            <a:endParaRPr lang="zh-TW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782968" y="2498287"/>
            <a:ext cx="2664296" cy="1088832"/>
          </a:xfrm>
          <a:prstGeom prst="roundRect">
            <a:avLst/>
          </a:prstGeom>
          <a:solidFill>
            <a:srgbClr val="336699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7597990" y="2543462"/>
            <a:ext cx="2664296" cy="1088832"/>
          </a:xfrm>
          <a:prstGeom prst="roundRect">
            <a:avLst/>
          </a:prstGeom>
          <a:solidFill>
            <a:srgbClr val="336699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4218620" y="5632012"/>
            <a:ext cx="2664296" cy="1088832"/>
          </a:xfrm>
          <a:prstGeom prst="roundRect">
            <a:avLst/>
          </a:prstGeom>
          <a:solidFill>
            <a:srgbClr val="336699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400" b="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 Black" panose="020B0A040201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627982" y="395734"/>
            <a:ext cx="752528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 package service</a:t>
            </a:r>
          </a:p>
        </p:txBody>
      </p:sp>
    </p:spTree>
    <p:extLst>
      <p:ext uri="{BB962C8B-B14F-4D97-AF65-F5344CB8AC3E}">
        <p14:creationId xmlns:p14="http://schemas.microsoft.com/office/powerpoint/2010/main" val="104732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Text Box 2"/>
          <p:cNvSpPr txBox="1">
            <a:spLocks noChangeAspect="1" noChangeArrowheads="1"/>
          </p:cNvSpPr>
          <p:nvPr/>
        </p:nvSpPr>
        <p:spPr bwMode="auto">
          <a:xfrm>
            <a:off x="863600" y="938213"/>
            <a:ext cx="8893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519113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6638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55750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73275"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304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876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448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02075"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100000"/>
              </a:spcBef>
              <a:buSzPct val="90000"/>
            </a:pPr>
            <a:endParaRPr lang="en-US" altLang="zh-TW" sz="900">
              <a:solidFill>
                <a:srgbClr val="000066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  <a:spcBef>
                <a:spcPct val="8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zh-TW" sz="2400" b="1">
                <a:solidFill>
                  <a:srgbClr val="000066"/>
                </a:solidFill>
                <a:latin typeface="Calibri" panose="020F0502020204030204" pitchFamily="34" charset="0"/>
              </a:rPr>
              <a:t>Optoelectronic Packaging</a:t>
            </a:r>
            <a:endParaRPr lang="en-US" altLang="zh-TW" sz="230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80000"/>
              </a:spcBef>
              <a:buSzPct val="90000"/>
              <a:buFont typeface="Wingdings" panose="05000000000000000000" pitchFamily="2" charset="2"/>
              <a:buNone/>
            </a:pPr>
            <a:r>
              <a:rPr lang="en-US" altLang="zh-TW" sz="2000">
                <a:solidFill>
                  <a:srgbClr val="000066"/>
                </a:solidFill>
                <a:latin typeface="Calibri" panose="020F0502020204030204" pitchFamily="34" charset="0"/>
              </a:rPr>
              <a:t>APAC offers packaging service and resolves customer’s request in design and production for TO-can, COB and related applications. All processes are carried out in class 10,000 clean room.</a:t>
            </a:r>
          </a:p>
        </p:txBody>
      </p:sp>
      <p:pic>
        <p:nvPicPr>
          <p:cNvPr id="858133" name="Picture 21" descr="S__98140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3421063"/>
            <a:ext cx="4257675" cy="319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8135" name="Picture 23" descr="S__98140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8950" y="3421063"/>
            <a:ext cx="4260850" cy="319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627982" y="395734"/>
            <a:ext cx="752528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Information</a:t>
            </a:r>
            <a:endParaRPr lang="en-US" altLang="zh-TW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1" name="Rectangle 3"/>
          <p:cNvSpPr>
            <a:spLocks noChangeArrowheads="1"/>
          </p:cNvSpPr>
          <p:nvPr/>
        </p:nvSpPr>
        <p:spPr bwMode="auto">
          <a:xfrm>
            <a:off x="4357688" y="3985642"/>
            <a:ext cx="1874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969732" name="AutoShape 4"/>
          <p:cNvSpPr>
            <a:spLocks noChangeArrowheads="1"/>
          </p:cNvSpPr>
          <p:nvPr/>
        </p:nvSpPr>
        <p:spPr bwMode="auto">
          <a:xfrm rot="5400000">
            <a:off x="1096963" y="4012629"/>
            <a:ext cx="1079500" cy="974725"/>
          </a:xfrm>
          <a:prstGeom prst="chevron">
            <a:avLst>
              <a:gd name="adj" fmla="val 27687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Calibri" panose="020F0502020204030204" pitchFamily="34" charset="0"/>
              </a:rPr>
              <a:t>Wire Bond</a:t>
            </a:r>
          </a:p>
        </p:txBody>
      </p:sp>
      <p:sp>
        <p:nvSpPr>
          <p:cNvPr id="969733" name="AutoShape 5"/>
          <p:cNvSpPr>
            <a:spLocks noChangeArrowheads="1"/>
          </p:cNvSpPr>
          <p:nvPr/>
        </p:nvSpPr>
        <p:spPr bwMode="auto">
          <a:xfrm>
            <a:off x="2084388" y="3960242"/>
            <a:ext cx="7493000" cy="806450"/>
          </a:xfrm>
          <a:prstGeom prst="flowChartAlternateProcess">
            <a:avLst/>
          </a:prstGeom>
          <a:noFill/>
          <a:ln w="25400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 smtClean="0">
                <a:latin typeface="Calibri" panose="020F0502020204030204" pitchFamily="34" charset="0"/>
              </a:rPr>
              <a:t>‧ Include </a:t>
            </a:r>
            <a:r>
              <a:rPr lang="en-US" altLang="zh-TW" sz="1600" dirty="0">
                <a:latin typeface="Calibri" panose="020F0502020204030204" pitchFamily="34" charset="0"/>
              </a:rPr>
              <a:t>wedge bonding, ball bonding</a:t>
            </a:r>
            <a:endParaRPr lang="en-US" altLang="zh-TW" sz="16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969734" name="AutoShape 6"/>
          <p:cNvSpPr>
            <a:spLocks noChangeArrowheads="1"/>
          </p:cNvSpPr>
          <p:nvPr/>
        </p:nvSpPr>
        <p:spPr bwMode="auto">
          <a:xfrm rot="5400000">
            <a:off x="1096963" y="3041079"/>
            <a:ext cx="1079500" cy="974725"/>
          </a:xfrm>
          <a:prstGeom prst="chevron">
            <a:avLst>
              <a:gd name="adj" fmla="val 27687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Calibri" panose="020F0502020204030204" pitchFamily="34" charset="0"/>
              </a:rPr>
              <a:t>Die Bond</a:t>
            </a:r>
          </a:p>
        </p:txBody>
      </p:sp>
      <p:sp>
        <p:nvSpPr>
          <p:cNvPr id="969735" name="AutoShape 7"/>
          <p:cNvSpPr>
            <a:spLocks noChangeArrowheads="1"/>
          </p:cNvSpPr>
          <p:nvPr/>
        </p:nvSpPr>
        <p:spPr bwMode="auto">
          <a:xfrm>
            <a:off x="2084388" y="2988692"/>
            <a:ext cx="7493000" cy="806450"/>
          </a:xfrm>
          <a:prstGeom prst="flowChartAlternateProcess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 smtClean="0">
                <a:latin typeface="Arial Black" panose="020B0A04020102020204" pitchFamily="34" charset="0"/>
              </a:rPr>
              <a:t>‧ </a:t>
            </a:r>
            <a:r>
              <a:rPr lang="en-US" altLang="zh-TW" sz="1600" dirty="0" smtClean="0">
                <a:latin typeface="Calibri" panose="020F0502020204030204" pitchFamily="34" charset="0"/>
              </a:rPr>
              <a:t>Multiple </a:t>
            </a:r>
            <a:r>
              <a:rPr lang="en-US" altLang="zh-TW" sz="1600" dirty="0">
                <a:latin typeface="Calibri" panose="020F0502020204030204" pitchFamily="34" charset="0"/>
              </a:rPr>
              <a:t>die attach, chip on board.</a:t>
            </a:r>
          </a:p>
          <a:p>
            <a:r>
              <a:rPr lang="en-US" altLang="zh-TW" sz="1600" dirty="0" smtClean="0">
                <a:latin typeface="Calibri" panose="020F0502020204030204" pitchFamily="34" charset="0"/>
              </a:rPr>
              <a:t>‧ COB </a:t>
            </a:r>
            <a:r>
              <a:rPr lang="en-US" altLang="zh-TW" sz="1600" dirty="0">
                <a:latin typeface="Calibri" panose="020F0502020204030204" pitchFamily="34" charset="0"/>
              </a:rPr>
              <a:t>or custom design, </a:t>
            </a:r>
            <a:r>
              <a:rPr lang="en-US" altLang="zh-TW" sz="1600" dirty="0" err="1">
                <a:latin typeface="Calibri" panose="020F0502020204030204" pitchFamily="34" charset="0"/>
              </a:rPr>
              <a:t>etc</a:t>
            </a:r>
            <a:endParaRPr lang="en-US" altLang="zh-TW" sz="16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969736" name="AutoShape 8"/>
          <p:cNvSpPr>
            <a:spLocks noChangeArrowheads="1"/>
          </p:cNvSpPr>
          <p:nvPr/>
        </p:nvSpPr>
        <p:spPr bwMode="auto">
          <a:xfrm rot="5400000">
            <a:off x="1096963" y="4985766"/>
            <a:ext cx="1079500" cy="974725"/>
          </a:xfrm>
          <a:prstGeom prst="chevron">
            <a:avLst>
              <a:gd name="adj" fmla="val 27687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Calibri" panose="020F0502020204030204" pitchFamily="34" charset="0"/>
              </a:rPr>
              <a:t>Lens Mounting</a:t>
            </a:r>
          </a:p>
        </p:txBody>
      </p:sp>
      <p:sp>
        <p:nvSpPr>
          <p:cNvPr id="969737" name="AutoShape 9"/>
          <p:cNvSpPr>
            <a:spLocks noChangeArrowheads="1"/>
          </p:cNvSpPr>
          <p:nvPr/>
        </p:nvSpPr>
        <p:spPr bwMode="auto">
          <a:xfrm>
            <a:off x="2084388" y="4933379"/>
            <a:ext cx="7493000" cy="806450"/>
          </a:xfrm>
          <a:prstGeom prst="flowChartAlternateProcess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 smtClean="0">
                <a:latin typeface="Arial Black" panose="020B0A04020102020204" pitchFamily="34" charset="0"/>
              </a:rPr>
              <a:t>‧ </a:t>
            </a:r>
            <a:r>
              <a:rPr lang="en-US" altLang="zh-TW" sz="1600" dirty="0" smtClean="0">
                <a:latin typeface="Calibri" panose="020F0502020204030204" pitchFamily="34" charset="0"/>
              </a:rPr>
              <a:t>High </a:t>
            </a:r>
            <a:r>
              <a:rPr lang="en-US" altLang="zh-TW" sz="1600" dirty="0">
                <a:latin typeface="Calibri" panose="020F0502020204030204" pitchFamily="34" charset="0"/>
              </a:rPr>
              <a:t>accuracy mounting by passive alignment </a:t>
            </a:r>
          </a:p>
        </p:txBody>
      </p:sp>
      <p:sp>
        <p:nvSpPr>
          <p:cNvPr id="969740" name="AutoShape 12"/>
          <p:cNvSpPr>
            <a:spLocks noChangeArrowheads="1"/>
          </p:cNvSpPr>
          <p:nvPr/>
        </p:nvSpPr>
        <p:spPr bwMode="auto">
          <a:xfrm rot="5400000">
            <a:off x="1098551" y="2069529"/>
            <a:ext cx="1079500" cy="974725"/>
          </a:xfrm>
          <a:prstGeom prst="chevron">
            <a:avLst>
              <a:gd name="adj" fmla="val 2768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600" b="1">
                <a:solidFill>
                  <a:schemeClr val="bg1"/>
                </a:solidFill>
                <a:latin typeface="Calibri" panose="020F0502020204030204" pitchFamily="34" charset="0"/>
              </a:rPr>
              <a:t>Plasma Cleaning</a:t>
            </a:r>
          </a:p>
        </p:txBody>
      </p:sp>
      <p:sp>
        <p:nvSpPr>
          <p:cNvPr id="969741" name="AutoShape 13"/>
          <p:cNvSpPr>
            <a:spLocks noChangeArrowheads="1"/>
          </p:cNvSpPr>
          <p:nvPr/>
        </p:nvSpPr>
        <p:spPr bwMode="auto">
          <a:xfrm>
            <a:off x="2085975" y="2017142"/>
            <a:ext cx="7493000" cy="806450"/>
          </a:xfrm>
          <a:prstGeom prst="flowChartAlternateProcess">
            <a:avLst/>
          </a:prstGeom>
          <a:noFill/>
          <a:ln w="25400" algn="ctr">
            <a:solidFill>
              <a:srgbClr val="8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defTabSz="10366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 smtClean="0">
                <a:latin typeface="Arial Black" panose="020B0A04020102020204" pitchFamily="34" charset="0"/>
              </a:rPr>
              <a:t>‧ </a:t>
            </a:r>
            <a:r>
              <a:rPr lang="en-US" altLang="zh-TW" sz="1600" dirty="0" smtClean="0">
                <a:latin typeface="Calibri" panose="020F0502020204030204" pitchFamily="34" charset="0"/>
              </a:rPr>
              <a:t>Removal </a:t>
            </a:r>
            <a:r>
              <a:rPr lang="en-US" altLang="zh-TW" sz="1600" dirty="0">
                <a:latin typeface="Calibri" panose="020F0502020204030204" pitchFamily="34" charset="0"/>
              </a:rPr>
              <a:t>of impurities and contaminants from surface.</a:t>
            </a:r>
            <a:endParaRPr lang="en-US" altLang="zh-TW" sz="16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627982" y="395734"/>
            <a:ext cx="752528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3688" tIns="51844" rIns="103688" bIns="51844" anchor="ctr"/>
          <a:lstStyle>
            <a:lvl1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1pPr>
            <a:lvl2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2pPr>
            <a:lvl3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3pPr>
            <a:lvl4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4pPr>
            <a:lvl5pPr algn="l" defTabSz="1036638"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5pPr>
            <a:lvl6pPr marL="4572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6pPr>
            <a:lvl7pPr marL="9144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7pPr>
            <a:lvl8pPr marL="13716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8pPr>
            <a:lvl9pPr marL="1828800" defTabSz="1036638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Black" panose="020B0A040201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 Process Flow</a:t>
            </a:r>
            <a:endParaRPr lang="en-US" altLang="zh-TW" sz="44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 Black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1036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 Black" panose="020B0A040201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1036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 Black" panose="020B0A040201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40537</TotalTime>
  <Words>461</Words>
  <Application>Microsoft Office PowerPoint</Application>
  <PresentationFormat>自訂</PresentationFormat>
  <Paragraphs>126</Paragraphs>
  <Slides>14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新細明體</vt:lpstr>
      <vt:lpstr>Arial</vt:lpstr>
      <vt:lpstr>Arial Black</vt:lpstr>
      <vt:lpstr>Calibri</vt:lpstr>
      <vt:lpstr>Times New Roman</vt:lpstr>
      <vt:lpstr>Wingdings</vt:lpstr>
      <vt:lpstr>預設簡報設計</vt:lpstr>
      <vt:lpstr>點陣圖影像</vt:lpstr>
      <vt:lpstr>PowerPoint 簡報</vt:lpstr>
      <vt:lpstr>PowerPoint 簡報</vt:lpstr>
      <vt:lpstr>PowerPoint 簡報</vt:lpstr>
      <vt:lpstr>  Application</vt:lpstr>
      <vt:lpstr>   APAC Opto Services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VLAD14 QTx Product</vt:lpstr>
      <vt:lpstr>MTx+ SFP Product</vt:lpstr>
      <vt:lpstr>MTx+ SFP Product</vt:lpstr>
    </vt:vector>
  </TitlesOfParts>
  <Company>APAC Opto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marinalin</dc:creator>
  <cp:lastModifiedBy>Clark Li 李昌祐</cp:lastModifiedBy>
  <cp:revision>1093</cp:revision>
  <dcterms:created xsi:type="dcterms:W3CDTF">2006-11-22T05:59:54Z</dcterms:created>
  <dcterms:modified xsi:type="dcterms:W3CDTF">2021-01-18T10:03:52Z</dcterms:modified>
</cp:coreProperties>
</file>