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9" r:id="rId1"/>
  </p:sldMasterIdLst>
  <p:notesMasterIdLst>
    <p:notesMasterId r:id="rId6"/>
  </p:notesMasterIdLst>
  <p:handoutMasterIdLst>
    <p:handoutMasterId r:id="rId7"/>
  </p:handoutMasterIdLst>
  <p:sldIdLst>
    <p:sldId id="786" r:id="rId2"/>
    <p:sldId id="965" r:id="rId3"/>
    <p:sldId id="904" r:id="rId4"/>
    <p:sldId id="978" r:id="rId5"/>
  </p:sldIdLst>
  <p:sldSz cx="9144000" cy="6858000" type="screen4x3"/>
  <p:notesSz cx="6797675" cy="9926638"/>
  <p:kinsoku lang="zh-TW" invalStChars="!),.:;?]}，、。．；：？！︰…‥﹐﹑﹒﹔﹕﹖﹗｜–︱—︳?︴﹏）︶﹜︸〕︺】︼》︾〉﹀」﹂』﹄﹚﹜﹞’”〞′·" invalEndChars="([{（︵﹛︷〔︹【︻《︽〈︿「﹁『﹃﹙﹛﹝‘“〝‵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3600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3600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3600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3600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545E8D30-3161-4891-80FD-AEF85440B4D7}">
          <p14:sldIdLst>
            <p14:sldId id="786"/>
            <p14:sldId id="965"/>
            <p14:sldId id="904"/>
            <p14:sldId id="978"/>
          </p14:sldIdLst>
        </p14:section>
        <p14:section name="未命名的章節" id="{8EBE287D-A73E-41A0-8DA2-A3BFE1B500E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34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DE6D3"/>
    <a:srgbClr val="F79646"/>
    <a:srgbClr val="D0F0EF"/>
    <a:srgbClr val="FBC99F"/>
    <a:srgbClr val="FFCCFF"/>
    <a:srgbClr val="51C2C2"/>
    <a:srgbClr val="FBFBFB"/>
    <a:srgbClr val="93DBD9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4" autoAdjust="0"/>
    <p:restoredTop sz="94065" autoAdjust="0"/>
  </p:normalViewPr>
  <p:slideViewPr>
    <p:cSldViewPr snapToObjects="1">
      <p:cViewPr varScale="1">
        <p:scale>
          <a:sx n="86" d="100"/>
          <a:sy n="86" d="100"/>
        </p:scale>
        <p:origin x="370" y="43"/>
      </p:cViewPr>
      <p:guideLst>
        <p:guide orient="horz" pos="234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0" d="100"/>
        <a:sy n="60" d="100"/>
      </p:scale>
      <p:origin x="0" y="-7512"/>
    </p:cViewPr>
  </p:sorterViewPr>
  <p:notesViewPr>
    <p:cSldViewPr snapToObjects="1">
      <p:cViewPr varScale="1">
        <p:scale>
          <a:sx n="79" d="100"/>
          <a:sy n="79" d="100"/>
        </p:scale>
        <p:origin x="3102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9" tIns="45688" rIns="91379" bIns="45688" numCol="1" anchor="t" anchorCtr="0" compatLnSpc="1">
            <a:prstTxWarp prst="textNoShape">
              <a:avLst/>
            </a:prstTxWarp>
          </a:bodyPr>
          <a:lstStyle>
            <a:lvl1pPr algn="l" defTabSz="913380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3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9" tIns="45688" rIns="91379" bIns="45688" numCol="1" anchor="t" anchorCtr="0" compatLnSpc="1">
            <a:prstTxWarp prst="textNoShape">
              <a:avLst/>
            </a:prstTxWarp>
          </a:bodyPr>
          <a:lstStyle>
            <a:lvl1pPr algn="r" defTabSz="913380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9" tIns="45688" rIns="91379" bIns="45688" numCol="1" anchor="b" anchorCtr="0" compatLnSpc="1">
            <a:prstTxWarp prst="textNoShape">
              <a:avLst/>
            </a:prstTxWarp>
          </a:bodyPr>
          <a:lstStyle>
            <a:lvl1pPr algn="l" defTabSz="913380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9" tIns="45688" rIns="91379" bIns="45688" numCol="1" anchor="b" anchorCtr="0" compatLnSpc="1">
            <a:prstTxWarp prst="textNoShape">
              <a:avLst/>
            </a:prstTxWarp>
          </a:bodyPr>
          <a:lstStyle>
            <a:lvl1pPr algn="r" defTabSz="913380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90EE0373-1741-4DDA-B000-34ACB15A570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32751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2946401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9" tIns="45688" rIns="91379" bIns="45688" numCol="1" anchor="t" anchorCtr="0" compatLnSpc="1">
            <a:prstTxWarp prst="textNoShape">
              <a:avLst/>
            </a:prstTxWarp>
          </a:bodyPr>
          <a:lstStyle>
            <a:lvl1pPr algn="l" defTabSz="913380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91" y="3"/>
            <a:ext cx="2946401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9" tIns="45688" rIns="91379" bIns="45688" numCol="1" anchor="t" anchorCtr="0" compatLnSpc="1">
            <a:prstTxWarp prst="textNoShape">
              <a:avLst/>
            </a:prstTxWarp>
          </a:bodyPr>
          <a:lstStyle>
            <a:lvl1pPr algn="r" defTabSz="913380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3291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9" tIns="45688" rIns="91379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8163"/>
            <a:ext cx="2946401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9" tIns="45688" rIns="91379" bIns="45688" numCol="1" anchor="b" anchorCtr="0" compatLnSpc="1">
            <a:prstTxWarp prst="textNoShape">
              <a:avLst/>
            </a:prstTxWarp>
          </a:bodyPr>
          <a:lstStyle>
            <a:lvl1pPr algn="l" defTabSz="913380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91" y="9428163"/>
            <a:ext cx="2946401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9" tIns="45688" rIns="91379" bIns="45688" numCol="1" anchor="b" anchorCtr="0" compatLnSpc="1">
            <a:prstTxWarp prst="textNoShape">
              <a:avLst/>
            </a:prstTxWarp>
          </a:bodyPr>
          <a:lstStyle>
            <a:lvl1pPr algn="r" defTabSz="913380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5E8FA5D6-5B8F-4440-B0E1-A40531EA94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2380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8FA5D6-5B8F-4440-B0E1-A40531EA9468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6598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0" lang="zh-TW" altLang="zh-TW" sz="2400">
              <a:latin typeface="Times New Roman" charset="0"/>
            </a:endParaRPr>
          </a:p>
        </p:txBody>
      </p:sp>
      <p:pic>
        <p:nvPicPr>
          <p:cNvPr id="5" name="Picture 2" descr="D:\Tereza's\國研院\標誌應用系統_標案\應用設計修改\定稿_簡報版型\130419-國家實驗研究院-簡報元素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200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5736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zh-TW" altLang="en-US" noProof="0" dirty="0" smtClean="0"/>
              <a:t>按一下以編輯母片副標題樣式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1463" y="618648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AAD3E-C766-43E3-82C4-B602CC48C82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矩形 4"/>
          <p:cNvSpPr/>
          <p:nvPr userDrawn="1"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Rectangle 18"/>
          <p:cNvSpPr txBox="1">
            <a:spLocks noChangeArrowheads="1"/>
          </p:cNvSpPr>
          <p:nvPr userDrawn="1"/>
        </p:nvSpPr>
        <p:spPr>
          <a:xfrm>
            <a:off x="6934200" y="6469062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600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600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600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600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730D06-2C7F-46E5-BAA4-8962DA3DF423}" type="slidenum">
              <a:rPr kumimoji="1" lang="en-US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0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2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Rectangle 18"/>
          <p:cNvSpPr txBox="1">
            <a:spLocks noChangeArrowheads="1"/>
          </p:cNvSpPr>
          <p:nvPr userDrawn="1"/>
        </p:nvSpPr>
        <p:spPr>
          <a:xfrm>
            <a:off x="6934200" y="6469062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600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600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600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600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>
              <a:defRPr/>
            </a:pPr>
            <a:fld id="{35730D06-2C7F-46E5-BAA4-8962DA3DF423}" type="slidenum">
              <a:rPr lang="en-US" altLang="zh-TW" sz="1000" smtClean="0">
                <a:solidFill>
                  <a:srgbClr val="EEECE1">
                    <a:lumMod val="25000"/>
                  </a:srgbClr>
                </a:solidFill>
              </a:rPr>
              <a:pPr>
                <a:defRPr/>
              </a:pPr>
              <a:t>‹#›</a:t>
            </a:fld>
            <a:endParaRPr lang="en-US" altLang="zh-TW" sz="1000" dirty="0">
              <a:solidFill>
                <a:srgbClr val="EEECE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47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348580"/>
            <a:ext cx="8143875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57313"/>
            <a:ext cx="82296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5633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cxnSp>
        <p:nvCxnSpPr>
          <p:cNvPr id="10" name="直線接點 9"/>
          <p:cNvCxnSpPr/>
          <p:nvPr userDrawn="1"/>
        </p:nvCxnSpPr>
        <p:spPr>
          <a:xfrm>
            <a:off x="0" y="1214438"/>
            <a:ext cx="9144000" cy="158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8"/>
          <p:cNvSpPr txBox="1">
            <a:spLocks noChangeArrowheads="1"/>
          </p:cNvSpPr>
          <p:nvPr userDrawn="1"/>
        </p:nvSpPr>
        <p:spPr>
          <a:xfrm>
            <a:off x="6934200" y="6469062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600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600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600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600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730D06-2C7F-46E5-BAA4-8962DA3DF423}" type="slidenum">
              <a:rPr kumimoji="1" lang="en-US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0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4068" r:id="rId2"/>
    <p:sldLayoutId id="2147484069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D711E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D711E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D711E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D711E"/>
          </a:solidFill>
          <a:latin typeface="Arial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 b="1">
          <a:solidFill>
            <a:srgbClr val="0D711E"/>
          </a:solidFill>
          <a:latin typeface="Arial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 b="1">
          <a:solidFill>
            <a:srgbClr val="0D711E"/>
          </a:solidFill>
          <a:latin typeface="Arial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 b="1">
          <a:solidFill>
            <a:srgbClr val="0D711E"/>
          </a:solidFill>
          <a:latin typeface="Arial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 b="1">
          <a:solidFill>
            <a:srgbClr val="0D711E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kumimoji="1" sz="3200" b="1">
          <a:solidFill>
            <a:schemeClr val="tx1"/>
          </a:solidFill>
          <a:latin typeface="Calibri" pitchFamily="34" charset="0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kumimoji="1" sz="2800" b="1">
          <a:solidFill>
            <a:schemeClr val="tx1"/>
          </a:solidFill>
          <a:latin typeface="Calibri" pitchFamily="34" charset="0"/>
          <a:ea typeface="微軟正黑體" pitchFamily="34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latin typeface="Calibri" pitchFamily="34" charset="0"/>
          <a:ea typeface="微軟正黑體" pitchFamily="34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kumimoji="1" sz="2000">
          <a:solidFill>
            <a:schemeClr val="tx1"/>
          </a:solidFill>
          <a:latin typeface="Calibri" pitchFamily="34" charset="0"/>
          <a:ea typeface="微軟正黑體" pitchFamily="34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Calibri" pitchFamily="34" charset="0"/>
          <a:ea typeface="微軟正黑體" pitchFamily="34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圖片 5">
            <a:extLst>
              <a:ext uri="{FF2B5EF4-FFF2-40B4-BE49-F238E27FC236}">
                <a16:creationId xmlns:a16="http://schemas.microsoft.com/office/drawing/2014/main" id="{97C841E8-6F6D-4115-A457-BE924C9307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90A7EA11-508F-4D35-97F1-D399727986A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4688" y="1691588"/>
            <a:ext cx="3165475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圖片 4">
            <a:extLst>
              <a:ext uri="{FF2B5EF4-FFF2-40B4-BE49-F238E27FC236}">
                <a16:creationId xmlns:a16="http://schemas.microsoft.com/office/drawing/2014/main" id="{4046A9A1-F6AE-4310-86CB-DACFFD0EBC0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6119813"/>
            <a:ext cx="9150351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圖片 3">
            <a:extLst>
              <a:ext uri="{FF2B5EF4-FFF2-40B4-BE49-F238E27FC236}">
                <a16:creationId xmlns:a16="http://schemas.microsoft.com/office/drawing/2014/main" id="{7BA8AEC0-6348-4BD8-95EB-4160A9E7A08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365125"/>
            <a:ext cx="255905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2966954" y="4249067"/>
            <a:ext cx="6194509" cy="17002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D711E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D711E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D711E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D711E"/>
                </a:solidFill>
                <a:latin typeface="Arial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D711E"/>
                </a:solidFill>
                <a:latin typeface="Arial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D711E"/>
                </a:solidFill>
                <a:latin typeface="Arial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D711E"/>
                </a:solidFill>
                <a:latin typeface="Arial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D711E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sz="4800" kern="0" dirty="0" smtClean="0"/>
              <a:t>台灣半導體中心</a:t>
            </a:r>
            <a:endParaRPr lang="zh-TW" altLang="en-US" sz="48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/>
          </p:cNvPr>
          <p:cNvSpPr/>
          <p:nvPr/>
        </p:nvSpPr>
        <p:spPr>
          <a:xfrm>
            <a:off x="100013" y="4580409"/>
            <a:ext cx="6392862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just" eaLnBrk="0" hangingPunct="0">
              <a:spcBef>
                <a:spcPct val="20000"/>
              </a:spcBef>
              <a:buSzPct val="80000"/>
              <a:defRPr/>
            </a:pPr>
            <a:r>
              <a:rPr lang="en-US" altLang="zh-TW" sz="2400" b="1" i="1" kern="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Cultivate high-quality human resources in the fields from Semiconductor Device Development to IC/System Design Technology in Taiwan.</a:t>
            </a:r>
          </a:p>
        </p:txBody>
      </p:sp>
      <p:pic>
        <p:nvPicPr>
          <p:cNvPr id="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3585047"/>
            <a:ext cx="2662238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單箭頭接點 101"/>
          <p:cNvCxnSpPr>
            <a:cxnSpLocks noChangeShapeType="1"/>
          </p:cNvCxnSpPr>
          <p:nvPr/>
        </p:nvCxnSpPr>
        <p:spPr bwMode="auto">
          <a:xfrm>
            <a:off x="323850" y="1924522"/>
            <a:ext cx="8280400" cy="0"/>
          </a:xfrm>
          <a:prstGeom prst="straightConnector1">
            <a:avLst/>
          </a:prstGeom>
          <a:noFill/>
          <a:ln w="76200" algn="ctr">
            <a:solidFill>
              <a:srgbClr val="7F7F7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文字方塊 102"/>
          <p:cNvSpPr txBox="1">
            <a:spLocks noChangeArrowheads="1"/>
          </p:cNvSpPr>
          <p:nvPr/>
        </p:nvSpPr>
        <p:spPr bwMode="auto">
          <a:xfrm>
            <a:off x="533400" y="1491134"/>
            <a:ext cx="582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1988</a:t>
            </a:r>
            <a:endParaRPr kumimoji="0" lang="zh-TW" altLang="en-US" sz="1400" smtClean="0">
              <a:solidFill>
                <a:srgbClr val="000000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9" name="文字方塊 103"/>
          <p:cNvSpPr txBox="1">
            <a:spLocks noChangeArrowheads="1"/>
          </p:cNvSpPr>
          <p:nvPr/>
        </p:nvSpPr>
        <p:spPr bwMode="auto">
          <a:xfrm>
            <a:off x="1347788" y="1489547"/>
            <a:ext cx="582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1992</a:t>
            </a:r>
            <a:endParaRPr kumimoji="0" lang="zh-TW" altLang="en-US" sz="1400" smtClean="0">
              <a:solidFill>
                <a:srgbClr val="000000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10" name="文字方塊 104"/>
          <p:cNvSpPr txBox="1">
            <a:spLocks noChangeArrowheads="1"/>
          </p:cNvSpPr>
          <p:nvPr/>
        </p:nvSpPr>
        <p:spPr bwMode="auto">
          <a:xfrm>
            <a:off x="3281363" y="1484784"/>
            <a:ext cx="582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2002</a:t>
            </a:r>
            <a:endParaRPr kumimoji="0" lang="zh-TW" altLang="en-US" sz="1400" smtClean="0">
              <a:solidFill>
                <a:srgbClr val="000000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11" name="文字方塊 105"/>
          <p:cNvSpPr txBox="1">
            <a:spLocks noChangeArrowheads="1"/>
          </p:cNvSpPr>
          <p:nvPr/>
        </p:nvSpPr>
        <p:spPr bwMode="auto">
          <a:xfrm>
            <a:off x="3795713" y="1484784"/>
            <a:ext cx="582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2003</a:t>
            </a:r>
            <a:endParaRPr kumimoji="0" lang="zh-TW" altLang="en-US" sz="1400" smtClean="0">
              <a:solidFill>
                <a:srgbClr val="000000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12" name="文字方塊 106"/>
          <p:cNvSpPr txBox="1">
            <a:spLocks noChangeArrowheads="1"/>
          </p:cNvSpPr>
          <p:nvPr/>
        </p:nvSpPr>
        <p:spPr bwMode="auto">
          <a:xfrm>
            <a:off x="6345238" y="1491134"/>
            <a:ext cx="582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 smtClean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2019</a:t>
            </a:r>
            <a:endParaRPr kumimoji="0" lang="zh-TW" altLang="en-US" sz="1400" smtClean="0">
              <a:solidFill>
                <a:srgbClr val="000000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13" name="右彎箭號 35">
            <a:extLst/>
          </p:cNvPr>
          <p:cNvSpPr/>
          <p:nvPr/>
        </p:nvSpPr>
        <p:spPr bwMode="auto">
          <a:xfrm>
            <a:off x="438150" y="2295997"/>
            <a:ext cx="2860675" cy="1308100"/>
          </a:xfrm>
          <a:prstGeom prst="bentArrow">
            <a:avLst>
              <a:gd name="adj1" fmla="val 9264"/>
              <a:gd name="adj2" fmla="val 10712"/>
              <a:gd name="adj3" fmla="val 31080"/>
              <a:gd name="adj4" fmla="val 72326"/>
            </a:avLst>
          </a:prstGeom>
          <a:solidFill>
            <a:srgbClr val="FE8637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prstClr val="black"/>
              </a:solidFill>
              <a:latin typeface="Arial"/>
              <a:ea typeface="標楷體" pitchFamily="65" charset="-120"/>
            </a:endParaRPr>
          </a:p>
        </p:txBody>
      </p:sp>
      <p:sp>
        <p:nvSpPr>
          <p:cNvPr id="14" name="文字方塊 108"/>
          <p:cNvSpPr txBox="1">
            <a:spLocks noChangeArrowheads="1"/>
          </p:cNvSpPr>
          <p:nvPr/>
        </p:nvSpPr>
        <p:spPr bwMode="auto">
          <a:xfrm>
            <a:off x="1154113" y="2475384"/>
            <a:ext cx="146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b="1" smtClean="0">
                <a:solidFill>
                  <a:srgbClr val="FE8637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30</a:t>
            </a:r>
            <a:r>
              <a:rPr kumimoji="0" lang="zh-TW" altLang="en-US" b="1" smtClean="0">
                <a:solidFill>
                  <a:srgbClr val="FE8637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週年</a:t>
            </a:r>
          </a:p>
        </p:txBody>
      </p:sp>
      <p:sp>
        <p:nvSpPr>
          <p:cNvPr id="15" name="橢圓 14">
            <a:extLst/>
          </p:cNvPr>
          <p:cNvSpPr/>
          <p:nvPr/>
        </p:nvSpPr>
        <p:spPr bwMode="auto">
          <a:xfrm>
            <a:off x="717550" y="1843559"/>
            <a:ext cx="161925" cy="161925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ln>
                <a:solidFill>
                  <a:prstClr val="black">
                    <a:lumMod val="50000"/>
                    <a:lumOff val="50000"/>
                  </a:prstClr>
                </a:solidFill>
              </a:ln>
              <a:solidFill>
                <a:prstClr val="white"/>
              </a:solidFill>
              <a:latin typeface="Arial"/>
              <a:ea typeface="標楷體" pitchFamily="65" charset="-120"/>
            </a:endParaRPr>
          </a:p>
        </p:txBody>
      </p:sp>
      <p:sp>
        <p:nvSpPr>
          <p:cNvPr id="16" name="橢圓 15">
            <a:extLst/>
          </p:cNvPr>
          <p:cNvSpPr/>
          <p:nvPr/>
        </p:nvSpPr>
        <p:spPr bwMode="auto">
          <a:xfrm>
            <a:off x="1539875" y="1843559"/>
            <a:ext cx="160338" cy="161925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ln>
                <a:solidFill>
                  <a:prstClr val="black">
                    <a:lumMod val="50000"/>
                    <a:lumOff val="50000"/>
                  </a:prstClr>
                </a:solidFill>
              </a:ln>
              <a:solidFill>
                <a:prstClr val="white"/>
              </a:solidFill>
              <a:latin typeface="Arial"/>
              <a:ea typeface="標楷體" pitchFamily="65" charset="-120"/>
            </a:endParaRPr>
          </a:p>
        </p:txBody>
      </p:sp>
      <p:sp>
        <p:nvSpPr>
          <p:cNvPr id="17" name="橢圓 16">
            <a:extLst/>
          </p:cNvPr>
          <p:cNvSpPr/>
          <p:nvPr/>
        </p:nvSpPr>
        <p:spPr bwMode="auto">
          <a:xfrm>
            <a:off x="3475038" y="1843559"/>
            <a:ext cx="160337" cy="161925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ln>
                <a:solidFill>
                  <a:prstClr val="black">
                    <a:lumMod val="50000"/>
                    <a:lumOff val="50000"/>
                  </a:prstClr>
                </a:solidFill>
              </a:ln>
              <a:solidFill>
                <a:prstClr val="white"/>
              </a:solidFill>
              <a:latin typeface="Arial"/>
              <a:ea typeface="標楷體" pitchFamily="65" charset="-120"/>
            </a:endParaRPr>
          </a:p>
        </p:txBody>
      </p:sp>
      <p:sp>
        <p:nvSpPr>
          <p:cNvPr id="18" name="橢圓 17">
            <a:extLst/>
          </p:cNvPr>
          <p:cNvSpPr/>
          <p:nvPr/>
        </p:nvSpPr>
        <p:spPr bwMode="auto">
          <a:xfrm>
            <a:off x="4005263" y="1843559"/>
            <a:ext cx="161925" cy="161925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ln>
                <a:solidFill>
                  <a:prstClr val="black">
                    <a:lumMod val="50000"/>
                    <a:lumOff val="50000"/>
                  </a:prstClr>
                </a:solidFill>
              </a:ln>
              <a:solidFill>
                <a:prstClr val="white"/>
              </a:solidFill>
              <a:latin typeface="Arial"/>
              <a:ea typeface="標楷體" pitchFamily="65" charset="-120"/>
            </a:endParaRPr>
          </a:p>
        </p:txBody>
      </p:sp>
      <p:sp>
        <p:nvSpPr>
          <p:cNvPr id="19" name="橢圓 18">
            <a:extLst/>
          </p:cNvPr>
          <p:cNvSpPr/>
          <p:nvPr/>
        </p:nvSpPr>
        <p:spPr bwMode="auto">
          <a:xfrm>
            <a:off x="6492875" y="1811809"/>
            <a:ext cx="225425" cy="225425"/>
          </a:xfrm>
          <a:prstGeom prst="ellipse">
            <a:avLst/>
          </a:prstGeom>
          <a:solidFill>
            <a:sysClr val="window" lastClr="FFFFFF"/>
          </a:solidFill>
          <a:ln w="76200" cap="flat" cmpd="sng" algn="ctr">
            <a:solidFill>
              <a:srgbClr val="49B7B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ln>
                <a:solidFill>
                  <a:prstClr val="black">
                    <a:lumMod val="50000"/>
                    <a:lumOff val="50000"/>
                  </a:prstClr>
                </a:solidFill>
              </a:ln>
              <a:solidFill>
                <a:srgbClr val="FA7268"/>
              </a:solidFill>
              <a:latin typeface="Arial"/>
              <a:ea typeface="標楷體" pitchFamily="65" charset="-120"/>
            </a:endParaRPr>
          </a:p>
        </p:txBody>
      </p:sp>
      <p:sp>
        <p:nvSpPr>
          <p:cNvPr id="20" name="圓角矩形 41">
            <a:extLst/>
          </p:cNvPr>
          <p:cNvSpPr/>
          <p:nvPr/>
        </p:nvSpPr>
        <p:spPr bwMode="auto">
          <a:xfrm>
            <a:off x="3359150" y="2167409"/>
            <a:ext cx="5588000" cy="615950"/>
          </a:xfrm>
          <a:prstGeom prst="roundRect">
            <a:avLst/>
          </a:prstGeom>
          <a:solidFill>
            <a:srgbClr val="FE8637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b="1" kern="0" dirty="0">
              <a:solidFill>
                <a:prstClr val="black"/>
              </a:solidFill>
              <a:latin typeface="Arial"/>
              <a:ea typeface="標楷體" pitchFamily="65" charset="-120"/>
            </a:endParaRPr>
          </a:p>
        </p:txBody>
      </p:sp>
      <p:sp>
        <p:nvSpPr>
          <p:cNvPr id="21" name="矩形 115"/>
          <p:cNvSpPr>
            <a:spLocks noChangeArrowheads="1"/>
          </p:cNvSpPr>
          <p:nvPr/>
        </p:nvSpPr>
        <p:spPr bwMode="auto">
          <a:xfrm>
            <a:off x="3365500" y="2213447"/>
            <a:ext cx="5673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2800" b="1" smtClean="0">
                <a:solidFill>
                  <a:srgbClr val="F2F2F2"/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Helvetica" panose="020B0604020202020204" pitchFamily="34" charset="0"/>
              </a:rPr>
              <a:t>2019 – </a:t>
            </a:r>
            <a:r>
              <a:rPr kumimoji="0" lang="zh-TW" altLang="en-US" sz="2800" b="1" smtClean="0">
                <a:solidFill>
                  <a:srgbClr val="F2F2F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Helvetica" panose="020B0604020202020204" pitchFamily="34" charset="0"/>
              </a:rPr>
              <a:t>台灣半導體研究中心</a:t>
            </a:r>
            <a:r>
              <a:rPr kumimoji="0" lang="en-US" altLang="zh-TW" sz="2800" b="1" smtClean="0">
                <a:solidFill>
                  <a:srgbClr val="F2F2F2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(TSRI)</a:t>
            </a:r>
            <a:endParaRPr kumimoji="0" lang="zh-TW" altLang="en-US" sz="2800" b="1" smtClean="0">
              <a:solidFill>
                <a:srgbClr val="F2F2F2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22" name="矩形 44"/>
          <p:cNvSpPr>
            <a:spLocks noChangeArrowheads="1"/>
          </p:cNvSpPr>
          <p:nvPr/>
        </p:nvSpPr>
        <p:spPr bwMode="auto">
          <a:xfrm>
            <a:off x="455613" y="3940647"/>
            <a:ext cx="5245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 b="1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1988</a:t>
            </a:r>
            <a:r>
              <a:rPr lang="en-US" altLang="zh-TW" sz="1800" b="1" smtClean="0">
                <a:solidFill>
                  <a:srgbClr val="0D0D0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400" b="1" smtClean="0">
                <a:solidFill>
                  <a:srgbClr val="0D0D0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– </a:t>
            </a:r>
            <a:r>
              <a:rPr lang="zh-TW" altLang="en-US" sz="1400" b="1" smtClean="0">
                <a:solidFill>
                  <a:srgbClr val="0D0D0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成立「國家次微米實驗室」</a:t>
            </a:r>
            <a:r>
              <a:rPr lang="en-US" altLang="zh-TW" sz="1600" b="1" smtClean="0">
                <a:solidFill>
                  <a:srgbClr val="0D0D0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en-US" altLang="zh-TW" sz="1600" b="1" smtClean="0">
                <a:solidFill>
                  <a:srgbClr val="3333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NDL</a:t>
            </a:r>
            <a:r>
              <a:rPr lang="en-US" altLang="zh-TW" sz="1600" b="1" smtClean="0">
                <a:solidFill>
                  <a:srgbClr val="0D0D0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TW" altLang="en-US" sz="160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3" name="矩形 46"/>
          <p:cNvSpPr>
            <a:spLocks noChangeArrowheads="1"/>
          </p:cNvSpPr>
          <p:nvPr/>
        </p:nvSpPr>
        <p:spPr bwMode="auto">
          <a:xfrm>
            <a:off x="1700213" y="3570759"/>
            <a:ext cx="5541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 b="1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1992</a:t>
            </a:r>
            <a:r>
              <a:rPr lang="en-US" altLang="zh-TW" sz="1800" b="1" smtClean="0">
                <a:solidFill>
                  <a:srgbClr val="0D0D0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400" b="1" smtClean="0">
                <a:solidFill>
                  <a:srgbClr val="0D0D0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– </a:t>
            </a:r>
            <a:r>
              <a:rPr lang="zh-TW" altLang="en-US" sz="1400" b="1" smtClean="0">
                <a:solidFill>
                  <a:srgbClr val="0D0D0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成立「國家晶片系統設計中心」</a:t>
            </a:r>
            <a:r>
              <a:rPr lang="en-US" altLang="zh-TW" sz="1400" b="1" smtClean="0">
                <a:solidFill>
                  <a:srgbClr val="0D0D0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en-US" altLang="zh-TW" sz="1800" b="1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CIC</a:t>
            </a:r>
            <a:r>
              <a:rPr lang="en-US" altLang="zh-TW" sz="1400" b="1" smtClean="0">
                <a:solidFill>
                  <a:srgbClr val="0D0D0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TW" altLang="en-US" sz="140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4" name="矩形 49"/>
          <p:cNvSpPr>
            <a:spLocks noChangeArrowheads="1"/>
          </p:cNvSpPr>
          <p:nvPr/>
        </p:nvSpPr>
        <p:spPr bwMode="auto">
          <a:xfrm>
            <a:off x="2843213" y="3200872"/>
            <a:ext cx="5372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 b="1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2002</a:t>
            </a:r>
            <a:r>
              <a:rPr lang="en-US" altLang="zh-TW" sz="1800" b="1" smtClean="0">
                <a:solidFill>
                  <a:srgbClr val="0D0D0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400" b="1" smtClean="0">
                <a:solidFill>
                  <a:srgbClr val="0D0D0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– </a:t>
            </a:r>
            <a:r>
              <a:rPr lang="zh-TW" altLang="en-US" sz="1400" b="1" smtClean="0">
                <a:solidFill>
                  <a:srgbClr val="0D0D0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更名為「國家奈米元件實驗室」</a:t>
            </a:r>
            <a:r>
              <a:rPr lang="en-US" altLang="zh-TW" sz="1600" b="1" smtClean="0">
                <a:solidFill>
                  <a:srgbClr val="0D0D0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en-US" altLang="zh-TW" sz="1600" b="1" smtClean="0">
                <a:solidFill>
                  <a:srgbClr val="3333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NDL</a:t>
            </a:r>
            <a:r>
              <a:rPr lang="en-US" altLang="zh-TW" sz="1600" b="1" smtClean="0">
                <a:solidFill>
                  <a:srgbClr val="0D0D0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TW" altLang="en-US" sz="160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5" name="矩形 53"/>
          <p:cNvSpPr>
            <a:spLocks noChangeArrowheads="1"/>
          </p:cNvSpPr>
          <p:nvPr/>
        </p:nvSpPr>
        <p:spPr bwMode="auto">
          <a:xfrm>
            <a:off x="3930650" y="2829397"/>
            <a:ext cx="3967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 b="1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2003</a:t>
            </a:r>
            <a:r>
              <a:rPr lang="en-US" altLang="zh-TW" sz="1800" b="1" smtClean="0">
                <a:solidFill>
                  <a:srgbClr val="0D0D0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400" b="1" smtClean="0">
                <a:solidFill>
                  <a:srgbClr val="0D0D0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– </a:t>
            </a:r>
            <a:r>
              <a:rPr lang="zh-TW" altLang="en-US" sz="1400" b="1" smtClean="0">
                <a:solidFill>
                  <a:srgbClr val="0D0D0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改隸於「國家實驗研究院」</a:t>
            </a:r>
            <a:r>
              <a:rPr lang="en-US" altLang="zh-TW" sz="1600" b="1" smtClean="0">
                <a:solidFill>
                  <a:srgbClr val="0D0D0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en-US" altLang="zh-TW" sz="1600" b="1" smtClean="0">
                <a:solidFill>
                  <a:srgbClr val="3333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NARL</a:t>
            </a:r>
            <a:r>
              <a:rPr lang="en-US" altLang="zh-TW" sz="1600" b="1" smtClean="0">
                <a:solidFill>
                  <a:srgbClr val="0D0D0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TW" altLang="en-US" sz="1600" smtClean="0">
              <a:solidFill>
                <a:srgbClr val="0000FF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6" name="標題 1"/>
          <p:cNvSpPr txBox="1">
            <a:spLocks/>
          </p:cNvSpPr>
          <p:nvPr/>
        </p:nvSpPr>
        <p:spPr bwMode="auto">
          <a:xfrm>
            <a:off x="0" y="259200"/>
            <a:ext cx="8686800" cy="7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l">
              <a:defRPr/>
            </a:pPr>
            <a:r>
              <a:rPr kumimoji="0"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台灣半導體中心發展歷程</a:t>
            </a:r>
            <a:endParaRPr kumimoji="0" lang="zh-TW" altLang="en-US" b="1" dirty="0">
              <a:solidFill>
                <a:schemeClr val="tx1">
                  <a:lumMod val="95000"/>
                  <a:lumOff val="5000"/>
                </a:schemeClr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54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2" name="矩形 1"/>
          <p:cNvSpPr>
            <a:spLocks noChangeArrowheads="1"/>
          </p:cNvSpPr>
          <p:nvPr/>
        </p:nvSpPr>
        <p:spPr bwMode="auto">
          <a:xfrm>
            <a:off x="1" y="116632"/>
            <a:ext cx="912177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中心營運服務概況</a:t>
            </a:r>
            <a:endParaRPr lang="en-US" altLang="zh-TW" sz="4000" b="1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每年提供</a:t>
            </a:r>
            <a:r>
              <a:rPr lang="en-US" altLang="zh-TW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60</a:t>
            </a:r>
            <a:r>
              <a:rPr lang="zh-TW" alt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餘所大學、</a:t>
            </a:r>
            <a:r>
              <a:rPr lang="en-US" altLang="zh-TW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550</a:t>
            </a:r>
            <a:r>
              <a:rPr lang="zh-TW" alt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個教授研究群委託代工與製程下線服務</a:t>
            </a:r>
            <a:endParaRPr lang="en-US" altLang="zh-TW" sz="2200" b="1" dirty="0">
              <a:solidFill>
                <a:srgbClr val="FF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45" name="Group 36"/>
          <p:cNvGrpSpPr>
            <a:grpSpLocks/>
          </p:cNvGrpSpPr>
          <p:nvPr/>
        </p:nvGrpSpPr>
        <p:grpSpPr bwMode="auto">
          <a:xfrm>
            <a:off x="134938" y="1428833"/>
            <a:ext cx="2844800" cy="1343025"/>
            <a:chOff x="389188" y="1684361"/>
            <a:chExt cx="2057400" cy="665072"/>
          </a:xfrm>
        </p:grpSpPr>
        <p:sp>
          <p:nvSpPr>
            <p:cNvPr id="46" name="Round Same Side Corner Rectangle 4"/>
            <p:cNvSpPr/>
            <p:nvPr/>
          </p:nvSpPr>
          <p:spPr>
            <a:xfrm>
              <a:off x="389188" y="1684361"/>
              <a:ext cx="2057400" cy="227194"/>
            </a:xfrm>
            <a:prstGeom prst="round2SameRect">
              <a:avLst/>
            </a:prstGeom>
            <a:solidFill>
              <a:srgbClr val="FF66CC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TW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800" b="1" kern="0" dirty="0" smtClean="0">
                  <a:solidFill>
                    <a:prstClr val="white"/>
                  </a:solidFill>
                  <a:latin typeface="Calibri"/>
                  <a:ea typeface="微軟正黑體" panose="020B0604030504040204" pitchFamily="34" charset="-120"/>
                  <a:cs typeface="Arial" panose="020B0604020202020204" pitchFamily="34" charset="0"/>
                </a:rPr>
                <a:t>共同參與政策性計畫合作</a:t>
              </a:r>
              <a:endParaRPr kumimoji="0" lang="en-US" sz="1800" b="1" kern="0" dirty="0">
                <a:solidFill>
                  <a:prstClr val="white"/>
                </a:solidFill>
                <a:latin typeface="Calibri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47" name="Round Same Side Corner Rectangle 9"/>
            <p:cNvSpPr/>
            <p:nvPr/>
          </p:nvSpPr>
          <p:spPr>
            <a:xfrm>
              <a:off x="389188" y="1911555"/>
              <a:ext cx="2057400" cy="437878"/>
            </a:xfrm>
            <a:prstGeom prst="round2SameRect">
              <a:avLst>
                <a:gd name="adj1" fmla="val 0"/>
                <a:gd name="adj2" fmla="val 4757"/>
              </a:avLst>
            </a:prstGeom>
            <a:gradFill flip="none" rotWithShape="1">
              <a:gsLst>
                <a:gs pos="0">
                  <a:srgbClr val="FFCCFF"/>
                </a:gs>
                <a:gs pos="100000">
                  <a:srgbClr val="FFCCFF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TW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ker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ea typeface="新細明體"/>
              </a:endParaRPr>
            </a:p>
          </p:txBody>
        </p:sp>
      </p:grpSp>
      <p:sp>
        <p:nvSpPr>
          <p:cNvPr id="48" name="矩形 2"/>
          <p:cNvSpPr>
            <a:spLocks noChangeArrowheads="1"/>
          </p:cNvSpPr>
          <p:nvPr/>
        </p:nvSpPr>
        <p:spPr bwMode="auto">
          <a:xfrm>
            <a:off x="82550" y="1987078"/>
            <a:ext cx="288131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 b="1">
                <a:solidFill>
                  <a:schemeClr val="bg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 b="1">
                <a:solidFill>
                  <a:schemeClr val="bg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bg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bg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bg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bg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bg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bg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just" hangingPunct="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1400" kern="0" dirty="0" smtClean="0">
                <a:solidFill>
                  <a:srgbClr val="000000"/>
                </a:solidFill>
                <a:latin typeface="Arial"/>
                <a:ea typeface="微軟正黑體" panose="020B0604030504040204" pitchFamily="34" charset="-120"/>
              </a:rPr>
              <a:t>台大、成大、清華、交通、中央等</a:t>
            </a:r>
            <a:endParaRPr lang="en-US" altLang="zh-TW" sz="1400" kern="0" dirty="0" smtClean="0">
              <a:solidFill>
                <a:srgbClr val="000000"/>
              </a:solidFill>
              <a:latin typeface="Arial"/>
              <a:ea typeface="微軟正黑體" panose="020B0604030504040204" pitchFamily="34" charset="-120"/>
            </a:endParaRPr>
          </a:p>
          <a:p>
            <a:pPr algn="just" hangingPunct="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 sz="2000" kern="0" dirty="0">
                <a:solidFill>
                  <a:srgbClr val="FF0000"/>
                </a:solidFill>
                <a:latin typeface="Arial"/>
                <a:ea typeface="微軟正黑體" panose="020B0604030504040204" pitchFamily="34" charset="-120"/>
              </a:rPr>
              <a:t>5</a:t>
            </a:r>
            <a:r>
              <a:rPr lang="zh-TW" altLang="en-US" sz="2000" kern="0" dirty="0" smtClean="0">
                <a:solidFill>
                  <a:srgbClr val="FF0000"/>
                </a:solidFill>
                <a:latin typeface="Arial"/>
                <a:ea typeface="微軟正黑體" panose="020B0604030504040204" pitchFamily="34" charset="-120"/>
              </a:rPr>
              <a:t>所</a:t>
            </a:r>
            <a:r>
              <a:rPr lang="zh-TW" altLang="en-US" sz="1400" kern="0" dirty="0" smtClean="0">
                <a:solidFill>
                  <a:srgbClr val="000000"/>
                </a:solidFill>
                <a:latin typeface="Arial"/>
                <a:ea typeface="微軟正黑體" panose="020B0604030504040204" pitchFamily="34" charset="-120"/>
              </a:rPr>
              <a:t>大學相關系所</a:t>
            </a:r>
          </a:p>
        </p:txBody>
      </p:sp>
      <p:grpSp>
        <p:nvGrpSpPr>
          <p:cNvPr id="49" name="Group 36"/>
          <p:cNvGrpSpPr>
            <a:grpSpLocks/>
          </p:cNvGrpSpPr>
          <p:nvPr/>
        </p:nvGrpSpPr>
        <p:grpSpPr bwMode="auto">
          <a:xfrm>
            <a:off x="136525" y="3005221"/>
            <a:ext cx="2844800" cy="1708150"/>
            <a:chOff x="389188" y="1684361"/>
            <a:chExt cx="2057400" cy="846202"/>
          </a:xfrm>
        </p:grpSpPr>
        <p:sp>
          <p:nvSpPr>
            <p:cNvPr id="50" name="Round Same Side Corner Rectangle 4"/>
            <p:cNvSpPr/>
            <p:nvPr/>
          </p:nvSpPr>
          <p:spPr>
            <a:xfrm>
              <a:off x="389188" y="1684361"/>
              <a:ext cx="2057400" cy="227279"/>
            </a:xfrm>
            <a:prstGeom prst="round2SameRect">
              <a:avLst/>
            </a:prstGeom>
            <a:solidFill>
              <a:srgbClr val="0066CC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TW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000" b="1" kern="0" dirty="0" smtClean="0">
                  <a:solidFill>
                    <a:prstClr val="white"/>
                  </a:solidFill>
                  <a:latin typeface="Calibri"/>
                  <a:ea typeface="微軟正黑體" panose="020B0604030504040204" pitchFamily="34" charset="-120"/>
                  <a:cs typeface="Arial" panose="020B0604020202020204" pitchFamily="34" charset="0"/>
                </a:rPr>
                <a:t>產學鏈結性計畫合作</a:t>
              </a:r>
              <a:endParaRPr kumimoji="0" lang="en-US" sz="1100" b="1" kern="0" dirty="0">
                <a:solidFill>
                  <a:prstClr val="white"/>
                </a:solidFill>
                <a:latin typeface="Calibri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51" name="Round Same Side Corner Rectangle 9"/>
            <p:cNvSpPr/>
            <p:nvPr/>
          </p:nvSpPr>
          <p:spPr>
            <a:xfrm>
              <a:off x="389188" y="1911640"/>
              <a:ext cx="2057400" cy="618923"/>
            </a:xfrm>
            <a:prstGeom prst="round2SameRect">
              <a:avLst>
                <a:gd name="adj1" fmla="val 0"/>
                <a:gd name="adj2" fmla="val 4757"/>
              </a:avLst>
            </a:prstGeom>
            <a:gradFill flip="none" rotWithShape="1">
              <a:gsLst>
                <a:gs pos="0">
                  <a:srgbClr val="B9DFE9"/>
                </a:gs>
                <a:gs pos="100000">
                  <a:srgbClr val="B9DFE9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TW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ker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ea typeface="新細明體"/>
              </a:endParaRPr>
            </a:p>
          </p:txBody>
        </p:sp>
      </p:grpSp>
      <p:sp>
        <p:nvSpPr>
          <p:cNvPr id="52" name="矩形 77"/>
          <p:cNvSpPr>
            <a:spLocks noChangeArrowheads="1"/>
          </p:cNvSpPr>
          <p:nvPr/>
        </p:nvSpPr>
        <p:spPr bwMode="auto">
          <a:xfrm>
            <a:off x="119063" y="3451308"/>
            <a:ext cx="286067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 b="1">
                <a:solidFill>
                  <a:schemeClr val="bg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 b="1">
                <a:solidFill>
                  <a:schemeClr val="bg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bg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bg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bg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bg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bg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bg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just" hangingPunct="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1400" kern="0" dirty="0" smtClean="0">
                <a:solidFill>
                  <a:srgbClr val="000000"/>
                </a:solidFill>
                <a:latin typeface="Arial"/>
                <a:ea typeface="微軟正黑體" panose="020B0604030504040204" pitchFamily="34" charset="-120"/>
              </a:rPr>
              <a:t>中山、中興、長庚、台科</a:t>
            </a:r>
            <a:r>
              <a:rPr lang="zh-TW" altLang="en-US" sz="1400" kern="0" dirty="0">
                <a:solidFill>
                  <a:srgbClr val="000000"/>
                </a:solidFill>
                <a:latin typeface="Arial"/>
                <a:ea typeface="微軟正黑體" panose="020B0604030504040204" pitchFamily="34" charset="-120"/>
              </a:rPr>
              <a:t>大</a:t>
            </a:r>
            <a:r>
              <a:rPr lang="zh-TW" altLang="en-US" sz="1400" kern="0" dirty="0" smtClean="0">
                <a:solidFill>
                  <a:srgbClr val="000000"/>
                </a:solidFill>
                <a:latin typeface="Arial"/>
                <a:ea typeface="微軟正黑體" panose="020B0604030504040204" pitchFamily="34" charset="-120"/>
              </a:rPr>
              <a:t>、北科大、師大、暨</a:t>
            </a:r>
            <a:r>
              <a:rPr lang="zh-TW" altLang="en-US" sz="1400" kern="0" dirty="0">
                <a:solidFill>
                  <a:srgbClr val="000000"/>
                </a:solidFill>
                <a:latin typeface="Arial"/>
                <a:ea typeface="微軟正黑體" panose="020B0604030504040204" pitchFamily="34" charset="-120"/>
              </a:rPr>
              <a:t>南</a:t>
            </a:r>
            <a:r>
              <a:rPr lang="zh-TW" altLang="en-US" sz="1400" kern="0" dirty="0" smtClean="0">
                <a:solidFill>
                  <a:srgbClr val="000000"/>
                </a:solidFill>
                <a:latin typeface="Arial"/>
                <a:ea typeface="微軟正黑體" panose="020B0604030504040204" pitchFamily="34" charset="-120"/>
              </a:rPr>
              <a:t>、聯合、逢甲、高雄科大、雲林科大、台南大學、虎尾科大、南</a:t>
            </a:r>
            <a:r>
              <a:rPr lang="zh-TW" altLang="en-US" sz="1400" kern="0" dirty="0">
                <a:solidFill>
                  <a:srgbClr val="000000"/>
                </a:solidFill>
                <a:latin typeface="Arial"/>
                <a:ea typeface="微軟正黑體" panose="020B0604030504040204" pitchFamily="34" charset="-120"/>
              </a:rPr>
              <a:t>臺</a:t>
            </a:r>
            <a:r>
              <a:rPr lang="zh-TW" altLang="en-US" sz="1400" kern="0" dirty="0" smtClean="0">
                <a:solidFill>
                  <a:srgbClr val="000000"/>
                </a:solidFill>
                <a:latin typeface="Arial"/>
                <a:ea typeface="微軟正黑體" panose="020B0604030504040204" pitchFamily="34" charset="-120"/>
              </a:rPr>
              <a:t>科大、中華等</a:t>
            </a:r>
            <a:endParaRPr lang="en-US" altLang="zh-TW" sz="1400" kern="0" dirty="0" smtClean="0">
              <a:solidFill>
                <a:srgbClr val="000000"/>
              </a:solidFill>
              <a:latin typeface="Arial"/>
              <a:ea typeface="微軟正黑體" panose="020B0604030504040204" pitchFamily="34" charset="-120"/>
            </a:endParaRPr>
          </a:p>
          <a:p>
            <a:pPr algn="just" hangingPunct="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 sz="2000" kern="0" dirty="0" smtClean="0">
                <a:solidFill>
                  <a:srgbClr val="FF0000"/>
                </a:solidFill>
                <a:latin typeface="Arial"/>
                <a:ea typeface="微軟正黑體" panose="020B0604030504040204" pitchFamily="34" charset="-120"/>
              </a:rPr>
              <a:t>15</a:t>
            </a:r>
            <a:r>
              <a:rPr lang="zh-TW" altLang="en-US" sz="2000" kern="0" dirty="0" smtClean="0">
                <a:solidFill>
                  <a:srgbClr val="FF0000"/>
                </a:solidFill>
                <a:latin typeface="Arial"/>
                <a:ea typeface="微軟正黑體" panose="020B0604030504040204" pitchFamily="34" charset="-120"/>
              </a:rPr>
              <a:t>所</a:t>
            </a:r>
            <a:r>
              <a:rPr lang="zh-TW" altLang="en-US" sz="1400" kern="0" dirty="0">
                <a:solidFill>
                  <a:srgbClr val="000000"/>
                </a:solidFill>
                <a:latin typeface="Arial"/>
                <a:ea typeface="微軟正黑體" panose="020B0604030504040204" pitchFamily="34" charset="-120"/>
              </a:rPr>
              <a:t>大學相關系</a:t>
            </a:r>
            <a:r>
              <a:rPr lang="zh-TW" altLang="en-US" sz="1400" kern="0" dirty="0" smtClean="0">
                <a:solidFill>
                  <a:srgbClr val="000000"/>
                </a:solidFill>
                <a:latin typeface="Arial"/>
                <a:ea typeface="微軟正黑體" panose="020B0604030504040204" pitchFamily="34" charset="-120"/>
              </a:rPr>
              <a:t>所</a:t>
            </a:r>
            <a:endParaRPr lang="zh-TW" altLang="en-US" sz="1400" kern="0" dirty="0">
              <a:solidFill>
                <a:srgbClr val="000000"/>
              </a:solidFill>
              <a:latin typeface="Arial"/>
              <a:ea typeface="微軟正黑體" panose="020B0604030504040204" pitchFamily="34" charset="-120"/>
            </a:endParaRPr>
          </a:p>
        </p:txBody>
      </p:sp>
      <p:grpSp>
        <p:nvGrpSpPr>
          <p:cNvPr id="53" name="Group 36"/>
          <p:cNvGrpSpPr>
            <a:grpSpLocks/>
          </p:cNvGrpSpPr>
          <p:nvPr/>
        </p:nvGrpSpPr>
        <p:grpSpPr bwMode="auto">
          <a:xfrm>
            <a:off x="119063" y="4867398"/>
            <a:ext cx="2844800" cy="1819275"/>
            <a:chOff x="389188" y="1684361"/>
            <a:chExt cx="2057400" cy="814026"/>
          </a:xfrm>
        </p:grpSpPr>
        <p:sp>
          <p:nvSpPr>
            <p:cNvPr id="54" name="Round Same Side Corner Rectangle 4"/>
            <p:cNvSpPr/>
            <p:nvPr/>
          </p:nvSpPr>
          <p:spPr>
            <a:xfrm>
              <a:off x="389188" y="1684361"/>
              <a:ext cx="2057400" cy="227302"/>
            </a:xfrm>
            <a:prstGeom prst="round2SameRect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TW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000" b="1" kern="0" dirty="0" smtClean="0">
                  <a:solidFill>
                    <a:prstClr val="white"/>
                  </a:solidFill>
                  <a:latin typeface="Calibri"/>
                  <a:ea typeface="微軟正黑體" panose="020B0604030504040204" pitchFamily="34" charset="-120"/>
                  <a:cs typeface="Arial" panose="020B0604020202020204" pitchFamily="34" charset="0"/>
                </a:rPr>
                <a:t>技術協助</a:t>
              </a:r>
              <a:endParaRPr kumimoji="0" lang="en-US" sz="2000" b="1" kern="0" dirty="0">
                <a:solidFill>
                  <a:prstClr val="white"/>
                </a:solidFill>
                <a:latin typeface="Calibri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55" name="Round Same Side Corner Rectangle 9"/>
            <p:cNvSpPr/>
            <p:nvPr/>
          </p:nvSpPr>
          <p:spPr>
            <a:xfrm>
              <a:off x="389188" y="1911663"/>
              <a:ext cx="2057400" cy="586724"/>
            </a:xfrm>
            <a:prstGeom prst="round2SameRect">
              <a:avLst>
                <a:gd name="adj1" fmla="val 0"/>
                <a:gd name="adj2" fmla="val 4757"/>
              </a:avLst>
            </a:prstGeom>
            <a:gradFill flip="none" rotWithShape="1">
              <a:gsLst>
                <a:gs pos="0">
                  <a:srgbClr val="AFFFB9"/>
                </a:gs>
                <a:gs pos="100000">
                  <a:srgbClr val="AFFFB9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TW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ker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ea typeface="新細明體"/>
              </a:endParaRPr>
            </a:p>
          </p:txBody>
        </p:sp>
      </p:grpSp>
      <p:sp>
        <p:nvSpPr>
          <p:cNvPr id="56" name="矩形 81"/>
          <p:cNvSpPr>
            <a:spLocks noChangeArrowheads="1"/>
          </p:cNvSpPr>
          <p:nvPr/>
        </p:nvSpPr>
        <p:spPr bwMode="auto">
          <a:xfrm>
            <a:off x="98425" y="5424611"/>
            <a:ext cx="2881313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 b="1">
                <a:solidFill>
                  <a:schemeClr val="bg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 b="1">
                <a:solidFill>
                  <a:schemeClr val="bg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bg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bg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bg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bg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bg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bg2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just" hangingPunct="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1400" kern="0" dirty="0">
                <a:solidFill>
                  <a:srgbClr val="000000"/>
                </a:solidFill>
                <a:latin typeface="Arial"/>
                <a:ea typeface="微軟正黑體" panose="020B0604030504040204" pitchFamily="34" charset="-120"/>
              </a:rPr>
              <a:t>元智、中原</a:t>
            </a:r>
            <a:r>
              <a:rPr lang="zh-TW" altLang="en-US" sz="1400" kern="0" dirty="0" smtClean="0">
                <a:solidFill>
                  <a:srgbClr val="000000"/>
                </a:solidFill>
                <a:latin typeface="Arial"/>
                <a:ea typeface="微軟正黑體" panose="020B0604030504040204" pitchFamily="34" charset="-120"/>
              </a:rPr>
              <a:t>、屏</a:t>
            </a:r>
            <a:r>
              <a:rPr lang="zh-TW" altLang="en-US" sz="1400" kern="0" dirty="0">
                <a:solidFill>
                  <a:srgbClr val="000000"/>
                </a:solidFill>
                <a:latin typeface="Arial"/>
                <a:ea typeface="微軟正黑體" panose="020B0604030504040204" pitchFamily="34" charset="-120"/>
              </a:rPr>
              <a:t>科大</a:t>
            </a:r>
            <a:r>
              <a:rPr lang="zh-TW" altLang="en-US" sz="1400" kern="0" dirty="0" smtClean="0">
                <a:solidFill>
                  <a:srgbClr val="000000"/>
                </a:solidFill>
                <a:latin typeface="Arial"/>
                <a:ea typeface="微軟正黑體" panose="020B0604030504040204" pitchFamily="34" charset="-120"/>
              </a:rPr>
              <a:t>、北醫、高醫、</a:t>
            </a:r>
            <a:r>
              <a:rPr lang="zh-TW" altLang="en-US" sz="1400" kern="0" dirty="0">
                <a:solidFill>
                  <a:srgbClr val="000000"/>
                </a:solidFill>
                <a:latin typeface="Arial"/>
                <a:ea typeface="微軟正黑體" panose="020B0604030504040204" pitchFamily="34" charset="-120"/>
              </a:rPr>
              <a:t>東</a:t>
            </a:r>
            <a:r>
              <a:rPr lang="zh-TW" altLang="en-US" sz="1400" kern="0" dirty="0" smtClean="0">
                <a:solidFill>
                  <a:srgbClr val="000000"/>
                </a:solidFill>
                <a:latin typeface="Arial"/>
                <a:ea typeface="微軟正黑體" panose="020B0604030504040204" pitchFamily="34" charset="-120"/>
              </a:rPr>
              <a:t>華、</a:t>
            </a:r>
            <a:r>
              <a:rPr lang="zh-TW" altLang="en-US" sz="1400" kern="0" dirty="0">
                <a:solidFill>
                  <a:srgbClr val="000000"/>
                </a:solidFill>
                <a:latin typeface="Arial"/>
                <a:ea typeface="微軟正黑體" panose="020B0604030504040204" pitchFamily="34" charset="-120"/>
              </a:rPr>
              <a:t>中正</a:t>
            </a:r>
            <a:r>
              <a:rPr lang="zh-TW" altLang="en-US" sz="1400" kern="0" dirty="0" smtClean="0">
                <a:solidFill>
                  <a:srgbClr val="000000"/>
                </a:solidFill>
                <a:latin typeface="Arial"/>
                <a:ea typeface="微軟正黑體" panose="020B0604030504040204" pitchFamily="34" charset="-120"/>
              </a:rPr>
              <a:t>、大同、文化、中國醫藥、嘉義、明志、</a:t>
            </a:r>
            <a:r>
              <a:rPr lang="zh-TW" altLang="en-US" sz="1400" kern="0" dirty="0">
                <a:solidFill>
                  <a:srgbClr val="000000"/>
                </a:solidFill>
                <a:latin typeface="Arial"/>
                <a:ea typeface="微軟正黑體" panose="020B0604030504040204" pitchFamily="34" charset="-120"/>
              </a:rPr>
              <a:t>彰師大、東海、</a:t>
            </a:r>
            <a:r>
              <a:rPr lang="zh-TW" altLang="en-US" sz="1400" kern="0" dirty="0" smtClean="0">
                <a:solidFill>
                  <a:srgbClr val="000000"/>
                </a:solidFill>
                <a:latin typeface="Arial"/>
                <a:ea typeface="微軟正黑體" panose="020B0604030504040204" pitchFamily="34" charset="-120"/>
              </a:rPr>
              <a:t>陽明、華梵、龍華、明新</a:t>
            </a:r>
            <a:r>
              <a:rPr lang="en-US" altLang="zh-TW" sz="1400" kern="0" dirty="0" smtClean="0">
                <a:solidFill>
                  <a:srgbClr val="000000"/>
                </a:solidFill>
                <a:latin typeface="Arial"/>
                <a:ea typeface="微軟正黑體" panose="020B0604030504040204" pitchFamily="34" charset="-120"/>
              </a:rPr>
              <a:t>…</a:t>
            </a:r>
            <a:r>
              <a:rPr lang="zh-TW" altLang="en-US" sz="1400" kern="0" dirty="0" smtClean="0">
                <a:solidFill>
                  <a:srgbClr val="000000"/>
                </a:solidFill>
                <a:latin typeface="Arial"/>
                <a:ea typeface="微軟正黑體" panose="020B0604030504040204" pitchFamily="34" charset="-120"/>
              </a:rPr>
              <a:t>等</a:t>
            </a:r>
            <a:endParaRPr lang="en-US" altLang="zh-TW" sz="1400" kern="0" dirty="0" smtClean="0">
              <a:solidFill>
                <a:srgbClr val="000000"/>
              </a:solidFill>
              <a:latin typeface="Arial"/>
              <a:ea typeface="微軟正黑體" panose="020B0604030504040204" pitchFamily="34" charset="-120"/>
            </a:endParaRPr>
          </a:p>
          <a:p>
            <a:pPr algn="just" hangingPunct="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 sz="2000" kern="0" dirty="0">
                <a:solidFill>
                  <a:srgbClr val="FF0000"/>
                </a:solidFill>
                <a:latin typeface="Arial"/>
                <a:ea typeface="微軟正黑體" panose="020B0604030504040204" pitchFamily="34" charset="-120"/>
              </a:rPr>
              <a:t>4</a:t>
            </a:r>
            <a:r>
              <a:rPr lang="en-US" altLang="zh-TW" sz="2000" kern="0" dirty="0" smtClean="0">
                <a:solidFill>
                  <a:srgbClr val="FF0000"/>
                </a:solidFill>
                <a:latin typeface="Arial"/>
                <a:ea typeface="微軟正黑體" panose="020B0604030504040204" pitchFamily="34" charset="-120"/>
              </a:rPr>
              <a:t>0</a:t>
            </a:r>
            <a:r>
              <a:rPr lang="zh-TW" altLang="en-US" sz="2000" kern="0" dirty="0" smtClean="0">
                <a:solidFill>
                  <a:srgbClr val="FF0000"/>
                </a:solidFill>
                <a:latin typeface="Arial"/>
                <a:ea typeface="微軟正黑體" panose="020B0604030504040204" pitchFamily="34" charset="-120"/>
              </a:rPr>
              <a:t>餘所</a:t>
            </a:r>
            <a:r>
              <a:rPr lang="zh-TW" altLang="en-US" sz="1400" kern="0" dirty="0">
                <a:solidFill>
                  <a:srgbClr val="000000"/>
                </a:solidFill>
                <a:latin typeface="Arial"/>
                <a:ea typeface="微軟正黑體" panose="020B0604030504040204" pitchFamily="34" charset="-120"/>
              </a:rPr>
              <a:t>大學相關系</a:t>
            </a:r>
            <a:r>
              <a:rPr lang="zh-TW" altLang="en-US" sz="1400" kern="0" dirty="0" smtClean="0">
                <a:solidFill>
                  <a:srgbClr val="000000"/>
                </a:solidFill>
                <a:latin typeface="Arial"/>
                <a:ea typeface="微軟正黑體" panose="020B0604030504040204" pitchFamily="34" charset="-120"/>
              </a:rPr>
              <a:t>所</a:t>
            </a:r>
            <a:endParaRPr lang="zh-TW" altLang="en-US" sz="1400" kern="0" dirty="0">
              <a:solidFill>
                <a:srgbClr val="000000"/>
              </a:solidFill>
              <a:latin typeface="Arial"/>
              <a:ea typeface="微軟正黑體" panose="020B0604030504040204" pitchFamily="34" charset="-120"/>
            </a:endParaRPr>
          </a:p>
        </p:txBody>
      </p:sp>
      <p:sp>
        <p:nvSpPr>
          <p:cNvPr id="57" name="文字方塊 56">
            <a:extLst/>
          </p:cNvPr>
          <p:cNvSpPr txBox="1"/>
          <p:nvPr/>
        </p:nvSpPr>
        <p:spPr>
          <a:xfrm flipH="1">
            <a:off x="2987675" y="2923554"/>
            <a:ext cx="6164263" cy="276999"/>
          </a:xfrm>
          <a:prstGeom prst="rect">
            <a:avLst/>
          </a:prstGeom>
          <a:solidFill>
            <a:srgbClr val="E7FC9C"/>
          </a:solidFill>
        </p:spPr>
        <p:txBody>
          <a:bodyPr>
            <a:spAutoFit/>
          </a:bodyPr>
          <a:lstStyle/>
          <a:p>
            <a:pPr algn="just" defTabSz="825500">
              <a:defRPr/>
            </a:pPr>
            <a:r>
              <a:rPr lang="zh-TW" altLang="en-US" sz="1200" b="1" kern="0" dirty="0">
                <a:solidFill>
                  <a:srgbClr val="000099"/>
                </a:solidFill>
                <a:ea typeface="微軟正黑體" panose="020B0604030504040204" pitchFamily="34" charset="-120"/>
                <a:cs typeface="Arial" panose="020B0604020202020204" pitchFamily="34" charset="0"/>
                <a:sym typeface="Helvetica Neue"/>
              </a:rPr>
              <a:t>引入業界應用及人才培育需求</a:t>
            </a:r>
            <a:r>
              <a:rPr lang="zh-TW" altLang="en-US" sz="1200" b="1" kern="0" dirty="0" smtClean="0">
                <a:solidFill>
                  <a:srgbClr val="000099"/>
                </a:solidFill>
                <a:ea typeface="微軟正黑體" panose="020B0604030504040204" pitchFamily="34" charset="-120"/>
                <a:cs typeface="Arial" panose="020B0604020202020204" pitchFamily="34" charset="0"/>
                <a:sym typeface="Helvetica Neue"/>
              </a:rPr>
              <a:t>：</a:t>
            </a:r>
            <a:r>
              <a:rPr lang="en-US" altLang="zh-TW" sz="1200" b="1" kern="0" dirty="0" smtClean="0">
                <a:solidFill>
                  <a:srgbClr val="000099"/>
                </a:solidFill>
                <a:ea typeface="微軟正黑體" panose="020B0604030504040204" pitchFamily="34" charset="-120"/>
                <a:cs typeface="Arial" panose="020B0604020202020204" pitchFamily="34" charset="0"/>
                <a:sym typeface="Helvetica Neue"/>
              </a:rPr>
              <a:t>Fab, IC design Houses, </a:t>
            </a:r>
            <a:r>
              <a:rPr lang="zh-TW" altLang="en-US" sz="1200" b="1" kern="0" dirty="0" smtClean="0">
                <a:solidFill>
                  <a:srgbClr val="000099"/>
                </a:solidFill>
                <a:ea typeface="微軟正黑體" panose="020B0604030504040204" pitchFamily="34" charset="-120"/>
                <a:cs typeface="Arial" panose="020B0604020202020204" pitchFamily="34" charset="0"/>
                <a:sym typeface="Helvetica Neue"/>
              </a:rPr>
              <a:t>醫療院所</a:t>
            </a:r>
            <a:r>
              <a:rPr lang="en-US" altLang="zh-TW" sz="1200" b="1" kern="0" smtClean="0">
                <a:solidFill>
                  <a:srgbClr val="000099"/>
                </a:solidFill>
                <a:ea typeface="微軟正黑體" panose="020B0604030504040204" pitchFamily="34" charset="-120"/>
                <a:cs typeface="Arial" panose="020B0604020202020204" pitchFamily="34" charset="0"/>
                <a:sym typeface="Helvetica Neue"/>
              </a:rPr>
              <a:t>…</a:t>
            </a:r>
            <a:r>
              <a:rPr lang="zh-TW" altLang="en-US" sz="1200" b="1" kern="0" smtClean="0">
                <a:solidFill>
                  <a:srgbClr val="000099"/>
                </a:solidFill>
                <a:ea typeface="微軟正黑體" panose="020B0604030504040204" pitchFamily="34" charset="-120"/>
                <a:cs typeface="Arial" panose="020B0604020202020204" pitchFamily="34" charset="0"/>
                <a:sym typeface="Helvetica Neue"/>
              </a:rPr>
              <a:t>等</a:t>
            </a:r>
            <a:r>
              <a:rPr lang="zh-TW" altLang="en-US" sz="1200" b="1" kern="0" dirty="0">
                <a:solidFill>
                  <a:srgbClr val="000099"/>
                </a:solidFill>
                <a:ea typeface="微軟正黑體" panose="020B0604030504040204" pitchFamily="34" charset="-120"/>
                <a:cs typeface="Arial" panose="020B0604020202020204" pitchFamily="34" charset="0"/>
                <a:sym typeface="Helvetica Neue"/>
              </a:rPr>
              <a:t>團隊</a:t>
            </a:r>
          </a:p>
        </p:txBody>
      </p:sp>
      <p:sp>
        <p:nvSpPr>
          <p:cNvPr id="58" name="文字方塊 46"/>
          <p:cNvSpPr txBox="1">
            <a:spLocks noChangeArrowheads="1"/>
          </p:cNvSpPr>
          <p:nvPr/>
        </p:nvSpPr>
        <p:spPr bwMode="auto">
          <a:xfrm>
            <a:off x="3132138" y="1331292"/>
            <a:ext cx="5910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buFontTx/>
              <a:buNone/>
            </a:pPr>
            <a:r>
              <a:rPr lang="zh-TW" altLang="en-US" sz="28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先進的半導體製造研究環境</a:t>
            </a:r>
            <a:endParaRPr lang="en-US" altLang="zh-TW" sz="2800" b="1">
              <a:solidFill>
                <a:srgbClr val="C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9" name="文字方塊 46"/>
          <p:cNvSpPr txBox="1">
            <a:spLocks noChangeArrowheads="1"/>
          </p:cNvSpPr>
          <p:nvPr/>
        </p:nvSpPr>
        <p:spPr bwMode="auto">
          <a:xfrm>
            <a:off x="2979738" y="4663454"/>
            <a:ext cx="6105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buFontTx/>
              <a:buNone/>
            </a:pPr>
            <a:r>
              <a:rPr lang="zh-TW" altLang="en-US" sz="2600" b="1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完整的晶片</a:t>
            </a:r>
            <a:r>
              <a:rPr lang="en-US" altLang="zh-TW" sz="2600" b="1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/</a:t>
            </a:r>
            <a:r>
              <a:rPr lang="zh-TW" altLang="en-US" sz="2600" b="1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系統 設計與下線製作服務</a:t>
            </a:r>
            <a:endParaRPr lang="en-US" altLang="zh-TW" sz="2600" b="1">
              <a:solidFill>
                <a:srgbClr val="C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0" name="文字方塊 59">
            <a:extLst/>
          </p:cNvPr>
          <p:cNvSpPr txBox="1"/>
          <p:nvPr/>
        </p:nvSpPr>
        <p:spPr>
          <a:xfrm flipH="1">
            <a:off x="3132138" y="5093667"/>
            <a:ext cx="5989637" cy="277812"/>
          </a:xfrm>
          <a:prstGeom prst="rect">
            <a:avLst/>
          </a:prstGeom>
          <a:solidFill>
            <a:srgbClr val="E7FC9C"/>
          </a:solidFill>
        </p:spPr>
        <p:txBody>
          <a:bodyPr>
            <a:spAutoFit/>
          </a:bodyPr>
          <a:lstStyle/>
          <a:p>
            <a:pPr algn="just" defTabSz="825500">
              <a:defRPr/>
            </a:pPr>
            <a:r>
              <a:rPr lang="zh-TW" altLang="en-US" sz="1200" b="1" kern="0" dirty="0">
                <a:solidFill>
                  <a:srgbClr val="000099"/>
                </a:solidFill>
                <a:ea typeface="微軟正黑體" panose="020B0604030504040204" pitchFamily="34" charset="-120"/>
                <a:cs typeface="Arial" panose="020B0604020202020204" pitchFamily="34" charset="0"/>
                <a:sym typeface="Helvetica Neue"/>
              </a:rPr>
              <a:t>引入業界應用及人才培育需求：</a:t>
            </a:r>
            <a:r>
              <a:rPr lang="en-US" altLang="zh-TW" sz="1200" b="1" kern="0" dirty="0">
                <a:solidFill>
                  <a:srgbClr val="000099"/>
                </a:solidFill>
                <a:ea typeface="微軟正黑體" panose="020B0604030504040204" pitchFamily="34" charset="-120"/>
                <a:cs typeface="Arial" panose="020B0604020202020204" pitchFamily="34" charset="0"/>
                <a:sym typeface="Helvetica Neue"/>
              </a:rPr>
              <a:t>Synopsys</a:t>
            </a:r>
            <a:r>
              <a:rPr lang="zh-TW" altLang="en-US" sz="1200" b="1" kern="0" dirty="0">
                <a:solidFill>
                  <a:srgbClr val="000099"/>
                </a:solidFill>
                <a:ea typeface="微軟正黑體" panose="020B0604030504040204" pitchFamily="34" charset="-120"/>
                <a:cs typeface="Arial" panose="020B0604020202020204" pitchFamily="34" charset="0"/>
                <a:sym typeface="Helvetica Neue"/>
              </a:rPr>
              <a:t>、</a:t>
            </a:r>
            <a:r>
              <a:rPr lang="en-US" altLang="zh-TW" sz="1200" b="1" kern="0" dirty="0">
                <a:solidFill>
                  <a:srgbClr val="000099"/>
                </a:solidFill>
                <a:ea typeface="微軟正黑體" panose="020B0604030504040204" pitchFamily="34" charset="-120"/>
                <a:cs typeface="Arial" panose="020B0604020202020204" pitchFamily="34" charset="0"/>
                <a:sym typeface="Helvetica Neue"/>
              </a:rPr>
              <a:t>NVIDIA</a:t>
            </a:r>
            <a:r>
              <a:rPr lang="zh-TW" altLang="en-US" sz="1200" b="1" kern="0" dirty="0">
                <a:solidFill>
                  <a:srgbClr val="000099"/>
                </a:solidFill>
                <a:ea typeface="微軟正黑體" panose="020B0604030504040204" pitchFamily="34" charset="-120"/>
                <a:cs typeface="Arial" panose="020B0604020202020204" pitchFamily="34" charset="0"/>
                <a:sym typeface="Helvetica Neue"/>
              </a:rPr>
              <a:t>、</a:t>
            </a:r>
            <a:r>
              <a:rPr lang="en-US" altLang="zh-TW" sz="1200" b="1" kern="0" dirty="0">
                <a:solidFill>
                  <a:srgbClr val="000099"/>
                </a:solidFill>
                <a:ea typeface="微軟正黑體" panose="020B0604030504040204" pitchFamily="34" charset="-120"/>
                <a:cs typeface="Arial" panose="020B0604020202020204" pitchFamily="34" charset="0"/>
                <a:sym typeface="Helvetica Neue"/>
              </a:rPr>
              <a:t>Cadence</a:t>
            </a:r>
            <a:r>
              <a:rPr lang="zh-TW" altLang="en-US" sz="1200" b="1" kern="0" dirty="0">
                <a:solidFill>
                  <a:srgbClr val="000099"/>
                </a:solidFill>
                <a:ea typeface="微軟正黑體" panose="020B0604030504040204" pitchFamily="34" charset="-120"/>
                <a:cs typeface="Arial" panose="020B0604020202020204" pitchFamily="34" charset="0"/>
                <a:sym typeface="Helvetica Neue"/>
              </a:rPr>
              <a:t>、</a:t>
            </a:r>
            <a:r>
              <a:rPr lang="en-US" altLang="zh-TW" sz="1200" b="1" kern="0" dirty="0">
                <a:solidFill>
                  <a:srgbClr val="000099"/>
                </a:solidFill>
                <a:ea typeface="微軟正黑體" panose="020B0604030504040204" pitchFamily="34" charset="-120"/>
                <a:cs typeface="Arial" panose="020B0604020202020204" pitchFamily="34" charset="0"/>
                <a:sym typeface="Helvetica Neue"/>
              </a:rPr>
              <a:t>ARM…</a:t>
            </a:r>
            <a:r>
              <a:rPr lang="zh-TW" altLang="en-US" sz="1200" b="1" kern="0" dirty="0">
                <a:solidFill>
                  <a:srgbClr val="000099"/>
                </a:solidFill>
                <a:ea typeface="微軟正黑體" panose="020B0604030504040204" pitchFamily="34" charset="-120"/>
                <a:cs typeface="Arial" panose="020B0604020202020204" pitchFamily="34" charset="0"/>
                <a:sym typeface="Helvetica Neue"/>
              </a:rPr>
              <a:t>等研究團隊</a:t>
            </a:r>
          </a:p>
        </p:txBody>
      </p:sp>
      <p:sp>
        <p:nvSpPr>
          <p:cNvPr id="61" name="矩形 2"/>
          <p:cNvSpPr>
            <a:spLocks noChangeArrowheads="1"/>
          </p:cNvSpPr>
          <p:nvPr/>
        </p:nvSpPr>
        <p:spPr bwMode="auto">
          <a:xfrm>
            <a:off x="3262313" y="5299446"/>
            <a:ext cx="1915909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050" b="1" i="1" dirty="0" err="1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tsmc</a:t>
            </a:r>
            <a:r>
              <a:rPr lang="en-US" altLang="zh-TW" sz="1050" b="1" i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0.35</a:t>
            </a:r>
            <a:r>
              <a:rPr lang="en-US" altLang="zh-TW" sz="1050" b="1" i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m CMOS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050" b="1" i="1" dirty="0" err="1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tsmc</a:t>
            </a:r>
            <a:r>
              <a:rPr lang="en-US" altLang="zh-TW" sz="1050" b="1" i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0.18</a:t>
            </a:r>
            <a:r>
              <a:rPr lang="en-US" altLang="zh-TW" sz="1050" b="1" i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m CMOS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050" b="1" i="1" dirty="0" err="1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tsmc</a:t>
            </a:r>
            <a:r>
              <a:rPr lang="en-US" altLang="zh-TW" sz="1050" b="1" i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90nm </a:t>
            </a:r>
            <a:r>
              <a:rPr lang="en-US" altLang="zh-TW" sz="1050" b="1" i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CMOS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050" b="1" i="1" dirty="0" err="1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tsmc</a:t>
            </a:r>
            <a:r>
              <a:rPr lang="en-US" altLang="zh-TW" sz="1050" b="1" i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40nm</a:t>
            </a:r>
            <a:r>
              <a:rPr lang="en-US" altLang="zh-TW" sz="1050" b="1" i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 CMOS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050" b="1" i="1" dirty="0" err="1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tsmc</a:t>
            </a:r>
            <a:r>
              <a:rPr lang="en-US" altLang="zh-TW" sz="1050" b="1" i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28nm</a:t>
            </a:r>
            <a:r>
              <a:rPr lang="en-US" altLang="zh-TW" sz="1050" b="1" i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 CMOS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050" b="1" i="1" dirty="0" err="1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tsmc</a:t>
            </a:r>
            <a:r>
              <a:rPr lang="en-US" altLang="zh-TW" sz="1050" b="1" i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16nm</a:t>
            </a:r>
            <a:r>
              <a:rPr lang="en-US" altLang="zh-TW" sz="1050" b="1" i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  </a:t>
            </a:r>
            <a:r>
              <a:rPr lang="en-US" altLang="zh-TW" sz="1050" b="1" i="1" dirty="0" err="1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FinFET</a:t>
            </a:r>
            <a:endParaRPr lang="en-US" altLang="zh-TW" sz="1050" b="1" i="1" dirty="0"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050" b="1" i="1" dirty="0" err="1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tsmc</a:t>
            </a:r>
            <a:r>
              <a:rPr lang="en-US" altLang="zh-TW" sz="1050" b="1" i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1050" b="1" i="1" dirty="0" smtClean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0.18um </a:t>
            </a:r>
            <a:r>
              <a:rPr lang="en-US" altLang="zh-TW" sz="1050" b="1" i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HV</a:t>
            </a:r>
            <a:r>
              <a:rPr lang="en-US" altLang="zh-TW" sz="1050" b="1" i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 CMOS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050" b="1" i="1" dirty="0" err="1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tsmc</a:t>
            </a:r>
            <a:r>
              <a:rPr lang="en-US" altLang="zh-TW" sz="1050" b="1" i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0.5um UHV </a:t>
            </a:r>
            <a:r>
              <a:rPr lang="en-US" altLang="zh-TW" sz="1050" b="1" i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CMOS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050" b="1" i="1" dirty="0" err="1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tsmc</a:t>
            </a:r>
            <a:r>
              <a:rPr lang="en-US" altLang="zh-TW" sz="1050" b="1" i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0.18</a:t>
            </a:r>
            <a:r>
              <a:rPr lang="en-US" altLang="zh-TW" sz="1050" b="1" i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m </a:t>
            </a:r>
            <a:r>
              <a:rPr lang="en-US" altLang="zh-TW" sz="1050" b="1" i="1" dirty="0" err="1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SiGe</a:t>
            </a:r>
            <a:r>
              <a:rPr lang="en-US" altLang="zh-TW" sz="1050" b="1" i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zh-TW" sz="1050" b="1" i="1" dirty="0" err="1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BiCMOS</a:t>
            </a:r>
            <a:endParaRPr lang="en-US" altLang="zh-TW" sz="1050" b="1" i="1" dirty="0"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2" name="矩形 49"/>
          <p:cNvSpPr>
            <a:spLocks noChangeArrowheads="1"/>
          </p:cNvSpPr>
          <p:nvPr/>
        </p:nvSpPr>
        <p:spPr bwMode="auto">
          <a:xfrm>
            <a:off x="5386388" y="5369296"/>
            <a:ext cx="1982787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050" b="1" i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UMC 0.18</a:t>
            </a:r>
            <a:r>
              <a:rPr lang="en-US" altLang="zh-TW" sz="1050" b="1" i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m CMOS</a:t>
            </a:r>
            <a:endParaRPr lang="zh-TW" altLang="en-US" sz="1050" b="1" i="1" dirty="0"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050" b="1" i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UMC 0.18</a:t>
            </a:r>
            <a:r>
              <a:rPr lang="en-US" altLang="zh-TW" sz="1050" b="1" i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m CMOS MEMS</a:t>
            </a:r>
            <a:endParaRPr lang="zh-TW" altLang="en-US" sz="1050" b="1" i="1" dirty="0"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050" b="1" i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Multi-Optional MEMS</a:t>
            </a:r>
            <a:endParaRPr lang="zh-TW" altLang="en-US" sz="1050" b="1" i="1" dirty="0"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050" b="1" i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WIN 0.15</a:t>
            </a:r>
            <a:r>
              <a:rPr lang="en-US" altLang="zh-TW" sz="1050" b="1" i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m GaAs </a:t>
            </a:r>
            <a:r>
              <a:rPr lang="en-US" altLang="zh-TW" sz="1050" b="1" i="1" dirty="0" err="1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pHEMT</a:t>
            </a:r>
            <a:endParaRPr lang="zh-TW" altLang="en-US" sz="1050" b="1" i="1" dirty="0"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050" b="1" i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WIN 0.25</a:t>
            </a:r>
            <a:r>
              <a:rPr lang="en-US" altLang="zh-TW" sz="1050" b="1" i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m GaN HEMT</a:t>
            </a:r>
          </a:p>
          <a:p>
            <a:pPr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en-US" altLang="zh-TW" sz="1050" b="1" i="1" dirty="0" smtClean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GaN-on-Silicon</a:t>
            </a:r>
            <a:endParaRPr lang="en-US" altLang="zh-TW" sz="1050" b="1" i="1" dirty="0"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en-US" altLang="zh-TW" sz="1050" b="1" i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Si-Photonic</a:t>
            </a:r>
          </a:p>
        </p:txBody>
      </p:sp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581" y="5365710"/>
            <a:ext cx="103315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4" name="群組 2"/>
          <p:cNvGrpSpPr>
            <a:grpSpLocks/>
          </p:cNvGrpSpPr>
          <p:nvPr/>
        </p:nvGrpSpPr>
        <p:grpSpPr bwMode="auto">
          <a:xfrm>
            <a:off x="3562350" y="3355354"/>
            <a:ext cx="5145088" cy="1401763"/>
            <a:chOff x="3562301" y="2985567"/>
            <a:chExt cx="5145087" cy="1402536"/>
          </a:xfrm>
        </p:grpSpPr>
        <p:pic>
          <p:nvPicPr>
            <p:cNvPr id="65" name="圖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40" b="17081"/>
            <a:stretch>
              <a:fillRect/>
            </a:stretch>
          </p:blipFill>
          <p:spPr bwMode="auto">
            <a:xfrm>
              <a:off x="6834138" y="3226867"/>
              <a:ext cx="187325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圖片 26" descr="未命名 - 1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3" t="11385" b="19942"/>
            <a:stretch>
              <a:fillRect/>
            </a:stretch>
          </p:blipFill>
          <p:spPr bwMode="auto">
            <a:xfrm>
              <a:off x="3563888" y="3176067"/>
              <a:ext cx="1620837" cy="93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圖片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750" y="2985567"/>
              <a:ext cx="1968500" cy="137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矩形 67"/>
            <p:cNvSpPr/>
            <p:nvPr/>
          </p:nvSpPr>
          <p:spPr>
            <a:xfrm>
              <a:off x="6970663" y="4068839"/>
              <a:ext cx="1568450" cy="2763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1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半導體中心台南基地</a:t>
              </a:r>
            </a:p>
          </p:txBody>
        </p:sp>
        <p:sp>
          <p:nvSpPr>
            <p:cNvPr id="69" name="矩形 68"/>
            <p:cNvSpPr/>
            <p:nvPr/>
          </p:nvSpPr>
          <p:spPr>
            <a:xfrm>
              <a:off x="3562301" y="4111726"/>
              <a:ext cx="1570038" cy="2763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1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半導體中心新竹基地</a:t>
              </a:r>
            </a:p>
          </p:txBody>
        </p:sp>
      </p:grpSp>
      <p:sp>
        <p:nvSpPr>
          <p:cNvPr id="70" name="矩形 1"/>
          <p:cNvSpPr>
            <a:spLocks noChangeArrowheads="1"/>
          </p:cNvSpPr>
          <p:nvPr/>
        </p:nvSpPr>
        <p:spPr bwMode="auto">
          <a:xfrm>
            <a:off x="3651250" y="1699592"/>
            <a:ext cx="5022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600" b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Class 10-10,000 Clean Room </a:t>
            </a:r>
            <a:r>
              <a:rPr lang="en-US" altLang="zh-TW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(~3200m</a:t>
            </a:r>
            <a:r>
              <a:rPr lang="en-US" altLang="zh-TW" sz="1600" b="1" baseline="30000" dirty="0" smtClean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</a:t>
            </a:r>
            <a:r>
              <a:rPr lang="en-US" altLang="zh-TW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 (24 hours)</a:t>
            </a:r>
            <a:endParaRPr lang="sv-SE" altLang="zh-TW" sz="1600" b="1" dirty="0"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71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1986929"/>
            <a:ext cx="6010275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8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43875" cy="992188"/>
          </a:xfrm>
        </p:spPr>
        <p:txBody>
          <a:bodyPr/>
          <a:lstStyle/>
          <a:p>
            <a:r>
              <a:rPr lang="en-US" altLang="zh-TW" sz="4400" dirty="0" smtClean="0"/>
              <a:t>CMOS</a:t>
            </a:r>
            <a:r>
              <a:rPr lang="zh-TW" altLang="en-US" sz="4400" dirty="0"/>
              <a:t>影像感測器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2" name="Image2" descr="圖片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485758"/>
            <a:ext cx="2646353" cy="170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圖片 9" descr="圖片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012" y="4323377"/>
            <a:ext cx="3305204" cy="186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圖片 8" descr="圖片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227" y="4116825"/>
            <a:ext cx="1872208" cy="248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49796" y="1258368"/>
            <a:ext cx="824440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自主設計</a:t>
            </a:r>
            <a:endParaRPr kumimoji="0" lang="en-US" altLang="zh-TW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71500" lvl="0" indent="-571500" eaLnBrk="0" hangingPunct="0">
              <a:buFont typeface="Arial" panose="020B0604020202020204" pitchFamily="34" charset="0"/>
              <a:buChar char="•"/>
            </a:pPr>
            <a:r>
              <a:rPr kumimoji="0" lang="en-US" altLang="zh-CN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BSI(Backside Illumination )</a:t>
            </a:r>
            <a:r>
              <a:rPr kumimoji="0"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製程 </a:t>
            </a:r>
            <a:r>
              <a:rPr kumimoji="0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– </a:t>
            </a:r>
            <a:r>
              <a:rPr kumimoji="0"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提升訊噪比</a:t>
            </a:r>
            <a:endParaRPr kumimoji="0"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71500" lvl="0" indent="-571500" eaLnBrk="0" hangingPunct="0">
              <a:buFont typeface="Arial" panose="020B0604020202020204" pitchFamily="34" charset="0"/>
              <a:buChar char="•"/>
            </a:pPr>
            <a:r>
              <a:rPr kumimoji="0"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Stitching Technology – </a:t>
            </a:r>
            <a:r>
              <a:rPr kumimoji="0"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大尺寸晶片</a:t>
            </a:r>
            <a:endParaRPr kumimoji="0"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71500" lvl="0" indent="-571500" eaLnBrk="0" hangingPunct="0">
              <a:buFont typeface="Arial" panose="020B0604020202020204" pitchFamily="34" charset="0"/>
              <a:buChar char="•"/>
            </a:pPr>
            <a:r>
              <a:rPr kumimoji="0"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高速</a:t>
            </a:r>
            <a:r>
              <a:rPr kumimoji="0"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</a:t>
            </a:r>
            <a:r>
              <a:rPr kumimoji="0"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／</a:t>
            </a:r>
            <a:r>
              <a:rPr kumimoji="0"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4071215724"/>
      </p:ext>
    </p:extLst>
  </p:cSld>
  <p:clrMapOvr>
    <a:masterClrMapping/>
  </p:clrMapOvr>
</p:sld>
</file>

<file path=ppt/theme/theme1.xml><?xml version="1.0" encoding="utf-8"?>
<a:theme xmlns:a="http://schemas.openxmlformats.org/drawingml/2006/main" name="NARL">
  <a:themeElements>
    <a:clrScheme name="NAR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NARL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標楷體" pitchFamily="65" charset="-120"/>
          </a:defRPr>
        </a:defPPr>
      </a:lstStyle>
    </a:lnDef>
  </a:objectDefaults>
  <a:extraClrSchemeLst>
    <a:extraClrScheme>
      <a:clrScheme name="NAR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R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R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R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R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R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R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R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R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R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R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R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27940</TotalTime>
  <Words>415</Words>
  <Application>Microsoft Office PowerPoint</Application>
  <PresentationFormat>如螢幕大小 (4:3)</PresentationFormat>
  <Paragraphs>54</Paragraphs>
  <Slides>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6" baseType="lpstr">
      <vt:lpstr>Arial Unicode MS</vt:lpstr>
      <vt:lpstr>Helvetica Neue</vt:lpstr>
      <vt:lpstr>微軟正黑體</vt:lpstr>
      <vt:lpstr>新細明體</vt:lpstr>
      <vt:lpstr>標楷體</vt:lpstr>
      <vt:lpstr>Arial</vt:lpstr>
      <vt:lpstr>Calibri</vt:lpstr>
      <vt:lpstr>Helvetica</vt:lpstr>
      <vt:lpstr>Symbol</vt:lpstr>
      <vt:lpstr>Times New Roman</vt:lpstr>
      <vt:lpstr>Wingdings</vt:lpstr>
      <vt:lpstr>NARL</vt:lpstr>
      <vt:lpstr>PowerPoint 簡報</vt:lpstr>
      <vt:lpstr>PowerPoint 簡報</vt:lpstr>
      <vt:lpstr>PowerPoint 簡報</vt:lpstr>
      <vt:lpstr>CMOS影像感測器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陳國興</dc:creator>
  <cp:lastModifiedBy>dcchang</cp:lastModifiedBy>
  <cp:revision>2227</cp:revision>
  <cp:lastPrinted>2020-08-18T08:51:13Z</cp:lastPrinted>
  <dcterms:modified xsi:type="dcterms:W3CDTF">2021-01-18T02:52:02Z</dcterms:modified>
</cp:coreProperties>
</file>