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290" r:id="rId4"/>
    <p:sldId id="291" r:id="rId5"/>
    <p:sldId id="26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267" autoAdjust="0"/>
  </p:normalViewPr>
  <p:slideViewPr>
    <p:cSldViewPr snapToGrid="0">
      <p:cViewPr varScale="1">
        <p:scale>
          <a:sx n="153" d="100"/>
          <a:sy n="153" d="100"/>
        </p:scale>
        <p:origin x="546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1" d="100"/>
          <a:sy n="121" d="100"/>
        </p:scale>
        <p:origin x="416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4FAFDD41-F4EB-24A0-AFEE-C7220499C5F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34B2A16-4EBE-2695-AFDF-E86DFE358D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FE84DB-3D23-4E5B-825A-333466153806}" type="datetimeFigureOut">
              <a:rPr lang="zh-TW" altLang="en-US" smtClean="0"/>
              <a:t>2025/5/15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7B2173B-BBFC-5139-410B-D056503DC7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71F154F-24C2-CDA2-3965-5314CF3022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76FEB-2ECA-4CCD-9814-538F3A0384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64737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2C427-99A3-4D48-BF0A-A10649CF4817}" type="datetimeFigureOut">
              <a:rPr lang="zh-TW" altLang="en-US" smtClean="0"/>
              <a:t>2025/5/15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4E994-8E47-4FF6-9006-4A133BEE3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52415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24E994-8E47-4FF6-9006-4A133BEE3156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5023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日期版面配置區 9">
            <a:extLst>
              <a:ext uri="{FF2B5EF4-FFF2-40B4-BE49-F238E27FC236}">
                <a16:creationId xmlns:a16="http://schemas.microsoft.com/office/drawing/2014/main" id="{EA843121-71A6-B804-FD1E-D649EFF19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4D6E9-137B-4117-9544-19611283FF02}" type="datetime1">
              <a:rPr lang="zh-TW" altLang="en-US" smtClean="0"/>
              <a:t>2025/5/15</a:t>
            </a:fld>
            <a:endParaRPr lang="zh-TW" altLang="en-US"/>
          </a:p>
        </p:txBody>
      </p:sp>
      <p:sp>
        <p:nvSpPr>
          <p:cNvPr id="11" name="頁尾版面配置區 10">
            <a:extLst>
              <a:ext uri="{FF2B5EF4-FFF2-40B4-BE49-F238E27FC236}">
                <a16:creationId xmlns:a16="http://schemas.microsoft.com/office/drawing/2014/main" id="{FE7505FA-E420-80DA-0D61-1B5AAB6BB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12" name="投影片編號版面配置區 11">
            <a:extLst>
              <a:ext uri="{FF2B5EF4-FFF2-40B4-BE49-F238E27FC236}">
                <a16:creationId xmlns:a16="http://schemas.microsoft.com/office/drawing/2014/main" id="{D20AB1A6-9356-C7D1-E7B1-5501C0D05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421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C1A5-3886-4CD1-81F5-5923B3C4DE35}" type="datetime1">
              <a:rPr lang="zh-TW" altLang="en-US" smtClean="0"/>
              <a:t>2025/5/15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3090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C028-17D3-4BC3-91C4-F52C65E00795}" type="datetime1">
              <a:rPr lang="zh-TW" altLang="en-US" smtClean="0"/>
              <a:t>2025/5/15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1216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55EA-CAE5-4677-993F-9080DD594EE3}" type="datetime1">
              <a:rPr lang="zh-TW" altLang="en-US" smtClean="0"/>
              <a:t>2025/5/15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773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358348"/>
            <a:ext cx="10058400" cy="1482457"/>
          </a:xfrm>
        </p:spPr>
        <p:txBody>
          <a:bodyPr>
            <a:spAutoFit/>
          </a:bodyPr>
          <a:lstStyle>
            <a:lvl1pPr marL="0" indent="-183600">
              <a:buFont typeface="微軟正黑體 Light" panose="020B0304030504040204" pitchFamily="34" charset="-120"/>
              <a:buChar char="◇"/>
              <a:defRPr>
                <a:latin typeface="+mj-lt"/>
              </a:defRPr>
            </a:lvl1pPr>
            <a:lvl2pPr marL="38404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2pPr>
            <a:lvl3pPr marL="56692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3pPr>
            <a:lvl4pPr marL="74980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4pPr>
            <a:lvl5pPr marL="93268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cxnSp>
        <p:nvCxnSpPr>
          <p:cNvPr id="7" name="Straight Connector 8">
            <a:extLst>
              <a:ext uri="{FF2B5EF4-FFF2-40B4-BE49-F238E27FC236}">
                <a16:creationId xmlns:a16="http://schemas.microsoft.com/office/drawing/2014/main" id="{1D952FF2-783B-29B1-9D51-F6A7A312DB17}"/>
              </a:ext>
            </a:extLst>
          </p:cNvPr>
          <p:cNvCxnSpPr>
            <a:cxnSpLocks/>
          </p:cNvCxnSpPr>
          <p:nvPr userDrawn="1"/>
        </p:nvCxnSpPr>
        <p:spPr>
          <a:xfrm>
            <a:off x="1097280" y="1189383"/>
            <a:ext cx="1005840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日期版面配置區 9">
            <a:extLst>
              <a:ext uri="{FF2B5EF4-FFF2-40B4-BE49-F238E27FC236}">
                <a16:creationId xmlns:a16="http://schemas.microsoft.com/office/drawing/2014/main" id="{3A4EA913-12BA-3398-B8CC-31FEEEDEC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AC69-3896-4695-9586-B2892CE69E3C}" type="datetime1">
              <a:rPr lang="zh-TW" altLang="en-US" smtClean="0"/>
              <a:t>2025/5/15</a:t>
            </a:fld>
            <a:endParaRPr lang="zh-TW" altLang="en-US" dirty="0"/>
          </a:p>
        </p:txBody>
      </p:sp>
      <p:sp>
        <p:nvSpPr>
          <p:cNvPr id="11" name="頁尾版面配置區 10">
            <a:extLst>
              <a:ext uri="{FF2B5EF4-FFF2-40B4-BE49-F238E27FC236}">
                <a16:creationId xmlns:a16="http://schemas.microsoft.com/office/drawing/2014/main" id="{6324DBA2-383F-B7A5-8978-87666CD9E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投影片編號版面配置區 11">
            <a:extLst>
              <a:ext uri="{FF2B5EF4-FFF2-40B4-BE49-F238E27FC236}">
                <a16:creationId xmlns:a16="http://schemas.microsoft.com/office/drawing/2014/main" id="{472A13F8-BCC0-C275-3C5A-BAACB00E1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3" name="標題 12">
            <a:extLst>
              <a:ext uri="{FF2B5EF4-FFF2-40B4-BE49-F238E27FC236}">
                <a16:creationId xmlns:a16="http://schemas.microsoft.com/office/drawing/2014/main" id="{141D9679-EDE9-DB4C-7A83-2E62CCD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336416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內容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22104"/>
            <a:ext cx="4937760" cy="2801398"/>
          </a:xfrm>
        </p:spPr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922102"/>
            <a:ext cx="4937760" cy="2801398"/>
          </a:xfrm>
        </p:spPr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8D1-62A4-41F6-9014-996988DCF9C2}" type="datetime1">
              <a:rPr lang="zh-TW" altLang="en-US" smtClean="0"/>
              <a:t>2025/5/15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32A483E-14BB-D916-4E66-50271E86BC6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097280" y="1358348"/>
            <a:ext cx="10058400" cy="1482457"/>
          </a:xfrm>
        </p:spPr>
        <p:txBody>
          <a:bodyPr>
            <a:spAutoFit/>
          </a:bodyPr>
          <a:lstStyle>
            <a:lvl1pPr marL="0" indent="-183600">
              <a:buFont typeface="微軟正黑體 Light" panose="020B0304030504040204" pitchFamily="34" charset="-120"/>
              <a:buChar char="◇"/>
              <a:defRPr>
                <a:latin typeface="+mj-lt"/>
              </a:defRPr>
            </a:lvl1pPr>
            <a:lvl2pPr marL="38404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2pPr>
            <a:lvl3pPr marL="56692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3pPr>
            <a:lvl4pPr marL="74980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4pPr>
            <a:lvl5pPr marL="93268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cxnSp>
        <p:nvCxnSpPr>
          <p:cNvPr id="11" name="Straight Connector 8">
            <a:extLst>
              <a:ext uri="{FF2B5EF4-FFF2-40B4-BE49-F238E27FC236}">
                <a16:creationId xmlns:a16="http://schemas.microsoft.com/office/drawing/2014/main" id="{D1FBD45D-F60F-0F71-B9BA-7CBB2F34E510}"/>
              </a:ext>
            </a:extLst>
          </p:cNvPr>
          <p:cNvCxnSpPr>
            <a:cxnSpLocks/>
          </p:cNvCxnSpPr>
          <p:nvPr userDrawn="1"/>
        </p:nvCxnSpPr>
        <p:spPr>
          <a:xfrm>
            <a:off x="1097280" y="1189383"/>
            <a:ext cx="1005840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標題 13">
            <a:extLst>
              <a:ext uri="{FF2B5EF4-FFF2-40B4-BE49-F238E27FC236}">
                <a16:creationId xmlns:a16="http://schemas.microsoft.com/office/drawing/2014/main" id="{EA036AB1-1FAA-F335-9E68-A2DEA845B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5D351C8-DF82-C77B-950F-739E95F9E4E6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097280" y="5723501"/>
            <a:ext cx="4937760" cy="258532"/>
          </a:xfrm>
        </p:spPr>
        <p:txBody>
          <a:bodyPr wrap="square">
            <a:spAutoFit/>
          </a:bodyPr>
          <a:lstStyle>
            <a:lvl1pPr marL="0" indent="0" algn="ctr">
              <a:buFont typeface="微軟正黑體 Light" panose="020B0304030504040204" pitchFamily="34" charset="-120"/>
              <a:buNone/>
              <a:defRPr sz="1200"/>
            </a:lvl1pPr>
            <a:lvl2pPr marL="384048" indent="-182880">
              <a:buFont typeface="微軟正黑體 Light" panose="020B0304030504040204" pitchFamily="34" charset="-120"/>
              <a:buChar char="◇"/>
              <a:defRPr/>
            </a:lvl2pPr>
            <a:lvl3pPr marL="566928" indent="-182880">
              <a:buFont typeface="微軟正黑體 Light" panose="020B0304030504040204" pitchFamily="34" charset="-120"/>
              <a:buChar char="◇"/>
              <a:defRPr/>
            </a:lvl3pPr>
            <a:lvl4pPr marL="749808" indent="-182880">
              <a:buFont typeface="微軟正黑體 Light" panose="020B0304030504040204" pitchFamily="34" charset="-120"/>
              <a:buChar char="◇"/>
              <a:defRPr/>
            </a:lvl4pPr>
            <a:lvl5pPr marL="932688" indent="-182880">
              <a:buFont typeface="微軟正黑體 Light" panose="020B0304030504040204" pitchFamily="34" charset="-120"/>
              <a:buChar char="◇"/>
              <a:defRPr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8DEB729-90C5-B954-3C4B-DE7D1D478E8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217920" y="5723500"/>
            <a:ext cx="4937760" cy="258532"/>
          </a:xfrm>
        </p:spPr>
        <p:txBody>
          <a:bodyPr wrap="square">
            <a:spAutoFit/>
          </a:bodyPr>
          <a:lstStyle>
            <a:lvl1pPr marL="0" indent="0" algn="ctr">
              <a:buFont typeface="微軟正黑體 Light" panose="020B0304030504040204" pitchFamily="34" charset="-120"/>
              <a:buNone/>
              <a:defRPr sz="1200"/>
            </a:lvl1pPr>
            <a:lvl2pPr marL="384048" indent="-182880">
              <a:buFont typeface="微軟正黑體 Light" panose="020B0304030504040204" pitchFamily="34" charset="-120"/>
              <a:buChar char="◇"/>
              <a:defRPr/>
            </a:lvl2pPr>
            <a:lvl3pPr marL="566928" indent="-182880">
              <a:buFont typeface="微軟正黑體 Light" panose="020B0304030504040204" pitchFamily="34" charset="-120"/>
              <a:buChar char="◇"/>
              <a:defRPr/>
            </a:lvl3pPr>
            <a:lvl4pPr marL="749808" indent="-182880">
              <a:buFont typeface="微軟正黑體 Light" panose="020B0304030504040204" pitchFamily="34" charset="-120"/>
              <a:buChar char="◇"/>
              <a:defRPr/>
            </a:lvl4pPr>
            <a:lvl5pPr marL="932688" indent="-182880">
              <a:buFont typeface="微軟正黑體 Light" panose="020B0304030504040204" pitchFamily="34" charset="-120"/>
              <a:buChar char="◇"/>
              <a:defRPr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891210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6EBE5-9D78-42C6-8DBA-AC9AD8E5252B}" type="datetime1">
              <a:rPr lang="zh-TW" altLang="en-US" smtClean="0"/>
              <a:t>2025/5/15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7018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C6714-0BFF-49C7-AC93-8BA7BEBE9D4C}" type="datetime1">
              <a:rPr lang="zh-TW" altLang="en-US" smtClean="0"/>
              <a:t>2025/5/15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6421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6CABA-1F77-4448-8FAB-0E0D18865F34}" type="datetime1">
              <a:rPr lang="zh-TW" altLang="en-US" smtClean="0"/>
              <a:t>2025/5/15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618374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36ED3-42CD-4367-92C4-10808669D820}" type="datetime1">
              <a:rPr lang="zh-TW" altLang="en-US" smtClean="0"/>
              <a:t>2025/5/15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4517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7AC62-E00A-4195-AE4E-E27E464981A7}" type="datetime1">
              <a:rPr lang="zh-TW" altLang="en-US" smtClean="0"/>
              <a:t>2025/5/15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8612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3C95835-3225-472B-BB78-4DFD14E2BB92}" type="datetime1">
              <a:rPr lang="zh-TW" altLang="en-US" smtClean="0"/>
              <a:t>2025/5/15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0382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92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358348"/>
            <a:ext cx="10058400" cy="451074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A846283-ED17-4556-834A-2515D67B7383}" type="datetime1">
              <a:rPr lang="zh-TW" altLang="en-US" smtClean="0"/>
              <a:t>2025/5/15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AA08DBF-8058-46AA-B94B-F9E4A565C5B4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88853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5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</p:sldLayoutIdLst>
  <p:hf hdr="0" ft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微軟正黑體 Light" panose="020B0304030504040204" pitchFamily="34" charset="-120"/>
          <a:ea typeface="微軟正黑體 Light" panose="020B0304030504040204" pitchFamily="34" charset="-120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微軟正黑體 Light" panose="020B0304030504040204" pitchFamily="34" charset="-120"/>
          <a:ea typeface="微軟正黑體 Light" panose="020B0304030504040204" pitchFamily="34" charset="-120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微軟正黑體 Light" panose="020B0304030504040204" pitchFamily="34" charset="-120"/>
          <a:ea typeface="微軟正黑體 Light" panose="020B0304030504040204" pitchFamily="34" charset="-120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微軟正黑體 Light" panose="020B0304030504040204" pitchFamily="34" charset="-120"/>
          <a:ea typeface="微軟正黑體 Light" panose="020B0304030504040204" pitchFamily="34" charset="-120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微軟正黑體 Light" panose="020B0304030504040204" pitchFamily="34" charset="-120"/>
          <a:ea typeface="微軟正黑體 Light" panose="020B0304030504040204" pitchFamily="34" charset="-120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DC0BD28-0F53-44F1-87F4-16CD7EA17E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/>
          <a:lstStyle/>
          <a:p>
            <a:r>
              <a:rPr lang="en-US" altLang="zh-TW" dirty="0"/>
              <a:t>Progress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23AA41C-975B-4AA6-8AFA-544D5B8ED2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>
            <a:normAutofit/>
          </a:bodyPr>
          <a:lstStyle/>
          <a:p>
            <a:r>
              <a:rPr lang="en-US" altLang="zh-TW" dirty="0"/>
              <a:t>20250515</a:t>
            </a:r>
          </a:p>
        </p:txBody>
      </p:sp>
      <p:sp>
        <p:nvSpPr>
          <p:cNvPr id="6" name="日期版面配置區 5">
            <a:extLst>
              <a:ext uri="{FF2B5EF4-FFF2-40B4-BE49-F238E27FC236}">
                <a16:creationId xmlns:a16="http://schemas.microsoft.com/office/drawing/2014/main" id="{F2EC3A83-8D08-2F48-4C20-FD10CF616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D56E-F793-4ECA-8EAC-0DF9621F5EB3}" type="datetime1">
              <a:rPr lang="zh-TW" altLang="en-US" smtClean="0"/>
              <a:t>2025/5/15</a:t>
            </a:fld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B903FB9-85B8-10F2-5172-9DAAB6E14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79876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DCF9D05A-AF9C-E088-1490-BB0F19C44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358348"/>
            <a:ext cx="10058400" cy="4026743"/>
          </a:xfrm>
        </p:spPr>
        <p:txBody>
          <a:bodyPr/>
          <a:lstStyle/>
          <a:p>
            <a:r>
              <a:rPr lang="zh-TW" altLang="en-US" dirty="0"/>
              <a:t>因為要省電</a:t>
            </a:r>
            <a:endParaRPr lang="en-US" altLang="zh-TW" dirty="0"/>
          </a:p>
          <a:p>
            <a:r>
              <a:rPr lang="en-US" altLang="zh-TW" dirty="0"/>
              <a:t>5/31</a:t>
            </a:r>
            <a:r>
              <a:rPr lang="zh-TW" altLang="en-US" dirty="0"/>
              <a:t>後物理所計算節點將只留下</a:t>
            </a:r>
            <a:r>
              <a:rPr lang="en-US" altLang="zh-TW" dirty="0"/>
              <a:t>21</a:t>
            </a:r>
            <a:r>
              <a:rPr lang="zh-TW" altLang="en-US" dirty="0"/>
              <a:t>台，</a:t>
            </a:r>
            <a:r>
              <a:rPr lang="en-US" altLang="zh-TW" dirty="0"/>
              <a:t>672 Cores</a:t>
            </a:r>
            <a:r>
              <a:rPr lang="zh-TW" altLang="en-US" dirty="0"/>
              <a:t> ，從</a:t>
            </a:r>
            <a:r>
              <a:rPr lang="en-US" altLang="zh-TW" dirty="0"/>
              <a:t>sp8ui7</a:t>
            </a:r>
            <a:r>
              <a:rPr lang="zh-TW" altLang="en-US" dirty="0"/>
              <a:t>送</a:t>
            </a:r>
            <a:r>
              <a:rPr lang="en-US" altLang="zh-TW" dirty="0"/>
              <a:t>job</a:t>
            </a:r>
          </a:p>
          <a:p>
            <a:pPr lvl="1"/>
            <a:r>
              <a:rPr lang="zh-TW" altLang="en-US" dirty="0"/>
              <a:t>打算將</a:t>
            </a:r>
            <a:r>
              <a:rPr lang="en-US" altLang="zh-TW" dirty="0"/>
              <a:t>sp8ui7</a:t>
            </a:r>
            <a:r>
              <a:rPr lang="zh-TW" altLang="en-US" dirty="0"/>
              <a:t>關機，改從</a:t>
            </a:r>
            <a:r>
              <a:rPr lang="en-US" altLang="zh-TW" dirty="0" err="1"/>
              <a:t>dyparton</a:t>
            </a:r>
            <a:r>
              <a:rPr lang="zh-TW" altLang="en-US" dirty="0"/>
              <a:t>送</a:t>
            </a:r>
            <a:r>
              <a:rPr lang="en-US" altLang="zh-TW" dirty="0"/>
              <a:t>job</a:t>
            </a:r>
          </a:p>
          <a:p>
            <a:r>
              <a:rPr lang="zh-TW" altLang="en-US" dirty="0"/>
              <a:t>我們</a:t>
            </a:r>
            <a:r>
              <a:rPr lang="en-US" altLang="zh-TW" dirty="0"/>
              <a:t>Group</a:t>
            </a:r>
            <a:r>
              <a:rPr lang="zh-TW" altLang="en-US" dirty="0"/>
              <a:t>擁有的計算節點目前有</a:t>
            </a:r>
            <a:r>
              <a:rPr lang="en-US" altLang="zh-TW" dirty="0"/>
              <a:t>4</a:t>
            </a:r>
            <a:r>
              <a:rPr lang="zh-TW" altLang="en-US" dirty="0"/>
              <a:t>台，</a:t>
            </a:r>
            <a:r>
              <a:rPr lang="en-US" altLang="zh-TW" dirty="0"/>
              <a:t>144 Cores</a:t>
            </a:r>
            <a:r>
              <a:rPr lang="zh-TW" altLang="en-US" dirty="0"/>
              <a:t>，平常保持關機狀態</a:t>
            </a:r>
            <a:r>
              <a:rPr lang="en-US" altLang="zh-TW" dirty="0"/>
              <a:t>, </a:t>
            </a:r>
            <a:r>
              <a:rPr lang="zh-TW" altLang="en-US" dirty="0"/>
              <a:t>需要使用時遠端開機</a:t>
            </a:r>
            <a:r>
              <a:rPr lang="en-US" altLang="zh-TW" dirty="0"/>
              <a:t>(IPMI)</a:t>
            </a:r>
          </a:p>
          <a:p>
            <a:pPr lvl="1"/>
            <a:r>
              <a:rPr lang="zh-TW" altLang="en-US" dirty="0"/>
              <a:t>手動開機，挑其中一台計算節點作為管理與送</a:t>
            </a:r>
            <a:r>
              <a:rPr lang="en-US" altLang="zh-TW" dirty="0"/>
              <a:t>job</a:t>
            </a:r>
            <a:r>
              <a:rPr lang="zh-TW" altLang="en-US" dirty="0"/>
              <a:t>的主機</a:t>
            </a:r>
            <a:endParaRPr lang="en-US" altLang="zh-TW" dirty="0"/>
          </a:p>
          <a:p>
            <a:pPr lvl="1"/>
            <a:r>
              <a:rPr lang="zh-TW" altLang="en-US" dirty="0"/>
              <a:t>找一台機器保持開機狀態進行管理但底下計算節點皆處於關機狀態，收到</a:t>
            </a:r>
            <a:r>
              <a:rPr lang="en-US" altLang="zh-TW" dirty="0"/>
              <a:t>job</a:t>
            </a:r>
            <a:r>
              <a:rPr lang="zh-TW" altLang="en-US" dirty="0"/>
              <a:t>時自動開機，閒置一段時間後關機</a:t>
            </a:r>
            <a:endParaRPr lang="en-US" altLang="zh-TW" dirty="0"/>
          </a:p>
          <a:p>
            <a:pPr lvl="1"/>
            <a:r>
              <a:rPr lang="zh-TW" altLang="en-US" dirty="0"/>
              <a:t>更新</a:t>
            </a:r>
            <a:r>
              <a:rPr lang="en-US" altLang="zh-TW" dirty="0"/>
              <a:t>OS</a:t>
            </a:r>
            <a:r>
              <a:rPr lang="zh-TW" altLang="en-US" dirty="0"/>
              <a:t>至</a:t>
            </a:r>
            <a:r>
              <a:rPr lang="en-US" altLang="zh-TW" dirty="0" err="1"/>
              <a:t>AlmaLinux</a:t>
            </a:r>
            <a:r>
              <a:rPr lang="en-US" altLang="zh-TW" dirty="0"/>
              <a:t> 9.5</a:t>
            </a:r>
            <a:r>
              <a:rPr lang="zh-TW" altLang="en-US" dirty="0"/>
              <a:t> </a:t>
            </a:r>
            <a:r>
              <a:rPr lang="en-US" altLang="zh-TW" dirty="0"/>
              <a:t>?</a:t>
            </a:r>
            <a:r>
              <a:rPr lang="zh-TW" altLang="en-US" dirty="0"/>
              <a:t> 或維持不變</a:t>
            </a:r>
            <a:r>
              <a:rPr lang="en-US" altLang="zh-TW" dirty="0"/>
              <a:t>CentOS</a:t>
            </a:r>
            <a:r>
              <a:rPr lang="zh-TW" altLang="en-US" dirty="0"/>
              <a:t> </a:t>
            </a:r>
            <a:r>
              <a:rPr lang="en-US" altLang="zh-TW" dirty="0"/>
              <a:t>7.5.1804</a:t>
            </a:r>
          </a:p>
          <a:p>
            <a:r>
              <a:rPr lang="en-US" altLang="zh-TW" dirty="0"/>
              <a:t>Web Server</a:t>
            </a:r>
            <a:r>
              <a:rPr lang="zh-TW" altLang="en-US" dirty="0"/>
              <a:t> </a:t>
            </a:r>
            <a:r>
              <a:rPr lang="en-US" altLang="zh-TW" dirty="0"/>
              <a:t>“sp8www”</a:t>
            </a:r>
            <a:r>
              <a:rPr lang="zh-TW" altLang="en-US" dirty="0"/>
              <a:t> 因資安問題須更新</a:t>
            </a:r>
            <a:r>
              <a:rPr lang="en-US" altLang="zh-TW" dirty="0"/>
              <a:t>OS</a:t>
            </a:r>
            <a:r>
              <a:rPr lang="zh-TW" altLang="en-US" dirty="0"/>
              <a:t>與憑證，預計</a:t>
            </a:r>
            <a:r>
              <a:rPr lang="en-US" altLang="zh-TW" dirty="0"/>
              <a:t>5/31</a:t>
            </a:r>
            <a:r>
              <a:rPr lang="zh-TW" altLang="en-US" dirty="0"/>
              <a:t>以後進行</a:t>
            </a:r>
            <a:endParaRPr lang="en-US" altLang="zh-TW" dirty="0"/>
          </a:p>
          <a:p>
            <a:r>
              <a:rPr lang="zh-TW" altLang="en-US" dirty="0"/>
              <a:t>上週查看機房，</a:t>
            </a:r>
            <a:r>
              <a:rPr lang="en-US" altLang="zh-TW" dirty="0"/>
              <a:t>sp8mysql</a:t>
            </a:r>
            <a:r>
              <a:rPr lang="zh-TW" altLang="en-US" dirty="0"/>
              <a:t>有兩顆硬碟有警示</a:t>
            </a:r>
            <a:endParaRPr lang="en-US" altLang="zh-TW" dirty="0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588FF1D4-576C-243F-562E-863EC5538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Computing resources</a:t>
            </a:r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DC5CBAE-A736-5D35-D982-DDD1BCA1A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C7E21-77E7-4FCD-8F44-E11EB847B038}" type="datetime1">
              <a:rPr lang="zh-TW" altLang="en-US" smtClean="0"/>
              <a:t>2025/5/15</a:t>
            </a:fld>
            <a:endParaRPr lang="zh-TW" alt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FFAD10A-6F46-351C-2042-A133CE32F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72657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8BDF0D74-C91E-E2D0-F44B-2A258C0C7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358348"/>
            <a:ext cx="10058400" cy="2913618"/>
          </a:xfrm>
        </p:spPr>
        <p:txBody>
          <a:bodyPr/>
          <a:lstStyle/>
          <a:p>
            <a:r>
              <a:rPr lang="zh-TW" altLang="en-US" dirty="0"/>
              <a:t>未來</a:t>
            </a:r>
            <a:r>
              <a:rPr lang="en-US" altLang="zh-TW" dirty="0"/>
              <a:t>Group</a:t>
            </a:r>
            <a:r>
              <a:rPr lang="zh-TW" altLang="en-US" dirty="0"/>
              <a:t>管理的計算節點剩下</a:t>
            </a:r>
            <a:endParaRPr lang="en-US" altLang="zh-TW" dirty="0"/>
          </a:p>
          <a:p>
            <a:pPr lvl="1"/>
            <a:r>
              <a:rPr lang="en-US" altLang="zh-TW" dirty="0"/>
              <a:t>UI:</a:t>
            </a:r>
            <a:r>
              <a:rPr lang="zh-TW" altLang="en-US" dirty="0"/>
              <a:t> </a:t>
            </a:r>
            <a:r>
              <a:rPr lang="en-US" altLang="zh-TW" dirty="0"/>
              <a:t>sp8mysql, </a:t>
            </a:r>
            <a:r>
              <a:rPr lang="en-US" altLang="zh-TW" dirty="0" err="1"/>
              <a:t>dyparton</a:t>
            </a:r>
            <a:endParaRPr lang="en-US" altLang="zh-TW" dirty="0"/>
          </a:p>
          <a:p>
            <a:pPr lvl="1"/>
            <a:r>
              <a:rPr lang="en-US" altLang="zh-TW" dirty="0"/>
              <a:t>File</a:t>
            </a:r>
            <a:r>
              <a:rPr lang="zh-TW" altLang="en-US" dirty="0"/>
              <a:t> </a:t>
            </a:r>
            <a:r>
              <a:rPr lang="en-US" altLang="zh-TW" dirty="0"/>
              <a:t>Server: sp8data2, sp8vm1 </a:t>
            </a:r>
          </a:p>
          <a:p>
            <a:pPr lvl="1"/>
            <a:r>
              <a:rPr lang="en-US" altLang="zh-TW" dirty="0"/>
              <a:t>Web</a:t>
            </a:r>
            <a:r>
              <a:rPr lang="zh-TW" altLang="en-US" dirty="0"/>
              <a:t> </a:t>
            </a:r>
            <a:r>
              <a:rPr lang="en-US" altLang="zh-TW" dirty="0"/>
              <a:t>Server: sp8www</a:t>
            </a:r>
          </a:p>
          <a:p>
            <a:pPr lvl="1"/>
            <a:r>
              <a:rPr lang="en-US" altLang="zh-TW" dirty="0"/>
              <a:t>Work Node: sp8w13, sp8w14, sp8w15, sp8w16</a:t>
            </a:r>
          </a:p>
          <a:p>
            <a:r>
              <a:rPr lang="zh-TW" altLang="en-US" dirty="0"/>
              <a:t>下面這些不歸我管但有在使用，不清楚擁有者</a:t>
            </a:r>
            <a:endParaRPr lang="en-US" altLang="zh-TW" dirty="0"/>
          </a:p>
          <a:p>
            <a:pPr lvl="1"/>
            <a:r>
              <a:rPr lang="en-US" altLang="zh-TW" dirty="0"/>
              <a:t>/raid3 /raid4 /raid5 /raid6 /raid7 /raid8</a:t>
            </a:r>
            <a:r>
              <a:rPr lang="zh-TW" altLang="en-US" dirty="0"/>
              <a:t> </a:t>
            </a:r>
            <a:r>
              <a:rPr lang="en-US" altLang="zh-TW" dirty="0"/>
              <a:t>/</a:t>
            </a:r>
            <a:r>
              <a:rPr lang="en-US" altLang="zh-TW" dirty="0" err="1"/>
              <a:t>pdata</a:t>
            </a:r>
            <a:r>
              <a:rPr lang="en-US" altLang="zh-TW" dirty="0"/>
              <a:t> /data3/sp8user /data4/sp8user</a:t>
            </a:r>
          </a:p>
          <a:p>
            <a:endParaRPr lang="zh-TW" altLang="en-US" dirty="0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1D8324CD-675D-15F6-2CD0-A39956D25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Computing resources</a:t>
            </a:r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1807888-39E1-4A3F-3689-1AA29CDC8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A0966-5353-4F4A-A1D5-308D7B6F8436}" type="datetime1">
              <a:rPr lang="zh-TW" altLang="en-US" smtClean="0"/>
              <a:t>2025/5/15</a:t>
            </a:fld>
            <a:endParaRPr lang="zh-TW" alt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2BD69A4-53B8-C94E-7684-DD647E6E7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36342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E9F74DC0-7089-8A1F-4CC0-C605165272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358348"/>
            <a:ext cx="10058400" cy="3043910"/>
          </a:xfrm>
        </p:spPr>
        <p:txBody>
          <a:bodyPr/>
          <a:lstStyle/>
          <a:p>
            <a:r>
              <a:rPr lang="zh-TW" altLang="en-US" dirty="0"/>
              <a:t>做一塊小板子只含幾個</a:t>
            </a:r>
            <a:r>
              <a:rPr lang="en-US" altLang="zh-TW" dirty="0" err="1"/>
              <a:t>SiPM</a:t>
            </a:r>
            <a:r>
              <a:rPr lang="zh-TW" altLang="en-US" dirty="0"/>
              <a:t>，例如</a:t>
            </a:r>
            <a:r>
              <a:rPr lang="en-US" altLang="zh-TW" dirty="0"/>
              <a:t>2x2 or</a:t>
            </a:r>
            <a:r>
              <a:rPr lang="zh-TW" altLang="en-US" dirty="0"/>
              <a:t> </a:t>
            </a:r>
            <a:r>
              <a:rPr lang="en-US" altLang="zh-TW" dirty="0"/>
              <a:t>3x3</a:t>
            </a:r>
            <a:r>
              <a:rPr lang="zh-TW" altLang="en-US" dirty="0"/>
              <a:t>，可連接至</a:t>
            </a:r>
            <a:r>
              <a:rPr lang="en-US" altLang="zh-TW" dirty="0"/>
              <a:t>protoboard</a:t>
            </a:r>
            <a:r>
              <a:rPr lang="zh-TW" altLang="en-US" dirty="0"/>
              <a:t>供測試</a:t>
            </a:r>
            <a:endParaRPr lang="en-US" altLang="zh-TW" dirty="0"/>
          </a:p>
          <a:p>
            <a:r>
              <a:rPr lang="en-US" altLang="zh-TW" dirty="0"/>
              <a:t>FPGA</a:t>
            </a:r>
            <a:r>
              <a:rPr lang="zh-TW" altLang="en-US" dirty="0"/>
              <a:t>開發版昂貴，未來會要自行設計，這裡假設</a:t>
            </a:r>
            <a:r>
              <a:rPr lang="en-US" altLang="zh-TW" dirty="0"/>
              <a:t>FPGA</a:t>
            </a:r>
            <a:r>
              <a:rPr lang="zh-TW" altLang="en-US" dirty="0"/>
              <a:t> </a:t>
            </a:r>
            <a:r>
              <a:rPr lang="en-US" altLang="zh-TW" dirty="0"/>
              <a:t>code</a:t>
            </a:r>
            <a:r>
              <a:rPr lang="zh-TW" altLang="en-US" dirty="0"/>
              <a:t>也要自行開發，要用哪個</a:t>
            </a:r>
            <a:r>
              <a:rPr lang="en-US" altLang="zh-TW" dirty="0"/>
              <a:t>IC?</a:t>
            </a:r>
          </a:p>
          <a:p>
            <a:pPr lvl="1"/>
            <a:r>
              <a:rPr lang="zh-TW" altLang="en-US" dirty="0"/>
              <a:t>改用模組化的</a:t>
            </a:r>
            <a:r>
              <a:rPr lang="en-US" altLang="zh-TW" dirty="0"/>
              <a:t>FPGA</a:t>
            </a:r>
            <a:r>
              <a:rPr lang="zh-TW" altLang="en-US" dirty="0"/>
              <a:t>開發板</a:t>
            </a:r>
            <a:endParaRPr lang="en-US" altLang="zh-TW" dirty="0"/>
          </a:p>
          <a:p>
            <a:pPr lvl="1"/>
            <a:r>
              <a:rPr lang="zh-TW" altLang="en-US" dirty="0"/>
              <a:t>改用較小的</a:t>
            </a:r>
            <a:r>
              <a:rPr lang="en-US" altLang="zh-TW" dirty="0"/>
              <a:t>FPGA</a:t>
            </a:r>
            <a:r>
              <a:rPr lang="zh-TW" altLang="en-US" dirty="0"/>
              <a:t>但自己做板子</a:t>
            </a:r>
            <a:endParaRPr lang="en-US" altLang="zh-TW" dirty="0"/>
          </a:p>
          <a:p>
            <a:pPr lvl="1"/>
            <a:r>
              <a:rPr lang="zh-TW" altLang="en-US" dirty="0"/>
              <a:t>改用較大的</a:t>
            </a:r>
            <a:r>
              <a:rPr lang="en-US" altLang="zh-TW" dirty="0"/>
              <a:t>FPGA</a:t>
            </a:r>
            <a:r>
              <a:rPr lang="zh-TW" altLang="en-US" dirty="0"/>
              <a:t>可連接數顆</a:t>
            </a:r>
            <a:r>
              <a:rPr lang="en-US" altLang="zh-TW" dirty="0"/>
              <a:t>H2GCROC</a:t>
            </a:r>
            <a:r>
              <a:rPr lang="zh-TW" altLang="en-US" dirty="0"/>
              <a:t>，但平均單價更低，數據集中於一顆</a:t>
            </a:r>
            <a:r>
              <a:rPr lang="en-US" altLang="zh-TW" dirty="0"/>
              <a:t>FPGA</a:t>
            </a:r>
            <a:r>
              <a:rPr lang="zh-TW" altLang="en-US" dirty="0"/>
              <a:t>，或許有助於</a:t>
            </a:r>
            <a:r>
              <a:rPr lang="en-US" altLang="zh-TW" dirty="0"/>
              <a:t>PID</a:t>
            </a:r>
          </a:p>
          <a:p>
            <a:pPr lvl="1"/>
            <a:r>
              <a:rPr lang="zh-TW" altLang="en-US" dirty="0"/>
              <a:t>其他</a:t>
            </a:r>
            <a:endParaRPr lang="en-US" altLang="zh-TW" dirty="0"/>
          </a:p>
          <a:p>
            <a:r>
              <a:rPr lang="zh-TW" altLang="en-US" dirty="0"/>
              <a:t>共享資料夾</a:t>
            </a:r>
            <a:r>
              <a:rPr lang="en-US" altLang="zh-TW" dirty="0"/>
              <a:t>Google drive</a:t>
            </a:r>
            <a:r>
              <a:rPr lang="zh-TW" altLang="en-US" dirty="0"/>
              <a:t>網址已寄給大家，請看信箱，應該是中大空間由伯儒提供的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EC456D3-9AE5-3C00-A8EF-C4C7676D6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AC69-3896-4695-9586-B2892CE69E3C}" type="datetime1">
              <a:rPr lang="zh-TW" altLang="en-US" smtClean="0"/>
              <a:t>2025/5/15</a:t>
            </a:fld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1022AB9-94C3-079A-9EBA-591853806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4</a:t>
            </a:fld>
            <a:endParaRPr lang="zh-TW" altLang="en-US" dirty="0"/>
          </a:p>
        </p:txBody>
      </p:sp>
      <p:sp>
        <p:nvSpPr>
          <p:cNvPr id="5" name="標題 4">
            <a:extLst>
              <a:ext uri="{FF2B5EF4-FFF2-40B4-BE49-F238E27FC236}">
                <a16:creationId xmlns:a16="http://schemas.microsoft.com/office/drawing/2014/main" id="{28DB62C7-9782-C0DF-47A1-C0514391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ZDC</a:t>
            </a:r>
            <a:r>
              <a:rPr lang="zh-TW" altLang="en-US" dirty="0"/>
              <a:t> </a:t>
            </a:r>
            <a:r>
              <a:rPr lang="en-US" altLang="zh-TW" dirty="0"/>
              <a:t>plan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13424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ABD9592-C909-43C9-86D4-252FF7504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92839"/>
          </a:xfrm>
        </p:spPr>
        <p:txBody>
          <a:bodyPr/>
          <a:lstStyle/>
          <a:p>
            <a:r>
              <a:rPr lang="en-US" altLang="zh-TW" dirty="0"/>
              <a:t>Thank you for listening</a:t>
            </a:r>
            <a:endParaRPr lang="zh-TW" altLang="en-US" dirty="0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BFB5A0F8-62A8-4073-F1B0-6DE39BA05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358348"/>
            <a:ext cx="10058400" cy="369332"/>
          </a:xfrm>
        </p:spPr>
        <p:txBody>
          <a:bodyPr/>
          <a:lstStyle/>
          <a:p>
            <a:r>
              <a:rPr lang="en-US" altLang="zh-TW" dirty="0"/>
              <a:t>Q</a:t>
            </a:r>
            <a:r>
              <a:rPr lang="zh-TW" altLang="en-US" dirty="0"/>
              <a:t> </a:t>
            </a:r>
            <a:r>
              <a:rPr lang="en-US" altLang="zh-TW" dirty="0"/>
              <a:t>/</a:t>
            </a:r>
            <a:r>
              <a:rPr lang="zh-TW" altLang="en-US" dirty="0"/>
              <a:t> </a:t>
            </a:r>
            <a:r>
              <a:rPr lang="en-US" altLang="zh-TW" dirty="0"/>
              <a:t>A</a:t>
            </a:r>
            <a:endParaRPr lang="zh-TW" altLang="en-US" dirty="0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35D563F-160E-7ACA-2AF1-2ED9237DA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43124-DBBE-459F-9963-34686690394C}" type="datetime1">
              <a:rPr lang="zh-TW" altLang="en-US" smtClean="0"/>
              <a:t>2025/5/15</a:t>
            </a:fld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6189913-A620-CC78-6B26-D9FF7BB0B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93872420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藍色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3628</TotalTime>
  <Words>351</Words>
  <Application>Microsoft Office PowerPoint</Application>
  <PresentationFormat>寬螢幕</PresentationFormat>
  <Paragraphs>41</Paragraphs>
  <Slides>5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微軟正黑體 Light</vt:lpstr>
      <vt:lpstr>Aptos</vt:lpstr>
      <vt:lpstr>Calibri</vt:lpstr>
      <vt:lpstr>Calibri Light</vt:lpstr>
      <vt:lpstr>回顧</vt:lpstr>
      <vt:lpstr>Progress</vt:lpstr>
      <vt:lpstr>Computing resources</vt:lpstr>
      <vt:lpstr>Computing resources</vt:lpstr>
      <vt:lpstr>ZDC plan</vt:lpstr>
      <vt:lpstr>Thank you for listening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姚錫泓</dc:title>
  <dc:creator>maki</dc:creator>
  <cp:lastModifiedBy>錫泓 姚</cp:lastModifiedBy>
  <cp:revision>289</cp:revision>
  <dcterms:created xsi:type="dcterms:W3CDTF">2023-12-16T09:32:02Z</dcterms:created>
  <dcterms:modified xsi:type="dcterms:W3CDTF">2025-05-15T05:58:04Z</dcterms:modified>
</cp:coreProperties>
</file>