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35"/>
  </p:notesMasterIdLst>
  <p:handoutMasterIdLst>
    <p:handoutMasterId r:id="rId36"/>
  </p:handoutMasterIdLst>
  <p:sldIdLst>
    <p:sldId id="256" r:id="rId2"/>
    <p:sldId id="331" r:id="rId3"/>
    <p:sldId id="338" r:id="rId4"/>
    <p:sldId id="332" r:id="rId5"/>
    <p:sldId id="370" r:id="rId6"/>
    <p:sldId id="371" r:id="rId7"/>
    <p:sldId id="372" r:id="rId8"/>
    <p:sldId id="336" r:id="rId9"/>
    <p:sldId id="337" r:id="rId10"/>
    <p:sldId id="376" r:id="rId11"/>
    <p:sldId id="373" r:id="rId12"/>
    <p:sldId id="340" r:id="rId13"/>
    <p:sldId id="341" r:id="rId14"/>
    <p:sldId id="365" r:id="rId15"/>
    <p:sldId id="339" r:id="rId16"/>
    <p:sldId id="374" r:id="rId17"/>
    <p:sldId id="369" r:id="rId18"/>
    <p:sldId id="342" r:id="rId19"/>
    <p:sldId id="360" r:id="rId20"/>
    <p:sldId id="359" r:id="rId21"/>
    <p:sldId id="362" r:id="rId22"/>
    <p:sldId id="368" r:id="rId23"/>
    <p:sldId id="344" r:id="rId24"/>
    <p:sldId id="346" r:id="rId25"/>
    <p:sldId id="345" r:id="rId26"/>
    <p:sldId id="361" r:id="rId27"/>
    <p:sldId id="352" r:id="rId28"/>
    <p:sldId id="363" r:id="rId29"/>
    <p:sldId id="364" r:id="rId30"/>
    <p:sldId id="348" r:id="rId31"/>
    <p:sldId id="343" r:id="rId32"/>
    <p:sldId id="329" r:id="rId33"/>
    <p:sldId id="36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373"/>
    <a:srgbClr val="FFA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1" autoAdjust="0"/>
    <p:restoredTop sz="96267" autoAdjust="0"/>
  </p:normalViewPr>
  <p:slideViewPr>
    <p:cSldViewPr snapToGrid="0">
      <p:cViewPr varScale="1">
        <p:scale>
          <a:sx n="105" d="100"/>
          <a:sy n="105" d="100"/>
        </p:scale>
        <p:origin x="114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416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4FAFDD41-F4EB-24A0-AFEE-C7220499C5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34B2A16-4EBE-2695-AFDF-E86DFE358D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E84DB-3D23-4E5B-825A-333466153806}" type="datetimeFigureOut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7B2173B-BBFC-5139-410B-D056503DC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71F154F-24C2-CDA2-3965-5314CF302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76FEB-2ECA-4CCD-9814-538F3A0384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6473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2C427-99A3-4D48-BF0A-A10649CF4817}" type="datetimeFigureOut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4E994-8E47-4FF6-9006-4A133BEE31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52415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4E994-8E47-4FF6-9006-4A133BEE315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254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EA843121-71A6-B804-FD1E-D649EFF19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E9-137B-4117-9544-19611283FF02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FE7505FA-E420-80DA-0D61-1B5AAB6BB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D20AB1A6-9356-C7D1-E7B1-5501C0D0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21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C1A5-3886-4CD1-81F5-5923B3C4DE35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09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C028-17D3-4BC3-91C4-F52C65E00795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121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55EA-CAE5-4677-993F-9080DD594EE3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7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1482457"/>
          </a:xfrm>
        </p:spPr>
        <p:txBody>
          <a:bodyPr>
            <a:spAutoFit/>
          </a:bodyPr>
          <a:lstStyle>
            <a:lvl1pPr marL="0" indent="-183600">
              <a:buFont typeface="微軟正黑體 Light" panose="020B0304030504040204" pitchFamily="34" charset="-120"/>
              <a:buChar char="◇"/>
              <a:defRPr>
                <a:latin typeface="+mj-lt"/>
              </a:defRPr>
            </a:lvl1pPr>
            <a:lvl2pPr marL="38404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2pPr>
            <a:lvl3pPr marL="56692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3pPr>
            <a:lvl4pPr marL="74980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4pPr>
            <a:lvl5pPr marL="93268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1D952FF2-783B-29B1-9D51-F6A7A312DB17}"/>
              </a:ext>
            </a:extLst>
          </p:cNvPr>
          <p:cNvCxnSpPr>
            <a:cxnSpLocks/>
          </p:cNvCxnSpPr>
          <p:nvPr userDrawn="1"/>
        </p:nvCxnSpPr>
        <p:spPr>
          <a:xfrm>
            <a:off x="1097280" y="1189383"/>
            <a:ext cx="100584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3A4EA913-12BA-3398-B8CC-31FEEED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6324DBA2-383F-B7A5-8978-87666CD9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472A13F8-BCC0-C275-3C5A-BAACB00E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標題 12">
            <a:extLst>
              <a:ext uri="{FF2B5EF4-FFF2-40B4-BE49-F238E27FC236}">
                <a16:creationId xmlns:a16="http://schemas.microsoft.com/office/drawing/2014/main" id="{141D9679-EDE9-DB4C-7A83-2E62CCD2F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6416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內容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22104"/>
            <a:ext cx="4937760" cy="280139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922102"/>
            <a:ext cx="4937760" cy="280139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2A483E-14BB-D916-4E66-50271E86BC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1482457"/>
          </a:xfrm>
        </p:spPr>
        <p:txBody>
          <a:bodyPr>
            <a:spAutoFit/>
          </a:bodyPr>
          <a:lstStyle>
            <a:lvl1pPr marL="0" indent="-183600">
              <a:buFont typeface="微軟正黑體 Light" panose="020B0304030504040204" pitchFamily="34" charset="-120"/>
              <a:buChar char="◇"/>
              <a:defRPr>
                <a:latin typeface="+mj-lt"/>
              </a:defRPr>
            </a:lvl1pPr>
            <a:lvl2pPr marL="38404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2pPr>
            <a:lvl3pPr marL="56692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3pPr>
            <a:lvl4pPr marL="74980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4pPr>
            <a:lvl5pPr marL="93268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D1FBD45D-F60F-0F71-B9BA-7CBB2F34E510}"/>
              </a:ext>
            </a:extLst>
          </p:cNvPr>
          <p:cNvCxnSpPr>
            <a:cxnSpLocks/>
          </p:cNvCxnSpPr>
          <p:nvPr userDrawn="1"/>
        </p:nvCxnSpPr>
        <p:spPr>
          <a:xfrm>
            <a:off x="1097280" y="1189383"/>
            <a:ext cx="100584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標題 13">
            <a:extLst>
              <a:ext uri="{FF2B5EF4-FFF2-40B4-BE49-F238E27FC236}">
                <a16:creationId xmlns:a16="http://schemas.microsoft.com/office/drawing/2014/main" id="{EA036AB1-1FAA-F335-9E68-A2DEA845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5D351C8-DF82-C77B-950F-739E95F9E4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97280" y="5723501"/>
            <a:ext cx="4937760" cy="258532"/>
          </a:xfrm>
        </p:spPr>
        <p:txBody>
          <a:bodyPr wrap="square">
            <a:spAutoFit/>
          </a:bodyPr>
          <a:lstStyle>
            <a:lvl1pPr marL="0" indent="0" algn="ctr">
              <a:buFont typeface="微軟正黑體 Light" panose="020B0304030504040204" pitchFamily="34" charset="-120"/>
              <a:buNone/>
              <a:defRPr sz="1200"/>
            </a:lvl1pPr>
            <a:lvl2pPr marL="384048" indent="-182880">
              <a:buFont typeface="微軟正黑體 Light" panose="020B0304030504040204" pitchFamily="34" charset="-120"/>
              <a:buChar char="◇"/>
              <a:defRPr/>
            </a:lvl2pPr>
            <a:lvl3pPr marL="566928" indent="-182880">
              <a:buFont typeface="微軟正黑體 Light" panose="020B0304030504040204" pitchFamily="34" charset="-120"/>
              <a:buChar char="◇"/>
              <a:defRPr/>
            </a:lvl3pPr>
            <a:lvl4pPr marL="749808" indent="-182880">
              <a:buFont typeface="微軟正黑體 Light" panose="020B0304030504040204" pitchFamily="34" charset="-120"/>
              <a:buChar char="◇"/>
              <a:defRPr/>
            </a:lvl4pPr>
            <a:lvl5pPr marL="932688" indent="-182880">
              <a:buFont typeface="微軟正黑體 Light" panose="020B0304030504040204" pitchFamily="34" charset="-120"/>
              <a:buChar char="◇"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8DEB729-90C5-B954-3C4B-DE7D1D478E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7920" y="5723500"/>
            <a:ext cx="4937760" cy="258532"/>
          </a:xfrm>
        </p:spPr>
        <p:txBody>
          <a:bodyPr wrap="square">
            <a:spAutoFit/>
          </a:bodyPr>
          <a:lstStyle>
            <a:lvl1pPr marL="0" indent="0" algn="ctr">
              <a:buFont typeface="微軟正黑體 Light" panose="020B0304030504040204" pitchFamily="34" charset="-120"/>
              <a:buNone/>
              <a:defRPr sz="1200"/>
            </a:lvl1pPr>
            <a:lvl2pPr marL="384048" indent="-182880">
              <a:buFont typeface="微軟正黑體 Light" panose="020B0304030504040204" pitchFamily="34" charset="-120"/>
              <a:buChar char="◇"/>
              <a:defRPr/>
            </a:lvl2pPr>
            <a:lvl3pPr marL="566928" indent="-182880">
              <a:buFont typeface="微軟正黑體 Light" panose="020B0304030504040204" pitchFamily="34" charset="-120"/>
              <a:buChar char="◇"/>
              <a:defRPr/>
            </a:lvl3pPr>
            <a:lvl4pPr marL="749808" indent="-182880">
              <a:buFont typeface="微軟正黑體 Light" panose="020B0304030504040204" pitchFamily="34" charset="-120"/>
              <a:buChar char="◇"/>
              <a:defRPr/>
            </a:lvl4pPr>
            <a:lvl5pPr marL="932688" indent="-182880">
              <a:buFont typeface="微軟正黑體 Light" panose="020B0304030504040204" pitchFamily="34" charset="-120"/>
              <a:buChar char="◇"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9121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EBE5-9D78-42C6-8DBA-AC9AD8E5252B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01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714-0BFF-49C7-AC93-8BA7BEBE9D4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42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CABA-1F77-4448-8FAB-0E0D18865F34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1837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D3-42CD-4367-92C4-10808669D820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451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AC62-E00A-4195-AE4E-E27E464981A7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1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3C95835-3225-472B-BB78-4DFD14E2BB92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38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2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358348"/>
            <a:ext cx="10058400" cy="4510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A846283-ED17-4556-834A-2515D67B7383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85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55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gitlab.cern.ch/sjia/H2GConfig.gi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gitlab.cern.ch/sjia/H2GDAQ.gi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itlab.cern.ch/sjia/H2GCalib_3B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C0BD28-0F53-44F1-87F4-16CD7EA17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/>
          <a:p>
            <a:r>
              <a:rPr lang="en-US" altLang="zh-TW"/>
              <a:t>H2GCROC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23AA41C-975B-4AA6-8AFA-544D5B8ED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r>
              <a:rPr lang="en-US" altLang="zh-TW"/>
              <a:t>20250611</a:t>
            </a: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F2EC3A83-8D08-2F48-4C20-FD10CF61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9D56E-F793-4ECA-8EAC-0DF9621F5EB3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B903FB9-85B8-10F2-5172-9DAAB6E1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87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AFFBA5C1-AB34-EFF6-5109-5D6CAEAD9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4348883"/>
          </a:xfrm>
        </p:spPr>
        <p:txBody>
          <a:bodyPr/>
          <a:lstStyle/>
          <a:p>
            <a:r>
              <a:rPr lang="en-US" altLang="zh-TW"/>
              <a:t>Network Optimization</a:t>
            </a:r>
          </a:p>
          <a:p>
            <a:r>
              <a:rPr lang="en-US" altLang="zh-TW"/>
              <a:t>Edit /etc/sysctl.conf and add the following lines:</a:t>
            </a:r>
          </a:p>
          <a:p>
            <a:pPr lvl="1"/>
            <a:r>
              <a:rPr lang="en-US" altLang="zh-TW"/>
              <a:t>net.core.rmem_max=8388608</a:t>
            </a:r>
          </a:p>
          <a:p>
            <a:pPr lvl="1"/>
            <a:r>
              <a:rPr lang="en-US" altLang="zh-TW"/>
              <a:t>net.core.wmem_max=8388608</a:t>
            </a:r>
          </a:p>
          <a:p>
            <a:pPr lvl="1"/>
            <a:r>
              <a:rPr lang="en-US" altLang="zh-TW"/>
              <a:t>net.core.rmem_default=8388608</a:t>
            </a:r>
          </a:p>
          <a:p>
            <a:pPr lvl="1"/>
            <a:r>
              <a:rPr lang="en-US" altLang="zh-TW"/>
              <a:t>net.core.wmem_default=8388608</a:t>
            </a:r>
          </a:p>
          <a:p>
            <a:r>
              <a:rPr lang="en-US" altLang="zh-TW"/>
              <a:t>net.core.netdev_max_backlog=250000</a:t>
            </a:r>
          </a:p>
          <a:p>
            <a:pPr lvl="1"/>
            <a:r>
              <a:rPr lang="en-US" altLang="zh-TW"/>
              <a:t>net.ipv4.udp_mem=8388608 8388608 8388608</a:t>
            </a:r>
          </a:p>
          <a:p>
            <a:pPr lvl="1"/>
            <a:r>
              <a:rPr lang="en-US" altLang="zh-TW"/>
              <a:t>net.ipv4.udp_rmem_min=16384</a:t>
            </a:r>
          </a:p>
          <a:p>
            <a:pPr lvl="1"/>
            <a:r>
              <a:rPr lang="en-US" altLang="zh-TW"/>
              <a:t>net.ipv4.udp_wmem_min=16384</a:t>
            </a:r>
          </a:p>
          <a:p>
            <a:pPr lvl="1"/>
            <a:r>
              <a:rPr lang="en-US" altLang="zh-TW"/>
              <a:t>Then run the following command to apply the changes:</a:t>
            </a:r>
          </a:p>
          <a:p>
            <a:r>
              <a:rPr lang="en-US" altLang="zh-TW"/>
              <a:t>sudo sysctl -p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B40F4EF-50CC-686B-E4FE-E00BFE14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3FF484-ECCF-4C8D-58B5-925BBA01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CD2D5D8-46FB-6F66-02A1-C8B219F7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Ethernet communication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7625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FBF95D1-432D-8F20-EC9B-F50C8CBDB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/>
              <a:t>AlmaLinux 9.5</a:t>
            </a:r>
            <a:endParaRPr lang="zh-TW" altLang="en-US"/>
          </a:p>
          <a:p>
            <a:r>
              <a:rPr lang="en-US" altLang="zh-TW"/>
              <a:t>DAQ and Calibration programs use UDP port 11000 ~ 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3F8B2D3-F2C1-B32C-86D8-F607FE5F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6BD1D43-C4AB-FDBE-092E-7547B38C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1AA47827-5CE4-0FFF-4164-62D2F554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Ethernet Firewall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A7CC02B-9B99-C086-C46B-EBF46D8E812A}"/>
              </a:ext>
            </a:extLst>
          </p:cNvPr>
          <p:cNvSpPr txBox="1"/>
          <p:nvPr/>
        </p:nvSpPr>
        <p:spPr>
          <a:xfrm>
            <a:off x="1097280" y="2184215"/>
            <a:ext cx="101152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>
                <a:latin typeface="Consolas" panose="020B0609020204030204" pitchFamily="49" charset="0"/>
              </a:rPr>
              <a:t>[root@localhost ~]# firewall-cmd --zone=public --add-port=11000-11100/udp --permanent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success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[root@localhost ~]# firewall-cmd --zone=public --list-all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public (active)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target: default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icmp-block-inversion: no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interfaces: eno1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sources: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services: cockpit dhcpv6-client ssh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ports: 11000-11100/udp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protocols: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forward: yes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masquerade: no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forward-ports: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source-ports: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icmp-blocks:</a:t>
            </a:r>
          </a:p>
          <a:p>
            <a:r>
              <a:rPr lang="en-US" altLang="zh-TW" sz="1400">
                <a:latin typeface="Consolas" panose="020B0609020204030204" pitchFamily="49" charset="0"/>
              </a:rPr>
              <a:t>  rich rules:</a:t>
            </a:r>
          </a:p>
          <a:p>
            <a:endParaRPr lang="zh-TW" altLang="en-US" sz="140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56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9;p21">
            <a:extLst>
              <a:ext uri="{FF2B5EF4-FFF2-40B4-BE49-F238E27FC236}">
                <a16:creationId xmlns:a16="http://schemas.microsoft.com/office/drawing/2014/main" id="{E99E2021-A779-90B9-B484-76880A5367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0642" y="1384869"/>
            <a:ext cx="6518839" cy="43731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33078C5-994A-CDB2-53CC-D9D7606C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36585"/>
            <a:ext cx="2472271" cy="590931"/>
          </a:xfrm>
        </p:spPr>
        <p:txBody>
          <a:bodyPr vert="horz" wrap="square" lIns="0" tIns="45720" rIns="0" bIns="45720" rtlCol="0">
            <a:spAutoFit/>
          </a:bodyPr>
          <a:lstStyle/>
          <a:p>
            <a:pPr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/>
              <a:t>72 channels of analog signals input</a:t>
            </a:r>
          </a:p>
          <a:p>
            <a:pPr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/>
              <a:t>4 CM (only connect to ADC internally)</a:t>
            </a:r>
          </a:p>
          <a:p>
            <a:pPr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/>
              <a:t>2 Calibration channel</a:t>
            </a:r>
            <a:endParaRPr lang="zh-TW" altLang="en-US" sz="120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977FB2-2D96-6ECF-35D2-1BDB9E273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FA51897-D1CE-92D2-608C-ED7CF037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7C60223-9848-5D61-888E-E53E75D4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Architectural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CD61E9A-6DAC-F639-D527-E932EBA4B36B}"/>
              </a:ext>
            </a:extLst>
          </p:cNvPr>
          <p:cNvSpPr txBox="1"/>
          <p:nvPr/>
        </p:nvSpPr>
        <p:spPr>
          <a:xfrm>
            <a:off x="8759481" y="1991762"/>
            <a:ext cx="2396198" cy="361021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/>
              <a:t>320MHz Clock input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/>
              <a:t>Command link </a:t>
            </a:r>
            <a:r>
              <a:rPr lang="en-US" altLang="zh-TW" sz="1200"/>
              <a:t>(</a:t>
            </a:r>
            <a:r>
              <a:rPr lang="zh-TW" altLang="en-US" sz="1200"/>
              <a:t>L1A is trigger input</a:t>
            </a:r>
            <a:r>
              <a:rPr lang="en-US" altLang="zh-TW" sz="1200"/>
              <a:t>)</a:t>
            </a:r>
            <a:endParaRPr lang="zh-TW" altLang="en-US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/>
              <a:t>Two lane for d</a:t>
            </a:r>
            <a:r>
              <a:rPr lang="zh-TW" altLang="en-US" sz="1200"/>
              <a:t>ata output:</a:t>
            </a:r>
            <a:endParaRPr lang="en-US" altLang="zh-TW" sz="12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/>
              <a:t>Speed </a:t>
            </a:r>
            <a:r>
              <a:rPr lang="zh-TW" altLang="en-US" sz="1000"/>
              <a:t>1.28Gbps</a:t>
            </a: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/>
              <a:t>Charge info</a:t>
            </a:r>
            <a:r>
              <a:rPr lang="en-US" altLang="zh-TW" sz="1000"/>
              <a:t>, Time info…</a:t>
            </a: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0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/>
              <a:t>Four lane for </a:t>
            </a:r>
            <a:r>
              <a:rPr lang="zh-TW" altLang="en-US" sz="1200"/>
              <a:t>trigger generation</a:t>
            </a: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/>
              <a:t>1.28Gbps x4</a:t>
            </a: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0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/>
              <a:t>I2C interface read/write 7900 parameters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7BA1049-A225-601D-1BCF-F7B767B4EF02}"/>
              </a:ext>
            </a:extLst>
          </p:cNvPr>
          <p:cNvSpPr txBox="1"/>
          <p:nvPr/>
        </p:nvSpPr>
        <p:spPr>
          <a:xfrm>
            <a:off x="2472271" y="5615700"/>
            <a:ext cx="6097508" cy="108952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0" lvl="1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微軟正黑體 Light" panose="020B0304030504040204" pitchFamily="34" charset="-120"/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zh-TW" altLang="en-US"/>
              <a:t>CC: Current conveyor (VFE), calibration SiPM gain variation</a:t>
            </a:r>
          </a:p>
          <a:p>
            <a:r>
              <a:rPr lang="zh-TW" altLang="en-US"/>
              <a:t>PA: Preamplifier</a:t>
            </a:r>
          </a:p>
          <a:p>
            <a:r>
              <a:rPr lang="zh-TW" altLang="en-US"/>
              <a:t>TOT: Time Over Threshold, dedicated discriminator and TDC (50ps)</a:t>
            </a:r>
            <a:r>
              <a:rPr lang="en-US" altLang="zh-TW"/>
              <a:t>, 12 bit</a:t>
            </a:r>
            <a:endParaRPr lang="zh-TW" altLang="en-US"/>
          </a:p>
          <a:p>
            <a:r>
              <a:rPr lang="zh-TW" altLang="en-US"/>
              <a:t>TOA: Time Of Arrival, dedicated discriminator and TDC (24ps)</a:t>
            </a:r>
            <a:r>
              <a:rPr lang="en-US" altLang="zh-TW"/>
              <a:t>, 12 bit</a:t>
            </a:r>
            <a:endParaRPr lang="zh-TW" altLang="en-US"/>
          </a:p>
          <a:p>
            <a:r>
              <a:rPr lang="zh-TW" altLang="en-US"/>
              <a:t>SH: Shaper</a:t>
            </a:r>
          </a:p>
          <a:p>
            <a:r>
              <a:rPr lang="zh-TW" altLang="en-US"/>
              <a:t>ADC: 10bit 40MHz SARADC</a:t>
            </a:r>
          </a:p>
        </p:txBody>
      </p:sp>
    </p:spTree>
    <p:extLst>
      <p:ext uri="{BB962C8B-B14F-4D97-AF65-F5344CB8AC3E}">
        <p14:creationId xmlns:p14="http://schemas.microsoft.com/office/powerpoint/2010/main" val="2683715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2E659D1-9FA9-5DE6-9F11-A566E9BF6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4407360"/>
          </a:xfrm>
        </p:spPr>
        <p:txBody>
          <a:bodyPr/>
          <a:lstStyle/>
          <a:p>
            <a:pPr indent="0">
              <a:buNone/>
            </a:pPr>
            <a:r>
              <a:rPr lang="en-US" altLang="zh-TW" sz="1200">
                <a:latin typeface="Consolas" panose="020B0609020204030204" pitchFamily="49" charset="0"/>
              </a:rPr>
              <a:t>The default config value of H2GCROC after power up</a:t>
            </a:r>
          </a:p>
          <a:p>
            <a:pPr indent="0">
              <a:buNone/>
            </a:pPr>
            <a:r>
              <a:rPr lang="en-US" altLang="zh-TW" sz="1200">
                <a:latin typeface="Consolas" panose="020B0609020204030204" pitchFamily="49" charset="0"/>
              </a:rPr>
              <a:t>"Channel_0-71       	  ": "00 00 00 00 00 00 00 00 00 00 00 00 00 00 00",</a:t>
            </a:r>
          </a:p>
          <a:p>
            <a:pPr indent="0">
              <a:buNone/>
            </a:pPr>
            <a:r>
              <a:rPr lang="en-US" altLang="zh-TW" sz="1200">
                <a:latin typeface="Consolas" panose="020B0609020204030204" pitchFamily="49" charset="0"/>
              </a:rPr>
              <a:t>"CM_0-3            	  ": "00 00 00 00 00 00 00 00 00 00 00 00 00 00 00",</a:t>
            </a:r>
          </a:p>
          <a:p>
            <a:pPr indent="0">
              <a:buNone/>
            </a:pPr>
            <a:r>
              <a:rPr lang="en-US" altLang="zh-TW" sz="1200">
                <a:latin typeface="Consolas" panose="020B0609020204030204" pitchFamily="49" charset="0"/>
              </a:rPr>
              <a:t>"CALIB_0-1         	  ": "00 00 00 00 00 00 00 00 00 00 00 00 00 00 00",</a:t>
            </a:r>
          </a:p>
          <a:p>
            <a:pPr indent="0">
              <a:buNone/>
            </a:pPr>
            <a:endParaRPr lang="en-US" altLang="zh-TW" sz="1200">
              <a:latin typeface="Consolas" panose="020B0609020204030204" pitchFamily="49" charset="0"/>
            </a:endParaRPr>
          </a:p>
          <a:p>
            <a:pPr indent="0">
              <a:buNone/>
            </a:pPr>
            <a:r>
              <a:rPr lang="en-US" altLang="zh-TW" sz="1200">
                <a:latin typeface="Consolas" panose="020B0609020204030204" pitchFamily="49" charset="0"/>
              </a:rPr>
              <a:t>"Global_Analog_0-1 	  ": "</a:t>
            </a:r>
            <a:r>
              <a:rPr lang="en-US" altLang="zh-TW" sz="1200" err="1">
                <a:latin typeface="Consolas" panose="020B0609020204030204" pitchFamily="49" charset="0"/>
              </a:rPr>
              <a:t>cf</a:t>
            </a:r>
            <a:r>
              <a:rPr lang="en-US" altLang="zh-TW" sz="1200">
                <a:latin typeface="Consolas" panose="020B0609020204030204" pitchFamily="49" charset="0"/>
              </a:rPr>
              <a:t> d3 83 28 28 00 9a </a:t>
            </a:r>
            <a:r>
              <a:rPr lang="en-US" altLang="zh-TW" sz="1200" err="1">
                <a:latin typeface="Consolas" panose="020B0609020204030204" pitchFamily="49" charset="0"/>
              </a:rPr>
              <a:t>9a</a:t>
            </a:r>
            <a:r>
              <a:rPr lang="en-US" altLang="zh-TW" sz="1200">
                <a:latin typeface="Consolas" panose="020B0609020204030204" pitchFamily="49" charset="0"/>
              </a:rPr>
              <a:t> a2 8a 50 4b </a:t>
            </a:r>
            <a:r>
              <a:rPr lang="en-US" altLang="zh-TW" sz="1200" err="1">
                <a:latin typeface="Consolas" panose="020B0609020204030204" pitchFamily="49" charset="0"/>
              </a:rPr>
              <a:t>4b</a:t>
            </a:r>
            <a:r>
              <a:rPr lang="en-US" altLang="zh-TW" sz="1200">
                <a:latin typeface="Consolas" panose="020B0609020204030204" pitchFamily="49" charset="0"/>
              </a:rPr>
              <a:t> 68 6f",</a:t>
            </a:r>
          </a:p>
          <a:p>
            <a:pPr indent="0">
              <a:buNone/>
            </a:pPr>
            <a:r>
              <a:rPr lang="en-US" altLang="zh-TW" sz="1200">
                <a:latin typeface="Consolas" panose="020B0609020204030204" pitchFamily="49" charset="0"/>
              </a:rPr>
              <a:t>"Reference_Voltage_0-1  ": "dc 00 3c 1c 58 d0 00 00 00 00 00 00 00",</a:t>
            </a:r>
          </a:p>
          <a:p>
            <a:pPr indent="0">
              <a:buNone/>
            </a:pPr>
            <a:r>
              <a:rPr lang="en-US" altLang="zh-TW" sz="1200">
                <a:latin typeface="Consolas" panose="020B0609020204030204" pitchFamily="49" charset="0"/>
              </a:rPr>
              <a:t>"Master_TDC_0-1    	  ": "37 d4 40 80 08 b0 02 00 00 80 08 b0 02 00 00 00",</a:t>
            </a:r>
          </a:p>
          <a:p>
            <a:pPr indent="0">
              <a:buNone/>
            </a:pPr>
            <a:r>
              <a:rPr lang="en-US" altLang="zh-TW" sz="1200">
                <a:latin typeface="Consolas" panose="020B0609020204030204" pitchFamily="49" charset="0"/>
              </a:rPr>
              <a:t>"Digital_Half_0-1  	  ": "00 00 00 00 80 00 00 00 00 00 00 00 00 19 00 08 cc </a:t>
            </a:r>
            <a:r>
              <a:rPr lang="en-US" altLang="zh-TW" sz="1200" err="1">
                <a:latin typeface="Consolas" panose="020B0609020204030204" pitchFamily="49" charset="0"/>
              </a:rPr>
              <a:t>cc</a:t>
            </a:r>
            <a:r>
              <a:rPr lang="en-US" altLang="zh-TW" sz="1200">
                <a:latin typeface="Consolas" panose="020B0609020204030204" pitchFamily="49" charset="0"/>
              </a:rPr>
              <a:t> </a:t>
            </a:r>
            <a:r>
              <a:rPr lang="en-US" altLang="zh-TW" sz="1200" err="1">
                <a:latin typeface="Consolas" panose="020B0609020204030204" pitchFamily="49" charset="0"/>
              </a:rPr>
              <a:t>cc</a:t>
            </a:r>
            <a:r>
              <a:rPr lang="en-US" altLang="zh-TW" sz="1200">
                <a:latin typeface="Consolas" panose="020B0609020204030204" pitchFamily="49" charset="0"/>
              </a:rPr>
              <a:t> 0c cc </a:t>
            </a:r>
            <a:r>
              <a:rPr lang="en-US" altLang="zh-TW" sz="1200" err="1">
                <a:latin typeface="Consolas" panose="020B0609020204030204" pitchFamily="49" charset="0"/>
              </a:rPr>
              <a:t>cc</a:t>
            </a:r>
            <a:r>
              <a:rPr lang="en-US" altLang="zh-TW" sz="1200">
                <a:latin typeface="Consolas" panose="020B0609020204030204" pitchFamily="49" charset="0"/>
              </a:rPr>
              <a:t> </a:t>
            </a:r>
            <a:r>
              <a:rPr lang="en-US" altLang="zh-TW" sz="1200" err="1">
                <a:latin typeface="Consolas" panose="020B0609020204030204" pitchFamily="49" charset="0"/>
              </a:rPr>
              <a:t>cc</a:t>
            </a:r>
            <a:r>
              <a:rPr lang="en-US" altLang="zh-TW" sz="1200">
                <a:latin typeface="Consolas" panose="020B0609020204030204" pitchFamily="49" charset="0"/>
              </a:rPr>
              <a:t> </a:t>
            </a:r>
            <a:r>
              <a:rPr lang="en-US" altLang="zh-TW" sz="1200" err="1">
                <a:latin typeface="Consolas" panose="020B0609020204030204" pitchFamily="49" charset="0"/>
              </a:rPr>
              <a:t>cc</a:t>
            </a:r>
            <a:r>
              <a:rPr lang="en-US" altLang="zh-TW" sz="1200">
                <a:latin typeface="Consolas" panose="020B0609020204030204" pitchFamily="49" charset="0"/>
              </a:rPr>
              <a:t> 0f 01 00",</a:t>
            </a:r>
          </a:p>
          <a:p>
            <a:pPr indent="0">
              <a:buNone/>
            </a:pPr>
            <a:r>
              <a:rPr lang="en-US" altLang="zh-TW" sz="1200">
                <a:latin typeface="Consolas" panose="020B0609020204030204" pitchFamily="49" charset="0"/>
              </a:rPr>
              <a:t>"Top             	  ": "08 0f 40 31 00 03 85 00 00 00 00 00 00 00 00 00 00 00 00 00 00"</a:t>
            </a:r>
          </a:p>
          <a:p>
            <a:pPr indent="0">
              <a:buNone/>
            </a:pPr>
            <a:endParaRPr lang="en-US" altLang="zh-TW" sz="1200">
              <a:latin typeface="Consolas" panose="020B0609020204030204" pitchFamily="49" charset="0"/>
            </a:endParaRPr>
          </a:p>
          <a:p>
            <a:pPr indent="0">
              <a:buNone/>
            </a:pPr>
            <a:r>
              <a:rPr lang="en-US" altLang="zh-TW" sz="1200">
                <a:latin typeface="Consolas" panose="020B0609020204030204" pitchFamily="49" charset="0"/>
              </a:rPr>
              <a:t>"HalfWise_0      	  ": "00 00 00 00 00 00 00 00 00 00 00 00 00 00 00",</a:t>
            </a:r>
          </a:p>
          <a:p>
            <a:pPr indent="0">
              <a:buNone/>
            </a:pPr>
            <a:endParaRPr lang="zh-TW" altLang="en-US" sz="1200">
              <a:latin typeface="Consolas" panose="020B0609020204030204" pitchFamily="49" charset="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174C1A3-E51C-62A4-3C12-2DE326DB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7DC503-FFAB-BFCC-7A15-2FE0C1DD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162F61D-76A5-901E-23FE-1EE7A971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Default register value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F742EB5-5801-F1CE-0528-6EAEDAC2F100}"/>
              </a:ext>
            </a:extLst>
          </p:cNvPr>
          <p:cNvSpPr txBox="1"/>
          <p:nvPr/>
        </p:nvSpPr>
        <p:spPr>
          <a:xfrm>
            <a:off x="3197915" y="5916767"/>
            <a:ext cx="2089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Total 1333 Bytes</a:t>
            </a:r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37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C9A8A15-B569-90FA-DEE9-9DE9AA8C2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570208"/>
          </a:xfrm>
        </p:spPr>
        <p:txBody>
          <a:bodyPr/>
          <a:lstStyle/>
          <a:p>
            <a:r>
              <a:rPr lang="en-US" altLang="zh-TW"/>
              <a:t>H2GCROC can generate a pulse signal internally and inject it to input channel, with adjustable amplitude</a:t>
            </a:r>
          </a:p>
          <a:p>
            <a:r>
              <a:rPr lang="en-US" altLang="zh-TW"/>
              <a:t>H2GCalib_3B</a:t>
            </a:r>
          </a:p>
          <a:p>
            <a:pPr lvl="1"/>
            <a:r>
              <a:rPr lang="en-US" altLang="zh-TW"/>
              <a:t>Set IODELAY – adjust the data/trigger line delay between FPGA and H2GCROC, this parameter is provided for FPGA, not for H2GCROC.</a:t>
            </a:r>
          </a:p>
          <a:p>
            <a:pPr lvl="1"/>
            <a:r>
              <a:rPr lang="en-US" altLang="zh-TW"/>
              <a:t>ADC pedestal </a:t>
            </a:r>
          </a:p>
          <a:p>
            <a:pPr lvl="1"/>
            <a:r>
              <a:rPr lang="en-US" altLang="zh-TW"/>
              <a:t>TOA calibration – adjust the channel threshold to make the output value close to the user's target value</a:t>
            </a:r>
          </a:p>
          <a:p>
            <a:pPr lvl="1"/>
            <a:r>
              <a:rPr lang="en-US" altLang="zh-TW"/>
              <a:t>TOT calibration – adjust the channel threshold to make the output value close to the user's target value</a:t>
            </a:r>
          </a:p>
          <a:p>
            <a:r>
              <a:rPr lang="en-US" altLang="zh-TW"/>
              <a:t>Repeat this procedure for all FPGA and H2GCROC combination and generate configuration files</a:t>
            </a:r>
          </a:p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EA0BD3E-B80B-1382-86EC-AB6C0C6F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D2FC4C-2481-7FA7-3AD5-1BE1DA67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E17F59F7-1196-DBC6-54DE-CB4C4527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Operation Procedure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9919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C9A8A15-B569-90FA-DEE9-9DE9AA8C2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2717667"/>
          </a:xfrm>
        </p:spPr>
        <p:txBody>
          <a:bodyPr/>
          <a:lstStyle/>
          <a:p>
            <a:r>
              <a:rPr lang="en-US" altLang="zh-TW"/>
              <a:t>H2GDAQ</a:t>
            </a:r>
          </a:p>
          <a:p>
            <a:pPr lvl="1"/>
            <a:r>
              <a:rPr lang="en-US" altLang="zh-TW"/>
              <a:t>Set IODELAY</a:t>
            </a:r>
            <a:r>
              <a:rPr lang="zh-TW" altLang="en-US"/>
              <a:t> </a:t>
            </a:r>
            <a:r>
              <a:rPr lang="en-US" altLang="zh-TW"/>
              <a:t>– this step is the same as calibration</a:t>
            </a:r>
          </a:p>
          <a:p>
            <a:r>
              <a:rPr lang="en-US" altLang="zh-TW"/>
              <a:t>H2GConfig</a:t>
            </a:r>
          </a:p>
          <a:p>
            <a:pPr lvl="1"/>
            <a:r>
              <a:rPr lang="en-US" altLang="zh-TW"/>
              <a:t>Send All configs – upload all calibration values to all H2GCROC</a:t>
            </a:r>
          </a:p>
          <a:p>
            <a:r>
              <a:rPr lang="en-US" altLang="zh-TW"/>
              <a:t>H2GDAQ</a:t>
            </a:r>
          </a:p>
          <a:p>
            <a:pPr lvl="1"/>
            <a:r>
              <a:rPr lang="en-US" altLang="zh-TW"/>
              <a:t>Start DAQ</a:t>
            </a:r>
          </a:p>
          <a:p>
            <a:r>
              <a:rPr lang="en-US" altLang="zh-TW"/>
              <a:t>Decode data or Online Monitoring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EA0BD3E-B80B-1382-86EC-AB6C0C6F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D2FC4C-2481-7FA7-3AD5-1BE1DA67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E17F59F7-1196-DBC6-54DE-CB4C4527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Operation Procedure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745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66B19FF-D431-2FE0-F575-A09BC3385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Modify file H2GCalib_3B/config/common_settings_3B.json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6A35C12-B129-D523-CF42-039DCC25B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5E8057-83B1-DCEE-9BD9-796D9CE54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67E99F42-B739-90D3-DB87-0BE9A96FB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78CD8B8-E49B-C4F6-EA1E-392114F805FE}"/>
              </a:ext>
            </a:extLst>
          </p:cNvPr>
          <p:cNvSpPr txBox="1"/>
          <p:nvPr/>
        </p:nvSpPr>
        <p:spPr>
          <a:xfrm>
            <a:off x="1097280" y="1989856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latin typeface="Consolas" panose="020B0609020204030204" pitchFamily="49" charset="0"/>
              </a:rPr>
              <a:t>{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"udp": {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    "h2gcroc_ip": "10.1.2.208",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    "pc_ip": "10.1.2.207",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    "h2gcroc_port": 11000,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    "pc_cmd_port":  11000,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    "pc_data_port": 1100</a:t>
            </a:r>
            <a:r>
              <a:rPr lang="zh-TW" altLang="en-US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}</a:t>
            </a:r>
          </a:p>
          <a:p>
            <a:r>
              <a:rPr lang="zh-TW" altLang="en-US">
                <a:latin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41431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816B789-160C-DA78-61BE-5910DDFD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2015936"/>
          </a:xfrm>
        </p:spPr>
        <p:txBody>
          <a:bodyPr/>
          <a:lstStyle/>
          <a:p>
            <a:r>
              <a:rPr lang="en-US" altLang="zh-TW"/>
              <a:t>python H2GCalib_3B/ 000_SocketPool.py</a:t>
            </a:r>
          </a:p>
          <a:p>
            <a:endParaRPr lang="en-US" altLang="zh-TW"/>
          </a:p>
          <a:p>
            <a:pPr indent="0">
              <a:buNone/>
            </a:pPr>
            <a:endParaRPr lang="en-US" altLang="zh-TW"/>
          </a:p>
          <a:p>
            <a:r>
              <a:rPr lang="en-US" altLang="zh-TW"/>
              <a:t>This program maintains multiple network connections, and other calibration programs use this as a relay, keep this program running in the background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08ABAC4-FEAF-AE25-96F2-BE6A76E4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5378C25-36F1-D093-3B51-6ADB8C490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ED0C6C9-84B6-0713-799C-2EBB31EB8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H2GCalib_3B – </a:t>
            </a:r>
            <a:r>
              <a:rPr lang="en-US" altLang="zh-TW" sz="3600"/>
              <a:t>Socket Pool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35F7CE2-BCD2-0808-8A78-0C58FEEC235B}"/>
              </a:ext>
            </a:extLst>
          </p:cNvPr>
          <p:cNvSpPr txBox="1"/>
          <p:nvPr/>
        </p:nvSpPr>
        <p:spPr>
          <a:xfrm>
            <a:off x="1097280" y="171678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/>
              <a:t>[Pool] Control → 127.0.0.1:6002</a:t>
            </a:r>
          </a:p>
          <a:p>
            <a:r>
              <a:rPr lang="zh-TW" altLang="en-US"/>
              <a:t>[Pool] Data    → 127.0.0.1:6001</a:t>
            </a:r>
            <a:endParaRPr lang="en-US" altLang="zh-TW"/>
          </a:p>
          <a:p>
            <a:r>
              <a:rPr lang="en-US" altLang="zh-TW"/>
              <a:t>...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531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96B83F8-D330-3D1D-99B8-78BE487AE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/>
              <a:t>python H2GCalib_3B/007_IODelay.py</a:t>
            </a:r>
          </a:p>
          <a:p>
            <a:r>
              <a:rPr lang="en-US" altLang="zh-TW"/>
              <a:t>You can also use H2GDAQ’s IO Delay button to do this, but it don’t generate report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C6EF4D8-6AA7-4647-0A32-F17A58B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32531A-CD1B-37C0-D000-D2FD9D5D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A7E086A-F7E5-CDF9-7796-BBB99C26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 – </a:t>
            </a:r>
            <a:r>
              <a:rPr lang="en-US" altLang="zh-TW" sz="3600"/>
              <a:t>IO delay</a:t>
            </a:r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AC845E3-6DF3-ACBD-E128-F01F89445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02" y="2207747"/>
            <a:ext cx="8751683" cy="37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74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5A2DD10-4A97-9BB4-4621-AD04A270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754E901-6B74-5775-880D-55E6FC4E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0CD6F9F-D094-EA38-EC73-D5359EAEBAF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/>
              <a:t>This program try to get the best pedestal value, it start from config “default_2024Aug_config.json”</a:t>
            </a:r>
          </a:p>
          <a:p>
            <a:r>
              <a:rPr lang="en-US" altLang="zh-TW"/>
              <a:t>python H2GCalib_3B/005_PedestalCalib.py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0244EC8F-64D9-0A78-EF73-64E6FFA94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H2GCalib_3B </a:t>
            </a:r>
            <a:r>
              <a:rPr lang="en-US" altLang="zh-TW" sz="3600"/>
              <a:t>– ADC pedestal calibration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396CA0C9-C991-F0BC-FB6C-64530D4CB8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97280" y="5723501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Before calibration ADC pedestal</a:t>
            </a:r>
            <a:endParaRPr lang="zh-TW" altLang="en-US">
              <a:latin typeface="+mj-lt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E5DC7315-D400-0873-85E6-A4BA55BC40C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7920" y="5723500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After calibration ADC pedestal</a:t>
            </a:r>
            <a:endParaRPr lang="zh-TW" altLang="en-US">
              <a:latin typeface="+mj-lt"/>
            </a:endParaRP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81CAB2E7-1C78-6E1E-A2F1-B5E63A561B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7280" y="2232764"/>
            <a:ext cx="4773254" cy="3490174"/>
          </a:xfrm>
          <a:prstGeom prst="rect">
            <a:avLst/>
          </a:prstGeom>
        </p:spPr>
      </p:pic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501967C3-6103-5008-5422-7AE36AAB92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86614" y="2232764"/>
            <a:ext cx="4658275" cy="3490174"/>
          </a:xfrm>
          <a:prstGeom prst="rect">
            <a:avLst/>
          </a:prstGeom>
        </p:spPr>
      </p:pic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38F89529-AB39-9EA3-F3FD-90153B62C441}"/>
              </a:ext>
            </a:extLst>
          </p:cNvPr>
          <p:cNvCxnSpPr/>
          <p:nvPr/>
        </p:nvCxnSpPr>
        <p:spPr>
          <a:xfrm>
            <a:off x="570368" y="4720628"/>
            <a:ext cx="6898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EDA20E6-D6EE-7647-1D3D-EA3E0676FD5C}"/>
              </a:ext>
            </a:extLst>
          </p:cNvPr>
          <p:cNvSpPr txBox="1"/>
          <p:nvPr/>
        </p:nvSpPr>
        <p:spPr>
          <a:xfrm>
            <a:off x="34403" y="4535962"/>
            <a:ext cx="68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avg</a:t>
            </a:r>
            <a:endParaRPr lang="zh-TW" altLang="en-US">
              <a:latin typeface="+mj-lt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E1B1C7F0-C52A-E28C-2102-2FB2F41E9095}"/>
              </a:ext>
            </a:extLst>
          </p:cNvPr>
          <p:cNvCxnSpPr>
            <a:cxnSpLocks/>
          </p:cNvCxnSpPr>
          <p:nvPr/>
        </p:nvCxnSpPr>
        <p:spPr>
          <a:xfrm flipH="1">
            <a:off x="10810140" y="5119125"/>
            <a:ext cx="5066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9A9932C-19CA-E691-1EC5-0E12497DDC79}"/>
              </a:ext>
            </a:extLst>
          </p:cNvPr>
          <p:cNvSpPr txBox="1"/>
          <p:nvPr/>
        </p:nvSpPr>
        <p:spPr>
          <a:xfrm>
            <a:off x="11360969" y="4934459"/>
            <a:ext cx="80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target</a:t>
            </a:r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041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圖片 69" descr="一張含有 電氣線路, 電腦, 電料行, 筆記型電腦 的圖片&#10;&#10;AI 產生的內容可能不正確。">
            <a:extLst>
              <a:ext uri="{FF2B5EF4-FFF2-40B4-BE49-F238E27FC236}">
                <a16:creationId xmlns:a16="http://schemas.microsoft.com/office/drawing/2014/main" id="{3737E8DB-4D0C-182A-1A29-5DB8D6CB8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5673" y="2622144"/>
            <a:ext cx="3207542" cy="1481130"/>
          </a:xfrm>
          <a:prstGeom prst="rect">
            <a:avLst/>
          </a:prstGeom>
        </p:spPr>
      </p:pic>
      <p:pic>
        <p:nvPicPr>
          <p:cNvPr id="8" name="圖片 7" descr="一張含有 電子產品, 機器, 電子工程, 工程 的圖片&#10;&#10;AI 產生的內容可能不正確。">
            <a:extLst>
              <a:ext uri="{FF2B5EF4-FFF2-40B4-BE49-F238E27FC236}">
                <a16:creationId xmlns:a16="http://schemas.microsoft.com/office/drawing/2014/main" id="{C1762425-E600-212C-8336-10F24E9D3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32" y="1739900"/>
            <a:ext cx="8142138" cy="3759752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3554439-4C21-B54A-5B17-04D61F63C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8" y="4363844"/>
            <a:ext cx="1945256" cy="646331"/>
          </a:xfrm>
        </p:spPr>
        <p:txBody>
          <a:bodyPr/>
          <a:lstStyle/>
          <a:p>
            <a:r>
              <a:rPr lang="en-US" altLang="zh-TW"/>
              <a:t>Clock &amp; Trigger &amp; Power cable xN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ED76E70-ED97-90A0-15F6-37C53A24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B608E27-210F-F849-3A85-2DEEE13E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459ED6B-FA43-2EEF-90A0-B0B4740DE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Hardware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CBCBDAF-D806-7B57-3330-BF5E9B816883}"/>
              </a:ext>
            </a:extLst>
          </p:cNvPr>
          <p:cNvSpPr txBox="1"/>
          <p:nvPr/>
        </p:nvSpPr>
        <p:spPr>
          <a:xfrm>
            <a:off x="6318878" y="1164939"/>
            <a:ext cx="2665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KCU105 &amp; protoboard x4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7ED11A3-5F27-9B1B-D0DE-42BD218A38F5}"/>
              </a:ext>
            </a:extLst>
          </p:cNvPr>
          <p:cNvSpPr txBox="1"/>
          <p:nvPr/>
        </p:nvSpPr>
        <p:spPr>
          <a:xfrm>
            <a:off x="1036320" y="1173682"/>
            <a:ext cx="2551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Common clock board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2185EAF-7E90-C530-81DE-743F30A51467}"/>
              </a:ext>
            </a:extLst>
          </p:cNvPr>
          <p:cNvSpPr txBox="1"/>
          <p:nvPr/>
        </p:nvSpPr>
        <p:spPr>
          <a:xfrm>
            <a:off x="3649036" y="1173682"/>
            <a:ext cx="2224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Trigger fan out board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57383E9-91E0-3E0B-EDAE-E2EA11F41613}"/>
              </a:ext>
            </a:extLst>
          </p:cNvPr>
          <p:cNvSpPr txBox="1"/>
          <p:nvPr/>
        </p:nvSpPr>
        <p:spPr>
          <a:xfrm>
            <a:off x="9144000" y="5718386"/>
            <a:ext cx="26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High Voltage Supply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1F0DA0C8-4EC3-BAD4-ACAC-926BAB36862C}"/>
              </a:ext>
            </a:extLst>
          </p:cNvPr>
          <p:cNvCxnSpPr/>
          <p:nvPr/>
        </p:nvCxnSpPr>
        <p:spPr>
          <a:xfrm flipH="1" flipV="1">
            <a:off x="9560719" y="5184083"/>
            <a:ext cx="463550" cy="431259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43851FBB-25D2-480A-FA8E-6D092C04C5AF}"/>
              </a:ext>
            </a:extLst>
          </p:cNvPr>
          <p:cNvCxnSpPr>
            <a:cxnSpLocks/>
          </p:cNvCxnSpPr>
          <p:nvPr/>
        </p:nvCxnSpPr>
        <p:spPr>
          <a:xfrm flipH="1">
            <a:off x="7208044" y="1534271"/>
            <a:ext cx="300037" cy="1094629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C8D9745-627B-C2C6-B7BD-BB3D9EABDDB4}"/>
              </a:ext>
            </a:extLst>
          </p:cNvPr>
          <p:cNvSpPr txBox="1"/>
          <p:nvPr/>
        </p:nvSpPr>
        <p:spPr>
          <a:xfrm>
            <a:off x="5740004" y="5722090"/>
            <a:ext cx="2110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Signal generator x1</a:t>
            </a:r>
            <a:endParaRPr lang="zh-TW" altLang="en-US">
              <a:latin typeface="+mj-lt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A9B45CF2-E557-8469-606A-53AF95D93D0F}"/>
              </a:ext>
            </a:extLst>
          </p:cNvPr>
          <p:cNvCxnSpPr>
            <a:cxnSpLocks/>
          </p:cNvCxnSpPr>
          <p:nvPr/>
        </p:nvCxnSpPr>
        <p:spPr>
          <a:xfrm flipH="1" flipV="1">
            <a:off x="6126480" y="4954310"/>
            <a:ext cx="669013" cy="796788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F7C15B4B-A05C-4B00-85B4-61125741E567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4484167" y="1543014"/>
            <a:ext cx="276913" cy="350294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D0F5D663-D5FD-9C5D-BB36-C30E3AA40152}"/>
              </a:ext>
            </a:extLst>
          </p:cNvPr>
          <p:cNvCxnSpPr>
            <a:cxnSpLocks/>
          </p:cNvCxnSpPr>
          <p:nvPr/>
        </p:nvCxnSpPr>
        <p:spPr>
          <a:xfrm>
            <a:off x="2707481" y="1555234"/>
            <a:ext cx="607219" cy="203704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CC0E55B7-5AC1-D1F1-2B4C-43488204407F}"/>
              </a:ext>
            </a:extLst>
          </p:cNvPr>
          <p:cNvCxnSpPr>
            <a:cxnSpLocks/>
          </p:cNvCxnSpPr>
          <p:nvPr/>
        </p:nvCxnSpPr>
        <p:spPr>
          <a:xfrm flipH="1">
            <a:off x="4250933" y="1534271"/>
            <a:ext cx="3257148" cy="1180354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3D75FBC5-4C4B-EB93-BC46-17F50933B61D}"/>
              </a:ext>
            </a:extLst>
          </p:cNvPr>
          <p:cNvCxnSpPr>
            <a:cxnSpLocks/>
          </p:cNvCxnSpPr>
          <p:nvPr/>
        </p:nvCxnSpPr>
        <p:spPr>
          <a:xfrm flipH="1">
            <a:off x="4484167" y="1551757"/>
            <a:ext cx="3023914" cy="1984399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A83A5F28-E331-BAC3-C6FA-AA4CF1026D5B}"/>
              </a:ext>
            </a:extLst>
          </p:cNvPr>
          <p:cNvCxnSpPr>
            <a:cxnSpLocks/>
          </p:cNvCxnSpPr>
          <p:nvPr/>
        </p:nvCxnSpPr>
        <p:spPr>
          <a:xfrm flipH="1">
            <a:off x="4622623" y="1560500"/>
            <a:ext cx="2885458" cy="2926810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7B2B7FC9-8A55-5F17-0C32-33238273329E}"/>
              </a:ext>
            </a:extLst>
          </p:cNvPr>
          <p:cNvSpPr txBox="1"/>
          <p:nvPr/>
        </p:nvSpPr>
        <p:spPr>
          <a:xfrm>
            <a:off x="10607040" y="1329052"/>
            <a:ext cx="109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Crystal</a:t>
            </a:r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F24DA54E-D324-0FAF-C3A1-3A014FC50540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10908506" y="1698384"/>
            <a:ext cx="247174" cy="930516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940528F2-DC75-695B-5EBD-4B734C1E2CB4}"/>
              </a:ext>
            </a:extLst>
          </p:cNvPr>
          <p:cNvSpPr txBox="1"/>
          <p:nvPr/>
        </p:nvSpPr>
        <p:spPr>
          <a:xfrm>
            <a:off x="43005" y="3732255"/>
            <a:ext cx="1848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Adapter board</a:t>
            </a:r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A85D06F6-F77C-6B1C-B54A-D42F691BA155}"/>
              </a:ext>
            </a:extLst>
          </p:cNvPr>
          <p:cNvCxnSpPr>
            <a:cxnSpLocks/>
          </p:cNvCxnSpPr>
          <p:nvPr/>
        </p:nvCxnSpPr>
        <p:spPr>
          <a:xfrm flipV="1">
            <a:off x="1626278" y="2805859"/>
            <a:ext cx="1267217" cy="1094629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DF700019-BF64-90CB-5482-7419651230B3}"/>
              </a:ext>
            </a:extLst>
          </p:cNvPr>
          <p:cNvCxnSpPr>
            <a:cxnSpLocks/>
          </p:cNvCxnSpPr>
          <p:nvPr/>
        </p:nvCxnSpPr>
        <p:spPr>
          <a:xfrm flipV="1">
            <a:off x="1626278" y="3732255"/>
            <a:ext cx="1500451" cy="168233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782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6A8505C-E1B3-F525-7641-1E7513090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285CBDE-BF5B-3100-A95C-9D5FB61D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5688440-EA65-375F-24E7-8A21188E5A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923330"/>
          </a:xfrm>
        </p:spPr>
        <p:txBody>
          <a:bodyPr/>
          <a:lstStyle/>
          <a:p>
            <a:r>
              <a:rPr lang="en-US" altLang="zh-TW"/>
              <a:t>python H2GCalib_3B/006_ToACalib.py -t 50 -i ./dump/005_PedestalCalib_data_20250618_183209/config_pede_a0_20250618_183343.json,./dump/005_PedestalCalib_data_20250618_183209/config_pede_a1_20250618_183343.json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E2324059-BF8F-C212-CC0C-A33A87C9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 </a:t>
            </a:r>
            <a:r>
              <a:rPr lang="en-US" altLang="zh-TW" sz="3600"/>
              <a:t>– </a:t>
            </a:r>
            <a:r>
              <a:rPr lang="en-US" altLang="zh-TW" sz="3600" err="1"/>
              <a:t>ToA</a:t>
            </a:r>
            <a:r>
              <a:rPr lang="en-US" altLang="zh-TW" sz="3600"/>
              <a:t> Calibration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59BFBFA8-7CB5-8308-25CE-F4730956660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altLang="zh-TW">
                <a:latin typeface="+mj-lt"/>
              </a:rPr>
              <a:t>Before calibration </a:t>
            </a:r>
            <a:r>
              <a:rPr lang="en-US" altLang="zh-TW" err="1">
                <a:latin typeface="+mj-lt"/>
              </a:rPr>
              <a:t>ToA</a:t>
            </a:r>
            <a:endParaRPr lang="zh-TW" altLang="en-US">
              <a:latin typeface="+mj-lt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00D1C240-4552-12FD-9A1D-91D033DC78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7920" y="5723500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After calibration </a:t>
            </a:r>
            <a:r>
              <a:rPr lang="en-US" altLang="zh-TW" err="1">
                <a:latin typeface="+mj-lt"/>
              </a:rPr>
              <a:t>ToA</a:t>
            </a:r>
            <a:endParaRPr lang="zh-TW" altLang="en-US">
              <a:latin typeface="+mj-lt"/>
            </a:endParaRP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7A9763FA-BC44-5837-909A-EE76D0834A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4520" y="2205432"/>
            <a:ext cx="5357604" cy="3517506"/>
          </a:xfrm>
          <a:prstGeom prst="rect">
            <a:avLst/>
          </a:prstGeom>
        </p:spPr>
      </p:pic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8511046E-ED6E-5724-1EC7-3167AFB125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30550" y="2205432"/>
            <a:ext cx="5281933" cy="351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15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48FC4FF1-8E84-05CF-A8A0-22CCA386E0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3516" y="2264374"/>
            <a:ext cx="5292484" cy="3458564"/>
          </a:xfrm>
        </p:spPr>
      </p:pic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0868F288-252D-2377-59E0-65ABFD4AD48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0229" y="2264374"/>
            <a:ext cx="5291547" cy="3458564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E0F587-35DA-C67E-CF16-D411E48F5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36901A4-4C07-04B4-8D94-5A39B3E86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D5D2107-ABBF-A629-F781-F03E5956DA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923330"/>
          </a:xfrm>
        </p:spPr>
        <p:txBody>
          <a:bodyPr/>
          <a:lstStyle/>
          <a:p>
            <a:r>
              <a:rPr lang="en-US" altLang="zh-TW"/>
              <a:t>python H2GCalib_3B/010_ToTCalib.py</a:t>
            </a:r>
            <a:r>
              <a:rPr lang="pt-BR" altLang="zh-TW"/>
              <a:t> -t 300 -i ./dump/006_ToACalib_data_20250618_205115/config_toa_a0_20250618_212606.json,./dump/006_ToACalib_data_20250618_205115/config_toa_a1_20250618_212606.json</a:t>
            </a:r>
            <a:endParaRPr lang="en-US" altLang="zh-TW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903E5B39-2CD1-216D-EA45-ACE04AF9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 </a:t>
            </a:r>
            <a:r>
              <a:rPr lang="en-US" altLang="zh-TW" sz="3600"/>
              <a:t>– </a:t>
            </a:r>
            <a:r>
              <a:rPr lang="en-US" altLang="zh-TW" sz="3600" err="1"/>
              <a:t>ToT</a:t>
            </a:r>
            <a:r>
              <a:rPr lang="en-US" altLang="zh-TW" sz="3600"/>
              <a:t> Calibration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CBFF4E7C-C432-7A39-0359-C0CF0F6824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97280" y="5723501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Before calibration ToT</a:t>
            </a:r>
            <a:endParaRPr lang="zh-TW" altLang="en-US">
              <a:latin typeface="+mj-lt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8C7FFA1C-D5F2-E0DD-F598-004D775A4DC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7920" y="5703563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After calibration ToT</a:t>
            </a:r>
            <a:endParaRPr lang="zh-TW" altLang="en-US">
              <a:latin typeface="+mj-lt"/>
            </a:endParaRPr>
          </a:p>
        </p:txBody>
      </p:sp>
      <p:sp>
        <p:nvSpPr>
          <p:cNvPr id="3" name="右大括弧 2">
            <a:extLst>
              <a:ext uri="{FF2B5EF4-FFF2-40B4-BE49-F238E27FC236}">
                <a16:creationId xmlns:a16="http://schemas.microsoft.com/office/drawing/2014/main" id="{DB140B60-8E0A-C4D8-5B77-CFA65F37263B}"/>
              </a:ext>
            </a:extLst>
          </p:cNvPr>
          <p:cNvSpPr/>
          <p:nvPr/>
        </p:nvSpPr>
        <p:spPr>
          <a:xfrm rot="5400000">
            <a:off x="7032737" y="5185830"/>
            <a:ext cx="167104" cy="104967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89A2D8A-FC87-5C54-7CDC-0A288C892DA1}"/>
              </a:ext>
            </a:extLst>
          </p:cNvPr>
          <p:cNvSpPr txBox="1"/>
          <p:nvPr/>
        </p:nvSpPr>
        <p:spPr>
          <a:xfrm>
            <a:off x="6328804" y="5853879"/>
            <a:ext cx="16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channel broken </a:t>
            </a:r>
            <a:endParaRPr lang="zh-TW" altLang="en-US">
              <a:latin typeface="+mj-lt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06ECBC83-757C-593D-3147-86DE45E949DC}"/>
              </a:ext>
            </a:extLst>
          </p:cNvPr>
          <p:cNvCxnSpPr>
            <a:cxnSpLocks/>
          </p:cNvCxnSpPr>
          <p:nvPr/>
        </p:nvCxnSpPr>
        <p:spPr>
          <a:xfrm>
            <a:off x="458579" y="2589291"/>
            <a:ext cx="50108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9E7A5CB-F061-4C8E-62CD-D2424BFD25D3}"/>
              </a:ext>
            </a:extLst>
          </p:cNvPr>
          <p:cNvSpPr txBox="1"/>
          <p:nvPr/>
        </p:nvSpPr>
        <p:spPr>
          <a:xfrm>
            <a:off x="-81481" y="2589291"/>
            <a:ext cx="124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underflow</a:t>
            </a:r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3836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FEE2CD0-617E-CC74-97F1-D2C24E1EC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942958E-3FDD-5616-42E0-20F8231B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04B5ADD-6B2F-2740-EFE1-3183BAF9D5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1379865"/>
          </a:xfrm>
        </p:spPr>
        <p:txBody>
          <a:bodyPr/>
          <a:lstStyle/>
          <a:p>
            <a:r>
              <a:rPr lang="en-US" altLang="zh-TW"/>
              <a:t>python.exe .\009_IntInjection_2V5.py -i .\dump\010_ToTCalib_data_20250618_213759\config_tot_a0_20250618_221027.json,.\dump\010_ToTCalib_data_20250618_213759\config_tot_a1_20250618_221027.json</a:t>
            </a:r>
          </a:p>
          <a:p>
            <a:endParaRPr lang="zh-TW" altLang="en-US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2E134E6E-F6F8-0038-2B60-DF4D1A833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 </a:t>
            </a:r>
            <a:r>
              <a:rPr lang="en-US" altLang="zh-TW" sz="3600"/>
              <a:t>– inject 2V5 signal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C3E125EB-A2D5-049C-BDD7-1913F3E9BBD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altLang="zh-TW"/>
              <a:t>ASIC 0, half 0 is broken (ch 1 ~ 9)</a:t>
            </a:r>
            <a:endParaRPr lang="zh-TW" altLang="en-US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4D86800D-FC36-875F-1AF9-3A028F5F915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altLang="zh-TW"/>
              <a:t>ASIC 1 is fine (ch 77 ~ 85)</a:t>
            </a:r>
            <a:endParaRPr lang="zh-TW" altLang="en-US"/>
          </a:p>
        </p:txBody>
      </p:sp>
      <p:pic>
        <p:nvPicPr>
          <p:cNvPr id="20" name="內容版面配置區 19">
            <a:extLst>
              <a:ext uri="{FF2B5EF4-FFF2-40B4-BE49-F238E27FC236}">
                <a16:creationId xmlns:a16="http://schemas.microsoft.com/office/drawing/2014/main" id="{FF8631AD-8CF1-13D2-7509-82BD8CD322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95057" y="2371669"/>
            <a:ext cx="5083750" cy="3351269"/>
          </a:xfrm>
        </p:spPr>
      </p:pic>
      <p:pic>
        <p:nvPicPr>
          <p:cNvPr id="22" name="內容版面配置區 21">
            <a:extLst>
              <a:ext uri="{FF2B5EF4-FFF2-40B4-BE49-F238E27FC236}">
                <a16:creationId xmlns:a16="http://schemas.microsoft.com/office/drawing/2014/main" id="{E46B62EE-8BAC-6DE8-50ED-71A463308C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324" y="2371669"/>
            <a:ext cx="5097859" cy="3351269"/>
          </a:xfrm>
        </p:spPr>
      </p:pic>
    </p:spTree>
    <p:extLst>
      <p:ext uri="{BB962C8B-B14F-4D97-AF65-F5344CB8AC3E}">
        <p14:creationId xmlns:p14="http://schemas.microsoft.com/office/powerpoint/2010/main" val="3536038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79DDFFC-A8ED-84C1-DB35-17C04D182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81" y="1468466"/>
            <a:ext cx="4886478" cy="4470608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C6EF4D8-6AA7-4647-0A32-F17A58B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32531A-CD1B-37C0-D000-D2FD9D5D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A7E086A-F7E5-CDF9-7796-BBB99C26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Operation Procedure </a:t>
            </a:r>
            <a:r>
              <a:rPr lang="en-US" altLang="zh-TW" sz="3600"/>
              <a:t>- DAQ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679D1CC-55B3-E4FF-6270-98C9A6777BB8}"/>
              </a:ext>
            </a:extLst>
          </p:cNvPr>
          <p:cNvSpPr txBox="1"/>
          <p:nvPr/>
        </p:nvSpPr>
        <p:spPr>
          <a:xfrm>
            <a:off x="1097280" y="1695450"/>
            <a:ext cx="2562225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buNone/>
            </a:pPr>
            <a:r>
              <a:rPr lang="en-US" altLang="zh-TW"/>
              <a:t>Directory to store data</a:t>
            </a:r>
            <a:endParaRPr lang="zh-TW" altLang="en-US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BF896D4B-CC52-BDA3-9228-992E475E83DF}"/>
              </a:ext>
            </a:extLst>
          </p:cNvPr>
          <p:cNvCxnSpPr>
            <a:cxnSpLocks/>
          </p:cNvCxnSpPr>
          <p:nvPr/>
        </p:nvCxnSpPr>
        <p:spPr>
          <a:xfrm>
            <a:off x="3476625" y="1880116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24290FA-DA9A-B8DE-331F-406EED43E3D6}"/>
              </a:ext>
            </a:extLst>
          </p:cNvPr>
          <p:cNvSpPr txBox="1"/>
          <p:nvPr/>
        </p:nvSpPr>
        <p:spPr>
          <a:xfrm>
            <a:off x="1097279" y="3059668"/>
            <a:ext cx="2562225" cy="92333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buNone/>
            </a:pPr>
            <a:r>
              <a:rPr lang="en-US" altLang="zh-TW"/>
              <a:t>DAQ stop condition: By event count, by time or manual</a:t>
            </a:r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36129F5-D9E2-1FF6-F847-D69822812477}"/>
              </a:ext>
            </a:extLst>
          </p:cNvPr>
          <p:cNvSpPr/>
          <p:nvPr/>
        </p:nvSpPr>
        <p:spPr>
          <a:xfrm>
            <a:off x="4238624" y="1750055"/>
            <a:ext cx="1446951" cy="4718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B557267-469A-A569-489C-DD3C5EB009E6}"/>
              </a:ext>
            </a:extLst>
          </p:cNvPr>
          <p:cNvSpPr/>
          <p:nvPr/>
        </p:nvSpPr>
        <p:spPr>
          <a:xfrm>
            <a:off x="4238624" y="3122652"/>
            <a:ext cx="1446952" cy="13921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345369C-E1F2-E1E4-0A15-94159C9E590F}"/>
              </a:ext>
            </a:extLst>
          </p:cNvPr>
          <p:cNvSpPr/>
          <p:nvPr/>
        </p:nvSpPr>
        <p:spPr>
          <a:xfrm>
            <a:off x="4238624" y="5073649"/>
            <a:ext cx="1446952" cy="5575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4CD3883-FC93-FF9C-8F13-7B2F3A54D1C7}"/>
              </a:ext>
            </a:extLst>
          </p:cNvPr>
          <p:cNvSpPr/>
          <p:nvPr/>
        </p:nvSpPr>
        <p:spPr>
          <a:xfrm>
            <a:off x="7362824" y="2466975"/>
            <a:ext cx="1446951" cy="32226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DAAFCB6-D337-9A4B-AC23-433A718F8F4C}"/>
              </a:ext>
            </a:extLst>
          </p:cNvPr>
          <p:cNvSpPr txBox="1"/>
          <p:nvPr/>
        </p:nvSpPr>
        <p:spPr>
          <a:xfrm>
            <a:off x="1097279" y="5013747"/>
            <a:ext cx="2562225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buNone/>
            </a:pPr>
            <a:r>
              <a:rPr lang="en-US" altLang="zh-TW"/>
              <a:t>Start/Stop DAQ button</a:t>
            </a:r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B180B41-B869-4FAB-04F8-17DEB90A30EF}"/>
              </a:ext>
            </a:extLst>
          </p:cNvPr>
          <p:cNvSpPr txBox="1"/>
          <p:nvPr/>
        </p:nvSpPr>
        <p:spPr>
          <a:xfrm>
            <a:off x="9010828" y="2651864"/>
            <a:ext cx="3196590" cy="1354217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spcBef>
                <a:spcPts val="200"/>
              </a:spcBef>
              <a:buNone/>
            </a:pPr>
            <a:r>
              <a:rPr lang="en-US" altLang="zh-TW"/>
              <a:t>high voltage relay setting</a:t>
            </a:r>
          </a:p>
          <a:p>
            <a:pPr indent="0">
              <a:spcBef>
                <a:spcPts val="200"/>
              </a:spcBef>
              <a:buNone/>
            </a:pPr>
            <a:r>
              <a:rPr lang="en-US" altLang="zh-TW"/>
              <a:t>A0 = ASIC 0 only</a:t>
            </a:r>
          </a:p>
          <a:p>
            <a:pPr indent="0">
              <a:spcBef>
                <a:spcPts val="200"/>
              </a:spcBef>
              <a:buNone/>
            </a:pPr>
            <a:r>
              <a:rPr lang="en-US" altLang="zh-TW"/>
              <a:t>A1 = ASIC1 only</a:t>
            </a:r>
          </a:p>
          <a:p>
            <a:pPr indent="0">
              <a:spcBef>
                <a:spcPts val="200"/>
              </a:spcBef>
              <a:buNone/>
            </a:pPr>
            <a:r>
              <a:rPr lang="en-US" altLang="zh-TW"/>
              <a:t>F0 = ASIC0 and ASIC1 both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E3E397D-F8A3-18C8-430F-4561C52421E3}"/>
              </a:ext>
            </a:extLst>
          </p:cNvPr>
          <p:cNvSpPr txBox="1"/>
          <p:nvPr/>
        </p:nvSpPr>
        <p:spPr>
          <a:xfrm>
            <a:off x="9010828" y="4632768"/>
            <a:ext cx="2916129" cy="1477328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buNone/>
            </a:pPr>
            <a:r>
              <a:rPr lang="en-US" altLang="zh-TW"/>
              <a:t>Send command to turn On/Off the relay base on the settings above. You also need to turn on your power supply</a:t>
            </a:r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647150C-1C41-9426-2226-C90EAF0D0E18}"/>
              </a:ext>
            </a:extLst>
          </p:cNvPr>
          <p:cNvCxnSpPr>
            <a:cxnSpLocks/>
          </p:cNvCxnSpPr>
          <p:nvPr/>
        </p:nvCxnSpPr>
        <p:spPr>
          <a:xfrm>
            <a:off x="3476625" y="3384238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F59CED2B-34EA-8BAA-B1AA-5A5D297ACA0B}"/>
              </a:ext>
            </a:extLst>
          </p:cNvPr>
          <p:cNvCxnSpPr>
            <a:cxnSpLocks/>
          </p:cNvCxnSpPr>
          <p:nvPr/>
        </p:nvCxnSpPr>
        <p:spPr>
          <a:xfrm>
            <a:off x="3476625" y="5232916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DEBE58E-2F0F-C4A0-D9A8-41851E1333A4}"/>
              </a:ext>
            </a:extLst>
          </p:cNvPr>
          <p:cNvCxnSpPr>
            <a:cxnSpLocks/>
          </p:cNvCxnSpPr>
          <p:nvPr/>
        </p:nvCxnSpPr>
        <p:spPr>
          <a:xfrm flipH="1">
            <a:off x="8600792" y="2792515"/>
            <a:ext cx="3317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9209386C-000A-B161-C9EC-622CB28B91D4}"/>
              </a:ext>
            </a:extLst>
          </p:cNvPr>
          <p:cNvCxnSpPr>
            <a:cxnSpLocks/>
          </p:cNvCxnSpPr>
          <p:nvPr/>
        </p:nvCxnSpPr>
        <p:spPr>
          <a:xfrm flipH="1">
            <a:off x="8504181" y="5544342"/>
            <a:ext cx="5066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BEE64A04-8198-8DB5-6E5A-33F3E381B980}"/>
              </a:ext>
            </a:extLst>
          </p:cNvPr>
          <p:cNvSpPr/>
          <p:nvPr/>
        </p:nvSpPr>
        <p:spPr>
          <a:xfrm>
            <a:off x="4238624" y="4826098"/>
            <a:ext cx="1446952" cy="1612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F9BA8923-2CE6-C852-B1DC-CE742C314F77}"/>
              </a:ext>
            </a:extLst>
          </p:cNvPr>
          <p:cNvSpPr/>
          <p:nvPr/>
        </p:nvSpPr>
        <p:spPr>
          <a:xfrm>
            <a:off x="4252290" y="4710600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1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958989A8-F9A9-06FC-91A2-FBF7525B374F}"/>
              </a:ext>
            </a:extLst>
          </p:cNvPr>
          <p:cNvSpPr/>
          <p:nvPr/>
        </p:nvSpPr>
        <p:spPr>
          <a:xfrm>
            <a:off x="4301786" y="5094197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6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B4A2700A-DACE-E547-4A8E-175392DA5D97}"/>
              </a:ext>
            </a:extLst>
          </p:cNvPr>
          <p:cNvSpPr/>
          <p:nvPr/>
        </p:nvSpPr>
        <p:spPr>
          <a:xfrm>
            <a:off x="7404782" y="5232916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5</a:t>
            </a:r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8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8F89E7B3-187E-BA9E-CC07-3AC8E0EB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071" y="2680761"/>
            <a:ext cx="5778594" cy="4049516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96B83F8-D330-3D1D-99B8-78BE487AE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358348"/>
            <a:ext cx="10058399" cy="1322413"/>
          </a:xfrm>
        </p:spPr>
        <p:txBody>
          <a:bodyPr/>
          <a:lstStyle/>
          <a:p>
            <a:r>
              <a:rPr lang="en-US" altLang="zh-TW"/>
              <a:t>H2GConfig</a:t>
            </a:r>
          </a:p>
          <a:p>
            <a:pPr lvl="1"/>
            <a:r>
              <a:rPr lang="en-US" altLang="zh-TW"/>
              <a:t>The GUI can read the configuration file and display it graphically. It allow you to modify register bit by bit</a:t>
            </a:r>
          </a:p>
          <a:p>
            <a:pPr lvl="1"/>
            <a:r>
              <a:rPr lang="en-US" altLang="zh-TW"/>
              <a:t>It can upload configuration to the ASIC</a:t>
            </a:r>
          </a:p>
          <a:p>
            <a:pPr lvl="1"/>
            <a:r>
              <a:rPr lang="en-US" altLang="zh-TW"/>
              <a:t>There is also a Ping FPGA button for you to test the ethernet connection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C6EF4D8-6AA7-4647-0A32-F17A58B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32531A-CD1B-37C0-D000-D2FD9D5D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A7E086A-F7E5-CDF9-7796-BBB99C26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Operation Procedure </a:t>
            </a:r>
            <a:r>
              <a:rPr lang="en-US" altLang="zh-TW" sz="3600"/>
              <a:t>- Config</a:t>
            </a: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E981CB3-6EC0-DD18-464A-8108E1214F86}"/>
              </a:ext>
            </a:extLst>
          </p:cNvPr>
          <p:cNvSpPr/>
          <p:nvPr/>
        </p:nvSpPr>
        <p:spPr>
          <a:xfrm>
            <a:off x="7353553" y="4558181"/>
            <a:ext cx="398969" cy="2127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451CD29-E3C4-0BAD-9B6F-8102B25F5695}"/>
              </a:ext>
            </a:extLst>
          </p:cNvPr>
          <p:cNvSpPr/>
          <p:nvPr/>
        </p:nvSpPr>
        <p:spPr>
          <a:xfrm>
            <a:off x="7353553" y="5843841"/>
            <a:ext cx="1319727" cy="2127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BF783E-3C67-B91C-7F13-84B78E236834}"/>
              </a:ext>
            </a:extLst>
          </p:cNvPr>
          <p:cNvSpPr/>
          <p:nvPr/>
        </p:nvSpPr>
        <p:spPr>
          <a:xfrm>
            <a:off x="7353554" y="6102062"/>
            <a:ext cx="1319726" cy="5181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23C8251-6699-600C-A245-2AF68BD5128A}"/>
              </a:ext>
            </a:extLst>
          </p:cNvPr>
          <p:cNvSpPr/>
          <p:nvPr/>
        </p:nvSpPr>
        <p:spPr>
          <a:xfrm>
            <a:off x="3063170" y="2933895"/>
            <a:ext cx="718463" cy="3651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C86312B-C29A-859B-3006-8B584539FC03}"/>
              </a:ext>
            </a:extLst>
          </p:cNvPr>
          <p:cNvSpPr txBox="1"/>
          <p:nvPr/>
        </p:nvSpPr>
        <p:spPr>
          <a:xfrm>
            <a:off x="9179929" y="5762307"/>
            <a:ext cx="281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Test network connection</a:t>
            </a:r>
            <a:endParaRPr lang="zh-TW" altLang="en-US">
              <a:latin typeface="+mj-lt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D0C26C74-D727-83CA-FB7F-4A6C79BF611F}"/>
              </a:ext>
            </a:extLst>
          </p:cNvPr>
          <p:cNvCxnSpPr>
            <a:cxnSpLocks/>
          </p:cNvCxnSpPr>
          <p:nvPr/>
        </p:nvCxnSpPr>
        <p:spPr>
          <a:xfrm flipH="1">
            <a:off x="8673282" y="5950819"/>
            <a:ext cx="5066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A108E86-18E6-B718-81D8-1AF309D9EF9F}"/>
              </a:ext>
            </a:extLst>
          </p:cNvPr>
          <p:cNvSpPr txBox="1"/>
          <p:nvPr/>
        </p:nvSpPr>
        <p:spPr>
          <a:xfrm>
            <a:off x="9295461" y="4433663"/>
            <a:ext cx="281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Load configuration</a:t>
            </a:r>
            <a:endParaRPr lang="zh-TW" altLang="en-US">
              <a:latin typeface="+mj-lt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2A6CA2BC-82F2-C3E5-2739-5388AB1929FC}"/>
              </a:ext>
            </a:extLst>
          </p:cNvPr>
          <p:cNvCxnSpPr>
            <a:cxnSpLocks/>
          </p:cNvCxnSpPr>
          <p:nvPr/>
        </p:nvCxnSpPr>
        <p:spPr>
          <a:xfrm flipH="1">
            <a:off x="8788813" y="4618329"/>
            <a:ext cx="5066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C056EDA-9EBE-68B2-3432-0658617DBEA8}"/>
              </a:ext>
            </a:extLst>
          </p:cNvPr>
          <p:cNvSpPr txBox="1"/>
          <p:nvPr/>
        </p:nvSpPr>
        <p:spPr>
          <a:xfrm>
            <a:off x="9179929" y="6275119"/>
            <a:ext cx="281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Upload to ASIC</a:t>
            </a:r>
            <a:endParaRPr lang="zh-TW" altLang="en-US">
              <a:latin typeface="+mj-lt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FB9E8EFB-C0FD-606F-38AC-615929F25D5D}"/>
              </a:ext>
            </a:extLst>
          </p:cNvPr>
          <p:cNvCxnSpPr>
            <a:cxnSpLocks/>
          </p:cNvCxnSpPr>
          <p:nvPr/>
        </p:nvCxnSpPr>
        <p:spPr>
          <a:xfrm flipH="1">
            <a:off x="8673282" y="6463631"/>
            <a:ext cx="5066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橢圓 18">
            <a:extLst>
              <a:ext uri="{FF2B5EF4-FFF2-40B4-BE49-F238E27FC236}">
                <a16:creationId xmlns:a16="http://schemas.microsoft.com/office/drawing/2014/main" id="{A3536A26-B3C8-C02B-7C7A-902BC16A0756}"/>
              </a:ext>
            </a:extLst>
          </p:cNvPr>
          <p:cNvSpPr/>
          <p:nvPr/>
        </p:nvSpPr>
        <p:spPr>
          <a:xfrm>
            <a:off x="7086225" y="4535451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3</a:t>
            </a:r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A1DCB07D-14CD-6CA4-3DDE-7295B2CA1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9" y="4433663"/>
            <a:ext cx="2572875" cy="1841456"/>
          </a:xfrm>
          <a:prstGeom prst="rect">
            <a:avLst/>
          </a:prstGeom>
        </p:spPr>
      </p:pic>
      <p:sp>
        <p:nvSpPr>
          <p:cNvPr id="24" name="橢圓 23">
            <a:extLst>
              <a:ext uri="{FF2B5EF4-FFF2-40B4-BE49-F238E27FC236}">
                <a16:creationId xmlns:a16="http://schemas.microsoft.com/office/drawing/2014/main" id="{DE0967B7-B51E-B93A-535A-558DFC586B66}"/>
              </a:ext>
            </a:extLst>
          </p:cNvPr>
          <p:cNvSpPr/>
          <p:nvPr/>
        </p:nvSpPr>
        <p:spPr>
          <a:xfrm>
            <a:off x="2753854" y="3027117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2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025A8502-8845-3374-E900-D93314F4C8FE}"/>
              </a:ext>
            </a:extLst>
          </p:cNvPr>
          <p:cNvSpPr/>
          <p:nvPr/>
        </p:nvSpPr>
        <p:spPr>
          <a:xfrm>
            <a:off x="7086225" y="6330676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4</a:t>
            </a:r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74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F96BCEC-F668-6892-0856-00A04B0C0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1282402"/>
          </a:xfrm>
        </p:spPr>
        <p:txBody>
          <a:bodyPr/>
          <a:lstStyle/>
          <a:p>
            <a:r>
              <a:rPr lang="en-US" altLang="zh-TW"/>
              <a:t>https://github.com/tlprotzman/h2g_online_monitoring</a:t>
            </a:r>
          </a:p>
          <a:p>
            <a:r>
              <a:rPr lang="en-US" altLang="zh-TW"/>
              <a:t>dependence: ROOT </a:t>
            </a:r>
          </a:p>
          <a:p>
            <a:r>
              <a:rPr lang="en-US" altLang="zh-TW"/>
              <a:t>developed by Tristan </a:t>
            </a:r>
            <a:r>
              <a:rPr lang="en-US" altLang="zh-TW" err="1"/>
              <a:t>Protzman</a:t>
            </a:r>
            <a:r>
              <a:rPr lang="en-US" altLang="zh-TW"/>
              <a:t> from Lehigh University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F804259-E5F1-50DF-D134-49ACD7E5C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62D95E5-4AC5-8A91-474F-2AF6372D6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0B41CF20-6C8F-057E-4244-329B0CF88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Operation Procedure</a:t>
            </a:r>
            <a:r>
              <a:rPr lang="en-US" altLang="zh-TW" sz="2800"/>
              <a:t> - </a:t>
            </a:r>
            <a:r>
              <a:rPr lang="en-US" altLang="zh-TW" sz="2800" err="1"/>
              <a:t>online_monitoring</a:t>
            </a:r>
            <a:endParaRPr lang="zh-TW" altLang="en-US" sz="280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2235348-8B99-A625-4F3D-8F5047032AC7}"/>
              </a:ext>
            </a:extLst>
          </p:cNvPr>
          <p:cNvSpPr txBox="1"/>
          <p:nvPr/>
        </p:nvSpPr>
        <p:spPr>
          <a:xfrm>
            <a:off x="1097279" y="2674133"/>
            <a:ext cx="5185826" cy="358251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$ git clone https://github.com/tlprotzman/h2g_online_monitoring.git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$ cd ~/workspace/h2g_online_monitoring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$ make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$ export DATA_DIRECTORY=~/workspace/H2GDAQ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$ export MONITORING_PORT=12345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$ root -q -b -x -l </a:t>
            </a:r>
            <a:r>
              <a:rPr lang="en-US" altLang="zh-TW" sz="1400" err="1"/>
              <a:t>RunMonitoring.c</a:t>
            </a:r>
            <a:r>
              <a:rPr lang="en-US" altLang="zh-TW" sz="1400"/>
              <a:t>\(</a:t>
            </a:r>
            <a:r>
              <a:rPr lang="en-US" altLang="zh-TW" sz="1400" i="1" err="1">
                <a:solidFill>
                  <a:srgbClr val="FF0000"/>
                </a:solidFill>
              </a:rPr>
              <a:t>RunNumber</a:t>
            </a:r>
            <a:r>
              <a:rPr lang="en-US" altLang="zh-TW" sz="1400"/>
              <a:t>\)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4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Processing </a:t>
            </a:r>
            <a:r>
              <a:rPr lang="en-US" altLang="zh-TW" sz="1400" err="1"/>
              <a:t>RunMonitoring.c</a:t>
            </a:r>
            <a:r>
              <a:rPr lang="en-US" altLang="zh-TW" sz="1400"/>
              <a:t>(9)...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Parsing config file eeemcal_20sample.cfg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Key: MAX_SAMPLES, Value: 20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Key: NUM_FPGA, Value: 4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Key: DETECTOR_ID, Value: 2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4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Configuring for detector ID 2: </a:t>
            </a:r>
            <a:r>
              <a:rPr lang="en-US" altLang="zh-TW" sz="1400" err="1"/>
              <a:t>EEEMCal</a:t>
            </a:r>
            <a:endParaRPr lang="en-US" altLang="zh-TW" sz="14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Configuration values: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NUM_LINES: 5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NUM_FPGA: 4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/>
              <a:t>NUM_CHANNELS: 72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606DC2C-FD2A-0EF8-80C7-1DA90CFBE123}"/>
              </a:ext>
            </a:extLst>
          </p:cNvPr>
          <p:cNvSpPr txBox="1"/>
          <p:nvPr/>
        </p:nvSpPr>
        <p:spPr>
          <a:xfrm>
            <a:off x="6995986" y="2672029"/>
            <a:ext cx="5112190" cy="4164217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zh-TW" altLang="en-US"/>
              <a:t>NUM_LINES: 5</a:t>
            </a:r>
          </a:p>
          <a:p>
            <a:r>
              <a:rPr lang="zh-TW" altLang="en-US"/>
              <a:t>MAX_SAMPLES: 20</a:t>
            </a:r>
          </a:p>
          <a:p>
            <a:r>
              <a:rPr lang="zh-TW" altLang="en-US"/>
              <a:t>MACHINE_GUN_MAX_TIME: 600</a:t>
            </a:r>
          </a:p>
          <a:p>
            <a:r>
              <a:rPr lang="zh-TW" altLang="en-US"/>
              <a:t>PACKET_SIZE: 1452</a:t>
            </a:r>
          </a:p>
          <a:p>
            <a:endParaRPr lang="zh-TW" altLang="en-US"/>
          </a:p>
          <a:p>
            <a:r>
              <a:rPr lang="zh-TW" altLang="en-US"/>
              <a:t>Configuring for detector ID 2: EEEMCal</a:t>
            </a:r>
          </a:p>
          <a:p>
            <a:r>
              <a:rPr lang="zh-TW" altLang="en-US"/>
              <a:t>Configuration values:</a:t>
            </a:r>
          </a:p>
          <a:p>
            <a:r>
              <a:rPr lang="zh-TW" altLang="en-US"/>
              <a:t>NUM_LINES: 5</a:t>
            </a:r>
          </a:p>
          <a:p>
            <a:r>
              <a:rPr lang="zh-TW" altLang="en-US"/>
              <a:t>NUM_FPGA: 4</a:t>
            </a:r>
          </a:p>
          <a:p>
            <a:r>
              <a:rPr lang="zh-TW" altLang="en-US"/>
              <a:t>NUM_CHANNELS: 72</a:t>
            </a:r>
          </a:p>
          <a:p>
            <a:r>
              <a:rPr lang="zh-TW" altLang="en-US"/>
              <a:t>NUM_LINES: 5</a:t>
            </a:r>
          </a:p>
          <a:p>
            <a:r>
              <a:rPr lang="zh-TW" altLang="en-US"/>
              <a:t>MAX_SAMPLES: 20</a:t>
            </a:r>
          </a:p>
          <a:p>
            <a:r>
              <a:rPr lang="zh-TW" altLang="en-US"/>
              <a:t>MACHINE_GUN_MAX_TIME: 600</a:t>
            </a:r>
          </a:p>
          <a:p>
            <a:r>
              <a:rPr lang="zh-TW" altLang="en-US"/>
              <a:t>PACKET_SIZE: 1452</a:t>
            </a:r>
          </a:p>
          <a:p>
            <a:r>
              <a:rPr lang="zh-TW" altLang="en-US"/>
              <a:t>huh??</a:t>
            </a:r>
          </a:p>
          <a:p>
            <a:r>
              <a:rPr lang="zh-TW" altLang="en-US"/>
              <a:t>Info in &lt;THttpEngine::Create&gt;: Starting HTTP server on port 12345</a:t>
            </a:r>
          </a:p>
          <a:p>
            <a:r>
              <a:rPr lang="zh-TW" altLang="en-US"/>
              <a:t>Attempting to open file /home/shyao/workspace/H2GDAQ/Run009.h2g</a:t>
            </a:r>
          </a:p>
          <a:p>
            <a:r>
              <a:rPr lang="zh-TW" altLang="en-US"/>
              <a:t>Starting at byte 828</a:t>
            </a:r>
          </a:p>
          <a:p>
            <a:r>
              <a:rPr lang="zh-TW" altLang="en-US"/>
              <a:t>Building events... done!</a:t>
            </a:r>
          </a:p>
          <a:p>
            <a:r>
              <a:rPr lang="zh-TW" altLang="en-US"/>
              <a:t>Updating canvases... done!</a:t>
            </a:r>
            <a:endParaRPr lang="en-US" altLang="zh-TW"/>
          </a:p>
          <a:p>
            <a:r>
              <a:rPr lang="en-US" altLang="zh-TW"/>
              <a:t>.....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0126C0F-7EF5-C942-A97D-3389B5A90BA2}"/>
              </a:ext>
            </a:extLst>
          </p:cNvPr>
          <p:cNvSpPr txBox="1"/>
          <p:nvPr/>
        </p:nvSpPr>
        <p:spPr>
          <a:xfrm>
            <a:off x="9635905" y="1179443"/>
            <a:ext cx="2472271" cy="86793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zh-TW"/>
              <a:t>$ cat eeemcal_20sample.cfg</a:t>
            </a:r>
          </a:p>
          <a:p>
            <a:r>
              <a:rPr lang="pt-BR" altLang="zh-TW"/>
              <a:t>MAX_SAMPLES=20</a:t>
            </a:r>
          </a:p>
          <a:p>
            <a:r>
              <a:rPr lang="pt-BR" altLang="zh-TW"/>
              <a:t>NUM_FPGA=4</a:t>
            </a:r>
          </a:p>
          <a:p>
            <a:r>
              <a:rPr lang="pt-BR" altLang="zh-TW"/>
              <a:t>DETECTOR_ID=2</a:t>
            </a:r>
          </a:p>
        </p:txBody>
      </p:sp>
    </p:spTree>
    <p:extLst>
      <p:ext uri="{BB962C8B-B14F-4D97-AF65-F5344CB8AC3E}">
        <p14:creationId xmlns:p14="http://schemas.microsoft.com/office/powerpoint/2010/main" val="696884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63D2A1-0F88-BE99-D78B-156EE984E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4F87C30-EC88-8C8F-E765-B6F48241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2AA84C5-ED50-0DDF-6004-843DFA173C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Launch web browser and connect to localhost:12345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57B281B5-8927-A33F-90C4-CF66C0BD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Operation Procedure</a:t>
            </a:r>
            <a:r>
              <a:rPr lang="en-US" altLang="zh-TW" sz="4800"/>
              <a:t> - </a:t>
            </a:r>
            <a:r>
              <a:rPr lang="en-US" altLang="zh-TW" sz="4800" err="1"/>
              <a:t>online_monitoring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4ED6F35B-A5FA-28C8-D771-5233AF0C7F6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altLang="zh-TW"/>
              <a:t>before calibration</a:t>
            </a:r>
            <a:endParaRPr lang="zh-TW" altLang="en-US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03193ABE-C24D-DE9A-B0CC-B4AF7F72FCD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altLang="zh-TW"/>
              <a:t>After calibration</a:t>
            </a:r>
            <a:endParaRPr lang="zh-TW" altLang="en-US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6B493A4B-1B13-61DC-DB87-B2CE209380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26" y="2205432"/>
            <a:ext cx="5972257" cy="3086860"/>
          </a:xfrm>
          <a:prstGeom prst="rect">
            <a:avLst/>
          </a:prstGeom>
        </p:spPr>
      </p:pic>
      <p:pic>
        <p:nvPicPr>
          <p:cNvPr id="10" name="內容版面配置區 9" descr="一張含有 文字, 螢幕擷取畫面, 行, 繪圖 的圖片&#10;&#10;AI 產生的內容可能不正確。">
            <a:extLst>
              <a:ext uri="{FF2B5EF4-FFF2-40B4-BE49-F238E27FC236}">
                <a16:creationId xmlns:a16="http://schemas.microsoft.com/office/drawing/2014/main" id="{6109C178-DB5E-1169-07D3-7738A632D5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2"/>
          <a:stretch/>
        </p:blipFill>
        <p:spPr>
          <a:xfrm>
            <a:off x="0" y="2205432"/>
            <a:ext cx="6096000" cy="316968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2AB840C-D2B9-CA0D-DD2C-8D4DEF6247B9}"/>
              </a:ext>
            </a:extLst>
          </p:cNvPr>
          <p:cNvSpPr/>
          <p:nvPr/>
        </p:nvSpPr>
        <p:spPr>
          <a:xfrm>
            <a:off x="123743" y="2850975"/>
            <a:ext cx="497941" cy="117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479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6F98607-0005-20A3-A438-E63504ECC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727680"/>
            <a:ext cx="9854719" cy="5017152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20EBE22-BD7F-8185-DADD-E724E8B8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41632"/>
          </a:xfrm>
        </p:spPr>
        <p:txBody>
          <a:bodyPr/>
          <a:lstStyle/>
          <a:p>
            <a:r>
              <a:rPr lang="en-US" altLang="zh-TW" sz="1800"/>
              <a:t>Inject light to crystal, each crystal use 4x4 SiPM. The light comes from an LED with a pulse width of 100ns</a:t>
            </a:r>
            <a:endParaRPr lang="zh-TW" altLang="en-US" sz="180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D712B20-9AD1-4074-CE0D-8965BAB0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C2B5DF-76FE-56C0-2122-67D9EBC0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7CF7F42-D4BB-D2B3-E43A-3981D733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Operation Procedure</a:t>
            </a:r>
            <a:r>
              <a:rPr lang="en-US" altLang="zh-TW" sz="3200"/>
              <a:t> - </a:t>
            </a:r>
            <a:r>
              <a:rPr lang="en-US" altLang="zh-TW" sz="3200" err="1"/>
              <a:t>online_monitoring</a:t>
            </a:r>
            <a:endParaRPr lang="zh-TW" altLang="en-US" sz="32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88C19AC-5AF0-A75D-7AE2-551F7B71143B}"/>
              </a:ext>
            </a:extLst>
          </p:cNvPr>
          <p:cNvSpPr/>
          <p:nvPr/>
        </p:nvSpPr>
        <p:spPr>
          <a:xfrm>
            <a:off x="1359528" y="2832868"/>
            <a:ext cx="497941" cy="117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D34007-0EB9-207A-50E8-B3ED4A3081E5}"/>
              </a:ext>
            </a:extLst>
          </p:cNvPr>
          <p:cNvSpPr/>
          <p:nvPr/>
        </p:nvSpPr>
        <p:spPr>
          <a:xfrm>
            <a:off x="7152237" y="1896498"/>
            <a:ext cx="896294" cy="15325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A8EFD01-9A99-0E97-4237-237CE4900F4C}"/>
              </a:ext>
            </a:extLst>
          </p:cNvPr>
          <p:cNvSpPr txBox="1"/>
          <p:nvPr/>
        </p:nvSpPr>
        <p:spPr>
          <a:xfrm>
            <a:off x="5417522" y="2360975"/>
            <a:ext cx="22090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Light inject to this 16 channels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75FD7A-7222-47D4-77C5-EC4431E94C1B}"/>
              </a:ext>
            </a:extLst>
          </p:cNvPr>
          <p:cNvSpPr/>
          <p:nvPr/>
        </p:nvSpPr>
        <p:spPr>
          <a:xfrm>
            <a:off x="8103393" y="1880652"/>
            <a:ext cx="886697" cy="1548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B7ADBF2-7729-0765-139C-8E4FE3950489}"/>
              </a:ext>
            </a:extLst>
          </p:cNvPr>
          <p:cNvSpPr txBox="1"/>
          <p:nvPr/>
        </p:nvSpPr>
        <p:spPr>
          <a:xfrm>
            <a:off x="7957996" y="3732933"/>
            <a:ext cx="30932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C000"/>
                </a:solidFill>
                <a:latin typeface="+mj-lt"/>
              </a:rPr>
              <a:t>Light leaking to other crystal, must improve isolation</a:t>
            </a:r>
            <a:endParaRPr lang="zh-TW" altLang="en-US" sz="1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BA68E6E-9BBF-500D-0776-C45755C3B7A5}"/>
              </a:ext>
            </a:extLst>
          </p:cNvPr>
          <p:cNvSpPr txBox="1"/>
          <p:nvPr/>
        </p:nvSpPr>
        <p:spPr>
          <a:xfrm>
            <a:off x="7957996" y="3486712"/>
            <a:ext cx="22090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Crosstalk and Light leaking 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8D06E81-F452-9DED-D5DE-D61055D72E90}"/>
              </a:ext>
            </a:extLst>
          </p:cNvPr>
          <p:cNvSpPr/>
          <p:nvPr/>
        </p:nvSpPr>
        <p:spPr>
          <a:xfrm>
            <a:off x="8086725" y="1861140"/>
            <a:ext cx="2819842" cy="16255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5722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D9C6E8EF-7D10-E1F3-2B96-49378EEF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Draw in crystal Array, it depend on your channel mapping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27A01E2-8515-E87A-92CD-7A9B1C73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A95423-0374-0744-730B-7B202A8E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A20F1948-E6D6-A8FA-D852-6179CFB7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Operation Procedure</a:t>
            </a:r>
            <a:r>
              <a:rPr lang="en-US" altLang="zh-TW" sz="4800"/>
              <a:t> - </a:t>
            </a:r>
            <a:r>
              <a:rPr lang="en-US" altLang="zh-TW" sz="4800" err="1"/>
              <a:t>online_monitoring</a:t>
            </a:r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347F7EE-22A8-3C6D-2712-592ECECF7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29" y="1934340"/>
            <a:ext cx="10236451" cy="489057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F324AE5-B59E-33FD-26AA-EC00D604E451}"/>
              </a:ext>
            </a:extLst>
          </p:cNvPr>
          <p:cNvSpPr/>
          <p:nvPr/>
        </p:nvSpPr>
        <p:spPr>
          <a:xfrm>
            <a:off x="2308634" y="2933323"/>
            <a:ext cx="1720158" cy="9487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33E6BFE-8486-C524-978B-A71CFBC1830B}"/>
              </a:ext>
            </a:extLst>
          </p:cNvPr>
          <p:cNvSpPr/>
          <p:nvPr/>
        </p:nvSpPr>
        <p:spPr>
          <a:xfrm>
            <a:off x="1174536" y="3764345"/>
            <a:ext cx="1077295" cy="117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2F515E2-B756-6F5C-477B-4EBD5B7857C7}"/>
              </a:ext>
            </a:extLst>
          </p:cNvPr>
          <p:cNvSpPr/>
          <p:nvPr/>
        </p:nvSpPr>
        <p:spPr>
          <a:xfrm>
            <a:off x="4095117" y="2933323"/>
            <a:ext cx="5275220" cy="9487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F4EE391-A138-15D8-6020-1A7E866871B0}"/>
              </a:ext>
            </a:extLst>
          </p:cNvPr>
          <p:cNvSpPr txBox="1"/>
          <p:nvPr/>
        </p:nvSpPr>
        <p:spPr>
          <a:xfrm>
            <a:off x="2251831" y="3860578"/>
            <a:ext cx="1776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Light inject to this crystal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CDFDD32-28AF-142B-52DC-82C9985ADAD9}"/>
              </a:ext>
            </a:extLst>
          </p:cNvPr>
          <p:cNvSpPr txBox="1"/>
          <p:nvPr/>
        </p:nvSpPr>
        <p:spPr>
          <a:xfrm>
            <a:off x="4028792" y="3863999"/>
            <a:ext cx="33859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Light leaking to other crystal, must improve isolation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60D189E-1225-A466-76DF-C021235544CC}"/>
              </a:ext>
            </a:extLst>
          </p:cNvPr>
          <p:cNvSpPr txBox="1"/>
          <p:nvPr/>
        </p:nvSpPr>
        <p:spPr>
          <a:xfrm>
            <a:off x="4968843" y="5297136"/>
            <a:ext cx="33859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Other channel is not connected during test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148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9AF02E2-7F64-B4A2-49F4-A8BCB2C8E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678533"/>
            <a:ext cx="9997440" cy="5070090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20EBE22-BD7F-8185-DADD-E724E8B8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Inject light to crystal, without leaking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D712B20-9AD1-4074-CE0D-8965BAB0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C2B5DF-76FE-56C0-2122-67D9EBC0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7CF7F42-D4BB-D2B3-E43A-3981D733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Operation Procedure</a:t>
            </a:r>
            <a:r>
              <a:rPr lang="en-US" altLang="zh-TW" sz="3200"/>
              <a:t> - </a:t>
            </a:r>
            <a:r>
              <a:rPr lang="en-US" altLang="zh-TW" sz="3200" err="1"/>
              <a:t>online_monitoring</a:t>
            </a:r>
            <a:endParaRPr lang="zh-TW" altLang="en-US" sz="32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88C19AC-5AF0-A75D-7AE2-551F7B71143B}"/>
              </a:ext>
            </a:extLst>
          </p:cNvPr>
          <p:cNvSpPr/>
          <p:nvPr/>
        </p:nvSpPr>
        <p:spPr>
          <a:xfrm>
            <a:off x="1296153" y="2688012"/>
            <a:ext cx="497941" cy="117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D34007-0EB9-207A-50E8-B3ED4A3081E5}"/>
              </a:ext>
            </a:extLst>
          </p:cNvPr>
          <p:cNvSpPr/>
          <p:nvPr/>
        </p:nvSpPr>
        <p:spPr>
          <a:xfrm>
            <a:off x="7265337" y="1822495"/>
            <a:ext cx="862561" cy="1606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A8EFD01-9A99-0E97-4237-237CE4900F4C}"/>
              </a:ext>
            </a:extLst>
          </p:cNvPr>
          <p:cNvSpPr txBox="1"/>
          <p:nvPr/>
        </p:nvSpPr>
        <p:spPr>
          <a:xfrm>
            <a:off x="5473806" y="2378151"/>
            <a:ext cx="18061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Light inject to this 16 channels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75FD7A-7222-47D4-77C5-EC4431E94C1B}"/>
              </a:ext>
            </a:extLst>
          </p:cNvPr>
          <p:cNvSpPr/>
          <p:nvPr/>
        </p:nvSpPr>
        <p:spPr>
          <a:xfrm>
            <a:off x="8188859" y="1819746"/>
            <a:ext cx="946087" cy="1609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BA68E6E-9BBF-500D-0776-C45755C3B7A5}"/>
              </a:ext>
            </a:extLst>
          </p:cNvPr>
          <p:cNvSpPr txBox="1"/>
          <p:nvPr/>
        </p:nvSpPr>
        <p:spPr>
          <a:xfrm>
            <a:off x="8127898" y="3428998"/>
            <a:ext cx="22090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Crosstalk (in H2GCROC)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85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6A26B13-5AE0-A308-A663-09C8692AF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2195473"/>
          </a:xfrm>
        </p:spPr>
        <p:txBody>
          <a:bodyPr/>
          <a:lstStyle/>
          <a:p>
            <a:r>
              <a:rPr lang="en-US" altLang="zh-TW"/>
              <a:t>Must insert jumper J14 on the FPGA board</a:t>
            </a:r>
          </a:p>
          <a:p>
            <a:r>
              <a:rPr lang="en-US" altLang="zh-TW"/>
              <a:t>If you have multiple protoboard and FPGA board, you need a common clock input</a:t>
            </a:r>
          </a:p>
          <a:p>
            <a:endParaRPr lang="en-US" altLang="zh-TW"/>
          </a:p>
          <a:p>
            <a:endParaRPr lang="en-US" altLang="zh-TW"/>
          </a:p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0E74BBA-40B0-BA9B-83EE-C769783BE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209FD90-F6C8-2068-2FF7-68C2FDF1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8A064CD-E7CA-5489-0654-0DA26C8B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FAQ</a:t>
            </a:r>
            <a:endParaRPr lang="zh-TW" altLang="en-US"/>
          </a:p>
        </p:txBody>
      </p:sp>
      <p:pic>
        <p:nvPicPr>
          <p:cNvPr id="6" name="Google Shape;104;p19" title="ClockSetup.png">
            <a:extLst>
              <a:ext uri="{FF2B5EF4-FFF2-40B4-BE49-F238E27FC236}">
                <a16:creationId xmlns:a16="http://schemas.microsoft.com/office/drawing/2014/main" id="{6CAFB4B0-EE95-FE88-9EF1-6C1095F44E2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55900" y="2456084"/>
            <a:ext cx="6032472" cy="3620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501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96B83F8-D330-3D1D-99B8-78BE487AE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1738938"/>
          </a:xfrm>
        </p:spPr>
        <p:txBody>
          <a:bodyPr/>
          <a:lstStyle/>
          <a:p>
            <a:r>
              <a:rPr lang="en-US" altLang="zh-TW"/>
              <a:t>https://github.com/tlprotzman/h2g_decode</a:t>
            </a:r>
          </a:p>
          <a:p>
            <a:r>
              <a:rPr lang="en-US" altLang="zh-TW"/>
              <a:t>dependence: ROOT </a:t>
            </a:r>
          </a:p>
          <a:p>
            <a:r>
              <a:rPr lang="en-US" altLang="zh-TW" err="1"/>
              <a:t>developped</a:t>
            </a:r>
            <a:r>
              <a:rPr lang="en-US" altLang="zh-TW"/>
              <a:t> by Tristan </a:t>
            </a:r>
            <a:r>
              <a:rPr lang="en-US" altLang="zh-TW" err="1"/>
              <a:t>Protzman</a:t>
            </a:r>
            <a:r>
              <a:rPr lang="en-US" altLang="zh-TW"/>
              <a:t> from Lehigh University</a:t>
            </a:r>
          </a:p>
          <a:p>
            <a:r>
              <a:rPr lang="en-US" altLang="zh-TW"/>
              <a:t>It provide a library h2g_decode and a executable h2g_run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C6EF4D8-6AA7-4647-0A32-F17A58B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32531A-CD1B-37C0-D000-D2FD9D5D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A7E086A-F7E5-CDF9-7796-BBB99C26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Operation Procedure </a:t>
            </a:r>
            <a:r>
              <a:rPr lang="en-US" altLang="zh-TW" sz="3600"/>
              <a:t>- decode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34910D4-517D-776A-6317-38F0C31B9744}"/>
              </a:ext>
            </a:extLst>
          </p:cNvPr>
          <p:cNvSpPr txBox="1"/>
          <p:nvPr/>
        </p:nvSpPr>
        <p:spPr>
          <a:xfrm>
            <a:off x="1097280" y="3734055"/>
            <a:ext cx="9997440" cy="208672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/>
              <a:t>$ cd workspace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/>
              <a:t>$ git clone https://github.com/tlprotzman/h2g_decode.git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/>
              <a:t>$ cd ~/workspace/h2g_decode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/>
              <a:t>$ mkdir data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/>
              <a:t>$ mkdir build; cd build; cmake ..; make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/>
              <a:t>$ 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/>
              <a:t>$ export </a:t>
            </a:r>
            <a:r>
              <a:rPr lang="en-US" altLang="zh-TW" sz="1600"/>
              <a:t>DATA_DIRECTORY= ~/workspace/H2GDAQ-main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/>
              <a:t>$ export </a:t>
            </a:r>
            <a:r>
              <a:rPr lang="en-US" altLang="zh-TW" sz="1600"/>
              <a:t>OUTPUT_DIRECTORY</a:t>
            </a:r>
            <a:r>
              <a:rPr lang="zh-TW" altLang="en-US" sz="1600"/>
              <a:t>=</a:t>
            </a:r>
            <a:r>
              <a:rPr lang="en-US" altLang="zh-TW" sz="1600"/>
              <a:t>~</a:t>
            </a:r>
            <a:r>
              <a:rPr lang="zh-TW" altLang="en-US" sz="1600"/>
              <a:t>/workspace/h2g_decode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/>
              <a:t>$ ./h2g_run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BF06CD2-94A8-EEE7-A96C-CCFD68CEB76B}"/>
              </a:ext>
            </a:extLst>
          </p:cNvPr>
          <p:cNvSpPr txBox="1"/>
          <p:nvPr/>
        </p:nvSpPr>
        <p:spPr>
          <a:xfrm>
            <a:off x="7776927" y="5185720"/>
            <a:ext cx="3748135" cy="3139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zh-TW"/>
              <a:t>** Data file is named with “Run%03d.h2g”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9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96B83F8-D330-3D1D-99B8-78BE487AE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To install root under Linux and anaconda virtual environment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C6EF4D8-6AA7-4647-0A32-F17A58B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32531A-CD1B-37C0-D000-D2FD9D5D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A7E086A-F7E5-CDF9-7796-BBB99C26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Operation Procedure </a:t>
            </a:r>
            <a:r>
              <a:rPr lang="en-US" altLang="zh-TW" sz="3600"/>
              <a:t>- decode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34910D4-517D-776A-6317-38F0C31B9744}"/>
              </a:ext>
            </a:extLst>
          </p:cNvPr>
          <p:cNvSpPr txBox="1"/>
          <p:nvPr/>
        </p:nvSpPr>
        <p:spPr>
          <a:xfrm>
            <a:off x="1097280" y="3734055"/>
            <a:ext cx="9997440" cy="120032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/>
              <a:t>$ </a:t>
            </a:r>
            <a:r>
              <a:rPr lang="en-US" altLang="zh-TW" sz="1600" err="1"/>
              <a:t>conda</a:t>
            </a:r>
            <a:r>
              <a:rPr lang="en-US" altLang="zh-TW" sz="1600"/>
              <a:t> create -n </a:t>
            </a:r>
            <a:r>
              <a:rPr lang="en-US" altLang="zh-TW" sz="1600" err="1"/>
              <a:t>myenv</a:t>
            </a:r>
            <a:endParaRPr lang="en-US" altLang="zh-TW" sz="16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/>
              <a:t>$ </a:t>
            </a:r>
            <a:r>
              <a:rPr lang="en-US" altLang="zh-TW" sz="1600" err="1"/>
              <a:t>conda</a:t>
            </a:r>
            <a:r>
              <a:rPr lang="en-US" altLang="zh-TW" sz="1600"/>
              <a:t> activate </a:t>
            </a:r>
            <a:r>
              <a:rPr lang="en-US" altLang="zh-TW" sz="1600" err="1"/>
              <a:t>myenv</a:t>
            </a:r>
            <a:endParaRPr lang="en-US" altLang="zh-TW" sz="16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/>
              <a:t>$ </a:t>
            </a:r>
            <a:r>
              <a:rPr lang="en-US" altLang="zh-TW" sz="1600" err="1"/>
              <a:t>conda</a:t>
            </a:r>
            <a:r>
              <a:rPr lang="en-US" altLang="zh-TW" sz="1600"/>
              <a:t> install -c </a:t>
            </a:r>
            <a:r>
              <a:rPr lang="en-US" altLang="zh-TW" sz="1600" err="1"/>
              <a:t>conda</a:t>
            </a:r>
            <a:r>
              <a:rPr lang="en-US" altLang="zh-TW" sz="1600"/>
              <a:t>-forge root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/>
              <a:t>$ cd workspace/</a:t>
            </a:r>
            <a:endParaRPr lang="zh-TW" altLang="en-US" sz="16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/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2362120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A8FAEA3-3329-E9B3-2366-2032521F5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WWW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C429182-20D9-A1B6-E68E-D129B5D3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EB433BF-E647-067C-F408-22C048AE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4893F64-3F5C-7256-08F9-46CA2524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Q/A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865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A8FAEA3-3329-E9B3-2366-2032521F5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Use EEPROM/MRAM to store calibration value? (radiation harden)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C429182-20D9-A1B6-E68E-D129B5D3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EB433BF-E647-067C-F408-22C048AE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4893F64-3F5C-7256-08F9-46CA2524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Other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7175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80;p16" title="5.png">
            <a:extLst>
              <a:ext uri="{FF2B5EF4-FFF2-40B4-BE49-F238E27FC236}">
                <a16:creationId xmlns:a16="http://schemas.microsoft.com/office/drawing/2014/main" id="{26D8EDBE-19D2-1D01-81E8-372DCFB8429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80980" y="1224425"/>
            <a:ext cx="5227200" cy="32670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18EC89C-720D-4BA1-1995-4A32EE43F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358348"/>
            <a:ext cx="7103745" cy="4299639"/>
          </a:xfrm>
        </p:spPr>
        <p:txBody>
          <a:bodyPr/>
          <a:lstStyle/>
          <a:p>
            <a:r>
              <a:rPr lang="en-US" altLang="zh-TW"/>
              <a:t>Install </a:t>
            </a:r>
            <a:r>
              <a:rPr lang="en-US" altLang="zh-TW" err="1"/>
              <a:t>Vivado</a:t>
            </a:r>
            <a:r>
              <a:rPr lang="en-US" altLang="zh-TW"/>
              <a:t> 2024.2 (no need license key)</a:t>
            </a:r>
          </a:p>
          <a:p>
            <a:r>
              <a:rPr lang="en-US" altLang="zh-TW"/>
              <a:t>Launch </a:t>
            </a:r>
            <a:r>
              <a:rPr lang="en-US" altLang="zh-TW" err="1"/>
              <a:t>Vivado</a:t>
            </a:r>
            <a:r>
              <a:rPr lang="en-US" altLang="zh-TW"/>
              <a:t> 2024</a:t>
            </a:r>
          </a:p>
          <a:p>
            <a:pPr lvl="1"/>
            <a:r>
              <a:rPr lang="en-US" altLang="zh-TW"/>
              <a:t>Create a project with KCU105 board</a:t>
            </a:r>
          </a:p>
          <a:p>
            <a:pPr lvl="1"/>
            <a:r>
              <a:rPr lang="en-US" altLang="zh-TW"/>
              <a:t>Connect JTAG to PC and power on FPGA board</a:t>
            </a:r>
          </a:p>
          <a:p>
            <a:r>
              <a:rPr lang="en-US" altLang="zh-TW"/>
              <a:t>Click Open target on the left Panel</a:t>
            </a:r>
          </a:p>
          <a:p>
            <a:pPr lvl="1"/>
            <a:r>
              <a:rPr lang="en-US" altLang="zh-TW"/>
              <a:t>Open the device</a:t>
            </a:r>
          </a:p>
          <a:p>
            <a:pPr lvl="1"/>
            <a:r>
              <a:rPr lang="en-US" altLang="zh-TW"/>
              <a:t>Right click on it and Click “Add Configuration Memory Device”</a:t>
            </a:r>
          </a:p>
          <a:p>
            <a:pPr lvl="1"/>
            <a:r>
              <a:rPr lang="en-US" altLang="zh-TW"/>
              <a:t>Select device “mt25qu256-spi-x1_x2_x4” and continue</a:t>
            </a:r>
          </a:p>
          <a:p>
            <a:pPr lvl="1"/>
            <a:r>
              <a:rPr lang="en-US" altLang="zh-TW"/>
              <a:t>Select file “frame_protoboard_v2.mcs” (version v4.11)</a:t>
            </a:r>
          </a:p>
          <a:p>
            <a:pPr lvl="1"/>
            <a:r>
              <a:rPr lang="en-US" altLang="zh-TW"/>
              <a:t>Program it</a:t>
            </a:r>
          </a:p>
          <a:p>
            <a:r>
              <a:rPr lang="en-US" altLang="zh-TW"/>
              <a:t>If successful, the display will be as shown on the right picture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3CBB8CA-7066-9976-3FEE-ABA9B49E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1715564-1014-71E5-08C2-0334A2AB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8A1E111-EB20-A0E6-62E6-6AF12545B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Programming FPGA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33A3AB9-A854-8D24-5B7E-C839008244EC}"/>
              </a:ext>
            </a:extLst>
          </p:cNvPr>
          <p:cNvSpPr txBox="1"/>
          <p:nvPr/>
        </p:nvSpPr>
        <p:spPr>
          <a:xfrm>
            <a:off x="1154082" y="5366445"/>
            <a:ext cx="10058401" cy="995657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zh-TW" sz="1050"/>
              <a:t>Firmware: v4.11</a:t>
            </a:r>
          </a:p>
          <a:p>
            <a:pPr lvl="1"/>
            <a:r>
              <a:rPr lang="en-US" altLang="zh-TW" sz="1000"/>
              <a:t>https://web.tresorit.com/l/86zmA#BE8fqp4of3N8pFNz-cXpgg&amp;ZZ8bIfjDltJSr5qvdDoZYuGsgz6LDm0Q</a:t>
            </a:r>
          </a:p>
          <a:p>
            <a:r>
              <a:rPr lang="en-US" altLang="zh-TW" sz="1050"/>
              <a:t>Programming guide: KCU_Flashing.pdf</a:t>
            </a:r>
          </a:p>
          <a:p>
            <a:pPr lvl="1"/>
            <a:r>
              <a:rPr lang="en-US" altLang="zh-TW" sz="1000"/>
              <a:t>https://web.tresorit.com/l/86zmA#BE8fqp4of3N8pFNz-cXpgg&amp;GYtZ9jQtioHk1QwqwK5nizBt2rLRRpSt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71F3DD-7376-A137-9ED2-21DD0F02AEF4}"/>
              </a:ext>
            </a:extLst>
          </p:cNvPr>
          <p:cNvSpPr/>
          <p:nvPr/>
        </p:nvSpPr>
        <p:spPr>
          <a:xfrm>
            <a:off x="6880980" y="3598508"/>
            <a:ext cx="621407" cy="923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000">
                <a:solidFill>
                  <a:srgbClr val="FF0000"/>
                </a:solidFill>
              </a:rPr>
              <a:t>1</a:t>
            </a:r>
            <a:endParaRPr lang="zh-TW" altLang="en-US" sz="100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F25C84A-985D-0237-4E34-0FC4A264F31C}"/>
              </a:ext>
            </a:extLst>
          </p:cNvPr>
          <p:cNvSpPr/>
          <p:nvPr/>
        </p:nvSpPr>
        <p:spPr>
          <a:xfrm>
            <a:off x="7579480" y="2109030"/>
            <a:ext cx="688220" cy="1022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000">
                <a:solidFill>
                  <a:srgbClr val="FF0000"/>
                </a:solidFill>
              </a:rPr>
              <a:t>2</a:t>
            </a:r>
            <a:endParaRPr lang="zh-TW" altLang="en-US" sz="1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00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851D772-FA26-B614-D1FE-48637FE4E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/>
              <a:t>DIP Switch on KCU105</a:t>
            </a:r>
          </a:p>
          <a:p>
            <a:r>
              <a:rPr lang="en-US" altLang="zh-TW"/>
              <a:t>FPGA IP address = 10.1.2.</a:t>
            </a:r>
            <a:r>
              <a:rPr lang="en-US" altLang="zh-TW">
                <a:solidFill>
                  <a:srgbClr val="FF0000"/>
                </a:solidFill>
              </a:rPr>
              <a:t>208 + DIP SWITCH[2:0]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BB08451-1772-6EC7-FD5F-E303617AF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30467F-D7D2-D6E4-548A-FB497FBD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A6D9A8B-91E2-27E7-B599-1C93FD8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FPGA IP address</a:t>
            </a: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4D7C095-3E91-B74B-3255-920C3A02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714" y="1358348"/>
            <a:ext cx="5377772" cy="364414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15085D-04D7-5AF2-05DF-875A27E28A35}"/>
              </a:ext>
            </a:extLst>
          </p:cNvPr>
          <p:cNvSpPr/>
          <p:nvPr/>
        </p:nvSpPr>
        <p:spPr>
          <a:xfrm>
            <a:off x="9804401" y="2864208"/>
            <a:ext cx="609600" cy="3730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13056CF-666A-A438-15D4-1F819BCD8BB2}"/>
              </a:ext>
            </a:extLst>
          </p:cNvPr>
          <p:cNvSpPr txBox="1"/>
          <p:nvPr/>
        </p:nvSpPr>
        <p:spPr>
          <a:xfrm>
            <a:off x="9920530" y="2266528"/>
            <a:ext cx="1886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rgbClr val="FF0000"/>
                </a:solidFill>
              </a:rPr>
              <a:t>DIP SWITCH[2:0]</a:t>
            </a:r>
          </a:p>
          <a:p>
            <a:r>
              <a:rPr lang="en-US" altLang="zh-TW">
                <a:solidFill>
                  <a:srgbClr val="FF0000"/>
                </a:solidFill>
              </a:rPr>
              <a:t>210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8299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0B84FD7-E8B5-7FDC-3C73-E96761E1A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5265419" cy="4115999"/>
          </a:xfrm>
        </p:spPr>
        <p:txBody>
          <a:bodyPr/>
          <a:lstStyle/>
          <a:p>
            <a:r>
              <a:rPr lang="en-US" altLang="zh-TW"/>
              <a:t>Install a Linux PC with OS </a:t>
            </a:r>
            <a:r>
              <a:rPr lang="en-US" altLang="zh-TW" err="1"/>
              <a:t>AlmaLinux</a:t>
            </a:r>
            <a:r>
              <a:rPr lang="en-US" altLang="zh-TW"/>
              <a:t> 9.5</a:t>
            </a:r>
          </a:p>
          <a:p>
            <a:r>
              <a:rPr lang="en-US" altLang="zh-TW"/>
              <a:t>Install </a:t>
            </a:r>
            <a:r>
              <a:rPr lang="en-US" altLang="zh-TW" err="1"/>
              <a:t>AnaConda</a:t>
            </a:r>
            <a:r>
              <a:rPr lang="en-US" altLang="zh-TW"/>
              <a:t> and create a virtual environ </a:t>
            </a:r>
          </a:p>
          <a:p>
            <a:pPr lvl="1"/>
            <a:r>
              <a:rPr lang="en-US" altLang="zh-TW" err="1"/>
              <a:t>conda</a:t>
            </a:r>
            <a:r>
              <a:rPr lang="en-US" altLang="zh-TW"/>
              <a:t> create -n hgc</a:t>
            </a:r>
          </a:p>
          <a:p>
            <a:pPr lvl="1"/>
            <a:r>
              <a:rPr lang="en-US" altLang="zh-TW" err="1"/>
              <a:t>conda</a:t>
            </a:r>
            <a:r>
              <a:rPr lang="en-US" altLang="zh-TW"/>
              <a:t> activate hgc</a:t>
            </a:r>
          </a:p>
          <a:p>
            <a:pPr lvl="1"/>
            <a:r>
              <a:rPr lang="en-US" altLang="zh-TW" err="1"/>
              <a:t>conda</a:t>
            </a:r>
            <a:r>
              <a:rPr lang="en-US" altLang="zh-TW"/>
              <a:t> install -c conda-forge pygame pyside6 </a:t>
            </a:r>
            <a:r>
              <a:rPr lang="en-US" altLang="zh-TW" err="1"/>
              <a:t>numpy</a:t>
            </a:r>
            <a:r>
              <a:rPr lang="en-US" altLang="zh-TW"/>
              <a:t> matplotlib loguru</a:t>
            </a:r>
          </a:p>
          <a:p>
            <a:r>
              <a:rPr lang="en-US" altLang="zh-TW"/>
              <a:t>H2GConfig</a:t>
            </a:r>
          </a:p>
          <a:p>
            <a:pPr lvl="1"/>
            <a:r>
              <a:rPr lang="en-US" altLang="zh-TW"/>
              <a:t>conda activate hgc</a:t>
            </a:r>
          </a:p>
          <a:p>
            <a:pPr lvl="1"/>
            <a:r>
              <a:rPr lang="en-US" altLang="zh-TW"/>
              <a:t>cd workspace</a:t>
            </a:r>
          </a:p>
          <a:p>
            <a:pPr lvl="1"/>
            <a:r>
              <a:rPr lang="en-US" altLang="zh-TW"/>
              <a:t>git clone </a:t>
            </a:r>
            <a:r>
              <a:rPr lang="en-US" altLang="zh-TW">
                <a:hlinkClick r:id="rId2"/>
              </a:rPr>
              <a:t>https://gitlab.cern.ch/sjia/H2GConfig.git</a:t>
            </a:r>
            <a:endParaRPr lang="en-US" altLang="zh-TW"/>
          </a:p>
          <a:p>
            <a:pPr lvl="1"/>
            <a:r>
              <a:rPr lang="en-US" altLang="zh-TW"/>
              <a:t>cd ~/workspace/H2GConfig</a:t>
            </a:r>
          </a:p>
          <a:p>
            <a:pPr lvl="1"/>
            <a:r>
              <a:rPr lang="en-US" altLang="zh-TW"/>
              <a:t>python H2GConfig.py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440AA29-DF60-3137-1046-7F526FB4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A497AF-30FB-1914-5E13-9B7C3FAD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3624977-9777-4ED7-8E6B-8554187E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Software </a:t>
            </a:r>
            <a:r>
              <a:rPr lang="en-US" altLang="zh-TW" sz="3200"/>
              <a:t>H2GConfig</a:t>
            </a:r>
            <a:endParaRPr lang="zh-TW" altLang="en-US"/>
          </a:p>
        </p:txBody>
      </p:sp>
      <p:pic>
        <p:nvPicPr>
          <p:cNvPr id="6" name="Google Shape;86;p17">
            <a:extLst>
              <a:ext uri="{FF2B5EF4-FFF2-40B4-BE49-F238E27FC236}">
                <a16:creationId xmlns:a16="http://schemas.microsoft.com/office/drawing/2014/main" id="{93D338D0-79C9-8372-A6B0-55D7D300ED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2699" y="1486030"/>
            <a:ext cx="5569039" cy="3885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72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0B84FD7-E8B5-7FDC-3C73-E96761E1A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4998720" cy="2627386"/>
          </a:xfrm>
        </p:spPr>
        <p:txBody>
          <a:bodyPr/>
          <a:lstStyle/>
          <a:p>
            <a:r>
              <a:rPr lang="en-US" altLang="zh-TW"/>
              <a:t>The same virtual environ work for H2GDAQ</a:t>
            </a:r>
          </a:p>
          <a:p>
            <a:pPr lvl="1"/>
            <a:r>
              <a:rPr lang="en-US" altLang="zh-TW"/>
              <a:t>conda activate hgc</a:t>
            </a:r>
          </a:p>
          <a:p>
            <a:pPr lvl="1"/>
            <a:r>
              <a:rPr lang="en-US" altLang="zh-TW"/>
              <a:t>cd workspace</a:t>
            </a:r>
          </a:p>
          <a:p>
            <a:pPr lvl="1"/>
            <a:r>
              <a:rPr lang="en-US" altLang="zh-TW"/>
              <a:t>git clone </a:t>
            </a:r>
            <a:r>
              <a:rPr lang="en-US" altLang="zh-TW">
                <a:hlinkClick r:id="rId2"/>
              </a:rPr>
              <a:t>https://gitlab.cern.ch/sjia/H2GDAQ.git</a:t>
            </a:r>
            <a:endParaRPr lang="en-US" altLang="zh-TW"/>
          </a:p>
          <a:p>
            <a:pPr lvl="1"/>
            <a:r>
              <a:rPr lang="en-US" altLang="zh-TW"/>
              <a:t>cd ~/workspace/H2GDAQ</a:t>
            </a:r>
          </a:p>
          <a:p>
            <a:pPr lvl="1"/>
            <a:r>
              <a:rPr lang="en-US" altLang="zh-TW">
                <a:solidFill>
                  <a:srgbClr val="FF0000"/>
                </a:solidFill>
              </a:rPr>
              <a:t>git checkout dev-0v12</a:t>
            </a:r>
            <a:endParaRPr lang="en-US" altLang="zh-TW"/>
          </a:p>
          <a:p>
            <a:pPr lvl="1"/>
            <a:r>
              <a:rPr lang="en-US" altLang="zh-TW"/>
              <a:t>python H2GDAQ.py</a:t>
            </a:r>
            <a:endParaRPr lang="zh-TW" altLang="en-US"/>
          </a:p>
          <a:p>
            <a:pPr lvl="1"/>
            <a:endParaRPr lang="en-US" altLang="zh-TW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440AA29-DF60-3137-1046-7F526FB4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A497AF-30FB-1914-5E13-9B7C3FAD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3624977-9777-4ED7-8E6B-8554187E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Software </a:t>
            </a:r>
            <a:r>
              <a:rPr lang="en-US" altLang="zh-TW" sz="3200"/>
              <a:t>H2GDAQ</a:t>
            </a:r>
            <a:endParaRPr lang="zh-TW" altLang="en-US"/>
          </a:p>
        </p:txBody>
      </p:sp>
      <p:pic>
        <p:nvPicPr>
          <p:cNvPr id="6" name="Google Shape;90;p17">
            <a:extLst>
              <a:ext uri="{FF2B5EF4-FFF2-40B4-BE49-F238E27FC236}">
                <a16:creationId xmlns:a16="http://schemas.microsoft.com/office/drawing/2014/main" id="{CC9DF27E-DDA1-531A-E63D-5ED51FE415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480" y="1324415"/>
            <a:ext cx="5252720" cy="499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976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0B84FD7-E8B5-7FDC-3C73-E96761E1A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4192943"/>
          </a:xfrm>
        </p:spPr>
        <p:txBody>
          <a:bodyPr/>
          <a:lstStyle/>
          <a:p>
            <a:r>
              <a:rPr lang="en-US" altLang="zh-TW"/>
              <a:t>Create a virtual environ for </a:t>
            </a:r>
            <a:r>
              <a:rPr lang="en-US" altLang="zh-TW" sz="2000"/>
              <a:t>H2GCalib or add package to hgc environ</a:t>
            </a:r>
            <a:endParaRPr lang="en-US" altLang="zh-TW"/>
          </a:p>
          <a:p>
            <a:pPr lvl="1"/>
            <a:r>
              <a:rPr lang="en-US" altLang="zh-TW"/>
              <a:t>conda activate hgc</a:t>
            </a:r>
          </a:p>
          <a:p>
            <a:pPr lvl="1"/>
            <a:r>
              <a:rPr lang="en-US" altLang="zh-TW"/>
              <a:t>conda install -c conda-forge pygame pyside6 numpy matplotlib loguru tqdm pandas</a:t>
            </a:r>
          </a:p>
          <a:p>
            <a:pPr lvl="1"/>
            <a:r>
              <a:rPr lang="en-US" altLang="zh-TW"/>
              <a:t>cd workspace</a:t>
            </a:r>
          </a:p>
          <a:p>
            <a:pPr lvl="1"/>
            <a:r>
              <a:rPr lang="en-US" altLang="zh-TW"/>
              <a:t>git clone</a:t>
            </a:r>
            <a:r>
              <a:rPr lang="pt-BR" altLang="zh-TW"/>
              <a:t> </a:t>
            </a:r>
            <a:r>
              <a:rPr lang="pt-BR" altLang="zh-TW">
                <a:hlinkClick r:id="rId2"/>
              </a:rPr>
              <a:t>https://gitlab.cern.ch/sjia/H2GCalib_3B</a:t>
            </a:r>
            <a:endParaRPr lang="en-US" altLang="zh-TW"/>
          </a:p>
          <a:p>
            <a:pPr lvl="1"/>
            <a:r>
              <a:rPr lang="en-US" altLang="zh-TW"/>
              <a:t>cd ~/workspace/H2GCalib_3B</a:t>
            </a:r>
          </a:p>
          <a:p>
            <a:r>
              <a:rPr lang="en-US" altLang="zh-TW"/>
              <a:t>Launch it with GUI </a:t>
            </a:r>
          </a:p>
          <a:p>
            <a:pPr lvl="1"/>
            <a:r>
              <a:rPr lang="en-US" altLang="zh-TW"/>
              <a:t>python 100_UI.py</a:t>
            </a:r>
          </a:p>
          <a:p>
            <a:r>
              <a:rPr lang="en-US" altLang="zh-TW"/>
              <a:t>Launch it with console</a:t>
            </a:r>
          </a:p>
          <a:p>
            <a:pPr lvl="1"/>
            <a:r>
              <a:rPr lang="en-US" altLang="zh-TW"/>
              <a:t>Python 000_SocketPool.py</a:t>
            </a:r>
          </a:p>
          <a:p>
            <a:pPr lvl="1"/>
            <a:r>
              <a:rPr lang="en-US" altLang="zh-TW"/>
              <a:t>...</a:t>
            </a:r>
          </a:p>
          <a:p>
            <a:pPr lvl="1"/>
            <a:r>
              <a:rPr lang="en-US" altLang="zh-TW"/>
              <a:t>Python 010_ToTCalib.py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440AA29-DF60-3137-1046-7F526FB4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A497AF-30FB-1914-5E13-9B7C3FAD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3624977-9777-4ED7-8E6B-8554187E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Software</a:t>
            </a:r>
            <a:r>
              <a:rPr lang="en-US" altLang="zh-TW" sz="3200"/>
              <a:t> H2GCalib</a:t>
            </a: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3A3A7AD-1A88-7443-F722-01C397FA5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684" y="1405896"/>
            <a:ext cx="2789571" cy="43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48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6;p18">
            <a:extLst>
              <a:ext uri="{FF2B5EF4-FFF2-40B4-BE49-F238E27FC236}">
                <a16:creationId xmlns:a16="http://schemas.microsoft.com/office/drawing/2014/main" id="{ED4F0C28-13BC-ABD5-D1BF-B86C305A55B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37839" y="2112520"/>
            <a:ext cx="5877510" cy="41260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A13B1684-D174-3457-5E9A-7626E4629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5738086" cy="4681282"/>
          </a:xfrm>
        </p:spPr>
        <p:txBody>
          <a:bodyPr/>
          <a:lstStyle/>
          <a:p>
            <a:r>
              <a:rPr lang="en-US" altLang="zh-TW"/>
              <a:t>Connect ethernet cable between PC &amp; FPGA board</a:t>
            </a:r>
          </a:p>
          <a:p>
            <a:r>
              <a:rPr lang="en-US" altLang="zh-TW"/>
              <a:t>Set PC IP address to 10.1.2.207</a:t>
            </a:r>
          </a:p>
          <a:p>
            <a:pPr marL="201168" lvl="1" indent="0">
              <a:buNone/>
            </a:pPr>
            <a:r>
              <a:rPr lang="en-US" altLang="zh-TW"/>
              <a:t>$ </a:t>
            </a:r>
            <a:r>
              <a:rPr lang="en-US" altLang="zh-TW" err="1"/>
              <a:t>sudo</a:t>
            </a:r>
            <a:r>
              <a:rPr lang="en-US" altLang="zh-TW"/>
              <a:t> </a:t>
            </a:r>
            <a:r>
              <a:rPr lang="en-US" altLang="zh-TW" err="1"/>
              <a:t>ifconfig</a:t>
            </a:r>
            <a:r>
              <a:rPr lang="en-US" altLang="zh-TW"/>
              <a:t> enp4s2 10.1.2.207 netmask 255.255.255.0</a:t>
            </a:r>
          </a:p>
          <a:p>
            <a:pPr marL="201168" lvl="1" indent="0">
              <a:buNone/>
            </a:pPr>
            <a:r>
              <a:rPr lang="en-US" altLang="zh-TW"/>
              <a:t>$ </a:t>
            </a:r>
            <a:r>
              <a:rPr lang="en-US" altLang="zh-TW" err="1"/>
              <a:t>sudo</a:t>
            </a:r>
            <a:r>
              <a:rPr lang="en-US" altLang="zh-TW"/>
              <a:t> </a:t>
            </a:r>
            <a:r>
              <a:rPr lang="en-US" altLang="zh-TW" err="1"/>
              <a:t>ifconfig</a:t>
            </a:r>
            <a:r>
              <a:rPr lang="en-US" altLang="zh-TW"/>
              <a:t> enp4s2 </a:t>
            </a:r>
            <a:r>
              <a:rPr lang="en-US" altLang="zh-TW" err="1"/>
              <a:t>mtu</a:t>
            </a:r>
            <a:r>
              <a:rPr lang="en-US" altLang="zh-TW"/>
              <a:t> 9000 up</a:t>
            </a:r>
          </a:p>
          <a:p>
            <a:r>
              <a:rPr lang="en-US" altLang="zh-TW"/>
              <a:t>make sure your switch, cable and network card support 1 Gbps speed, 100 Mbps will not work</a:t>
            </a:r>
          </a:p>
          <a:p>
            <a:pPr marL="201168" lvl="1" indent="0">
              <a:buNone/>
            </a:pPr>
            <a:r>
              <a:rPr lang="en-US" altLang="zh-TW"/>
              <a:t>$ </a:t>
            </a:r>
            <a:r>
              <a:rPr lang="en-US" altLang="zh-TW" err="1"/>
              <a:t>ethtool</a:t>
            </a:r>
            <a:r>
              <a:rPr lang="en-US" altLang="zh-TW"/>
              <a:t> enp4s2 | grep Speed</a:t>
            </a:r>
          </a:p>
          <a:p>
            <a:pPr marL="201168" lvl="1" indent="0">
              <a:buNone/>
            </a:pPr>
            <a:r>
              <a:rPr lang="en-US" altLang="zh-TW"/>
              <a:t>Speed: 1000Mb/s</a:t>
            </a:r>
          </a:p>
          <a:p>
            <a:r>
              <a:rPr lang="en-US" altLang="zh-TW"/>
              <a:t>H2GConfig has a button “Ping FPGA” can test the connection, it don’t support under windows</a:t>
            </a:r>
          </a:p>
          <a:p>
            <a:r>
              <a:rPr lang="en-US" altLang="zh-TW"/>
              <a:t>Ping</a:t>
            </a:r>
          </a:p>
          <a:p>
            <a:pPr lvl="1"/>
            <a:r>
              <a:rPr lang="en-US" altLang="zh-TW"/>
              <a:t>On Linux: ping 10.1.2.208 -s 32</a:t>
            </a:r>
          </a:p>
          <a:p>
            <a:pPr lvl="1"/>
            <a:r>
              <a:rPr lang="en-US" altLang="zh-TW"/>
              <a:t>On Windows: ping 10.1.2.208 -l 32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A57798F-8910-157B-2BFE-9F7E7D12A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2025/6/25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7CCF58E-EC13-4A34-5ACF-7A30C1D1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67EC659-B845-41F3-322E-32A8C89FE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Ethernet communication</a:t>
            </a: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249779D-F86E-F663-82FC-B82F577BF5A7}"/>
              </a:ext>
            </a:extLst>
          </p:cNvPr>
          <p:cNvSpPr/>
          <p:nvPr/>
        </p:nvSpPr>
        <p:spPr>
          <a:xfrm>
            <a:off x="10692143" y="5367338"/>
            <a:ext cx="1312025" cy="1571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3373642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藍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8409</TotalTime>
  <Words>2533</Words>
  <Application>Microsoft Office PowerPoint</Application>
  <PresentationFormat>寬螢幕</PresentationFormat>
  <Paragraphs>402</Paragraphs>
  <Slides>33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9" baseType="lpstr">
      <vt:lpstr>微軟正黑體 Light</vt:lpstr>
      <vt:lpstr>Aptos</vt:lpstr>
      <vt:lpstr>Calibri</vt:lpstr>
      <vt:lpstr>Calibri Light</vt:lpstr>
      <vt:lpstr>Consolas</vt:lpstr>
      <vt:lpstr>回顧</vt:lpstr>
      <vt:lpstr>H2GCROC</vt:lpstr>
      <vt:lpstr>Hardware</vt:lpstr>
      <vt:lpstr>FAQ</vt:lpstr>
      <vt:lpstr>Programming FPGA</vt:lpstr>
      <vt:lpstr>FPGA IP address</vt:lpstr>
      <vt:lpstr>Software H2GConfig</vt:lpstr>
      <vt:lpstr>Software H2GDAQ</vt:lpstr>
      <vt:lpstr>Software H2GCalib</vt:lpstr>
      <vt:lpstr>Ethernet communication</vt:lpstr>
      <vt:lpstr>Ethernet communication</vt:lpstr>
      <vt:lpstr>Ethernet Firewall</vt:lpstr>
      <vt:lpstr>Architectural</vt:lpstr>
      <vt:lpstr>Default register value</vt:lpstr>
      <vt:lpstr>Operation Procedure</vt:lpstr>
      <vt:lpstr>Operation Procedure</vt:lpstr>
      <vt:lpstr>H2GCalib_3B</vt:lpstr>
      <vt:lpstr>H2GCalib_3B – Socket Pool</vt:lpstr>
      <vt:lpstr>H2GCalib_3B – IO delay</vt:lpstr>
      <vt:lpstr>H2GCalib_3B – ADC pedestal calibration</vt:lpstr>
      <vt:lpstr>H2GCalib_3B – ToA Calibration</vt:lpstr>
      <vt:lpstr>H2GCalib_3B – ToT Calibration</vt:lpstr>
      <vt:lpstr>H2GCalib_3B – inject 2V5 signal</vt:lpstr>
      <vt:lpstr>Operation Procedure - DAQ</vt:lpstr>
      <vt:lpstr>Operation Procedure - Config</vt:lpstr>
      <vt:lpstr>Operation Procedure - online_monitoring</vt:lpstr>
      <vt:lpstr>Operation Procedure - online_monitoring</vt:lpstr>
      <vt:lpstr>Operation Procedure - online_monitoring</vt:lpstr>
      <vt:lpstr>Operation Procedure - online_monitoring</vt:lpstr>
      <vt:lpstr>Operation Procedure - online_monitoring</vt:lpstr>
      <vt:lpstr>Operation Procedure - decode</vt:lpstr>
      <vt:lpstr>Operation Procedure - decode</vt:lpstr>
      <vt:lpstr>Q/A</vt:lpstr>
      <vt:lpstr>Other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姚錫泓</dc:title>
  <dc:creator>maki</dc:creator>
  <cp:lastModifiedBy>錫泓 姚</cp:lastModifiedBy>
  <cp:revision>609</cp:revision>
  <dcterms:created xsi:type="dcterms:W3CDTF">2023-12-16T09:32:02Z</dcterms:created>
  <dcterms:modified xsi:type="dcterms:W3CDTF">2025-06-25T10:02:26Z</dcterms:modified>
</cp:coreProperties>
</file>