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289" r:id="rId4"/>
    <p:sldId id="290" r:id="rId5"/>
    <p:sldId id="292" r:id="rId6"/>
    <p:sldId id="294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67" autoAdjust="0"/>
  </p:normalViewPr>
  <p:slideViewPr>
    <p:cSldViewPr snapToGrid="0">
      <p:cViewPr varScale="1">
        <p:scale>
          <a:sx n="153" d="100"/>
          <a:sy n="153" d="100"/>
        </p:scale>
        <p:origin x="54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FAFDD41-F4EB-24A0-AFEE-C7220499C5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34B2A16-4EBE-2695-AFDF-E86DFE358D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E84DB-3D23-4E5B-825A-333466153806}" type="datetimeFigureOut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7B2173B-BBFC-5139-410B-D056503DC7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71F154F-24C2-CDA2-3965-5314CF3022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76FEB-2ECA-4CCD-9814-538F3A0384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4737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2C427-99A3-4D48-BF0A-A10649CF4817}" type="datetimeFigureOut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4E994-8E47-4FF6-9006-4A133BEE31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2415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24E994-8E47-4FF6-9006-4A133BEE3156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02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日期版面配置區 9">
            <a:extLst>
              <a:ext uri="{FF2B5EF4-FFF2-40B4-BE49-F238E27FC236}">
                <a16:creationId xmlns:a16="http://schemas.microsoft.com/office/drawing/2014/main" id="{EA843121-71A6-B804-FD1E-D649EFF1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4D6E9-137B-4117-9544-19611283FF02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11" name="頁尾版面配置區 10">
            <a:extLst>
              <a:ext uri="{FF2B5EF4-FFF2-40B4-BE49-F238E27FC236}">
                <a16:creationId xmlns:a16="http://schemas.microsoft.com/office/drawing/2014/main" id="{FE7505FA-E420-80DA-0D61-1B5AAB6B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投影片編號版面配置區 11">
            <a:extLst>
              <a:ext uri="{FF2B5EF4-FFF2-40B4-BE49-F238E27FC236}">
                <a16:creationId xmlns:a16="http://schemas.microsoft.com/office/drawing/2014/main" id="{D20AB1A6-9356-C7D1-E7B1-5501C0D0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0421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C1A5-3886-4CD1-81F5-5923B3C4DE35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09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1C028-17D3-4BC3-91C4-F52C65E00795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216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255EA-CAE5-4677-993F-9080DD594EE3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7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1482457"/>
          </a:xfrm>
        </p:spPr>
        <p:txBody>
          <a:bodyPr>
            <a:spAutoFit/>
          </a:bodyPr>
          <a:lstStyle>
            <a:lvl1pPr marL="0" indent="-183600">
              <a:buFont typeface="微軟正黑體 Light" panose="020B0304030504040204" pitchFamily="34" charset="-120"/>
              <a:buChar char="◇"/>
              <a:defRPr>
                <a:latin typeface="+mj-lt"/>
              </a:defRPr>
            </a:lvl1pPr>
            <a:lvl2pPr marL="38404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2pPr>
            <a:lvl3pPr marL="56692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3pPr>
            <a:lvl4pPr marL="74980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4pPr>
            <a:lvl5pPr marL="93268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1D952FF2-783B-29B1-9D51-F6A7A312DB17}"/>
              </a:ext>
            </a:extLst>
          </p:cNvPr>
          <p:cNvCxnSpPr>
            <a:cxnSpLocks/>
          </p:cNvCxnSpPr>
          <p:nvPr userDrawn="1"/>
        </p:nvCxnSpPr>
        <p:spPr>
          <a:xfrm>
            <a:off x="1097280" y="1189383"/>
            <a:ext cx="100584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日期版面配置區 9">
            <a:extLst>
              <a:ext uri="{FF2B5EF4-FFF2-40B4-BE49-F238E27FC236}">
                <a16:creationId xmlns:a16="http://schemas.microsoft.com/office/drawing/2014/main" id="{3A4EA913-12BA-3398-B8CC-31FEEEDEC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AC69-3896-4695-9586-B2892CE69E3C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11" name="頁尾版面配置區 10">
            <a:extLst>
              <a:ext uri="{FF2B5EF4-FFF2-40B4-BE49-F238E27FC236}">
                <a16:creationId xmlns:a16="http://schemas.microsoft.com/office/drawing/2014/main" id="{6324DBA2-383F-B7A5-8978-87666CD9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投影片編號版面配置區 11">
            <a:extLst>
              <a:ext uri="{FF2B5EF4-FFF2-40B4-BE49-F238E27FC236}">
                <a16:creationId xmlns:a16="http://schemas.microsoft.com/office/drawing/2014/main" id="{472A13F8-BCC0-C275-3C5A-BAACB00E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13" name="標題 12">
            <a:extLst>
              <a:ext uri="{FF2B5EF4-FFF2-40B4-BE49-F238E27FC236}">
                <a16:creationId xmlns:a16="http://schemas.microsoft.com/office/drawing/2014/main" id="{141D9679-EDE9-DB4C-7A83-2E62CCD2F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36416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內容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22104"/>
            <a:ext cx="4937760" cy="2801398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922102"/>
            <a:ext cx="4937760" cy="2801398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8D1-62A4-41F6-9014-996988DCF9C2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32A483E-14BB-D916-4E66-50271E86BC6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97280" y="1358348"/>
            <a:ext cx="10058400" cy="1482457"/>
          </a:xfrm>
        </p:spPr>
        <p:txBody>
          <a:bodyPr>
            <a:spAutoFit/>
          </a:bodyPr>
          <a:lstStyle>
            <a:lvl1pPr marL="0" indent="-183600">
              <a:buFont typeface="微軟正黑體 Light" panose="020B0304030504040204" pitchFamily="34" charset="-120"/>
              <a:buChar char="◇"/>
              <a:defRPr>
                <a:latin typeface="+mj-lt"/>
              </a:defRPr>
            </a:lvl1pPr>
            <a:lvl2pPr marL="38404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2pPr>
            <a:lvl3pPr marL="56692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3pPr>
            <a:lvl4pPr marL="74980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4pPr>
            <a:lvl5pPr marL="932688" indent="-182880">
              <a:buFont typeface="微軟正黑體 Light" panose="020B0304030504040204" pitchFamily="34" charset="-120"/>
              <a:buChar char="◇"/>
              <a:defRPr>
                <a:latin typeface="+mj-lt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cxnSp>
        <p:nvCxnSpPr>
          <p:cNvPr id="11" name="Straight Connector 8">
            <a:extLst>
              <a:ext uri="{FF2B5EF4-FFF2-40B4-BE49-F238E27FC236}">
                <a16:creationId xmlns:a16="http://schemas.microsoft.com/office/drawing/2014/main" id="{D1FBD45D-F60F-0F71-B9BA-7CBB2F34E510}"/>
              </a:ext>
            </a:extLst>
          </p:cNvPr>
          <p:cNvCxnSpPr>
            <a:cxnSpLocks/>
          </p:cNvCxnSpPr>
          <p:nvPr userDrawn="1"/>
        </p:nvCxnSpPr>
        <p:spPr>
          <a:xfrm>
            <a:off x="1097280" y="1189383"/>
            <a:ext cx="100584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標題 13">
            <a:extLst>
              <a:ext uri="{FF2B5EF4-FFF2-40B4-BE49-F238E27FC236}">
                <a16:creationId xmlns:a16="http://schemas.microsoft.com/office/drawing/2014/main" id="{EA036AB1-1FAA-F335-9E68-A2DEA845B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5D351C8-DF82-C77B-950F-739E95F9E4E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97280" y="5723501"/>
            <a:ext cx="4937760" cy="258532"/>
          </a:xfrm>
        </p:spPr>
        <p:txBody>
          <a:bodyPr wrap="square">
            <a:spAutoFit/>
          </a:bodyPr>
          <a:lstStyle>
            <a:lvl1pPr marL="0" indent="0" algn="ctr">
              <a:buFont typeface="微軟正黑體 Light" panose="020B0304030504040204" pitchFamily="34" charset="-120"/>
              <a:buNone/>
              <a:defRPr sz="1200"/>
            </a:lvl1pPr>
            <a:lvl2pPr marL="384048" indent="-182880">
              <a:buFont typeface="微軟正黑體 Light" panose="020B0304030504040204" pitchFamily="34" charset="-120"/>
              <a:buChar char="◇"/>
              <a:defRPr/>
            </a:lvl2pPr>
            <a:lvl3pPr marL="566928" indent="-182880">
              <a:buFont typeface="微軟正黑體 Light" panose="020B0304030504040204" pitchFamily="34" charset="-120"/>
              <a:buChar char="◇"/>
              <a:defRPr/>
            </a:lvl3pPr>
            <a:lvl4pPr marL="749808" indent="-182880">
              <a:buFont typeface="微軟正黑體 Light" panose="020B0304030504040204" pitchFamily="34" charset="-120"/>
              <a:buChar char="◇"/>
              <a:defRPr/>
            </a:lvl4pPr>
            <a:lvl5pPr marL="932688" indent="-182880">
              <a:buFont typeface="微軟正黑體 Light" panose="020B0304030504040204" pitchFamily="34" charset="-120"/>
              <a:buChar char="◇"/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EB729-90C5-B954-3C4B-DE7D1D478E8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17920" y="5723500"/>
            <a:ext cx="4937760" cy="258532"/>
          </a:xfrm>
        </p:spPr>
        <p:txBody>
          <a:bodyPr wrap="square">
            <a:spAutoFit/>
          </a:bodyPr>
          <a:lstStyle>
            <a:lvl1pPr marL="0" indent="0" algn="ctr">
              <a:buFont typeface="微軟正黑體 Light" panose="020B0304030504040204" pitchFamily="34" charset="-120"/>
              <a:buNone/>
              <a:defRPr sz="1200"/>
            </a:lvl1pPr>
            <a:lvl2pPr marL="384048" indent="-182880">
              <a:buFont typeface="微軟正黑體 Light" panose="020B0304030504040204" pitchFamily="34" charset="-120"/>
              <a:buChar char="◇"/>
              <a:defRPr/>
            </a:lvl2pPr>
            <a:lvl3pPr marL="566928" indent="-182880">
              <a:buFont typeface="微軟正黑體 Light" panose="020B0304030504040204" pitchFamily="34" charset="-120"/>
              <a:buChar char="◇"/>
              <a:defRPr/>
            </a:lvl3pPr>
            <a:lvl4pPr marL="749808" indent="-182880">
              <a:buFont typeface="微軟正黑體 Light" panose="020B0304030504040204" pitchFamily="34" charset="-120"/>
              <a:buChar char="◇"/>
              <a:defRPr/>
            </a:lvl4pPr>
            <a:lvl5pPr marL="932688" indent="-182880">
              <a:buFont typeface="微軟正黑體 Light" panose="020B0304030504040204" pitchFamily="34" charset="-120"/>
              <a:buChar char="◇"/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9121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EBE5-9D78-42C6-8DBA-AC9AD8E5252B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01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6714-0BFF-49C7-AC93-8BA7BEBE9D4C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4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CABA-1F77-4448-8FAB-0E0D18865F34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1837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36ED3-42CD-4367-92C4-10808669D820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51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7AC62-E00A-4195-AE4E-E27E464981A7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612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C95835-3225-472B-BB78-4DFD14E2BB92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A08DBF-8058-46AA-B94B-F9E4A565C5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38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2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358348"/>
            <a:ext cx="10058400" cy="451074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846283-ED17-4556-834A-2515D67B7383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AA08DBF-8058-46AA-B94B-F9E4A565C5B4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85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5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微軟正黑體 Light" panose="020B0304030504040204" pitchFamily="34" charset="-120"/>
          <a:ea typeface="微軟正黑體 Light" panose="020B0304030504040204" pitchFamily="34" charset="-120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微軟正黑體 Light" panose="020B0304030504040204" pitchFamily="34" charset="-120"/>
          <a:ea typeface="微軟正黑體 Light" panose="020B0304030504040204" pitchFamily="34" charset="-120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微軟正黑體 Light" panose="020B0304030504040204" pitchFamily="34" charset="-120"/>
          <a:ea typeface="微軟正黑體 Light" panose="020B0304030504040204" pitchFamily="34" charset="-120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微軟正黑體 Light" panose="020B0304030504040204" pitchFamily="34" charset="-120"/>
          <a:ea typeface="微軟正黑體 Light" panose="020B0304030504040204" pitchFamily="34" charset="-120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微軟正黑體 Light" panose="020B0304030504040204" pitchFamily="34" charset="-120"/>
          <a:ea typeface="微軟正黑體 Light" panose="020B0304030504040204" pitchFamily="34" charset="-120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C0BD28-0F53-44F1-87F4-16CD7EA17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/>
          <a:p>
            <a:r>
              <a:rPr lang="en-US" altLang="zh-TW" dirty="0"/>
              <a:t>Progress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23AA41C-975B-4AA6-8AFA-544D5B8ED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>
            <a:normAutofit/>
          </a:bodyPr>
          <a:lstStyle/>
          <a:p>
            <a:r>
              <a:rPr lang="en-US" altLang="zh-TW"/>
              <a:t>20250709</a:t>
            </a:r>
            <a:endParaRPr lang="en-US" altLang="zh-TW" dirty="0"/>
          </a:p>
        </p:txBody>
      </p:sp>
      <p:sp>
        <p:nvSpPr>
          <p:cNvPr id="6" name="日期版面配置區 5">
            <a:extLst>
              <a:ext uri="{FF2B5EF4-FFF2-40B4-BE49-F238E27FC236}">
                <a16:creationId xmlns:a16="http://schemas.microsoft.com/office/drawing/2014/main" id="{F2EC3A83-8D08-2F48-4C20-FD10CF61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D56E-F793-4ECA-8EAC-0DF9621F5EB3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903FB9-85B8-10F2-5172-9DAAB6E1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9876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66AA1733-B8C3-8756-DD92-49F164121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410164"/>
          </a:xfrm>
        </p:spPr>
        <p:txBody>
          <a:bodyPr/>
          <a:lstStyle/>
          <a:p>
            <a:r>
              <a:rPr lang="en-US" altLang="zh-TW"/>
              <a:t>The New UI and Web Server</a:t>
            </a:r>
          </a:p>
          <a:p>
            <a:pPr lvl="1"/>
            <a:r>
              <a:rPr lang="en-US" altLang="zh-TW"/>
              <a:t>New name suggestion ?</a:t>
            </a:r>
          </a:p>
          <a:p>
            <a:pPr lvl="1"/>
            <a:r>
              <a:rPr lang="zh-TW" altLang="en-US"/>
              <a:t>新系統裝</a:t>
            </a:r>
            <a:r>
              <a:rPr lang="en-US" altLang="zh-TW"/>
              <a:t> AlmaLinux </a:t>
            </a:r>
            <a:r>
              <a:rPr lang="en-US" altLang="zh-TW" strike="sngStrike"/>
              <a:t>9.5</a:t>
            </a:r>
            <a:r>
              <a:rPr lang="en-US" altLang="zh-TW"/>
              <a:t> 9.6</a:t>
            </a:r>
            <a:r>
              <a:rPr lang="zh-TW" altLang="en-US"/>
              <a:t>，等新硬碟來再重灌重做一遍</a:t>
            </a:r>
            <a:endParaRPr lang="en-US" altLang="zh-TW"/>
          </a:p>
          <a:p>
            <a:pPr lvl="1"/>
            <a:r>
              <a:rPr lang="en-US" altLang="zh-TW"/>
              <a:t>Webserver:</a:t>
            </a:r>
            <a:r>
              <a:rPr lang="zh-TW" altLang="en-US"/>
              <a:t> </a:t>
            </a:r>
            <a:r>
              <a:rPr lang="en-US" altLang="zh-TW"/>
              <a:t>TWIKI</a:t>
            </a:r>
            <a:r>
              <a:rPr lang="zh-TW" altLang="en-US"/>
              <a:t> </a:t>
            </a:r>
            <a:r>
              <a:rPr lang="en-US" altLang="zh-TW"/>
              <a:t>and OwnCloud?</a:t>
            </a:r>
          </a:p>
          <a:p>
            <a:pPr lvl="1"/>
            <a:r>
              <a:rPr lang="zh-TW" altLang="en-US"/>
              <a:t>備份至計算中心</a:t>
            </a:r>
            <a:r>
              <a:rPr lang="en-US" altLang="zh-TW"/>
              <a:t>:</a:t>
            </a:r>
            <a:r>
              <a:rPr lang="zh-TW" altLang="en-US"/>
              <a:t> </a:t>
            </a:r>
            <a:r>
              <a:rPr lang="en-US" altLang="zh-TW"/>
              <a:t>/data/usrX, /data/www</a:t>
            </a:r>
          </a:p>
          <a:p>
            <a:pPr lvl="1"/>
            <a:r>
              <a:rPr lang="en-US" altLang="zh-TW"/>
              <a:t>HTCondor head?</a:t>
            </a:r>
          </a:p>
          <a:p>
            <a:r>
              <a:rPr lang="en-US" altLang="zh-TW"/>
              <a:t>Group</a:t>
            </a:r>
            <a:r>
              <a:rPr lang="zh-TW" altLang="en-US"/>
              <a:t>計算節點 </a:t>
            </a:r>
            <a:r>
              <a:rPr lang="en-US" altLang="zh-TW"/>
              <a:t>TODO</a:t>
            </a:r>
          </a:p>
          <a:p>
            <a:pPr lvl="1"/>
            <a:r>
              <a:rPr lang="zh-TW" altLang="en-US"/>
              <a:t>已更新</a:t>
            </a:r>
            <a:r>
              <a:rPr lang="en-US" altLang="zh-TW"/>
              <a:t>OS</a:t>
            </a:r>
            <a:r>
              <a:rPr lang="zh-TW" altLang="en-US"/>
              <a:t>至</a:t>
            </a:r>
            <a:r>
              <a:rPr lang="en-US" altLang="zh-TW"/>
              <a:t>AlmaLinux </a:t>
            </a:r>
            <a:r>
              <a:rPr lang="en-US" altLang="zh-TW" strike="sngStrike"/>
              <a:t>9.5</a:t>
            </a:r>
            <a:r>
              <a:rPr lang="en-US" altLang="zh-TW"/>
              <a:t> 9.6</a:t>
            </a:r>
          </a:p>
          <a:p>
            <a:pPr lvl="1"/>
            <a:r>
              <a:rPr lang="en-US" altLang="zh-TW"/>
              <a:t>4</a:t>
            </a:r>
            <a:r>
              <a:rPr lang="zh-TW" altLang="en-US"/>
              <a:t>台，</a:t>
            </a:r>
            <a:r>
              <a:rPr lang="en-US" altLang="zh-TW"/>
              <a:t>144 Cores</a:t>
            </a:r>
            <a:r>
              <a:rPr lang="zh-TW" altLang="en-US"/>
              <a:t>，目前是關機狀態，需要使用時遠端開機</a:t>
            </a:r>
            <a:r>
              <a:rPr lang="en-US" altLang="zh-TW"/>
              <a:t>(IPMI)</a:t>
            </a:r>
          </a:p>
          <a:p>
            <a:pPr lvl="1"/>
            <a:r>
              <a:rPr lang="zh-TW" altLang="en-US"/>
              <a:t>挑其中一台計算節點作為管理與送</a:t>
            </a:r>
            <a:r>
              <a:rPr lang="en-US" altLang="zh-TW"/>
              <a:t>job</a:t>
            </a:r>
            <a:r>
              <a:rPr lang="zh-TW" altLang="en-US"/>
              <a:t>的主機</a:t>
            </a:r>
            <a:endParaRPr lang="en-US" altLang="zh-TW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088F587-1D19-C64F-6F18-2DF94B1A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AC69-3896-4695-9586-B2892CE69E3C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81838A1-E893-23B6-E84D-026E9D66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2</a:t>
            </a:fld>
            <a:endParaRPr lang="zh-TW" altLang="en-US" dirty="0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12C48A94-807D-A611-EDFF-605D8EC7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New server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8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DCF9D05A-AF9C-E088-1490-BB0F19C44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696397"/>
          </a:xfrm>
        </p:spPr>
        <p:txBody>
          <a:bodyPr/>
          <a:lstStyle/>
          <a:p>
            <a:r>
              <a:rPr lang="en-US" altLang="zh-TW"/>
              <a:t>sp8www</a:t>
            </a:r>
          </a:p>
          <a:p>
            <a:pPr lvl="1"/>
            <a:r>
              <a:rPr lang="en-US" altLang="zh-TW"/>
              <a:t>Raid</a:t>
            </a:r>
            <a:r>
              <a:rPr lang="zh-TW" altLang="en-US"/>
              <a:t>控制器顯示</a:t>
            </a:r>
            <a:r>
              <a:rPr lang="en-US" altLang="zh-TW"/>
              <a:t>Critical</a:t>
            </a:r>
            <a:r>
              <a:rPr lang="zh-TW" altLang="en-US"/>
              <a:t>，</a:t>
            </a:r>
            <a:r>
              <a:rPr lang="en-US" altLang="zh-TW"/>
              <a:t>RAID5</a:t>
            </a:r>
            <a:r>
              <a:rPr lang="zh-TW" altLang="en-US"/>
              <a:t>不完整，不確定是硬碟損壞未更換還是換完但沒有進行</a:t>
            </a:r>
            <a:r>
              <a:rPr lang="en-US" altLang="zh-TW"/>
              <a:t>RAID</a:t>
            </a:r>
            <a:r>
              <a:rPr lang="zh-TW" altLang="en-US"/>
              <a:t>重建</a:t>
            </a:r>
            <a:endParaRPr lang="en-US" altLang="zh-TW"/>
          </a:p>
          <a:p>
            <a:pPr lvl="1"/>
            <a:r>
              <a:rPr lang="en-US" altLang="zh-TW"/>
              <a:t>ownCloud</a:t>
            </a:r>
            <a:r>
              <a:rPr lang="zh-TW" altLang="en-US"/>
              <a:t> 是否還需要安裝</a:t>
            </a:r>
            <a:r>
              <a:rPr lang="en-US" altLang="zh-TW"/>
              <a:t>?</a:t>
            </a:r>
            <a:r>
              <a:rPr lang="zh-TW" altLang="en-US"/>
              <a:t> 中研院在</a:t>
            </a:r>
            <a:r>
              <a:rPr lang="en-US" altLang="zh-TW"/>
              <a:t>3/20</a:t>
            </a:r>
            <a:r>
              <a:rPr lang="zh-TW" altLang="en-US"/>
              <a:t>提供導入</a:t>
            </a:r>
            <a:r>
              <a:rPr lang="en-US" altLang="zh-TW"/>
              <a:t>Google Workspace</a:t>
            </a:r>
            <a:r>
              <a:rPr lang="zh-TW" altLang="en-US"/>
              <a:t>給，提供</a:t>
            </a:r>
            <a:r>
              <a:rPr lang="en-US" altLang="zh-TW"/>
              <a:t>50GB</a:t>
            </a:r>
            <a:r>
              <a:rPr lang="zh-TW" altLang="en-US"/>
              <a:t>空間</a:t>
            </a:r>
            <a:endParaRPr lang="en-US" altLang="zh-TW"/>
          </a:p>
          <a:p>
            <a:pPr lvl="1"/>
            <a:r>
              <a:rPr lang="en-US" altLang="zh-TW"/>
              <a:t>https://drive.google.com/drive/folders/1K-96CqkYg6z2WbSojnOzZM5TgbQambHz</a:t>
            </a:r>
          </a:p>
          <a:p>
            <a:r>
              <a:rPr lang="en-US" altLang="zh-TW"/>
              <a:t>sp8vm1</a:t>
            </a:r>
          </a:p>
          <a:p>
            <a:pPr lvl="1"/>
            <a:r>
              <a:rPr lang="zh-TW" altLang="en-US"/>
              <a:t>除作為虛擬主機外還外接硬碟櫃，系統上是 </a:t>
            </a:r>
            <a:r>
              <a:rPr lang="en-US" altLang="zh-TW"/>
              <a:t>/sp8data17</a:t>
            </a:r>
          </a:p>
          <a:p>
            <a:pPr lvl="1"/>
            <a:r>
              <a:rPr lang="zh-TW" altLang="en-US"/>
              <a:t>有兩顆硬碟有警示，</a:t>
            </a:r>
            <a:r>
              <a:rPr lang="en-US" altLang="zh-TW"/>
              <a:t>1.2TB</a:t>
            </a:r>
            <a:r>
              <a:rPr lang="zh-TW" altLang="en-US"/>
              <a:t> </a:t>
            </a:r>
            <a:r>
              <a:rPr lang="en-US" altLang="zh-TW"/>
              <a:t>10000</a:t>
            </a:r>
            <a:r>
              <a:rPr lang="zh-TW" altLang="en-US"/>
              <a:t>轉 </a:t>
            </a:r>
            <a:r>
              <a:rPr lang="en-US" altLang="zh-TW"/>
              <a:t>SAS</a:t>
            </a:r>
            <a:r>
              <a:rPr lang="zh-TW" altLang="en-US"/>
              <a:t>硬碟</a:t>
            </a:r>
            <a:endParaRPr lang="en-US" altLang="zh-TW"/>
          </a:p>
          <a:p>
            <a:r>
              <a:rPr lang="zh-TW" altLang="en-US"/>
              <a:t>已關機 </a:t>
            </a:r>
            <a:endParaRPr lang="en-US" altLang="zh-TW"/>
          </a:p>
          <a:p>
            <a:pPr lvl="1"/>
            <a:r>
              <a:rPr lang="en-US" altLang="zh-TW"/>
              <a:t>sp8vm2, sp8ui3, sp8ui5, sp8ui7, sp8w5, sp8w13, sp8w14, sp8w15, sp8w16</a:t>
            </a:r>
            <a:r>
              <a:rPr lang="zh-TW" altLang="en-US"/>
              <a:t> </a:t>
            </a:r>
            <a:endParaRPr lang="en-US" altLang="zh-TW"/>
          </a:p>
          <a:p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588FF1D4-576C-243F-562E-863EC5538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Computing resources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5CBAE-A736-5D35-D982-DDD1BCA1A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7E21-77E7-4FCD-8F44-E11EB847B038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FFAD10A-6F46-351C-2042-A133CE32F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265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BDF0D74-C91E-E2D0-F44B-2A258C0C7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566104"/>
          </a:xfrm>
        </p:spPr>
        <p:txBody>
          <a:bodyPr/>
          <a:lstStyle/>
          <a:p>
            <a:r>
              <a:rPr lang="zh-TW" altLang="en-US"/>
              <a:t>目前</a:t>
            </a:r>
            <a:r>
              <a:rPr lang="en-US" altLang="zh-TW"/>
              <a:t>Group</a:t>
            </a:r>
            <a:r>
              <a:rPr lang="zh-TW" altLang="en-US"/>
              <a:t>管理的計算節點</a:t>
            </a:r>
            <a:endParaRPr lang="en-US" altLang="zh-TW" dirty="0"/>
          </a:p>
          <a:p>
            <a:pPr lvl="1"/>
            <a:r>
              <a:rPr lang="en-US" altLang="zh-TW" dirty="0"/>
              <a:t>UI:</a:t>
            </a:r>
            <a:r>
              <a:rPr lang="zh-TW" altLang="en-US" dirty="0"/>
              <a:t> </a:t>
            </a:r>
            <a:r>
              <a:rPr lang="en-US" altLang="zh-TW" dirty="0"/>
              <a:t>sp8mysql</a:t>
            </a:r>
            <a:r>
              <a:rPr lang="en-US" altLang="zh-TW"/>
              <a:t>, dyparton</a:t>
            </a:r>
            <a:endParaRPr lang="en-US" altLang="zh-TW" dirty="0"/>
          </a:p>
          <a:p>
            <a:pPr lvl="1"/>
            <a:r>
              <a:rPr lang="en-US" altLang="zh-TW" dirty="0"/>
              <a:t>File</a:t>
            </a:r>
            <a:r>
              <a:rPr lang="zh-TW" altLang="en-US" dirty="0"/>
              <a:t> </a:t>
            </a:r>
            <a:r>
              <a:rPr lang="en-US" altLang="zh-TW" dirty="0"/>
              <a:t>Server: sp8data2, sp8vm1 </a:t>
            </a:r>
          </a:p>
          <a:p>
            <a:pPr lvl="1"/>
            <a:r>
              <a:rPr lang="en-US" altLang="zh-TW" dirty="0"/>
              <a:t>Web</a:t>
            </a:r>
            <a:r>
              <a:rPr lang="zh-TW" altLang="en-US" dirty="0"/>
              <a:t> </a:t>
            </a:r>
            <a:r>
              <a:rPr lang="en-US" altLang="zh-TW" dirty="0"/>
              <a:t>Server</a:t>
            </a:r>
            <a:r>
              <a:rPr lang="en-US" altLang="zh-TW"/>
              <a:t>: sp8www</a:t>
            </a:r>
            <a:endParaRPr lang="en-US" altLang="zh-TW" dirty="0"/>
          </a:p>
          <a:p>
            <a:pPr lvl="1"/>
            <a:r>
              <a:rPr lang="en-US" altLang="zh-TW" dirty="0"/>
              <a:t>Work </a:t>
            </a:r>
            <a:r>
              <a:rPr lang="en-US" altLang="zh-TW"/>
              <a:t>Node:</a:t>
            </a:r>
          </a:p>
          <a:p>
            <a:pPr lvl="1"/>
            <a:r>
              <a:rPr lang="en-US" altLang="zh-TW"/>
              <a:t>Switch: sp8sw1</a:t>
            </a:r>
          </a:p>
          <a:p>
            <a:pPr lvl="1"/>
            <a:endParaRPr lang="en-US" altLang="zh-TW"/>
          </a:p>
          <a:p>
            <a:r>
              <a:rPr lang="zh-TW" altLang="en-US"/>
              <a:t>下面</a:t>
            </a:r>
            <a:r>
              <a:rPr lang="zh-TW" altLang="en-US" dirty="0"/>
              <a:t>這些不歸我管但有在使用，不清楚擁有者</a:t>
            </a:r>
            <a:endParaRPr lang="en-US" altLang="zh-TW" dirty="0"/>
          </a:p>
          <a:p>
            <a:pPr lvl="1"/>
            <a:r>
              <a:rPr lang="en-US" altLang="zh-TW" dirty="0"/>
              <a:t>/raid3 /raid4 /raid5 /raid6 /raid7 /raid8</a:t>
            </a:r>
            <a:r>
              <a:rPr lang="zh-TW" altLang="en-US" dirty="0"/>
              <a:t> </a:t>
            </a:r>
            <a:r>
              <a:rPr lang="en-US" altLang="zh-TW" dirty="0"/>
              <a:t>/</a:t>
            </a:r>
            <a:r>
              <a:rPr lang="en-US" altLang="zh-TW" dirty="0" err="1"/>
              <a:t>pdata</a:t>
            </a:r>
            <a:r>
              <a:rPr lang="en-US" altLang="zh-TW" dirty="0"/>
              <a:t> /data3/sp8user /data4/sp8user</a:t>
            </a:r>
          </a:p>
          <a:p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D8324CD-675D-15F6-2CD0-A39956D25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Computing resources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1807888-39E1-4A3F-3689-1AA29CDC8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A0966-5353-4F4A-A1D5-308D7B6F8436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2BD69A4-53B8-C94E-7684-DD647E6E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6342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698C2BBB-4718-7B87-8778-AD3082963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4343598"/>
            <a:ext cx="8203474" cy="2312107"/>
          </a:xfrm>
          <a:prstGeom prst="rect">
            <a:avLst/>
          </a:prstGeom>
        </p:spPr>
      </p:pic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DB2611A-2D6C-B61F-621D-C204EC47B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AC69-3896-4695-9586-B2892CE69E3C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BDA95F0-A179-E3D7-7AC0-0CC53FB3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5</a:t>
            </a:fld>
            <a:endParaRPr lang="zh-TW" altLang="en-US" dirty="0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DBBFA4A4-F6D4-6AB8-3C8F-0E4C12531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TWiki Reset password</a:t>
            </a:r>
            <a:r>
              <a:rPr lang="en-US" altLang="zh-TW" sz="2400"/>
              <a:t> without mail</a:t>
            </a:r>
            <a:endParaRPr lang="zh-TW" altLang="en-US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2F3AF569-E98C-3B7C-0FAF-786F79B9D620}"/>
              </a:ext>
            </a:extLst>
          </p:cNvPr>
          <p:cNvCxnSpPr/>
          <p:nvPr/>
        </p:nvCxnSpPr>
        <p:spPr>
          <a:xfrm flipH="1">
            <a:off x="9370423" y="5279391"/>
            <a:ext cx="9840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EED138A-86BA-4E8C-4A7C-4098430B8EB0}"/>
              </a:ext>
            </a:extLst>
          </p:cNvPr>
          <p:cNvSpPr txBox="1"/>
          <p:nvPr/>
        </p:nvSpPr>
        <p:spPr>
          <a:xfrm>
            <a:off x="9411689" y="5411627"/>
            <a:ext cx="1743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Mail don’t work</a:t>
            </a:r>
            <a:endParaRPr lang="zh-TW" altLang="en-US"/>
          </a:p>
        </p:txBody>
      </p:sp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C05B3E33-0EE5-898E-D97F-2D00C739F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006977"/>
          </a:xfrm>
        </p:spPr>
        <p:txBody>
          <a:bodyPr/>
          <a:lstStyle/>
          <a:p>
            <a:r>
              <a:rPr lang="en-US" altLang="zh-TW">
                <a:solidFill>
                  <a:schemeClr val="tx1"/>
                </a:solidFill>
              </a:rPr>
              <a:t>If administrator forget password</a:t>
            </a:r>
          </a:p>
          <a:p>
            <a:pPr lvl="1"/>
            <a:r>
              <a:rPr lang="en-US" altLang="zh-TW">
                <a:solidFill>
                  <a:schemeClr val="tx1"/>
                </a:solidFill>
              </a:rPr>
              <a:t>Manual modify file: /var/www/twiki/lib/LocalSite.cfg</a:t>
            </a:r>
          </a:p>
          <a:p>
            <a:pPr lvl="1"/>
            <a:r>
              <a:rPr lang="en-US" altLang="zh-TW">
                <a:solidFill>
                  <a:schemeClr val="tx1"/>
                </a:solidFill>
              </a:rPr>
              <a:t>Delete line </a:t>
            </a:r>
            <a:r>
              <a:rPr lang="en-US" altLang="zh-TW">
                <a:solidFill>
                  <a:srgbClr val="FF0000"/>
                </a:solidFill>
              </a:rPr>
              <a:t>$TWiki::cfg{Password} = ‘mytopsecret’;</a:t>
            </a:r>
            <a:r>
              <a:rPr lang="en-US" altLang="zh-TW">
                <a:solidFill>
                  <a:schemeClr val="tx1"/>
                </a:solidFill>
              </a:rPr>
              <a:t>, then open the configure web page, set the new password</a:t>
            </a:r>
          </a:p>
          <a:p>
            <a:r>
              <a:rPr lang="en-US" altLang="zh-TW"/>
              <a:t>If TWiki user forget password</a:t>
            </a:r>
          </a:p>
          <a:p>
            <a:pPr lvl="1"/>
            <a:r>
              <a:rPr lang="en-US" altLang="zh-TW"/>
              <a:t>Manual modify file: /var/www/twiki/data/.htpasswd</a:t>
            </a:r>
          </a:p>
          <a:p>
            <a:pPr lvl="1"/>
            <a:r>
              <a:rPr lang="en-US" altLang="zh-TW"/>
              <a:t>ShiHongYao:</a:t>
            </a:r>
            <a:r>
              <a:rPr lang="en-US" altLang="zh-TW">
                <a:solidFill>
                  <a:srgbClr val="FF0000"/>
                </a:solidFill>
              </a:rPr>
              <a:t>VgXeK4EaNr6y</a:t>
            </a:r>
            <a:r>
              <a:rPr lang="en-US" altLang="zh-TW"/>
              <a:t>:kusoyao@gmail.com:1:1751363211</a:t>
            </a:r>
          </a:p>
          <a:p>
            <a:pPr lvl="1"/>
            <a:r>
              <a:rPr lang="en-US" altLang="zh-TW">
                <a:solidFill>
                  <a:schemeClr val="tx1"/>
                </a:solidFill>
              </a:rPr>
              <a:t>Replace the password field with the same as the administrator “</a:t>
            </a:r>
            <a:r>
              <a:rPr lang="en-US" altLang="zh-TW">
                <a:solidFill>
                  <a:srgbClr val="FF0000"/>
                </a:solidFill>
              </a:rPr>
              <a:t>mytopsecret</a:t>
            </a:r>
            <a:r>
              <a:rPr lang="en-US" altLang="zh-TW">
                <a:solidFill>
                  <a:schemeClr val="tx1"/>
                </a:solidFill>
              </a:rPr>
              <a:t>”</a:t>
            </a:r>
          </a:p>
          <a:p>
            <a:pPr lvl="1"/>
            <a:r>
              <a:rPr lang="en-US" altLang="zh-TW">
                <a:solidFill>
                  <a:schemeClr val="tx1"/>
                </a:solidFill>
              </a:rPr>
              <a:t>Login to twiki with this account and password, change the password than telling user</a:t>
            </a:r>
          </a:p>
        </p:txBody>
      </p:sp>
    </p:spTree>
    <p:extLst>
      <p:ext uri="{BB962C8B-B14F-4D97-AF65-F5344CB8AC3E}">
        <p14:creationId xmlns:p14="http://schemas.microsoft.com/office/powerpoint/2010/main" val="370266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44886E8D-E2F0-59CE-B5B2-3FE09DB26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736407"/>
          </a:xfrm>
        </p:spPr>
        <p:txBody>
          <a:bodyPr/>
          <a:lstStyle/>
          <a:p>
            <a:r>
              <a:rPr lang="en-US" altLang="zh-TW"/>
              <a:t>docker -&gt; podman</a:t>
            </a:r>
          </a:p>
          <a:p>
            <a:pPr lvl="1"/>
            <a:r>
              <a:rPr lang="en-US" altLang="zh-TW"/>
              <a:t>Use container without root!</a:t>
            </a:r>
          </a:p>
          <a:p>
            <a:pPr lvl="1"/>
            <a:r>
              <a:rPr lang="en-US" altLang="zh-TW"/>
              <a:t>CLI is the same as docker, ex: podman run -it centos:stream9 /bin/bash</a:t>
            </a:r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endParaRPr lang="en-US" altLang="zh-TW"/>
          </a:p>
          <a:p>
            <a:pPr lvl="1"/>
            <a:endParaRPr lang="en-US" altLang="zh-TW"/>
          </a:p>
          <a:p>
            <a:pPr lvl="1"/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4957166-A94F-CD6A-2330-4B98B4A68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AC69-3896-4695-9586-B2892CE69E3C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DE63BE4-EFCF-18F2-CAF0-ABE08DC6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6</a:t>
            </a:fld>
            <a:endParaRPr lang="zh-TW" altLang="en-US" dirty="0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3699F5AC-DBA4-A5A7-C618-9A4E0648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5DBB9DE-BC92-0B46-5AB4-471AC4202906}"/>
              </a:ext>
            </a:extLst>
          </p:cNvPr>
          <p:cNvSpPr txBox="1"/>
          <p:nvPr/>
        </p:nvSpPr>
        <p:spPr>
          <a:xfrm>
            <a:off x="1375954" y="2257055"/>
            <a:ext cx="81076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200">
                <a:latin typeface="Consolas" panose="020B0609020204030204" pitchFamily="49" charset="0"/>
              </a:rPr>
              <a:t>[shyao@localhost ~]$ podman run -it centos:stream9 /bin/bash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Resolved "centos" as an alias (/etc/containers/registries.conf.d/000-shortnames.conf)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Trying to pull quay.io/centos/centos:stream9...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Getting image source signatures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Copying blob b5ddbc70c93e done   |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Copying config ab9123964b done   |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Writing manifest to image destination</a:t>
            </a:r>
          </a:p>
          <a:p>
            <a:r>
              <a:rPr lang="zh-TW" altLang="en-US" sz="1200">
                <a:latin typeface="Consolas" panose="020B0609020204030204" pitchFamily="49" charset="0"/>
              </a:rPr>
              <a:t>bash-5.1# </a:t>
            </a:r>
            <a:r>
              <a:rPr lang="en-US" altLang="zh-TW" sz="1200">
                <a:latin typeface="Consolas" panose="020B0609020204030204" pitchFamily="49" charset="0"/>
              </a:rPr>
              <a:t>cat /etc/redhat-release</a:t>
            </a:r>
          </a:p>
          <a:p>
            <a:r>
              <a:rPr lang="en-US" altLang="zh-TW" sz="1200">
                <a:latin typeface="Consolas" panose="020B0609020204030204" pitchFamily="49" charset="0"/>
              </a:rPr>
              <a:t>CentOS Stream release 9</a:t>
            </a:r>
          </a:p>
          <a:p>
            <a:endParaRPr lang="zh-TW" altLang="en-US" sz="12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85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BD9592-C909-43C9-86D4-252FF750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2839"/>
          </a:xfrm>
        </p:spPr>
        <p:txBody>
          <a:bodyPr/>
          <a:lstStyle/>
          <a:p>
            <a:r>
              <a:rPr lang="en-US" altLang="zh-TW" dirty="0"/>
              <a:t>Thank you for listening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FB5A0F8-62A8-4073-F1B0-6DE39BA05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58348"/>
            <a:ext cx="10058400" cy="369332"/>
          </a:xfrm>
        </p:spPr>
        <p:txBody>
          <a:bodyPr/>
          <a:lstStyle/>
          <a:p>
            <a:r>
              <a:rPr lang="en-US" altLang="zh-TW" dirty="0"/>
              <a:t>Q</a:t>
            </a:r>
            <a:r>
              <a:rPr lang="zh-TW" altLang="en-US" dirty="0"/>
              <a:t> </a:t>
            </a:r>
            <a:r>
              <a:rPr lang="en-US" altLang="zh-TW" dirty="0"/>
              <a:t>/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35D563F-160E-7ACA-2AF1-2ED9237D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3124-DBBE-459F-9963-34686690394C}" type="datetime1">
              <a:rPr lang="zh-TW" altLang="en-US" smtClean="0"/>
              <a:t>2025/7/9</a:t>
            </a:fld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6189913-A620-CC78-6B26-D9FF7BB0B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08DBF-8058-46AA-B94B-F9E4A565C5B4}" type="slidenum">
              <a:rPr lang="zh-TW" altLang="en-US" smtClean="0"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387242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4169</TotalTime>
  <Words>584</Words>
  <Application>Microsoft Office PowerPoint</Application>
  <PresentationFormat>寬螢幕</PresentationFormat>
  <Paragraphs>78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 Light</vt:lpstr>
      <vt:lpstr>Aptos</vt:lpstr>
      <vt:lpstr>Calibri</vt:lpstr>
      <vt:lpstr>Calibri Light</vt:lpstr>
      <vt:lpstr>Consolas</vt:lpstr>
      <vt:lpstr>回顧</vt:lpstr>
      <vt:lpstr>Progress</vt:lpstr>
      <vt:lpstr>New server</vt:lpstr>
      <vt:lpstr>Computing resources</vt:lpstr>
      <vt:lpstr>Computing resources</vt:lpstr>
      <vt:lpstr>TWiki Reset password without mail</vt:lpstr>
      <vt:lpstr>PowerPoint 簡報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姚錫泓</dc:title>
  <dc:creator>maki</dc:creator>
  <cp:lastModifiedBy>錫泓 姚</cp:lastModifiedBy>
  <cp:revision>330</cp:revision>
  <dcterms:created xsi:type="dcterms:W3CDTF">2023-12-16T09:32:02Z</dcterms:created>
  <dcterms:modified xsi:type="dcterms:W3CDTF">2025-07-09T02:11:52Z</dcterms:modified>
</cp:coreProperties>
</file>