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notesMasterIdLst>
    <p:notesMasterId r:id="rId8"/>
  </p:notesMasterIdLst>
  <p:handoutMasterIdLst>
    <p:handoutMasterId r:id="rId9"/>
  </p:handoutMasterIdLst>
  <p:sldIdLst>
    <p:sldId id="256" r:id="rId2"/>
    <p:sldId id="291" r:id="rId3"/>
    <p:sldId id="295" r:id="rId4"/>
    <p:sldId id="289" r:id="rId5"/>
    <p:sldId id="290" r:id="rId6"/>
    <p:sldId id="26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267" autoAdjust="0"/>
  </p:normalViewPr>
  <p:slideViewPr>
    <p:cSldViewPr snapToGrid="0">
      <p:cViewPr varScale="1">
        <p:scale>
          <a:sx n="106" d="100"/>
          <a:sy n="106" d="100"/>
        </p:scale>
        <p:origin x="3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1" d="100"/>
          <a:sy n="121" d="100"/>
        </p:scale>
        <p:origin x="416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4FAFDD41-F4EB-24A0-AFEE-C7220499C5F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234B2A16-4EBE-2695-AFDF-E86DFE358D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FE84DB-3D23-4E5B-825A-333466153806}" type="datetimeFigureOut">
              <a:rPr lang="zh-TW" altLang="en-US" smtClean="0"/>
              <a:t>2025/7/30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7B2173B-BBFC-5139-410B-D056503DC7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71F154F-24C2-CDA2-3965-5314CF30229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576FEB-2ECA-4CCD-9814-538F3A0384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64737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2C427-99A3-4D48-BF0A-A10649CF4817}" type="datetimeFigureOut">
              <a:rPr lang="zh-TW" altLang="en-US" smtClean="0"/>
              <a:t>2025/7/30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24E994-8E47-4FF6-9006-4A133BEE31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524157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24E994-8E47-4FF6-9006-4A133BEE3156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5023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日期版面配置區 9">
            <a:extLst>
              <a:ext uri="{FF2B5EF4-FFF2-40B4-BE49-F238E27FC236}">
                <a16:creationId xmlns:a16="http://schemas.microsoft.com/office/drawing/2014/main" id="{EA843121-71A6-B804-FD1E-D649EFF19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4D6E9-137B-4117-9544-19611283FF02}" type="datetime1">
              <a:rPr lang="zh-TW" altLang="en-US" smtClean="0"/>
              <a:t>2025/7/30</a:t>
            </a:fld>
            <a:endParaRPr lang="zh-TW" altLang="en-US"/>
          </a:p>
        </p:txBody>
      </p:sp>
      <p:sp>
        <p:nvSpPr>
          <p:cNvPr id="11" name="頁尾版面配置區 10">
            <a:extLst>
              <a:ext uri="{FF2B5EF4-FFF2-40B4-BE49-F238E27FC236}">
                <a16:creationId xmlns:a16="http://schemas.microsoft.com/office/drawing/2014/main" id="{FE7505FA-E420-80DA-0D61-1B5AAB6BB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12" name="投影片編號版面配置區 11">
            <a:extLst>
              <a:ext uri="{FF2B5EF4-FFF2-40B4-BE49-F238E27FC236}">
                <a16:creationId xmlns:a16="http://schemas.microsoft.com/office/drawing/2014/main" id="{D20AB1A6-9356-C7D1-E7B1-5501C0D05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04217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C1A5-3886-4CD1-81F5-5923B3C4DE35}" type="datetime1">
              <a:rPr lang="zh-TW" altLang="en-US" smtClean="0"/>
              <a:t>2025/7/30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3090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1C028-17D3-4BC3-91C4-F52C65E00795}" type="datetime1">
              <a:rPr lang="zh-TW" altLang="en-US" smtClean="0"/>
              <a:t>2025/7/30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1216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255EA-CAE5-4677-993F-9080DD594EE3}" type="datetime1">
              <a:rPr lang="zh-TW" altLang="en-US" smtClean="0"/>
              <a:t>2025/7/30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773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358348"/>
            <a:ext cx="10058400" cy="1482457"/>
          </a:xfrm>
        </p:spPr>
        <p:txBody>
          <a:bodyPr>
            <a:spAutoFit/>
          </a:bodyPr>
          <a:lstStyle>
            <a:lvl1pPr marL="0" indent="-183600">
              <a:buFont typeface="微軟正黑體 Light" panose="020B0304030504040204" pitchFamily="34" charset="-120"/>
              <a:buChar char="◇"/>
              <a:defRPr>
                <a:latin typeface="+mj-lt"/>
              </a:defRPr>
            </a:lvl1pPr>
            <a:lvl2pPr marL="384048" indent="-182880">
              <a:buFont typeface="微軟正黑體 Light" panose="020B0304030504040204" pitchFamily="34" charset="-120"/>
              <a:buChar char="◇"/>
              <a:defRPr>
                <a:latin typeface="+mj-lt"/>
              </a:defRPr>
            </a:lvl2pPr>
            <a:lvl3pPr marL="566928" indent="-182880">
              <a:buFont typeface="微軟正黑體 Light" panose="020B0304030504040204" pitchFamily="34" charset="-120"/>
              <a:buChar char="◇"/>
              <a:defRPr>
                <a:latin typeface="+mj-lt"/>
              </a:defRPr>
            </a:lvl3pPr>
            <a:lvl4pPr marL="749808" indent="-182880">
              <a:buFont typeface="微軟正黑體 Light" panose="020B0304030504040204" pitchFamily="34" charset="-120"/>
              <a:buChar char="◇"/>
              <a:defRPr>
                <a:latin typeface="+mj-lt"/>
              </a:defRPr>
            </a:lvl4pPr>
            <a:lvl5pPr marL="932688" indent="-182880">
              <a:buFont typeface="微軟正黑體 Light" panose="020B0304030504040204" pitchFamily="34" charset="-120"/>
              <a:buChar char="◇"/>
              <a:defRPr>
                <a:latin typeface="+mj-lt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cxnSp>
        <p:nvCxnSpPr>
          <p:cNvPr id="7" name="Straight Connector 8">
            <a:extLst>
              <a:ext uri="{FF2B5EF4-FFF2-40B4-BE49-F238E27FC236}">
                <a16:creationId xmlns:a16="http://schemas.microsoft.com/office/drawing/2014/main" id="{1D952FF2-783B-29B1-9D51-F6A7A312DB17}"/>
              </a:ext>
            </a:extLst>
          </p:cNvPr>
          <p:cNvCxnSpPr>
            <a:cxnSpLocks/>
          </p:cNvCxnSpPr>
          <p:nvPr userDrawn="1"/>
        </p:nvCxnSpPr>
        <p:spPr>
          <a:xfrm>
            <a:off x="1097280" y="1189383"/>
            <a:ext cx="1005840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日期版面配置區 9">
            <a:extLst>
              <a:ext uri="{FF2B5EF4-FFF2-40B4-BE49-F238E27FC236}">
                <a16:creationId xmlns:a16="http://schemas.microsoft.com/office/drawing/2014/main" id="{3A4EA913-12BA-3398-B8CC-31FEEEDEC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2AC69-3896-4695-9586-B2892CE69E3C}" type="datetime1">
              <a:rPr lang="zh-TW" altLang="en-US" smtClean="0"/>
              <a:t>2025/7/30</a:t>
            </a:fld>
            <a:endParaRPr lang="zh-TW" altLang="en-US" dirty="0"/>
          </a:p>
        </p:txBody>
      </p:sp>
      <p:sp>
        <p:nvSpPr>
          <p:cNvPr id="11" name="頁尾版面配置區 10">
            <a:extLst>
              <a:ext uri="{FF2B5EF4-FFF2-40B4-BE49-F238E27FC236}">
                <a16:creationId xmlns:a16="http://schemas.microsoft.com/office/drawing/2014/main" id="{6324DBA2-383F-B7A5-8978-87666CD9E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投影片編號版面配置區 11">
            <a:extLst>
              <a:ext uri="{FF2B5EF4-FFF2-40B4-BE49-F238E27FC236}">
                <a16:creationId xmlns:a16="http://schemas.microsoft.com/office/drawing/2014/main" id="{472A13F8-BCC0-C275-3C5A-BAACB00E1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13" name="標題 12">
            <a:extLst>
              <a:ext uri="{FF2B5EF4-FFF2-40B4-BE49-F238E27FC236}">
                <a16:creationId xmlns:a16="http://schemas.microsoft.com/office/drawing/2014/main" id="{141D9679-EDE9-DB4C-7A83-2E62CCD2F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3364162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內容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22104"/>
            <a:ext cx="4937760" cy="2801398"/>
          </a:xfrm>
        </p:spPr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922102"/>
            <a:ext cx="4937760" cy="2801398"/>
          </a:xfrm>
        </p:spPr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28D1-62A4-41F6-9014-996988DCF9C2}" type="datetime1">
              <a:rPr lang="zh-TW" altLang="en-US" smtClean="0"/>
              <a:t>2025/7/30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B32A483E-14BB-D916-4E66-50271E86BC6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097280" y="1358348"/>
            <a:ext cx="10058400" cy="1482457"/>
          </a:xfrm>
        </p:spPr>
        <p:txBody>
          <a:bodyPr>
            <a:spAutoFit/>
          </a:bodyPr>
          <a:lstStyle>
            <a:lvl1pPr marL="0" indent="-183600">
              <a:buFont typeface="微軟正黑體 Light" panose="020B0304030504040204" pitchFamily="34" charset="-120"/>
              <a:buChar char="◇"/>
              <a:defRPr>
                <a:latin typeface="+mj-lt"/>
              </a:defRPr>
            </a:lvl1pPr>
            <a:lvl2pPr marL="384048" indent="-182880">
              <a:buFont typeface="微軟正黑體 Light" panose="020B0304030504040204" pitchFamily="34" charset="-120"/>
              <a:buChar char="◇"/>
              <a:defRPr>
                <a:latin typeface="+mj-lt"/>
              </a:defRPr>
            </a:lvl2pPr>
            <a:lvl3pPr marL="566928" indent="-182880">
              <a:buFont typeface="微軟正黑體 Light" panose="020B0304030504040204" pitchFamily="34" charset="-120"/>
              <a:buChar char="◇"/>
              <a:defRPr>
                <a:latin typeface="+mj-lt"/>
              </a:defRPr>
            </a:lvl3pPr>
            <a:lvl4pPr marL="749808" indent="-182880">
              <a:buFont typeface="微軟正黑體 Light" panose="020B0304030504040204" pitchFamily="34" charset="-120"/>
              <a:buChar char="◇"/>
              <a:defRPr>
                <a:latin typeface="+mj-lt"/>
              </a:defRPr>
            </a:lvl4pPr>
            <a:lvl5pPr marL="932688" indent="-182880">
              <a:buFont typeface="微軟正黑體 Light" panose="020B0304030504040204" pitchFamily="34" charset="-120"/>
              <a:buChar char="◇"/>
              <a:defRPr>
                <a:latin typeface="+mj-lt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cxnSp>
        <p:nvCxnSpPr>
          <p:cNvPr id="11" name="Straight Connector 8">
            <a:extLst>
              <a:ext uri="{FF2B5EF4-FFF2-40B4-BE49-F238E27FC236}">
                <a16:creationId xmlns:a16="http://schemas.microsoft.com/office/drawing/2014/main" id="{D1FBD45D-F60F-0F71-B9BA-7CBB2F34E510}"/>
              </a:ext>
            </a:extLst>
          </p:cNvPr>
          <p:cNvCxnSpPr>
            <a:cxnSpLocks/>
          </p:cNvCxnSpPr>
          <p:nvPr userDrawn="1"/>
        </p:nvCxnSpPr>
        <p:spPr>
          <a:xfrm>
            <a:off x="1097280" y="1189383"/>
            <a:ext cx="1005840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標題 13">
            <a:extLst>
              <a:ext uri="{FF2B5EF4-FFF2-40B4-BE49-F238E27FC236}">
                <a16:creationId xmlns:a16="http://schemas.microsoft.com/office/drawing/2014/main" id="{EA036AB1-1FAA-F335-9E68-A2DEA845B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5D351C8-DF82-C77B-950F-739E95F9E4E6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1097280" y="5723501"/>
            <a:ext cx="4937760" cy="258532"/>
          </a:xfrm>
        </p:spPr>
        <p:txBody>
          <a:bodyPr wrap="square">
            <a:spAutoFit/>
          </a:bodyPr>
          <a:lstStyle>
            <a:lvl1pPr marL="0" indent="0" algn="ctr">
              <a:buFont typeface="微軟正黑體 Light" panose="020B0304030504040204" pitchFamily="34" charset="-120"/>
              <a:buNone/>
              <a:defRPr sz="1200"/>
            </a:lvl1pPr>
            <a:lvl2pPr marL="384048" indent="-182880">
              <a:buFont typeface="微軟正黑體 Light" panose="020B0304030504040204" pitchFamily="34" charset="-120"/>
              <a:buChar char="◇"/>
              <a:defRPr/>
            </a:lvl2pPr>
            <a:lvl3pPr marL="566928" indent="-182880">
              <a:buFont typeface="微軟正黑體 Light" panose="020B0304030504040204" pitchFamily="34" charset="-120"/>
              <a:buChar char="◇"/>
              <a:defRPr/>
            </a:lvl3pPr>
            <a:lvl4pPr marL="749808" indent="-182880">
              <a:buFont typeface="微軟正黑體 Light" panose="020B0304030504040204" pitchFamily="34" charset="-120"/>
              <a:buChar char="◇"/>
              <a:defRPr/>
            </a:lvl4pPr>
            <a:lvl5pPr marL="932688" indent="-182880">
              <a:buFont typeface="微軟正黑體 Light" panose="020B0304030504040204" pitchFamily="34" charset="-120"/>
              <a:buChar char="◇"/>
              <a:defRPr/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98DEB729-90C5-B954-3C4B-DE7D1D478E8D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217920" y="5723500"/>
            <a:ext cx="4937760" cy="258532"/>
          </a:xfrm>
        </p:spPr>
        <p:txBody>
          <a:bodyPr wrap="square">
            <a:spAutoFit/>
          </a:bodyPr>
          <a:lstStyle>
            <a:lvl1pPr marL="0" indent="0" algn="ctr">
              <a:buFont typeface="微軟正黑體 Light" panose="020B0304030504040204" pitchFamily="34" charset="-120"/>
              <a:buNone/>
              <a:defRPr sz="1200"/>
            </a:lvl1pPr>
            <a:lvl2pPr marL="384048" indent="-182880">
              <a:buFont typeface="微軟正黑體 Light" panose="020B0304030504040204" pitchFamily="34" charset="-120"/>
              <a:buChar char="◇"/>
              <a:defRPr/>
            </a:lvl2pPr>
            <a:lvl3pPr marL="566928" indent="-182880">
              <a:buFont typeface="微軟正黑體 Light" panose="020B0304030504040204" pitchFamily="34" charset="-120"/>
              <a:buChar char="◇"/>
              <a:defRPr/>
            </a:lvl3pPr>
            <a:lvl4pPr marL="749808" indent="-182880">
              <a:buFont typeface="微軟正黑體 Light" panose="020B0304030504040204" pitchFamily="34" charset="-120"/>
              <a:buChar char="◇"/>
              <a:defRPr/>
            </a:lvl4pPr>
            <a:lvl5pPr marL="932688" indent="-182880">
              <a:buFont typeface="微軟正黑體 Light" panose="020B0304030504040204" pitchFamily="34" charset="-120"/>
              <a:buChar char="◇"/>
              <a:defRPr/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891210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6EBE5-9D78-42C6-8DBA-AC9AD8E5252B}" type="datetime1">
              <a:rPr lang="zh-TW" altLang="en-US" smtClean="0"/>
              <a:t>2025/7/30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7018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C6714-0BFF-49C7-AC93-8BA7BEBE9D4C}" type="datetime1">
              <a:rPr lang="zh-TW" altLang="en-US" smtClean="0"/>
              <a:t>2025/7/30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6421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6CABA-1F77-4448-8FAB-0E0D18865F34}" type="datetime1">
              <a:rPr lang="zh-TW" altLang="en-US" smtClean="0"/>
              <a:t>2025/7/30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618374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36ED3-42CD-4367-92C4-10808669D820}" type="datetime1">
              <a:rPr lang="zh-TW" altLang="en-US" smtClean="0"/>
              <a:t>2025/7/30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4517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7AC62-E00A-4195-AE4E-E27E464981A7}" type="datetime1">
              <a:rPr lang="zh-TW" altLang="en-US" smtClean="0"/>
              <a:t>2025/7/30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8612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3C95835-3225-472B-BB78-4DFD14E2BB92}" type="datetime1">
              <a:rPr lang="zh-TW" altLang="en-US" smtClean="0"/>
              <a:t>2025/7/30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0382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92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358348"/>
            <a:ext cx="10058400" cy="451074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A846283-ED17-4556-834A-2515D67B7383}" type="datetime1">
              <a:rPr lang="zh-TW" altLang="en-US" smtClean="0"/>
              <a:t>2025/7/30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AA08DBF-8058-46AA-B94B-F9E4A565C5B4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88853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55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</p:sldLayoutIdLst>
  <p:hf hdr="0" ft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微軟正黑體 Light" panose="020B0304030504040204" pitchFamily="34" charset="-120"/>
          <a:ea typeface="微軟正黑體 Light" panose="020B0304030504040204" pitchFamily="34" charset="-120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微軟正黑體 Light" panose="020B0304030504040204" pitchFamily="34" charset="-120"/>
          <a:ea typeface="微軟正黑體 Light" panose="020B0304030504040204" pitchFamily="34" charset="-120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微軟正黑體 Light" panose="020B0304030504040204" pitchFamily="34" charset="-120"/>
          <a:ea typeface="微軟正黑體 Light" panose="020B0304030504040204" pitchFamily="34" charset="-120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微軟正黑體 Light" panose="020B0304030504040204" pitchFamily="34" charset="-120"/>
          <a:ea typeface="微軟正黑體 Light" panose="020B0304030504040204" pitchFamily="34" charset="-120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微軟正黑體 Light" panose="020B0304030504040204" pitchFamily="34" charset="-120"/>
          <a:ea typeface="微軟正黑體 Light" panose="020B0304030504040204" pitchFamily="34" charset="-120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140.109.102.32/owncloud" TargetMode="External"/><Relationship Id="rId2" Type="http://schemas.openxmlformats.org/officeDocument/2006/relationships/hyperlink" Target="https://doc.owncloud.com/server/next/classic_ui/index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DC0BD28-0F53-44F1-87F4-16CD7EA17E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/>
          <a:lstStyle/>
          <a:p>
            <a:r>
              <a:rPr lang="en-US" altLang="zh-TW" dirty="0"/>
              <a:t>Progress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23AA41C-975B-4AA6-8AFA-544D5B8ED2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>
            <a:normAutofit/>
          </a:bodyPr>
          <a:lstStyle/>
          <a:p>
            <a:r>
              <a:rPr lang="en-US" altLang="zh-TW"/>
              <a:t>20250731</a:t>
            </a:r>
            <a:endParaRPr lang="en-US" altLang="zh-TW" dirty="0"/>
          </a:p>
        </p:txBody>
      </p:sp>
      <p:sp>
        <p:nvSpPr>
          <p:cNvPr id="6" name="日期版面配置區 5">
            <a:extLst>
              <a:ext uri="{FF2B5EF4-FFF2-40B4-BE49-F238E27FC236}">
                <a16:creationId xmlns:a16="http://schemas.microsoft.com/office/drawing/2014/main" id="{F2EC3A83-8D08-2F48-4C20-FD10CF616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9D56E-F793-4ECA-8EAC-0DF9621F5EB3}" type="datetime1">
              <a:rPr lang="zh-TW" altLang="en-US" smtClean="0"/>
              <a:t>2025/7/30</a:t>
            </a:fld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B903FB9-85B8-10F2-5172-9DAAB6E14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79876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66AA1733-B8C3-8756-DD92-49F164121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358348"/>
            <a:ext cx="10058400" cy="3410164"/>
          </a:xfrm>
        </p:spPr>
        <p:txBody>
          <a:bodyPr/>
          <a:lstStyle/>
          <a:p>
            <a:r>
              <a:rPr lang="en-US" altLang="zh-TW"/>
              <a:t>The New UI and Web Server</a:t>
            </a:r>
          </a:p>
          <a:p>
            <a:pPr lvl="1"/>
            <a:r>
              <a:rPr lang="en-US" altLang="zh-TW"/>
              <a:t>New name suggestion ?</a:t>
            </a:r>
          </a:p>
          <a:p>
            <a:pPr lvl="1"/>
            <a:r>
              <a:rPr lang="en-US" altLang="zh-TW"/>
              <a:t>AlmaLinux </a:t>
            </a:r>
            <a:r>
              <a:rPr lang="en-US" altLang="zh-TW" strike="sngStrike"/>
              <a:t>9.5</a:t>
            </a:r>
            <a:r>
              <a:rPr lang="en-US" altLang="zh-TW"/>
              <a:t> 9.6</a:t>
            </a:r>
            <a:r>
              <a:rPr lang="zh-TW" altLang="en-US"/>
              <a:t>，等新硬碟來再重灌重做一遍</a:t>
            </a:r>
            <a:endParaRPr lang="en-US" altLang="zh-TW"/>
          </a:p>
          <a:p>
            <a:pPr lvl="1"/>
            <a:r>
              <a:rPr lang="en-US" altLang="zh-TW"/>
              <a:t>Webserver:</a:t>
            </a:r>
            <a:r>
              <a:rPr lang="zh-TW" altLang="en-US"/>
              <a:t> </a:t>
            </a:r>
            <a:r>
              <a:rPr lang="en-US" altLang="zh-TW"/>
              <a:t>TWIKI</a:t>
            </a:r>
            <a:r>
              <a:rPr lang="zh-TW" altLang="en-US"/>
              <a:t> </a:t>
            </a:r>
            <a:r>
              <a:rPr lang="en-US" altLang="zh-TW"/>
              <a:t>and OwnCloud</a:t>
            </a:r>
          </a:p>
          <a:p>
            <a:pPr lvl="1"/>
            <a:r>
              <a:rPr lang="zh-TW" altLang="en-US"/>
              <a:t>備份至計算中心</a:t>
            </a:r>
            <a:r>
              <a:rPr lang="en-US" altLang="zh-TW"/>
              <a:t>:</a:t>
            </a:r>
            <a:r>
              <a:rPr lang="zh-TW" altLang="en-US"/>
              <a:t> </a:t>
            </a:r>
            <a:r>
              <a:rPr lang="en-US" altLang="zh-TW"/>
              <a:t>/data/usrX, /data/www, /data/owncloud</a:t>
            </a:r>
          </a:p>
          <a:p>
            <a:pPr lvl="1"/>
            <a:r>
              <a:rPr lang="en-US" altLang="zh-TW"/>
              <a:t>HTCondor head</a:t>
            </a:r>
          </a:p>
          <a:p>
            <a:r>
              <a:rPr lang="en-US" altLang="zh-TW"/>
              <a:t>Group</a:t>
            </a:r>
            <a:r>
              <a:rPr lang="zh-TW" altLang="en-US"/>
              <a:t>計算節點 </a:t>
            </a:r>
            <a:r>
              <a:rPr lang="en-US" altLang="zh-TW"/>
              <a:t>TODO</a:t>
            </a:r>
          </a:p>
          <a:p>
            <a:pPr lvl="1"/>
            <a:r>
              <a:rPr lang="zh-TW" altLang="en-US"/>
              <a:t>已更新</a:t>
            </a:r>
            <a:r>
              <a:rPr lang="en-US" altLang="zh-TW"/>
              <a:t>OS</a:t>
            </a:r>
            <a:r>
              <a:rPr lang="zh-TW" altLang="en-US"/>
              <a:t>至</a:t>
            </a:r>
            <a:r>
              <a:rPr lang="en-US" altLang="zh-TW"/>
              <a:t>AlmaLinux </a:t>
            </a:r>
            <a:r>
              <a:rPr lang="en-US" altLang="zh-TW" strike="sngStrike"/>
              <a:t>9.5</a:t>
            </a:r>
            <a:r>
              <a:rPr lang="en-US" altLang="zh-TW"/>
              <a:t> 9.6</a:t>
            </a:r>
          </a:p>
          <a:p>
            <a:pPr lvl="1"/>
            <a:r>
              <a:rPr lang="en-US" altLang="zh-TW"/>
              <a:t>4</a:t>
            </a:r>
            <a:r>
              <a:rPr lang="zh-TW" altLang="en-US"/>
              <a:t>台，</a:t>
            </a:r>
            <a:r>
              <a:rPr lang="en-US" altLang="zh-TW"/>
              <a:t>144 Cores</a:t>
            </a:r>
            <a:r>
              <a:rPr lang="zh-TW" altLang="en-US"/>
              <a:t>，目前是關機狀態，需要使用時遠端開機</a:t>
            </a:r>
            <a:r>
              <a:rPr lang="en-US" altLang="zh-TW"/>
              <a:t>(IPMI)</a:t>
            </a:r>
          </a:p>
          <a:p>
            <a:pPr lvl="1"/>
            <a:r>
              <a:rPr lang="zh-TW" altLang="en-US"/>
              <a:t>挑其中一台計算節點作為管理與送</a:t>
            </a:r>
            <a:r>
              <a:rPr lang="en-US" altLang="zh-TW"/>
              <a:t>job</a:t>
            </a:r>
            <a:r>
              <a:rPr lang="zh-TW" altLang="en-US"/>
              <a:t>的主機</a:t>
            </a:r>
            <a:endParaRPr lang="en-US" altLang="zh-TW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088F587-1D19-C64F-6F18-2DF94B1A4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2AC69-3896-4695-9586-B2892CE69E3C}" type="datetime1">
              <a:rPr lang="zh-TW" altLang="en-US" smtClean="0"/>
              <a:t>2025/7/30</a:t>
            </a:fld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81838A1-E893-23B6-E84D-026E9D665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2</a:t>
            </a:fld>
            <a:endParaRPr lang="zh-TW" altLang="en-US" dirty="0"/>
          </a:p>
        </p:txBody>
      </p:sp>
      <p:sp>
        <p:nvSpPr>
          <p:cNvPr id="5" name="標題 4">
            <a:extLst>
              <a:ext uri="{FF2B5EF4-FFF2-40B4-BE49-F238E27FC236}">
                <a16:creationId xmlns:a16="http://schemas.microsoft.com/office/drawing/2014/main" id="{12C48A94-807D-A611-EDFF-605D8EC72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New server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888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2497D79D-D625-C014-6520-72AFDB937D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358348"/>
            <a:ext cx="10058400" cy="3605089"/>
          </a:xfrm>
        </p:spPr>
        <p:txBody>
          <a:bodyPr/>
          <a:lstStyle/>
          <a:p>
            <a:r>
              <a:rPr lang="en-US" altLang="zh-TW"/>
              <a:t>Version 7.0.15 -&gt; 10.15</a:t>
            </a:r>
          </a:p>
          <a:p>
            <a:r>
              <a:rPr lang="en-US" altLang="zh-TW"/>
              <a:t>User Manual</a:t>
            </a:r>
          </a:p>
          <a:p>
            <a:pPr lvl="1"/>
            <a:r>
              <a:rPr lang="en-US" altLang="zh-TW">
                <a:hlinkClick r:id="rId2"/>
              </a:rPr>
              <a:t>https://doc.owncloud.com/server/next/classic_ui/index.html</a:t>
            </a:r>
            <a:endParaRPr lang="en-US" altLang="zh-TW"/>
          </a:p>
          <a:p>
            <a:r>
              <a:rPr lang="en-US" altLang="zh-TW"/>
              <a:t>Link </a:t>
            </a:r>
            <a:r>
              <a:rPr lang="en-US" altLang="zh-TW">
                <a:hlinkClick r:id="rId3"/>
              </a:rPr>
              <a:t>https://140.109.102.32/owncloud</a:t>
            </a:r>
            <a:endParaRPr lang="en-US" altLang="zh-TW"/>
          </a:p>
          <a:p>
            <a:endParaRPr lang="en-US" altLang="zh-TW"/>
          </a:p>
          <a:p>
            <a:r>
              <a:rPr lang="en-US" altLang="zh-TW"/>
              <a:t>Install ownCloud with docker or manual installation</a:t>
            </a:r>
          </a:p>
          <a:p>
            <a:r>
              <a:rPr lang="en-US" altLang="zh-TW"/>
              <a:t>Dependence problem</a:t>
            </a:r>
          </a:p>
          <a:p>
            <a:pPr lvl="1"/>
            <a:r>
              <a:rPr lang="en-US" altLang="zh-TW"/>
              <a:t>AlmaLinux 9.6 provide PHP 8.0.30</a:t>
            </a:r>
          </a:p>
          <a:p>
            <a:pPr lvl="1"/>
            <a:r>
              <a:rPr lang="en-US" altLang="zh-TW">
                <a:solidFill>
                  <a:srgbClr val="FF0000"/>
                </a:solidFill>
              </a:rPr>
              <a:t>This version of ownCloud is not compatible with PHP 8.0</a:t>
            </a:r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27A52169-F9E2-7D1C-2129-4A446206F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2AC69-3896-4695-9586-B2892CE69E3C}" type="datetime1">
              <a:rPr lang="zh-TW" altLang="en-US" smtClean="0"/>
              <a:t>2025/7/30</a:t>
            </a:fld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AC6BBC5-6646-D20E-8C14-5BC2A85FB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3</a:t>
            </a:fld>
            <a:endParaRPr lang="zh-TW" altLang="en-US" dirty="0"/>
          </a:p>
        </p:txBody>
      </p:sp>
      <p:sp>
        <p:nvSpPr>
          <p:cNvPr id="5" name="標題 4">
            <a:extLst>
              <a:ext uri="{FF2B5EF4-FFF2-40B4-BE49-F238E27FC236}">
                <a16:creationId xmlns:a16="http://schemas.microsoft.com/office/drawing/2014/main" id="{4D507256-D130-451A-41F7-0336827AC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ownCloud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0748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DCF9D05A-AF9C-E088-1490-BB0F19C44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358348"/>
            <a:ext cx="10058400" cy="3137269"/>
          </a:xfrm>
        </p:spPr>
        <p:txBody>
          <a:bodyPr/>
          <a:lstStyle/>
          <a:p>
            <a:r>
              <a:rPr lang="en-US" altLang="zh-TW"/>
              <a:t>sp8www</a:t>
            </a:r>
          </a:p>
          <a:p>
            <a:pPr lvl="1"/>
            <a:r>
              <a:rPr lang="en-US" altLang="zh-TW"/>
              <a:t>Raid</a:t>
            </a:r>
            <a:r>
              <a:rPr lang="zh-TW" altLang="en-US"/>
              <a:t>控制器顯示</a:t>
            </a:r>
            <a:r>
              <a:rPr lang="en-US" altLang="zh-TW"/>
              <a:t>Critical</a:t>
            </a:r>
            <a:r>
              <a:rPr lang="zh-TW" altLang="en-US"/>
              <a:t>，</a:t>
            </a:r>
            <a:r>
              <a:rPr lang="en-US" altLang="zh-TW"/>
              <a:t>RAID5</a:t>
            </a:r>
            <a:r>
              <a:rPr lang="zh-TW" altLang="en-US"/>
              <a:t>不完整，不確定是硬碟損壞未更換還是換完但沒有進行</a:t>
            </a:r>
            <a:r>
              <a:rPr lang="en-US" altLang="zh-TW"/>
              <a:t>RAID</a:t>
            </a:r>
            <a:r>
              <a:rPr lang="zh-TW" altLang="en-US"/>
              <a:t>重建</a:t>
            </a:r>
            <a:endParaRPr lang="en-US" altLang="zh-TW"/>
          </a:p>
          <a:p>
            <a:r>
              <a:rPr lang="en-US" altLang="zh-TW"/>
              <a:t>sp8vm1</a:t>
            </a:r>
          </a:p>
          <a:p>
            <a:pPr lvl="1"/>
            <a:r>
              <a:rPr lang="zh-TW" altLang="en-US"/>
              <a:t>除作為虛擬主機外還外接硬碟櫃，系統上是 </a:t>
            </a:r>
            <a:r>
              <a:rPr lang="en-US" altLang="zh-TW"/>
              <a:t>/sp8data17</a:t>
            </a:r>
          </a:p>
          <a:p>
            <a:pPr lvl="1"/>
            <a:r>
              <a:rPr lang="zh-TW" altLang="en-US"/>
              <a:t>有兩顆硬碟有警示，</a:t>
            </a:r>
            <a:r>
              <a:rPr lang="en-US" altLang="zh-TW"/>
              <a:t>1.2TB</a:t>
            </a:r>
            <a:r>
              <a:rPr lang="zh-TW" altLang="en-US"/>
              <a:t> </a:t>
            </a:r>
            <a:r>
              <a:rPr lang="en-US" altLang="zh-TW"/>
              <a:t>10000</a:t>
            </a:r>
            <a:r>
              <a:rPr lang="zh-TW" altLang="en-US"/>
              <a:t>轉 </a:t>
            </a:r>
            <a:r>
              <a:rPr lang="en-US" altLang="zh-TW"/>
              <a:t>SAS</a:t>
            </a:r>
            <a:r>
              <a:rPr lang="zh-TW" altLang="en-US"/>
              <a:t>硬碟</a:t>
            </a:r>
            <a:endParaRPr lang="en-US" altLang="zh-TW"/>
          </a:p>
          <a:p>
            <a:r>
              <a:rPr lang="en-US" altLang="zh-TW"/>
              <a:t>sp8mysql</a:t>
            </a:r>
          </a:p>
          <a:p>
            <a:pPr lvl="1"/>
            <a:r>
              <a:rPr lang="zh-TW" altLang="en-US"/>
              <a:t>宏儒說故障硬碟已更換，但必須要重開機才能夠查看</a:t>
            </a:r>
            <a:r>
              <a:rPr lang="en-US" altLang="zh-TW"/>
              <a:t>RAID</a:t>
            </a:r>
            <a:r>
              <a:rPr lang="zh-TW" altLang="en-US"/>
              <a:t>控制器狀態，若單純就</a:t>
            </a:r>
            <a:r>
              <a:rPr lang="en-US" altLang="zh-TW"/>
              <a:t>LED</a:t>
            </a:r>
            <a:r>
              <a:rPr lang="zh-TW" altLang="en-US"/>
              <a:t>燈反應來看應該是已經正常工作</a:t>
            </a:r>
            <a:endParaRPr lang="en-US" altLang="zh-TW"/>
          </a:p>
          <a:p>
            <a:pPr lvl="1"/>
            <a:endParaRPr lang="en-US" altLang="zh-TW" dirty="0"/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588FF1D4-576C-243F-562E-863EC5538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Computing resources</a:t>
            </a:r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DC5CBAE-A736-5D35-D982-DDD1BCA1A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C7E21-77E7-4FCD-8F44-E11EB847B038}" type="datetime1">
              <a:rPr lang="zh-TW" altLang="en-US" smtClean="0"/>
              <a:t>2025/7/30</a:t>
            </a:fld>
            <a:endParaRPr lang="zh-TW" altLang="en-US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FFAD10A-6F46-351C-2042-A133CE32F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72657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8BDF0D74-C91E-E2D0-F44B-2A258C0C7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358348"/>
            <a:ext cx="10058400" cy="2301143"/>
          </a:xfrm>
        </p:spPr>
        <p:txBody>
          <a:bodyPr/>
          <a:lstStyle/>
          <a:p>
            <a:r>
              <a:rPr lang="zh-TW" altLang="en-US"/>
              <a:t>目前</a:t>
            </a:r>
            <a:r>
              <a:rPr lang="en-US" altLang="zh-TW"/>
              <a:t>Group</a:t>
            </a:r>
            <a:r>
              <a:rPr lang="zh-TW" altLang="en-US"/>
              <a:t>管理的計算節點</a:t>
            </a:r>
            <a:endParaRPr lang="en-US" altLang="zh-TW" dirty="0"/>
          </a:p>
          <a:p>
            <a:pPr lvl="1"/>
            <a:r>
              <a:rPr lang="en-US" altLang="zh-TW" dirty="0"/>
              <a:t>UI:</a:t>
            </a:r>
            <a:r>
              <a:rPr lang="zh-TW" altLang="en-US" dirty="0"/>
              <a:t> </a:t>
            </a:r>
            <a:r>
              <a:rPr lang="en-US" altLang="zh-TW" dirty="0"/>
              <a:t>sp8mysql</a:t>
            </a:r>
            <a:r>
              <a:rPr lang="en-US" altLang="zh-TW"/>
              <a:t>, dyparton</a:t>
            </a:r>
            <a:endParaRPr lang="en-US" altLang="zh-TW" dirty="0"/>
          </a:p>
          <a:p>
            <a:pPr lvl="1"/>
            <a:r>
              <a:rPr lang="en-US" altLang="zh-TW" dirty="0"/>
              <a:t>File</a:t>
            </a:r>
            <a:r>
              <a:rPr lang="zh-TW" altLang="en-US" dirty="0"/>
              <a:t> </a:t>
            </a:r>
            <a:r>
              <a:rPr lang="en-US" altLang="zh-TW" dirty="0"/>
              <a:t>Server: sp8data2, sp8vm1 </a:t>
            </a:r>
          </a:p>
          <a:p>
            <a:pPr lvl="1"/>
            <a:r>
              <a:rPr lang="en-US" altLang="zh-TW" dirty="0"/>
              <a:t>Web</a:t>
            </a:r>
            <a:r>
              <a:rPr lang="zh-TW" altLang="en-US" dirty="0"/>
              <a:t> </a:t>
            </a:r>
            <a:r>
              <a:rPr lang="en-US" altLang="zh-TW" dirty="0"/>
              <a:t>Server</a:t>
            </a:r>
            <a:r>
              <a:rPr lang="en-US" altLang="zh-TW"/>
              <a:t>: sp8www</a:t>
            </a:r>
            <a:endParaRPr lang="en-US" altLang="zh-TW" dirty="0"/>
          </a:p>
          <a:p>
            <a:pPr lvl="1"/>
            <a:r>
              <a:rPr lang="en-US" altLang="zh-TW" dirty="0"/>
              <a:t>Work </a:t>
            </a:r>
            <a:r>
              <a:rPr lang="en-US" altLang="zh-TW"/>
              <a:t>Node:</a:t>
            </a:r>
          </a:p>
          <a:p>
            <a:pPr lvl="1"/>
            <a:r>
              <a:rPr lang="en-US" altLang="zh-TW"/>
              <a:t>Switch: sp8sw1</a:t>
            </a:r>
          </a:p>
          <a:p>
            <a:pPr lvl="1"/>
            <a:endParaRPr lang="en-US" altLang="zh-TW"/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1D8324CD-675D-15F6-2CD0-A39956D25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Computing resources</a:t>
            </a:r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1807888-39E1-4A3F-3689-1AA29CDC8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A0966-5353-4F4A-A1D5-308D7B6F8436}" type="datetime1">
              <a:rPr lang="zh-TW" altLang="en-US" smtClean="0"/>
              <a:t>2025/7/30</a:t>
            </a:fld>
            <a:endParaRPr lang="zh-TW" altLang="en-US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2BD69A4-53B8-C94E-7684-DD647E6E7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36342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ABD9592-C909-43C9-86D4-252FF7504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92839"/>
          </a:xfrm>
        </p:spPr>
        <p:txBody>
          <a:bodyPr/>
          <a:lstStyle/>
          <a:p>
            <a:r>
              <a:rPr lang="en-US" altLang="zh-TW" dirty="0"/>
              <a:t>Thank you for listening</a:t>
            </a:r>
            <a:endParaRPr lang="zh-TW" altLang="en-US" dirty="0"/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BFB5A0F8-62A8-4073-F1B0-6DE39BA05D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358348"/>
            <a:ext cx="10058400" cy="369332"/>
          </a:xfrm>
        </p:spPr>
        <p:txBody>
          <a:bodyPr/>
          <a:lstStyle/>
          <a:p>
            <a:r>
              <a:rPr lang="en-US" altLang="zh-TW" dirty="0"/>
              <a:t>Q</a:t>
            </a:r>
            <a:r>
              <a:rPr lang="zh-TW" altLang="en-US" dirty="0"/>
              <a:t> </a:t>
            </a:r>
            <a:r>
              <a:rPr lang="en-US" altLang="zh-TW" dirty="0"/>
              <a:t>/</a:t>
            </a:r>
            <a:r>
              <a:rPr lang="zh-TW" altLang="en-US" dirty="0"/>
              <a:t> </a:t>
            </a:r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35D563F-160E-7ACA-2AF1-2ED9237DA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43124-DBBE-459F-9963-34686690394C}" type="datetime1">
              <a:rPr lang="zh-TW" altLang="en-US" smtClean="0"/>
              <a:t>2025/7/30</a:t>
            </a:fld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6189913-A620-CC78-6B26-D9FF7BB0B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93872420"/>
      </p:ext>
    </p:extLst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藍色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4635</TotalTime>
  <Words>291</Words>
  <Application>Microsoft Office PowerPoint</Application>
  <PresentationFormat>寬螢幕</PresentationFormat>
  <Paragraphs>53</Paragraphs>
  <Slides>6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1" baseType="lpstr">
      <vt:lpstr>微軟正黑體 Light</vt:lpstr>
      <vt:lpstr>Aptos</vt:lpstr>
      <vt:lpstr>Calibri</vt:lpstr>
      <vt:lpstr>Calibri Light</vt:lpstr>
      <vt:lpstr>回顧</vt:lpstr>
      <vt:lpstr>Progress</vt:lpstr>
      <vt:lpstr>New server</vt:lpstr>
      <vt:lpstr>ownCloud</vt:lpstr>
      <vt:lpstr>Computing resources</vt:lpstr>
      <vt:lpstr>Computing resources</vt:lpstr>
      <vt:lpstr>Thank you for listening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姚錫泓</dc:title>
  <dc:creator>maki</dc:creator>
  <cp:lastModifiedBy>錫泓 姚</cp:lastModifiedBy>
  <cp:revision>336</cp:revision>
  <dcterms:created xsi:type="dcterms:W3CDTF">2023-12-16T09:32:02Z</dcterms:created>
  <dcterms:modified xsi:type="dcterms:W3CDTF">2025-07-30T07:45:29Z</dcterms:modified>
</cp:coreProperties>
</file>