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91" r:id="rId4"/>
    <p:sldId id="296" r:id="rId5"/>
    <p:sldId id="297" r:id="rId6"/>
    <p:sldId id="298" r:id="rId7"/>
    <p:sldId id="300" r:id="rId8"/>
    <p:sldId id="302" r:id="rId9"/>
    <p:sldId id="305" r:id="rId10"/>
    <p:sldId id="303" r:id="rId11"/>
    <p:sldId id="304" r:id="rId12"/>
    <p:sldId id="299" r:id="rId13"/>
    <p:sldId id="301" r:id="rId14"/>
    <p:sldId id="306" r:id="rId15"/>
    <p:sldId id="307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67" autoAdjust="0"/>
  </p:normalViewPr>
  <p:slideViewPr>
    <p:cSldViewPr snapToGrid="0">
      <p:cViewPr varScale="1">
        <p:scale>
          <a:sx n="106" d="100"/>
          <a:sy n="106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FAFDD41-F4EB-24A0-AFEE-C7220499C5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34B2A16-4EBE-2695-AFDF-E86DFE358D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E84DB-3D23-4E5B-825A-333466153806}" type="datetimeFigureOut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B2173B-BBFC-5139-410B-D056503DC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71F154F-24C2-CDA2-3965-5314CF3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76FEB-2ECA-4CCD-9814-538F3A0384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473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2C427-99A3-4D48-BF0A-A10649CF4817}" type="datetimeFigureOut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E994-8E47-4FF6-9006-4A133BEE31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41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E994-8E47-4FF6-9006-4A133BEE315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02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EA843121-71A6-B804-FD1E-D649EFF1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D6E9-137B-4117-9544-19611283FF02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FE7505FA-E420-80DA-0D61-1B5AAB6B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D20AB1A6-9356-C7D1-E7B1-5501C0D0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2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C1A5-3886-4CD1-81F5-5923B3C4DE35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09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28-17D3-4BC3-91C4-F52C65E00795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21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5EA-CAE5-4677-993F-9080DD594EE3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1482457"/>
          </a:xfrm>
        </p:spPr>
        <p:txBody>
          <a:bodyPr>
            <a:spAutoFit/>
          </a:bodyPr>
          <a:lstStyle>
            <a:lvl1pPr marL="0" indent="-183600">
              <a:buFont typeface="微軟正黑體 Light" panose="020B0304030504040204" pitchFamily="34" charset="-120"/>
              <a:buChar char="◇"/>
              <a:defRPr>
                <a:latin typeface="+mj-lt"/>
              </a:defRPr>
            </a:lvl1pPr>
            <a:lvl2pPr marL="38404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2pPr>
            <a:lvl3pPr marL="56692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3pPr>
            <a:lvl4pPr marL="74980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4pPr>
            <a:lvl5pPr marL="93268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1D952FF2-783B-29B1-9D51-F6A7A312DB17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89383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3A4EA913-12BA-3398-B8CC-31FEEED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6324DBA2-383F-B7A5-8978-87666CD9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472A13F8-BCC0-C275-3C5A-BAACB00E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3" name="標題 12">
            <a:extLst>
              <a:ext uri="{FF2B5EF4-FFF2-40B4-BE49-F238E27FC236}">
                <a16:creationId xmlns:a16="http://schemas.microsoft.com/office/drawing/2014/main" id="{141D9679-EDE9-DB4C-7A83-2E62CCD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641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內容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22104"/>
            <a:ext cx="4937760" cy="280139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922102"/>
            <a:ext cx="4937760" cy="280139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28D1-62A4-41F6-9014-996988DCF9C2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2A483E-14BB-D916-4E66-50271E86BC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7280" y="1358348"/>
            <a:ext cx="10058400" cy="1482457"/>
          </a:xfrm>
        </p:spPr>
        <p:txBody>
          <a:bodyPr>
            <a:spAutoFit/>
          </a:bodyPr>
          <a:lstStyle>
            <a:lvl1pPr marL="0" indent="-183600">
              <a:buFont typeface="微軟正黑體 Light" panose="020B0304030504040204" pitchFamily="34" charset="-120"/>
              <a:buChar char="◇"/>
              <a:defRPr>
                <a:latin typeface="+mj-lt"/>
              </a:defRPr>
            </a:lvl1pPr>
            <a:lvl2pPr marL="38404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2pPr>
            <a:lvl3pPr marL="56692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3pPr>
            <a:lvl4pPr marL="74980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4pPr>
            <a:lvl5pPr marL="932688" indent="-182880">
              <a:buFont typeface="微軟正黑體 Light" panose="020B0304030504040204" pitchFamily="34" charset="-120"/>
              <a:buChar char="◇"/>
              <a:defRPr>
                <a:latin typeface="+mj-l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D1FBD45D-F60F-0F71-B9BA-7CBB2F34E510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89383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3">
            <a:extLst>
              <a:ext uri="{FF2B5EF4-FFF2-40B4-BE49-F238E27FC236}">
                <a16:creationId xmlns:a16="http://schemas.microsoft.com/office/drawing/2014/main" id="{EA036AB1-1FAA-F335-9E68-A2DEA845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D351C8-DF82-C77B-950F-739E95F9E4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7280" y="5723501"/>
            <a:ext cx="4937760" cy="258532"/>
          </a:xfrm>
        </p:spPr>
        <p:txBody>
          <a:bodyPr wrap="square">
            <a:spAutoFit/>
          </a:bodyPr>
          <a:lstStyle>
            <a:lvl1pPr marL="0" indent="0" algn="ctr">
              <a:buFont typeface="微軟正黑體 Light" panose="020B0304030504040204" pitchFamily="34" charset="-120"/>
              <a:buNone/>
              <a:defRPr sz="1200"/>
            </a:lvl1pPr>
            <a:lvl2pPr marL="384048" indent="-182880">
              <a:buFont typeface="微軟正黑體 Light" panose="020B0304030504040204" pitchFamily="34" charset="-120"/>
              <a:buChar char="◇"/>
              <a:defRPr/>
            </a:lvl2pPr>
            <a:lvl3pPr marL="566928" indent="-182880">
              <a:buFont typeface="微軟正黑體 Light" panose="020B0304030504040204" pitchFamily="34" charset="-120"/>
              <a:buChar char="◇"/>
              <a:defRPr/>
            </a:lvl3pPr>
            <a:lvl4pPr marL="749808" indent="-182880">
              <a:buFont typeface="微軟正黑體 Light" panose="020B0304030504040204" pitchFamily="34" charset="-120"/>
              <a:buChar char="◇"/>
              <a:defRPr/>
            </a:lvl4pPr>
            <a:lvl5pPr marL="932688" indent="-182880">
              <a:buFont typeface="微軟正黑體 Light" panose="020B0304030504040204" pitchFamily="34" charset="-120"/>
              <a:buChar char="◇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DEB729-90C5-B954-3C4B-DE7D1D478E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7920" y="5723500"/>
            <a:ext cx="4937760" cy="258532"/>
          </a:xfrm>
        </p:spPr>
        <p:txBody>
          <a:bodyPr wrap="square">
            <a:spAutoFit/>
          </a:bodyPr>
          <a:lstStyle>
            <a:lvl1pPr marL="0" indent="0" algn="ctr">
              <a:buFont typeface="微軟正黑體 Light" panose="020B0304030504040204" pitchFamily="34" charset="-120"/>
              <a:buNone/>
              <a:defRPr sz="1200"/>
            </a:lvl1pPr>
            <a:lvl2pPr marL="384048" indent="-182880">
              <a:buFont typeface="微軟正黑體 Light" panose="020B0304030504040204" pitchFamily="34" charset="-120"/>
              <a:buChar char="◇"/>
              <a:defRPr/>
            </a:lvl2pPr>
            <a:lvl3pPr marL="566928" indent="-182880">
              <a:buFont typeface="微軟正黑體 Light" panose="020B0304030504040204" pitchFamily="34" charset="-120"/>
              <a:buChar char="◇"/>
              <a:defRPr/>
            </a:lvl3pPr>
            <a:lvl4pPr marL="749808" indent="-182880">
              <a:buFont typeface="微軟正黑體 Light" panose="020B0304030504040204" pitchFamily="34" charset="-120"/>
              <a:buChar char="◇"/>
              <a:defRPr/>
            </a:lvl4pPr>
            <a:lvl5pPr marL="932688" indent="-182880">
              <a:buFont typeface="微軟正黑體 Light" panose="020B0304030504040204" pitchFamily="34" charset="-120"/>
              <a:buChar char="◇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9121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EBE5-9D78-42C6-8DBA-AC9AD8E5252B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1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6714-0BFF-49C7-AC93-8BA7BEBE9D4C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4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CABA-1F77-4448-8FAB-0E0D18865F34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1837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6ED3-42CD-4367-92C4-10808669D820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51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AC62-E00A-4195-AE4E-E27E464981A7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6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C95835-3225-472B-BB78-4DFD14E2BB92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A08DBF-8058-46AA-B94B-F9E4A565C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8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58348"/>
            <a:ext cx="10058400" cy="4510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846283-ED17-4556-834A-2515D67B7383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A08DBF-8058-46AA-B94B-F9E4A565C5B4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8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55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0BD28-0F53-44F1-87F4-16CD7EA17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altLang="zh-TW"/>
              <a:t>Paper Study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3AA41C-975B-4AA6-8AFA-544D5B8E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 fontScale="92500"/>
          </a:bodyPr>
          <a:lstStyle/>
          <a:p>
            <a:r>
              <a:rPr lang="en-US" altLang="zh-TW"/>
              <a:t>A two-stage time-stretching TDC with discrete components</a:t>
            </a:r>
          </a:p>
          <a:p>
            <a:r>
              <a:rPr lang="en-US" altLang="zh-TW"/>
              <a:t>2505.07514</a:t>
            </a:r>
          </a:p>
          <a:p>
            <a:endParaRPr lang="en-US" altLang="zh-TW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F2EC3A83-8D08-2F48-4C20-FD10CF61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56E-F793-4ECA-8EAC-0DF9621F5EB3}" type="datetime1">
              <a:rPr lang="zh-TW" altLang="en-US" smtClean="0"/>
              <a:t>2025/7/30</a:t>
            </a:fld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903FB9-85B8-10F2-5172-9DAAB6E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87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A751BCD-EDD5-58BC-1AC4-6EFB2213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20ns input</a:t>
            </a:r>
          </a:p>
          <a:p>
            <a:r>
              <a:rPr lang="en-US" altLang="zh-TW"/>
              <a:t>edge 1: 75.5 ps RMS jitter.     edge 2: 67.8 ps RMS jitter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FAABA2-5E44-6EE2-D7FB-CDA06FA8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6C6063-6A28-EAA3-C440-A987B241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6C3B362-731D-ACE6-0E4E-361A903D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two-stage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7E7910-04AB-8EE7-4735-1C37238B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240566"/>
            <a:ext cx="10058399" cy="39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CE9E061-4666-7E14-8553-A24C8FC9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2CBAD9-EEDB-EEF5-C349-3D67180D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20B71E-AFF4-A5A3-3D13-F05663C5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A608443-888C-2532-D4CC-3E82494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edge detection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E2C7EA4-FDE3-6474-61B7-9F60911D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46298"/>
            <a:ext cx="10058400" cy="36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0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44E7DE-AA9A-BAD4-9CB6-2192A730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less than 120 ps per unit ( &lt; 170ps combined)</a:t>
            </a:r>
          </a:p>
          <a:p>
            <a:r>
              <a:rPr lang="en-US" altLang="zh-TW"/>
              <a:t>less than 17ps after S</a:t>
            </a:r>
            <a:r>
              <a:rPr lang="en-US" altLang="zh-TW" baseline="-25000"/>
              <a:t>0</a:t>
            </a:r>
            <a:r>
              <a:rPr lang="en-US" altLang="zh-TW"/>
              <a:t> division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2EF84E-5589-5AB3-A11B-80BEE85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1F507F-A9D4-62B6-6E6B-DD11AA91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6AE3860-F4CC-8600-1F17-96D65C7B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two stage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CF733AC-1569-1F89-90E1-9A081199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3" y="2281108"/>
            <a:ext cx="10964805" cy="39248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E2D323D-7A20-CA2B-180C-696061C5DD42}"/>
                  </a:ext>
                </a:extLst>
              </p:cNvPr>
              <p:cNvSpPr txBox="1"/>
              <p:nvPr/>
            </p:nvSpPr>
            <p:spPr>
              <a:xfrm>
                <a:off x="9203567" y="1358348"/>
                <a:ext cx="2167068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170</m:t>
                      </m:r>
                    </m:oMath>
                  </m:oMathPara>
                </a14:m>
                <a:endParaRPr lang="zh-TW" altLang="en-US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E2D323D-7A20-CA2B-180C-696061C5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567" y="1358348"/>
                <a:ext cx="2167068" cy="343107"/>
              </a:xfrm>
              <a:prstGeom prst="rect">
                <a:avLst/>
              </a:prstGeom>
              <a:blipFill>
                <a:blip r:embed="rId3"/>
                <a:stretch>
                  <a:fillRect r="-2254" b="-5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58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A2FC7BB-8CB4-1E73-70A7-DFFF47B5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1738938"/>
          </a:xfrm>
        </p:spPr>
        <p:txBody>
          <a:bodyPr/>
          <a:lstStyle/>
          <a:p>
            <a:r>
              <a:rPr lang="en-US" altLang="zh-TW"/>
              <a:t>Counter quantization error, 41ps</a:t>
            </a:r>
          </a:p>
          <a:p>
            <a:r>
              <a:rPr lang="en-US" altLang="zh-TW"/>
              <a:t>Figure 7</a:t>
            </a:r>
          </a:p>
          <a:p>
            <a:r>
              <a:rPr lang="en-US" altLang="zh-TW"/>
              <a:t>Figure 11</a:t>
            </a:r>
          </a:p>
          <a:p>
            <a:r>
              <a:rPr lang="en-US" altLang="zh-TW"/>
              <a:t>Figure 12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4D60ED-88DC-BA77-C28A-6D962438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2EE2FD-F182-DC58-44F3-78B6E111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66DBD25-3090-E55B-A697-F1A2B179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total time resolution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3D526C-5F95-75F9-A4B3-437B9ACE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05272"/>
            <a:ext cx="9126224" cy="4286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94F0950-291E-3846-6D7F-B2D4BD1B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072042"/>
            <a:ext cx="757343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C877389-85EA-B976-2466-01FB7D93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1102866"/>
          </a:xfrm>
        </p:spPr>
        <p:txBody>
          <a:bodyPr/>
          <a:lstStyle/>
          <a:p>
            <a:r>
              <a:rPr lang="en-US" altLang="zh-TW"/>
              <a:t>The prototype TDC’s overall time resolution was measured by comparing direct oscilloscope</a:t>
            </a:r>
          </a:p>
          <a:p>
            <a:r>
              <a:rPr lang="en-US" altLang="zh-TW"/>
              <a:t>The discrete-component prototype demonstrates that two-stage time-stretching TDCs can achieve 60–100 ps resolution using only a 100 MHz clock counter.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9611FDB-9177-4F83-E285-706573D4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A183D3-1804-0828-141E-180B04E7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1FABD35-0511-051D-6BAE-5F694573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3500A1D-61E4-83A3-A153-64046440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13410"/>
            <a:ext cx="10058400" cy="38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61B2ED-8D8F-002B-93CD-BC2EDA56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3857466"/>
          </a:xfrm>
        </p:spPr>
        <p:txBody>
          <a:bodyPr/>
          <a:lstStyle/>
          <a:p>
            <a:r>
              <a:rPr lang="en-US" altLang="zh-TW"/>
              <a:t>The design and test results of a two-stage time-stretching prototype TDC </a:t>
            </a:r>
            <a:r>
              <a:rPr lang="en-US" altLang="zh-TW">
                <a:solidFill>
                  <a:srgbClr val="FF0000"/>
                </a:solidFill>
              </a:rPr>
              <a:t>made with low-cost discrete components</a:t>
            </a:r>
          </a:p>
          <a:p>
            <a:r>
              <a:rPr lang="en-US" altLang="zh-TW"/>
              <a:t>A less than </a:t>
            </a:r>
            <a:r>
              <a:rPr lang="en-US" altLang="zh-TW">
                <a:solidFill>
                  <a:srgbClr val="FF0000"/>
                </a:solidFill>
              </a:rPr>
              <a:t>100 ps </a:t>
            </a:r>
            <a:r>
              <a:rPr lang="en-US" altLang="zh-TW"/>
              <a:t>time resolution is achieved with a </a:t>
            </a:r>
            <a:r>
              <a:rPr lang="en-US" altLang="zh-TW">
                <a:solidFill>
                  <a:srgbClr val="FF0000"/>
                </a:solidFill>
              </a:rPr>
              <a:t>100 MHz clock </a:t>
            </a:r>
            <a:r>
              <a:rPr lang="en-US" altLang="zh-TW"/>
              <a:t>counter.</a:t>
            </a:r>
          </a:p>
          <a:p>
            <a:r>
              <a:rPr lang="en-US" altLang="zh-TW"/>
              <a:t>The time resolution of such a TDC is found to be dominated by the time jitter of the first-stage stretching unit. The conversion time </a:t>
            </a:r>
            <a:r>
              <a:rPr lang="en-US" altLang="zh-TW">
                <a:solidFill>
                  <a:srgbClr val="FF0000"/>
                </a:solidFill>
              </a:rPr>
              <a:t>for a 10 ns input width is less than 300 ns</a:t>
            </a:r>
            <a:r>
              <a:rPr lang="en-US" altLang="zh-TW"/>
              <a:t>, a factor of five less than a single stage stretching with a stretching factor of 100.</a:t>
            </a:r>
          </a:p>
          <a:p>
            <a:r>
              <a:rPr lang="en-US" altLang="zh-TW"/>
              <a:t>A stepping stone and optimization platform towards the design of TDC in modern CMOS technologies for future 4D pixel detectors at hadron colliders, which requires </a:t>
            </a:r>
            <a:r>
              <a:rPr lang="zh-TW" altLang="en-US">
                <a:solidFill>
                  <a:srgbClr val="FF0000"/>
                </a:solidFill>
              </a:rPr>
              <a:t>𝜇</a:t>
            </a:r>
            <a:r>
              <a:rPr lang="en-US" altLang="zh-TW">
                <a:solidFill>
                  <a:srgbClr val="FF0000"/>
                </a:solidFill>
              </a:rPr>
              <a:t>W level power consumption</a:t>
            </a:r>
            <a:r>
              <a:rPr lang="en-US" altLang="zh-TW"/>
              <a:t>, </a:t>
            </a:r>
            <a:r>
              <a:rPr lang="en-US" altLang="zh-TW">
                <a:solidFill>
                  <a:srgbClr val="FF0000"/>
                </a:solidFill>
              </a:rPr>
              <a:t>&lt; 50 ps level time resolution</a:t>
            </a:r>
            <a:r>
              <a:rPr lang="en-US" altLang="zh-TW"/>
              <a:t>, and with </a:t>
            </a:r>
            <a:r>
              <a:rPr lang="en-US" altLang="zh-TW">
                <a:solidFill>
                  <a:srgbClr val="FF0000"/>
                </a:solidFill>
              </a:rPr>
              <a:t>more than 100 kHz hit rate</a:t>
            </a:r>
            <a:r>
              <a:rPr lang="en-US" altLang="zh-TW"/>
              <a:t>.</a:t>
            </a:r>
          </a:p>
          <a:p>
            <a:r>
              <a:rPr lang="en-US" altLang="zh-TW"/>
              <a:t>The prototype is also a ready-to-use low-cost system for many existing applications where a 100 ps level resolution is enough, such as precision timing circuits for neutrino detectors.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66EDE6E-E981-F340-1A34-A8637C2D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08D64B-DB3C-4B4D-BBB3-2B64186A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B385C03-1626-5D2C-F252-46C496F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5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BD9592-C909-43C9-86D4-252FF750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2839"/>
          </a:xfrm>
        </p:spPr>
        <p:txBody>
          <a:bodyPr/>
          <a:lstStyle/>
          <a:p>
            <a:r>
              <a:rPr lang="en-US" altLang="zh-TW" dirty="0"/>
              <a:t>Thank you for listening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FB5A0F8-62A8-4073-F1B0-6DE39BA0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369332"/>
          </a:xfrm>
        </p:spPr>
        <p:txBody>
          <a:bodyPr/>
          <a:lstStyle/>
          <a:p>
            <a:r>
              <a:rPr lang="en-US" altLang="zh-TW" dirty="0"/>
              <a:t>Q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5D563F-160E-7ACA-2AF1-2ED9237D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3124-DBBE-459F-9963-34686690394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189913-A620-CC78-6B26-D9FF7BB0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8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6AA1733-B8C3-8756-DD92-49F16412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1738938"/>
          </a:xfrm>
        </p:spPr>
        <p:txBody>
          <a:bodyPr/>
          <a:lstStyle/>
          <a:p>
            <a:r>
              <a:rPr lang="en-US" altLang="zh-TW"/>
              <a:t>time-stretching</a:t>
            </a:r>
          </a:p>
          <a:p>
            <a:r>
              <a:rPr lang="en-US" altLang="zh-TW"/>
              <a:t>But dead time also get stretching</a:t>
            </a:r>
          </a:p>
          <a:p>
            <a:r>
              <a:rPr lang="en-US" altLang="zh-TW" sz="2000">
                <a:latin typeface="+mj-lt"/>
              </a:rPr>
              <a:t>S (stretched factor) = I2 / I1</a:t>
            </a:r>
            <a:endParaRPr lang="zh-TW" altLang="en-US" sz="2000">
              <a:latin typeface="+mj-lt"/>
            </a:endParaRPr>
          </a:p>
          <a:p>
            <a:endParaRPr lang="en-US" alt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8F587-1D19-C64F-6F18-2DF94B1A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1838A1-E893-23B6-E84D-026E9D66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2C48A94-807D-A611-EDFF-605D8EC7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idea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85D244-359E-50DC-3E96-ED6AC49A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61" y="2887939"/>
            <a:ext cx="7166077" cy="3781194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213033A-F592-9E89-E890-B3F46B927167}"/>
              </a:ext>
            </a:extLst>
          </p:cNvPr>
          <p:cNvCxnSpPr>
            <a:cxnSpLocks/>
          </p:cNvCxnSpPr>
          <p:nvPr/>
        </p:nvCxnSpPr>
        <p:spPr>
          <a:xfrm>
            <a:off x="6970974" y="3336431"/>
            <a:ext cx="187264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0EE48BE-41AD-B868-F3C6-1872536F9A45}"/>
              </a:ext>
            </a:extLst>
          </p:cNvPr>
          <p:cNvSpPr txBox="1"/>
          <p:nvPr/>
        </p:nvSpPr>
        <p:spPr>
          <a:xfrm>
            <a:off x="7227144" y="2967099"/>
            <a:ext cx="127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latin typeface="+mj-lt"/>
              </a:rPr>
              <a:t>Dead time</a:t>
            </a:r>
            <a:endParaRPr lang="zh-TW" altLang="en-US">
              <a:latin typeface="+mj-lt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0BF057D-C21F-DACF-3039-E8840A35F50A}"/>
              </a:ext>
            </a:extLst>
          </p:cNvPr>
          <p:cNvCxnSpPr>
            <a:cxnSpLocks/>
          </p:cNvCxnSpPr>
          <p:nvPr/>
        </p:nvCxnSpPr>
        <p:spPr>
          <a:xfrm>
            <a:off x="2086576" y="5042213"/>
            <a:ext cx="588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FCEC290-B9A8-38D8-5EDD-98520BBF7BE0}"/>
              </a:ext>
            </a:extLst>
          </p:cNvPr>
          <p:cNvCxnSpPr>
            <a:cxnSpLocks/>
          </p:cNvCxnSpPr>
          <p:nvPr/>
        </p:nvCxnSpPr>
        <p:spPr>
          <a:xfrm>
            <a:off x="2086576" y="3898169"/>
            <a:ext cx="588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099F7C8-963B-BCFE-389B-5EBC4A08441A}"/>
              </a:ext>
            </a:extLst>
          </p:cNvPr>
          <p:cNvSpPr txBox="1"/>
          <p:nvPr/>
        </p:nvSpPr>
        <p:spPr>
          <a:xfrm>
            <a:off x="815184" y="3656965"/>
            <a:ext cx="127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latin typeface="+mj-lt"/>
              </a:rPr>
              <a:t>Charge rate</a:t>
            </a:r>
            <a:endParaRPr lang="zh-TW" altLang="en-US">
              <a:latin typeface="+mj-lt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3B4D056-C112-DBD4-69A1-65BF638066F4}"/>
              </a:ext>
            </a:extLst>
          </p:cNvPr>
          <p:cNvSpPr txBox="1"/>
          <p:nvPr/>
        </p:nvSpPr>
        <p:spPr>
          <a:xfrm>
            <a:off x="577191" y="4851861"/>
            <a:ext cx="150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latin typeface="+mj-lt"/>
              </a:rPr>
              <a:t>Discharge rate</a:t>
            </a:r>
            <a:endParaRPr lang="zh-TW" altLang="en-US">
              <a:latin typeface="+mj-lt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B38D8F2-334B-DB0F-B580-565F3315FCE2}"/>
              </a:ext>
            </a:extLst>
          </p:cNvPr>
          <p:cNvSpPr txBox="1"/>
          <p:nvPr/>
        </p:nvSpPr>
        <p:spPr>
          <a:xfrm>
            <a:off x="3946692" y="3615579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>
                <a:latin typeface="+mj-lt"/>
              </a:rPr>
              <a:t>M2 (PMOS) turn on when no signal input</a:t>
            </a:r>
            <a:endParaRPr lang="zh-TW" altLang="en-US" sz="1000">
              <a:latin typeface="+mj-lt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8E44AED-621B-FC5B-DBCB-EAFDBC6D83B8}"/>
              </a:ext>
            </a:extLst>
          </p:cNvPr>
          <p:cNvCxnSpPr/>
          <p:nvPr/>
        </p:nvCxnSpPr>
        <p:spPr>
          <a:xfrm>
            <a:off x="6513534" y="3839227"/>
            <a:ext cx="2893513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8E1E744-CD3B-3A07-7D53-B063A038201A}"/>
              </a:ext>
            </a:extLst>
          </p:cNvPr>
          <p:cNvSpPr txBox="1"/>
          <p:nvPr/>
        </p:nvSpPr>
        <p:spPr>
          <a:xfrm>
            <a:off x="9407047" y="3716116"/>
            <a:ext cx="400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>
                <a:latin typeface="+mj-lt"/>
              </a:rPr>
              <a:t>vth</a:t>
            </a:r>
            <a:endParaRPr lang="zh-TW" altLang="en-US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56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6AA1733-B8C3-8756-DD92-49F16412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two-stage time-stretching</a:t>
            </a:r>
          </a:p>
          <a:p>
            <a:r>
              <a:rPr lang="en-US" altLang="zh-TW"/>
              <a:t>To solve dead time problem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8F587-1D19-C64F-6F18-2DF94B1A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1838A1-E893-23B6-E84D-026E9D66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2C48A94-807D-A611-EDFF-605D8EC7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idea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60BA86D-245D-4240-D08F-AB9CBC05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8" y="2312490"/>
            <a:ext cx="10498015" cy="376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0CDA084-8177-BF65-E724-3ABD6B059A5B}"/>
                  </a:ext>
                </a:extLst>
              </p:cNvPr>
              <p:cNvSpPr txBox="1"/>
              <p:nvPr/>
            </p:nvSpPr>
            <p:spPr>
              <a:xfrm>
                <a:off x="1149263" y="2184215"/>
                <a:ext cx="5177507" cy="792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𝑚𝑒𝑎𝑠𝑢𝑟𝑒𝑑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 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>
                  <a:latin typeface="+mj-lt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0CDA084-8177-BF65-E724-3ABD6B05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63" y="2184215"/>
                <a:ext cx="5177507" cy="792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515ED4-A15E-15BF-372E-20119ECF440E}"/>
              </a:ext>
            </a:extLst>
          </p:cNvPr>
          <p:cNvSpPr txBox="1"/>
          <p:nvPr/>
        </p:nvSpPr>
        <p:spPr>
          <a:xfrm>
            <a:off x="7957158" y="2173990"/>
            <a:ext cx="325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>
                <a:latin typeface="+mj-lt"/>
              </a:rPr>
              <a:t>Assume clk = 100MHz, T = 10ns, S0 = S1 = S2 = 10</a:t>
            </a:r>
            <a:endParaRPr lang="zh-TW" alt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A980AE-FABC-EAAA-E5FB-0B5FB343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17BBDA-1535-B5A5-D20C-03035926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565D80-BF78-19A9-5DBF-DF72254F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A513D99-E14B-7393-D6A1-9F982856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Prototype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2BD4FE7-3263-2F43-5BF6-008A06C6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48" y="1761527"/>
            <a:ext cx="6368865" cy="43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B8E110-FC93-C311-4788-5E8404EA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1282402"/>
          </a:xfrm>
        </p:spPr>
        <p:txBody>
          <a:bodyPr/>
          <a:lstStyle/>
          <a:p>
            <a:r>
              <a:rPr lang="en-US" altLang="zh-TW"/>
              <a:t>ns-level pulse generator</a:t>
            </a:r>
          </a:p>
          <a:p>
            <a:r>
              <a:rPr lang="en-US" altLang="zh-TW"/>
              <a:t>Press SW1 to generate pulse</a:t>
            </a:r>
          </a:p>
          <a:p>
            <a:r>
              <a:rPr lang="en-US" altLang="zh-TW"/>
              <a:t>modify R1 to change oulse width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EBB4F3-C2EA-D581-665F-02ABF10F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E5BEC7-C4E3-8F01-0E08-CF2FB66A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B8F36F2-96C5-548F-3A25-15FDD677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On board pulse generator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382CBE-0511-DEDA-5D0A-F5725321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4" y="2724265"/>
            <a:ext cx="104218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540E1DC-418E-7CC2-F229-E0E5D1B0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non-linear</a:t>
            </a:r>
            <a:endParaRPr lang="zh-TW" altLang="en-US"/>
          </a:p>
          <a:p>
            <a:r>
              <a:rPr lang="en-US" altLang="zh-TW"/>
              <a:t>as calibration lookup table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2B5AF2E-429D-9094-AA37-21A744D2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0E2D94-E30F-01B0-2D60-E60398C4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E6038784-9973-D3CA-7C73-9395A6E9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one-stage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326F35-81CF-C085-876B-636E333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99576"/>
            <a:ext cx="10257149" cy="37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540E1DC-418E-7CC2-F229-E0E5D1B0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20ns input: 60.1 ps RMS jitter</a:t>
            </a:r>
          </a:p>
          <a:p>
            <a:r>
              <a:rPr lang="en-US" altLang="zh-TW"/>
              <a:t>10ns input: 47 ps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2B5AF2E-429D-9094-AA37-21A744D2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0E2D94-E30F-01B0-2D60-E60398C4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E6038784-9973-D3CA-7C73-9395A6E9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one-stage</a:t>
            </a:r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9131FF7-B1D0-9965-67E0-0535A885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99576"/>
            <a:ext cx="10058400" cy="3904418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5C43AD2-4602-9DD1-3BD3-09555CF21148}"/>
              </a:ext>
            </a:extLst>
          </p:cNvPr>
          <p:cNvCxnSpPr>
            <a:cxnSpLocks/>
          </p:cNvCxnSpPr>
          <p:nvPr/>
        </p:nvCxnSpPr>
        <p:spPr>
          <a:xfrm>
            <a:off x="7704499" y="2099576"/>
            <a:ext cx="0" cy="202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8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4541E72-DAE6-4CB3-6347-EEEEBC6E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825867"/>
          </a:xfrm>
        </p:spPr>
        <p:txBody>
          <a:bodyPr/>
          <a:lstStyle/>
          <a:p>
            <a:r>
              <a:rPr lang="en-US" altLang="zh-TW"/>
              <a:t>edge detection (seem to perform by FPGA)</a:t>
            </a:r>
          </a:p>
          <a:p>
            <a:r>
              <a:rPr lang="en-US" altLang="zh-TW"/>
              <a:t>second stage stretching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56662C-126C-C4D8-A529-2157B15E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D9284E-0898-842A-7109-4C53AF73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E80AC9A0-FF2C-0C7B-9E1B-EB2ABEE3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two stage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6C9498-C279-3170-E197-4ECC8915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80182"/>
            <a:ext cx="10058400" cy="38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65E0D3D-F736-90BE-1F69-587294B6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348"/>
            <a:ext cx="10058400" cy="369332"/>
          </a:xfrm>
        </p:spPr>
        <p:txBody>
          <a:bodyPr/>
          <a:lstStyle/>
          <a:p>
            <a:r>
              <a:rPr lang="en-US" altLang="zh-TW"/>
              <a:t>non-linear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BDECB64-17C7-B287-9264-7CF8B006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AC69-3896-4695-9586-B2892CE69E3C}" type="datetime1">
              <a:rPr lang="zh-TW" altLang="en-US" smtClean="0"/>
              <a:t>2025/7/30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67FD03-FC41-85DC-AAA1-F617B2BA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8DBF-8058-46AA-B94B-F9E4A565C5B4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52C4A28-8779-9E8D-0F85-B402E10C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two-stage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FC98AF3-3B7F-D365-5C96-1BEAB4FA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505405"/>
            <a:ext cx="10058400" cy="35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5592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4324</TotalTime>
  <Words>425</Words>
  <Application>Microsoft Office PowerPoint</Application>
  <PresentationFormat>寬螢幕</PresentationFormat>
  <Paragraphs>90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 Light</vt:lpstr>
      <vt:lpstr>Aptos</vt:lpstr>
      <vt:lpstr>Calibri</vt:lpstr>
      <vt:lpstr>Calibri Light</vt:lpstr>
      <vt:lpstr>Cambria Math</vt:lpstr>
      <vt:lpstr>回顧</vt:lpstr>
      <vt:lpstr>Paper Study</vt:lpstr>
      <vt:lpstr>The idea</vt:lpstr>
      <vt:lpstr>The idea</vt:lpstr>
      <vt:lpstr>Prototype</vt:lpstr>
      <vt:lpstr>On board pulse generator</vt:lpstr>
      <vt:lpstr>one-stage</vt:lpstr>
      <vt:lpstr>one-stage</vt:lpstr>
      <vt:lpstr>two stage</vt:lpstr>
      <vt:lpstr>two-stage</vt:lpstr>
      <vt:lpstr>two-stage</vt:lpstr>
      <vt:lpstr>edge detection</vt:lpstr>
      <vt:lpstr>two stage</vt:lpstr>
      <vt:lpstr>total time resolution</vt:lpstr>
      <vt:lpstr>result</vt:lpstr>
      <vt:lpstr>summary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姚錫泓</dc:title>
  <dc:creator>maki</dc:creator>
  <cp:lastModifiedBy>錫泓 姚</cp:lastModifiedBy>
  <cp:revision>380</cp:revision>
  <dcterms:created xsi:type="dcterms:W3CDTF">2023-12-16T09:32:02Z</dcterms:created>
  <dcterms:modified xsi:type="dcterms:W3CDTF">2025-07-30T09:06:07Z</dcterms:modified>
</cp:coreProperties>
</file>