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2" r:id="rId1"/>
  </p:sldMasterIdLst>
  <p:notesMasterIdLst>
    <p:notesMasterId r:id="rId6"/>
  </p:notesMasterIdLst>
  <p:handoutMasterIdLst>
    <p:handoutMasterId r:id="rId7"/>
  </p:handoutMasterIdLst>
  <p:sldIdLst>
    <p:sldId id="256" r:id="rId2"/>
    <p:sldId id="291" r:id="rId3"/>
    <p:sldId id="296" r:id="rId4"/>
    <p:sldId id="295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6267" autoAdjust="0"/>
  </p:normalViewPr>
  <p:slideViewPr>
    <p:cSldViewPr snapToGrid="0">
      <p:cViewPr varScale="1">
        <p:scale>
          <a:sx n="153" d="100"/>
          <a:sy n="153" d="100"/>
        </p:scale>
        <p:origin x="546" y="13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21" d="100"/>
          <a:sy n="121" d="100"/>
        </p:scale>
        <p:origin x="4164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>
            <a:extLst>
              <a:ext uri="{FF2B5EF4-FFF2-40B4-BE49-F238E27FC236}">
                <a16:creationId xmlns:a16="http://schemas.microsoft.com/office/drawing/2014/main" id="{4FAFDD41-F4EB-24A0-AFEE-C7220499C5FE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34B2A16-4EBE-2695-AFDF-E86DFE358DB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AFE84DB-3D23-4E5B-825A-333466153806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C7B2173B-BBFC-5139-410B-D056503DC730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C71F154F-24C2-CDA2-3965-5314CF30229E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576FEB-2ECA-4CCD-9814-538F3A03846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626473741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EC2C427-99A3-4D48-BF0A-A10649CF4817}" type="datetimeFigureOut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4" name="投影片影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TW" altLang="en-US"/>
              <a:t>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24E994-8E47-4FF6-9006-4A133BEE3156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5524157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zh-TW" altLang="en-US"/>
              <a:t>按一下以編輯母片子標題樣式</a:t>
            </a:r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EA843121-71A6-B804-FD1E-D649EFF192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34D6E9-137B-4117-9544-19611283FF02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id="{FE7505FA-E420-80DA-0D61-1B5AAB6BB5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D20AB1A6-9356-C7D1-E7B1-5501C0D05C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042172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TW" altLang="en-US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C9C1A5-3886-4CD1-81F5-5923B3C4DE35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03090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D1C028-17D3-4BC3-91C4-F52C65E00795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212168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55EA-CAE5-4677-993F-9080DD594EE3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93773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1482457"/>
          </a:xfrm>
        </p:spPr>
        <p:txBody>
          <a:bodyPr>
            <a:spAutoFit/>
          </a:bodyPr>
          <a:lstStyle>
            <a:lvl1pPr marL="0" indent="-183600">
              <a:buFont typeface="微軟正黑體 Light" panose="020B0304030504040204" pitchFamily="34" charset="-120"/>
              <a:buChar char="◇"/>
              <a:defRPr>
                <a:latin typeface="+mj-lt"/>
              </a:defRPr>
            </a:lvl1pPr>
            <a:lvl2pPr marL="38404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2pPr>
            <a:lvl3pPr marL="56692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3pPr>
            <a:lvl4pPr marL="74980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4pPr>
            <a:lvl5pPr marL="93268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cxnSp>
        <p:nvCxnSpPr>
          <p:cNvPr id="7" name="Straight Connector 8">
            <a:extLst>
              <a:ext uri="{FF2B5EF4-FFF2-40B4-BE49-F238E27FC236}">
                <a16:creationId xmlns:a16="http://schemas.microsoft.com/office/drawing/2014/main" id="{1D952FF2-783B-29B1-9D51-F6A7A312DB17}"/>
              </a:ext>
            </a:extLst>
          </p:cNvPr>
          <p:cNvCxnSpPr>
            <a:cxnSpLocks/>
          </p:cNvCxnSpPr>
          <p:nvPr userDrawn="1"/>
        </p:nvCxnSpPr>
        <p:spPr>
          <a:xfrm>
            <a:off x="1097280" y="1189383"/>
            <a:ext cx="100584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日期版面配置區 9">
            <a:extLst>
              <a:ext uri="{FF2B5EF4-FFF2-40B4-BE49-F238E27FC236}">
                <a16:creationId xmlns:a16="http://schemas.microsoft.com/office/drawing/2014/main" id="{3A4EA913-12BA-3398-B8CC-31FEEEDEC4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2025/8/21</a:t>
            </a:fld>
            <a:endParaRPr lang="zh-TW" altLang="en-US" dirty="0"/>
          </a:p>
        </p:txBody>
      </p:sp>
      <p:sp>
        <p:nvSpPr>
          <p:cNvPr id="11" name="頁尾版面配置區 10">
            <a:extLst>
              <a:ext uri="{FF2B5EF4-FFF2-40B4-BE49-F238E27FC236}">
                <a16:creationId xmlns:a16="http://schemas.microsoft.com/office/drawing/2014/main" id="{6324DBA2-383F-B7A5-8978-87666CD9E0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12" name="投影片編號版面配置區 11">
            <a:extLst>
              <a:ext uri="{FF2B5EF4-FFF2-40B4-BE49-F238E27FC236}">
                <a16:creationId xmlns:a16="http://schemas.microsoft.com/office/drawing/2014/main" id="{472A13F8-BCC0-C275-3C5A-BAACB00E1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  <p:sp>
        <p:nvSpPr>
          <p:cNvPr id="13" name="標題 12">
            <a:extLst>
              <a:ext uri="{FF2B5EF4-FFF2-40B4-BE49-F238E27FC236}">
                <a16:creationId xmlns:a16="http://schemas.microsoft.com/office/drawing/2014/main" id="{141D9679-EDE9-DB4C-7A83-2E62CCD2F0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</p:spTree>
    <p:extLst>
      <p:ext uri="{BB962C8B-B14F-4D97-AF65-F5344CB8AC3E}">
        <p14:creationId xmlns:p14="http://schemas.microsoft.com/office/powerpoint/2010/main" val="336416254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內容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22104"/>
            <a:ext cx="4937760" cy="280139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922102"/>
            <a:ext cx="4937760" cy="2801398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99128D1-62A4-41F6-9014-996988DCF9C2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2" name="Content Placeholder 2">
            <a:extLst>
              <a:ext uri="{FF2B5EF4-FFF2-40B4-BE49-F238E27FC236}">
                <a16:creationId xmlns:a16="http://schemas.microsoft.com/office/drawing/2014/main" id="{B32A483E-14BB-D916-4E66-50271E86BC65}"/>
              </a:ext>
            </a:extLst>
          </p:cNvPr>
          <p:cNvSpPr>
            <a:spLocks noGrp="1"/>
          </p:cNvSpPr>
          <p:nvPr>
            <p:ph idx="13"/>
          </p:nvPr>
        </p:nvSpPr>
        <p:spPr>
          <a:xfrm>
            <a:off x="1097280" y="1358348"/>
            <a:ext cx="10058400" cy="1482457"/>
          </a:xfrm>
        </p:spPr>
        <p:txBody>
          <a:bodyPr>
            <a:spAutoFit/>
          </a:bodyPr>
          <a:lstStyle>
            <a:lvl1pPr marL="0" indent="-183600">
              <a:buFont typeface="微軟正黑體 Light" panose="020B0304030504040204" pitchFamily="34" charset="-120"/>
              <a:buChar char="◇"/>
              <a:defRPr>
                <a:latin typeface="+mj-lt"/>
              </a:defRPr>
            </a:lvl1pPr>
            <a:lvl2pPr marL="38404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2pPr>
            <a:lvl3pPr marL="56692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3pPr>
            <a:lvl4pPr marL="74980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4pPr>
            <a:lvl5pPr marL="932688" indent="-182880">
              <a:buFont typeface="微軟正黑體 Light" panose="020B0304030504040204" pitchFamily="34" charset="-120"/>
              <a:buChar char="◇"/>
              <a:defRPr>
                <a:latin typeface="+mj-lt"/>
              </a:defRPr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cxnSp>
        <p:nvCxnSpPr>
          <p:cNvPr id="11" name="Straight Connector 8">
            <a:extLst>
              <a:ext uri="{FF2B5EF4-FFF2-40B4-BE49-F238E27FC236}">
                <a16:creationId xmlns:a16="http://schemas.microsoft.com/office/drawing/2014/main" id="{D1FBD45D-F60F-0F71-B9BA-7CBB2F34E510}"/>
              </a:ext>
            </a:extLst>
          </p:cNvPr>
          <p:cNvCxnSpPr>
            <a:cxnSpLocks/>
          </p:cNvCxnSpPr>
          <p:nvPr userDrawn="1"/>
        </p:nvCxnSpPr>
        <p:spPr>
          <a:xfrm>
            <a:off x="1097280" y="1189383"/>
            <a:ext cx="1005840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標題 13">
            <a:extLst>
              <a:ext uri="{FF2B5EF4-FFF2-40B4-BE49-F238E27FC236}">
                <a16:creationId xmlns:a16="http://schemas.microsoft.com/office/drawing/2014/main" id="{EA036AB1-1FAA-F335-9E68-A2DEA845B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15" name="Content Placeholder 2">
            <a:extLst>
              <a:ext uri="{FF2B5EF4-FFF2-40B4-BE49-F238E27FC236}">
                <a16:creationId xmlns:a16="http://schemas.microsoft.com/office/drawing/2014/main" id="{15D351C8-DF82-C77B-950F-739E95F9E4E6}"/>
              </a:ext>
            </a:extLst>
          </p:cNvPr>
          <p:cNvSpPr>
            <a:spLocks noGrp="1"/>
          </p:cNvSpPr>
          <p:nvPr>
            <p:ph idx="14"/>
          </p:nvPr>
        </p:nvSpPr>
        <p:spPr>
          <a:xfrm>
            <a:off x="1097280" y="5723501"/>
            <a:ext cx="4937760" cy="258532"/>
          </a:xfrm>
        </p:spPr>
        <p:txBody>
          <a:bodyPr wrap="square">
            <a:spAutoFit/>
          </a:bodyPr>
          <a:lstStyle>
            <a:lvl1pPr marL="0" indent="0" algn="ctr">
              <a:buFont typeface="微軟正黑體 Light" panose="020B0304030504040204" pitchFamily="34" charset="-120"/>
              <a:buNone/>
              <a:defRPr sz="1200"/>
            </a:lvl1pPr>
            <a:lvl2pPr marL="384048" indent="-182880">
              <a:buFont typeface="微軟正黑體 Light" panose="020B0304030504040204" pitchFamily="34" charset="-120"/>
              <a:buChar char="◇"/>
              <a:defRPr/>
            </a:lvl2pPr>
            <a:lvl3pPr marL="566928" indent="-182880">
              <a:buFont typeface="微軟正黑體 Light" panose="020B0304030504040204" pitchFamily="34" charset="-120"/>
              <a:buChar char="◇"/>
              <a:defRPr/>
            </a:lvl3pPr>
            <a:lvl4pPr marL="749808" indent="-182880">
              <a:buFont typeface="微軟正黑體 Light" panose="020B0304030504040204" pitchFamily="34" charset="-120"/>
              <a:buChar char="◇"/>
              <a:defRPr/>
            </a:lvl4pPr>
            <a:lvl5pPr marL="932688" indent="-182880">
              <a:buFont typeface="微軟正黑體 Light" panose="020B0304030504040204" pitchFamily="34" charset="-120"/>
              <a:buChar char="◇"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  <p:sp>
        <p:nvSpPr>
          <p:cNvPr id="16" name="Content Placeholder 2">
            <a:extLst>
              <a:ext uri="{FF2B5EF4-FFF2-40B4-BE49-F238E27FC236}">
                <a16:creationId xmlns:a16="http://schemas.microsoft.com/office/drawing/2014/main" id="{98DEB729-90C5-B954-3C4B-DE7D1D478E8D}"/>
              </a:ext>
            </a:extLst>
          </p:cNvPr>
          <p:cNvSpPr>
            <a:spLocks noGrp="1"/>
          </p:cNvSpPr>
          <p:nvPr>
            <p:ph idx="15"/>
          </p:nvPr>
        </p:nvSpPr>
        <p:spPr>
          <a:xfrm>
            <a:off x="6217920" y="5723500"/>
            <a:ext cx="4937760" cy="258532"/>
          </a:xfrm>
        </p:spPr>
        <p:txBody>
          <a:bodyPr wrap="square">
            <a:spAutoFit/>
          </a:bodyPr>
          <a:lstStyle>
            <a:lvl1pPr marL="0" indent="0" algn="ctr">
              <a:buFont typeface="微軟正黑體 Light" panose="020B0304030504040204" pitchFamily="34" charset="-120"/>
              <a:buNone/>
              <a:defRPr sz="1200"/>
            </a:lvl1pPr>
            <a:lvl2pPr marL="384048" indent="-182880">
              <a:buFont typeface="微軟正黑體 Light" panose="020B0304030504040204" pitchFamily="34" charset="-120"/>
              <a:buChar char="◇"/>
              <a:defRPr/>
            </a:lvl2pPr>
            <a:lvl3pPr marL="566928" indent="-182880">
              <a:buFont typeface="微軟正黑體 Light" panose="020B0304030504040204" pitchFamily="34" charset="-120"/>
              <a:buChar char="◇"/>
              <a:defRPr/>
            </a:lvl3pPr>
            <a:lvl4pPr marL="749808" indent="-182880">
              <a:buFont typeface="微軟正黑體 Light" panose="020B0304030504040204" pitchFamily="34" charset="-120"/>
              <a:buChar char="◇"/>
              <a:defRPr/>
            </a:lvl4pPr>
            <a:lvl5pPr marL="932688" indent="-182880">
              <a:buFont typeface="微軟正黑體 Light" panose="020B0304030504040204" pitchFamily="34" charset="-120"/>
              <a:buChar char="◇"/>
              <a:defRPr/>
            </a:lvl5pPr>
          </a:lstStyle>
          <a:p>
            <a:pPr lvl="0"/>
            <a:r>
              <a:rPr lang="zh-TW" altLang="en-US" dirty="0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18912101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章節標題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6EBE5-9D78-42C6-8DBA-AC9AD8E5252B}" type="datetime1">
              <a:rPr lang="zh-TW" altLang="en-US" smtClean="0"/>
              <a:t>2025/8/21</a:t>
            </a:fld>
            <a:endParaRPr lang="zh-TW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701800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2C6714-0BFF-49C7-AC93-8BA7BEBE9D4C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6664219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zh-TW" altLang="en-US" dirty="0"/>
              <a:t>按一下以編輯母片文字樣式</a:t>
            </a:r>
          </a:p>
          <a:p>
            <a:pPr lvl="1"/>
            <a:r>
              <a:rPr lang="zh-TW" altLang="en-US" dirty="0"/>
              <a:t>第二層</a:t>
            </a:r>
          </a:p>
          <a:p>
            <a:pPr lvl="2"/>
            <a:r>
              <a:rPr lang="zh-TW" altLang="en-US" dirty="0"/>
              <a:t>第三層</a:t>
            </a:r>
          </a:p>
          <a:p>
            <a:pPr lvl="3"/>
            <a:r>
              <a:rPr lang="zh-TW" altLang="en-US" dirty="0"/>
              <a:t>第四層</a:t>
            </a:r>
          </a:p>
          <a:p>
            <a:pPr lvl="4"/>
            <a:r>
              <a:rPr lang="zh-TW" altLang="en-US" dirty="0"/>
              <a:t>第五層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26CABA-1F77-4448-8FAB-0E0D18865F34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</p:spTree>
    <p:extLst>
      <p:ext uri="{BB962C8B-B14F-4D97-AF65-F5344CB8AC3E}">
        <p14:creationId xmlns:p14="http://schemas.microsoft.com/office/powerpoint/2010/main" val="36183746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036ED3-42CD-4367-92C4-10808669D820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6545175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17AC62-E00A-4195-AE4E-E27E464981A7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3786129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zh-TW" altLang="en-US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53C95835-3225-472B-BB78-4DFD14E2BB92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AA08DBF-8058-46AA-B94B-F9E4A565C5B4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1603829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4"/>
            <a:ext cx="10058400" cy="89283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 dirty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358348"/>
            <a:ext cx="10058400" cy="4510746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2A846283-ED17-4556-834A-2515D67B7383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7AA08DBF-8058-46AA-B94B-F9E4A565C5B4}" type="slidenum">
              <a:rPr lang="zh-TW" altLang="en-US" smtClean="0"/>
              <a:t>‹#›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28885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43" r:id="rId1"/>
    <p:sldLayoutId id="2147483744" r:id="rId2"/>
    <p:sldLayoutId id="2147483755" r:id="rId3"/>
    <p:sldLayoutId id="2147483745" r:id="rId4"/>
    <p:sldLayoutId id="2147483746" r:id="rId5"/>
    <p:sldLayoutId id="2147483747" r:id="rId6"/>
    <p:sldLayoutId id="2147483748" r:id="rId7"/>
    <p:sldLayoutId id="2147483749" r:id="rId8"/>
    <p:sldLayoutId id="2147483750" r:id="rId9"/>
    <p:sldLayoutId id="2147483751" r:id="rId10"/>
    <p:sldLayoutId id="2147483752" r:id="rId11"/>
    <p:sldLayoutId id="2147483753" r:id="rId12"/>
  </p:sldLayoutIdLst>
  <p:hf hdr="0" ftr="0"/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微軟正黑體 Light" panose="020B0304030504040204" pitchFamily="34" charset="-120"/>
          <a:ea typeface="微軟正黑體 Light" panose="020B0304030504040204" pitchFamily="34" charset="-120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140.109.102.32/twiki/view/" TargetMode="External"/><Relationship Id="rId2" Type="http://schemas.openxmlformats.org/officeDocument/2006/relationships/hyperlink" Target="https://sp8www.phys.sinica.edu.tw/twiki/bin/view" TargetMode="Externa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140.109.102.32/owncloud" TargetMode="External"/><Relationship Id="rId2" Type="http://schemas.openxmlformats.org/officeDocument/2006/relationships/hyperlink" Target="https://doc.owncloud.com/server/next/classic_ui/index.html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EDC0BD28-0F53-44F1-87F4-16CD7EA17E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/>
          <a:lstStyle/>
          <a:p>
            <a:r>
              <a:rPr lang="en-US" altLang="zh-TW" dirty="0"/>
              <a:t>Progress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D23AA41C-975B-4AA6-8AFA-544D5B8ED28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>
            <a:normAutofit/>
          </a:bodyPr>
          <a:lstStyle/>
          <a:p>
            <a:r>
              <a:rPr lang="en-US" altLang="zh-TW"/>
              <a:t>20250821</a:t>
            </a:r>
            <a:endParaRPr lang="en-US" altLang="zh-TW" dirty="0"/>
          </a:p>
        </p:txBody>
      </p:sp>
      <p:sp>
        <p:nvSpPr>
          <p:cNvPr id="6" name="日期版面配置區 5">
            <a:extLst>
              <a:ext uri="{FF2B5EF4-FFF2-40B4-BE49-F238E27FC236}">
                <a16:creationId xmlns:a16="http://schemas.microsoft.com/office/drawing/2014/main" id="{F2EC3A83-8D08-2F48-4C20-FD10CF6160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B9D56E-F793-4ECA-8EAC-0DF9621F5EB3}" type="datetime1">
              <a:rPr lang="zh-TW" altLang="en-US" smtClean="0"/>
              <a:t>2025/8/21</a:t>
            </a:fld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FB903FB9-85B8-10F2-5172-9DAAB6E146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1</a:t>
            </a:fld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10798763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66AA1733-B8C3-8756-DD92-49F164121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4408386"/>
          </a:xfrm>
        </p:spPr>
        <p:txBody>
          <a:bodyPr/>
          <a:lstStyle/>
          <a:p>
            <a:r>
              <a:rPr lang="en-US" altLang="zh-TW"/>
              <a:t>The New UI and Web Server</a:t>
            </a:r>
          </a:p>
          <a:p>
            <a:pPr lvl="1"/>
            <a:r>
              <a:rPr lang="en-US" altLang="zh-TW"/>
              <a:t>AlmaLinux 9.6</a:t>
            </a:r>
          </a:p>
          <a:p>
            <a:pPr lvl="1"/>
            <a:r>
              <a:rPr lang="en-US" altLang="zh-TW"/>
              <a:t>about 10TB space, 6x 2.4TB drive with RAID 5</a:t>
            </a:r>
          </a:p>
          <a:p>
            <a:pPr lvl="1"/>
            <a:r>
              <a:rPr lang="en-US" altLang="zh-TW"/>
              <a:t>Server name sp8www2</a:t>
            </a:r>
          </a:p>
          <a:p>
            <a:pPr lvl="2"/>
            <a:r>
              <a:rPr lang="en-US" altLang="zh-TW"/>
              <a:t>IP</a:t>
            </a:r>
            <a:r>
              <a:rPr lang="zh-TW" altLang="en-US"/>
              <a:t> </a:t>
            </a:r>
            <a:r>
              <a:rPr lang="en-US" altLang="zh-TW"/>
              <a:t>140.109.102.32</a:t>
            </a:r>
          </a:p>
          <a:p>
            <a:pPr lvl="2"/>
            <a:r>
              <a:rPr lang="zh-TW" altLang="en-US"/>
              <a:t>域名需要註冊</a:t>
            </a:r>
            <a:endParaRPr lang="en-US" altLang="zh-TW"/>
          </a:p>
          <a:p>
            <a:pPr lvl="1"/>
            <a:r>
              <a:rPr lang="en-US" altLang="zh-TW"/>
              <a:t>Webserver:</a:t>
            </a:r>
            <a:r>
              <a:rPr lang="zh-TW" altLang="en-US"/>
              <a:t> </a:t>
            </a:r>
            <a:endParaRPr lang="en-US" altLang="zh-TW"/>
          </a:p>
          <a:p>
            <a:pPr lvl="2"/>
            <a:r>
              <a:rPr lang="en-US" altLang="zh-TW"/>
              <a:t>TWIKI</a:t>
            </a:r>
            <a:r>
              <a:rPr lang="zh-TW" altLang="en-US"/>
              <a:t> </a:t>
            </a:r>
            <a:r>
              <a:rPr lang="en-US" altLang="zh-TW"/>
              <a:t>-</a:t>
            </a:r>
            <a:r>
              <a:rPr lang="zh-TW" altLang="en-US"/>
              <a:t> </a:t>
            </a:r>
            <a:r>
              <a:rPr lang="en-US" altLang="zh-TW"/>
              <a:t>done</a:t>
            </a:r>
          </a:p>
          <a:p>
            <a:pPr lvl="2"/>
            <a:r>
              <a:rPr lang="en-US" altLang="zh-TW"/>
              <a:t>OwnCloud</a:t>
            </a:r>
            <a:r>
              <a:rPr lang="zh-TW" altLang="en-US"/>
              <a:t> </a:t>
            </a:r>
            <a:r>
              <a:rPr lang="en-US" altLang="zh-TW"/>
              <a:t>– work</a:t>
            </a:r>
            <a:r>
              <a:rPr lang="zh-TW" altLang="en-US"/>
              <a:t> </a:t>
            </a:r>
            <a:r>
              <a:rPr lang="en-US" altLang="zh-TW"/>
              <a:t>in progress</a:t>
            </a:r>
          </a:p>
          <a:p>
            <a:pPr lvl="1"/>
            <a:r>
              <a:rPr lang="zh-TW" altLang="en-US"/>
              <a:t>備份</a:t>
            </a:r>
            <a:endParaRPr lang="en-US" altLang="zh-TW"/>
          </a:p>
          <a:p>
            <a:pPr lvl="2"/>
            <a:r>
              <a:rPr lang="en-US" altLang="zh-TW"/>
              <a:t>sp8mysql -&gt; sp8www2 copy in progress</a:t>
            </a:r>
          </a:p>
          <a:p>
            <a:pPr lvl="2"/>
            <a:r>
              <a:rPr lang="en-US" altLang="zh-TW"/>
              <a:t>to </a:t>
            </a:r>
            <a:r>
              <a:rPr lang="zh-TW" altLang="en-US"/>
              <a:t>計算中心</a:t>
            </a:r>
            <a:r>
              <a:rPr lang="en-US" altLang="zh-TW"/>
              <a:t>: how to do?</a:t>
            </a:r>
          </a:p>
          <a:p>
            <a:pPr lvl="1"/>
            <a:r>
              <a:rPr lang="en-US" altLang="zh-TW"/>
              <a:t>HTCondor head</a:t>
            </a:r>
          </a:p>
          <a:p>
            <a:endParaRPr lang="en-US" altLang="zh-TW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088F587-1D19-C64F-6F18-2DF94B1A4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2025/8/21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781838A1-E893-23B6-E84D-026E9D6652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2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12C48A94-807D-A611-EDFF-605D8EC72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New server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018882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D094A924-0C93-87BA-A5DA-B68BFE6B5A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2391424"/>
          </a:xfrm>
        </p:spPr>
        <p:txBody>
          <a:bodyPr/>
          <a:lstStyle/>
          <a:p>
            <a:r>
              <a:rPr lang="en-US" altLang="zh-TW"/>
              <a:t>Old Link</a:t>
            </a:r>
          </a:p>
          <a:p>
            <a:pPr lvl="1"/>
            <a:r>
              <a:rPr lang="en-US" altLang="zh-TW">
                <a:solidFill>
                  <a:srgbClr val="6EAC1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https://sp8www.phys.sinica.edu.tw/twiki/</a:t>
            </a:r>
            <a:r>
              <a:rPr lang="en-US" altLang="zh-TW">
                <a:solidFill>
                  <a:srgbClr val="FF0000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bin</a:t>
            </a:r>
            <a:r>
              <a:rPr lang="en-US" altLang="zh-TW">
                <a:solidFill>
                  <a:srgbClr val="6EAC1C"/>
                </a:solidFill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/view</a:t>
            </a:r>
            <a:endParaRPr lang="en-US" altLang="zh-TW"/>
          </a:p>
          <a:p>
            <a:r>
              <a:rPr lang="en-US" altLang="zh-TW"/>
              <a:t>New Link</a:t>
            </a:r>
          </a:p>
          <a:p>
            <a:pPr lvl="1"/>
            <a:r>
              <a:rPr lang="en-US" altLang="zh-TW">
                <a:hlinkClick r:id="rId3"/>
              </a:rPr>
              <a:t>http://140.109.102.32/twiki/view/</a:t>
            </a:r>
            <a:endParaRPr lang="en-US" altLang="zh-TW"/>
          </a:p>
          <a:p>
            <a:endParaRPr lang="en-US" altLang="zh-TW"/>
          </a:p>
          <a:p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E94E5927-190C-8966-F46C-0C5D8B8591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2025/8/21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580B1236-13CF-F186-40C5-4654E59AB0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3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1AC737B1-7C05-7FD6-60E8-4E4913D917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TWIKI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2307284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>
            <a:extLst>
              <a:ext uri="{FF2B5EF4-FFF2-40B4-BE49-F238E27FC236}">
                <a16:creationId xmlns:a16="http://schemas.microsoft.com/office/drawing/2014/main" id="{2497D79D-D625-C014-6520-72AFDB937D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358348"/>
            <a:ext cx="10058400" cy="4882362"/>
          </a:xfrm>
        </p:spPr>
        <p:txBody>
          <a:bodyPr/>
          <a:lstStyle/>
          <a:p>
            <a:r>
              <a:rPr lang="en-US" altLang="zh-TW"/>
              <a:t>OwnCloud Version 7.0.15 -&gt; 10.15</a:t>
            </a:r>
          </a:p>
          <a:p>
            <a:r>
              <a:rPr lang="en-US" altLang="zh-TW"/>
              <a:t>User Manual</a:t>
            </a:r>
          </a:p>
          <a:p>
            <a:pPr lvl="1"/>
            <a:r>
              <a:rPr lang="en-US" altLang="zh-TW">
                <a:hlinkClick r:id="rId2"/>
              </a:rPr>
              <a:t>https://doc.owncloud.com/server/next/classic_ui/index.html</a:t>
            </a:r>
            <a:endParaRPr lang="en-US" altLang="zh-TW"/>
          </a:p>
          <a:p>
            <a:r>
              <a:rPr lang="en-US" altLang="zh-TW"/>
              <a:t>Link </a:t>
            </a:r>
            <a:r>
              <a:rPr lang="en-US" altLang="zh-TW">
                <a:hlinkClick r:id="rId3"/>
              </a:rPr>
              <a:t>https://140.109.102.32/owncloud</a:t>
            </a:r>
            <a:endParaRPr lang="en-US" altLang="zh-TW"/>
          </a:p>
          <a:p>
            <a:r>
              <a:rPr lang="en-US" altLang="zh-TW">
                <a:solidFill>
                  <a:srgbClr val="FF0000"/>
                </a:solidFill>
              </a:rPr>
              <a:t>maintenance mode</a:t>
            </a:r>
          </a:p>
          <a:p>
            <a:r>
              <a:rPr lang="en-US" altLang="zh-TW"/>
              <a:t>Dependence problem</a:t>
            </a:r>
          </a:p>
          <a:p>
            <a:pPr lvl="1"/>
            <a:r>
              <a:rPr lang="en-US" altLang="zh-TW"/>
              <a:t>Install PHP 8.0.30 -&gt; 7.4.33</a:t>
            </a:r>
          </a:p>
          <a:p>
            <a:pPr lvl="1"/>
            <a:r>
              <a:rPr lang="en-US" altLang="zh-TW">
                <a:solidFill>
                  <a:srgbClr val="FF0000"/>
                </a:solidFill>
              </a:rPr>
              <a:t>mariadb 10.5.27 -&gt; 10.6 or newer, up to 10.11</a:t>
            </a:r>
            <a:endParaRPr lang="en-US" altLang="zh-TW"/>
          </a:p>
          <a:p>
            <a:r>
              <a:rPr lang="en-US" altLang="zh-TW" sz="1800"/>
              <a:t>To reset password</a:t>
            </a:r>
          </a:p>
          <a:p>
            <a:pPr lvl="1"/>
            <a:r>
              <a:rPr lang="en-US" altLang="zh-TW"/>
              <a:t>cd /var/www/html/owncloud</a:t>
            </a:r>
          </a:p>
          <a:p>
            <a:pPr lvl="1"/>
            <a:r>
              <a:rPr lang="en-US" altLang="zh-TW"/>
              <a:t>./occ user:resetpassword &lt;account&gt;</a:t>
            </a:r>
          </a:p>
          <a:p>
            <a:pPr lvl="1"/>
            <a:r>
              <a:rPr lang="en-US" altLang="zh-TW"/>
              <a:t>Enter a new password: </a:t>
            </a:r>
          </a:p>
          <a:p>
            <a:pPr lvl="1"/>
            <a:r>
              <a:rPr lang="en-US" altLang="zh-TW"/>
              <a:t>Confirm the new password:</a:t>
            </a:r>
            <a:endParaRPr lang="zh-TW" altLang="en-US"/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27A52169-F9E2-7D1C-2129-4A446206F7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82AC69-3896-4695-9586-B2892CE69E3C}" type="datetime1">
              <a:rPr lang="zh-TW" altLang="en-US" smtClean="0"/>
              <a:t>2025/8/21</a:t>
            </a:fld>
            <a:endParaRPr lang="zh-TW" altLang="en-US" dirty="0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9AC6BBC5-6646-D20E-8C14-5BC2A85FBA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A08DBF-8058-46AA-B94B-F9E4A565C5B4}" type="slidenum">
              <a:rPr lang="zh-TW" altLang="en-US" smtClean="0"/>
              <a:t>4</a:t>
            </a:fld>
            <a:endParaRPr lang="zh-TW" altLang="en-US" dirty="0"/>
          </a:p>
        </p:txBody>
      </p:sp>
      <p:sp>
        <p:nvSpPr>
          <p:cNvPr id="5" name="標題 4">
            <a:extLst>
              <a:ext uri="{FF2B5EF4-FFF2-40B4-BE49-F238E27FC236}">
                <a16:creationId xmlns:a16="http://schemas.microsoft.com/office/drawing/2014/main" id="{4D507256-D130-451A-41F7-0336827AC2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TW"/>
              <a:t>ownCloud</a:t>
            </a:r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700748626"/>
      </p:ext>
    </p:extLst>
  </p:cSld>
  <p:clrMapOvr>
    <a:masterClrMapping/>
  </p:clrMapOvr>
</p:sld>
</file>

<file path=ppt/theme/theme1.xml><?xml version="1.0" encoding="utf-8"?>
<a:theme xmlns:a="http://schemas.openxmlformats.org/drawingml/2006/main" name="回顧">
  <a:themeElements>
    <a:clrScheme name="藍色 I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回顧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回顧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4776</TotalTime>
  <Words>178</Words>
  <Application>Microsoft Office PowerPoint</Application>
  <PresentationFormat>寬螢幕</PresentationFormat>
  <Paragraphs>43</Paragraphs>
  <Slides>4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4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4</vt:i4>
      </vt:variant>
    </vt:vector>
  </HeadingPairs>
  <TitlesOfParts>
    <vt:vector size="9" baseType="lpstr">
      <vt:lpstr>微軟正黑體 Light</vt:lpstr>
      <vt:lpstr>Aptos</vt:lpstr>
      <vt:lpstr>Calibri</vt:lpstr>
      <vt:lpstr>Calibri Light</vt:lpstr>
      <vt:lpstr>回顧</vt:lpstr>
      <vt:lpstr>Progress</vt:lpstr>
      <vt:lpstr>New server</vt:lpstr>
      <vt:lpstr>TWIKI</vt:lpstr>
      <vt:lpstr>ownCloud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姚錫泓</dc:title>
  <dc:creator>maki</dc:creator>
  <cp:lastModifiedBy>錫泓 姚</cp:lastModifiedBy>
  <cp:revision>347</cp:revision>
  <dcterms:created xsi:type="dcterms:W3CDTF">2023-12-16T09:32:02Z</dcterms:created>
  <dcterms:modified xsi:type="dcterms:W3CDTF">2025-08-21T04:01:32Z</dcterms:modified>
</cp:coreProperties>
</file>