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71" r:id="rId2"/>
    <p:sldId id="383" r:id="rId3"/>
    <p:sldId id="491" r:id="rId4"/>
    <p:sldId id="494" r:id="rId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69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 dirty="0"/>
            </a:br>
            <a:r>
              <a:rPr lang="en-US" altLang="zh-TW" sz="3600" dirty="0"/>
              <a:t>20250904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3538D9C-D820-4D86-BC65-40BB0927C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22" y="116632"/>
            <a:ext cx="1584176" cy="15841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FAF02F-D4EF-4501-A325-7F7BCEF91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Work Status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3161BEF-6F27-4313-9E84-7744B2E7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F476DCC-FFB4-49A7-B4C9-559066D33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1056280-30FD-4B3A-A41A-F757378B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AC4D5AE-5251-4B43-8938-9EB36796E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400" b="1" dirty="0"/>
              <a:t>RPC 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FF0000"/>
                </a:solidFill>
              </a:rPr>
              <a:t>Test carbon RPC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FF0000"/>
                </a:solidFill>
              </a:rPr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400" dirty="0"/>
              <a:t>Discriminator control code</a:t>
            </a:r>
          </a:p>
          <a:p>
            <a:pPr marL="457200" lvl="1" indent="0">
              <a:buNone/>
            </a:pPr>
            <a:r>
              <a:rPr lang="en-US" altLang="zh-TW" sz="1400" dirty="0"/>
              <a:t>New carbonless RPC</a:t>
            </a:r>
          </a:p>
          <a:p>
            <a:pPr marL="457200" lvl="1" indent="0">
              <a:buNone/>
            </a:pPr>
            <a:endParaRPr lang="en-US" altLang="zh-TW" sz="1400" dirty="0">
              <a:solidFill>
                <a:srgbClr val="FF0000"/>
              </a:solidFill>
            </a:endParaRPr>
          </a:p>
          <a:p>
            <a:r>
              <a:rPr lang="en-US" altLang="zh-TW" sz="1400" b="1" dirty="0"/>
              <a:t>DY analysis  : 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FF0000"/>
                </a:solidFill>
              </a:rPr>
              <a:t>Test 2*2 matrix</a:t>
            </a:r>
          </a:p>
          <a:p>
            <a:pPr>
              <a:buFontTx/>
              <a:buChar char="-"/>
            </a:pPr>
            <a:endParaRPr lang="en-US" altLang="zh-TW" sz="1400" dirty="0"/>
          </a:p>
          <a:p>
            <a:r>
              <a:rPr lang="en-US" altLang="zh-TW" sz="1400" b="1" dirty="0"/>
              <a:t>ZDC 3</a:t>
            </a:r>
            <a:r>
              <a:rPr lang="en-US" altLang="zh-TW" sz="1400" b="1" baseline="30000" dirty="0"/>
              <a:t>rd</a:t>
            </a:r>
            <a:r>
              <a:rPr lang="en-US" altLang="zh-TW" sz="1400" b="1" dirty="0"/>
              <a:t> prototype</a:t>
            </a:r>
          </a:p>
          <a:p>
            <a:endParaRPr lang="en-US" altLang="zh-TW" sz="1400" dirty="0"/>
          </a:p>
          <a:p>
            <a:r>
              <a:rPr lang="en-US" altLang="zh-TW" sz="1400" b="1" dirty="0"/>
              <a:t>ZDC MC simulation 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Change from gamma to pi0 (to do)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Add silicon layer (to do)</a:t>
            </a:r>
          </a:p>
          <a:p>
            <a:pPr marL="0" indent="0">
              <a:buNone/>
            </a:pPr>
            <a:endParaRPr lang="en-US" altLang="zh-TW" sz="1400" dirty="0"/>
          </a:p>
          <a:p>
            <a:r>
              <a:rPr lang="en-US" altLang="zh-TW" sz="1400" b="1" dirty="0"/>
              <a:t>MCFM + </a:t>
            </a:r>
            <a:r>
              <a:rPr lang="en-US" altLang="zh-TW" sz="1400" b="1" dirty="0" err="1"/>
              <a:t>xFitter</a:t>
            </a:r>
            <a:endParaRPr lang="en-US" altLang="zh-TW" sz="1400" b="1" dirty="0"/>
          </a:p>
          <a:p>
            <a:pPr lvl="1">
              <a:buFontTx/>
              <a:buChar char="-"/>
            </a:pPr>
            <a:r>
              <a:rPr lang="en-US" altLang="zh-TW" sz="1400" dirty="0"/>
              <a:t>Debugging (undergoing)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16297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93C7B-D77A-B27F-6C8A-19F285F12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標題 205">
            <a:extLst>
              <a:ext uri="{FF2B5EF4-FFF2-40B4-BE49-F238E27FC236}">
                <a16:creationId xmlns:a16="http://schemas.microsoft.com/office/drawing/2014/main" id="{969E33B3-DDA9-4748-A635-70A8D035D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Design</a:t>
            </a:r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7056E-7351-1700-7F4C-2B741FB1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F7548B-A42C-1614-C862-9E30077FB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16681F-6E6F-A18F-A826-E9B0D45D3A22}"/>
              </a:ext>
            </a:extLst>
          </p:cNvPr>
          <p:cNvSpPr txBox="1"/>
          <p:nvPr/>
        </p:nvSpPr>
        <p:spPr>
          <a:xfrm>
            <a:off x="2218300" y="-936648"/>
            <a:ext cx="461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dirty="0">
              <a:highlight>
                <a:srgbClr val="FFCCFF"/>
              </a:highlight>
            </a:endParaRPr>
          </a:p>
        </p:txBody>
      </p:sp>
      <p:sp>
        <p:nvSpPr>
          <p:cNvPr id="190" name="文字方塊 189">
            <a:extLst>
              <a:ext uri="{FF2B5EF4-FFF2-40B4-BE49-F238E27FC236}">
                <a16:creationId xmlns:a16="http://schemas.microsoft.com/office/drawing/2014/main" id="{379BF66D-8A3A-4DC1-BD29-7D5377600E8E}"/>
              </a:ext>
            </a:extLst>
          </p:cNvPr>
          <p:cNvSpPr txBox="1"/>
          <p:nvPr/>
        </p:nvSpPr>
        <p:spPr>
          <a:xfrm>
            <a:off x="18365" y="6653674"/>
            <a:ext cx="2328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sz="1400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C105A1D3-DC88-4B48-B591-9A1106F9FB72}"/>
              </a:ext>
            </a:extLst>
          </p:cNvPr>
          <p:cNvSpPr txBox="1"/>
          <p:nvPr/>
        </p:nvSpPr>
        <p:spPr>
          <a:xfrm>
            <a:off x="6012160" y="6759883"/>
            <a:ext cx="28702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/>
              <a:t>128 </a:t>
            </a:r>
            <a:r>
              <a:rPr lang="en-US" altLang="zh-TW" sz="1400" dirty="0" err="1"/>
              <a:t>ch</a:t>
            </a:r>
            <a:r>
              <a:rPr lang="en-US" altLang="zh-TW" sz="1400" dirty="0"/>
              <a:t> per H2GCROC protoboard</a:t>
            </a:r>
          </a:p>
          <a:p>
            <a:r>
              <a:rPr lang="en-US" altLang="zh-TW" sz="1400" dirty="0"/>
              <a:t>2 cables for one proto board</a:t>
            </a:r>
            <a:br>
              <a:rPr lang="en-US" altLang="zh-TW" sz="1400" dirty="0"/>
            </a:br>
            <a:r>
              <a:rPr lang="en-US" altLang="zh-TW" sz="1400" dirty="0"/>
              <a:t>10 cables in total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1CF79FAE-F738-4BD9-9578-4D13FFB5D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8364"/>
            <a:ext cx="9144000" cy="470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5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2A188-C1C1-295B-30F3-BD38E07EA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2BBFDA-C429-0914-39AE-F2D21B377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Timeline</a:t>
            </a:r>
            <a:r>
              <a:rPr lang="zh-TW" altLang="en-US" dirty="0"/>
              <a:t> </a:t>
            </a:r>
            <a:r>
              <a:rPr lang="en-US" altLang="zh-TW" dirty="0"/>
              <a:t>@20250828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01B44B0-0D4C-E229-3994-54487D97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72FDCD7-A465-4408-DCB4-7C012EDBA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B1C8E93-DDCE-6D0E-7B12-ACE8AAEF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8A43300-E9EF-E6CA-78D7-2DF8069E0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457200"/>
            <a:r>
              <a:rPr lang="zh-TW" altLang="en-US" sz="1600" b="1" dirty="0"/>
              <a:t>機構</a:t>
            </a:r>
            <a:endParaRPr lang="en-US" altLang="zh-TW" sz="1600" b="1" dirty="0"/>
          </a:p>
          <a:p>
            <a:pPr marL="457200" lvl="1" indent="0">
              <a:buNone/>
            </a:pPr>
            <a:r>
              <a:rPr lang="en-US" altLang="zh-TW" sz="1400" b="1" dirty="0">
                <a:solidFill>
                  <a:srgbClr val="FF0000"/>
                </a:solidFill>
              </a:rPr>
              <a:t>-	</a:t>
            </a:r>
            <a:r>
              <a:rPr lang="en-US" altLang="zh-TW" sz="1400" strike="sngStrike" dirty="0">
                <a:solidFill>
                  <a:srgbClr val="FF0000"/>
                </a:solidFill>
              </a:rPr>
              <a:t>Decide cables (done)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FF0000"/>
                </a:solidFill>
                <a:highlight>
                  <a:srgbClr val="FFFF00"/>
                </a:highlight>
              </a:rPr>
              <a:t>Design (end of next Aug.) :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 確定軌道沉重</a:t>
            </a:r>
            <a:r>
              <a:rPr lang="en-US" altLang="zh-TW" sz="1400" dirty="0">
                <a:solidFill>
                  <a:srgbClr val="FF0000"/>
                </a:solidFill>
                <a:highlight>
                  <a:srgbClr val="FFFF00"/>
                </a:highlight>
              </a:rPr>
              <a:t>. 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兩台</a:t>
            </a:r>
            <a:r>
              <a:rPr lang="en-US" altLang="zh-TW" sz="1400" dirty="0">
                <a:solidFill>
                  <a:srgbClr val="FF0000"/>
                </a:solidFill>
                <a:highlight>
                  <a:srgbClr val="FFFF00"/>
                </a:highlight>
              </a:rPr>
              <a:t>50kg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升降台</a:t>
            </a:r>
            <a:r>
              <a:rPr lang="en-US" altLang="zh-TW" sz="1400" dirty="0">
                <a:solidFill>
                  <a:srgbClr val="FF0000"/>
                </a:solidFill>
                <a:highlight>
                  <a:srgbClr val="FFFF00"/>
                </a:highlight>
              </a:rPr>
              <a:t>(5+5), 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確定盒子重量</a:t>
            </a:r>
            <a:endParaRPr lang="en-US" altLang="zh-TW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>
              <a:buFontTx/>
              <a:buChar char="-"/>
            </a:pPr>
            <a:r>
              <a:rPr lang="en-US" altLang="zh-TW" sz="1400" dirty="0"/>
              <a:t>Production (Sept.)</a:t>
            </a:r>
            <a:endParaRPr lang="en-US" altLang="zh-TW" sz="1400" b="1" dirty="0"/>
          </a:p>
          <a:p>
            <a:r>
              <a:rPr lang="en-US" altLang="zh-TW" sz="1600" b="1" dirty="0"/>
              <a:t>LED pulse generator*1 (+1)</a:t>
            </a:r>
            <a:r>
              <a:rPr lang="zh-TW" altLang="en-US" sz="1600" b="1" dirty="0"/>
              <a:t>  </a:t>
            </a:r>
            <a:r>
              <a:rPr lang="en-US" altLang="zh-TW" sz="1600" b="1" dirty="0"/>
              <a:t>=&gt;1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PCB</a:t>
            </a:r>
            <a:r>
              <a:rPr lang="zh-TW" altLang="en-US" sz="1400" dirty="0">
                <a:solidFill>
                  <a:srgbClr val="0000FF"/>
                </a:solidFill>
              </a:rPr>
              <a:t> </a:t>
            </a:r>
            <a:r>
              <a:rPr lang="en-US" altLang="zh-TW" sz="1400" dirty="0">
                <a:solidFill>
                  <a:srgbClr val="0000FF"/>
                </a:solidFill>
              </a:rPr>
              <a:t>design  (end of Aug.)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PCB production (end of Sep.)</a:t>
            </a:r>
          </a:p>
          <a:p>
            <a:r>
              <a:rPr lang="en-US" altLang="zh-TW" sz="1600" b="1" dirty="0">
                <a:highlight>
                  <a:srgbClr val="FFFF00"/>
                </a:highlight>
              </a:rPr>
              <a:t>LED + </a:t>
            </a:r>
            <a:r>
              <a:rPr lang="en-US" altLang="zh-TW" sz="1600" b="1" dirty="0" err="1">
                <a:highlight>
                  <a:srgbClr val="FFFF00"/>
                </a:highlight>
              </a:rPr>
              <a:t>SiPM</a:t>
            </a:r>
            <a:r>
              <a:rPr lang="en-US" altLang="zh-TW" sz="1600" b="1" dirty="0">
                <a:highlight>
                  <a:srgbClr val="FFFF00"/>
                </a:highlight>
              </a:rPr>
              <a:t> board*1 (+1) =&gt; 3 </a:t>
            </a:r>
          </a:p>
          <a:p>
            <a:pPr lvl="1">
              <a:buFontTx/>
              <a:buChar char="-"/>
            </a:pPr>
            <a:r>
              <a:rPr lang="en-US" altLang="zh-TW" sz="1400" dirty="0" err="1"/>
              <a:t>SiPM</a:t>
            </a:r>
            <a:r>
              <a:rPr lang="en-US" altLang="zh-TW" sz="1400" dirty="0"/>
              <a:t> purchase (~ Oct.)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LED purchase (Aug., </a:t>
            </a:r>
            <a:r>
              <a:rPr lang="zh-TW" altLang="en-US" sz="1400" dirty="0"/>
              <a:t>佩蓉</a:t>
            </a:r>
            <a:r>
              <a:rPr lang="en-US" altLang="zh-TW" sz="1400" dirty="0"/>
              <a:t>)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PCB design (mid of Sep.)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PCB production (end of Sep.)</a:t>
            </a:r>
          </a:p>
          <a:p>
            <a:r>
              <a:rPr lang="zh-TW" altLang="en-US" sz="1800" dirty="0">
                <a:solidFill>
                  <a:srgbClr val="0000FF"/>
                </a:solidFill>
                <a:highlight>
                  <a:srgbClr val="FFFF00"/>
                </a:highlight>
              </a:rPr>
              <a:t>轉版 </a:t>
            </a:r>
            <a:r>
              <a:rPr lang="en-US" altLang="zh-TW" sz="1800" dirty="0">
                <a:solidFill>
                  <a:srgbClr val="0000FF"/>
                </a:solidFill>
                <a:highlight>
                  <a:srgbClr val="FFFF00"/>
                </a:highlight>
              </a:rPr>
              <a:t>=&gt;2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PCB</a:t>
            </a:r>
            <a:r>
              <a:rPr lang="zh-TW" altLang="en-US" sz="1400" dirty="0">
                <a:solidFill>
                  <a:srgbClr val="0000FF"/>
                </a:solidFill>
              </a:rPr>
              <a:t> </a:t>
            </a:r>
            <a:r>
              <a:rPr lang="en-US" altLang="zh-TW" sz="1400" dirty="0">
                <a:solidFill>
                  <a:srgbClr val="0000FF"/>
                </a:solidFill>
              </a:rPr>
              <a:t>design  (1</a:t>
            </a:r>
            <a:r>
              <a:rPr lang="en-US" altLang="zh-TW" sz="1400" baseline="30000" dirty="0">
                <a:solidFill>
                  <a:srgbClr val="0000FF"/>
                </a:solidFill>
              </a:rPr>
              <a:t>st</a:t>
            </a:r>
            <a:r>
              <a:rPr lang="en-US" altLang="zh-TW" sz="1400" dirty="0">
                <a:solidFill>
                  <a:srgbClr val="0000FF"/>
                </a:solidFill>
              </a:rPr>
              <a:t> week of Sep.)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PCB production (end of Sep.)</a:t>
            </a:r>
            <a:endParaRPr lang="en-US" altLang="zh-TW" sz="1800" dirty="0">
              <a:solidFill>
                <a:srgbClr val="0000FF"/>
              </a:solidFill>
            </a:endParaRPr>
          </a:p>
          <a:p>
            <a:r>
              <a:rPr lang="en-US" altLang="zh-TW" sz="1600" b="1" dirty="0"/>
              <a:t>H2GCROC board *5 (+1)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Have one board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FF00FF"/>
                </a:solidFill>
              </a:rPr>
              <a:t>Purchase two board (mid of Sept.)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Borrow 3 more from Carlos (by the end of year.)</a:t>
            </a:r>
          </a:p>
          <a:p>
            <a:r>
              <a:rPr lang="en-US" altLang="zh-TW" sz="1600" b="1" dirty="0"/>
              <a:t>Trigger and clock board *1 (+1)</a:t>
            </a:r>
            <a:endParaRPr lang="en-US" altLang="zh-TW" sz="1600" dirty="0"/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FF00FF"/>
                </a:solidFill>
              </a:rPr>
              <a:t>Purchase one (mid of Sept.)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FF00FF"/>
                </a:solidFill>
              </a:rPr>
              <a:t>Spare? (borrow 1 from Carlos in the end of year)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Board design? </a:t>
            </a:r>
          </a:p>
          <a:p>
            <a:pPr marL="514350" indent="-457200"/>
            <a:r>
              <a:rPr lang="en-US" altLang="zh-TW" sz="1600" b="1" dirty="0"/>
              <a:t>BM#3</a:t>
            </a:r>
          </a:p>
          <a:p>
            <a:pPr marL="914400" lvl="1" indent="-457200">
              <a:buFontTx/>
              <a:buChar char="-"/>
            </a:pPr>
            <a:r>
              <a:rPr lang="en-US" altLang="zh-TW" sz="1400" dirty="0">
                <a:solidFill>
                  <a:srgbClr val="FF00FF"/>
                </a:solidFill>
              </a:rPr>
              <a:t>Scintillator bar (buy? Quotation ready, Sept. or Oct. arrive)</a:t>
            </a:r>
          </a:p>
          <a:p>
            <a:pPr marL="914400" lvl="1" indent="-457200">
              <a:buFontTx/>
              <a:buChar char="-"/>
            </a:pPr>
            <a:r>
              <a:rPr lang="en-US" altLang="zh-TW" sz="1400" dirty="0">
                <a:solidFill>
                  <a:srgbClr val="FF00FF"/>
                </a:solidFill>
              </a:rPr>
              <a:t>Purchase </a:t>
            </a:r>
            <a:r>
              <a:rPr lang="en-US" altLang="zh-TW" sz="1400" dirty="0" err="1">
                <a:solidFill>
                  <a:srgbClr val="FF00FF"/>
                </a:solidFill>
              </a:rPr>
              <a:t>SiPM</a:t>
            </a:r>
            <a:r>
              <a:rPr lang="en-US" altLang="zh-TW" sz="1400" dirty="0">
                <a:solidFill>
                  <a:srgbClr val="FF00FF"/>
                </a:solidFill>
              </a:rPr>
              <a:t> (ask Dr. Lin)</a:t>
            </a:r>
          </a:p>
          <a:p>
            <a:pPr marL="914400" lvl="1" indent="-457200">
              <a:buFontTx/>
              <a:buChar char="-"/>
            </a:pPr>
            <a:r>
              <a:rPr lang="en-US" altLang="zh-TW" sz="1400" dirty="0"/>
              <a:t>PCB production (ask Dr. Lin)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380C9A6-6B1C-429C-9432-B9B363B5ACED}"/>
              </a:ext>
            </a:extLst>
          </p:cNvPr>
          <p:cNvSpPr/>
          <p:nvPr/>
        </p:nvSpPr>
        <p:spPr>
          <a:xfrm>
            <a:off x="4355976" y="1916832"/>
            <a:ext cx="367240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600" b="1" dirty="0"/>
              <a:t>For LYSO + </a:t>
            </a:r>
            <a:r>
              <a:rPr lang="zh-TW" altLang="en-US" sz="1600" b="1" dirty="0"/>
              <a:t>減光片</a:t>
            </a:r>
            <a:endParaRPr lang="en-US" altLang="zh-TW" sz="1600" b="1" dirty="0"/>
          </a:p>
          <a:p>
            <a:r>
              <a:rPr lang="en-US" altLang="zh-TW" sz="1600" b="1" dirty="0"/>
              <a:t>8*8*2*2 = 256 </a:t>
            </a:r>
            <a:r>
              <a:rPr lang="en-US" altLang="zh-TW" sz="1600" b="1" dirty="0" err="1"/>
              <a:t>ch</a:t>
            </a:r>
            <a:endParaRPr lang="en-US" altLang="zh-TW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b="1" dirty="0"/>
              <a:t>LED + </a:t>
            </a:r>
            <a:r>
              <a:rPr lang="en-US" altLang="zh-TW" sz="1600" b="1" dirty="0" err="1"/>
              <a:t>SiPM</a:t>
            </a:r>
            <a:r>
              <a:rPr lang="en-US" altLang="zh-TW" sz="1600" b="1" dirty="0"/>
              <a:t> board*1 (+1) =&gt; 3 </a:t>
            </a:r>
          </a:p>
          <a:p>
            <a:r>
              <a:rPr lang="en-US" altLang="zh-TW" sz="1400" dirty="0" err="1"/>
              <a:t>SiPM</a:t>
            </a:r>
            <a:r>
              <a:rPr lang="en-US" altLang="zh-TW" sz="1400" dirty="0"/>
              <a:t> purchase (~Oct.)</a:t>
            </a:r>
          </a:p>
          <a:p>
            <a:r>
              <a:rPr lang="en-US" altLang="zh-TW" sz="1400" dirty="0"/>
              <a:t>LED purchase (Aug.)</a:t>
            </a:r>
          </a:p>
          <a:p>
            <a:r>
              <a:rPr lang="en-US" altLang="zh-TW" sz="1400" dirty="0">
                <a:solidFill>
                  <a:srgbClr val="0000FF"/>
                </a:solidFill>
              </a:rPr>
              <a:t>PCB design (mid of Sep.)</a:t>
            </a:r>
          </a:p>
          <a:p>
            <a:r>
              <a:rPr lang="en-US" altLang="zh-TW" sz="1400" dirty="0">
                <a:solidFill>
                  <a:srgbClr val="0000FF"/>
                </a:solidFill>
              </a:rPr>
              <a:t>PCB production (end of Sep.)</a:t>
            </a:r>
          </a:p>
        </p:txBody>
      </p:sp>
    </p:spTree>
    <p:extLst>
      <p:ext uri="{BB962C8B-B14F-4D97-AF65-F5344CB8AC3E}">
        <p14:creationId xmlns:p14="http://schemas.microsoft.com/office/powerpoint/2010/main" val="3053500550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23485</TotalTime>
  <Words>373</Words>
  <Application>Microsoft Office PowerPoint</Application>
  <PresentationFormat>如螢幕大小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ＭＳ Ｐゴシック</vt:lpstr>
      <vt:lpstr>新細明體</vt:lpstr>
      <vt:lpstr>Arial</vt:lpstr>
      <vt:lpstr>Calibri</vt:lpstr>
      <vt:lpstr>Times New Roman</vt:lpstr>
      <vt:lpstr>標準デザイン</vt:lpstr>
      <vt:lpstr>Weekly Meeting 20250904</vt:lpstr>
      <vt:lpstr>Work Status</vt:lpstr>
      <vt:lpstr>Design</vt:lpstr>
      <vt:lpstr>Timeline @20250828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634</cp:revision>
  <dcterms:created xsi:type="dcterms:W3CDTF">2018-07-15T10:16:04Z</dcterms:created>
  <dcterms:modified xsi:type="dcterms:W3CDTF">2025-09-04T03:57:11Z</dcterms:modified>
</cp:coreProperties>
</file>