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1" r:id="rId2"/>
    <p:sldId id="372" r:id="rId3"/>
    <p:sldId id="615" r:id="rId4"/>
    <p:sldId id="540" r:id="rId5"/>
    <p:sldId id="613" r:id="rId6"/>
    <p:sldId id="614" r:id="rId7"/>
    <p:sldId id="472" r:id="rId8"/>
    <p:sldId id="473" r:id="rId9"/>
    <p:sldId id="467" r:id="rId10"/>
    <p:sldId id="468" r:id="rId1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  <a:srgbClr val="FFCCFF"/>
    <a:srgbClr val="99CCFF"/>
    <a:srgbClr val="FF9900"/>
    <a:srgbClr val="FFFFCC"/>
    <a:srgbClr val="3399FF"/>
    <a:srgbClr val="99FFCC"/>
    <a:srgbClr val="66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9" autoAdjust="0"/>
    <p:restoredTop sz="95320" autoAdjust="0"/>
  </p:normalViewPr>
  <p:slideViewPr>
    <p:cSldViewPr>
      <p:cViewPr varScale="1">
        <p:scale>
          <a:sx n="114" d="100"/>
          <a:sy n="114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2025/9/12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Weekly Meeting</a:t>
            </a:r>
            <a:br>
              <a:rPr lang="en-US" altLang="zh-TW" sz="3600" dirty="0"/>
            </a:br>
            <a:r>
              <a:rPr lang="en-US" altLang="zh-TW" sz="3600" dirty="0"/>
              <a:t>20250912</a:t>
            </a:r>
            <a:endParaRPr lang="zh-TW" altLang="en-US" sz="3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1E9D9A-47AA-4672-955D-F51709A4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1C6208E-181D-47D2-B7DE-7A1CB08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</p:spPr>
        <p:txBody>
          <a:bodyPr>
            <a:normAutofit/>
          </a:bodyPr>
          <a:lstStyle/>
          <a:p>
            <a:r>
              <a:rPr lang="en-US" altLang="zh-TW" sz="2000" b="1" dirty="0"/>
              <a:t>Chia-Yu Hsieh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TW" sz="2000" b="1" dirty="0">
                <a:cs typeface="Times New Roman" panose="02020603050405020304" pitchFamily="18" charset="0"/>
              </a:rPr>
              <a:t>Academia </a:t>
            </a:r>
            <a:r>
              <a:rPr lang="en-US" altLang="zh-TW" sz="2000" b="1" dirty="0" err="1">
                <a:cs typeface="Times New Roman" panose="02020603050405020304" pitchFamily="18" charset="0"/>
              </a:rPr>
              <a:t>Sinica</a:t>
            </a:r>
            <a:r>
              <a:rPr lang="en-US" altLang="zh-TW" sz="2000" b="1" dirty="0">
                <a:cs typeface="Times New Roman" panose="02020603050405020304" pitchFamily="18" charset="0"/>
              </a:rPr>
              <a:t>, Taiwan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3538D9C-D820-4D86-BC65-40BB0927C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2" y="116632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48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1A07C9FD-B4F5-4185-B34F-C67839A86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270"/>
            <a:ext cx="9144000" cy="432345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33DB710-F914-4886-A49D-0ADE0D6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Neutron + LYSO : Energy Rec.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7B6BE2-53C4-400B-964A-CE228B9E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E6D08A-CCAD-4644-87F5-5E9F1E3D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017E7B1-6A62-42F4-9C7A-5A30184F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D262EE3-13CC-46B0-AFFE-D78F15D78E98}"/>
              </a:ext>
            </a:extLst>
          </p:cNvPr>
          <p:cNvSpPr txBox="1"/>
          <p:nvPr/>
        </p:nvSpPr>
        <p:spPr>
          <a:xfrm>
            <a:off x="251520" y="869462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ECal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D582166-60F7-4947-8CB7-519B46C4D47B}"/>
              </a:ext>
            </a:extLst>
          </p:cNvPr>
          <p:cNvSpPr txBox="1"/>
          <p:nvPr/>
        </p:nvSpPr>
        <p:spPr>
          <a:xfrm>
            <a:off x="2555776" y="865142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HCal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833938-2B26-4C0C-9FAC-554925FE7BB5}"/>
              </a:ext>
            </a:extLst>
          </p:cNvPr>
          <p:cNvSpPr txBox="1"/>
          <p:nvPr/>
        </p:nvSpPr>
        <p:spPr>
          <a:xfrm>
            <a:off x="6784296" y="87314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All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138FA37-7334-436D-ABBA-C601E73046C9}"/>
              </a:ext>
            </a:extLst>
          </p:cNvPr>
          <p:cNvSpPr txBox="1"/>
          <p:nvPr/>
        </p:nvSpPr>
        <p:spPr>
          <a:xfrm>
            <a:off x="255023" y="5792140"/>
            <a:ext cx="5724636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After reconstruction, energy dump in </a:t>
            </a:r>
            <a:r>
              <a:rPr lang="en-US" altLang="zh-TW" dirty="0" err="1"/>
              <a:t>HCal</a:t>
            </a:r>
            <a:r>
              <a:rPr lang="en-US" altLang="zh-TW" dirty="0"/>
              <a:t> dominates. 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72B1726-442F-4EA9-82C5-7481CDC942D6}"/>
              </a:ext>
            </a:extLst>
          </p:cNvPr>
          <p:cNvSpPr txBox="1"/>
          <p:nvPr/>
        </p:nvSpPr>
        <p:spPr>
          <a:xfrm>
            <a:off x="4762064" y="910267"/>
            <a:ext cx="202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Leakage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3B770ECE-D518-405B-AA9D-11A6A765D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759313"/>
            <a:ext cx="2524477" cy="523948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F68E9463-FA79-4413-B51F-C1E4B8214412}"/>
              </a:ext>
            </a:extLst>
          </p:cNvPr>
          <p:cNvSpPr txBox="1"/>
          <p:nvPr/>
        </p:nvSpPr>
        <p:spPr>
          <a:xfrm>
            <a:off x="5979659" y="49395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par0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4724FDB-B23E-4C44-A7F9-AD22FC4882BD}"/>
              </a:ext>
            </a:extLst>
          </p:cNvPr>
          <p:cNvSpPr txBox="1"/>
          <p:nvPr/>
        </p:nvSpPr>
        <p:spPr>
          <a:xfrm>
            <a:off x="3117341" y="49585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hcal</a:t>
            </a:r>
            <a:r>
              <a:rPr lang="en-US" altLang="zh-TW" dirty="0"/>
              <a:t>*par2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5453410-0501-498F-A9C2-9E2AAC27B5AE}"/>
              </a:ext>
            </a:extLst>
          </p:cNvPr>
          <p:cNvSpPr txBox="1"/>
          <p:nvPr/>
        </p:nvSpPr>
        <p:spPr>
          <a:xfrm>
            <a:off x="755576" y="49811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ecal</a:t>
            </a:r>
            <a:r>
              <a:rPr lang="en-US" altLang="zh-TW" dirty="0"/>
              <a:t>*par2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F51509D-082A-47DD-B7DD-18F7D7463C2D}"/>
              </a:ext>
            </a:extLst>
          </p:cNvPr>
          <p:cNvSpPr txBox="1"/>
          <p:nvPr/>
        </p:nvSpPr>
        <p:spPr>
          <a:xfrm>
            <a:off x="7164288" y="4477934"/>
            <a:ext cx="161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par0 + </a:t>
            </a:r>
            <a:r>
              <a:rPr lang="en-US" altLang="zh-TW" dirty="0" err="1"/>
              <a:t>ecal</a:t>
            </a:r>
            <a:r>
              <a:rPr lang="en-US" altLang="zh-TW" dirty="0"/>
              <a:t>*par1 + </a:t>
            </a:r>
            <a:r>
              <a:rPr lang="en-US" altLang="zh-TW" dirty="0" err="1"/>
              <a:t>hcal</a:t>
            </a:r>
            <a:r>
              <a:rPr lang="en-US" altLang="zh-TW" dirty="0"/>
              <a:t>*par2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432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D3A5-E359-2730-8F80-67CD295D4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Do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2A572-9251-0A34-C722-E13AF7B0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A3EB7-1CD8-1E5F-D3FA-A7B28691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1236E-51A6-ED7B-DA14-95A871E3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0C467-D56A-A8AE-E3F0-E0CD52A0E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400" b="1" dirty="0"/>
              <a:t>RPC </a:t>
            </a:r>
          </a:p>
          <a:p>
            <a:pPr marL="457200" lvl="1" indent="0">
              <a:buNone/>
            </a:pPr>
            <a:r>
              <a:rPr lang="en-US" altLang="zh-TW" sz="1400" dirty="0"/>
              <a:t>Test carbon RPC</a:t>
            </a:r>
          </a:p>
          <a:p>
            <a:pPr marL="457200" lvl="1" indent="0">
              <a:buNone/>
            </a:pPr>
            <a:r>
              <a:rPr lang="en-US" altLang="zh-TW" sz="1400" dirty="0"/>
              <a:t>Test discriminator : shaper &amp; delay line unction </a:t>
            </a:r>
          </a:p>
          <a:p>
            <a:pPr marL="457200" lvl="1" indent="0">
              <a:buNone/>
            </a:pPr>
            <a:r>
              <a:rPr lang="en-US" altLang="zh-TW" sz="1400" dirty="0"/>
              <a:t>PCB production</a:t>
            </a:r>
          </a:p>
          <a:p>
            <a:pPr marL="457200" lvl="1" indent="0">
              <a:buNone/>
            </a:pPr>
            <a:r>
              <a:rPr lang="en-US" altLang="zh-TW" sz="1400" dirty="0"/>
              <a:t>Discriminator control code</a:t>
            </a:r>
          </a:p>
          <a:p>
            <a:pPr marL="457200" lvl="1" indent="0">
              <a:buNone/>
            </a:pPr>
            <a:r>
              <a:rPr lang="en-US" altLang="zh-TW" sz="1400" dirty="0"/>
              <a:t>New carbonless RPC</a:t>
            </a:r>
          </a:p>
          <a:p>
            <a:pPr marL="457200" lvl="1" indent="0">
              <a:buNone/>
            </a:pPr>
            <a:endParaRPr lang="en-US" altLang="zh-TW" sz="1400" dirty="0"/>
          </a:p>
          <a:p>
            <a:r>
              <a:rPr lang="en-US" altLang="zh-TW" sz="1400" b="1" dirty="0"/>
              <a:t>DY analysis  : </a:t>
            </a:r>
          </a:p>
          <a:p>
            <a:pPr lvl="1">
              <a:buFontTx/>
              <a:buChar char="-"/>
            </a:pPr>
            <a:r>
              <a:rPr lang="en-US" altLang="zh-TW" sz="1400" dirty="0"/>
              <a:t>Test 2*2 matrix</a:t>
            </a:r>
          </a:p>
          <a:p>
            <a:pPr>
              <a:buFontTx/>
              <a:buChar char="-"/>
            </a:pPr>
            <a:endParaRPr lang="en-US" altLang="zh-TW" sz="1400" dirty="0"/>
          </a:p>
          <a:p>
            <a:r>
              <a:rPr lang="en-US" altLang="zh-TW" sz="1400" b="1" dirty="0"/>
              <a:t>ZDC 3</a:t>
            </a:r>
            <a:r>
              <a:rPr lang="en-US" altLang="zh-TW" sz="1400" b="1" baseline="30000" dirty="0"/>
              <a:t>rd</a:t>
            </a:r>
            <a:r>
              <a:rPr lang="en-US" altLang="zh-TW" sz="1400" b="1" dirty="0"/>
              <a:t> prototype</a:t>
            </a:r>
          </a:p>
          <a:p>
            <a:pPr lvl="1"/>
            <a:r>
              <a:rPr lang="en-US" altLang="zh-TW" sz="1400" b="1" dirty="0"/>
              <a:t>Delay of </a:t>
            </a:r>
            <a:r>
              <a:rPr lang="en-US" altLang="zh-TW" sz="1400" b="1" dirty="0" err="1"/>
              <a:t>SiPM</a:t>
            </a:r>
            <a:r>
              <a:rPr lang="en-US" altLang="zh-TW" sz="1400" b="1" dirty="0"/>
              <a:t> order, deliver only next year Jan. </a:t>
            </a:r>
            <a:r>
              <a:rPr lang="en-US" altLang="zh-TW" sz="1400" b="1" dirty="0">
                <a:sym typeface="Wingdings" panose="05000000000000000000" pitchFamily="2" charset="2"/>
              </a:rPr>
              <a:t> test beam in 2026 April to Sep</a:t>
            </a:r>
          </a:p>
          <a:p>
            <a:pPr lvl="1"/>
            <a:r>
              <a:rPr lang="en-US" altLang="zh-TW" sz="1400" b="1" dirty="0" err="1">
                <a:sym typeface="Wingdings" panose="05000000000000000000" pitchFamily="2" charset="2"/>
              </a:rPr>
              <a:t>FoCal</a:t>
            </a:r>
            <a:r>
              <a:rPr lang="en-US" altLang="zh-TW" sz="1400" b="1" dirty="0">
                <a:sym typeface="Wingdings" panose="05000000000000000000" pitchFamily="2" charset="2"/>
              </a:rPr>
              <a:t> test beam still takes place next Feb  joint test LYSO + filter + APD + CIROC/H2GCROC</a:t>
            </a:r>
            <a:endParaRPr lang="en-US" altLang="zh-TW" sz="1400" b="1" dirty="0"/>
          </a:p>
          <a:p>
            <a:endParaRPr lang="en-US" altLang="zh-TW" sz="1400" dirty="0"/>
          </a:p>
          <a:p>
            <a:r>
              <a:rPr lang="en-US" altLang="zh-TW" sz="1400" b="1" dirty="0"/>
              <a:t>ZDC MC simulation (Alan’s help)</a:t>
            </a:r>
          </a:p>
          <a:p>
            <a:pPr lvl="1">
              <a:buFontTx/>
              <a:buChar char="-"/>
            </a:pPr>
            <a:r>
              <a:rPr lang="en-US" altLang="zh-TW" sz="1400" dirty="0">
                <a:solidFill>
                  <a:srgbClr val="FF0000"/>
                </a:solidFill>
              </a:rPr>
              <a:t>Try Sampling ZDC ECAL? </a:t>
            </a:r>
            <a:endParaRPr lang="en-US" altLang="zh-TW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altLang="zh-TW" sz="1400" dirty="0">
                <a:solidFill>
                  <a:srgbClr val="FF0000"/>
                </a:solidFill>
                <a:sym typeface="Wingdings" panose="05000000000000000000" pitchFamily="2" charset="2"/>
              </a:rPr>
              <a:t>Energy dump in ZDC HCAL?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1400" dirty="0"/>
          </a:p>
          <a:p>
            <a:r>
              <a:rPr lang="en-US" altLang="zh-TW" sz="1400" b="1" dirty="0">
                <a:solidFill>
                  <a:srgbClr val="FF0000"/>
                </a:solidFill>
              </a:rPr>
              <a:t>MCFM + </a:t>
            </a:r>
            <a:r>
              <a:rPr lang="en-US" altLang="zh-TW" sz="1400" b="1" dirty="0" err="1">
                <a:solidFill>
                  <a:srgbClr val="FF0000"/>
                </a:solidFill>
              </a:rPr>
              <a:t>xFitter</a:t>
            </a:r>
            <a:r>
              <a:rPr lang="en-US" altLang="zh-TW" sz="1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46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0B73B6B-432E-354E-B395-46FB3EA58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294" y="4041532"/>
            <a:ext cx="3690249" cy="25129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8E7A03-0E97-D8A4-EA8C-4A772485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MCFM work 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AD219-F8CF-BF43-6BF9-B0FA4B7C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409D6-E616-4282-C294-D74DD991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73567-CA55-D73E-CA83-6D8F7D1A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A2C079-486A-5B35-2087-E91C98A2AC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540" r="94388" b="63047"/>
          <a:stretch>
            <a:fillRect/>
          </a:stretch>
        </p:blipFill>
        <p:spPr>
          <a:xfrm>
            <a:off x="31955" y="887072"/>
            <a:ext cx="720079" cy="2571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1DE0BD-81B3-8001-5520-BBBA41FEB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052736"/>
            <a:ext cx="4143773" cy="27211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7906B2-9344-E33B-46D4-E8B9D1CCD018}"/>
              </a:ext>
            </a:extLst>
          </p:cNvPr>
          <p:cNvSpPr txBox="1"/>
          <p:nvPr/>
        </p:nvSpPr>
        <p:spPr>
          <a:xfrm>
            <a:off x="31955" y="8680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COMPASS</a:t>
            </a:r>
            <a:r>
              <a:rPr lang="zh-TW" altLang="en-US" b="1" dirty="0"/>
              <a:t> </a:t>
            </a:r>
            <a:r>
              <a:rPr lang="en-US" altLang="zh-TW" b="1" dirty="0"/>
              <a:t>data</a:t>
            </a:r>
            <a:r>
              <a:rPr lang="zh-TW" altLang="en-US" b="1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CF34BE-29FB-0D66-C2A7-709E4E023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990" y="1222392"/>
            <a:ext cx="3852602" cy="25383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BD4226-C1B2-A510-66E9-D2258EF63348}"/>
              </a:ext>
            </a:extLst>
          </p:cNvPr>
          <p:cNvSpPr txBox="1"/>
          <p:nvPr/>
        </p:nvSpPr>
        <p:spPr>
          <a:xfrm>
            <a:off x="5332125" y="934675"/>
            <a:ext cx="359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MCFM</a:t>
            </a:r>
            <a:r>
              <a:rPr lang="zh-TW" altLang="en-US" b="1" dirty="0"/>
              <a:t> </a:t>
            </a:r>
            <a:r>
              <a:rPr lang="en-US" altLang="zh-TW" b="1" dirty="0"/>
              <a:t>(mass = [4.3, 4.5], </a:t>
            </a:r>
            <a:r>
              <a:rPr lang="en-US" altLang="zh-TW" b="1" dirty="0">
                <a:solidFill>
                  <a:srgbClr val="FF0000"/>
                </a:solidFill>
              </a:rPr>
              <a:t>lord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0E4669A-CF51-BDA4-EC14-CCC2F1B1F9AC}"/>
              </a:ext>
            </a:extLst>
          </p:cNvPr>
          <p:cNvSpPr/>
          <p:nvPr/>
        </p:nvSpPr>
        <p:spPr>
          <a:xfrm>
            <a:off x="7092280" y="3356992"/>
            <a:ext cx="216024" cy="1152128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6E5A79-FFFD-A09A-A469-65F99DCEF3FE}"/>
              </a:ext>
            </a:extLst>
          </p:cNvPr>
          <p:cNvSpPr txBox="1"/>
          <p:nvPr/>
        </p:nvSpPr>
        <p:spPr>
          <a:xfrm>
            <a:off x="7200291" y="2413294"/>
            <a:ext cx="151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*</a:t>
            </a:r>
            <a:r>
              <a:rPr lang="en-US" altLang="zh-TW" dirty="0"/>
              <a:t>fb2nb(0.001)</a:t>
            </a:r>
          </a:p>
          <a:p>
            <a:r>
              <a:rPr lang="en-US" altLang="zh-TW" dirty="0"/>
              <a:t>*m(1/(4.5-4.3)</a:t>
            </a:r>
          </a:p>
          <a:p>
            <a:r>
              <a:rPr lang="en-US" altLang="zh-TW" dirty="0"/>
              <a:t>*pt(1/0.7)</a:t>
            </a:r>
          </a:p>
          <a:p>
            <a:r>
              <a:rPr lang="en-US" altLang="zh-TW" dirty="0"/>
              <a:t>*Z(1/187))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5B8DB49-8D5C-4601-91FC-E8A201610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92" y="4164460"/>
            <a:ext cx="3917040" cy="2267058"/>
          </a:xfrm>
          <a:prstGeom prst="rect">
            <a:avLst/>
          </a:prstGeom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id="{27625531-2185-4387-BC21-2836CB767655}"/>
              </a:ext>
            </a:extLst>
          </p:cNvPr>
          <p:cNvSpPr txBox="1"/>
          <p:nvPr/>
        </p:nvSpPr>
        <p:spPr>
          <a:xfrm>
            <a:off x="1187624" y="3890484"/>
            <a:ext cx="359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MCFM</a:t>
            </a:r>
            <a:r>
              <a:rPr lang="zh-TW" altLang="en-US" b="1" dirty="0"/>
              <a:t> </a:t>
            </a:r>
            <a:r>
              <a:rPr lang="en-US" altLang="zh-TW" b="1" dirty="0"/>
              <a:t>(mass = [4.3, 4.5], </a:t>
            </a:r>
            <a:r>
              <a:rPr lang="en-US" altLang="zh-TW" b="1" dirty="0" err="1">
                <a:solidFill>
                  <a:srgbClr val="FF0000"/>
                </a:solidFill>
              </a:rPr>
              <a:t>tota</a:t>
            </a:r>
            <a:r>
              <a:rPr lang="en-US" altLang="zh-TW" b="1" dirty="0"/>
              <a:t>)</a:t>
            </a:r>
            <a:r>
              <a:rPr lang="en-US" altLang="zh-TW" b="1" dirty="0">
                <a:solidFill>
                  <a:srgbClr val="FF0000"/>
                </a:solidFill>
              </a:rPr>
              <a:t>?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9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E9DE-FDE7-2C8D-5F13-23FC6E1A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Zero Degree Calorimeter (ZDC) </a:t>
            </a:r>
            <a:br>
              <a:rPr lang="en-US" altLang="zh-TW" sz="3200" dirty="0"/>
            </a:br>
            <a:r>
              <a:rPr lang="en-US" altLang="zh-TW" sz="3200" dirty="0"/>
              <a:t>Current Design </a:t>
            </a:r>
            <a:endParaRPr lang="zh-TW" alt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EF356-8D95-A1FB-4802-01B5EDD2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2025/09/10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90648-79B3-105B-D8AB-65877901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Measurement of pion structure with Sullivan process and ZDC ECAL development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F4CCEB-6CAC-14CE-7B81-4F3C3365D08A}"/>
                  </a:ext>
                </a:extLst>
              </p:cNvPr>
              <p:cNvSpPr txBox="1"/>
              <p:nvPr/>
            </p:nvSpPr>
            <p:spPr>
              <a:xfrm>
                <a:off x="120749" y="4011588"/>
                <a:ext cx="4793577" cy="2251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altLang="zh-TW" sz="1400" b="1" dirty="0">
                  <a:solidFill>
                    <a:srgbClr val="FF00FF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zh-TW" sz="1400" dirty="0"/>
                  <a:t>Pion-exchange Sullivan process for pion structure</a:t>
                </a:r>
                <a:r>
                  <a:rPr lang="zh-TW" altLang="en-US" sz="1400" dirty="0"/>
                  <a:t> </a:t>
                </a:r>
                <a:endParaRPr lang="en-US" altLang="zh-TW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b="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14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1400" b="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nor/>
                        </m:rPr>
                        <a:rPr lang="en-US" altLang="zh-TW" sz="1400" i="1"/>
                        <m:t>  </m:t>
                      </m:r>
                      <m:r>
                        <a:rPr lang="en-US" altLang="zh-TW" sz="1400" b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altLang="zh-TW" sz="1400" i="1"/>
                        <m:t>  </m:t>
                      </m:r>
                      <m:sSup>
                        <m:sSupPr>
                          <m:ctrlPr>
                            <a:rPr lang="ar-AE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ar-AE" sz="1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altLang="zh-TW" sz="1400" b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 altLang="zh-TW" sz="14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ar-AE" sz="1400" b="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ar-AE" altLang="zh-TW" sz="14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ar-A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zh-TW" sz="1400" dirty="0"/>
              </a:p>
              <a:p>
                <a:pPr marL="285750" indent="-285750">
                  <a:buFontTx/>
                  <a:buChar char="-"/>
                </a:pPr>
                <a:r>
                  <a:rPr lang="en-US" altLang="zh-TW" sz="1400" dirty="0"/>
                  <a:t>Kaon-exchange Sullivan process</a:t>
                </a:r>
                <a:r>
                  <a:rPr lang="zh-TW" altLang="en-US" sz="1400" dirty="0"/>
                  <a:t> </a:t>
                </a:r>
                <a:r>
                  <a:rPr lang="en-US" altLang="zh-TW" sz="1400" dirty="0"/>
                  <a:t>for kaon structure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1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1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nor/>
                        </m:rPr>
                        <a:rPr lang="en-US" altLang="zh-TW" sz="1400" i="1"/>
                        <m:t>  </m:t>
                      </m:r>
                      <m:r>
                        <a:rPr lang="en-US" altLang="zh-TW" sz="140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altLang="zh-TW" sz="1400" i="1"/>
                        <m:t>  </m:t>
                      </m:r>
                      <m:sSup>
                        <m:sSupPr>
                          <m:ctrlPr>
                            <a:rPr lang="ar-AE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ar-A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altLang="zh-TW" sz="14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 altLang="zh-TW" sz="1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ar-AE" sz="1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ar-AE" altLang="zh-TW" sz="1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altLang="zh-TW" sz="1400" i="1">
                          <a:latin typeface="Cambria Math" panose="02040503050406030204" pitchFamily="18" charset="0"/>
                        </a:rPr>
                        <m:t>𝛬</m:t>
                      </m:r>
                      <m:r>
                        <a:rPr lang="en-US" altLang="zh-TW" sz="1400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l-GR" altLang="zh-TW" sz="1400" b="1" i="1">
                          <a:latin typeface="Cambria Math" panose="02040503050406030204" pitchFamily="18" charset="0"/>
                        </a:rPr>
                        <m:t>𝜦</m:t>
                      </m:r>
                      <m:r>
                        <m:rPr>
                          <m:nor/>
                        </m:rPr>
                        <a:rPr lang="el-GR" altLang="zh-TW" sz="1400" b="1" i="1"/>
                        <m:t>  </m:t>
                      </m:r>
                      <m:r>
                        <a:rPr lang="el-GR" altLang="zh-TW" sz="1400" b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l-GR" altLang="zh-TW" sz="1400" b="1" i="1"/>
                        <m:t>  </m:t>
                      </m:r>
                      <m:r>
                        <a:rPr lang="zh-TW" altLang="el-GR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l-GR" altLang="zh-TW" sz="1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altLang="zh-TW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ar-AE" sz="1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ar-AE" altLang="zh-TW" sz="1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TW" sz="1400" b="1" i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TW" altLang="ar-AE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ar-AE" altLang="zh-TW" sz="1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altLang="zh-TW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zh-TW" altLang="ar-AE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altLang="zh-TW" sz="1400" b="1" dirty="0"/>
              </a:p>
              <a:p>
                <a:pPr marL="285750" indent="-285750">
                  <a:buFontTx/>
                  <a:buChar char="-"/>
                </a:pPr>
                <a:r>
                  <a:rPr lang="en-US" altLang="zh-TW" sz="1400" dirty="0"/>
                  <a:t>Spectator-neutron tagging for nuclear physics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b="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14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1400" b="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1400" b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ar-AE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ar-AE" sz="1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altLang="zh-TW" sz="1400" b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 altLang="zh-TW" sz="14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ar-AE" sz="1400" b="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ar-AE" altLang="zh-TW" sz="14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zh-TW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b="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14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1400" b="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en-US" altLang="zh-TW" sz="1400" i="1"/>
                        <m:t>  </m:t>
                      </m:r>
                      <m:r>
                        <a:rPr lang="en-US" altLang="zh-TW" sz="1400" b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altLang="zh-TW" sz="1400" i="1"/>
                        <m:t>  </m:t>
                      </m:r>
                      <m:sSup>
                        <m:sSupPr>
                          <m:ctrlPr>
                            <a:rPr lang="ar-AE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ar-AE" sz="1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altLang="zh-TW" sz="1400" b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ar-AE" altLang="zh-TW" sz="14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ar-AE" sz="1400" b="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ar-AE" altLang="zh-TW" sz="1400" b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ar-AE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ar-AE" sz="1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ar-AE" altLang="zh-TW" sz="1400" b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altLang="zh-TW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ar-AE" altLang="zh-TW" sz="14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ar-A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zh-TW" sz="1400" dirty="0"/>
              </a:p>
              <a:p>
                <a:pPr marL="285750" indent="-285750">
                  <a:buFontTx/>
                  <a:buChar char="-"/>
                </a:pPr>
                <a:r>
                  <a:rPr lang="en-US" altLang="zh-TW" sz="1400" dirty="0"/>
                  <a:t>Background, secondary photons showers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ar-AE" sz="1400" b="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ar-AE" altLang="zh-TW" sz="1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ar-AE" altLang="zh-TW" sz="1400" b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TW" altLang="ar-A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𝛾𝛾</m:t>
                      </m:r>
                    </m:oMath>
                  </m:oMathPara>
                </a14:m>
                <a:endParaRPr lang="en-US" altLang="zh-TW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F4CCEB-6CAC-14CE-7B81-4F3C3365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49" y="4011588"/>
                <a:ext cx="4793577" cy="2251578"/>
              </a:xfrm>
              <a:prstGeom prst="rect">
                <a:avLst/>
              </a:prstGeom>
              <a:blipFill>
                <a:blip r:embed="rId2"/>
                <a:stretch>
                  <a:fillRect l="-2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DC464-8D0F-3E90-DC31-B5504490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/18</a:t>
            </a:r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4131D-A365-CE22-317F-A39341672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286" y="936577"/>
            <a:ext cx="4555407" cy="2016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1221B-1E65-5E4B-07AD-ADC1B0FA9DA0}"/>
              </a:ext>
            </a:extLst>
          </p:cNvPr>
          <p:cNvSpPr txBox="1"/>
          <p:nvPr/>
        </p:nvSpPr>
        <p:spPr>
          <a:xfrm>
            <a:off x="4914326" y="104624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/>
              <a:t>ePIC</a:t>
            </a:r>
            <a:r>
              <a:rPr lang="en-US" altLang="zh-TW" b="1" dirty="0"/>
              <a:t> FF</a:t>
            </a:r>
            <a:endParaRPr lang="zh-TW" altLang="en-US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6B4683-0F4A-B4DE-E34E-6044D00F2E65}"/>
              </a:ext>
            </a:extLst>
          </p:cNvPr>
          <p:cNvGrpSpPr/>
          <p:nvPr/>
        </p:nvGrpSpPr>
        <p:grpSpPr>
          <a:xfrm>
            <a:off x="179512" y="880940"/>
            <a:ext cx="3888432" cy="3102383"/>
            <a:chOff x="55196" y="969033"/>
            <a:chExt cx="4571152" cy="3798184"/>
          </a:xfrm>
        </p:grpSpPr>
        <p:pic>
          <p:nvPicPr>
            <p:cNvPr id="12" name="Picture 2" descr="| Artistic rendition of the EIC layout and its preliminary interaction region.">
              <a:extLst>
                <a:ext uri="{FF2B5EF4-FFF2-40B4-BE49-F238E27FC236}">
                  <a16:creationId xmlns:a16="http://schemas.microsoft.com/office/drawing/2014/main" id="{C377EFA4-8325-8440-DAD4-B8E55903B4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t="427" r="5432" b="4959"/>
            <a:stretch>
              <a:fillRect/>
            </a:stretch>
          </p:blipFill>
          <p:spPr bwMode="auto">
            <a:xfrm>
              <a:off x="55196" y="1526857"/>
              <a:ext cx="4464496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26CE3B-E504-3CDA-19A2-A7E411FFC310}"/>
                </a:ext>
              </a:extLst>
            </p:cNvPr>
            <p:cNvSpPr txBox="1"/>
            <p:nvPr/>
          </p:nvSpPr>
          <p:spPr>
            <a:xfrm>
              <a:off x="1524300" y="987903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highlight>
                    <a:srgbClr val="00FF00"/>
                  </a:highlight>
                </a:rPr>
                <a:t>Main detector</a:t>
              </a:r>
            </a:p>
            <a:p>
              <a:pPr algn="ctr"/>
              <a:r>
                <a:rPr lang="en-US" altLang="zh-TW" sz="1400" b="1" dirty="0" err="1">
                  <a:highlight>
                    <a:srgbClr val="00FF00"/>
                  </a:highlight>
                </a:rPr>
                <a:t>ePIC</a:t>
              </a:r>
              <a:endParaRPr lang="zh-TW" altLang="en-US" sz="1400" b="1" dirty="0">
                <a:highlight>
                  <a:srgbClr val="00FF00"/>
                </a:highligh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287B89-7DCB-5244-E057-21D27BB3153D}"/>
                </a:ext>
              </a:extLst>
            </p:cNvPr>
            <p:cNvSpPr txBox="1"/>
            <p:nvPr/>
          </p:nvSpPr>
          <p:spPr>
            <a:xfrm>
              <a:off x="3145012" y="969033"/>
              <a:ext cx="1481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rgbClr val="FF00FF"/>
                  </a:solidFill>
                </a:rPr>
                <a:t>Far-forward </a:t>
              </a:r>
            </a:p>
            <a:p>
              <a:pPr algn="ctr"/>
              <a:r>
                <a:rPr lang="en-US" altLang="zh-TW" sz="1400" b="1" dirty="0">
                  <a:solidFill>
                    <a:srgbClr val="FF00FF"/>
                  </a:solidFill>
                </a:rPr>
                <a:t>detector</a:t>
              </a:r>
              <a:endParaRPr lang="zh-TW" altLang="en-US" sz="1400" b="1" dirty="0">
                <a:solidFill>
                  <a:srgbClr val="FF00FF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58524C-DC36-E13B-56D6-A173371AB7F4}"/>
                </a:ext>
              </a:extLst>
            </p:cNvPr>
            <p:cNvSpPr txBox="1"/>
            <p:nvPr/>
          </p:nvSpPr>
          <p:spPr>
            <a:xfrm>
              <a:off x="71817" y="969033"/>
              <a:ext cx="1703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rgbClr val="FF0000"/>
                  </a:solidFill>
                </a:rPr>
                <a:t>Far-backward </a:t>
              </a:r>
            </a:p>
            <a:p>
              <a:pPr algn="ctr"/>
              <a:r>
                <a:rPr lang="en-US" altLang="zh-TW" sz="1400" b="1" dirty="0">
                  <a:solidFill>
                    <a:srgbClr val="FF0000"/>
                  </a:solidFill>
                </a:rPr>
                <a:t>detector</a:t>
              </a:r>
              <a:endParaRPr lang="zh-TW" alt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Picture 2" descr="EIC | Arratia Research Group">
            <a:extLst>
              <a:ext uri="{FF2B5EF4-FFF2-40B4-BE49-F238E27FC236}">
                <a16:creationId xmlns:a16="http://schemas.microsoft.com/office/drawing/2014/main" id="{54C0E45C-0E05-7032-51DF-52ABA05B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99" y="3811790"/>
            <a:ext cx="4217359" cy="23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0BF70AA-0A62-5375-9764-C3FB24A89E83}"/>
              </a:ext>
            </a:extLst>
          </p:cNvPr>
          <p:cNvSpPr txBox="1"/>
          <p:nvPr/>
        </p:nvSpPr>
        <p:spPr>
          <a:xfrm>
            <a:off x="5887627" y="3231080"/>
            <a:ext cx="205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Current design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79954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8519-62F2-9C48-039C-30E6C204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Zero Degree Calorimeter (ZDC) </a:t>
            </a:r>
            <a:br>
              <a:rPr lang="en-US" altLang="zh-TW" sz="3200" dirty="0"/>
            </a:br>
            <a:r>
              <a:rPr lang="en-US" altLang="zh-TW" sz="3200" dirty="0"/>
              <a:t>MC Simulation </a:t>
            </a:r>
            <a:endParaRPr lang="zh-TW" alt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357A0-2C7B-4FFC-496E-9E838240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2025/09/10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91809-7D6F-85EC-9733-3642E998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Measurement of pion structure with Sullivan process and ZDC ECAL development</a:t>
            </a:r>
            <a:endParaRPr lang="en-US" altLang="ja-JP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4EF9C-0C7E-438C-A0BC-B43DF6A687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649" b="31673"/>
          <a:stretch>
            <a:fillRect/>
          </a:stretch>
        </p:blipFill>
        <p:spPr>
          <a:xfrm>
            <a:off x="908676" y="1278052"/>
            <a:ext cx="7752719" cy="18539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D4BAD2-E9CF-A5A3-CF9E-35B265AA4C4B}"/>
              </a:ext>
            </a:extLst>
          </p:cNvPr>
          <p:cNvSpPr txBox="1"/>
          <p:nvPr/>
        </p:nvSpPr>
        <p:spPr>
          <a:xfrm>
            <a:off x="2148827" y="908720"/>
            <a:ext cx="506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/>
              <a:t>Simulation : Acceptance of neutrons in ZDC</a:t>
            </a:r>
            <a:endParaRPr lang="zh-TW" altLang="en-US" b="1" dirty="0"/>
          </a:p>
        </p:txBody>
      </p:sp>
      <p:grpSp>
        <p:nvGrpSpPr>
          <p:cNvPr id="19" name="群組 3">
            <a:extLst>
              <a:ext uri="{FF2B5EF4-FFF2-40B4-BE49-F238E27FC236}">
                <a16:creationId xmlns:a16="http://schemas.microsoft.com/office/drawing/2014/main" id="{22D74BC7-E23F-B7C3-FDDE-45CC9913F8E2}"/>
              </a:ext>
            </a:extLst>
          </p:cNvPr>
          <p:cNvGrpSpPr/>
          <p:nvPr/>
        </p:nvGrpSpPr>
        <p:grpSpPr>
          <a:xfrm>
            <a:off x="277484" y="3717032"/>
            <a:ext cx="4098810" cy="2699524"/>
            <a:chOff x="5551521" y="1074184"/>
            <a:chExt cx="3921512" cy="248412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F68099-64DB-4AF5-1585-EB3FEA899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1521" y="1074184"/>
              <a:ext cx="3779634" cy="248412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F711E8-2715-749A-06A9-1072276B06E5}"/>
                </a:ext>
              </a:extLst>
            </p:cNvPr>
            <p:cNvSpPr txBox="1"/>
            <p:nvPr/>
          </p:nvSpPr>
          <p:spPr>
            <a:xfrm>
              <a:off x="7135160" y="2786353"/>
              <a:ext cx="2337873" cy="283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l">
                <a:buFont typeface="Arial" panose="020B0604020202020204" pitchFamily="34" charset="0"/>
                <a:buNone/>
              </a:pPr>
              <a:r>
                <a:rPr lang="en-US" altLang="zh-TW" sz="1400" b="1" i="1" dirty="0">
                  <a:solidFill>
                    <a:schemeClr val="tx1"/>
                  </a:solidFill>
                  <a:latin typeface="+mn-lt"/>
                </a:rPr>
                <a:t>arXiv:2311.08447v2 (2024)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F737AE9-A691-A70C-F7ED-7D0470056750}"/>
              </a:ext>
            </a:extLst>
          </p:cNvPr>
          <p:cNvSpPr txBox="1"/>
          <p:nvPr/>
        </p:nvSpPr>
        <p:spPr>
          <a:xfrm>
            <a:off x="4812204" y="2542508"/>
            <a:ext cx="35069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b="1" i="1" dirty="0"/>
              <a:t>J. Phys. G: </a:t>
            </a:r>
            <a:r>
              <a:rPr lang="en-US" altLang="zh-TW" sz="1400" b="1" i="1" dirty="0" err="1"/>
              <a:t>Nucl</a:t>
            </a:r>
            <a:r>
              <a:rPr lang="en-US" altLang="zh-TW" sz="1400" b="1" i="1" dirty="0"/>
              <a:t>. Part. Phys.</a:t>
            </a:r>
            <a:r>
              <a:rPr lang="en-US" altLang="zh-TW" sz="1400" b="1" dirty="0"/>
              <a:t> 48 075106</a:t>
            </a:r>
            <a:endParaRPr lang="zh-TW" alt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351F74-B849-815A-B13C-F03865ADF1FB}"/>
              </a:ext>
            </a:extLst>
          </p:cNvPr>
          <p:cNvSpPr txBox="1"/>
          <p:nvPr/>
        </p:nvSpPr>
        <p:spPr>
          <a:xfrm>
            <a:off x="277484" y="3474350"/>
            <a:ext cx="4247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/>
              <a:t>Kinematic coverage of current data</a:t>
            </a:r>
            <a:endParaRPr lang="zh-TW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806F-E97C-06DD-D208-AAC56DD8C076}"/>
              </a:ext>
            </a:extLst>
          </p:cNvPr>
          <p:cNvSpPr txBox="1"/>
          <p:nvPr/>
        </p:nvSpPr>
        <p:spPr>
          <a:xfrm>
            <a:off x="6300192" y="302785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sensitive to low-x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C880F-1CD1-6876-78A6-B5FA9E383871}"/>
              </a:ext>
            </a:extLst>
          </p:cNvPr>
          <p:cNvSpPr txBox="1"/>
          <p:nvPr/>
        </p:nvSpPr>
        <p:spPr>
          <a:xfrm>
            <a:off x="1190019" y="302785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sensitive to high-x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5B08C6-150F-0A0F-08CD-BA43F28F7EF6}"/>
              </a:ext>
            </a:extLst>
          </p:cNvPr>
          <p:cNvCxnSpPr>
            <a:cxnSpLocks/>
          </p:cNvCxnSpPr>
          <p:nvPr/>
        </p:nvCxnSpPr>
        <p:spPr>
          <a:xfrm flipH="1">
            <a:off x="3563888" y="3248870"/>
            <a:ext cx="2592288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E8091A-B36A-DFB8-37F5-43C439E9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/18</a:t>
            </a:r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96DCE-550B-8451-7EE7-44BCD926D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001" y="3489785"/>
            <a:ext cx="3471801" cy="29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6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B50C-D8B7-8F6B-9730-03AA50EF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ZDC Design (Go back to the old one?)</a:t>
            </a:r>
            <a:endParaRPr lang="zh-TW" altLang="en-U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12C56-9794-79B4-13FA-51165063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40714-2C00-E0D2-EA5A-27BBC7EE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8AA57-6BCB-9834-22BF-0CD4BF85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1EEC6-A0C2-86D9-491B-4B0A43AF97BC}"/>
              </a:ext>
            </a:extLst>
          </p:cNvPr>
          <p:cNvSpPr txBox="1"/>
          <p:nvPr/>
        </p:nvSpPr>
        <p:spPr>
          <a:xfrm>
            <a:off x="6246096" y="1048090"/>
            <a:ext cx="205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old design</a:t>
            </a:r>
            <a:endParaRPr lang="zh-TW" altLang="en-US" b="1" dirty="0"/>
          </a:p>
        </p:txBody>
      </p:sp>
      <p:pic>
        <p:nvPicPr>
          <p:cNvPr id="9" name="內容版面配置區 6">
            <a:extLst>
              <a:ext uri="{FF2B5EF4-FFF2-40B4-BE49-F238E27FC236}">
                <a16:creationId xmlns:a16="http://schemas.microsoft.com/office/drawing/2014/main" id="{6F83248B-C85B-BEBA-F9F9-35C9FC90B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845" y="980728"/>
            <a:ext cx="7632848" cy="53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1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3DB710-F914-4886-A49D-0ADE0D6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Gamma + 7cm LYSO : Energy Dump 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7B6BE2-53C4-400B-964A-CE228B9E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2025/05/14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E6D08A-CCAD-4644-87F5-5E9F1E3D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ePIC ZDC ECAl simulation</a:t>
            </a:r>
            <a:endParaRPr lang="en-US" altLang="ja-JP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D262EE3-13CC-46B0-AFFE-D78F15D78E98}"/>
              </a:ext>
            </a:extLst>
          </p:cNvPr>
          <p:cNvSpPr txBox="1"/>
          <p:nvPr/>
        </p:nvSpPr>
        <p:spPr>
          <a:xfrm>
            <a:off x="467823" y="1074823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ECal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D582166-60F7-4947-8CB7-519B46C4D47B}"/>
              </a:ext>
            </a:extLst>
          </p:cNvPr>
          <p:cNvSpPr txBox="1"/>
          <p:nvPr/>
        </p:nvSpPr>
        <p:spPr>
          <a:xfrm>
            <a:off x="3659198" y="1074823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HCal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833938-2B26-4C0C-9FAC-554925FE7BB5}"/>
              </a:ext>
            </a:extLst>
          </p:cNvPr>
          <p:cNvSpPr txBox="1"/>
          <p:nvPr/>
        </p:nvSpPr>
        <p:spPr>
          <a:xfrm>
            <a:off x="6444487" y="107482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“</a:t>
            </a:r>
            <a:r>
              <a:rPr lang="en-US" altLang="zh-TW" dirty="0" err="1"/>
              <a:t>ECal</a:t>
            </a:r>
            <a:r>
              <a:rPr lang="en-US" altLang="zh-TW" dirty="0"/>
              <a:t> + </a:t>
            </a:r>
            <a:r>
              <a:rPr lang="en-US" altLang="zh-TW" dirty="0" err="1"/>
              <a:t>Hcal</a:t>
            </a:r>
            <a:r>
              <a:rPr lang="en-US" altLang="zh-TW" dirty="0"/>
              <a:t>”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138FA37-7334-436D-ABBA-C601E73046C9}"/>
              </a:ext>
            </a:extLst>
          </p:cNvPr>
          <p:cNvSpPr txBox="1"/>
          <p:nvPr/>
        </p:nvSpPr>
        <p:spPr>
          <a:xfrm>
            <a:off x="2516170" y="6002808"/>
            <a:ext cx="4294239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Most energy dumped in </a:t>
            </a:r>
            <a:r>
              <a:rPr lang="en-US" altLang="zh-TW" dirty="0" err="1"/>
              <a:t>Ecal</a:t>
            </a:r>
            <a:r>
              <a:rPr lang="en-US" altLang="zh-TW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 Normal</a:t>
            </a:r>
            <a:endParaRPr lang="en-US" altLang="zh-TW" dirty="0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1E2C1229-D05F-433C-8CF6-6024DC6E8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58812"/>
            <a:ext cx="9128125" cy="432933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1C4C-269D-D991-F1CC-1E4C2312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/24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408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3DB710-F914-4886-A49D-0ADE0D6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Gamma + 7cm LYSO : Energy Rec.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7B6BE2-53C4-400B-964A-CE228B9E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2025/05/14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E6D08A-CCAD-4644-87F5-5E9F1E3D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ePIC ZDC ECAl simulation</a:t>
            </a:r>
            <a:endParaRPr lang="en-US" altLang="ja-JP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D262EE3-13CC-46B0-AFFE-D78F15D78E98}"/>
              </a:ext>
            </a:extLst>
          </p:cNvPr>
          <p:cNvSpPr txBox="1"/>
          <p:nvPr/>
        </p:nvSpPr>
        <p:spPr>
          <a:xfrm>
            <a:off x="251520" y="869462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ECal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D582166-60F7-4947-8CB7-519B46C4D47B}"/>
              </a:ext>
            </a:extLst>
          </p:cNvPr>
          <p:cNvSpPr txBox="1"/>
          <p:nvPr/>
        </p:nvSpPr>
        <p:spPr>
          <a:xfrm>
            <a:off x="2555776" y="865142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HCal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833938-2B26-4C0C-9FAC-554925FE7BB5}"/>
              </a:ext>
            </a:extLst>
          </p:cNvPr>
          <p:cNvSpPr txBox="1"/>
          <p:nvPr/>
        </p:nvSpPr>
        <p:spPr>
          <a:xfrm>
            <a:off x="6784296" y="87314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All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138FA37-7334-436D-ABBA-C601E73046C9}"/>
              </a:ext>
            </a:extLst>
          </p:cNvPr>
          <p:cNvSpPr txBox="1"/>
          <p:nvPr/>
        </p:nvSpPr>
        <p:spPr>
          <a:xfrm>
            <a:off x="251520" y="5687838"/>
            <a:ext cx="6408712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With the increase of </a:t>
            </a:r>
            <a:r>
              <a:rPr lang="en-US" altLang="zh-TW" sz="1400" dirty="0" err="1"/>
              <a:t>Ebeam</a:t>
            </a:r>
            <a:r>
              <a:rPr lang="en-US" altLang="zh-TW" sz="1400" dirty="0"/>
              <a:t>, more reconstructed energy in </a:t>
            </a:r>
            <a:r>
              <a:rPr lang="en-US" altLang="zh-TW" sz="1400" dirty="0" err="1"/>
              <a:t>HCal</a:t>
            </a:r>
            <a:r>
              <a:rPr lang="en-US" altLang="zh-TW" sz="1400" dirty="0"/>
              <a:t> than </a:t>
            </a:r>
            <a:r>
              <a:rPr lang="en-US" altLang="zh-TW" sz="1400" dirty="0" err="1"/>
              <a:t>ECal</a:t>
            </a:r>
            <a:r>
              <a:rPr lang="en-US" altLang="zh-TW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No leakage.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72B1726-442F-4EA9-82C5-7481CDC942D6}"/>
              </a:ext>
            </a:extLst>
          </p:cNvPr>
          <p:cNvSpPr txBox="1"/>
          <p:nvPr/>
        </p:nvSpPr>
        <p:spPr>
          <a:xfrm>
            <a:off x="4762064" y="910267"/>
            <a:ext cx="202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Leakage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3C99E36-0273-46BA-88D1-6EF4F5CF0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96" y="5809328"/>
            <a:ext cx="2325397" cy="523948"/>
          </a:xfrm>
          <a:prstGeom prst="rect">
            <a:avLst/>
          </a:prstGeom>
        </p:spPr>
      </p:pic>
      <p:pic>
        <p:nvPicPr>
          <p:cNvPr id="19" name="內容版面配置區 18">
            <a:extLst>
              <a:ext uri="{FF2B5EF4-FFF2-40B4-BE49-F238E27FC236}">
                <a16:creationId xmlns:a16="http://schemas.microsoft.com/office/drawing/2014/main" id="{1F4E675E-EBD0-4D91-801F-0EE504DC5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92" y="1331452"/>
            <a:ext cx="9128125" cy="42594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4A775-A563-ACC7-A84B-4A0A9E50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/24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425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3DB710-F914-4886-A49D-0ADE0D6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Neutron + LYSO : Energy Dump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7B6BE2-53C4-400B-964A-CE228B9E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E6D08A-CCAD-4644-87F5-5E9F1E3D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017E7B1-6A62-42F4-9C7A-5A30184F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101DAC1-AD76-4AA6-8329-428296AC0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2" y="1444155"/>
            <a:ext cx="9128125" cy="412541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D262EE3-13CC-46B0-AFFE-D78F15D78E98}"/>
              </a:ext>
            </a:extLst>
          </p:cNvPr>
          <p:cNvSpPr txBox="1"/>
          <p:nvPr/>
        </p:nvSpPr>
        <p:spPr>
          <a:xfrm>
            <a:off x="467823" y="1074823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ECal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D582166-60F7-4947-8CB7-519B46C4D47B}"/>
              </a:ext>
            </a:extLst>
          </p:cNvPr>
          <p:cNvSpPr txBox="1"/>
          <p:nvPr/>
        </p:nvSpPr>
        <p:spPr>
          <a:xfrm>
            <a:off x="3659198" y="1074823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HCal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833938-2B26-4C0C-9FAC-554925FE7BB5}"/>
              </a:ext>
            </a:extLst>
          </p:cNvPr>
          <p:cNvSpPr txBox="1"/>
          <p:nvPr/>
        </p:nvSpPr>
        <p:spPr>
          <a:xfrm>
            <a:off x="6444487" y="107482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“</a:t>
            </a:r>
            <a:r>
              <a:rPr lang="en-US" altLang="zh-TW" dirty="0" err="1"/>
              <a:t>ECal</a:t>
            </a:r>
            <a:r>
              <a:rPr lang="en-US" altLang="zh-TW" dirty="0"/>
              <a:t> + </a:t>
            </a:r>
            <a:r>
              <a:rPr lang="en-US" altLang="zh-TW" dirty="0" err="1"/>
              <a:t>Hcal</a:t>
            </a:r>
            <a:r>
              <a:rPr lang="en-US" altLang="zh-TW" dirty="0"/>
              <a:t>”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138FA37-7334-436D-ABBA-C601E73046C9}"/>
              </a:ext>
            </a:extLst>
          </p:cNvPr>
          <p:cNvSpPr txBox="1"/>
          <p:nvPr/>
        </p:nvSpPr>
        <p:spPr>
          <a:xfrm>
            <a:off x="2411760" y="5737489"/>
            <a:ext cx="504056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&lt; 6% energy dumped in ZDC.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More energy dumped in </a:t>
            </a:r>
            <a:r>
              <a:rPr lang="en-US" altLang="zh-TW" dirty="0" err="1"/>
              <a:t>ECal</a:t>
            </a:r>
            <a:r>
              <a:rPr lang="en-US" altLang="zh-TW" dirty="0"/>
              <a:t> than </a:t>
            </a:r>
            <a:r>
              <a:rPr lang="en-US" altLang="zh-TW" dirty="0" err="1"/>
              <a:t>Hcal</a:t>
            </a:r>
            <a:r>
              <a:rPr lang="en-US" altLang="zh-TW" dirty="0"/>
              <a:t> (?)</a:t>
            </a:r>
          </a:p>
        </p:txBody>
      </p:sp>
    </p:spTree>
    <p:extLst>
      <p:ext uri="{BB962C8B-B14F-4D97-AF65-F5344CB8AC3E}">
        <p14:creationId xmlns:p14="http://schemas.microsoft.com/office/powerpoint/2010/main" val="3630453078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23637</TotalTime>
  <Words>555</Words>
  <Application>Microsoft Office PowerPoint</Application>
  <PresentationFormat>如螢幕大小 (4:3)</PresentationFormat>
  <Paragraphs>117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ＭＳ Ｐゴシック</vt:lpstr>
      <vt:lpstr>新細明體</vt:lpstr>
      <vt:lpstr>Arial</vt:lpstr>
      <vt:lpstr>Calibri</vt:lpstr>
      <vt:lpstr>Cambria Math</vt:lpstr>
      <vt:lpstr>Times New Roman</vt:lpstr>
      <vt:lpstr>Wingdings</vt:lpstr>
      <vt:lpstr>標準デザイン</vt:lpstr>
      <vt:lpstr>Weekly Meeting 20250912</vt:lpstr>
      <vt:lpstr>To Do</vt:lpstr>
      <vt:lpstr>MCFM work </vt:lpstr>
      <vt:lpstr>Zero Degree Calorimeter (ZDC)  Current Design </vt:lpstr>
      <vt:lpstr>Zero Degree Calorimeter (ZDC)  MC Simulation </vt:lpstr>
      <vt:lpstr>ZDC Design (Go back to the old one?)</vt:lpstr>
      <vt:lpstr>Gamma + 7cm LYSO : Energy Dump </vt:lpstr>
      <vt:lpstr>Gamma + 7cm LYSO : Energy Rec.</vt:lpstr>
      <vt:lpstr>Neutron + LYSO : Energy Dump </vt:lpstr>
      <vt:lpstr>Neutron + LYSO : Energy Rec.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cyhsieh</cp:lastModifiedBy>
  <cp:revision>643</cp:revision>
  <dcterms:created xsi:type="dcterms:W3CDTF">2018-07-15T10:16:04Z</dcterms:created>
  <dcterms:modified xsi:type="dcterms:W3CDTF">2025-09-12T03:55:10Z</dcterms:modified>
</cp:coreProperties>
</file>