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479" r:id="rId3"/>
    <p:sldId id="478" r:id="rId4"/>
    <p:sldId id="495" r:id="rId5"/>
    <p:sldId id="496" r:id="rId6"/>
    <p:sldId id="481" r:id="rId7"/>
    <p:sldId id="483" r:id="rId8"/>
    <p:sldId id="482" r:id="rId9"/>
    <p:sldId id="485" r:id="rId10"/>
    <p:sldId id="486" r:id="rId11"/>
    <p:sldId id="487" r:id="rId12"/>
    <p:sldId id="480" r:id="rId13"/>
    <p:sldId id="497" r:id="rId14"/>
    <p:sldId id="488" r:id="rId15"/>
    <p:sldId id="489" r:id="rId16"/>
    <p:sldId id="490" r:id="rId17"/>
    <p:sldId id="499" r:id="rId18"/>
    <p:sldId id="491" r:id="rId19"/>
    <p:sldId id="500" r:id="rId20"/>
    <p:sldId id="501" r:id="rId21"/>
    <p:sldId id="498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A0696"/>
    <a:srgbClr val="CCECFF"/>
    <a:srgbClr val="FFCCFF"/>
    <a:srgbClr val="99CCFF"/>
    <a:srgbClr val="FF9900"/>
    <a:srgbClr val="FFFFCC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3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8900203003292" TargetMode="External"/><Relationship Id="rId2" Type="http://schemas.openxmlformats.org/officeDocument/2006/relationships/hyperlink" Target="https://www.sciencedirect.com/science/article/pii/01689002889001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ue.hepforge.org/" TargetMode="External"/><Relationship Id="rId5" Type="http://schemas.openxmlformats.org/officeDocument/2006/relationships/hyperlink" Target="https://agiamman.web.cern.ch/blue/" TargetMode="External"/><Relationship Id="rId4" Type="http://schemas.openxmlformats.org/officeDocument/2006/relationships/hyperlink" Target="https://arxiv.org/abs/1307.400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giamman.web.cern.ch/blu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DY Systematic Study</a:t>
            </a:r>
            <a:br>
              <a:rPr lang="en-US" altLang="zh-TW" sz="3600" dirty="0"/>
            </a:br>
            <a:r>
              <a:rPr lang="en-US" altLang="zh-TW" sz="3600" dirty="0"/>
              <a:t>20251003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E9D9A-47AA-4672-955D-F51709A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11DC98EE-F771-4B83-AE9A-CFFAD0D0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/>
              <a:t>Goal : Verify Wen-Chen’s code w/ simple example. Combine results</a:t>
            </a:r>
            <a:r>
              <a:rPr lang="zh-TW" altLang="en-US" dirty="0"/>
              <a:t> </a:t>
            </a:r>
            <a:r>
              <a:rPr lang="en-US" altLang="zh-TW" dirty="0"/>
              <a:t>LL</a:t>
            </a:r>
            <a:r>
              <a:rPr lang="zh-TW" altLang="en-US" dirty="0"/>
              <a:t> </a:t>
            </a:r>
            <a:r>
              <a:rPr lang="en-US" altLang="zh-TW" dirty="0"/>
              <a:t>and LO trigger with two bins for each.</a:t>
            </a:r>
          </a:p>
          <a:p>
            <a:pPr marL="0" indent="0" algn="l">
              <a:buNone/>
            </a:pPr>
            <a:r>
              <a:rPr lang="en-US" altLang="zh-TW" dirty="0">
                <a:sym typeface="Wingdings" panose="05000000000000000000" pitchFamily="2" charset="2"/>
              </a:rPr>
              <a:t> Two triggers, two bins.</a:t>
            </a:r>
          </a:p>
          <a:p>
            <a:pPr marL="0" indent="0" algn="l">
              <a:buNone/>
            </a:pPr>
            <a:r>
              <a:rPr lang="en-US" altLang="zh-TW" dirty="0">
                <a:sym typeface="Wingdings" panose="05000000000000000000" pitchFamily="2" charset="2"/>
              </a:rPr>
              <a:t> Start from Two triggers, one bin</a:t>
            </a:r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28A-4438-CAB0-A197-F02872BF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Verify Python Code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18A38-C84D-F67C-706D-EAB5ACAE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76B6D-1501-7A5F-9D49-7594ED1A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6689-0A59-91E2-E72F-28A23562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6EFE5E-498E-E096-B6EE-8C5569C3A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08" r="65453"/>
          <a:stretch/>
        </p:blipFill>
        <p:spPr>
          <a:xfrm>
            <a:off x="5508104" y="2104277"/>
            <a:ext cx="2905818" cy="33919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9A1D48-2CB0-4EDC-3068-9EBC9F670BC4}"/>
              </a:ext>
            </a:extLst>
          </p:cNvPr>
          <p:cNvSpPr/>
          <p:nvPr/>
        </p:nvSpPr>
        <p:spPr>
          <a:xfrm>
            <a:off x="5696703" y="5273726"/>
            <a:ext cx="2269621" cy="2225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362B6-7638-7CFC-7AD9-39EC348E6BCF}"/>
              </a:ext>
            </a:extLst>
          </p:cNvPr>
          <p:cNvSpPr txBox="1"/>
          <p:nvPr/>
        </p:nvSpPr>
        <p:spPr>
          <a:xfrm>
            <a:off x="5552688" y="54872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Same as results from AI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80FDA87-0FA7-4769-B4A6-C88032AC9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90" r="27146"/>
          <a:stretch/>
        </p:blipFill>
        <p:spPr>
          <a:xfrm>
            <a:off x="774303" y="1275574"/>
            <a:ext cx="4274328" cy="4286936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3FE94F6C-5216-498C-8575-CE42272F4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2" t="90255" r="35870" b="3471"/>
          <a:stretch/>
        </p:blipFill>
        <p:spPr>
          <a:xfrm>
            <a:off x="6119209" y="5856592"/>
            <a:ext cx="1512168" cy="4030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16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9D0B-B2FB-B1FD-C6D8-97253E3B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Wen-Chen’s Code 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AB287-F1FC-7662-288D-DBB33D17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CC35F-FCC2-AA4A-2779-B6ADCDDE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A6AA9-45B2-2C27-D083-EAB922D5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91083A-A08E-66F5-182D-5C84271D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311" y="5541658"/>
            <a:ext cx="3038497" cy="609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EC7B5-1031-101A-22C8-AE8557863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78999"/>
            <a:ext cx="6048419" cy="280989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65EAE3-2B67-9D9E-87EC-A257048B6927}"/>
              </a:ext>
            </a:extLst>
          </p:cNvPr>
          <p:cNvSpPr/>
          <p:nvPr/>
        </p:nvSpPr>
        <p:spPr>
          <a:xfrm>
            <a:off x="5832303" y="5541658"/>
            <a:ext cx="3168352" cy="60960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F0853-5223-F10E-24E3-9F8B1AF56CAE}"/>
              </a:ext>
            </a:extLst>
          </p:cNvPr>
          <p:cNvSpPr txBox="1"/>
          <p:nvPr/>
        </p:nvSpPr>
        <p:spPr>
          <a:xfrm>
            <a:off x="6088328" y="5169625"/>
            <a:ext cx="280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Same as results from AI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C4E9FE-E9FB-BC44-8077-2BF92BE1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02" y="3931921"/>
            <a:ext cx="5562641" cy="221934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9067CB0-2845-4ED1-9EF1-E75B5DE78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12" t="90255" r="35870" b="3471"/>
          <a:stretch/>
        </p:blipFill>
        <p:spPr>
          <a:xfrm>
            <a:off x="6630590" y="4786900"/>
            <a:ext cx="1512168" cy="4030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38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3A2A1-A67C-4F58-83BD-7EEC63F6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BLUE  : Two Triggers, </a:t>
            </a:r>
            <a:r>
              <a:rPr lang="en-US" altLang="zh-TW" dirty="0">
                <a:solidFill>
                  <a:srgbClr val="FF0000"/>
                </a:solidFill>
              </a:rPr>
              <a:t>Two Bin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EBEA38-E9E8-47FB-A812-20727CC0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9B4489-2384-417F-9FE1-0425600C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501E7-3DD6-4B90-A8EE-663D557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59D4266-360E-4D6F-B353-485D8E9A9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855" y="1827742"/>
            <a:ext cx="6744641" cy="3791479"/>
          </a:xfrm>
          <a:prstGeom prst="rect">
            <a:avLst/>
          </a:prstGeom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8FAB841D-6546-45FD-A25C-1F2AED00DB5A}"/>
              </a:ext>
            </a:extLst>
          </p:cNvPr>
          <p:cNvSpPr/>
          <p:nvPr/>
        </p:nvSpPr>
        <p:spPr>
          <a:xfrm>
            <a:off x="1331640" y="3861048"/>
            <a:ext cx="6552728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5CE00A-58F8-45FB-BEB5-77ED80D4D6D3}"/>
              </a:ext>
            </a:extLst>
          </p:cNvPr>
          <p:cNvSpPr txBox="1"/>
          <p:nvPr/>
        </p:nvSpPr>
        <p:spPr>
          <a:xfrm>
            <a:off x="2339752" y="353197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Consider the correlation between bins (same trigger or different trigger)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8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552298F6-7C4A-47EE-8D8A-859A8469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Formulation In Short..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522388-4B72-48D0-9594-62C01D02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DDEEF0-3C76-4BFF-8B3C-DA2FFCB7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16A6AAB-9205-46D1-BA02-D069D4B4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D546BAB8-62B5-400A-BBE6-141E3ED45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468" y="1052736"/>
            <a:ext cx="7621064" cy="303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A1546147-DF0F-44D3-89C1-87315C459077}"/>
              </a:ext>
            </a:extLst>
          </p:cNvPr>
          <p:cNvSpPr/>
          <p:nvPr/>
        </p:nvSpPr>
        <p:spPr>
          <a:xfrm>
            <a:off x="1115616" y="3188808"/>
            <a:ext cx="2376264" cy="2401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78691B60-D0AC-4866-BB5F-0DD98651358E}"/>
              </a:ext>
            </a:extLst>
          </p:cNvPr>
          <p:cNvSpPr/>
          <p:nvPr/>
        </p:nvSpPr>
        <p:spPr>
          <a:xfrm>
            <a:off x="1115616" y="2406076"/>
            <a:ext cx="2088232" cy="2401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D705228E-233D-480E-807C-6E93805C7C29}"/>
              </a:ext>
            </a:extLst>
          </p:cNvPr>
          <p:cNvSpPr/>
          <p:nvPr/>
        </p:nvSpPr>
        <p:spPr>
          <a:xfrm>
            <a:off x="5076056" y="2406075"/>
            <a:ext cx="1152128" cy="2401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50CCFFF-D934-4B55-9965-54E4A2F10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34" b="34157"/>
          <a:stretch/>
        </p:blipFill>
        <p:spPr>
          <a:xfrm>
            <a:off x="396727" y="4256753"/>
            <a:ext cx="2880320" cy="5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81A2C6E-C17A-4A7C-97FE-7030FC336E19}"/>
              </a:ext>
            </a:extLst>
          </p:cNvPr>
          <p:cNvCxnSpPr>
            <a:cxnSpLocks/>
          </p:cNvCxnSpPr>
          <p:nvPr/>
        </p:nvCxnSpPr>
        <p:spPr>
          <a:xfrm flipH="1">
            <a:off x="1115616" y="3501008"/>
            <a:ext cx="144016" cy="7107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748217F0-3768-4942-BDBD-EEA37C8CE203}"/>
              </a:ext>
            </a:extLst>
          </p:cNvPr>
          <p:cNvSpPr/>
          <p:nvPr/>
        </p:nvSpPr>
        <p:spPr>
          <a:xfrm>
            <a:off x="3491880" y="3182128"/>
            <a:ext cx="2376264" cy="2401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37C77F7-E35D-4E7B-9B7D-664E91F3709B}"/>
              </a:ext>
            </a:extLst>
          </p:cNvPr>
          <p:cNvCxnSpPr>
            <a:cxnSpLocks/>
          </p:cNvCxnSpPr>
          <p:nvPr/>
        </p:nvCxnSpPr>
        <p:spPr>
          <a:xfrm>
            <a:off x="4899269" y="3463468"/>
            <a:ext cx="392811" cy="6281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593385F2-6F4B-4E08-9ED4-EF3C534DD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95" b="14759"/>
          <a:stretch/>
        </p:blipFill>
        <p:spPr>
          <a:xfrm>
            <a:off x="4211960" y="4206234"/>
            <a:ext cx="3562373" cy="51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89D2081A-1857-499C-B27E-D67A09A66944}"/>
              </a:ext>
            </a:extLst>
          </p:cNvPr>
          <p:cNvCxnSpPr>
            <a:cxnSpLocks/>
          </p:cNvCxnSpPr>
          <p:nvPr/>
        </p:nvCxnSpPr>
        <p:spPr>
          <a:xfrm>
            <a:off x="2699792" y="2725269"/>
            <a:ext cx="1224136" cy="26276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F62161B-3A77-4834-86A8-FA7370C78E2F}"/>
              </a:ext>
            </a:extLst>
          </p:cNvPr>
          <p:cNvSpPr txBox="1"/>
          <p:nvPr/>
        </p:nvSpPr>
        <p:spPr>
          <a:xfrm>
            <a:off x="4139952" y="5229200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No correlation between acc and purity, so the total matrix is simple sum of them.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If yes, + M_AP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term 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4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0E9744C-26A4-A407-9634-12480624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Formulation from AI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19598-E93A-913B-3913-8EFA2B1E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D4889-0FBB-A651-23F4-845735BE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FAE51-E8F4-AB02-DDF9-AFCF2511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D75F8BC-02E5-0CC6-4BBE-FEC0289B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268760"/>
            <a:ext cx="6237690" cy="453650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D9640CD-7E89-4A8A-983F-46C91A67AB86}"/>
              </a:ext>
            </a:extLst>
          </p:cNvPr>
          <p:cNvSpPr/>
          <p:nvPr/>
        </p:nvSpPr>
        <p:spPr>
          <a:xfrm>
            <a:off x="4499992" y="1268760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CB7F35-378A-486A-B5A8-F5E712945896}"/>
              </a:ext>
            </a:extLst>
          </p:cNvPr>
          <p:cNvSpPr/>
          <p:nvPr/>
        </p:nvSpPr>
        <p:spPr>
          <a:xfrm>
            <a:off x="4139952" y="1549726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747AC6-66A5-44B6-8329-050AA54D722E}"/>
              </a:ext>
            </a:extLst>
          </p:cNvPr>
          <p:cNvSpPr txBox="1"/>
          <p:nvPr/>
        </p:nvSpPr>
        <p:spPr>
          <a:xfrm>
            <a:off x="4572000" y="94220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Correlation same trigger x different bins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DDF53C-FAD1-4499-AC08-719C723FE9A7}"/>
              </a:ext>
            </a:extLst>
          </p:cNvPr>
          <p:cNvSpPr/>
          <p:nvPr/>
        </p:nvSpPr>
        <p:spPr>
          <a:xfrm>
            <a:off x="3707904" y="1280480"/>
            <a:ext cx="720080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C6A054-FE94-481B-ACD1-E914623EC9AE}"/>
              </a:ext>
            </a:extLst>
          </p:cNvPr>
          <p:cNvSpPr/>
          <p:nvPr/>
        </p:nvSpPr>
        <p:spPr>
          <a:xfrm>
            <a:off x="3347864" y="1538704"/>
            <a:ext cx="720080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BFBB62-3DF7-4873-A3F8-44BEBA7869BE}"/>
              </a:ext>
            </a:extLst>
          </p:cNvPr>
          <p:cNvSpPr txBox="1"/>
          <p:nvPr/>
        </p:nvSpPr>
        <p:spPr>
          <a:xfrm>
            <a:off x="1286638" y="962534"/>
            <a:ext cx="333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</a:rPr>
              <a:t>Correlation different triggers x same bin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EB52B2-37F4-40F6-9942-751BA322B5E6}"/>
              </a:ext>
            </a:extLst>
          </p:cNvPr>
          <p:cNvSpPr/>
          <p:nvPr/>
        </p:nvSpPr>
        <p:spPr>
          <a:xfrm>
            <a:off x="1979712" y="1824620"/>
            <a:ext cx="216024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8B1683-83CE-4804-A306-FD1C84206745}"/>
              </a:ext>
            </a:extLst>
          </p:cNvPr>
          <p:cNvSpPr txBox="1"/>
          <p:nvPr/>
        </p:nvSpPr>
        <p:spPr>
          <a:xfrm>
            <a:off x="4139952" y="1811335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B050"/>
                </a:solidFill>
              </a:rPr>
              <a:t>No correlation between acc and purity</a:t>
            </a:r>
            <a:endParaRPr lang="zh-TW" altLang="en-US" sz="1400" dirty="0">
              <a:solidFill>
                <a:srgbClr val="00B05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C5FCB73-3481-4A32-B963-082F19449D2A}"/>
              </a:ext>
            </a:extLst>
          </p:cNvPr>
          <p:cNvSpPr txBox="1"/>
          <p:nvPr/>
        </p:nvSpPr>
        <p:spPr>
          <a:xfrm>
            <a:off x="4130308" y="2072113"/>
            <a:ext cx="4690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AA0696"/>
                </a:solidFill>
              </a:rPr>
              <a:t>No correlation between different bins x different triggers</a:t>
            </a:r>
            <a:endParaRPr lang="zh-TW" altLang="en-US" sz="1400" dirty="0">
              <a:solidFill>
                <a:srgbClr val="AA0696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FF80430-05C4-4044-A28B-F5D327824E7F}"/>
              </a:ext>
            </a:extLst>
          </p:cNvPr>
          <p:cNvSpPr/>
          <p:nvPr/>
        </p:nvSpPr>
        <p:spPr>
          <a:xfrm>
            <a:off x="4788024" y="3262412"/>
            <a:ext cx="864096" cy="526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BAA90F-C8AF-4134-9E1A-D7D71E52CB90}"/>
              </a:ext>
            </a:extLst>
          </p:cNvPr>
          <p:cNvSpPr txBox="1"/>
          <p:nvPr/>
        </p:nvSpPr>
        <p:spPr>
          <a:xfrm>
            <a:off x="4572000" y="2696250"/>
            <a:ext cx="198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Observables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combined results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C951-6E65-C0E2-790B-F330ECE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D62CA-0307-D2F3-33E1-7F28D0B9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386A7-E2DA-9C67-9A49-E77D9BAE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E9DDB-ED4E-412D-0587-B53E0D9E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41E855-4833-15C1-D4BC-72308FAE7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894" y="1344497"/>
            <a:ext cx="7128791" cy="4752528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FFD45C-5339-4AB0-9113-D287F0FFEAD9}"/>
              </a:ext>
            </a:extLst>
          </p:cNvPr>
          <p:cNvSpPr txBox="1"/>
          <p:nvPr/>
        </p:nvSpPr>
        <p:spPr>
          <a:xfrm>
            <a:off x="3252661" y="1488399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59B0715-1AC5-41A4-B62A-67906A0057FB}"/>
              </a:ext>
            </a:extLst>
          </p:cNvPr>
          <p:cNvSpPr txBox="1"/>
          <p:nvPr/>
        </p:nvSpPr>
        <p:spPr>
          <a:xfrm>
            <a:off x="4304757" y="1483531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30871E0-F227-49E5-A4D0-9B8391939F73}"/>
              </a:ext>
            </a:extLst>
          </p:cNvPr>
          <p:cNvSpPr txBox="1"/>
          <p:nvPr/>
        </p:nvSpPr>
        <p:spPr>
          <a:xfrm>
            <a:off x="5301700" y="1482703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E09A1B4-40C1-4C91-8A5F-FACFFED2DEEB}"/>
              </a:ext>
            </a:extLst>
          </p:cNvPr>
          <p:cNvSpPr txBox="1"/>
          <p:nvPr/>
        </p:nvSpPr>
        <p:spPr>
          <a:xfrm>
            <a:off x="6227080" y="1449257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D4BE1F-DD29-45FA-8111-1D8BAD318FE6}"/>
              </a:ext>
            </a:extLst>
          </p:cNvPr>
          <p:cNvSpPr txBox="1"/>
          <p:nvPr/>
        </p:nvSpPr>
        <p:spPr>
          <a:xfrm>
            <a:off x="7076871" y="1680895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E11FB3A-72DB-4BB8-A785-F3ADA26CEDA6}"/>
              </a:ext>
            </a:extLst>
          </p:cNvPr>
          <p:cNvSpPr txBox="1"/>
          <p:nvPr/>
        </p:nvSpPr>
        <p:spPr>
          <a:xfrm>
            <a:off x="7076871" y="1910046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D245CFA-E33F-472B-9FF8-6635E4D0632A}"/>
              </a:ext>
            </a:extLst>
          </p:cNvPr>
          <p:cNvSpPr txBox="1"/>
          <p:nvPr/>
        </p:nvSpPr>
        <p:spPr>
          <a:xfrm>
            <a:off x="7076871" y="2122744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8D1D5AB-4AA4-43B5-A521-79A211BC6C90}"/>
              </a:ext>
            </a:extLst>
          </p:cNvPr>
          <p:cNvSpPr txBox="1"/>
          <p:nvPr/>
        </p:nvSpPr>
        <p:spPr>
          <a:xfrm>
            <a:off x="7076871" y="2340573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32B9FCA-052C-4D2B-889F-C2B0D9D55217}"/>
              </a:ext>
            </a:extLst>
          </p:cNvPr>
          <p:cNvSpPr txBox="1"/>
          <p:nvPr/>
        </p:nvSpPr>
        <p:spPr>
          <a:xfrm>
            <a:off x="3252661" y="4062066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5CC817A-E4B1-4DC5-BC1F-F2759710D22D}"/>
              </a:ext>
            </a:extLst>
          </p:cNvPr>
          <p:cNvSpPr txBox="1"/>
          <p:nvPr/>
        </p:nvSpPr>
        <p:spPr>
          <a:xfrm>
            <a:off x="4304757" y="4057198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42AD2C6-7C9A-4656-BEDE-AEB53866E658}"/>
              </a:ext>
            </a:extLst>
          </p:cNvPr>
          <p:cNvSpPr txBox="1"/>
          <p:nvPr/>
        </p:nvSpPr>
        <p:spPr>
          <a:xfrm>
            <a:off x="5301700" y="4056370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41490A8-5E8E-4B46-A2DD-F83DCF4B0769}"/>
              </a:ext>
            </a:extLst>
          </p:cNvPr>
          <p:cNvSpPr txBox="1"/>
          <p:nvPr/>
        </p:nvSpPr>
        <p:spPr>
          <a:xfrm>
            <a:off x="6227080" y="4040936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AFF3987-EF9A-4569-A87B-AE07B81ED09B}"/>
              </a:ext>
            </a:extLst>
          </p:cNvPr>
          <p:cNvSpPr txBox="1"/>
          <p:nvPr/>
        </p:nvSpPr>
        <p:spPr>
          <a:xfrm>
            <a:off x="7076871" y="4254562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A7AA895-E438-4850-8B99-10B7074FE42E}"/>
              </a:ext>
            </a:extLst>
          </p:cNvPr>
          <p:cNvSpPr txBox="1"/>
          <p:nvPr/>
        </p:nvSpPr>
        <p:spPr>
          <a:xfrm>
            <a:off x="7076871" y="4483713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46E0BBF-1DFA-4054-BA8C-9A3DFD0C955B}"/>
              </a:ext>
            </a:extLst>
          </p:cNvPr>
          <p:cNvSpPr txBox="1"/>
          <p:nvPr/>
        </p:nvSpPr>
        <p:spPr>
          <a:xfrm>
            <a:off x="7076871" y="4696411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F4CF40D-1EE9-4FD0-B181-57B477487A17}"/>
              </a:ext>
            </a:extLst>
          </p:cNvPr>
          <p:cNvSpPr txBox="1"/>
          <p:nvPr/>
        </p:nvSpPr>
        <p:spPr>
          <a:xfrm>
            <a:off x="7076871" y="4914240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8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3429-1F73-C9EE-232F-836EB1D8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EF6EC-45C8-B1EE-CF2B-87437E24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4C7B0-DFD5-94F8-5D74-3F76E8F5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CC039-6269-4A0E-DC8B-0E18180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D8D6595F-08C0-4109-93E6-E40104E3F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87"/>
          <a:stretch/>
        </p:blipFill>
        <p:spPr>
          <a:xfrm>
            <a:off x="2002265" y="1016908"/>
            <a:ext cx="5145820" cy="543642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16E978E-8771-4754-A493-3EF59DA1258A}"/>
              </a:ext>
            </a:extLst>
          </p:cNvPr>
          <p:cNvSpPr txBox="1"/>
          <p:nvPr/>
        </p:nvSpPr>
        <p:spPr>
          <a:xfrm>
            <a:off x="4694070" y="908611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79A9CC5-571C-4105-856D-ABE0C011D172}"/>
              </a:ext>
            </a:extLst>
          </p:cNvPr>
          <p:cNvSpPr/>
          <p:nvPr/>
        </p:nvSpPr>
        <p:spPr>
          <a:xfrm>
            <a:off x="2843808" y="4702685"/>
            <a:ext cx="3053828" cy="526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3A40997-2A09-40AD-8C59-E0028FFA846B}"/>
              </a:ext>
            </a:extLst>
          </p:cNvPr>
          <p:cNvSpPr txBox="1"/>
          <p:nvPr/>
        </p:nvSpPr>
        <p:spPr>
          <a:xfrm>
            <a:off x="5056830" y="909496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B86A7C-6391-4E16-A22B-D2E36C088CF1}"/>
              </a:ext>
            </a:extLst>
          </p:cNvPr>
          <p:cNvSpPr txBox="1"/>
          <p:nvPr/>
        </p:nvSpPr>
        <p:spPr>
          <a:xfrm>
            <a:off x="5375703" y="903962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FAC29A5-C373-478C-95EC-D6E2ECE98C3B}"/>
              </a:ext>
            </a:extLst>
          </p:cNvPr>
          <p:cNvSpPr txBox="1"/>
          <p:nvPr/>
        </p:nvSpPr>
        <p:spPr>
          <a:xfrm>
            <a:off x="5724282" y="906639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A8973ED-7433-4C12-A0E4-554FD1D8BBB3}"/>
              </a:ext>
            </a:extLst>
          </p:cNvPr>
          <p:cNvSpPr txBox="1"/>
          <p:nvPr/>
        </p:nvSpPr>
        <p:spPr>
          <a:xfrm>
            <a:off x="5997415" y="980728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23CF8D6-7533-41F2-B83D-2C0BA0BF3CEE}"/>
              </a:ext>
            </a:extLst>
          </p:cNvPr>
          <p:cNvSpPr txBox="1"/>
          <p:nvPr/>
        </p:nvSpPr>
        <p:spPr>
          <a:xfrm>
            <a:off x="5999371" y="1147458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LL2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CE74E94-098F-4E2D-8BC0-FD8BBAB14D6F}"/>
              </a:ext>
            </a:extLst>
          </p:cNvPr>
          <p:cNvSpPr txBox="1"/>
          <p:nvPr/>
        </p:nvSpPr>
        <p:spPr>
          <a:xfrm>
            <a:off x="5997415" y="1349900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25349F2-D823-4DBE-839F-2DA215043269}"/>
              </a:ext>
            </a:extLst>
          </p:cNvPr>
          <p:cNvSpPr txBox="1"/>
          <p:nvPr/>
        </p:nvSpPr>
        <p:spPr>
          <a:xfrm>
            <a:off x="5993088" y="1534726"/>
            <a:ext cx="537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LO2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FE521BB-CF25-4C90-BF82-AA52DB7796B3}"/>
              </a:ext>
            </a:extLst>
          </p:cNvPr>
          <p:cNvSpPr/>
          <p:nvPr/>
        </p:nvSpPr>
        <p:spPr>
          <a:xfrm>
            <a:off x="3635896" y="1257727"/>
            <a:ext cx="92425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05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AF08E-4AC5-4A61-86AA-0158EC92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 Code Form by AI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AB7A6D-2EC6-44EB-AB8D-260022AD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D04349-F19E-4796-B3C8-1262E3D7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71AD1F-2311-4A56-A46C-FE1B6169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A1D69C-E9CA-4E0B-AA73-6573FF0A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1124744"/>
            <a:ext cx="4659293" cy="498587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E62A9E0-B627-4B0D-BE1B-3CB86A679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" t="349"/>
          <a:stretch/>
        </p:blipFill>
        <p:spPr>
          <a:xfrm>
            <a:off x="4788024" y="1124744"/>
            <a:ext cx="4282088" cy="15399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D3BAF1-D87C-40FC-9F16-DCA9BC169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2761420"/>
            <a:ext cx="4282088" cy="3472813"/>
          </a:xfrm>
          <a:prstGeom prst="rect">
            <a:avLst/>
          </a:prstGeom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6AAD7A0A-6846-49E6-BD41-1039BD7BA547}"/>
              </a:ext>
            </a:extLst>
          </p:cNvPr>
          <p:cNvSpPr/>
          <p:nvPr/>
        </p:nvSpPr>
        <p:spPr>
          <a:xfrm>
            <a:off x="4788024" y="4797152"/>
            <a:ext cx="4282088" cy="115212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B0175FE-23B6-4420-9A55-3557A38E3268}"/>
              </a:ext>
            </a:extLst>
          </p:cNvPr>
          <p:cNvSpPr/>
          <p:nvPr/>
        </p:nvSpPr>
        <p:spPr>
          <a:xfrm>
            <a:off x="4788024" y="3617683"/>
            <a:ext cx="2880320" cy="24336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80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1D35-8BCD-B69F-E893-7B3096B5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 Example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0852E-70FB-520B-D68F-A05F77F8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42303-10F9-D329-A69E-51B28F3E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15D38-188F-7A07-C1EE-91EB3475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03DF13-B9EB-36A6-3ABC-06FD69615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27" y="1099194"/>
            <a:ext cx="3486469" cy="3850518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F4C65A81-B26C-F991-3A63-DD05BB87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5" y="1008469"/>
            <a:ext cx="5391700" cy="40324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3580A1-A1C7-6D6C-21D9-9D98E4B9BE11}"/>
              </a:ext>
            </a:extLst>
          </p:cNvPr>
          <p:cNvSpPr/>
          <p:nvPr/>
        </p:nvSpPr>
        <p:spPr>
          <a:xfrm>
            <a:off x="4841813" y="2808669"/>
            <a:ext cx="3096344" cy="3600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02EA1-9BB3-4840-4649-130310E2622B}"/>
              </a:ext>
            </a:extLst>
          </p:cNvPr>
          <p:cNvSpPr txBox="1"/>
          <p:nvPr/>
        </p:nvSpPr>
        <p:spPr>
          <a:xfrm>
            <a:off x="343231" y="5172261"/>
            <a:ext cx="449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Results from Wen-Chen’s code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 okay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6E2A43-DCC4-2AA4-B8FF-C1192541B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544294"/>
            <a:ext cx="5257838" cy="847731"/>
          </a:xfrm>
          <a:prstGeom prst="rect">
            <a:avLst/>
          </a:prstGeom>
        </p:spPr>
      </p:pic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98C30C28-366E-4D43-8D63-8311C722C584}"/>
              </a:ext>
            </a:extLst>
          </p:cNvPr>
          <p:cNvSpPr/>
          <p:nvPr/>
        </p:nvSpPr>
        <p:spPr>
          <a:xfrm>
            <a:off x="4067944" y="6014386"/>
            <a:ext cx="1520548" cy="3600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47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0A4C6F-5576-410F-A1F6-46D3B742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with Python Code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8518E-1C9E-4F83-89BC-214318AA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01AD7B7-CA08-44C0-9D56-9E4C42E7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AAFB76-76B4-41C4-8C74-9F43D505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E2027C7-ACA5-4FDC-8A5B-3D017681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4" y="980728"/>
            <a:ext cx="4320480" cy="43576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4C5E1E9-D750-4950-8D10-88233E55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4" y="5539087"/>
            <a:ext cx="7611537" cy="676369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384D222A-05E6-4E21-A430-5E3D8934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06" t="43955" r="22202" b="47117"/>
          <a:stretch/>
        </p:blipFill>
        <p:spPr>
          <a:xfrm>
            <a:off x="2267744" y="6035435"/>
            <a:ext cx="3024336" cy="360041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DA5F6AC-1738-4322-A47E-5D5B4DAAB97E}"/>
              </a:ext>
            </a:extLst>
          </p:cNvPr>
          <p:cNvSpPr txBox="1"/>
          <p:nvPr/>
        </p:nvSpPr>
        <p:spPr>
          <a:xfrm>
            <a:off x="5292080" y="61851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OK!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0F67BE-F63C-43F8-9BB4-1867D84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/>
              <a:t>BLUE</a:t>
            </a:r>
            <a:r>
              <a:rPr lang="en-US" altLang="zh-TW" sz="4000" dirty="0"/>
              <a:t> (</a:t>
            </a:r>
            <a:r>
              <a:rPr lang="en-US" altLang="zh-TW" sz="4000" b="1" dirty="0"/>
              <a:t>B</a:t>
            </a:r>
            <a:r>
              <a:rPr lang="en-US" altLang="zh-TW" sz="4000" dirty="0"/>
              <a:t>est </a:t>
            </a:r>
            <a:r>
              <a:rPr lang="en-US" altLang="zh-TW" sz="4000" b="1" dirty="0"/>
              <a:t>L</a:t>
            </a:r>
            <a:r>
              <a:rPr lang="en-US" altLang="zh-TW" sz="4000" dirty="0"/>
              <a:t>inear </a:t>
            </a:r>
            <a:r>
              <a:rPr lang="en-US" altLang="zh-TW" sz="4000" b="1" dirty="0"/>
              <a:t>U</a:t>
            </a:r>
            <a:r>
              <a:rPr lang="en-US" altLang="zh-TW" sz="4000" dirty="0"/>
              <a:t>nbiased </a:t>
            </a:r>
            <a:r>
              <a:rPr lang="en-US" altLang="zh-TW" sz="4000" b="1" dirty="0"/>
              <a:t>E</a:t>
            </a:r>
            <a:r>
              <a:rPr lang="en-US" altLang="zh-TW" sz="4000" dirty="0"/>
              <a:t>stimate) 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30C9684-DC51-4999-AA80-6E6E9447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6B9683-9E0D-4EF6-BB98-BC8B88B4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BA8F99-C05A-447C-9F17-6509ABA3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E2C1CF-A923-406C-8F8D-86597959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</a:rPr>
              <a:t>One bin : </a:t>
            </a:r>
          </a:p>
          <a:p>
            <a:pPr marL="685800" lvl="1">
              <a:buFontTx/>
              <a:buChar char="-"/>
            </a:pPr>
            <a:r>
              <a:rPr lang="en-US" altLang="zh-TW" sz="1800" dirty="0">
                <a:hlinkClick r:id="rId2"/>
              </a:rPr>
              <a:t>https://www.sciencedirect.com/science/article/pii/0168900288900186</a:t>
            </a:r>
            <a:endParaRPr lang="en-US" altLang="zh-TW" sz="1800" dirty="0"/>
          </a:p>
          <a:p>
            <a:pPr marL="685800" lvl="1">
              <a:buFontTx/>
              <a:buChar char="-"/>
            </a:pPr>
            <a:r>
              <a:rPr lang="en-US" altLang="zh-TW" sz="1800" dirty="0"/>
              <a:t>How to combine correlated estimates of a single physical quantity, Louis LYONS and Duncan GIBAUT, 1988</a:t>
            </a:r>
          </a:p>
          <a:p>
            <a:r>
              <a:rPr lang="en-US" altLang="zh-TW" sz="1800" b="1" dirty="0">
                <a:solidFill>
                  <a:srgbClr val="0000FF"/>
                </a:solidFill>
              </a:rPr>
              <a:t>Multiple bins :</a:t>
            </a:r>
          </a:p>
          <a:p>
            <a:pPr lvl="1">
              <a:buFontTx/>
              <a:buChar char="-"/>
            </a:pPr>
            <a:r>
              <a:rPr lang="en-US" altLang="zh-TW" sz="1800" dirty="0">
                <a:hlinkClick r:id="rId3"/>
              </a:rPr>
              <a:t>https://www.sciencedirect.com/science/article/pii/S0168900203003292</a:t>
            </a:r>
            <a:endParaRPr lang="en-US" altLang="zh-TW" sz="1800" dirty="0"/>
          </a:p>
          <a:p>
            <a:pPr lvl="1">
              <a:buFontTx/>
              <a:buChar char="-"/>
            </a:pPr>
            <a:r>
              <a:rPr lang="en-US" altLang="zh-TW" sz="1800" dirty="0"/>
              <a:t>Combining correlated measurements of several different physical quantities, A. </a:t>
            </a:r>
            <a:r>
              <a:rPr lang="en-US" altLang="zh-TW" sz="1800" dirty="0" err="1"/>
              <a:t>Valassi</a:t>
            </a:r>
            <a:r>
              <a:rPr lang="en-US" altLang="zh-TW" sz="1800" dirty="0"/>
              <a:t>, 2003</a:t>
            </a:r>
          </a:p>
          <a:p>
            <a:r>
              <a:rPr lang="en-US" altLang="zh-TW" sz="1800" b="1" dirty="0"/>
              <a:t>Multiple bins with unknown correlations (not yet read) : </a:t>
            </a:r>
          </a:p>
          <a:p>
            <a:pPr marL="685800" lvl="1"/>
            <a:r>
              <a:rPr lang="en-US" altLang="zh-TW" sz="1800" dirty="0">
                <a:hlinkClick r:id="rId4"/>
              </a:rPr>
              <a:t>https://arxiv.org/abs/1307.4003</a:t>
            </a:r>
            <a:endParaRPr lang="en-US" altLang="zh-TW" sz="1800" dirty="0"/>
          </a:p>
          <a:p>
            <a:pPr marL="685800" lvl="1"/>
            <a:r>
              <a:rPr lang="en-US" altLang="zh-TW" sz="1800" dirty="0"/>
              <a:t>Information and treatment of unknown correlations</a:t>
            </a:r>
            <a:r>
              <a:rPr lang="zh-TW" altLang="en-US" sz="1800" dirty="0"/>
              <a:t> </a:t>
            </a:r>
            <a:r>
              <a:rPr lang="en-US" altLang="zh-TW" sz="1800" dirty="0"/>
              <a:t>in the combination of measurements using the BLUE method, </a:t>
            </a:r>
            <a:r>
              <a:rPr lang="it-IT" altLang="zh-TW" sz="1800" dirty="0"/>
              <a:t>Andrea Valassi, Roberto Chiericib</a:t>
            </a:r>
            <a:r>
              <a:rPr lang="en-US" altLang="zh-TW" sz="1800" dirty="0"/>
              <a:t>, 2014</a:t>
            </a:r>
          </a:p>
          <a:p>
            <a:r>
              <a:rPr lang="en-US" altLang="zh-TW" sz="1800" b="1" dirty="0">
                <a:solidFill>
                  <a:srgbClr val="FF0000"/>
                </a:solidFill>
              </a:rPr>
              <a:t>Python Code (one bin)</a:t>
            </a:r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</a:rPr>
              <a:t> 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marL="685800" lvl="1"/>
            <a:r>
              <a:rPr lang="en-US" altLang="zh-TW" sz="1800" dirty="0">
                <a:hlinkClick r:id="rId5"/>
              </a:rPr>
              <a:t>https://agiamman.web.cern.ch/blue/</a:t>
            </a:r>
            <a:endParaRPr lang="en-US" altLang="zh-TW" sz="1800" dirty="0"/>
          </a:p>
          <a:p>
            <a:r>
              <a:rPr lang="en-US" altLang="zh-TW" sz="1800" b="1" dirty="0">
                <a:solidFill>
                  <a:srgbClr val="0000FF"/>
                </a:solidFill>
              </a:rPr>
              <a:t>ROOT/C++ Code (not tested yet)</a:t>
            </a:r>
            <a:r>
              <a:rPr lang="zh-TW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</a:rPr>
              <a:t>:</a:t>
            </a:r>
            <a:r>
              <a:rPr lang="zh-TW" altLang="en-US" sz="1800" b="1" dirty="0">
                <a:solidFill>
                  <a:srgbClr val="0000FF"/>
                </a:solidFill>
              </a:rPr>
              <a:t> </a:t>
            </a:r>
            <a:endParaRPr lang="en-US" altLang="zh-TW" sz="1800" b="1" dirty="0">
              <a:solidFill>
                <a:srgbClr val="0000FF"/>
              </a:solidFill>
            </a:endParaRPr>
          </a:p>
          <a:p>
            <a:pPr marL="685800" lvl="1"/>
            <a:r>
              <a:rPr lang="en-US" altLang="zh-TW" sz="1800" dirty="0">
                <a:hlinkClick r:id="rId6"/>
              </a:rPr>
              <a:t>https://blue.hepforge.org/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22160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C04C0-8DCF-43E2-AAA1-758443E1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Verify with Wen-Chen’s Code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EECF47-344A-4C11-97D1-DD06CCB2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E512167-E9FD-4762-88C5-F9099F24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E40B968-4E55-4B64-858F-B9F7BEC6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99F06B9-F6A1-48B9-9778-FDA3FFC9F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31"/>
          <a:stretch/>
        </p:blipFill>
        <p:spPr>
          <a:xfrm>
            <a:off x="179512" y="1124744"/>
            <a:ext cx="3888432" cy="4858428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9EEF9DF3-B88F-4932-B6FC-0A8D8A07A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108784"/>
            <a:ext cx="4314600" cy="695651"/>
          </a:xfrm>
          <a:prstGeom prst="rect">
            <a:avLst/>
          </a:prstGeom>
        </p:spPr>
      </p:pic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204E5D4C-E644-4687-BF0A-EB04714D2377}"/>
              </a:ext>
            </a:extLst>
          </p:cNvPr>
          <p:cNvSpPr/>
          <p:nvPr/>
        </p:nvSpPr>
        <p:spPr>
          <a:xfrm>
            <a:off x="7452320" y="4501847"/>
            <a:ext cx="1218256" cy="2954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FE8AB52-EFE1-4227-BC16-CCD3C6E99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01" r="68621"/>
          <a:stretch/>
        </p:blipFill>
        <p:spPr>
          <a:xfrm>
            <a:off x="4355976" y="1132131"/>
            <a:ext cx="2232248" cy="2596928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9E4AE6F9-BE27-4E81-87F4-79383B1892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06" t="43955" r="22202" b="47117"/>
          <a:stretch/>
        </p:blipFill>
        <p:spPr>
          <a:xfrm>
            <a:off x="4427984" y="5057676"/>
            <a:ext cx="3024336" cy="360041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95FD98F-8597-43A4-A846-5F7ED87A73FF}"/>
              </a:ext>
            </a:extLst>
          </p:cNvPr>
          <p:cNvSpPr txBox="1"/>
          <p:nvPr/>
        </p:nvSpPr>
        <p:spPr>
          <a:xfrm>
            <a:off x="7452320" y="520735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OK!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3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C0461-C808-48BF-A1AF-FC4AFBC3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B7A7C1-E40A-40B4-AB41-C33635A7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AAB5A7-2259-4750-AC71-2068D7C4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1FB7F02-306C-4FF2-AE8A-884DA955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EC1FAE-9167-43AD-B90B-CA2F38E9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 we want to study correlation factor in more systematic way? How to do it? From simplified case to complicated case?</a:t>
            </a:r>
          </a:p>
          <a:p>
            <a:endParaRPr lang="en-US" altLang="zh-TW" dirty="0"/>
          </a:p>
          <a:p>
            <a:r>
              <a:rPr lang="en-US" altLang="zh-TW" b="1" dirty="0"/>
              <a:t>Revisit the cross section results</a:t>
            </a:r>
          </a:p>
          <a:p>
            <a:endParaRPr lang="en-US" altLang="zh-TW" dirty="0"/>
          </a:p>
          <a:p>
            <a:r>
              <a:rPr lang="en-US" altLang="zh-TW" dirty="0"/>
              <a:t>Time to invite Vincent to join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27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3A2A1-A67C-4F58-83BD-7EEC63F6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BLUE  : Two Triggers, </a:t>
            </a:r>
            <a:r>
              <a:rPr lang="en-US" altLang="zh-TW" dirty="0">
                <a:solidFill>
                  <a:srgbClr val="FF0000"/>
                </a:solidFill>
              </a:rPr>
              <a:t>One Bin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AEBEA38-E9E8-47FB-A812-20727CC0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9B4489-2384-417F-9FE1-0425600C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501E7-3DD6-4B90-A8EE-663D557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FB14110-86A4-491A-923F-6B815F0F9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98904"/>
            <a:ext cx="9128125" cy="42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EC5BA-EC83-4E13-9237-AE0D7CE2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Correlated Uncertainties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31924F-7F8E-4954-804F-7AD175C5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B43985-0EE3-4F76-89FF-97E1AA40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68B756-FC2A-4790-B0D6-6EE79C9F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F91555-975B-4300-92F6-76044E9E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8" y="896907"/>
            <a:ext cx="3562373" cy="558924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76A9BAF-7F17-4C7C-BE4A-8D4CE263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04"/>
          <a:stretch/>
        </p:blipFill>
        <p:spPr>
          <a:xfrm>
            <a:off x="4659493" y="920273"/>
            <a:ext cx="3464502" cy="189988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81A23D7-6596-4718-9D85-5F61D665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94" y="2983440"/>
            <a:ext cx="3562374" cy="127278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50B945C-21D1-46D0-A682-88E13F3C2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493" y="4391297"/>
            <a:ext cx="3656923" cy="189988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4828820-1CDA-4AA6-B521-C9C733BAF83C}"/>
              </a:ext>
            </a:extLst>
          </p:cNvPr>
          <p:cNvSpPr/>
          <p:nvPr/>
        </p:nvSpPr>
        <p:spPr>
          <a:xfrm>
            <a:off x="4659493" y="5095923"/>
            <a:ext cx="1568691" cy="56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28596EF-7C3C-4E97-A877-A37824B5E7A9}"/>
              </a:ext>
            </a:extLst>
          </p:cNvPr>
          <p:cNvSpPr txBox="1"/>
          <p:nvPr/>
        </p:nvSpPr>
        <p:spPr>
          <a:xfrm>
            <a:off x="6228184" y="5094642"/>
            <a:ext cx="176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Covariance matrix for  two measurements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A573905-62D4-436C-B09D-AB88A51FE959}"/>
              </a:ext>
            </a:extLst>
          </p:cNvPr>
          <p:cNvSpPr/>
          <p:nvPr/>
        </p:nvSpPr>
        <p:spPr>
          <a:xfrm>
            <a:off x="990499" y="3501009"/>
            <a:ext cx="9892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F16DD5D-F615-4B76-94FA-F9D475A89AD0}"/>
              </a:ext>
            </a:extLst>
          </p:cNvPr>
          <p:cNvSpPr txBox="1"/>
          <p:nvPr/>
        </p:nvSpPr>
        <p:spPr>
          <a:xfrm>
            <a:off x="1988192" y="3555728"/>
            <a:ext cx="21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How to get combined mean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A12B4C0-876D-48ED-8FFD-D0EB8300B4D0}"/>
              </a:ext>
            </a:extLst>
          </p:cNvPr>
          <p:cNvSpPr txBox="1"/>
          <p:nvPr/>
        </p:nvSpPr>
        <p:spPr>
          <a:xfrm>
            <a:off x="1763688" y="4463661"/>
            <a:ext cx="152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Sum(weight)=1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C5759F9-B1B9-48E9-8E34-3F63D9CD6BEA}"/>
              </a:ext>
            </a:extLst>
          </p:cNvPr>
          <p:cNvSpPr txBox="1"/>
          <p:nvPr/>
        </p:nvSpPr>
        <p:spPr>
          <a:xfrm>
            <a:off x="1966161" y="5402898"/>
            <a:ext cx="176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Combined error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979A02C-51C7-4AA6-9989-EC60194F3DF8}"/>
              </a:ext>
            </a:extLst>
          </p:cNvPr>
          <p:cNvSpPr txBox="1"/>
          <p:nvPr/>
        </p:nvSpPr>
        <p:spPr>
          <a:xfrm>
            <a:off x="4562435" y="4170195"/>
            <a:ext cx="176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For example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30162A5-989F-4CDA-A9EC-BEAA3A76439A}"/>
              </a:ext>
            </a:extLst>
          </p:cNvPr>
          <p:cNvSpPr/>
          <p:nvPr/>
        </p:nvSpPr>
        <p:spPr>
          <a:xfrm>
            <a:off x="982019" y="5369893"/>
            <a:ext cx="98921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395D453-91C9-4B07-8591-0E39DA72DD11}"/>
              </a:ext>
            </a:extLst>
          </p:cNvPr>
          <p:cNvSpPr/>
          <p:nvPr/>
        </p:nvSpPr>
        <p:spPr>
          <a:xfrm>
            <a:off x="4659492" y="2173485"/>
            <a:ext cx="14966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A72A22B-522C-4261-A498-C0440AF516C9}"/>
              </a:ext>
            </a:extLst>
          </p:cNvPr>
          <p:cNvSpPr txBox="1"/>
          <p:nvPr/>
        </p:nvSpPr>
        <p:spPr>
          <a:xfrm>
            <a:off x="6156175" y="2081151"/>
            <a:ext cx="176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How to get weight from covariance matrix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4357EDC-1E02-439E-8CC3-D61BD25614F5}"/>
              </a:ext>
            </a:extLst>
          </p:cNvPr>
          <p:cNvSpPr/>
          <p:nvPr/>
        </p:nvSpPr>
        <p:spPr>
          <a:xfrm>
            <a:off x="990497" y="1089497"/>
            <a:ext cx="3562373" cy="841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911307F-F3FA-4DBC-A37F-EF9C50B7DE11}"/>
              </a:ext>
            </a:extLst>
          </p:cNvPr>
          <p:cNvCxnSpPr>
            <a:cxnSpLocks/>
          </p:cNvCxnSpPr>
          <p:nvPr/>
        </p:nvCxnSpPr>
        <p:spPr>
          <a:xfrm>
            <a:off x="4139952" y="2081151"/>
            <a:ext cx="519540" cy="21750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0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7E269-0BE0-41B4-9CCD-655BD930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BLUE Python Code (2x2 or </a:t>
            </a:r>
            <a:r>
              <a:rPr lang="en-US" altLang="zh-TW" sz="3200" dirty="0" err="1"/>
              <a:t>NxN</a:t>
            </a:r>
            <a:r>
              <a:rPr lang="en-US" altLang="zh-TW" sz="3200" dirty="0"/>
              <a:t> possible)</a:t>
            </a:r>
            <a:br>
              <a:rPr lang="en-US" altLang="zh-TW" sz="3200" dirty="0"/>
            </a:br>
            <a:r>
              <a:rPr lang="en-US" altLang="zh-TW" sz="3200" dirty="0">
                <a:hlinkClick r:id="rId2"/>
              </a:rPr>
              <a:t>https://agiamman.web.cern.ch/blue/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F33265-4B5C-44A6-A885-F4406542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ECE27C-DD34-4068-BA76-302A219B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0183F90-A7A0-4AAE-BB33-C310B193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0BAC9772-E2A9-437A-9BC3-12740E6E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052736"/>
            <a:ext cx="6297146" cy="53379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A896FE9-B74C-4361-AAC2-3E1A350892B6}"/>
              </a:ext>
            </a:extLst>
          </p:cNvPr>
          <p:cNvSpPr/>
          <p:nvPr/>
        </p:nvSpPr>
        <p:spPr>
          <a:xfrm>
            <a:off x="1907704" y="2852936"/>
            <a:ext cx="367240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9FFA13D-6444-46BB-87FA-759CEA1F6531}"/>
              </a:ext>
            </a:extLst>
          </p:cNvPr>
          <p:cNvSpPr/>
          <p:nvPr/>
        </p:nvSpPr>
        <p:spPr>
          <a:xfrm>
            <a:off x="2195736" y="5517232"/>
            <a:ext cx="39604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6D27A96-B49A-4CC0-84B3-133FC784C3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134" b="34157"/>
          <a:stretch/>
        </p:blipFill>
        <p:spPr>
          <a:xfrm>
            <a:off x="6049533" y="3903679"/>
            <a:ext cx="2880320" cy="5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D77FB42-28DE-4341-BB63-3BCC3429F501}"/>
              </a:ext>
            </a:extLst>
          </p:cNvPr>
          <p:cNvSpPr/>
          <p:nvPr/>
        </p:nvSpPr>
        <p:spPr>
          <a:xfrm>
            <a:off x="2195736" y="4525548"/>
            <a:ext cx="5400600" cy="127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EC15BC6-FE18-4832-9B8A-1229BF20D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866" y="1955633"/>
            <a:ext cx="2508984" cy="130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CD3A724-9E32-4D92-B002-359679D051CB}"/>
              </a:ext>
            </a:extLst>
          </p:cNvPr>
          <p:cNvSpPr/>
          <p:nvPr/>
        </p:nvSpPr>
        <p:spPr>
          <a:xfrm>
            <a:off x="2143968" y="4934023"/>
            <a:ext cx="271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341AFEE-8A36-42A5-A6D3-9F53482305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880" b="40104"/>
          <a:stretch/>
        </p:blipFill>
        <p:spPr>
          <a:xfrm>
            <a:off x="5172262" y="4824171"/>
            <a:ext cx="3103070" cy="58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72856C1-A6A8-46D6-AB4E-E807463C2A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095" b="14759"/>
          <a:stretch/>
        </p:blipFill>
        <p:spPr>
          <a:xfrm>
            <a:off x="4721258" y="5814895"/>
            <a:ext cx="3562373" cy="51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9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1FE244-F25E-4A7C-89F4-E2C8EBB7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Formulation from AI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2CB71AF-4F91-4E18-BFF9-A155878A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95CB57-37AB-4A49-AC08-20FF80A6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49B6A0-7D93-4083-BD6B-6B646FA6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32" name="內容版面配置區 31">
            <a:extLst>
              <a:ext uri="{FF2B5EF4-FFF2-40B4-BE49-F238E27FC236}">
                <a16:creationId xmlns:a16="http://schemas.microsoft.com/office/drawing/2014/main" id="{9D52188A-4CFA-472A-ACD7-9C7F154FE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00" y="895350"/>
            <a:ext cx="6457150" cy="5656263"/>
          </a:xfrm>
          <a:prstGeom prst="rect">
            <a:avLst/>
          </a:prstGeom>
        </p:spPr>
      </p:pic>
      <p:sp>
        <p:nvSpPr>
          <p:cNvPr id="6" name="右大括弧 5">
            <a:extLst>
              <a:ext uri="{FF2B5EF4-FFF2-40B4-BE49-F238E27FC236}">
                <a16:creationId xmlns:a16="http://schemas.microsoft.com/office/drawing/2014/main" id="{75BD2005-7231-4C38-B113-7FAC52872AD5}"/>
              </a:ext>
            </a:extLst>
          </p:cNvPr>
          <p:cNvSpPr/>
          <p:nvPr/>
        </p:nvSpPr>
        <p:spPr>
          <a:xfrm>
            <a:off x="5508104" y="4581128"/>
            <a:ext cx="288032" cy="83782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E83F39-2C68-4862-BA2B-F7B38A004520}"/>
              </a:ext>
            </a:extLst>
          </p:cNvPr>
          <p:cNvSpPr txBox="1"/>
          <p:nvPr/>
        </p:nvSpPr>
        <p:spPr>
          <a:xfrm>
            <a:off x="5967445" y="4700017"/>
            <a:ext cx="158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different trigger same bin</a:t>
            </a:r>
            <a:endParaRPr lang="zh-TW" altLang="en-US" sz="1400" dirty="0"/>
          </a:p>
        </p:txBody>
      </p:sp>
      <p:sp>
        <p:nvSpPr>
          <p:cNvPr id="11" name="右大括弧 10">
            <a:extLst>
              <a:ext uri="{FF2B5EF4-FFF2-40B4-BE49-F238E27FC236}">
                <a16:creationId xmlns:a16="http://schemas.microsoft.com/office/drawing/2014/main" id="{692793CC-7DC4-4BAE-B847-A4E32EA40DA7}"/>
              </a:ext>
            </a:extLst>
          </p:cNvPr>
          <p:cNvSpPr/>
          <p:nvPr/>
        </p:nvSpPr>
        <p:spPr>
          <a:xfrm>
            <a:off x="6545920" y="5632265"/>
            <a:ext cx="258328" cy="6770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52B1CF-970C-4944-8BFD-6D3B51F15345}"/>
              </a:ext>
            </a:extLst>
          </p:cNvPr>
          <p:cNvSpPr txBox="1"/>
          <p:nvPr/>
        </p:nvSpPr>
        <p:spPr>
          <a:xfrm>
            <a:off x="7122727" y="5599924"/>
            <a:ext cx="1878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different trigger different bin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not exit in our case?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B6A8A1-2F5F-43A7-A7C0-3EBCB703D750}"/>
              </a:ext>
            </a:extLst>
          </p:cNvPr>
          <p:cNvSpPr txBox="1"/>
          <p:nvPr/>
        </p:nvSpPr>
        <p:spPr>
          <a:xfrm>
            <a:off x="7122727" y="440668"/>
            <a:ext cx="24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Define variables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3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3235F9-06EF-4E3F-B09F-CAB2533B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4A8998-929D-4770-9C6E-E3355C71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BAF1AC-567E-450F-AB95-691920F8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0D8E9B-66AE-481C-A438-ADEC44D2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0885D2CC-392D-48B5-8795-BE6358F47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884102"/>
            <a:ext cx="6409207" cy="565626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C55BC01-A006-419C-A481-70BF1E1F717F}"/>
              </a:ext>
            </a:extLst>
          </p:cNvPr>
          <p:cNvSpPr/>
          <p:nvPr/>
        </p:nvSpPr>
        <p:spPr>
          <a:xfrm>
            <a:off x="187274" y="2643361"/>
            <a:ext cx="5751830" cy="2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284C2D3-B1D7-464E-8B9D-25C5F1769BBA}"/>
              </a:ext>
            </a:extLst>
          </p:cNvPr>
          <p:cNvSpPr txBox="1"/>
          <p:nvPr/>
        </p:nvSpPr>
        <p:spPr>
          <a:xfrm>
            <a:off x="6264509" y="4242862"/>
            <a:ext cx="27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Diagonal term, A and B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zh-TW" sz="1400" dirty="0">
                <a:solidFill>
                  <a:srgbClr val="FF0000"/>
                </a:solidFill>
                <a:sym typeface="Wingdings" panose="05000000000000000000" pitchFamily="2" charset="2"/>
              </a:rPr>
              <a:t>same trigger correlation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zh-TW" sz="1400" dirty="0">
                <a:solidFill>
                  <a:srgbClr val="FF0000"/>
                </a:solidFill>
                <a:sym typeface="Wingdings" panose="05000000000000000000" pitchFamily="2" charset="2"/>
              </a:rPr>
              <a:t>A for LL and B for LO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B97BC8E-BBAB-4D00-A85D-76AC9561FD04}"/>
              </a:ext>
            </a:extLst>
          </p:cNvPr>
          <p:cNvSpPr txBox="1"/>
          <p:nvPr/>
        </p:nvSpPr>
        <p:spPr>
          <a:xfrm>
            <a:off x="6930483" y="5044504"/>
            <a:ext cx="2105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Off-diagonal term, C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zh-TW" sz="1400" dirty="0">
                <a:solidFill>
                  <a:srgbClr val="FF0000"/>
                </a:solidFill>
                <a:sym typeface="Wingdings" panose="05000000000000000000" pitchFamily="2" charset="2"/>
              </a:rPr>
              <a:t>correlation between different triggers </a:t>
            </a:r>
          </a:p>
        </p:txBody>
      </p:sp>
      <p:sp>
        <p:nvSpPr>
          <p:cNvPr id="12" name="右大括弧 11">
            <a:extLst>
              <a:ext uri="{FF2B5EF4-FFF2-40B4-BE49-F238E27FC236}">
                <a16:creationId xmlns:a16="http://schemas.microsoft.com/office/drawing/2014/main" id="{18157731-59F4-44AD-AAEC-248B3D6D46EC}"/>
              </a:ext>
            </a:extLst>
          </p:cNvPr>
          <p:cNvSpPr/>
          <p:nvPr/>
        </p:nvSpPr>
        <p:spPr>
          <a:xfrm>
            <a:off x="5075008" y="1476505"/>
            <a:ext cx="258328" cy="6770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B5B8F1F-A678-4DA4-98DB-10656D1313E6}"/>
              </a:ext>
            </a:extLst>
          </p:cNvPr>
          <p:cNvSpPr txBox="1"/>
          <p:nvPr/>
        </p:nvSpPr>
        <p:spPr>
          <a:xfrm>
            <a:off x="5651815" y="1444164"/>
            <a:ext cx="2232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Correlation between acceptance and purity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not exit in our case?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右大括弧 19">
            <a:extLst>
              <a:ext uri="{FF2B5EF4-FFF2-40B4-BE49-F238E27FC236}">
                <a16:creationId xmlns:a16="http://schemas.microsoft.com/office/drawing/2014/main" id="{44F417E3-462E-4EC3-AC30-6514D3277100}"/>
              </a:ext>
            </a:extLst>
          </p:cNvPr>
          <p:cNvSpPr/>
          <p:nvPr/>
        </p:nvSpPr>
        <p:spPr>
          <a:xfrm>
            <a:off x="5809940" y="4273667"/>
            <a:ext cx="258328" cy="67705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右大括弧 20">
            <a:extLst>
              <a:ext uri="{FF2B5EF4-FFF2-40B4-BE49-F238E27FC236}">
                <a16:creationId xmlns:a16="http://schemas.microsoft.com/office/drawing/2014/main" id="{97E4F76E-8FF5-4933-9968-60698E0105CE}"/>
              </a:ext>
            </a:extLst>
          </p:cNvPr>
          <p:cNvSpPr/>
          <p:nvPr/>
        </p:nvSpPr>
        <p:spPr>
          <a:xfrm>
            <a:off x="6638998" y="5250451"/>
            <a:ext cx="165250" cy="33852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4020A9A-F347-4AB8-874E-F7C1550F107A}"/>
              </a:ext>
            </a:extLst>
          </p:cNvPr>
          <p:cNvSpPr txBox="1"/>
          <p:nvPr/>
        </p:nvSpPr>
        <p:spPr>
          <a:xfrm>
            <a:off x="6930483" y="447557"/>
            <a:ext cx="240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Correlation matrix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2E919AA-D416-46F7-8296-E0A17246A040}"/>
              </a:ext>
            </a:extLst>
          </p:cNvPr>
          <p:cNvSpPr/>
          <p:nvPr/>
        </p:nvSpPr>
        <p:spPr>
          <a:xfrm>
            <a:off x="4514150" y="4142146"/>
            <a:ext cx="1137665" cy="9936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1F68875-2533-4CD1-AF28-0EF97B7ED6B7}"/>
              </a:ext>
            </a:extLst>
          </p:cNvPr>
          <p:cNvSpPr txBox="1"/>
          <p:nvPr/>
        </p:nvSpPr>
        <p:spPr>
          <a:xfrm>
            <a:off x="3659532" y="3563663"/>
            <a:ext cx="253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</a:rPr>
              <a:t>Correlation between acc and purity, </a:t>
            </a:r>
            <a:r>
              <a:rPr lang="en-US" altLang="zh-TW" sz="1600" dirty="0">
                <a:solidFill>
                  <a:srgbClr val="0000FF"/>
                </a:solidFill>
                <a:highlight>
                  <a:srgbClr val="FFFF00"/>
                </a:highlight>
              </a:rPr>
              <a:t>zero in case</a:t>
            </a:r>
            <a:endParaRPr lang="zh-TW" altLang="en-US" sz="16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271C647-7EC9-4C58-8DF0-7F4BC8627712}"/>
              </a:ext>
            </a:extLst>
          </p:cNvPr>
          <p:cNvSpPr/>
          <p:nvPr/>
        </p:nvSpPr>
        <p:spPr>
          <a:xfrm>
            <a:off x="4015842" y="5176522"/>
            <a:ext cx="2428366" cy="3507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3DC78ED9-F6AD-4A3B-8A11-1D352BC2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29" y="2816024"/>
            <a:ext cx="2646527" cy="137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98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D258D3-F614-4030-838B-0A9B5EF4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C2911C2-FD4F-4516-83AE-925A1A74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70760C-F43A-4B4D-AC04-E268044A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541EF2-4767-41FF-A9E7-ED0A10D3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9C3EC00-56C8-4EFC-82BC-C1795A6D8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591" y="1113267"/>
            <a:ext cx="7297168" cy="522042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94B53A-798C-4E47-BA7D-ED7141E283DC}"/>
              </a:ext>
            </a:extLst>
          </p:cNvPr>
          <p:cNvSpPr/>
          <p:nvPr/>
        </p:nvSpPr>
        <p:spPr>
          <a:xfrm>
            <a:off x="2267744" y="3068960"/>
            <a:ext cx="4847077" cy="608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BE711F-15C4-4C95-B4A4-AC249F848062}"/>
              </a:ext>
            </a:extLst>
          </p:cNvPr>
          <p:cNvSpPr txBox="1"/>
          <p:nvPr/>
        </p:nvSpPr>
        <p:spPr>
          <a:xfrm>
            <a:off x="6660232" y="3671605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Combined mean and sigma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CE60D7A-9960-4BE3-A64B-7F7326FF4CF5}"/>
              </a:ext>
            </a:extLst>
          </p:cNvPr>
          <p:cNvSpPr/>
          <p:nvPr/>
        </p:nvSpPr>
        <p:spPr>
          <a:xfrm>
            <a:off x="1259632" y="5831793"/>
            <a:ext cx="7056784" cy="501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48CF489-3B19-43C5-B681-FEB44A5F69B1}"/>
              </a:ext>
            </a:extLst>
          </p:cNvPr>
          <p:cNvSpPr txBox="1"/>
          <p:nvPr/>
        </p:nvSpPr>
        <p:spPr>
          <a:xfrm>
            <a:off x="5418348" y="5518613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0&lt;rho&lt;1 in our case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E5493EF-E9B6-4B45-9D87-E3636297FADB}"/>
              </a:ext>
            </a:extLst>
          </p:cNvPr>
          <p:cNvSpPr/>
          <p:nvPr/>
        </p:nvSpPr>
        <p:spPr>
          <a:xfrm>
            <a:off x="2364485" y="2018344"/>
            <a:ext cx="4847077" cy="608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90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61D1-6B02-8AE2-5E5B-0CA4F17D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E7497-6B42-05E4-6311-F1CD6EA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EC35-7DAC-B11D-7440-A875BBB1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78750F-779A-3CF8-1E83-C50D22E1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0" y="1808820"/>
            <a:ext cx="3571387" cy="3240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648F6-C102-C73C-E551-BBCC5820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407" y="44624"/>
            <a:ext cx="5377995" cy="642322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83AD98-666F-FD98-8B45-4E1AFFC5B575}"/>
              </a:ext>
            </a:extLst>
          </p:cNvPr>
          <p:cNvSpPr/>
          <p:nvPr/>
        </p:nvSpPr>
        <p:spPr>
          <a:xfrm>
            <a:off x="5724129" y="5949280"/>
            <a:ext cx="1296144" cy="2160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29D88-B7B5-9849-5951-D8369B6F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" y="0"/>
            <a:ext cx="3513290" cy="836712"/>
          </a:xfrm>
        </p:spPr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0821DEB3-44CA-42C9-8939-130CB1F5BFA2}"/>
              </a:ext>
            </a:extLst>
          </p:cNvPr>
          <p:cNvSpPr/>
          <p:nvPr/>
        </p:nvSpPr>
        <p:spPr>
          <a:xfrm>
            <a:off x="4427984" y="44624"/>
            <a:ext cx="3816423" cy="16561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9940B0B3-E006-4456-87CB-59C3131AC6C0}"/>
              </a:ext>
            </a:extLst>
          </p:cNvPr>
          <p:cNvSpPr/>
          <p:nvPr/>
        </p:nvSpPr>
        <p:spPr>
          <a:xfrm>
            <a:off x="4463989" y="4814362"/>
            <a:ext cx="3816423" cy="8323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560475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27063</TotalTime>
  <Words>704</Words>
  <Application>Microsoft Office PowerPoint</Application>
  <PresentationFormat>如螢幕大小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ＭＳ Ｐゴシック</vt:lpstr>
      <vt:lpstr>新細明體</vt:lpstr>
      <vt:lpstr>Arial</vt:lpstr>
      <vt:lpstr>Calibri</vt:lpstr>
      <vt:lpstr>Wingdings</vt:lpstr>
      <vt:lpstr>標準デザイン</vt:lpstr>
      <vt:lpstr>DY Systematic Study 20251003</vt:lpstr>
      <vt:lpstr>BLUE (Best Linear Unbiased Estimate) </vt:lpstr>
      <vt:lpstr>BLUE  : Two Triggers, One Bin</vt:lpstr>
      <vt:lpstr>Correlated Uncertainties</vt:lpstr>
      <vt:lpstr>BLUE Python Code (2x2 or NxN possible) https://agiamman.web.cern.ch/blue/</vt:lpstr>
      <vt:lpstr>Formulation from AI</vt:lpstr>
      <vt:lpstr>PowerPoint 簡報</vt:lpstr>
      <vt:lpstr>PowerPoint 簡報</vt:lpstr>
      <vt:lpstr>Example</vt:lpstr>
      <vt:lpstr>Verify Python Code</vt:lpstr>
      <vt:lpstr>Verify Wen-Chen’s Code </vt:lpstr>
      <vt:lpstr>BLUE  : Two Triggers, Two Bin</vt:lpstr>
      <vt:lpstr>Formulation In Short..</vt:lpstr>
      <vt:lpstr>Formulation from AI</vt:lpstr>
      <vt:lpstr>PowerPoint 簡報</vt:lpstr>
      <vt:lpstr>PowerPoint 簡報</vt:lpstr>
      <vt:lpstr>Python Code Form by AI</vt:lpstr>
      <vt:lpstr>AI Example</vt:lpstr>
      <vt:lpstr>Verify with Python Code</vt:lpstr>
      <vt:lpstr>Verify with Wen-Chen’s Code</vt:lpstr>
      <vt:lpstr>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680</cp:revision>
  <dcterms:created xsi:type="dcterms:W3CDTF">2018-07-15T10:16:04Z</dcterms:created>
  <dcterms:modified xsi:type="dcterms:W3CDTF">2025-10-08T10:12:23Z</dcterms:modified>
</cp:coreProperties>
</file>