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399" r:id="rId2"/>
    <p:sldId id="400" r:id="rId3"/>
    <p:sldId id="402" r:id="rId4"/>
    <p:sldId id="385" r:id="rId5"/>
    <p:sldId id="403" r:id="rId6"/>
    <p:sldId id="389" r:id="rId7"/>
    <p:sldId id="391" r:id="rId8"/>
    <p:sldId id="390" r:id="rId9"/>
    <p:sldId id="392" r:id="rId10"/>
    <p:sldId id="405" r:id="rId11"/>
    <p:sldId id="404" r:id="rId12"/>
    <p:sldId id="406" r:id="rId13"/>
    <p:sldId id="408" r:id="rId14"/>
    <p:sldId id="407" r:id="rId15"/>
    <p:sldId id="409" r:id="rId16"/>
    <p:sldId id="410" r:id="rId17"/>
    <p:sldId id="411" r:id="rId18"/>
    <p:sldId id="413" r:id="rId19"/>
    <p:sldId id="414" r:id="rId20"/>
    <p:sldId id="415" r:id="rId21"/>
    <p:sldId id="416" r:id="rId22"/>
    <p:sldId id="423" r:id="rId23"/>
    <p:sldId id="417" r:id="rId24"/>
    <p:sldId id="418" r:id="rId25"/>
    <p:sldId id="419" r:id="rId26"/>
    <p:sldId id="420" r:id="rId27"/>
    <p:sldId id="421" r:id="rId28"/>
    <p:sldId id="427" r:id="rId29"/>
    <p:sldId id="429" r:id="rId30"/>
    <p:sldId id="424" r:id="rId31"/>
    <p:sldId id="425" r:id="rId32"/>
    <p:sldId id="428" r:id="rId33"/>
    <p:sldId id="430" r:id="rId34"/>
    <p:sldId id="431" r:id="rId35"/>
    <p:sldId id="432" r:id="rId36"/>
    <p:sldId id="437" r:id="rId37"/>
    <p:sldId id="440" r:id="rId38"/>
    <p:sldId id="441" r:id="rId39"/>
    <p:sldId id="442" r:id="rId40"/>
    <p:sldId id="443" r:id="rId41"/>
    <p:sldId id="444" r:id="rId42"/>
    <p:sldId id="445" r:id="rId43"/>
    <p:sldId id="446" r:id="rId44"/>
    <p:sldId id="447" r:id="rId45"/>
    <p:sldId id="448" r:id="rId46"/>
    <p:sldId id="449" r:id="rId47"/>
    <p:sldId id="450" r:id="rId48"/>
    <p:sldId id="453" r:id="rId49"/>
    <p:sldId id="451" r:id="rId50"/>
    <p:sldId id="452" r:id="rId51"/>
    <p:sldId id="433" r:id="rId52"/>
    <p:sldId id="412" r:id="rId53"/>
    <p:sldId id="401" r:id="rId54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CCECFF"/>
    <a:srgbClr val="99CCFF"/>
    <a:srgbClr val="99FFCC"/>
    <a:srgbClr val="FFFFCC"/>
    <a:srgbClr val="FFCCFF"/>
    <a:srgbClr val="3399FF"/>
    <a:srgbClr val="66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20" autoAdjust="0"/>
  </p:normalViewPr>
  <p:slideViewPr>
    <p:cSldViewPr>
      <p:cViewPr varScale="1">
        <p:scale>
          <a:sx n="114" d="100"/>
          <a:sy n="114" d="100"/>
        </p:scale>
        <p:origin x="1560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373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83E71-3ED3-4DCF-AD27-D8AB6BE6410A}" type="datetimeFigureOut">
              <a:rPr lang="zh-TW" altLang="en-US" smtClean="0"/>
              <a:t>2025/11/5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741C7-9BEE-48BE-841E-F447BA105E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810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 userDrawn="1"/>
        </p:nvSpPr>
        <p:spPr bwMode="auto">
          <a:xfrm>
            <a:off x="0" y="3429448"/>
            <a:ext cx="9144000" cy="68687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5" name="Rectangle 3"/>
          <p:cNvSpPr>
            <a:spLocks noChangeArrowheads="1"/>
          </p:cNvSpPr>
          <p:nvPr userDrawn="1"/>
        </p:nvSpPr>
        <p:spPr bwMode="auto">
          <a:xfrm>
            <a:off x="428644" y="3284985"/>
            <a:ext cx="1446175" cy="138902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6" name="Rectangle 4"/>
          <p:cNvSpPr>
            <a:spLocks noChangeArrowheads="1"/>
          </p:cNvSpPr>
          <p:nvPr userDrawn="1"/>
        </p:nvSpPr>
        <p:spPr bwMode="auto">
          <a:xfrm>
            <a:off x="8280400" y="6552931"/>
            <a:ext cx="863600" cy="7143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77497"/>
            <a:ext cx="6400800" cy="21613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  <a:endParaRPr lang="ja-JP" altLang="en-US" noProof="0"/>
          </a:p>
        </p:txBody>
      </p:sp>
      <p:sp>
        <p:nvSpPr>
          <p:cNvPr id="3082" name="Rectangle 10"/>
          <p:cNvSpPr>
            <a:spLocks noChangeArrowheads="1"/>
          </p:cNvSpPr>
          <p:nvPr userDrawn="1"/>
        </p:nvSpPr>
        <p:spPr bwMode="auto">
          <a:xfrm>
            <a:off x="8893175" y="1158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3" name="Rectangle 11"/>
          <p:cNvSpPr>
            <a:spLocks noChangeArrowheads="1"/>
          </p:cNvSpPr>
          <p:nvPr userDrawn="1"/>
        </p:nvSpPr>
        <p:spPr bwMode="auto">
          <a:xfrm>
            <a:off x="8726488" y="1158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4" name="Rectangle 12"/>
          <p:cNvSpPr>
            <a:spLocks noChangeArrowheads="1"/>
          </p:cNvSpPr>
          <p:nvPr userDrawn="1"/>
        </p:nvSpPr>
        <p:spPr bwMode="auto">
          <a:xfrm>
            <a:off x="8893175" y="2809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085" name="Group 13"/>
          <p:cNvGrpSpPr>
            <a:grpSpLocks/>
          </p:cNvGrpSpPr>
          <p:nvPr userDrawn="1"/>
        </p:nvGrpSpPr>
        <p:grpSpPr bwMode="auto">
          <a:xfrm rot="-10800000">
            <a:off x="73022" y="6502132"/>
            <a:ext cx="355619" cy="301537"/>
            <a:chOff x="113" y="4020"/>
            <a:chExt cx="195" cy="195"/>
          </a:xfrm>
        </p:grpSpPr>
        <p:sp>
          <p:nvSpPr>
            <p:cNvPr id="3086" name="Rectangle 14"/>
            <p:cNvSpPr>
              <a:spLocks noChangeArrowheads="1"/>
            </p:cNvSpPr>
            <p:nvPr userDrawn="1"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1346788"/>
            <a:ext cx="8642350" cy="2130709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" y="6549899"/>
            <a:ext cx="1874818" cy="307635"/>
          </a:xfrm>
        </p:spPr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874818" y="6549899"/>
            <a:ext cx="5631801" cy="30506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24000" y="6560138"/>
            <a:ext cx="1620000" cy="297862"/>
          </a:xfrm>
        </p:spPr>
        <p:txBody>
          <a:bodyPr/>
          <a:lstStyle/>
          <a:p>
            <a:fld id="{A19621D2-C8FC-4F75-9E5A-153A48AC0064}" type="slidenum">
              <a:rPr lang="en-US" altLang="ja-JP" smtClean="0"/>
              <a:pPr/>
              <a:t>‹#›</a:t>
            </a:fld>
            <a:r>
              <a:rPr lang="en-US" altLang="ja-JP" dirty="0"/>
              <a:t>/N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25" y="44624"/>
            <a:ext cx="9128792" cy="7920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25" y="6551744"/>
            <a:ext cx="1826162" cy="30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836887" y="6557147"/>
            <a:ext cx="5652806" cy="3008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489693" y="6557147"/>
            <a:ext cx="1620000" cy="295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19621D2-C8FC-4F75-9E5A-153A48AC0064}" type="slidenum">
              <a:rPr lang="en-US" altLang="ja-JP" smtClean="0"/>
              <a:pPr/>
              <a:t>‹#›</a:t>
            </a:fld>
            <a:r>
              <a:rPr lang="en-US" altLang="ja-JP" dirty="0"/>
              <a:t>/N</a:t>
            </a:r>
          </a:p>
        </p:txBody>
      </p:sp>
      <p:sp>
        <p:nvSpPr>
          <p:cNvPr id="7" name="文字版面配置區 2"/>
          <p:cNvSpPr>
            <a:spLocks noGrp="1"/>
          </p:cNvSpPr>
          <p:nvPr>
            <p:ph idx="1"/>
          </p:nvPr>
        </p:nvSpPr>
        <p:spPr>
          <a:xfrm>
            <a:off x="10725" y="894730"/>
            <a:ext cx="9128792" cy="5657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8410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roup 17"/>
          <p:cNvGrpSpPr>
            <a:grpSpLocks/>
          </p:cNvGrpSpPr>
          <p:nvPr userDrawn="1"/>
        </p:nvGrpSpPr>
        <p:grpSpPr bwMode="auto">
          <a:xfrm rot="-10800000">
            <a:off x="73818" y="6491114"/>
            <a:ext cx="309563" cy="309562"/>
            <a:chOff x="113" y="4020"/>
            <a:chExt cx="195" cy="195"/>
          </a:xfrm>
        </p:grpSpPr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200"/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200"/>
            </a:p>
          </p:txBody>
        </p:sp>
        <p:sp>
          <p:nvSpPr>
            <p:cNvPr id="1040" name="Rectangle 16"/>
            <p:cNvSpPr>
              <a:spLocks noChangeArrowheads="1"/>
            </p:cNvSpPr>
            <p:nvPr userDrawn="1"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200"/>
            </a:p>
          </p:txBody>
        </p:sp>
      </p:grp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10725" y="823293"/>
            <a:ext cx="9150484" cy="71437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430925" y="678830"/>
            <a:ext cx="1447201" cy="14446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42" name="Rectangle 18"/>
          <p:cNvSpPr>
            <a:spLocks noChangeArrowheads="1"/>
          </p:cNvSpPr>
          <p:nvPr userDrawn="1"/>
        </p:nvSpPr>
        <p:spPr bwMode="auto">
          <a:xfrm>
            <a:off x="8275917" y="6552009"/>
            <a:ext cx="863600" cy="7143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2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2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Title</a:t>
            </a:r>
            <a:endParaRPr lang="ja-JP" altLang="en-US" dirty="0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8965878" y="438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8799191" y="438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8965878" y="2089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725" y="6549394"/>
            <a:ext cx="1829258" cy="30860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22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860506" y="6552931"/>
            <a:ext cx="5639876" cy="305069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23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509950" y="6549394"/>
            <a:ext cx="1620000" cy="305069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A19621D2-C8FC-4F75-9E5A-153A48AC0064}" type="slidenum">
              <a:rPr lang="en-US" altLang="ja-JP" smtClean="0"/>
              <a:pPr/>
              <a:t>‹#›</a:t>
            </a:fld>
            <a:r>
              <a:rPr lang="en-US" altLang="ja-JP" dirty="0"/>
              <a:t>/N</a:t>
            </a:r>
          </a:p>
        </p:txBody>
      </p:sp>
      <p:sp>
        <p:nvSpPr>
          <p:cNvPr id="17" name="文字版面配置區 2"/>
          <p:cNvSpPr>
            <a:spLocks noGrp="1"/>
          </p:cNvSpPr>
          <p:nvPr>
            <p:ph type="body" idx="1"/>
          </p:nvPr>
        </p:nvSpPr>
        <p:spPr>
          <a:xfrm>
            <a:off x="10725" y="894730"/>
            <a:ext cx="9128792" cy="565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33CC"/>
        </a:buClr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33993"/>
        </a:buClr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0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lgrid.hepforge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42.png"/><Relationship Id="rId7" Type="http://schemas.openxmlformats.org/officeDocument/2006/relationships/image" Target="../media/image136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11" Type="http://schemas.openxmlformats.org/officeDocument/2006/relationships/image" Target="../media/image140.png"/><Relationship Id="rId5" Type="http://schemas.openxmlformats.org/officeDocument/2006/relationships/image" Target="../media/image144.png"/><Relationship Id="rId10" Type="http://schemas.openxmlformats.org/officeDocument/2006/relationships/image" Target="../media/image139.png"/><Relationship Id="rId4" Type="http://schemas.openxmlformats.org/officeDocument/2006/relationships/image" Target="../media/image143.png"/><Relationship Id="rId9" Type="http://schemas.openxmlformats.org/officeDocument/2006/relationships/image" Target="../media/image13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opscience.iop.org/article/10.1088/0954-3899/19/D/001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標題 7">
            <a:extLst>
              <a:ext uri="{FF2B5EF4-FFF2-40B4-BE49-F238E27FC236}">
                <a16:creationId xmlns:a16="http://schemas.microsoft.com/office/drawing/2014/main" id="{88F76385-7B1D-4639-B4E0-BB718F8E1C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DAF59248-DC7D-42F3-A0E9-28A958A5F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xFitter</a:t>
            </a:r>
            <a:r>
              <a:rPr lang="en-US" altLang="zh-TW" dirty="0"/>
              <a:t> + MCFM Work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AE877B9-3369-4FC0-8165-1A1A00FD0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617BB1D-62F8-458C-AEAD-834D238C2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7FC65DE-B1EC-401B-9236-066005E8E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</a:t>
            </a:fld>
            <a:r>
              <a:rPr lang="en-US" altLang="ja-JP"/>
              <a:t>/N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32694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740AFE-9975-420B-8127-1C2E983B9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Compare Xsc#1 and Xsc#2(3)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215B794-647C-4EA2-881C-48CFD0ACB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2E785A7-F51B-48BB-84BC-102464BC6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B7B092E-10FC-42EE-9BA2-EEA69652D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10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2FDCF26-5237-45DA-A643-41ACADB292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886"/>
          <a:stretch/>
        </p:blipFill>
        <p:spPr>
          <a:xfrm>
            <a:off x="1187624" y="980728"/>
            <a:ext cx="6514834" cy="230632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6B44235-A411-49FD-FAD3-AFD5E42EAC31}"/>
              </a:ext>
            </a:extLst>
          </p:cNvPr>
          <p:cNvCxnSpPr>
            <a:cxnSpLocks/>
          </p:cNvCxnSpPr>
          <p:nvPr/>
        </p:nvCxnSpPr>
        <p:spPr>
          <a:xfrm>
            <a:off x="4932040" y="1556792"/>
            <a:ext cx="0" cy="505089"/>
          </a:xfrm>
          <a:prstGeom prst="straightConnector1">
            <a:avLst/>
          </a:prstGeom>
          <a:ln w="50800">
            <a:solidFill>
              <a:srgbClr val="FF99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C319C17-6161-A846-8174-4DDE2C7CA447}"/>
              </a:ext>
            </a:extLst>
          </p:cNvPr>
          <p:cNvSpPr txBox="1"/>
          <p:nvPr/>
        </p:nvSpPr>
        <p:spPr>
          <a:xfrm>
            <a:off x="1400306" y="5995045"/>
            <a:ext cx="6267602" cy="36933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Consistent! (after some modification of mcfm_interface.cxx)</a:t>
            </a:r>
            <a:endParaRPr lang="zh-TW" alt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B018C30-1E28-87D7-3FB9-D410556B9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470531"/>
            <a:ext cx="3456384" cy="20785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4FD177-BF94-7521-89B6-4747BE5F4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3404592"/>
            <a:ext cx="3079048" cy="220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75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92E0E9-3BC0-4314-8FFE-953087425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Summary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2E90FAC-17CF-4F90-8D42-F0B82191B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97E51DA-15A8-49FC-A729-A1E365347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EABDACE-78BE-4E3B-BDDC-F3940E82E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11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49A712E-1B27-4FF2-9E5A-54DD978CF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155778"/>
            <a:ext cx="6624736" cy="3775693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89F0DA6E-A451-4896-BF64-0D39C0830ACD}"/>
              </a:ext>
            </a:extLst>
          </p:cNvPr>
          <p:cNvSpPr txBox="1"/>
          <p:nvPr/>
        </p:nvSpPr>
        <p:spPr>
          <a:xfrm>
            <a:off x="630842" y="5250537"/>
            <a:ext cx="8064896" cy="738664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/>
              <a:t>Compare Xsc#2 and Xsc#3             : consistent. Code to reproduce </a:t>
            </a:r>
            <a:r>
              <a:rPr lang="en-US" altLang="zh-TW" sz="1400" dirty="0" err="1"/>
              <a:t>xsection</a:t>
            </a:r>
            <a:r>
              <a:rPr lang="en-US" altLang="zh-TW" sz="1400" dirty="0"/>
              <a:t> w/ grid file is ready.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/>
              <a:t>Compare Xsc#1 and Xsc#2(3)        :</a:t>
            </a:r>
            <a:r>
              <a:rPr lang="zh-TW" altLang="en-US" sz="1400" dirty="0"/>
              <a:t> </a:t>
            </a:r>
            <a:r>
              <a:rPr lang="en-US" altLang="zh-TW" sz="1400" dirty="0"/>
              <a:t> Consistent! (after some modification of mcfc_interface.cxx)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b="1" dirty="0">
                <a:solidFill>
                  <a:srgbClr val="0000FF"/>
                </a:solidFill>
              </a:rPr>
              <a:t>Compare Xsc#2(3) and Xsc#2*(3*) : inconsistent. Normalization issue. Still investigating.</a:t>
            </a:r>
          </a:p>
        </p:txBody>
      </p:sp>
    </p:spTree>
    <p:extLst>
      <p:ext uri="{BB962C8B-B14F-4D97-AF65-F5344CB8AC3E}">
        <p14:creationId xmlns:p14="http://schemas.microsoft.com/office/powerpoint/2010/main" val="3338655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標題 7">
            <a:extLst>
              <a:ext uri="{FF2B5EF4-FFF2-40B4-BE49-F238E27FC236}">
                <a16:creationId xmlns:a16="http://schemas.microsoft.com/office/drawing/2014/main" id="{48191363-5790-4704-90D7-726DAFDEAC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20250918</a:t>
            </a:r>
            <a:endParaRPr lang="zh-TW" altLang="en-US" dirty="0"/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25611DFA-D15F-4491-81DB-83819DEA2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Use MCFM6.8_org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0A74343-A739-4FFB-8E22-4804126E9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27493E3-2F92-4E3F-AB94-75D8E5DAC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F98A51E-AC3C-4BDC-B04A-CB6907FAB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12</a:t>
            </a:fld>
            <a:r>
              <a:rPr lang="en-US" altLang="ja-JP"/>
              <a:t>/N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97021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2695ED-59D3-4D41-B9E0-F0EDB89D6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My Grid (MCFM set @ LO)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03D1EB3-FD98-4F32-B59F-AE5A740C6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14A8D4F-4A7E-4309-8CD8-963942CDA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A69F60A-C16D-4E6D-A3D3-77883A92D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13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4FC93E2-60A1-4ECD-90C3-063C146E7B32}"/>
              </a:ext>
            </a:extLst>
          </p:cNvPr>
          <p:cNvSpPr/>
          <p:nvPr/>
        </p:nvSpPr>
        <p:spPr>
          <a:xfrm>
            <a:off x="358210" y="891175"/>
            <a:ext cx="1297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/>
              <a:t>[0,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</a:t>
            </a:r>
            <a:r>
              <a:rPr lang="zh-TW" altLang="en-US" sz="1400" b="1" dirty="0"/>
              <a:t>21</a:t>
            </a:r>
            <a:r>
              <a:rPr lang="en-US" altLang="zh-TW" sz="1400" b="1" dirty="0"/>
              <a:t>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</a:t>
            </a:r>
            <a:r>
              <a:rPr lang="zh-TW" altLang="en-US" sz="1400" b="1" dirty="0"/>
              <a:t>24</a:t>
            </a:r>
            <a:r>
              <a:rPr lang="en-US" altLang="zh-TW" sz="1400" b="1" dirty="0"/>
              <a:t>]</a:t>
            </a:r>
            <a:endParaRPr lang="zh-TW" altLang="en-US" sz="1400" b="1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6C0CB2E-F349-48DF-AB45-7300B9047CE0}"/>
              </a:ext>
            </a:extLst>
          </p:cNvPr>
          <p:cNvSpPr/>
          <p:nvPr/>
        </p:nvSpPr>
        <p:spPr>
          <a:xfrm>
            <a:off x="2207644" y="898992"/>
            <a:ext cx="1297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/>
              <a:t>[1,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</a:t>
            </a:r>
            <a:r>
              <a:rPr lang="zh-TW" altLang="en-US" sz="1400" b="1" dirty="0"/>
              <a:t>2</a:t>
            </a:r>
            <a:r>
              <a:rPr lang="en-US" altLang="zh-TW" sz="1400" b="1" dirty="0"/>
              <a:t>4,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</a:t>
            </a:r>
            <a:r>
              <a:rPr lang="zh-TW" altLang="en-US" sz="1400" b="1" dirty="0"/>
              <a:t>2</a:t>
            </a:r>
            <a:r>
              <a:rPr lang="en-US" altLang="zh-TW" sz="1400" b="1" dirty="0"/>
              <a:t>7]</a:t>
            </a:r>
            <a:endParaRPr lang="zh-TW" altLang="en-US" sz="1400" b="1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D6C1D59-5843-4419-B3B7-72178C621DC7}"/>
              </a:ext>
            </a:extLst>
          </p:cNvPr>
          <p:cNvSpPr/>
          <p:nvPr/>
        </p:nvSpPr>
        <p:spPr>
          <a:xfrm>
            <a:off x="4013036" y="895705"/>
            <a:ext cx="1297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/>
              <a:t>[2,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</a:t>
            </a:r>
            <a:r>
              <a:rPr lang="zh-TW" altLang="en-US" sz="1400" b="1" dirty="0"/>
              <a:t>2</a:t>
            </a:r>
            <a:r>
              <a:rPr lang="en-US" altLang="zh-TW" sz="1400" b="1" dirty="0"/>
              <a:t>7,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.30]</a:t>
            </a:r>
            <a:endParaRPr lang="zh-TW" altLang="en-US" sz="1400" b="1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EEA4AFA-96AB-424D-B507-4DE98A680FD0}"/>
              </a:ext>
            </a:extLst>
          </p:cNvPr>
          <p:cNvSpPr/>
          <p:nvPr/>
        </p:nvSpPr>
        <p:spPr>
          <a:xfrm>
            <a:off x="5725150" y="889521"/>
            <a:ext cx="1297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/>
              <a:t>[3,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.30,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.33]</a:t>
            </a:r>
            <a:endParaRPr lang="zh-TW" altLang="en-US" sz="1400" b="1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20378E9-56DD-4DAF-B184-CBB695551FFE}"/>
              </a:ext>
            </a:extLst>
          </p:cNvPr>
          <p:cNvSpPr/>
          <p:nvPr/>
        </p:nvSpPr>
        <p:spPr>
          <a:xfrm>
            <a:off x="7590044" y="895151"/>
            <a:ext cx="12971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/>
              <a:t>[4,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.33,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.36]</a:t>
            </a:r>
            <a:endParaRPr lang="zh-TW" altLang="en-US" sz="1400" b="1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C9DD7E4-01FC-4BE6-A6EE-A063EDAD1022}"/>
              </a:ext>
            </a:extLst>
          </p:cNvPr>
          <p:cNvSpPr/>
          <p:nvPr/>
        </p:nvSpPr>
        <p:spPr>
          <a:xfrm>
            <a:off x="406536" y="3298769"/>
            <a:ext cx="12971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/>
              <a:t>[5,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.36,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.39]</a:t>
            </a:r>
            <a:endParaRPr lang="zh-TW" altLang="en-US" sz="1400" b="1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0E55C78-3904-4CA8-B446-19D3B0F69822}"/>
              </a:ext>
            </a:extLst>
          </p:cNvPr>
          <p:cNvSpPr/>
          <p:nvPr/>
        </p:nvSpPr>
        <p:spPr>
          <a:xfrm>
            <a:off x="2214152" y="3271941"/>
            <a:ext cx="12971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/>
              <a:t>[6,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.39,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.42]</a:t>
            </a:r>
            <a:endParaRPr lang="zh-TW" altLang="en-US" sz="1400" b="1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B03388C-981C-499F-A8FC-9F12B0435F00}"/>
              </a:ext>
            </a:extLst>
          </p:cNvPr>
          <p:cNvSpPr/>
          <p:nvPr/>
        </p:nvSpPr>
        <p:spPr>
          <a:xfrm>
            <a:off x="333968" y="1175000"/>
            <a:ext cx="13896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[ 0, 4.011, 4.584 ]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E2D6C2E-54A3-4672-A38D-168ADA1F660C}"/>
              </a:ext>
            </a:extLst>
          </p:cNvPr>
          <p:cNvSpPr/>
          <p:nvPr/>
        </p:nvSpPr>
        <p:spPr>
          <a:xfrm>
            <a:off x="2185583" y="1137345"/>
            <a:ext cx="1398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[ 1, 4.584, 5.157 ]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921F6D4-F2F5-49AF-93D3-4C9A7FFA778B}"/>
              </a:ext>
            </a:extLst>
          </p:cNvPr>
          <p:cNvSpPr/>
          <p:nvPr/>
        </p:nvSpPr>
        <p:spPr>
          <a:xfrm>
            <a:off x="4011490" y="1132137"/>
            <a:ext cx="13131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[ 2, 5.157, 5.73 ]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672055AD-F91D-4532-B985-6277B17CC3F2}"/>
              </a:ext>
            </a:extLst>
          </p:cNvPr>
          <p:cNvSpPr/>
          <p:nvPr/>
        </p:nvSpPr>
        <p:spPr>
          <a:xfrm>
            <a:off x="5709120" y="1130535"/>
            <a:ext cx="13131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[ 3, 5.73, 6.303 ]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854D2D7-AD6B-4A8D-9E5A-64C531BDD3C9}"/>
              </a:ext>
            </a:extLst>
          </p:cNvPr>
          <p:cNvSpPr/>
          <p:nvPr/>
        </p:nvSpPr>
        <p:spPr>
          <a:xfrm>
            <a:off x="333968" y="3592047"/>
            <a:ext cx="1398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[ 5, 6.876, 7.449 ]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FAA2F081-06C5-456B-A4AB-FF3072622613}"/>
              </a:ext>
            </a:extLst>
          </p:cNvPr>
          <p:cNvSpPr/>
          <p:nvPr/>
        </p:nvSpPr>
        <p:spPr>
          <a:xfrm>
            <a:off x="2193123" y="3579050"/>
            <a:ext cx="1398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[ 6, 7.449, 8.022 ]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F96C4C81-B8C7-4F7C-8820-912F3BFED352}"/>
              </a:ext>
            </a:extLst>
          </p:cNvPr>
          <p:cNvSpPr/>
          <p:nvPr/>
        </p:nvSpPr>
        <p:spPr>
          <a:xfrm>
            <a:off x="7568848" y="1121957"/>
            <a:ext cx="1398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b="1" dirty="0"/>
              <a:t>[ 4, 6.303, 6.876 ]</a:t>
            </a:r>
          </a:p>
        </p:txBody>
      </p:sp>
      <p:pic>
        <p:nvPicPr>
          <p:cNvPr id="31" name="圖片 30">
            <a:extLst>
              <a:ext uri="{FF2B5EF4-FFF2-40B4-BE49-F238E27FC236}">
                <a16:creationId xmlns:a16="http://schemas.microsoft.com/office/drawing/2014/main" id="{74D83010-6EB6-45C1-9FF5-D3F5013B9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26" y="1518870"/>
            <a:ext cx="1541847" cy="1800000"/>
          </a:xfrm>
          <a:prstGeom prst="rect">
            <a:avLst/>
          </a:prstGeom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B701CCBE-851D-4624-8C65-E28E8DA6F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697" y="1498768"/>
            <a:ext cx="1611290" cy="1800000"/>
          </a:xfrm>
          <a:prstGeom prst="rect">
            <a:avLst/>
          </a:prstGeom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F26494DE-579E-4818-9332-70A35D7EC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155" y="1451999"/>
            <a:ext cx="1577689" cy="1800000"/>
          </a:xfrm>
          <a:prstGeom prst="rect">
            <a:avLst/>
          </a:prstGeom>
        </p:spPr>
      </p:pic>
      <p:pic>
        <p:nvPicPr>
          <p:cNvPr id="34" name="圖片 33">
            <a:extLst>
              <a:ext uri="{FF2B5EF4-FFF2-40B4-BE49-F238E27FC236}">
                <a16:creationId xmlns:a16="http://schemas.microsoft.com/office/drawing/2014/main" id="{A82A3D94-9264-4AB1-B34D-C9768B5B01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9415" y="1429734"/>
            <a:ext cx="1552590" cy="1800000"/>
          </a:xfrm>
          <a:prstGeom prst="rect">
            <a:avLst/>
          </a:prstGeom>
        </p:spPr>
      </p:pic>
      <p:pic>
        <p:nvPicPr>
          <p:cNvPr id="35" name="圖片 34">
            <a:extLst>
              <a:ext uri="{FF2B5EF4-FFF2-40B4-BE49-F238E27FC236}">
                <a16:creationId xmlns:a16="http://schemas.microsoft.com/office/drawing/2014/main" id="{DD28FBDB-DD3C-45BE-9682-4067235778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4845" y="1429734"/>
            <a:ext cx="1582143" cy="1800000"/>
          </a:xfrm>
          <a:prstGeom prst="rect">
            <a:avLst/>
          </a:prstGeom>
        </p:spPr>
      </p:pic>
      <p:pic>
        <p:nvPicPr>
          <p:cNvPr id="36" name="圖片 35">
            <a:extLst>
              <a:ext uri="{FF2B5EF4-FFF2-40B4-BE49-F238E27FC236}">
                <a16:creationId xmlns:a16="http://schemas.microsoft.com/office/drawing/2014/main" id="{2852DBF6-4079-4EC3-87BE-6DE6B5636D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936" y="4001028"/>
            <a:ext cx="1529297" cy="1800000"/>
          </a:xfrm>
          <a:prstGeom prst="rect">
            <a:avLst/>
          </a:prstGeom>
        </p:spPr>
      </p:pic>
      <p:pic>
        <p:nvPicPr>
          <p:cNvPr id="37" name="圖片 36">
            <a:extLst>
              <a:ext uri="{FF2B5EF4-FFF2-40B4-BE49-F238E27FC236}">
                <a16:creationId xmlns:a16="http://schemas.microsoft.com/office/drawing/2014/main" id="{2620653C-5249-4658-9088-6BA242EC36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7391" y="4001028"/>
            <a:ext cx="1549902" cy="1800000"/>
          </a:xfrm>
          <a:prstGeom prst="rect">
            <a:avLst/>
          </a:prstGeom>
        </p:spPr>
      </p:pic>
      <p:pic>
        <p:nvPicPr>
          <p:cNvPr id="38" name="圖片 37">
            <a:extLst>
              <a:ext uri="{FF2B5EF4-FFF2-40B4-BE49-F238E27FC236}">
                <a16:creationId xmlns:a16="http://schemas.microsoft.com/office/drawing/2014/main" id="{2C84C70F-2808-4FA7-B878-E5B9C2F842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234" y="3940617"/>
            <a:ext cx="1566932" cy="1800000"/>
          </a:xfrm>
          <a:prstGeom prst="rect">
            <a:avLst/>
          </a:prstGeom>
        </p:spPr>
      </p:pic>
      <p:pic>
        <p:nvPicPr>
          <p:cNvPr id="39" name="圖片 38">
            <a:extLst>
              <a:ext uri="{FF2B5EF4-FFF2-40B4-BE49-F238E27FC236}">
                <a16:creationId xmlns:a16="http://schemas.microsoft.com/office/drawing/2014/main" id="{25985F68-ECB0-4610-B810-CA93CB9E4C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89037" y="3974399"/>
            <a:ext cx="1568774" cy="1800000"/>
          </a:xfrm>
          <a:prstGeom prst="rect">
            <a:avLst/>
          </a:prstGeom>
        </p:spPr>
      </p:pic>
      <p:sp>
        <p:nvSpPr>
          <p:cNvPr id="40" name="文字方塊 39">
            <a:extLst>
              <a:ext uri="{FF2B5EF4-FFF2-40B4-BE49-F238E27FC236}">
                <a16:creationId xmlns:a16="http://schemas.microsoft.com/office/drawing/2014/main" id="{3274C0DC-2DF4-4536-9DBC-B4A791214006}"/>
              </a:ext>
            </a:extLst>
          </p:cNvPr>
          <p:cNvSpPr txBox="1"/>
          <p:nvPr/>
        </p:nvSpPr>
        <p:spPr>
          <a:xfrm>
            <a:off x="3758113" y="5978863"/>
            <a:ext cx="1950482" cy="369332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/>
              <a:t>Ratio ~ 20 (LO)</a:t>
            </a:r>
            <a:endParaRPr lang="zh-TW" altLang="en-US" b="1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D2A55875-14C8-4AD3-821E-D15CD56F0325}"/>
              </a:ext>
            </a:extLst>
          </p:cNvPr>
          <p:cNvSpPr/>
          <p:nvPr/>
        </p:nvSpPr>
        <p:spPr>
          <a:xfrm>
            <a:off x="4000739" y="3306290"/>
            <a:ext cx="12971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/>
              <a:t>[7,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.54,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.63]</a:t>
            </a:r>
            <a:endParaRPr lang="zh-TW" altLang="en-US" sz="1400" b="1" dirty="0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2985CBAA-F38D-442D-8930-EABB8FFB6ADC}"/>
              </a:ext>
            </a:extLst>
          </p:cNvPr>
          <p:cNvSpPr/>
          <p:nvPr/>
        </p:nvSpPr>
        <p:spPr>
          <a:xfrm>
            <a:off x="5787326" y="3298768"/>
            <a:ext cx="12971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/>
              <a:t>[8,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.63,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.72]</a:t>
            </a:r>
            <a:endParaRPr lang="zh-TW" altLang="en-US" sz="1400" b="1" dirty="0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C0D28DDA-38E6-45FA-8CEA-D52617846977}"/>
              </a:ext>
            </a:extLst>
          </p:cNvPr>
          <p:cNvSpPr/>
          <p:nvPr/>
        </p:nvSpPr>
        <p:spPr>
          <a:xfrm>
            <a:off x="3989670" y="3563576"/>
            <a:ext cx="15680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[ 7, 10.314, 12.033 ]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FE45A073-47C4-4D27-A181-909554231330}"/>
              </a:ext>
            </a:extLst>
          </p:cNvPr>
          <p:cNvSpPr/>
          <p:nvPr/>
        </p:nvSpPr>
        <p:spPr>
          <a:xfrm>
            <a:off x="5759671" y="3543013"/>
            <a:ext cx="15680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[ 8, 12.099, 13.752 ]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60A78A60-3C63-45ED-A6DE-93ED1341288E}"/>
              </a:ext>
            </a:extLst>
          </p:cNvPr>
          <p:cNvSpPr txBox="1"/>
          <p:nvPr/>
        </p:nvSpPr>
        <p:spPr>
          <a:xfrm>
            <a:off x="7369682" y="4095091"/>
            <a:ext cx="1716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0000FF"/>
                </a:solidFill>
              </a:rPr>
              <a:t>NA10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FF0000"/>
                </a:solidFill>
              </a:rPr>
              <a:t>Xsc#2(3) 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official grid 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en-US" altLang="zh-TW" dirty="0" err="1">
                <a:solidFill>
                  <a:srgbClr val="FF0000"/>
                </a:solidFill>
              </a:rPr>
              <a:t>ivan’s</a:t>
            </a:r>
            <a:r>
              <a:rPr lang="en-US" altLang="zh-TW" dirty="0">
                <a:solidFill>
                  <a:srgbClr val="FF0000"/>
                </a:solidFill>
              </a:rPr>
              <a:t> work)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043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DC30D7-1C13-4ED7-9FF3-86A1037A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Verify h1_na10 and h1_grid (OK)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7A6A543-925F-4789-8565-AF2758424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0DFB093-8E4D-4C6B-8208-13A68A6E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3192357-FCF6-4178-B615-25B456041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14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9AB7AFF-F0FB-409D-98E5-CD2EC7A8E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654333"/>
            <a:ext cx="3705742" cy="421063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4662790-6569-427A-A16F-15E4AD2F2EC6}"/>
              </a:ext>
            </a:extLst>
          </p:cNvPr>
          <p:cNvSpPr/>
          <p:nvPr/>
        </p:nvSpPr>
        <p:spPr>
          <a:xfrm>
            <a:off x="358210" y="891175"/>
            <a:ext cx="1297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/>
              <a:t>[0,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</a:t>
            </a:r>
            <a:r>
              <a:rPr lang="zh-TW" altLang="en-US" sz="1400" b="1" dirty="0"/>
              <a:t>21</a:t>
            </a:r>
            <a:r>
              <a:rPr lang="en-US" altLang="zh-TW" sz="1400" b="1" dirty="0"/>
              <a:t>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</a:t>
            </a:r>
            <a:r>
              <a:rPr lang="zh-TW" altLang="en-US" sz="1400" b="1" dirty="0"/>
              <a:t>24</a:t>
            </a:r>
            <a:r>
              <a:rPr lang="en-US" altLang="zh-TW" sz="1400" b="1" dirty="0"/>
              <a:t>]</a:t>
            </a:r>
            <a:endParaRPr lang="zh-TW" altLang="en-US" sz="1400" b="1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F66E7A8-4E97-4A1B-8DF5-48D51B4FD763}"/>
              </a:ext>
            </a:extLst>
          </p:cNvPr>
          <p:cNvSpPr/>
          <p:nvPr/>
        </p:nvSpPr>
        <p:spPr>
          <a:xfrm>
            <a:off x="333968" y="1175000"/>
            <a:ext cx="13896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[ 0, 4.011, 4.584 ]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20FC2B9B-44E2-4C89-8ED8-0601F030F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636618"/>
            <a:ext cx="3648584" cy="417253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A72A0223-C3A0-4554-AA5D-0D08620A8FDB}"/>
              </a:ext>
            </a:extLst>
          </p:cNvPr>
          <p:cNvSpPr/>
          <p:nvPr/>
        </p:nvSpPr>
        <p:spPr>
          <a:xfrm>
            <a:off x="5299496" y="907011"/>
            <a:ext cx="12971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/>
              <a:t>[6,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.39,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.42]</a:t>
            </a:r>
            <a:endParaRPr lang="zh-TW" altLang="en-US" sz="1400" b="1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E678DEE-2660-4A5D-B159-7B6EA216F229}"/>
              </a:ext>
            </a:extLst>
          </p:cNvPr>
          <p:cNvSpPr/>
          <p:nvPr/>
        </p:nvSpPr>
        <p:spPr>
          <a:xfrm>
            <a:off x="5278467" y="1214120"/>
            <a:ext cx="1398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[ 6, 7.449, 8.022 ]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CF1AC5B4-605A-4A86-A7DE-41BA1F190113}"/>
              </a:ext>
            </a:extLst>
          </p:cNvPr>
          <p:cNvSpPr txBox="1"/>
          <p:nvPr/>
        </p:nvSpPr>
        <p:spPr>
          <a:xfrm>
            <a:off x="1836887" y="96215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7E6F6E65-63D3-4B0F-B1E3-9D1AB5286F88}"/>
              </a:ext>
            </a:extLst>
          </p:cNvPr>
          <p:cNvSpPr txBox="1"/>
          <p:nvPr/>
        </p:nvSpPr>
        <p:spPr>
          <a:xfrm>
            <a:off x="7093649" y="100987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6</a:t>
            </a:r>
            <a:endParaRPr lang="zh-TW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AF0F15F-AD2B-4152-AE88-42E02D4AF48A}"/>
              </a:ext>
            </a:extLst>
          </p:cNvPr>
          <p:cNvSpPr/>
          <p:nvPr/>
        </p:nvSpPr>
        <p:spPr>
          <a:xfrm>
            <a:off x="1836887" y="5838750"/>
            <a:ext cx="5710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cyTest2_NA10_mcfmOrg_lord_allKin_</a:t>
            </a:r>
            <a:r>
              <a:rPr lang="en-US" altLang="zh-TW" dirty="0"/>
              <a:t>*</a:t>
            </a:r>
            <a:r>
              <a:rPr lang="zh-TW" altLang="en-US" dirty="0">
                <a:solidFill>
                  <a:srgbClr val="FF0000"/>
                </a:solidFill>
              </a:rPr>
              <a:t>_xFitterPI_NLO_EIG_nCTEQ15FullNuc_184_74</a:t>
            </a:r>
            <a:r>
              <a:rPr lang="zh-TW" altLang="en-US" dirty="0"/>
              <a:t>.root</a:t>
            </a:r>
          </a:p>
        </p:txBody>
      </p:sp>
    </p:spTree>
    <p:extLst>
      <p:ext uri="{BB962C8B-B14F-4D97-AF65-F5344CB8AC3E}">
        <p14:creationId xmlns:p14="http://schemas.microsoft.com/office/powerpoint/2010/main" val="4058519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15CA9E-18E9-4007-BBAB-8A76ABC3D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Variy</a:t>
            </a:r>
            <a:r>
              <a:rPr lang="en-US" altLang="zh-TW" dirty="0"/>
              <a:t> h1_ref and h1_grid (OK)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5B1FBB4-4494-45B0-B308-04C147E3D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88DD07F-82C3-443B-80C8-4D5B33A2E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49DDC93-F8F0-4791-AF88-F8F9052D4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15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96AC4B6-1B9C-491B-BA08-27189C85F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23" y="1562392"/>
            <a:ext cx="3696216" cy="425826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A529C0D-A493-4CAF-BBC0-92A3A2C185CE}"/>
              </a:ext>
            </a:extLst>
          </p:cNvPr>
          <p:cNvSpPr/>
          <p:nvPr/>
        </p:nvSpPr>
        <p:spPr>
          <a:xfrm>
            <a:off x="358210" y="891175"/>
            <a:ext cx="1297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/>
              <a:t>[0,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</a:t>
            </a:r>
            <a:r>
              <a:rPr lang="zh-TW" altLang="en-US" sz="1400" b="1" dirty="0"/>
              <a:t>21</a:t>
            </a:r>
            <a:r>
              <a:rPr lang="en-US" altLang="zh-TW" sz="1400" b="1" dirty="0"/>
              <a:t>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</a:t>
            </a:r>
            <a:r>
              <a:rPr lang="zh-TW" altLang="en-US" sz="1400" b="1" dirty="0"/>
              <a:t>24</a:t>
            </a:r>
            <a:r>
              <a:rPr lang="en-US" altLang="zh-TW" sz="1400" b="1" dirty="0"/>
              <a:t>]</a:t>
            </a:r>
            <a:endParaRPr lang="zh-TW" altLang="en-US" sz="1400" b="1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D338B83-156E-44A3-BB9B-871379A041A4}"/>
              </a:ext>
            </a:extLst>
          </p:cNvPr>
          <p:cNvSpPr/>
          <p:nvPr/>
        </p:nvSpPr>
        <p:spPr>
          <a:xfrm>
            <a:off x="333968" y="1175000"/>
            <a:ext cx="13896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[ 0, 4.011, 4.584 ]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8E463FE-E72C-4570-AD12-E381A658D6EB}"/>
              </a:ext>
            </a:extLst>
          </p:cNvPr>
          <p:cNvSpPr/>
          <p:nvPr/>
        </p:nvSpPr>
        <p:spPr>
          <a:xfrm>
            <a:off x="5299496" y="907011"/>
            <a:ext cx="12971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/>
              <a:t>[6,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.39,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.42]</a:t>
            </a:r>
            <a:endParaRPr lang="zh-TW" altLang="en-US" sz="1400" b="1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8F8BF8D-AE01-42E4-AE1C-15B25C953A20}"/>
              </a:ext>
            </a:extLst>
          </p:cNvPr>
          <p:cNvSpPr/>
          <p:nvPr/>
        </p:nvSpPr>
        <p:spPr>
          <a:xfrm>
            <a:off x="5278467" y="1214120"/>
            <a:ext cx="1398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[ 6, 7.449, 8.022 ]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27E52C3-4943-4CA0-8C1F-4FECAF10043B}"/>
              </a:ext>
            </a:extLst>
          </p:cNvPr>
          <p:cNvSpPr txBox="1"/>
          <p:nvPr/>
        </p:nvSpPr>
        <p:spPr>
          <a:xfrm>
            <a:off x="1836887" y="96215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B28D28EE-8160-47C5-9A91-1A186FEDA665}"/>
              </a:ext>
            </a:extLst>
          </p:cNvPr>
          <p:cNvSpPr txBox="1"/>
          <p:nvPr/>
        </p:nvSpPr>
        <p:spPr>
          <a:xfrm>
            <a:off x="7093649" y="100987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6</a:t>
            </a:r>
            <a:endParaRPr lang="zh-TW" altLang="en-US" dirty="0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B32BBCA3-7F57-4935-9C31-7BC1EDD7F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592196"/>
            <a:ext cx="6573167" cy="4172532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E7155AD0-5CC0-4246-AC04-27BB103EFFB1}"/>
              </a:ext>
            </a:extLst>
          </p:cNvPr>
          <p:cNvSpPr/>
          <p:nvPr/>
        </p:nvSpPr>
        <p:spPr>
          <a:xfrm>
            <a:off x="1288042" y="5931054"/>
            <a:ext cx="6750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cyTest2_NA10_mcfmOrg_lord_allKin_</a:t>
            </a:r>
            <a:r>
              <a:rPr lang="en-US" altLang="zh-TW" dirty="0"/>
              <a:t>*</a:t>
            </a:r>
            <a:r>
              <a:rPr lang="zh-TW" altLang="en-US" dirty="0"/>
              <a:t>_</a:t>
            </a:r>
            <a:r>
              <a:rPr lang="zh-TW" altLang="en-US" dirty="0">
                <a:solidFill>
                  <a:srgbClr val="FF0000"/>
                </a:solidFill>
              </a:rPr>
              <a:t>CT14nlo_CT14nlo</a:t>
            </a:r>
            <a:r>
              <a:rPr lang="zh-TW" altLang="en-US" dirty="0"/>
              <a:t>.root</a:t>
            </a:r>
          </a:p>
        </p:txBody>
      </p:sp>
    </p:spTree>
    <p:extLst>
      <p:ext uri="{BB962C8B-B14F-4D97-AF65-F5344CB8AC3E}">
        <p14:creationId xmlns:p14="http://schemas.microsoft.com/office/powerpoint/2010/main" val="1403889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A5E272-75F9-4017-AC57-56477A94D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err="1"/>
              <a:t>Varify</a:t>
            </a:r>
            <a:r>
              <a:rPr lang="en-US" altLang="zh-TW" sz="4000" dirty="0"/>
              <a:t> h1_id1 VS h1_ref/h1_grid (OK)</a:t>
            </a:r>
            <a:endParaRPr lang="zh-TW" altLang="en-US" sz="40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F767BE5-3D5C-463D-AD52-6CE306D7D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CDD6E03-5C94-47BB-B06F-235E3A823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A8FAFA5-462E-40A3-9359-DB7C0865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16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D10D6EE-8157-42E3-9DA4-C7B6732C7C16}"/>
              </a:ext>
            </a:extLst>
          </p:cNvPr>
          <p:cNvSpPr txBox="1"/>
          <p:nvPr/>
        </p:nvSpPr>
        <p:spPr>
          <a:xfrm>
            <a:off x="5148063" y="1068347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Sum[h1_ref_{0..8} * </a:t>
            </a:r>
            <a:r>
              <a:rPr lang="en-US" altLang="zh-TW" dirty="0" err="1">
                <a:solidFill>
                  <a:srgbClr val="FF0000"/>
                </a:solidFill>
                <a:highlight>
                  <a:srgbClr val="FFFF00"/>
                </a:highlight>
              </a:rPr>
              <a:t>sqrtTauBin</a:t>
            </a:r>
            <a:r>
              <a:rPr lang="en-US" altLang="zh-TW" dirty="0">
                <a:solidFill>
                  <a:srgbClr val="FF0000"/>
                </a:solidFill>
                <a:highlight>
                  <a:srgbClr val="FFFF00"/>
                </a:highlight>
              </a:rPr>
              <a:t>]</a:t>
            </a:r>
            <a:endParaRPr lang="zh-TW" alt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FB04B5C-C646-4003-9538-650BD9B038ED}"/>
              </a:ext>
            </a:extLst>
          </p:cNvPr>
          <p:cNvSpPr txBox="1"/>
          <p:nvPr/>
        </p:nvSpPr>
        <p:spPr>
          <a:xfrm>
            <a:off x="1384856" y="1106724"/>
            <a:ext cx="203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Mcfm</a:t>
            </a:r>
            <a:r>
              <a:rPr lang="en-US" altLang="zh-TW" dirty="0"/>
              <a:t> : h1_id1</a:t>
            </a:r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239C4C4F-3DFA-4146-A3C7-E5B1030BC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90" y="1707797"/>
            <a:ext cx="6051963" cy="319301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9239279B-67A1-45AF-AA70-D5021D5E51FF}"/>
              </a:ext>
            </a:extLst>
          </p:cNvPr>
          <p:cNvSpPr/>
          <p:nvPr/>
        </p:nvSpPr>
        <p:spPr>
          <a:xfrm>
            <a:off x="4788023" y="5885802"/>
            <a:ext cx="3816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cyTest2_NA10_mcfmOrg_lord_allKin_</a:t>
            </a:r>
            <a:r>
              <a:rPr lang="en-US" altLang="zh-TW" dirty="0"/>
              <a:t>*</a:t>
            </a:r>
            <a:r>
              <a:rPr lang="zh-TW" altLang="en-US" dirty="0"/>
              <a:t>_</a:t>
            </a:r>
            <a:r>
              <a:rPr lang="zh-TW" altLang="en-US" dirty="0">
                <a:solidFill>
                  <a:srgbClr val="FF0000"/>
                </a:solidFill>
              </a:rPr>
              <a:t>CT14nlo_CT14nlo</a:t>
            </a:r>
            <a:r>
              <a:rPr lang="zh-TW" altLang="en-US" dirty="0"/>
              <a:t>.root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555BE387-30FF-4430-94D1-7CB674FDA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180" y="1580356"/>
            <a:ext cx="4178110" cy="3208055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E0EC8C51-E620-43FF-82B4-8F847A84D71D}"/>
              </a:ext>
            </a:extLst>
          </p:cNvPr>
          <p:cNvSpPr txBox="1"/>
          <p:nvPr/>
        </p:nvSpPr>
        <p:spPr>
          <a:xfrm>
            <a:off x="5127773" y="5028250"/>
            <a:ext cx="288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Grid output has normalize to sqrt(tau) bin width.</a:t>
            </a:r>
            <a:endParaRPr lang="zh-TW" alt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39828AB1-5D30-4A69-B116-AFF8EE3E494E}"/>
              </a:ext>
            </a:extLst>
          </p:cNvPr>
          <p:cNvSpPr txBox="1"/>
          <p:nvPr/>
        </p:nvSpPr>
        <p:spPr>
          <a:xfrm>
            <a:off x="709352" y="5077244"/>
            <a:ext cx="338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mcfm</a:t>
            </a:r>
            <a:r>
              <a:rPr lang="en-US" altLang="zh-TW" dirty="0"/>
              <a:t> output </a:t>
            </a:r>
            <a:r>
              <a:rPr lang="en-US" altLang="zh-TW" dirty="0">
                <a:highlight>
                  <a:srgbClr val="FFFF00"/>
                </a:highlight>
              </a:rPr>
              <a:t>“DOES NOT” </a:t>
            </a:r>
            <a:r>
              <a:rPr lang="en-US" altLang="zh-TW" dirty="0"/>
              <a:t>normalize to sqrt(tau) bin width.</a:t>
            </a:r>
            <a:endParaRPr lang="zh-TW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037F0D2-C5A6-4C97-AAA2-28EB0A4CD5DB}"/>
              </a:ext>
            </a:extLst>
          </p:cNvPr>
          <p:cNvSpPr/>
          <p:nvPr/>
        </p:nvSpPr>
        <p:spPr>
          <a:xfrm>
            <a:off x="739215" y="5638227"/>
            <a:ext cx="3366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Z_only_lord_CT14nlo_1___1___na10_input_NA10BinAndEnergy_lord_allKin.DAT.C</a:t>
            </a:r>
          </a:p>
        </p:txBody>
      </p:sp>
    </p:spTree>
    <p:extLst>
      <p:ext uri="{BB962C8B-B14F-4D97-AF65-F5344CB8AC3E}">
        <p14:creationId xmlns:p14="http://schemas.microsoft.com/office/powerpoint/2010/main" val="564450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D704C6-ADF1-4627-8483-B1B9BC930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1F823E8-4BE8-4D6F-BE6C-D3FCD5D72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D96DC86-E0F7-4D49-BF75-5EBE4441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4E9F51C-FC6A-43E1-BFD2-9F533F49A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17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A04A44E-9EC3-4969-A31D-44DB149F7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68760"/>
            <a:ext cx="8316416" cy="2877582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EC8D71DA-D1B2-4F2A-B54B-3E818CFBAF2F}"/>
              </a:ext>
            </a:extLst>
          </p:cNvPr>
          <p:cNvSpPr txBox="1"/>
          <p:nvPr/>
        </p:nvSpPr>
        <p:spPr>
          <a:xfrm>
            <a:off x="179512" y="4639307"/>
            <a:ext cx="89301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They are consistent under the framework of “MCFM6.8_org”, h1_id1, h1_ref, h1_grid.</a:t>
            </a:r>
          </a:p>
          <a:p>
            <a:r>
              <a:rPr lang="en-US" altLang="zh-TW" dirty="0"/>
              <a:t>But compare to NA10 data, there are a scale of 20 difference (LO calculation).</a:t>
            </a:r>
          </a:p>
          <a:p>
            <a:endParaRPr lang="en-US" altLang="zh-TW" dirty="0"/>
          </a:p>
          <a:p>
            <a:r>
              <a:rPr lang="en-US" altLang="zh-TW" dirty="0"/>
              <a:t>I next will try MCFM6.8 w/ modified for pion PDF. =&gt; okay</a:t>
            </a:r>
          </a:p>
          <a:p>
            <a:r>
              <a:rPr lang="en-US" altLang="zh-TW" dirty="0"/>
              <a:t>Or try w/ pp collision data? Maybe this one =&gt; next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8386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標題 6">
            <a:extLst>
              <a:ext uri="{FF2B5EF4-FFF2-40B4-BE49-F238E27FC236}">
                <a16:creationId xmlns:a16="http://schemas.microsoft.com/office/drawing/2014/main" id="{6D937D37-B6A6-459B-89CE-68A37996CD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93A4894-5686-4316-9CCE-2EE015610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Test </a:t>
            </a:r>
            <a:r>
              <a:rPr lang="en-US" altLang="zh-TW" sz="3200" dirty="0">
                <a:solidFill>
                  <a:srgbClr val="FF0000"/>
                </a:solidFill>
              </a:rPr>
              <a:t>MCFM w/ pion </a:t>
            </a:r>
            <a:r>
              <a:rPr lang="en-US" altLang="zh-TW" sz="3200" dirty="0"/>
              <a:t>modification</a:t>
            </a:r>
            <a:br>
              <a:rPr lang="en-US" altLang="zh-TW" sz="3200" dirty="0"/>
            </a:br>
            <a:r>
              <a:rPr lang="en-US" altLang="zh-TW" sz="3200" dirty="0"/>
              <a:t>with CT14nlo PDF in input.DAT</a:t>
            </a:r>
            <a:endParaRPr lang="zh-TW" altLang="en-US" sz="32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F8FAE57-AB74-495C-8007-D6B5348A7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E34C2B1-00F9-400A-B9B5-09A0B603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D1DBB56-D182-4760-9328-DCD8F8B80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18</a:t>
            </a:fld>
            <a:r>
              <a:rPr lang="en-US" altLang="ja-JP"/>
              <a:t>/N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90042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769852-BFC6-4F14-9251-CC2686F9A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Verify h1_na10 and h1_grid (OK)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7A26F75-CAEA-4105-B5C8-9170FDFD6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9B5F542-0463-4890-9C3D-5029C5530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FCF020D-E12B-4CD3-8773-D69C0121D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19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BB65B0F-2A79-4CE8-B78C-0FB1767A92FA}"/>
              </a:ext>
            </a:extLst>
          </p:cNvPr>
          <p:cNvSpPr/>
          <p:nvPr/>
        </p:nvSpPr>
        <p:spPr>
          <a:xfrm>
            <a:off x="3798543" y="5662174"/>
            <a:ext cx="5166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cyTest2_NA10_mcfmPion_lord_allKin_0_xFitterPI_NLO_EIG_nCTEQ15FullNuc_184_74.root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BE9C318-5AE1-4AE6-B768-D8454992A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37" y="1451999"/>
            <a:ext cx="3686689" cy="429637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4FA8FE5A-333C-4E87-95D1-7B815B5C8F02}"/>
              </a:ext>
            </a:extLst>
          </p:cNvPr>
          <p:cNvSpPr/>
          <p:nvPr/>
        </p:nvSpPr>
        <p:spPr>
          <a:xfrm>
            <a:off x="358210" y="891175"/>
            <a:ext cx="1297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/>
              <a:t>[0,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</a:t>
            </a:r>
            <a:r>
              <a:rPr lang="zh-TW" altLang="en-US" sz="1400" b="1" dirty="0"/>
              <a:t>21</a:t>
            </a:r>
            <a:r>
              <a:rPr lang="en-US" altLang="zh-TW" sz="1400" b="1" dirty="0"/>
              <a:t>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</a:t>
            </a:r>
            <a:r>
              <a:rPr lang="zh-TW" altLang="en-US" sz="1400" b="1" dirty="0"/>
              <a:t>24</a:t>
            </a:r>
            <a:r>
              <a:rPr lang="en-US" altLang="zh-TW" sz="1400" b="1" dirty="0"/>
              <a:t>]</a:t>
            </a:r>
            <a:endParaRPr lang="zh-TW" altLang="en-US" sz="1400" b="1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70C92BC-84C1-409B-90A0-943F3BC9F523}"/>
              </a:ext>
            </a:extLst>
          </p:cNvPr>
          <p:cNvSpPr/>
          <p:nvPr/>
        </p:nvSpPr>
        <p:spPr>
          <a:xfrm>
            <a:off x="333968" y="1175000"/>
            <a:ext cx="13896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[ 0, 4.011, 4.584 ]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41C97CA-BDED-4FC4-B407-8DDBA9B48968}"/>
              </a:ext>
            </a:extLst>
          </p:cNvPr>
          <p:cNvSpPr/>
          <p:nvPr/>
        </p:nvSpPr>
        <p:spPr>
          <a:xfrm>
            <a:off x="5299496" y="907011"/>
            <a:ext cx="12971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/>
              <a:t>[6,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.39,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.42]</a:t>
            </a:r>
            <a:endParaRPr lang="zh-TW" altLang="en-US" sz="1400" b="1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4B7B4D0-7F85-44E9-9F5E-1DC80A91F3DA}"/>
              </a:ext>
            </a:extLst>
          </p:cNvPr>
          <p:cNvSpPr/>
          <p:nvPr/>
        </p:nvSpPr>
        <p:spPr>
          <a:xfrm>
            <a:off x="5278467" y="1214120"/>
            <a:ext cx="1398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[ 6, 7.449, 8.022 ]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BFD9B11-A962-41B8-99B7-2E69472CCDB3}"/>
              </a:ext>
            </a:extLst>
          </p:cNvPr>
          <p:cNvSpPr txBox="1"/>
          <p:nvPr/>
        </p:nvSpPr>
        <p:spPr>
          <a:xfrm>
            <a:off x="1836887" y="96215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04A6D015-4D77-4270-BC40-1C29974F661E}"/>
              </a:ext>
            </a:extLst>
          </p:cNvPr>
          <p:cNvSpPr txBox="1"/>
          <p:nvPr/>
        </p:nvSpPr>
        <p:spPr>
          <a:xfrm>
            <a:off x="7093649" y="100987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6</a:t>
            </a:r>
            <a:endParaRPr lang="zh-TW" altLang="en-US" dirty="0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C471C09D-659C-4CAB-8811-356208406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289" y="1472771"/>
            <a:ext cx="3686689" cy="426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60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2342CE-40AA-4F19-AF92-2E2BB4597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Work Flow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9A0106F-405A-4280-BD0E-F33A08B9D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52B04DB-BA55-4C1E-ACDA-7354C5198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504D1C5-EFE3-4FA3-9C80-53594FA93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64" name="圖片 63">
            <a:extLst>
              <a:ext uri="{FF2B5EF4-FFF2-40B4-BE49-F238E27FC236}">
                <a16:creationId xmlns:a16="http://schemas.microsoft.com/office/drawing/2014/main" id="{94A1B9E3-5314-4F6E-9B83-396142A7D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57688"/>
            <a:ext cx="7848872" cy="4473375"/>
          </a:xfrm>
          <a:prstGeom prst="rect">
            <a:avLst/>
          </a:prstGeom>
        </p:spPr>
      </p:pic>
      <p:sp>
        <p:nvSpPr>
          <p:cNvPr id="65" name="文字方塊 64">
            <a:extLst>
              <a:ext uri="{FF2B5EF4-FFF2-40B4-BE49-F238E27FC236}">
                <a16:creationId xmlns:a16="http://schemas.microsoft.com/office/drawing/2014/main" id="{04877665-C243-4C36-92C2-6E3B0F23CE1E}"/>
              </a:ext>
            </a:extLst>
          </p:cNvPr>
          <p:cNvSpPr txBox="1"/>
          <p:nvPr/>
        </p:nvSpPr>
        <p:spPr>
          <a:xfrm>
            <a:off x="269776" y="5972234"/>
            <a:ext cx="8604448" cy="36933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Test w/ DY </a:t>
            </a:r>
            <a:r>
              <a:rPr lang="en-US" altLang="zh-TW" dirty="0" err="1"/>
              <a:t>xsection</a:t>
            </a:r>
            <a:r>
              <a:rPr lang="en-US" altLang="zh-TW" dirty="0"/>
              <a:t> calculation to make sure all the </a:t>
            </a:r>
            <a:r>
              <a:rPr lang="en-US" altLang="zh-TW" dirty="0" err="1"/>
              <a:t>xsection</a:t>
            </a:r>
            <a:r>
              <a:rPr lang="en-US" altLang="zh-TW" dirty="0"/>
              <a:t> outputs are consistent.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8475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6AC50B-4D40-4C8D-B3D4-1DAAF24C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Variy</a:t>
            </a:r>
            <a:r>
              <a:rPr lang="en-US" altLang="zh-TW" dirty="0"/>
              <a:t> h1_ref and h1_grid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5FFFF18-4146-4CBB-9E85-D2C605E9B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E2191CD-AA3C-44BD-BB14-50ED6C719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3F6C4A8-4FF4-4E98-8FA0-512947159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20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3C817DE-FC9A-4A65-B2EF-004FDEE2707D}"/>
              </a:ext>
            </a:extLst>
          </p:cNvPr>
          <p:cNvSpPr/>
          <p:nvPr/>
        </p:nvSpPr>
        <p:spPr>
          <a:xfrm>
            <a:off x="358210" y="891175"/>
            <a:ext cx="1297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/>
              <a:t>[0,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</a:t>
            </a:r>
            <a:r>
              <a:rPr lang="zh-TW" altLang="en-US" sz="1400" b="1" dirty="0"/>
              <a:t>21</a:t>
            </a:r>
            <a:r>
              <a:rPr lang="en-US" altLang="zh-TW" sz="1400" b="1" dirty="0"/>
              <a:t>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</a:t>
            </a:r>
            <a:r>
              <a:rPr lang="zh-TW" altLang="en-US" sz="1400" b="1" dirty="0"/>
              <a:t>24</a:t>
            </a:r>
            <a:r>
              <a:rPr lang="en-US" altLang="zh-TW" sz="1400" b="1" dirty="0"/>
              <a:t>]</a:t>
            </a:r>
            <a:endParaRPr lang="zh-TW" altLang="en-US" sz="1400" b="1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98E826B-CCFF-4C8F-AE46-4B0BD92A0ED4}"/>
              </a:ext>
            </a:extLst>
          </p:cNvPr>
          <p:cNvSpPr/>
          <p:nvPr/>
        </p:nvSpPr>
        <p:spPr>
          <a:xfrm>
            <a:off x="333968" y="1175000"/>
            <a:ext cx="13896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[ 0, 4.011, 4.584 ]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141509C-5EB5-4BFD-BE15-64A7EF9F4EE1}"/>
              </a:ext>
            </a:extLst>
          </p:cNvPr>
          <p:cNvSpPr/>
          <p:nvPr/>
        </p:nvSpPr>
        <p:spPr>
          <a:xfrm>
            <a:off x="5299496" y="907011"/>
            <a:ext cx="12971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/>
              <a:t>[6,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.39,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.42]</a:t>
            </a:r>
            <a:endParaRPr lang="zh-TW" altLang="en-US" sz="1400" b="1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8ACACEB-5067-477D-AC9D-A57C96E6EFF4}"/>
              </a:ext>
            </a:extLst>
          </p:cNvPr>
          <p:cNvSpPr/>
          <p:nvPr/>
        </p:nvSpPr>
        <p:spPr>
          <a:xfrm>
            <a:off x="5278467" y="1214120"/>
            <a:ext cx="1398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[ 6, 7.449, 8.022 ]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4AF2D84-998A-4CB1-A855-E9A747C176D8}"/>
              </a:ext>
            </a:extLst>
          </p:cNvPr>
          <p:cNvSpPr txBox="1"/>
          <p:nvPr/>
        </p:nvSpPr>
        <p:spPr>
          <a:xfrm>
            <a:off x="1836887" y="96215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587106F-FC36-4E59-9E3C-41FDD17C4460}"/>
              </a:ext>
            </a:extLst>
          </p:cNvPr>
          <p:cNvSpPr txBox="1"/>
          <p:nvPr/>
        </p:nvSpPr>
        <p:spPr>
          <a:xfrm>
            <a:off x="7093649" y="100987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6</a:t>
            </a:r>
            <a:endParaRPr lang="zh-TW" altLang="en-US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05BCBFBE-A556-4ED3-B83D-268EEED2F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46661"/>
            <a:ext cx="3667637" cy="4220164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645CC64E-1EB6-46BA-8430-3DFAEBBA8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732371"/>
            <a:ext cx="3705742" cy="4248743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6CF48BA1-277F-437B-87FE-B7BFB7C6264C}"/>
              </a:ext>
            </a:extLst>
          </p:cNvPr>
          <p:cNvSpPr/>
          <p:nvPr/>
        </p:nvSpPr>
        <p:spPr>
          <a:xfrm>
            <a:off x="1135241" y="5986361"/>
            <a:ext cx="6750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cyTest2_NA10_</a:t>
            </a:r>
            <a:r>
              <a:rPr lang="zh-TW" altLang="en-US" dirty="0">
                <a:solidFill>
                  <a:srgbClr val="FF0000"/>
                </a:solidFill>
              </a:rPr>
              <a:t>mcfmPion</a:t>
            </a:r>
            <a:r>
              <a:rPr lang="zh-TW" altLang="en-US" dirty="0"/>
              <a:t>_lord_allKin_1_</a:t>
            </a:r>
            <a:r>
              <a:rPr lang="zh-TW" altLang="en-US" dirty="0">
                <a:solidFill>
                  <a:srgbClr val="FF0000"/>
                </a:solidFill>
              </a:rPr>
              <a:t>CT14nlo_CT14nlo</a:t>
            </a:r>
            <a:r>
              <a:rPr lang="zh-TW" altLang="en-US" dirty="0"/>
              <a:t>.root</a:t>
            </a:r>
          </a:p>
        </p:txBody>
      </p:sp>
    </p:spTree>
    <p:extLst>
      <p:ext uri="{BB962C8B-B14F-4D97-AF65-F5344CB8AC3E}">
        <p14:creationId xmlns:p14="http://schemas.microsoft.com/office/powerpoint/2010/main" val="3289305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A5E272-75F9-4017-AC57-56477A94D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err="1"/>
              <a:t>Varify</a:t>
            </a:r>
            <a:r>
              <a:rPr lang="en-US" altLang="zh-TW" sz="4000" dirty="0"/>
              <a:t> h1_id1 VS h1_ref/h1_grid (OK)</a:t>
            </a:r>
            <a:endParaRPr lang="zh-TW" altLang="en-US" sz="40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F767BE5-3D5C-463D-AD52-6CE306D7D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CDD6E03-5C94-47BB-B06F-235E3A823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A8FAFA5-462E-40A3-9359-DB7C0865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21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9600E5E-BA63-4864-BC19-077CDBD3ECCF}"/>
              </a:ext>
            </a:extLst>
          </p:cNvPr>
          <p:cNvSpPr txBox="1"/>
          <p:nvPr/>
        </p:nvSpPr>
        <p:spPr>
          <a:xfrm>
            <a:off x="5148063" y="1068347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Sum[h1_ref_{0..8} * </a:t>
            </a:r>
            <a:r>
              <a:rPr lang="en-US" altLang="zh-TW" dirty="0" err="1">
                <a:solidFill>
                  <a:srgbClr val="FF0000"/>
                </a:solidFill>
                <a:highlight>
                  <a:srgbClr val="FFFF00"/>
                </a:highlight>
              </a:rPr>
              <a:t>sqrtTauBin</a:t>
            </a:r>
            <a:r>
              <a:rPr lang="en-US" altLang="zh-TW" dirty="0">
                <a:solidFill>
                  <a:srgbClr val="FF0000"/>
                </a:solidFill>
                <a:highlight>
                  <a:srgbClr val="FFFF00"/>
                </a:highlight>
              </a:rPr>
              <a:t>]</a:t>
            </a:r>
            <a:endParaRPr lang="zh-TW" alt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B479B363-5FD6-4773-ABA1-0C992B71CCDF}"/>
              </a:ext>
            </a:extLst>
          </p:cNvPr>
          <p:cNvSpPr txBox="1"/>
          <p:nvPr/>
        </p:nvSpPr>
        <p:spPr>
          <a:xfrm>
            <a:off x="1384856" y="1106724"/>
            <a:ext cx="203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Mcfm</a:t>
            </a:r>
            <a:r>
              <a:rPr lang="en-US" altLang="zh-TW" dirty="0"/>
              <a:t> : h1_id1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76A9DD3-7A0E-4317-AA44-266687105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33" y="1866016"/>
            <a:ext cx="3672408" cy="312596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45C5ED01-0C45-4F61-8B28-302F8EF12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914400"/>
            <a:ext cx="4413636" cy="2964091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F765DA47-5D82-4899-843A-582AEF223102}"/>
              </a:ext>
            </a:extLst>
          </p:cNvPr>
          <p:cNvSpPr/>
          <p:nvPr/>
        </p:nvSpPr>
        <p:spPr>
          <a:xfrm>
            <a:off x="5292080" y="5136675"/>
            <a:ext cx="30977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/>
              <a:t>cyTest2_NA10_</a:t>
            </a:r>
            <a:r>
              <a:rPr lang="zh-TW" altLang="en-US">
                <a:solidFill>
                  <a:srgbClr val="FF0000"/>
                </a:solidFill>
              </a:rPr>
              <a:t>mcfmPion</a:t>
            </a:r>
            <a:r>
              <a:rPr lang="zh-TW" altLang="en-US"/>
              <a:t>_lord_allKin_1_</a:t>
            </a:r>
            <a:r>
              <a:rPr lang="zh-TW" altLang="en-US">
                <a:solidFill>
                  <a:srgbClr val="FF0000"/>
                </a:solidFill>
              </a:rPr>
              <a:t>CT14nlo_CT14nlo</a:t>
            </a:r>
            <a:r>
              <a:rPr lang="zh-TW" altLang="en-US"/>
              <a:t>.root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AA4CC47-460B-4002-9EE0-7724A43FB2F1}"/>
              </a:ext>
            </a:extLst>
          </p:cNvPr>
          <p:cNvSpPr/>
          <p:nvPr/>
        </p:nvSpPr>
        <p:spPr>
          <a:xfrm>
            <a:off x="719304" y="5228747"/>
            <a:ext cx="3366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Z_only_lord_CT14nlo_1___1___na10_input_NA10BinAndEnergy_lord_allKin.DAT.C</a:t>
            </a:r>
          </a:p>
        </p:txBody>
      </p:sp>
    </p:spTree>
    <p:extLst>
      <p:ext uri="{BB962C8B-B14F-4D97-AF65-F5344CB8AC3E}">
        <p14:creationId xmlns:p14="http://schemas.microsoft.com/office/powerpoint/2010/main" val="2807242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A5E272-75F9-4017-AC57-56477A94D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err="1"/>
              <a:t>Varify</a:t>
            </a:r>
            <a:r>
              <a:rPr lang="en-US" altLang="zh-TW" sz="4000" dirty="0"/>
              <a:t> h1_id1 VS h1_ref/h1_grid (OK)</a:t>
            </a:r>
            <a:endParaRPr lang="zh-TW" altLang="en-US" sz="40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F767BE5-3D5C-463D-AD52-6CE306D7D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CDD6E03-5C94-47BB-B06F-235E3A823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A8FAFA5-462E-40A3-9359-DB7C0865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22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D10D6EE-8157-42E3-9DA4-C7B6732C7C16}"/>
              </a:ext>
            </a:extLst>
          </p:cNvPr>
          <p:cNvSpPr txBox="1"/>
          <p:nvPr/>
        </p:nvSpPr>
        <p:spPr>
          <a:xfrm>
            <a:off x="5293998" y="3569442"/>
            <a:ext cx="3528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FF0000"/>
                </a:solidFill>
              </a:rPr>
              <a:t>h1_grid</a:t>
            </a:r>
          </a:p>
          <a:p>
            <a:r>
              <a:rPr lang="en-US" altLang="zh-TW" dirty="0"/>
              <a:t>Sum[h1_ref_{0..8} * </a:t>
            </a:r>
            <a:r>
              <a:rPr lang="en-US" altLang="zh-TW" dirty="0" err="1">
                <a:solidFill>
                  <a:srgbClr val="FF0000"/>
                </a:solidFill>
                <a:highlight>
                  <a:srgbClr val="FFFF00"/>
                </a:highlight>
              </a:rPr>
              <a:t>sqrtTauBin</a:t>
            </a:r>
            <a:r>
              <a:rPr lang="en-US" altLang="zh-TW" dirty="0">
                <a:solidFill>
                  <a:srgbClr val="FF0000"/>
                </a:solidFill>
                <a:highlight>
                  <a:srgbClr val="FFFF00"/>
                </a:highlight>
              </a:rPr>
              <a:t>]</a:t>
            </a:r>
          </a:p>
          <a:p>
            <a:r>
              <a:rPr lang="en-US" altLang="zh-TW" dirty="0"/>
              <a:t>Grid output has normalize to sqrt(tau) bin width.</a:t>
            </a:r>
            <a:endParaRPr lang="zh-TW" altLang="en-US" dirty="0"/>
          </a:p>
          <a:p>
            <a:r>
              <a:rPr lang="zh-TW" altLang="en-US" dirty="0"/>
              <a:t>cyTest2_NA10_mcfmOrg_lord_allKin_</a:t>
            </a:r>
            <a:r>
              <a:rPr lang="en-US" altLang="zh-TW" dirty="0"/>
              <a:t>*</a:t>
            </a:r>
            <a:r>
              <a:rPr lang="zh-TW" altLang="en-US" dirty="0"/>
              <a:t>_</a:t>
            </a:r>
            <a:r>
              <a:rPr lang="zh-TW" altLang="en-US" dirty="0">
                <a:solidFill>
                  <a:srgbClr val="FF0000"/>
                </a:solidFill>
              </a:rPr>
              <a:t>CT14nlo_CT14nlo</a:t>
            </a:r>
            <a:r>
              <a:rPr lang="zh-TW" altLang="en-US" dirty="0"/>
              <a:t>.root</a:t>
            </a:r>
          </a:p>
          <a:p>
            <a:endParaRPr lang="zh-TW" alt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FB04B5C-C646-4003-9538-650BD9B038ED}"/>
              </a:ext>
            </a:extLst>
          </p:cNvPr>
          <p:cNvSpPr txBox="1"/>
          <p:nvPr/>
        </p:nvSpPr>
        <p:spPr>
          <a:xfrm>
            <a:off x="5247586" y="1272525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err="1">
                <a:solidFill>
                  <a:srgbClr val="0000FF"/>
                </a:solidFill>
              </a:rPr>
              <a:t>Mcfm</a:t>
            </a:r>
            <a:r>
              <a:rPr lang="en-US" altLang="zh-TW" dirty="0">
                <a:solidFill>
                  <a:srgbClr val="0000FF"/>
                </a:solidFill>
              </a:rPr>
              <a:t> : h1_id1</a:t>
            </a:r>
          </a:p>
          <a:p>
            <a:r>
              <a:rPr lang="en-US" altLang="zh-TW" dirty="0" err="1"/>
              <a:t>mcfm</a:t>
            </a:r>
            <a:r>
              <a:rPr lang="en-US" altLang="zh-TW" dirty="0"/>
              <a:t> output </a:t>
            </a:r>
            <a:r>
              <a:rPr lang="en-US" altLang="zh-TW" dirty="0">
                <a:highlight>
                  <a:srgbClr val="FFFF00"/>
                </a:highlight>
              </a:rPr>
              <a:t>“DOES NOT” </a:t>
            </a:r>
            <a:r>
              <a:rPr lang="en-US" altLang="zh-TW" dirty="0"/>
              <a:t>normalize to sqrt(tau) bin width.</a:t>
            </a:r>
          </a:p>
          <a:p>
            <a:r>
              <a:rPr lang="zh-TW" altLang="en-US" dirty="0"/>
              <a:t>Z_only_lord_CT14nlo_1___1___na10_input_NA10BinAndEnergy_lord_allKin.DAT.C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A223C9A-2DE6-4D6E-9670-B5E758863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6" y="1215035"/>
            <a:ext cx="4822698" cy="482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72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標題 6">
            <a:extLst>
              <a:ext uri="{FF2B5EF4-FFF2-40B4-BE49-F238E27FC236}">
                <a16:creationId xmlns:a16="http://schemas.microsoft.com/office/drawing/2014/main" id="{6D937D37-B6A6-459B-89CE-68A37996CD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93A4894-5686-4316-9CCE-2EE015610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Test </a:t>
            </a:r>
            <a:r>
              <a:rPr lang="en-US" altLang="zh-TW" sz="3200" dirty="0">
                <a:solidFill>
                  <a:srgbClr val="FF0000"/>
                </a:solidFill>
              </a:rPr>
              <a:t>MCFM w/ pion </a:t>
            </a:r>
            <a:r>
              <a:rPr lang="en-US" altLang="zh-TW" sz="3200" dirty="0"/>
              <a:t>modification</a:t>
            </a:r>
            <a:br>
              <a:rPr lang="en-US" altLang="zh-TW" sz="3200" dirty="0"/>
            </a:br>
            <a:r>
              <a:rPr lang="en-US" altLang="zh-TW" sz="3200" dirty="0"/>
              <a:t>with </a:t>
            </a:r>
            <a:r>
              <a:rPr lang="en-US" altLang="zh-TW" sz="3200" dirty="0">
                <a:solidFill>
                  <a:srgbClr val="FF0000"/>
                </a:solidFill>
              </a:rPr>
              <a:t>pion PDF </a:t>
            </a:r>
            <a:r>
              <a:rPr lang="en-US" altLang="zh-TW" sz="3200" dirty="0"/>
              <a:t>in input.DAT</a:t>
            </a:r>
            <a:endParaRPr lang="zh-TW" altLang="en-US" sz="32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F8FAE57-AB74-495C-8007-D6B5348A7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E34C2B1-00F9-400A-B9B5-09A0B603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D1DBB56-D182-4760-9328-DCD8F8B80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23</a:t>
            </a:fld>
            <a:r>
              <a:rPr lang="en-US" altLang="ja-JP"/>
              <a:t>/N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39563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769852-BFC6-4F14-9251-CC2686F9A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Verify h1_na10 and h1_grid (OK)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7A26F75-CAEA-4105-B5C8-9170FDFD6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9B5F542-0463-4890-9C3D-5029C5530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FCF020D-E12B-4CD3-8773-D69C0121D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24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FA8FE5A-333C-4E87-95D1-7B815B5C8F02}"/>
              </a:ext>
            </a:extLst>
          </p:cNvPr>
          <p:cNvSpPr/>
          <p:nvPr/>
        </p:nvSpPr>
        <p:spPr>
          <a:xfrm>
            <a:off x="358210" y="891175"/>
            <a:ext cx="1297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/>
              <a:t>[0,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</a:t>
            </a:r>
            <a:r>
              <a:rPr lang="zh-TW" altLang="en-US" sz="1400" b="1" dirty="0"/>
              <a:t>21</a:t>
            </a:r>
            <a:r>
              <a:rPr lang="en-US" altLang="zh-TW" sz="1400" b="1" dirty="0"/>
              <a:t>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</a:t>
            </a:r>
            <a:r>
              <a:rPr lang="zh-TW" altLang="en-US" sz="1400" b="1" dirty="0"/>
              <a:t>24</a:t>
            </a:r>
            <a:r>
              <a:rPr lang="en-US" altLang="zh-TW" sz="1400" b="1" dirty="0"/>
              <a:t>]</a:t>
            </a:r>
            <a:endParaRPr lang="zh-TW" altLang="en-US" sz="1400" b="1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70C92BC-84C1-409B-90A0-943F3BC9F523}"/>
              </a:ext>
            </a:extLst>
          </p:cNvPr>
          <p:cNvSpPr/>
          <p:nvPr/>
        </p:nvSpPr>
        <p:spPr>
          <a:xfrm>
            <a:off x="333968" y="1175000"/>
            <a:ext cx="13896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[ 0, 4.011, 4.584 ]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41C97CA-BDED-4FC4-B407-8DDBA9B48968}"/>
              </a:ext>
            </a:extLst>
          </p:cNvPr>
          <p:cNvSpPr/>
          <p:nvPr/>
        </p:nvSpPr>
        <p:spPr>
          <a:xfrm>
            <a:off x="5299496" y="907011"/>
            <a:ext cx="12971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/>
              <a:t>[6,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.39,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.42]</a:t>
            </a:r>
            <a:endParaRPr lang="zh-TW" altLang="en-US" sz="1400" b="1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4B7B4D0-7F85-44E9-9F5E-1DC80A91F3DA}"/>
              </a:ext>
            </a:extLst>
          </p:cNvPr>
          <p:cNvSpPr/>
          <p:nvPr/>
        </p:nvSpPr>
        <p:spPr>
          <a:xfrm>
            <a:off x="5278467" y="1214120"/>
            <a:ext cx="1398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[ 6, 7.449, 8.022 ]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BFD9B11-A962-41B8-99B7-2E69472CCDB3}"/>
              </a:ext>
            </a:extLst>
          </p:cNvPr>
          <p:cNvSpPr txBox="1"/>
          <p:nvPr/>
        </p:nvSpPr>
        <p:spPr>
          <a:xfrm>
            <a:off x="1836887" y="96215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04A6D015-4D77-4270-BC40-1C29974F661E}"/>
              </a:ext>
            </a:extLst>
          </p:cNvPr>
          <p:cNvSpPr txBox="1"/>
          <p:nvPr/>
        </p:nvSpPr>
        <p:spPr>
          <a:xfrm>
            <a:off x="7093649" y="100987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6</a:t>
            </a:r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C908B72-F8A3-4A27-82BE-26926EDF500D}"/>
              </a:ext>
            </a:extLst>
          </p:cNvPr>
          <p:cNvSpPr/>
          <p:nvPr/>
        </p:nvSpPr>
        <p:spPr>
          <a:xfrm>
            <a:off x="899592" y="5517116"/>
            <a:ext cx="79830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cyTest2_NA10_mcfmPion_lord_allKin_pionPDF_0_xFitterPI_NLO_EIG_nCTEQ15FullNuc_184_74.root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6E0E95CD-2CB4-4AA6-977E-782F6E470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16" y="1448190"/>
            <a:ext cx="3546564" cy="4068926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F0A6151D-0E7E-48A6-B62E-AEF643882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334" y="1475772"/>
            <a:ext cx="3435082" cy="394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65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6AC50B-4D40-4C8D-B3D4-1DAAF24C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Variy</a:t>
            </a:r>
            <a:r>
              <a:rPr lang="en-US" altLang="zh-TW" dirty="0"/>
              <a:t> h1_ref and h1_grid (OK)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5FFFF18-4146-4CBB-9E85-D2C605E9B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E2191CD-AA3C-44BD-BB14-50ED6C719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3F6C4A8-4FF4-4E98-8FA0-512947159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25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3C817DE-FC9A-4A65-B2EF-004FDEE2707D}"/>
              </a:ext>
            </a:extLst>
          </p:cNvPr>
          <p:cNvSpPr/>
          <p:nvPr/>
        </p:nvSpPr>
        <p:spPr>
          <a:xfrm>
            <a:off x="358210" y="891175"/>
            <a:ext cx="1297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/>
              <a:t>[0,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</a:t>
            </a:r>
            <a:r>
              <a:rPr lang="zh-TW" altLang="en-US" sz="1400" b="1" dirty="0"/>
              <a:t>21</a:t>
            </a:r>
            <a:r>
              <a:rPr lang="en-US" altLang="zh-TW" sz="1400" b="1" dirty="0"/>
              <a:t>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</a:t>
            </a:r>
            <a:r>
              <a:rPr lang="zh-TW" altLang="en-US" sz="1400" b="1" dirty="0"/>
              <a:t>24</a:t>
            </a:r>
            <a:r>
              <a:rPr lang="en-US" altLang="zh-TW" sz="1400" b="1" dirty="0"/>
              <a:t>]</a:t>
            </a:r>
            <a:endParaRPr lang="zh-TW" altLang="en-US" sz="1400" b="1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98E826B-CCFF-4C8F-AE46-4B0BD92A0ED4}"/>
              </a:ext>
            </a:extLst>
          </p:cNvPr>
          <p:cNvSpPr/>
          <p:nvPr/>
        </p:nvSpPr>
        <p:spPr>
          <a:xfrm>
            <a:off x="333968" y="1175000"/>
            <a:ext cx="13896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[ 0, 4.011, 4.584 ]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141509C-5EB5-4BFD-BE15-64A7EF9F4EE1}"/>
              </a:ext>
            </a:extLst>
          </p:cNvPr>
          <p:cNvSpPr/>
          <p:nvPr/>
        </p:nvSpPr>
        <p:spPr>
          <a:xfrm>
            <a:off x="5299496" y="907011"/>
            <a:ext cx="12971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/>
              <a:t>[6,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.39,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.42]</a:t>
            </a:r>
            <a:endParaRPr lang="zh-TW" altLang="en-US" sz="1400" b="1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8ACACEB-5067-477D-AC9D-A57C96E6EFF4}"/>
              </a:ext>
            </a:extLst>
          </p:cNvPr>
          <p:cNvSpPr/>
          <p:nvPr/>
        </p:nvSpPr>
        <p:spPr>
          <a:xfrm>
            <a:off x="5278467" y="1214120"/>
            <a:ext cx="1398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[ 6, 7.449, 8.022 ]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4AF2D84-998A-4CB1-A855-E9A747C176D8}"/>
              </a:ext>
            </a:extLst>
          </p:cNvPr>
          <p:cNvSpPr txBox="1"/>
          <p:nvPr/>
        </p:nvSpPr>
        <p:spPr>
          <a:xfrm>
            <a:off x="1836887" y="96215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587106F-FC36-4E59-9E3C-41FDD17C4460}"/>
              </a:ext>
            </a:extLst>
          </p:cNvPr>
          <p:cNvSpPr txBox="1"/>
          <p:nvPr/>
        </p:nvSpPr>
        <p:spPr>
          <a:xfrm>
            <a:off x="7093649" y="100987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6</a:t>
            </a:r>
            <a:endParaRPr lang="zh-TW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CE66560-C5DF-48C3-ABCF-693C31F8F3D3}"/>
              </a:ext>
            </a:extLst>
          </p:cNvPr>
          <p:cNvSpPr/>
          <p:nvPr/>
        </p:nvSpPr>
        <p:spPr>
          <a:xfrm>
            <a:off x="899592" y="5517116"/>
            <a:ext cx="79830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cyTest2_NA10_mcfmPion_lord_allKin_pionPDF_0_xFitterPI_NLO_EIG_nCTEQ15FullNuc_184_74.root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CFC2BA7-E60B-4C34-BDB3-F470CD2D7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68" y="1484176"/>
            <a:ext cx="3458077" cy="3911450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9D56552A-12C8-4614-A81D-0EBC8624F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142" y="1491119"/>
            <a:ext cx="3458077" cy="401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25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A5E272-75F9-4017-AC57-56477A94D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err="1"/>
              <a:t>Varify</a:t>
            </a:r>
            <a:r>
              <a:rPr lang="en-US" altLang="zh-TW" sz="4000" dirty="0"/>
              <a:t> h1_id1 VS h1_ref/h1_grid (OK)</a:t>
            </a:r>
            <a:endParaRPr lang="zh-TW" altLang="en-US" sz="40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F767BE5-3D5C-463D-AD52-6CE306D7D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CDD6E03-5C94-47BB-B06F-235E3A823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A8FAFA5-462E-40A3-9359-DB7C0865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26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9600E5E-BA63-4864-BC19-077CDBD3ECCF}"/>
              </a:ext>
            </a:extLst>
          </p:cNvPr>
          <p:cNvSpPr txBox="1"/>
          <p:nvPr/>
        </p:nvSpPr>
        <p:spPr>
          <a:xfrm>
            <a:off x="5180366" y="3060688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FF0000"/>
                </a:solidFill>
              </a:rPr>
              <a:t>h1_grid (grid cal.)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Sum[h1_ref_{0..8} * </a:t>
            </a:r>
            <a:r>
              <a:rPr lang="en-US" altLang="zh-TW" dirty="0" err="1">
                <a:solidFill>
                  <a:srgbClr val="FF0000"/>
                </a:solidFill>
                <a:highlight>
                  <a:srgbClr val="FFFF00"/>
                </a:highlight>
              </a:rPr>
              <a:t>sqrtTauBin</a:t>
            </a:r>
            <a:r>
              <a:rPr lang="en-US" altLang="zh-TW" dirty="0">
                <a:solidFill>
                  <a:srgbClr val="FF0000"/>
                </a:solidFill>
                <a:highlight>
                  <a:srgbClr val="FFFF00"/>
                </a:highlight>
              </a:rPr>
              <a:t>]</a:t>
            </a:r>
          </a:p>
          <a:p>
            <a:r>
              <a:rPr lang="zh-TW" altLang="en-US" dirty="0"/>
              <a:t>cyTest2_NA10_mcfmPion_lord_allKin_pionPDF_0_xFitterPI_NLO_EIG_nCTEQ15FullNuc_184_74.root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371FFE5-215A-4379-839D-BE46DE1A3A41}"/>
              </a:ext>
            </a:extLst>
          </p:cNvPr>
          <p:cNvSpPr/>
          <p:nvPr/>
        </p:nvSpPr>
        <p:spPr>
          <a:xfrm>
            <a:off x="5292080" y="3429000"/>
            <a:ext cx="39429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7B8631B-F1E0-445B-B89E-3E52FE69FC80}"/>
              </a:ext>
            </a:extLst>
          </p:cNvPr>
          <p:cNvSpPr/>
          <p:nvPr/>
        </p:nvSpPr>
        <p:spPr>
          <a:xfrm>
            <a:off x="5178216" y="1442822"/>
            <a:ext cx="38818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0000FF"/>
                </a:solidFill>
              </a:rPr>
              <a:t>h1_id1(</a:t>
            </a:r>
            <a:r>
              <a:rPr lang="en-US" altLang="zh-TW" dirty="0" err="1">
                <a:solidFill>
                  <a:srgbClr val="0000FF"/>
                </a:solidFill>
              </a:rPr>
              <a:t>mcfm</a:t>
            </a:r>
            <a:r>
              <a:rPr lang="en-US" altLang="zh-TW" dirty="0">
                <a:solidFill>
                  <a:srgbClr val="0000FF"/>
                </a:solidFill>
              </a:rPr>
              <a:t> output)</a:t>
            </a:r>
          </a:p>
          <a:p>
            <a:r>
              <a:rPr lang="zh-TW" altLang="en-US" dirty="0"/>
              <a:t>/usrX/cyhsieh/2022MCFM/MCFM-6.8/Bin/na10/Z_only_lord_xFitter_1___1___na10_input_NA10BinAndEnergy_lord_allKin_pionPDF.DAT.root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5C9394D-C6BD-43D1-85EE-BFF081E4BCBF}"/>
              </a:ext>
            </a:extLst>
          </p:cNvPr>
          <p:cNvSpPr txBox="1"/>
          <p:nvPr/>
        </p:nvSpPr>
        <p:spPr>
          <a:xfrm>
            <a:off x="5146348" y="512493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(bottom) ratio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MCFM output is consistent w/ grid calculation!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4239AF54-E929-40B3-A4B5-EA943C9E6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2" y="1184939"/>
            <a:ext cx="5094314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55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D704C6-ADF1-4627-8483-B1B9BC930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1F823E8-4BE8-4D6F-BE6C-D3FCD5D72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D96DC86-E0F7-4D49-BF75-5EBE4441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4E9F51C-FC6A-43E1-BFD2-9F533F49A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27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A04A44E-9EC3-4969-A31D-44DB149F7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68760"/>
            <a:ext cx="8316416" cy="2877582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EC8D71DA-D1B2-4F2A-B54B-3E818CFBAF2F}"/>
              </a:ext>
            </a:extLst>
          </p:cNvPr>
          <p:cNvSpPr txBox="1"/>
          <p:nvPr/>
        </p:nvSpPr>
        <p:spPr>
          <a:xfrm>
            <a:off x="179512" y="4639307"/>
            <a:ext cx="89301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They are consistent under the framework of “MCFM6.8_org”, h1_id1, h1_ref, h1_grid.</a:t>
            </a:r>
          </a:p>
          <a:p>
            <a:r>
              <a:rPr lang="en-US" altLang="zh-TW" dirty="0"/>
              <a:t>But compare to NA10 data, there are a scale of 20 difference (LO calculation).</a:t>
            </a:r>
          </a:p>
          <a:p>
            <a:endParaRPr lang="en-US" altLang="zh-TW" dirty="0"/>
          </a:p>
          <a:p>
            <a:r>
              <a:rPr lang="en-US" altLang="zh-TW" dirty="0">
                <a:highlight>
                  <a:srgbClr val="FFFF00"/>
                </a:highlight>
              </a:rPr>
              <a:t>I next will try MCFM6.8 w/ modified for pion PDF. =&gt; okay</a:t>
            </a:r>
          </a:p>
          <a:p>
            <a:r>
              <a:rPr lang="en-US" altLang="zh-TW" dirty="0">
                <a:highlight>
                  <a:srgbClr val="FFFF00"/>
                </a:highlight>
              </a:rPr>
              <a:t>So actually now the problem is, why </a:t>
            </a:r>
            <a:r>
              <a:rPr lang="en-US" altLang="zh-TW" dirty="0" err="1">
                <a:highlight>
                  <a:srgbClr val="FFFF00"/>
                </a:highlight>
              </a:rPr>
              <a:t>mcfm</a:t>
            </a:r>
            <a:r>
              <a:rPr lang="en-US" altLang="zh-TW" dirty="0">
                <a:highlight>
                  <a:srgbClr val="FFFF00"/>
                </a:highlight>
              </a:rPr>
              <a:t> output has a scale of 20 difference compare to NA10 data? NA10_Sqrt(s)~20?</a:t>
            </a:r>
          </a:p>
        </p:txBody>
      </p:sp>
    </p:spTree>
    <p:extLst>
      <p:ext uri="{BB962C8B-B14F-4D97-AF65-F5344CB8AC3E}">
        <p14:creationId xmlns:p14="http://schemas.microsoft.com/office/powerpoint/2010/main" val="2192796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7ED1B7-DA91-41D6-8037-593FDC6CF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COMPASS VS NA10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88B0F3A-BE99-4540-84FA-DD887BE5A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0C1C7DC-C93D-4C92-B683-7F88BC507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9621E27-1259-415D-B750-9B562E7E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28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E3A5ECB3-61D5-4EAA-AB44-A9037924C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94" y="895350"/>
            <a:ext cx="6959763" cy="5656263"/>
          </a:xfrm>
        </p:spPr>
      </p:pic>
    </p:spTree>
    <p:extLst>
      <p:ext uri="{BB962C8B-B14F-4D97-AF65-F5344CB8AC3E}">
        <p14:creationId xmlns:p14="http://schemas.microsoft.com/office/powerpoint/2010/main" val="1731690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3AE98B8A-AFB7-45D8-A00D-347229472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Creat</a:t>
            </a:r>
            <a:r>
              <a:rPr lang="en-US" altLang="zh-TW" dirty="0"/>
              <a:t> Grid file Bin by Bin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60CC9ED-5353-46F5-9CF7-39DE9CF6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0051544-5188-41C4-BCCA-FA1DE904A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7CF46AE-5106-444D-8F89-2A42D120C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29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8" name="副標題 7">
            <a:extLst>
              <a:ext uri="{FF2B5EF4-FFF2-40B4-BE49-F238E27FC236}">
                <a16:creationId xmlns:a16="http://schemas.microsoft.com/office/drawing/2014/main" id="{CF913FA8-F703-4040-BF96-08D8429D4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Checked! </a:t>
            </a:r>
          </a:p>
          <a:p>
            <a:r>
              <a:rPr lang="en-US" altLang="zh-TW" dirty="0"/>
              <a:t>Consistent w/ create all bins together</a:t>
            </a:r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337FF286-779B-4D1B-97E8-6A022F573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158" y="2188409"/>
            <a:ext cx="6948264" cy="4057079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122AD323-EB23-47E4-89EE-1D3F09EE7E88}"/>
              </a:ext>
            </a:extLst>
          </p:cNvPr>
          <p:cNvSpPr txBox="1"/>
          <p:nvPr/>
        </p:nvSpPr>
        <p:spPr>
          <a:xfrm>
            <a:off x="1822201" y="278092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Bin = 0.24-0.27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482439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8AAA13-AA2D-4736-931E-2B84351A7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Compare Xsc#2 and Xsc#3 : Verify APPL code</a:t>
            </a:r>
            <a:endParaRPr lang="zh-TW" altLang="en-US" sz="32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F6B58C5-1452-42DE-BF94-0E5DA0231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0FD9DC9-0AB6-4B0A-94A3-5ACB53537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4E3444D-32E1-459D-94D5-0AE48195E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3</a:t>
            </a:fld>
            <a:r>
              <a:rPr lang="en-US" altLang="ja-JP"/>
              <a:t>/N</a:t>
            </a:r>
            <a:endParaRPr lang="en-US" altLang="ja-JP" dirty="0"/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2EB00725-60F7-45E6-BC87-B27B6BC7DA69}"/>
              </a:ext>
            </a:extLst>
          </p:cNvPr>
          <p:cNvGrpSpPr/>
          <p:nvPr/>
        </p:nvGrpSpPr>
        <p:grpSpPr>
          <a:xfrm>
            <a:off x="1101212" y="957681"/>
            <a:ext cx="7456877" cy="2733845"/>
            <a:chOff x="-2844825" y="44624"/>
            <a:chExt cx="7456877" cy="2733845"/>
          </a:xfrm>
        </p:grpSpPr>
        <p:sp>
          <p:nvSpPr>
            <p:cNvPr id="20" name="矩形: 圓角 19">
              <a:extLst>
                <a:ext uri="{FF2B5EF4-FFF2-40B4-BE49-F238E27FC236}">
                  <a16:creationId xmlns:a16="http://schemas.microsoft.com/office/drawing/2014/main" id="{39C4A584-3076-425F-8C45-CD29BEAF77DD}"/>
                </a:ext>
              </a:extLst>
            </p:cNvPr>
            <p:cNvSpPr/>
            <p:nvPr/>
          </p:nvSpPr>
          <p:spPr>
            <a:xfrm>
              <a:off x="827584" y="1947472"/>
              <a:ext cx="3528392" cy="830997"/>
            </a:xfrm>
            <a:prstGeom prst="roundRect">
              <a:avLst/>
            </a:prstGeom>
            <a:solidFill>
              <a:srgbClr val="99CCFF"/>
            </a:soli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364DC9EE-87CA-4C9C-9AC1-D5166806BC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715" t="-2281" r="-2" b="38942"/>
            <a:stretch/>
          </p:blipFill>
          <p:spPr>
            <a:xfrm>
              <a:off x="-2844825" y="44624"/>
              <a:ext cx="7456877" cy="2672693"/>
            </a:xfrm>
            <a:prstGeom prst="rect">
              <a:avLst/>
            </a:prstGeom>
          </p:spPr>
        </p:pic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508CE4B4-F55A-4752-B378-B0D636B8FE50}"/>
              </a:ext>
            </a:extLst>
          </p:cNvPr>
          <p:cNvSpPr/>
          <p:nvPr/>
        </p:nvSpPr>
        <p:spPr>
          <a:xfrm>
            <a:off x="4661434" y="3974833"/>
            <a:ext cx="3157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i="1" dirty="0"/>
              <a:t>APPL code Example : https://indico.desy.de/event/6225/contributions/77780/attachments/51737/63186/pdfworkshop-applgrid-tutorial.pdf</a:t>
            </a:r>
            <a:endParaRPr lang="zh-TW" altLang="en-US" sz="1200" i="1" dirty="0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11DB0C01-5D97-4D07-912F-E0738A2E12FC}"/>
              </a:ext>
            </a:extLst>
          </p:cNvPr>
          <p:cNvGrpSpPr/>
          <p:nvPr/>
        </p:nvGrpSpPr>
        <p:grpSpPr>
          <a:xfrm>
            <a:off x="1187624" y="3465663"/>
            <a:ext cx="3026006" cy="2873390"/>
            <a:chOff x="467544" y="3284984"/>
            <a:chExt cx="3026006" cy="2873390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9B5B03A7-FE47-487A-9A1B-E395DBF31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544" y="3284984"/>
              <a:ext cx="3026006" cy="2873390"/>
            </a:xfrm>
            <a:prstGeom prst="rect">
              <a:avLst/>
            </a:prstGeom>
          </p:spPr>
        </p:pic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AF9B7788-CDAA-4A09-BD93-0A73978F3DBD}"/>
                </a:ext>
              </a:extLst>
            </p:cNvPr>
            <p:cNvSpPr txBox="1"/>
            <p:nvPr/>
          </p:nvSpPr>
          <p:spPr>
            <a:xfrm>
              <a:off x="722301" y="3565461"/>
              <a:ext cx="23023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zh-TW" sz="1400" dirty="0">
                  <a:solidFill>
                    <a:srgbClr val="FF0000"/>
                  </a:solidFill>
                </a:rPr>
                <a:t>Xsc#2 : direct output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zh-TW" sz="1400" dirty="0">
                  <a:solidFill>
                    <a:srgbClr val="0000FF"/>
                  </a:solidFill>
                </a:rPr>
                <a:t>Xsc#3 : grid calculation </a:t>
              </a:r>
              <a:endParaRPr lang="zh-TW" altLang="en-US" sz="1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7EE3210E-C27A-45AB-BCE6-DBBA0F740105}"/>
              </a:ext>
            </a:extLst>
          </p:cNvPr>
          <p:cNvSpPr txBox="1"/>
          <p:nvPr/>
        </p:nvSpPr>
        <p:spPr>
          <a:xfrm>
            <a:off x="4684714" y="5199687"/>
            <a:ext cx="3888432" cy="58477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One would need to prepare code using APPL grid package to draw Xsc#3.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02605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標題 7">
            <a:extLst>
              <a:ext uri="{FF2B5EF4-FFF2-40B4-BE49-F238E27FC236}">
                <a16:creationId xmlns:a16="http://schemas.microsoft.com/office/drawing/2014/main" id="{F93DFD51-5517-4240-A7E8-41553D60B4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FD02A375-DF78-4893-A45D-77FC1D21B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MCFM_pion</a:t>
            </a:r>
            <a:r>
              <a:rPr lang="en-US" altLang="zh-TW" dirty="0"/>
              <a:t> + E615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DCCC5C6-872D-4E3E-87A6-7BA7AE46A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F082E32-5936-4113-8987-9854AF769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C679439-E3C7-4DF3-BB37-EA3E5ACFC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30</a:t>
            </a:fld>
            <a:r>
              <a:rPr lang="en-US" altLang="ja-JP"/>
              <a:t>/N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056234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66C305AB-9B78-4AE8-92FA-DDEC9FC80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982" y="21509"/>
            <a:ext cx="5792008" cy="838317"/>
          </a:xfrm>
          <a:prstGeom prst="rect">
            <a:avLst/>
          </a:prstGeom>
        </p:spPr>
      </p:pic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C68DA65-A63F-4982-ADBE-4CA57E133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4157F27-2AEC-42CA-963C-5457820A6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F1ECFF1-3FA2-43D5-A925-6152ED9AF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31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27A9B6BB-4006-491F-BE44-7C1D77F887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504" y="968906"/>
            <a:ext cx="3829434" cy="5656263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5104EF8-FE49-4F13-BDE4-5B63B0A43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6263" y="1052736"/>
            <a:ext cx="3679835" cy="4967149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47BA53A2-3321-4C4C-9D9A-A0ACBC928B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7269" y="1052736"/>
            <a:ext cx="3592471" cy="4896544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8665B974-11F8-42F4-B39D-1B82D6FDD0DA}"/>
              </a:ext>
            </a:extLst>
          </p:cNvPr>
          <p:cNvSpPr/>
          <p:nvPr/>
        </p:nvSpPr>
        <p:spPr>
          <a:xfrm>
            <a:off x="5814878" y="2663680"/>
            <a:ext cx="1911881" cy="16547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AAF7349-0BCC-482E-8521-7F49E7776296}"/>
              </a:ext>
            </a:extLst>
          </p:cNvPr>
          <p:cNvSpPr/>
          <p:nvPr/>
        </p:nvSpPr>
        <p:spPr>
          <a:xfrm>
            <a:off x="2022221" y="2601609"/>
            <a:ext cx="1911881" cy="16547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B6E68109-D457-4250-92C3-DE5BD6F29ECE}"/>
                  </a:ext>
                </a:extLst>
              </p:cNvPr>
              <p:cNvSpPr/>
              <p:nvPr/>
            </p:nvSpPr>
            <p:spPr>
              <a:xfrm>
                <a:off x="2105967" y="3797037"/>
                <a:ext cx="1744388" cy="5264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TW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zh-TW" alt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</m:rad>
                  </m:oMath>
                </a14:m>
                <a:r>
                  <a:rPr lang="en-US" altLang="zh-TW" sz="1400" b="1" dirty="0">
                    <a:solidFill>
                      <a:srgbClr val="FF0000"/>
                    </a:solidFill>
                  </a:rPr>
                  <a:t> [0.254, 0.277]</a:t>
                </a:r>
              </a:p>
              <a:p>
                <a:r>
                  <a:rPr lang="en-US" altLang="zh-TW" sz="1400" b="1" dirty="0">
                    <a:solidFill>
                      <a:srgbClr val="FF0000"/>
                    </a:solidFill>
                  </a:rPr>
                  <a:t>M [</a:t>
                </a:r>
                <a:r>
                  <a:rPr lang="zh-TW" altLang="en-US" sz="1400" b="1" dirty="0">
                    <a:solidFill>
                      <a:srgbClr val="FF0000"/>
                    </a:solidFill>
                  </a:rPr>
                  <a:t>5.5372 </a:t>
                </a:r>
                <a:r>
                  <a:rPr lang="en-US" altLang="zh-TW" sz="1400" b="1" dirty="0">
                    <a:solidFill>
                      <a:srgbClr val="FF0000"/>
                    </a:solidFill>
                  </a:rPr>
                  <a:t>, 6.0386]</a:t>
                </a:r>
                <a:endParaRPr lang="zh-TW" altLang="en-US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B6E68109-D457-4250-92C3-DE5BD6F29E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967" y="3797037"/>
                <a:ext cx="1744388" cy="526426"/>
              </a:xfrm>
              <a:prstGeom prst="rect">
                <a:avLst/>
              </a:prstGeom>
              <a:blipFill>
                <a:blip r:embed="rId6"/>
                <a:stretch>
                  <a:fillRect l="-1045" t="-1163" b="-116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6C1D912D-828E-4DEA-BD61-72E2F991D15E}"/>
                  </a:ext>
                </a:extLst>
              </p:cNvPr>
              <p:cNvSpPr/>
              <p:nvPr/>
            </p:nvSpPr>
            <p:spPr>
              <a:xfrm>
                <a:off x="515666" y="5445224"/>
                <a:ext cx="1556132" cy="5264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TW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zh-TW" alt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</m:rad>
                  </m:oMath>
                </a14:m>
                <a:r>
                  <a:rPr lang="en-US" altLang="zh-TW" sz="1400" b="1" dirty="0">
                    <a:solidFill>
                      <a:srgbClr val="FF0000"/>
                    </a:solidFill>
                  </a:rPr>
                  <a:t> [0.277, 0.300]</a:t>
                </a:r>
                <a:br>
                  <a:rPr lang="en-US" altLang="zh-TW" sz="1400" b="1" dirty="0">
                    <a:solidFill>
                      <a:srgbClr val="FF0000"/>
                    </a:solidFill>
                  </a:rPr>
                </a:br>
                <a:r>
                  <a:rPr lang="en-US" altLang="zh-TW" sz="1400" b="1" dirty="0">
                    <a:solidFill>
                      <a:srgbClr val="FF0000"/>
                    </a:solidFill>
                  </a:rPr>
                  <a:t>M [6.0386, 6.54]</a:t>
                </a:r>
                <a:endParaRPr lang="zh-TW" altLang="en-US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6C1D912D-828E-4DEA-BD61-72E2F991D1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66" y="5445224"/>
                <a:ext cx="1556132" cy="526426"/>
              </a:xfrm>
              <a:prstGeom prst="rect">
                <a:avLst/>
              </a:prstGeom>
              <a:blipFill>
                <a:blip r:embed="rId7"/>
                <a:stretch>
                  <a:fillRect l="-1176" t="-1149" r="-392" b="-114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BAD22A85-F677-43D8-BBD7-F30ED01A5DA7}"/>
                  </a:ext>
                </a:extLst>
              </p:cNvPr>
              <p:cNvSpPr/>
              <p:nvPr/>
            </p:nvSpPr>
            <p:spPr>
              <a:xfrm>
                <a:off x="2247860" y="5445224"/>
                <a:ext cx="1556132" cy="5264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TW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zh-TW" alt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</m:rad>
                  </m:oMath>
                </a14:m>
                <a:r>
                  <a:rPr lang="en-US" altLang="zh-TW" sz="1400" b="1" dirty="0">
                    <a:solidFill>
                      <a:srgbClr val="FF0000"/>
                    </a:solidFill>
                  </a:rPr>
                  <a:t> [0.300, 0.323]</a:t>
                </a:r>
              </a:p>
              <a:p>
                <a:r>
                  <a:rPr lang="en-US" altLang="zh-TW" sz="1400" b="1" dirty="0">
                    <a:solidFill>
                      <a:srgbClr val="FF0000"/>
                    </a:solidFill>
                  </a:rPr>
                  <a:t>M [6.54, 7.0414]</a:t>
                </a:r>
                <a:endParaRPr lang="zh-TW" altLang="en-US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BAD22A85-F677-43D8-BBD7-F30ED01A5D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860" y="5445224"/>
                <a:ext cx="1556132" cy="526426"/>
              </a:xfrm>
              <a:prstGeom prst="rect">
                <a:avLst/>
              </a:prstGeom>
              <a:blipFill>
                <a:blip r:embed="rId8"/>
                <a:stretch>
                  <a:fillRect l="-1176" t="-1149" r="-392" b="-114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>
            <a:extLst>
              <a:ext uri="{FF2B5EF4-FFF2-40B4-BE49-F238E27FC236}">
                <a16:creationId xmlns:a16="http://schemas.microsoft.com/office/drawing/2014/main" id="{A7809EAD-9314-4A7C-BEF2-9C0752896FB3}"/>
              </a:ext>
            </a:extLst>
          </p:cNvPr>
          <p:cNvSpPr/>
          <p:nvPr/>
        </p:nvSpPr>
        <p:spPr>
          <a:xfrm>
            <a:off x="4211960" y="2226863"/>
            <a:ext cx="16946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>
                <a:solidFill>
                  <a:srgbClr val="FF0000"/>
                </a:solidFill>
              </a:rPr>
              <a:t>M [7.0414, 7.5428]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CA88FBE-6E9E-4ABB-9DA0-A9229CB7F720}"/>
              </a:ext>
            </a:extLst>
          </p:cNvPr>
          <p:cNvSpPr/>
          <p:nvPr/>
        </p:nvSpPr>
        <p:spPr>
          <a:xfrm>
            <a:off x="5962031" y="2226863"/>
            <a:ext cx="16946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>
                <a:solidFill>
                  <a:srgbClr val="FF0000"/>
                </a:solidFill>
              </a:rPr>
              <a:t>M [7.0414, 8.0442]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F15022D-ED59-4359-810E-E3FA3A3BDD27}"/>
              </a:ext>
            </a:extLst>
          </p:cNvPr>
          <p:cNvSpPr/>
          <p:nvPr/>
        </p:nvSpPr>
        <p:spPr>
          <a:xfrm>
            <a:off x="4210843" y="3864417"/>
            <a:ext cx="16946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>
                <a:solidFill>
                  <a:srgbClr val="FF0000"/>
                </a:solidFill>
              </a:rPr>
              <a:t>M [8.0442, 8.5456]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E8E3CC3-10E0-4010-9AEE-7AAA689F7C16}"/>
              </a:ext>
            </a:extLst>
          </p:cNvPr>
          <p:cNvSpPr/>
          <p:nvPr/>
        </p:nvSpPr>
        <p:spPr>
          <a:xfrm>
            <a:off x="6061688" y="3934182"/>
            <a:ext cx="15953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>
                <a:solidFill>
                  <a:srgbClr val="FF0000"/>
                </a:solidFill>
              </a:rPr>
              <a:t>M [8.5456, 9.047]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179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FFA0EC-3DD1-4BA5-81ED-3D8FE1255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5" y="44624"/>
            <a:ext cx="6145451" cy="792088"/>
          </a:xfrm>
        </p:spPr>
        <p:txBody>
          <a:bodyPr/>
          <a:lstStyle/>
          <a:p>
            <a:r>
              <a:rPr lang="en-US" altLang="zh-TW" dirty="0"/>
              <a:t>COMPASS VS E615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63F6542-1AB9-4C56-BB47-92250A45F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361834E-3A1B-4660-BE4D-1CC0209AA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5050EE6-32FD-40DB-ACB7-C7E235B19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32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2A74720D-396F-42CC-8EC1-1E343B5CE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1038118"/>
            <a:ext cx="9128125" cy="5559234"/>
          </a:xfr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66E22A53-F39D-4AB1-B341-400C64E2FBB7}"/>
              </a:ext>
            </a:extLst>
          </p:cNvPr>
          <p:cNvSpPr txBox="1"/>
          <p:nvPr/>
        </p:nvSpPr>
        <p:spPr>
          <a:xfrm>
            <a:off x="5903640" y="460965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SqrtRoot</a:t>
            </a:r>
            <a:r>
              <a:rPr lang="en-US" altLang="zh-TW" dirty="0"/>
              <a:t>(Energy615) = 21.8 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8FF174D-5DBE-4C95-B1D8-5BD712B7BA46}"/>
              </a:ext>
            </a:extLst>
          </p:cNvPr>
          <p:cNvSpPr/>
          <p:nvPr/>
        </p:nvSpPr>
        <p:spPr>
          <a:xfrm>
            <a:off x="395536" y="816967"/>
            <a:ext cx="17443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>
                <a:solidFill>
                  <a:srgbClr val="FF0000"/>
                </a:solidFill>
              </a:rPr>
              <a:t>M [</a:t>
            </a:r>
            <a:r>
              <a:rPr lang="zh-TW" altLang="en-US" sz="1400" b="1" dirty="0">
                <a:solidFill>
                  <a:srgbClr val="FF0000"/>
                </a:solidFill>
              </a:rPr>
              <a:t>5.5372 </a:t>
            </a:r>
            <a:r>
              <a:rPr lang="en-US" altLang="zh-TW" sz="1400" b="1" dirty="0">
                <a:solidFill>
                  <a:srgbClr val="FF0000"/>
                </a:solidFill>
              </a:rPr>
              <a:t>, 6.0386]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B633CBE-54D2-4620-B34E-59AE65399522}"/>
              </a:ext>
            </a:extLst>
          </p:cNvPr>
          <p:cNvSpPr/>
          <p:nvPr/>
        </p:nvSpPr>
        <p:spPr>
          <a:xfrm>
            <a:off x="2699792" y="830297"/>
            <a:ext cx="14959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>
                <a:solidFill>
                  <a:srgbClr val="FF0000"/>
                </a:solidFill>
              </a:rPr>
              <a:t>M [6.0386, 6.54]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51CFD60-6D54-4223-AA9E-BED1AAE77149}"/>
              </a:ext>
            </a:extLst>
          </p:cNvPr>
          <p:cNvSpPr/>
          <p:nvPr/>
        </p:nvSpPr>
        <p:spPr>
          <a:xfrm>
            <a:off x="4956563" y="822147"/>
            <a:ext cx="14959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>
                <a:solidFill>
                  <a:srgbClr val="FF0000"/>
                </a:solidFill>
              </a:rPr>
              <a:t>M [6.54, 7.0414]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96D1E62-7597-4389-96C3-229A098356DA}"/>
              </a:ext>
            </a:extLst>
          </p:cNvPr>
          <p:cNvSpPr/>
          <p:nvPr/>
        </p:nvSpPr>
        <p:spPr>
          <a:xfrm>
            <a:off x="7275780" y="840694"/>
            <a:ext cx="16946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>
                <a:solidFill>
                  <a:srgbClr val="FF0000"/>
                </a:solidFill>
              </a:rPr>
              <a:t>M [7.0414, 7.5428]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3C1522C-2876-48B0-9900-C710C3BBE3E8}"/>
              </a:ext>
            </a:extLst>
          </p:cNvPr>
          <p:cNvSpPr/>
          <p:nvPr/>
        </p:nvSpPr>
        <p:spPr>
          <a:xfrm>
            <a:off x="2793057" y="3663846"/>
            <a:ext cx="16946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>
                <a:solidFill>
                  <a:srgbClr val="FF0000"/>
                </a:solidFill>
              </a:rPr>
              <a:t>M [8.0442, 8.5456]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4B34739-BE9C-49DF-9499-AE517B3D162D}"/>
              </a:ext>
            </a:extLst>
          </p:cNvPr>
          <p:cNvSpPr/>
          <p:nvPr/>
        </p:nvSpPr>
        <p:spPr>
          <a:xfrm>
            <a:off x="445229" y="3638341"/>
            <a:ext cx="16946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>
                <a:solidFill>
                  <a:srgbClr val="FF0000"/>
                </a:solidFill>
              </a:rPr>
              <a:t>M [7.0414, 8.0442]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353C54C-501A-4543-B56C-89E7368E5A19}"/>
              </a:ext>
            </a:extLst>
          </p:cNvPr>
          <p:cNvSpPr/>
          <p:nvPr/>
        </p:nvSpPr>
        <p:spPr>
          <a:xfrm>
            <a:off x="4983410" y="3638341"/>
            <a:ext cx="15953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>
                <a:solidFill>
                  <a:srgbClr val="FF0000"/>
                </a:solidFill>
              </a:rPr>
              <a:t>M [8.5456, 9.047]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236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標題 7">
            <a:extLst>
              <a:ext uri="{FF2B5EF4-FFF2-40B4-BE49-F238E27FC236}">
                <a16:creationId xmlns:a16="http://schemas.microsoft.com/office/drawing/2014/main" id="{529886FB-705A-42CE-B845-A9CC567A89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F32AA523-4BBE-4FE0-AE2B-B9211D1EF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Use Wen-Chen’s MCFM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6468E74-9659-478D-93AD-5E0EEC579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6DFF433-A720-49B6-B3FF-70434355D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046FD48-6E60-473B-861B-1EA8DAD13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33</a:t>
            </a:fld>
            <a:r>
              <a:rPr lang="en-US" altLang="ja-JP"/>
              <a:t>/N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942030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433162-6DE8-4D28-8A19-3814F39BE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My MCFM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C22916C-E8D6-4CCD-A866-7AFF898D4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121319F-AA6B-49AD-B8A7-A2401D85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CEA465B-B697-4B82-B7E0-4DE8EA85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34</a:t>
            </a:fld>
            <a:r>
              <a:rPr lang="en-US" altLang="ja-JP"/>
              <a:t>/N</a:t>
            </a:r>
            <a:endParaRPr lang="en-US" altLang="ja-JP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58E63C-9E83-D669-8699-EB129C627F47}"/>
              </a:ext>
            </a:extLst>
          </p:cNvPr>
          <p:cNvGrpSpPr/>
          <p:nvPr/>
        </p:nvGrpSpPr>
        <p:grpSpPr>
          <a:xfrm>
            <a:off x="359532" y="1566493"/>
            <a:ext cx="3996444" cy="3333037"/>
            <a:chOff x="-1567664" y="1421782"/>
            <a:chExt cx="5391902" cy="3897347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4EAE428D-50AE-40C5-B8F5-5CC42E2E5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567664" y="1880124"/>
              <a:ext cx="5391902" cy="3439005"/>
            </a:xfrm>
            <a:prstGeom prst="rect">
              <a:avLst/>
            </a:prstGeom>
          </p:spPr>
        </p:pic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9476D03A-89AE-4837-9434-19F97A24221E}"/>
                </a:ext>
              </a:extLst>
            </p:cNvPr>
            <p:cNvSpPr txBox="1"/>
            <p:nvPr/>
          </p:nvSpPr>
          <p:spPr>
            <a:xfrm>
              <a:off x="812545" y="1421782"/>
              <a:ext cx="1368152" cy="431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/>
                <a:t>NA10</a:t>
              </a:r>
              <a:endParaRPr lang="zh-TW" altLang="en-US" b="1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95251D2-5B84-C816-FE69-50774EF57574}"/>
              </a:ext>
            </a:extLst>
          </p:cNvPr>
          <p:cNvGrpSpPr/>
          <p:nvPr/>
        </p:nvGrpSpPr>
        <p:grpSpPr>
          <a:xfrm>
            <a:off x="4386231" y="1469090"/>
            <a:ext cx="4536504" cy="3430440"/>
            <a:chOff x="3491880" y="1526590"/>
            <a:chExt cx="5410955" cy="3865835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1E2D7170-9A28-4F93-86AB-C851BE70F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91880" y="2029631"/>
              <a:ext cx="5410955" cy="3362794"/>
            </a:xfrm>
            <a:prstGeom prst="rect">
              <a:avLst/>
            </a:prstGeom>
          </p:spPr>
        </p:pic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E33DA06C-C488-4D92-B6AA-5F49E8E89A08}"/>
                </a:ext>
              </a:extLst>
            </p:cNvPr>
            <p:cNvSpPr txBox="1"/>
            <p:nvPr/>
          </p:nvSpPr>
          <p:spPr>
            <a:xfrm>
              <a:off x="6072489" y="1526590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E615</a:t>
              </a:r>
              <a:endParaRPr lang="zh-TW" altLang="en-US" dirty="0"/>
            </a:p>
          </p:txBody>
        </p:sp>
      </p:grp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4DFE0CB-5A39-4E52-BC13-1B6AD0073C27}"/>
              </a:ext>
            </a:extLst>
          </p:cNvPr>
          <p:cNvSpPr txBox="1"/>
          <p:nvPr/>
        </p:nvSpPr>
        <p:spPr>
          <a:xfrm>
            <a:off x="1943708" y="5706585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highlight>
                  <a:srgbClr val="FFFF00"/>
                </a:highlight>
              </a:rPr>
              <a:t>My MCFM : okay w/ E615 but ratio ~ 2 for NA10?</a:t>
            </a:r>
          </a:p>
          <a:p>
            <a:r>
              <a:rPr lang="en-US" altLang="zh-TW" b="1" dirty="0">
                <a:highlight>
                  <a:srgbClr val="FFFF00"/>
                </a:highlight>
              </a:rPr>
              <a:t>Next : compile</a:t>
            </a:r>
            <a:r>
              <a:rPr lang="zh-TW" altLang="en-US" b="1" dirty="0">
                <a:highlight>
                  <a:srgbClr val="FFFF00"/>
                </a:highlight>
              </a:rPr>
              <a:t> </a:t>
            </a:r>
            <a:r>
              <a:rPr lang="en-US" altLang="zh-TW" b="1" dirty="0">
                <a:highlight>
                  <a:srgbClr val="FFFF00"/>
                </a:highlight>
              </a:rPr>
              <a:t>Wen-Chen’s MCFM with bridge</a:t>
            </a:r>
            <a:endParaRPr lang="zh-TW" altLang="en-US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488500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F7919-39EA-17C0-BCCB-776E06867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Wen-Chen’s MCFM</a:t>
            </a:r>
            <a:endParaRPr lang="zh-TW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7CA354-DD75-DEC2-C652-281D93F71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F9AC4-110F-027A-1AFE-57110E93C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583AAD-3AEB-A8AF-95A5-79DBF67F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35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D83333-924B-BCAD-BE5B-77C4B6B4C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44824"/>
            <a:ext cx="4460751" cy="2880000"/>
          </a:xfrm>
          <a:prstGeom prst="rect">
            <a:avLst/>
          </a:prstGeom>
        </p:spPr>
      </p:pic>
      <p:sp>
        <p:nvSpPr>
          <p:cNvPr id="9" name="文字方塊 9">
            <a:extLst>
              <a:ext uri="{FF2B5EF4-FFF2-40B4-BE49-F238E27FC236}">
                <a16:creationId xmlns:a16="http://schemas.microsoft.com/office/drawing/2014/main" id="{64456D26-1BD8-5B39-E6ED-47E826BF2DE3}"/>
              </a:ext>
            </a:extLst>
          </p:cNvPr>
          <p:cNvSpPr txBox="1"/>
          <p:nvPr/>
        </p:nvSpPr>
        <p:spPr>
          <a:xfrm>
            <a:off x="6549794" y="1469090"/>
            <a:ext cx="1147048" cy="32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E615</a:t>
            </a:r>
            <a:endParaRPr lang="zh-TW" alt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8CBC06-5071-2D50-7C00-0100DF2E7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49" y="1856961"/>
            <a:ext cx="4433258" cy="2880000"/>
          </a:xfrm>
          <a:prstGeom prst="rect">
            <a:avLst/>
          </a:prstGeom>
        </p:spPr>
      </p:pic>
      <p:sp>
        <p:nvSpPr>
          <p:cNvPr id="12" name="文字方塊 9">
            <a:extLst>
              <a:ext uri="{FF2B5EF4-FFF2-40B4-BE49-F238E27FC236}">
                <a16:creationId xmlns:a16="http://schemas.microsoft.com/office/drawing/2014/main" id="{144BBC14-32FB-E9CA-35D1-AA7A5BC58F53}"/>
              </a:ext>
            </a:extLst>
          </p:cNvPr>
          <p:cNvSpPr txBox="1"/>
          <p:nvPr/>
        </p:nvSpPr>
        <p:spPr>
          <a:xfrm>
            <a:off x="2123728" y="1416368"/>
            <a:ext cx="1147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NA10</a:t>
            </a:r>
            <a:endParaRPr lang="zh-TW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DD3EBF-B92F-44D9-14AC-832D1D0D56CD}"/>
              </a:ext>
            </a:extLst>
          </p:cNvPr>
          <p:cNvSpPr txBox="1"/>
          <p:nvPr/>
        </p:nvSpPr>
        <p:spPr>
          <a:xfrm>
            <a:off x="2985951" y="530120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No problem w/ Wen-Chen’s MCFM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971324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40AD46-51F3-4EA3-A1BC-C3B6E5F3A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Compare id1(xsc#1) and ref(xsc#2)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33750B6-3886-46D4-96DA-BABD15512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385F600-88A5-42F1-94B1-D5260C488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93A2BEE-6000-4E71-B6A9-0EEAC594E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36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58DE9027-CBA9-4231-A0EC-E8CC0311F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8012" y="1208530"/>
            <a:ext cx="7354326" cy="50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582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CE3CA8-E4A5-49B6-ABF9-CCFC3C597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Compare w/ NA10 Data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88D4A77-D4A2-4F3F-B7EA-66A13B824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3039E1B-9C5C-4B7B-AB1A-FD2F00A4E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1DC95AB-AE83-4CD6-9319-2F362F3D5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37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8" name="文字方塊 9">
            <a:extLst>
              <a:ext uri="{FF2B5EF4-FFF2-40B4-BE49-F238E27FC236}">
                <a16:creationId xmlns:a16="http://schemas.microsoft.com/office/drawing/2014/main" id="{9FAF2C12-29F8-464C-81C4-F27FF65A5FCA}"/>
              </a:ext>
            </a:extLst>
          </p:cNvPr>
          <p:cNvSpPr txBox="1"/>
          <p:nvPr/>
        </p:nvSpPr>
        <p:spPr>
          <a:xfrm>
            <a:off x="651744" y="933491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Wen-Chen, one bin, id1 *1e-6</a:t>
            </a:r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F2738E4-EA25-4071-8898-4E9ECD129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166" y="1244655"/>
            <a:ext cx="4112468" cy="250263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464BE23D-9C35-43C4-8FB3-21B7D82B4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254634"/>
            <a:ext cx="3960440" cy="2482672"/>
          </a:xfrm>
          <a:prstGeom prst="rect">
            <a:avLst/>
          </a:prstGeom>
        </p:spPr>
      </p:pic>
      <p:sp>
        <p:nvSpPr>
          <p:cNvPr id="12" name="文字方塊 9">
            <a:extLst>
              <a:ext uri="{FF2B5EF4-FFF2-40B4-BE49-F238E27FC236}">
                <a16:creationId xmlns:a16="http://schemas.microsoft.com/office/drawing/2014/main" id="{7EE12081-9A25-474B-AA91-3F87E59A3226}"/>
              </a:ext>
            </a:extLst>
          </p:cNvPr>
          <p:cNvSpPr txBox="1"/>
          <p:nvPr/>
        </p:nvSpPr>
        <p:spPr>
          <a:xfrm>
            <a:off x="606016" y="3695408"/>
            <a:ext cx="416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Wen-Chen, multiple bin, ref*0.03 *1e-6</a:t>
            </a:r>
            <a:endParaRPr lang="zh-TW" altLang="en-US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1ED8C19F-1F4B-46B3-AFB7-A3A71FF5F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24" y="4036819"/>
            <a:ext cx="4166228" cy="2502630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B0E44191-1C6D-430F-AF20-BF25A35C11A1}"/>
              </a:ext>
            </a:extLst>
          </p:cNvPr>
          <p:cNvSpPr txBox="1"/>
          <p:nvPr/>
        </p:nvSpPr>
        <p:spPr>
          <a:xfrm>
            <a:off x="4319464" y="2789819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Na10 results doesn’t normalized to sqrt(tau)?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95FE9AFC-1885-4EA0-A2B0-52A439350E3F}"/>
              </a:ext>
            </a:extLst>
          </p:cNvPr>
          <p:cNvSpPr txBox="1"/>
          <p:nvPr/>
        </p:nvSpPr>
        <p:spPr>
          <a:xfrm>
            <a:off x="570430" y="2789819"/>
            <a:ext cx="3847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Id1 doesn’t normalized to sqrt(tau)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56238B71-46FC-4919-A6B3-165B8B84C2E6}"/>
              </a:ext>
            </a:extLst>
          </p:cNvPr>
          <p:cNvSpPr txBox="1"/>
          <p:nvPr/>
        </p:nvSpPr>
        <p:spPr>
          <a:xfrm>
            <a:off x="822458" y="4653212"/>
            <a:ext cx="334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Ref has normalized to sqrt(tau), so *0.03 is necessary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45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7E4DF3-10AE-4603-9E60-8BC8C391C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/>
              <a:t>Produce full NA10 Range, </a:t>
            </a:r>
            <a:r>
              <a:rPr lang="en-US" altLang="zh-TW" sz="2800">
                <a:solidFill>
                  <a:srgbClr val="0000FF"/>
                </a:solidFill>
              </a:rPr>
              <a:t>LO</a:t>
            </a:r>
            <a:r>
              <a:rPr lang="en-US" altLang="zh-TW" sz="2800"/>
              <a:t> </a:t>
            </a:r>
            <a:br>
              <a:rPr lang="en-US" altLang="zh-TW" sz="2800"/>
            </a:br>
            <a:r>
              <a:rPr lang="en-US" altLang="zh-TW" sz="2800"/>
              <a:t>(</a:t>
            </a:r>
            <a:r>
              <a:rPr lang="en-US" altLang="zh-TW" sz="2800" b="1" dirty="0">
                <a:solidFill>
                  <a:schemeClr val="tx1"/>
                </a:solidFill>
              </a:rPr>
              <a:t>grid scale 1e-6*</a:t>
            </a:r>
            <a:r>
              <a:rPr lang="en-US" altLang="zh-TW" sz="2800" b="1" dirty="0">
                <a:solidFill>
                  <a:srgbClr val="FF0000"/>
                </a:solidFill>
              </a:rPr>
              <a:t> </a:t>
            </a:r>
            <a:r>
              <a:rPr lang="en-US" altLang="zh-TW" sz="2800" b="1" dirty="0" err="1">
                <a:solidFill>
                  <a:srgbClr val="FF0000"/>
                </a:solidFill>
              </a:rPr>
              <a:t>sqrtTauSize</a:t>
            </a:r>
            <a:r>
              <a:rPr lang="en-US" altLang="zh-TW" sz="2800" dirty="0"/>
              <a:t>)</a:t>
            </a:r>
            <a:endParaRPr lang="zh-TW" altLang="en-US" sz="28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9B047B0-83FE-4C62-819B-E40A31822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D7724E0-FBB0-4349-93D7-50EC135E6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A06DC51-E5FE-45D0-B728-9ADE56EC4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38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EE880F0-E174-453A-9E12-577F18D7E434}"/>
              </a:ext>
            </a:extLst>
          </p:cNvPr>
          <p:cNvSpPr/>
          <p:nvPr/>
        </p:nvSpPr>
        <p:spPr>
          <a:xfrm>
            <a:off x="358210" y="891175"/>
            <a:ext cx="1297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/>
              <a:t>[0,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</a:t>
            </a:r>
            <a:r>
              <a:rPr lang="zh-TW" altLang="en-US" sz="1400" b="1" dirty="0"/>
              <a:t>21</a:t>
            </a:r>
            <a:r>
              <a:rPr lang="en-US" altLang="zh-TW" sz="1400" b="1" dirty="0"/>
              <a:t>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</a:t>
            </a:r>
            <a:r>
              <a:rPr lang="zh-TW" altLang="en-US" sz="1400" b="1" dirty="0"/>
              <a:t>24</a:t>
            </a:r>
            <a:r>
              <a:rPr lang="en-US" altLang="zh-TW" sz="1400" b="1" dirty="0"/>
              <a:t>]</a:t>
            </a:r>
            <a:endParaRPr lang="zh-TW" altLang="en-US" sz="1400" b="1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FA3F935-7E5C-4B86-B76C-A265F1A3F4FB}"/>
              </a:ext>
            </a:extLst>
          </p:cNvPr>
          <p:cNvSpPr/>
          <p:nvPr/>
        </p:nvSpPr>
        <p:spPr>
          <a:xfrm>
            <a:off x="2207644" y="898992"/>
            <a:ext cx="1297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/>
              <a:t>[1,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</a:t>
            </a:r>
            <a:r>
              <a:rPr lang="zh-TW" altLang="en-US" sz="1400" b="1" dirty="0"/>
              <a:t>2</a:t>
            </a:r>
            <a:r>
              <a:rPr lang="en-US" altLang="zh-TW" sz="1400" b="1" dirty="0"/>
              <a:t>4,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</a:t>
            </a:r>
            <a:r>
              <a:rPr lang="zh-TW" altLang="en-US" sz="1400" b="1" dirty="0"/>
              <a:t>2</a:t>
            </a:r>
            <a:r>
              <a:rPr lang="en-US" altLang="zh-TW" sz="1400" b="1" dirty="0"/>
              <a:t>7]</a:t>
            </a:r>
            <a:endParaRPr lang="zh-TW" altLang="en-US" sz="1400" b="1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B8DE604-D43B-4FAF-9F65-080561B85824}"/>
              </a:ext>
            </a:extLst>
          </p:cNvPr>
          <p:cNvSpPr/>
          <p:nvPr/>
        </p:nvSpPr>
        <p:spPr>
          <a:xfrm>
            <a:off x="4013036" y="895705"/>
            <a:ext cx="1297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/>
              <a:t>[2,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</a:t>
            </a:r>
            <a:r>
              <a:rPr lang="zh-TW" altLang="en-US" sz="1400" b="1" dirty="0"/>
              <a:t>2</a:t>
            </a:r>
            <a:r>
              <a:rPr lang="en-US" altLang="zh-TW" sz="1400" b="1" dirty="0"/>
              <a:t>7,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.30]</a:t>
            </a:r>
            <a:endParaRPr lang="zh-TW" altLang="en-US" sz="1400" b="1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6D4AF69-5521-4BEB-8DB1-F029E53C296C}"/>
              </a:ext>
            </a:extLst>
          </p:cNvPr>
          <p:cNvSpPr/>
          <p:nvPr/>
        </p:nvSpPr>
        <p:spPr>
          <a:xfrm>
            <a:off x="5725150" y="889521"/>
            <a:ext cx="1297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/>
              <a:t>[3,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.30,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.33]</a:t>
            </a:r>
            <a:endParaRPr lang="zh-TW" altLang="en-US" sz="1400" b="1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03EF750-0751-432F-95CE-AD10CFBBCBF0}"/>
              </a:ext>
            </a:extLst>
          </p:cNvPr>
          <p:cNvSpPr/>
          <p:nvPr/>
        </p:nvSpPr>
        <p:spPr>
          <a:xfrm>
            <a:off x="7590044" y="895151"/>
            <a:ext cx="12971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/>
              <a:t>[4,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.33,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.36]</a:t>
            </a:r>
            <a:endParaRPr lang="zh-TW" altLang="en-US" sz="1400" b="1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BAE5805-0F64-40D1-9DCA-AFF2DC921153}"/>
              </a:ext>
            </a:extLst>
          </p:cNvPr>
          <p:cNvSpPr/>
          <p:nvPr/>
        </p:nvSpPr>
        <p:spPr>
          <a:xfrm>
            <a:off x="406536" y="3298769"/>
            <a:ext cx="12971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/>
              <a:t>[5,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.36,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.39]</a:t>
            </a:r>
            <a:endParaRPr lang="zh-TW" altLang="en-US" sz="1400" b="1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7364431-6974-4DF7-81B9-1D361B3F775E}"/>
              </a:ext>
            </a:extLst>
          </p:cNvPr>
          <p:cNvSpPr/>
          <p:nvPr/>
        </p:nvSpPr>
        <p:spPr>
          <a:xfrm>
            <a:off x="2214152" y="3271941"/>
            <a:ext cx="12971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/>
              <a:t>[6,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.39,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.42]</a:t>
            </a:r>
            <a:endParaRPr lang="zh-TW" altLang="en-US" sz="1400" b="1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80028AF-5DDD-4B12-9B70-1789A0B4A4D3}"/>
              </a:ext>
            </a:extLst>
          </p:cNvPr>
          <p:cNvSpPr/>
          <p:nvPr/>
        </p:nvSpPr>
        <p:spPr>
          <a:xfrm>
            <a:off x="333968" y="1175000"/>
            <a:ext cx="13896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[ 0, 4.011, 4.584 ]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F143DEF-B5A6-4B42-A4F1-A72C27626CB9}"/>
              </a:ext>
            </a:extLst>
          </p:cNvPr>
          <p:cNvSpPr/>
          <p:nvPr/>
        </p:nvSpPr>
        <p:spPr>
          <a:xfrm>
            <a:off x="2185583" y="1137345"/>
            <a:ext cx="1398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[ 1, 4.584, 5.157 ]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29D7910-3BE2-430B-B79D-DC0F0C81A108}"/>
              </a:ext>
            </a:extLst>
          </p:cNvPr>
          <p:cNvSpPr/>
          <p:nvPr/>
        </p:nvSpPr>
        <p:spPr>
          <a:xfrm>
            <a:off x="4011490" y="1132137"/>
            <a:ext cx="13131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[ 2, 5.157, 5.73 ]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B4DD745-A42A-4B28-A6B0-F778D1BBAD72}"/>
              </a:ext>
            </a:extLst>
          </p:cNvPr>
          <p:cNvSpPr/>
          <p:nvPr/>
        </p:nvSpPr>
        <p:spPr>
          <a:xfrm>
            <a:off x="5709120" y="1130535"/>
            <a:ext cx="13131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[ 3, 5.73, 6.303 ]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08512CE-FD0A-4FCD-A6F6-B0FAB926F4A6}"/>
              </a:ext>
            </a:extLst>
          </p:cNvPr>
          <p:cNvSpPr/>
          <p:nvPr/>
        </p:nvSpPr>
        <p:spPr>
          <a:xfrm>
            <a:off x="333968" y="3592047"/>
            <a:ext cx="1398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[ 5, 6.876, 7.449 ]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A0C4CB8-BD62-4268-8D27-8075382DD9A6}"/>
              </a:ext>
            </a:extLst>
          </p:cNvPr>
          <p:cNvSpPr/>
          <p:nvPr/>
        </p:nvSpPr>
        <p:spPr>
          <a:xfrm>
            <a:off x="2193123" y="3579050"/>
            <a:ext cx="1398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[ 6, 7.449, 8.022 ]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5CF7B67-67F5-4A7D-BF50-85991834CDFF}"/>
              </a:ext>
            </a:extLst>
          </p:cNvPr>
          <p:cNvSpPr/>
          <p:nvPr/>
        </p:nvSpPr>
        <p:spPr>
          <a:xfrm>
            <a:off x="7568848" y="1121957"/>
            <a:ext cx="1398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b="1" dirty="0"/>
              <a:t>[ 4, 6.303, 6.876 ]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2352D9E-1D48-49AC-AF99-98FEAE1EA592}"/>
              </a:ext>
            </a:extLst>
          </p:cNvPr>
          <p:cNvSpPr/>
          <p:nvPr/>
        </p:nvSpPr>
        <p:spPr>
          <a:xfrm>
            <a:off x="4000739" y="3306290"/>
            <a:ext cx="12971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/>
              <a:t>[7,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.54,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.63]</a:t>
            </a:r>
            <a:endParaRPr lang="zh-TW" altLang="en-US" sz="1400" b="1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B4E7BDDD-02CA-4E5B-B373-6D27AE54FCA2}"/>
              </a:ext>
            </a:extLst>
          </p:cNvPr>
          <p:cNvSpPr/>
          <p:nvPr/>
        </p:nvSpPr>
        <p:spPr>
          <a:xfrm>
            <a:off x="5787326" y="3298768"/>
            <a:ext cx="12971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/>
              <a:t>[8,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.63,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.72]</a:t>
            </a:r>
            <a:endParaRPr lang="zh-TW" altLang="en-US" sz="1400" b="1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06CED09D-96B8-465C-BE00-327622703CE4}"/>
              </a:ext>
            </a:extLst>
          </p:cNvPr>
          <p:cNvSpPr/>
          <p:nvPr/>
        </p:nvSpPr>
        <p:spPr>
          <a:xfrm>
            <a:off x="3989670" y="3563576"/>
            <a:ext cx="15680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[ 7, 10.314, 12.033 ]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55D5C2BF-78C0-44EC-8443-A20731553161}"/>
              </a:ext>
            </a:extLst>
          </p:cNvPr>
          <p:cNvSpPr/>
          <p:nvPr/>
        </p:nvSpPr>
        <p:spPr>
          <a:xfrm>
            <a:off x="5759671" y="3543013"/>
            <a:ext cx="15680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[ 8, 12.099, 13.752 ]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DC46C6-E0D4-2BB4-CC73-62ECD80CF80A}"/>
              </a:ext>
            </a:extLst>
          </p:cNvPr>
          <p:cNvSpPr txBox="1"/>
          <p:nvPr/>
        </p:nvSpPr>
        <p:spPr>
          <a:xfrm>
            <a:off x="4606009" y="6138451"/>
            <a:ext cx="154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Ratio ~ 0.6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70AA33A-2831-9D9F-5AC2-501777C47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0" y="1358295"/>
            <a:ext cx="1757647" cy="198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8CEA9AE-E200-058C-F422-8907D87B4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772" y="1318768"/>
            <a:ext cx="1724685" cy="198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C4DAA7F-C683-FD02-4ED5-6163AF4BF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232" y="1364374"/>
            <a:ext cx="1715295" cy="198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05275D0-B86C-ECAF-3493-2644AE01FA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8391" y="1352777"/>
            <a:ext cx="1706897" cy="198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8221D89-1EAB-E270-AEE9-D841E5EDB6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7416" y="1350426"/>
            <a:ext cx="1707619" cy="198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BB9EF9D-A9F7-979D-7E3E-199A8EB289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54" y="3856049"/>
            <a:ext cx="1714960" cy="198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D9A8FD7-9D31-EF9F-D3E0-253250A535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1487" y="3840575"/>
            <a:ext cx="1702480" cy="198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2C123E7-EDFC-2082-6714-F9990C6EF1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5327" y="3848842"/>
            <a:ext cx="1742401" cy="198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6EB5B0E-AB55-45C2-9315-F8C519ED20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57728" y="3873524"/>
            <a:ext cx="173051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359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7E4DF3-10AE-4603-9E60-8BC8C391C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/>
              <a:t>Produce full NA10 Range, </a:t>
            </a:r>
            <a:r>
              <a:rPr lang="en-US" altLang="zh-TW" sz="2800" dirty="0">
                <a:solidFill>
                  <a:srgbClr val="0000FF"/>
                </a:solidFill>
              </a:rPr>
              <a:t>NLO</a:t>
            </a:r>
            <a:r>
              <a:rPr lang="en-US" altLang="zh-TW" sz="2800" dirty="0"/>
              <a:t> </a:t>
            </a:r>
            <a:br>
              <a:rPr lang="en-US" altLang="zh-TW" sz="2800" dirty="0"/>
            </a:br>
            <a:r>
              <a:rPr lang="en-US" altLang="zh-TW" sz="2800" dirty="0"/>
              <a:t>(</a:t>
            </a:r>
            <a:r>
              <a:rPr lang="en-US" altLang="zh-TW" sz="2800" b="1" dirty="0">
                <a:solidFill>
                  <a:schemeClr val="tx1"/>
                </a:solidFill>
              </a:rPr>
              <a:t>grid scale 1e-6*</a:t>
            </a:r>
            <a:r>
              <a:rPr lang="en-US" altLang="zh-TW" sz="2800" b="1" dirty="0">
                <a:solidFill>
                  <a:srgbClr val="FF0000"/>
                </a:solidFill>
              </a:rPr>
              <a:t> </a:t>
            </a:r>
            <a:r>
              <a:rPr lang="en-US" altLang="zh-TW" sz="2800" b="1" dirty="0" err="1">
                <a:solidFill>
                  <a:srgbClr val="FF0000"/>
                </a:solidFill>
              </a:rPr>
              <a:t>sqrtTauSize</a:t>
            </a:r>
            <a:r>
              <a:rPr lang="en-US" altLang="zh-TW" sz="2800" dirty="0"/>
              <a:t>)</a:t>
            </a:r>
            <a:endParaRPr lang="zh-TW" altLang="en-US" sz="28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9B047B0-83FE-4C62-819B-E40A31822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D7724E0-FBB0-4349-93D7-50EC135E6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A06DC51-E5FE-45D0-B728-9ADE56EC4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39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EE880F0-E174-453A-9E12-577F18D7E434}"/>
              </a:ext>
            </a:extLst>
          </p:cNvPr>
          <p:cNvSpPr/>
          <p:nvPr/>
        </p:nvSpPr>
        <p:spPr>
          <a:xfrm>
            <a:off x="358210" y="891175"/>
            <a:ext cx="1297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/>
              <a:t>[0,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</a:t>
            </a:r>
            <a:r>
              <a:rPr lang="zh-TW" altLang="en-US" sz="1400" b="1" dirty="0"/>
              <a:t>21</a:t>
            </a:r>
            <a:r>
              <a:rPr lang="en-US" altLang="zh-TW" sz="1400" b="1" dirty="0"/>
              <a:t>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</a:t>
            </a:r>
            <a:r>
              <a:rPr lang="zh-TW" altLang="en-US" sz="1400" b="1" dirty="0"/>
              <a:t>24</a:t>
            </a:r>
            <a:r>
              <a:rPr lang="en-US" altLang="zh-TW" sz="1400" b="1" dirty="0"/>
              <a:t>]</a:t>
            </a:r>
            <a:endParaRPr lang="zh-TW" altLang="en-US" sz="1400" b="1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FA3F935-7E5C-4B86-B76C-A265F1A3F4FB}"/>
              </a:ext>
            </a:extLst>
          </p:cNvPr>
          <p:cNvSpPr/>
          <p:nvPr/>
        </p:nvSpPr>
        <p:spPr>
          <a:xfrm>
            <a:off x="2207644" y="898992"/>
            <a:ext cx="1297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/>
              <a:t>[1,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</a:t>
            </a:r>
            <a:r>
              <a:rPr lang="zh-TW" altLang="en-US" sz="1400" b="1" dirty="0"/>
              <a:t>2</a:t>
            </a:r>
            <a:r>
              <a:rPr lang="en-US" altLang="zh-TW" sz="1400" b="1" dirty="0"/>
              <a:t>4,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</a:t>
            </a:r>
            <a:r>
              <a:rPr lang="zh-TW" altLang="en-US" sz="1400" b="1" dirty="0"/>
              <a:t>2</a:t>
            </a:r>
            <a:r>
              <a:rPr lang="en-US" altLang="zh-TW" sz="1400" b="1" dirty="0"/>
              <a:t>7]</a:t>
            </a:r>
            <a:endParaRPr lang="zh-TW" altLang="en-US" sz="1400" b="1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B8DE604-D43B-4FAF-9F65-080561B85824}"/>
              </a:ext>
            </a:extLst>
          </p:cNvPr>
          <p:cNvSpPr/>
          <p:nvPr/>
        </p:nvSpPr>
        <p:spPr>
          <a:xfrm>
            <a:off x="4013036" y="895705"/>
            <a:ext cx="1297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/>
              <a:t>[2,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</a:t>
            </a:r>
            <a:r>
              <a:rPr lang="zh-TW" altLang="en-US" sz="1400" b="1" dirty="0"/>
              <a:t>2</a:t>
            </a:r>
            <a:r>
              <a:rPr lang="en-US" altLang="zh-TW" sz="1400" b="1" dirty="0"/>
              <a:t>7,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.30]</a:t>
            </a:r>
            <a:endParaRPr lang="zh-TW" altLang="en-US" sz="1400" b="1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6D4AF69-5521-4BEB-8DB1-F029E53C296C}"/>
              </a:ext>
            </a:extLst>
          </p:cNvPr>
          <p:cNvSpPr/>
          <p:nvPr/>
        </p:nvSpPr>
        <p:spPr>
          <a:xfrm>
            <a:off x="5725150" y="889521"/>
            <a:ext cx="1297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/>
              <a:t>[3,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.30,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.33]</a:t>
            </a:r>
            <a:endParaRPr lang="zh-TW" altLang="en-US" sz="1400" b="1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03EF750-0751-432F-95CE-AD10CFBBCBF0}"/>
              </a:ext>
            </a:extLst>
          </p:cNvPr>
          <p:cNvSpPr/>
          <p:nvPr/>
        </p:nvSpPr>
        <p:spPr>
          <a:xfrm>
            <a:off x="7590044" y="895151"/>
            <a:ext cx="12971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/>
              <a:t>[4,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.33,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.36]</a:t>
            </a:r>
            <a:endParaRPr lang="zh-TW" altLang="en-US" sz="1400" b="1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BAE5805-0F64-40D1-9DCA-AFF2DC921153}"/>
              </a:ext>
            </a:extLst>
          </p:cNvPr>
          <p:cNvSpPr/>
          <p:nvPr/>
        </p:nvSpPr>
        <p:spPr>
          <a:xfrm>
            <a:off x="406536" y="3298769"/>
            <a:ext cx="12971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/>
              <a:t>[5,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.36,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.39]</a:t>
            </a:r>
            <a:endParaRPr lang="zh-TW" altLang="en-US" sz="1400" b="1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7364431-6974-4DF7-81B9-1D361B3F775E}"/>
              </a:ext>
            </a:extLst>
          </p:cNvPr>
          <p:cNvSpPr/>
          <p:nvPr/>
        </p:nvSpPr>
        <p:spPr>
          <a:xfrm>
            <a:off x="2214152" y="3271941"/>
            <a:ext cx="12971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/>
              <a:t>[6,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.39,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.42]</a:t>
            </a:r>
            <a:endParaRPr lang="zh-TW" altLang="en-US" sz="1400" b="1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80028AF-5DDD-4B12-9B70-1789A0B4A4D3}"/>
              </a:ext>
            </a:extLst>
          </p:cNvPr>
          <p:cNvSpPr/>
          <p:nvPr/>
        </p:nvSpPr>
        <p:spPr>
          <a:xfrm>
            <a:off x="333968" y="1175000"/>
            <a:ext cx="13896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[ 0, 4.011, 4.584 ]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F143DEF-B5A6-4B42-A4F1-A72C27626CB9}"/>
              </a:ext>
            </a:extLst>
          </p:cNvPr>
          <p:cNvSpPr/>
          <p:nvPr/>
        </p:nvSpPr>
        <p:spPr>
          <a:xfrm>
            <a:off x="2185583" y="1137345"/>
            <a:ext cx="1398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[ 1, 4.584, 5.157 ]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29D7910-3BE2-430B-B79D-DC0F0C81A108}"/>
              </a:ext>
            </a:extLst>
          </p:cNvPr>
          <p:cNvSpPr/>
          <p:nvPr/>
        </p:nvSpPr>
        <p:spPr>
          <a:xfrm>
            <a:off x="4011490" y="1132137"/>
            <a:ext cx="13131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[ 2, 5.157, 5.73 ]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B4DD745-A42A-4B28-A6B0-F778D1BBAD72}"/>
              </a:ext>
            </a:extLst>
          </p:cNvPr>
          <p:cNvSpPr/>
          <p:nvPr/>
        </p:nvSpPr>
        <p:spPr>
          <a:xfrm>
            <a:off x="5709120" y="1130535"/>
            <a:ext cx="13131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[ 3, 5.73, 6.303 ]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08512CE-FD0A-4FCD-A6F6-B0FAB926F4A6}"/>
              </a:ext>
            </a:extLst>
          </p:cNvPr>
          <p:cNvSpPr/>
          <p:nvPr/>
        </p:nvSpPr>
        <p:spPr>
          <a:xfrm>
            <a:off x="333968" y="3592047"/>
            <a:ext cx="1398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[ 5, 6.876, 7.449 ]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A0C4CB8-BD62-4268-8D27-8075382DD9A6}"/>
              </a:ext>
            </a:extLst>
          </p:cNvPr>
          <p:cNvSpPr/>
          <p:nvPr/>
        </p:nvSpPr>
        <p:spPr>
          <a:xfrm>
            <a:off x="2193123" y="3579050"/>
            <a:ext cx="1398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[ 6, 7.449, 8.022 ]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5CF7B67-67F5-4A7D-BF50-85991834CDFF}"/>
              </a:ext>
            </a:extLst>
          </p:cNvPr>
          <p:cNvSpPr/>
          <p:nvPr/>
        </p:nvSpPr>
        <p:spPr>
          <a:xfrm>
            <a:off x="7568848" y="1121957"/>
            <a:ext cx="1398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b="1" dirty="0"/>
              <a:t>[ 4, 6.303, 6.876 ]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2352D9E-1D48-49AC-AF99-98FEAE1EA592}"/>
              </a:ext>
            </a:extLst>
          </p:cNvPr>
          <p:cNvSpPr/>
          <p:nvPr/>
        </p:nvSpPr>
        <p:spPr>
          <a:xfrm>
            <a:off x="4000739" y="3306290"/>
            <a:ext cx="12971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/>
              <a:t>[7,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.54,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.63]</a:t>
            </a:r>
            <a:endParaRPr lang="zh-TW" altLang="en-US" sz="1400" b="1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B4E7BDDD-02CA-4E5B-B373-6D27AE54FCA2}"/>
              </a:ext>
            </a:extLst>
          </p:cNvPr>
          <p:cNvSpPr/>
          <p:nvPr/>
        </p:nvSpPr>
        <p:spPr>
          <a:xfrm>
            <a:off x="5787326" y="3298768"/>
            <a:ext cx="12971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/>
              <a:t>[8,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.63,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.72]</a:t>
            </a:r>
            <a:endParaRPr lang="zh-TW" altLang="en-US" sz="1400" b="1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06CED09D-96B8-465C-BE00-327622703CE4}"/>
              </a:ext>
            </a:extLst>
          </p:cNvPr>
          <p:cNvSpPr/>
          <p:nvPr/>
        </p:nvSpPr>
        <p:spPr>
          <a:xfrm>
            <a:off x="3989670" y="3563576"/>
            <a:ext cx="15680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[ 7, 10.314, 12.033 ]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55D5C2BF-78C0-44EC-8443-A20731553161}"/>
              </a:ext>
            </a:extLst>
          </p:cNvPr>
          <p:cNvSpPr/>
          <p:nvPr/>
        </p:nvSpPr>
        <p:spPr>
          <a:xfrm>
            <a:off x="5759671" y="3543013"/>
            <a:ext cx="15680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[ 8, 12.099, 13.752 ]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1BE45F3-645C-6ABA-7EB6-B50EDD471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14" y="1464953"/>
            <a:ext cx="1694173" cy="198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E51B21D-42C0-521A-0669-AB9D63EFA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080" y="1419747"/>
            <a:ext cx="1703967" cy="198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32E7784-B4D3-7228-A7D4-BE84DB863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1892" y="1388491"/>
            <a:ext cx="1723334" cy="19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0C3182C-81E4-8724-FB85-35068580A6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0071" y="1398378"/>
            <a:ext cx="1706896" cy="198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5CF2C61-3E58-BD14-7D33-427B0AE587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2876" y="1401648"/>
            <a:ext cx="1711436" cy="198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58CEDA4-BDF2-94FF-F67C-6BEC4D44E8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989" y="3955943"/>
            <a:ext cx="1707619" cy="198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AFD6539-A089-C985-870E-2AD13495A7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1777" y="3936997"/>
            <a:ext cx="1684320" cy="198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5520E34-9690-7FCC-4CAF-454DFD2DE9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00122" y="3953282"/>
            <a:ext cx="1688977" cy="198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3A46CF4-8CD3-C9F9-A63E-7528506552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02531" y="3952828"/>
            <a:ext cx="1708549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61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7DB331-7F24-4619-A89A-C123575C3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Modify Codes to Work w/ Two PDFs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AABD540-BEAD-4009-9D9E-57D51C85D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1188081-BCC7-4ED6-9672-37D390D6E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DEFF3CA-25D6-4103-BF3B-1D0330EE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4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8020B23-2931-4091-B0B8-207BC71BD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 </a:t>
            </a:r>
            <a:r>
              <a:rPr lang="en-US" altLang="zh-TW" sz="2000" b="1" dirty="0"/>
              <a:t>Modify LHAPDF code : ~/2022MCFM/LHAPDF-6.4.0/src/LHAGlue.cc</a:t>
            </a:r>
          </a:p>
          <a:p>
            <a:endParaRPr lang="en-US" altLang="zh-TW" b="1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sz="2000" b="1" dirty="0"/>
              <a:t>Modify APPL code : ~/2022MCFM/MCFM-6.8_org/code/cyTest2.cc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5244D78-16B7-45F4-B121-7297241BA9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84"/>
          <a:stretch/>
        </p:blipFill>
        <p:spPr>
          <a:xfrm>
            <a:off x="251520" y="1573955"/>
            <a:ext cx="7811590" cy="122413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6103B60-8F88-4140-8243-86D0A8C0A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72" y="3912601"/>
            <a:ext cx="7201361" cy="104665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BF20B99E-9FA6-4379-B76A-201DAA2DE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16" y="5215898"/>
            <a:ext cx="8951168" cy="38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12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36D6A7-28A9-45AA-B7DF-F1B2F908E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 E615</a:t>
            </a:r>
            <a:r>
              <a:rPr lang="zh-TW" altLang="en-US" dirty="0"/>
              <a:t> </a:t>
            </a:r>
            <a:r>
              <a:rPr lang="en-US" altLang="zh-TW" dirty="0"/>
              <a:t>Data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0B034F7-7798-4D6F-BCB3-13E515D6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4298827-E1B8-4B5B-B7BB-EC1F84883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9312523-2714-4A77-926C-524443FA6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40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1F0021-6B52-7517-0342-90438A57CC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960"/>
          <a:stretch>
            <a:fillRect/>
          </a:stretch>
        </p:blipFill>
        <p:spPr>
          <a:xfrm>
            <a:off x="251520" y="959196"/>
            <a:ext cx="4245162" cy="54941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B94CE4-40DB-E099-8D7E-012FEF731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682" y="1005939"/>
            <a:ext cx="3891742" cy="54376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EE9CB6-49BD-2A2F-D934-0988ED5D1E4E}"/>
              </a:ext>
            </a:extLst>
          </p:cNvPr>
          <p:cNvSpPr txBox="1"/>
          <p:nvPr/>
        </p:nvSpPr>
        <p:spPr>
          <a:xfrm>
            <a:off x="899592" y="13407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280A25-CD18-FC7B-C261-AF5C73BA34A7}"/>
              </a:ext>
            </a:extLst>
          </p:cNvPr>
          <p:cNvSpPr txBox="1"/>
          <p:nvPr/>
        </p:nvSpPr>
        <p:spPr>
          <a:xfrm>
            <a:off x="2771800" y="13461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02EAB0-5656-6469-4F5A-C8BB9B73DBFE}"/>
              </a:ext>
            </a:extLst>
          </p:cNvPr>
          <p:cNvSpPr txBox="1"/>
          <p:nvPr/>
        </p:nvSpPr>
        <p:spPr>
          <a:xfrm>
            <a:off x="826757" y="31375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C31022-6DD4-42C4-67BE-C24E41286B6E}"/>
              </a:ext>
            </a:extLst>
          </p:cNvPr>
          <p:cNvSpPr txBox="1"/>
          <p:nvPr/>
        </p:nvSpPr>
        <p:spPr>
          <a:xfrm>
            <a:off x="2698965" y="31429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734E15-CBCF-D871-2DEF-CD3EA12FD256}"/>
              </a:ext>
            </a:extLst>
          </p:cNvPr>
          <p:cNvSpPr txBox="1"/>
          <p:nvPr/>
        </p:nvSpPr>
        <p:spPr>
          <a:xfrm>
            <a:off x="826604" y="49342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DBA1F6-E1AB-2442-556E-8C8EC22D6546}"/>
              </a:ext>
            </a:extLst>
          </p:cNvPr>
          <p:cNvSpPr txBox="1"/>
          <p:nvPr/>
        </p:nvSpPr>
        <p:spPr>
          <a:xfrm>
            <a:off x="2698812" y="493969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5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BA644C-754F-118E-31EB-0CE3D6737B29}"/>
              </a:ext>
            </a:extLst>
          </p:cNvPr>
          <p:cNvSpPr txBox="1"/>
          <p:nvPr/>
        </p:nvSpPr>
        <p:spPr>
          <a:xfrm>
            <a:off x="4989809" y="140117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6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240F79-417C-722C-D9FA-92971BF9CCCA}"/>
              </a:ext>
            </a:extLst>
          </p:cNvPr>
          <p:cNvSpPr txBox="1"/>
          <p:nvPr/>
        </p:nvSpPr>
        <p:spPr>
          <a:xfrm>
            <a:off x="6948264" y="140659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7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B9B2CC-3601-1269-118D-1B803C8F8443}"/>
              </a:ext>
            </a:extLst>
          </p:cNvPr>
          <p:cNvSpPr txBox="1"/>
          <p:nvPr/>
        </p:nvSpPr>
        <p:spPr>
          <a:xfrm>
            <a:off x="4989809" y="324433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8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A53F7C-2C0A-18DC-5799-EF817FF623B1}"/>
              </a:ext>
            </a:extLst>
          </p:cNvPr>
          <p:cNvSpPr txBox="1"/>
          <p:nvPr/>
        </p:nvSpPr>
        <p:spPr>
          <a:xfrm>
            <a:off x="6948264" y="324975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9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C0F1FA-9717-9910-8619-821F9FDF2D90}"/>
              </a:ext>
            </a:extLst>
          </p:cNvPr>
          <p:cNvSpPr txBox="1"/>
          <p:nvPr/>
        </p:nvSpPr>
        <p:spPr>
          <a:xfrm>
            <a:off x="5026076" y="4934272"/>
            <a:ext cx="55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2F31F5-8575-D44E-846F-4A370CB955EE}"/>
              </a:ext>
            </a:extLst>
          </p:cNvPr>
          <p:cNvSpPr txBox="1"/>
          <p:nvPr/>
        </p:nvSpPr>
        <p:spPr>
          <a:xfrm>
            <a:off x="6984532" y="493969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11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135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FD1F5-8ECE-9365-F803-EFFE82F93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E615</a:t>
            </a:r>
            <a:r>
              <a:rPr lang="zh-TW" altLang="en-US" dirty="0"/>
              <a:t> </a:t>
            </a:r>
            <a:r>
              <a:rPr lang="en-US" altLang="zh-TW" dirty="0"/>
              <a:t>Data</a:t>
            </a:r>
            <a:endParaRPr lang="zh-TW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C57EF1-643D-D8D2-DA51-B3F913F7C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81B499-472C-64E9-8B60-917794A3E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A8D99F-5053-721A-D8E6-8A605D1A8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41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ED3E11-4FA4-3E63-BA9C-B388EB0A2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75744"/>
            <a:ext cx="3813293" cy="5234611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CB1F774-4366-75EB-AB1A-42143AD615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954056"/>
              </p:ext>
            </p:extLst>
          </p:nvPr>
        </p:nvGraphicFramePr>
        <p:xfrm>
          <a:off x="4499992" y="980728"/>
          <a:ext cx="4240535" cy="546751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13921">
                  <a:extLst>
                    <a:ext uri="{9D8B030D-6E8A-4147-A177-3AD203B41FA5}">
                      <a16:colId xmlns:a16="http://schemas.microsoft.com/office/drawing/2014/main" val="4191590376"/>
                    </a:ext>
                  </a:extLst>
                </a:gridCol>
                <a:gridCol w="932525">
                  <a:extLst>
                    <a:ext uri="{9D8B030D-6E8A-4147-A177-3AD203B41FA5}">
                      <a16:colId xmlns:a16="http://schemas.microsoft.com/office/drawing/2014/main" val="1029054376"/>
                    </a:ext>
                  </a:extLst>
                </a:gridCol>
                <a:gridCol w="964275">
                  <a:extLst>
                    <a:ext uri="{9D8B030D-6E8A-4147-A177-3AD203B41FA5}">
                      <a16:colId xmlns:a16="http://schemas.microsoft.com/office/drawing/2014/main" val="6687495"/>
                    </a:ext>
                  </a:extLst>
                </a:gridCol>
                <a:gridCol w="964907">
                  <a:extLst>
                    <a:ext uri="{9D8B030D-6E8A-4147-A177-3AD203B41FA5}">
                      <a16:colId xmlns:a16="http://schemas.microsoft.com/office/drawing/2014/main" val="3586811498"/>
                    </a:ext>
                  </a:extLst>
                </a:gridCol>
                <a:gridCol w="964907">
                  <a:extLst>
                    <a:ext uri="{9D8B030D-6E8A-4147-A177-3AD203B41FA5}">
                      <a16:colId xmlns:a16="http://schemas.microsoft.com/office/drawing/2014/main" val="2958143834"/>
                    </a:ext>
                  </a:extLst>
                </a:gridCol>
              </a:tblGrid>
              <a:tr h="2373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i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sqrtTauL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sqrtTauH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massL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massH</a:t>
                      </a:r>
                    </a:p>
                  </a:txBody>
                  <a:tcPr marL="74404" marR="74404" marT="37202" marB="37202" anchor="ctr"/>
                </a:tc>
                <a:extLst>
                  <a:ext uri="{0D108BD9-81ED-4DB2-BD59-A6C34878D82A}">
                    <a16:rowId xmlns:a16="http://schemas.microsoft.com/office/drawing/2014/main" val="2386132551"/>
                  </a:ext>
                </a:extLst>
              </a:tr>
              <a:tr h="2373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0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0.185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0.208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4.015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4.514</a:t>
                      </a:r>
                    </a:p>
                  </a:txBody>
                  <a:tcPr marL="74404" marR="74404" marT="37202" marB="37202" anchor="ctr"/>
                </a:tc>
                <a:extLst>
                  <a:ext uri="{0D108BD9-81ED-4DB2-BD59-A6C34878D82A}">
                    <a16:rowId xmlns:a16="http://schemas.microsoft.com/office/drawing/2014/main" val="2725320925"/>
                  </a:ext>
                </a:extLst>
              </a:tr>
              <a:tr h="2373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1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0.208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0.231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4.514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5.013</a:t>
                      </a:r>
                    </a:p>
                  </a:txBody>
                  <a:tcPr marL="74404" marR="74404" marT="37202" marB="37202" anchor="ctr"/>
                </a:tc>
                <a:extLst>
                  <a:ext uri="{0D108BD9-81ED-4DB2-BD59-A6C34878D82A}">
                    <a16:rowId xmlns:a16="http://schemas.microsoft.com/office/drawing/2014/main" val="1983742177"/>
                  </a:ext>
                </a:extLst>
              </a:tr>
              <a:tr h="2373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2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0.231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0.254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 dirty="0"/>
                        <a:t>5.013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5.512</a:t>
                      </a:r>
                    </a:p>
                  </a:txBody>
                  <a:tcPr marL="74404" marR="74404" marT="37202" marB="37202" anchor="ctr"/>
                </a:tc>
                <a:extLst>
                  <a:ext uri="{0D108BD9-81ED-4DB2-BD59-A6C34878D82A}">
                    <a16:rowId xmlns:a16="http://schemas.microsoft.com/office/drawing/2014/main" val="3355065196"/>
                  </a:ext>
                </a:extLst>
              </a:tr>
              <a:tr h="2373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3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0.254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0.277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5.512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6.012</a:t>
                      </a:r>
                    </a:p>
                  </a:txBody>
                  <a:tcPr marL="74404" marR="74404" marT="37202" marB="37202" anchor="ctr"/>
                </a:tc>
                <a:extLst>
                  <a:ext uri="{0D108BD9-81ED-4DB2-BD59-A6C34878D82A}">
                    <a16:rowId xmlns:a16="http://schemas.microsoft.com/office/drawing/2014/main" val="4112501395"/>
                  </a:ext>
                </a:extLst>
              </a:tr>
              <a:tr h="2373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4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0.277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0.300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6.012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6.510</a:t>
                      </a:r>
                    </a:p>
                  </a:txBody>
                  <a:tcPr marL="74404" marR="74404" marT="37202" marB="37202" anchor="ctr"/>
                </a:tc>
                <a:extLst>
                  <a:ext uri="{0D108BD9-81ED-4DB2-BD59-A6C34878D82A}">
                    <a16:rowId xmlns:a16="http://schemas.microsoft.com/office/drawing/2014/main" val="3429054022"/>
                  </a:ext>
                </a:extLst>
              </a:tr>
              <a:tr h="2373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5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0.300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0.323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6.510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7.010</a:t>
                      </a:r>
                    </a:p>
                  </a:txBody>
                  <a:tcPr marL="74404" marR="74404" marT="37202" marB="37202" anchor="ctr"/>
                </a:tc>
                <a:extLst>
                  <a:ext uri="{0D108BD9-81ED-4DB2-BD59-A6C34878D82A}">
                    <a16:rowId xmlns:a16="http://schemas.microsoft.com/office/drawing/2014/main" val="1198349328"/>
                  </a:ext>
                </a:extLst>
              </a:tr>
              <a:tr h="2373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6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0.323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0.346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7.010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7.510</a:t>
                      </a:r>
                    </a:p>
                  </a:txBody>
                  <a:tcPr marL="74404" marR="74404" marT="37202" marB="37202" anchor="ctr"/>
                </a:tc>
                <a:extLst>
                  <a:ext uri="{0D108BD9-81ED-4DB2-BD59-A6C34878D82A}">
                    <a16:rowId xmlns:a16="http://schemas.microsoft.com/office/drawing/2014/main" val="3797191771"/>
                  </a:ext>
                </a:extLst>
              </a:tr>
              <a:tr h="2373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0.346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0.369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7.510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8.011</a:t>
                      </a:r>
                    </a:p>
                  </a:txBody>
                  <a:tcPr marL="74404" marR="74404" marT="37202" marB="37202" anchor="ctr"/>
                </a:tc>
                <a:extLst>
                  <a:ext uri="{0D108BD9-81ED-4DB2-BD59-A6C34878D82A}">
                    <a16:rowId xmlns:a16="http://schemas.microsoft.com/office/drawing/2014/main" val="3957373076"/>
                  </a:ext>
                </a:extLst>
              </a:tr>
              <a:tr h="2373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8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 dirty="0"/>
                        <a:t>0.369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0.392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8.011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8.510</a:t>
                      </a:r>
                    </a:p>
                  </a:txBody>
                  <a:tcPr marL="74404" marR="74404" marT="37202" marB="37202" anchor="ctr"/>
                </a:tc>
                <a:extLst>
                  <a:ext uri="{0D108BD9-81ED-4DB2-BD59-A6C34878D82A}">
                    <a16:rowId xmlns:a16="http://schemas.microsoft.com/office/drawing/2014/main" val="2302372976"/>
                  </a:ext>
                </a:extLst>
              </a:tr>
              <a:tr h="2373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9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0.392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0.415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8.510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9.010</a:t>
                      </a:r>
                    </a:p>
                  </a:txBody>
                  <a:tcPr marL="74404" marR="74404" marT="37202" marB="37202" anchor="ctr"/>
                </a:tc>
                <a:extLst>
                  <a:ext uri="{0D108BD9-81ED-4DB2-BD59-A6C34878D82A}">
                    <a16:rowId xmlns:a16="http://schemas.microsoft.com/office/drawing/2014/main" val="2256581875"/>
                  </a:ext>
                </a:extLst>
              </a:tr>
              <a:tr h="2373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 dirty="0">
                          <a:solidFill>
                            <a:srgbClr val="FF0000"/>
                          </a:solidFill>
                        </a:rPr>
                        <a:t>0.415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 dirty="0">
                          <a:solidFill>
                            <a:srgbClr val="FF0000"/>
                          </a:solidFill>
                        </a:rPr>
                        <a:t>0.438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 dirty="0">
                          <a:solidFill>
                            <a:srgbClr val="FF0000"/>
                          </a:solidFill>
                        </a:rPr>
                        <a:t>9.010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 dirty="0">
                          <a:solidFill>
                            <a:srgbClr val="FF0000"/>
                          </a:solidFill>
                        </a:rPr>
                        <a:t>9.511</a:t>
                      </a:r>
                    </a:p>
                  </a:txBody>
                  <a:tcPr marL="74404" marR="74404" marT="37202" marB="37202" anchor="ctr"/>
                </a:tc>
                <a:extLst>
                  <a:ext uri="{0D108BD9-81ED-4DB2-BD59-A6C34878D82A}">
                    <a16:rowId xmlns:a16="http://schemas.microsoft.com/office/drawing/2014/main" val="1536336546"/>
                  </a:ext>
                </a:extLst>
              </a:tr>
              <a:tr h="2373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11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0.438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0.461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9.511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10.011</a:t>
                      </a:r>
                    </a:p>
                  </a:txBody>
                  <a:tcPr marL="74404" marR="74404" marT="37202" marB="37202" anchor="ctr"/>
                </a:tc>
                <a:extLst>
                  <a:ext uri="{0D108BD9-81ED-4DB2-BD59-A6C34878D82A}">
                    <a16:rowId xmlns:a16="http://schemas.microsoft.com/office/drawing/2014/main" val="3641444721"/>
                  </a:ext>
                </a:extLst>
              </a:tr>
              <a:tr h="2373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12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0.461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0.484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10.011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10.510</a:t>
                      </a:r>
                    </a:p>
                  </a:txBody>
                  <a:tcPr marL="74404" marR="74404" marT="37202" marB="37202" anchor="ctr"/>
                </a:tc>
                <a:extLst>
                  <a:ext uri="{0D108BD9-81ED-4DB2-BD59-A6C34878D82A}">
                    <a16:rowId xmlns:a16="http://schemas.microsoft.com/office/drawing/2014/main" val="3290063002"/>
                  </a:ext>
                </a:extLst>
              </a:tr>
              <a:tr h="2373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13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0.484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0.507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10.510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11.010</a:t>
                      </a:r>
                    </a:p>
                  </a:txBody>
                  <a:tcPr marL="74404" marR="74404" marT="37202" marB="37202" anchor="ctr"/>
                </a:tc>
                <a:extLst>
                  <a:ext uri="{0D108BD9-81ED-4DB2-BD59-A6C34878D82A}">
                    <a16:rowId xmlns:a16="http://schemas.microsoft.com/office/drawing/2014/main" val="2708109008"/>
                  </a:ext>
                </a:extLst>
              </a:tr>
              <a:tr h="2373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14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0.507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0.530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11.010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11.510</a:t>
                      </a:r>
                    </a:p>
                  </a:txBody>
                  <a:tcPr marL="74404" marR="74404" marT="37202" marB="37202" anchor="ctr"/>
                </a:tc>
                <a:extLst>
                  <a:ext uri="{0D108BD9-81ED-4DB2-BD59-A6C34878D82A}">
                    <a16:rowId xmlns:a16="http://schemas.microsoft.com/office/drawing/2014/main" val="2282747494"/>
                  </a:ext>
                </a:extLst>
              </a:tr>
              <a:tr h="2373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15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0.530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0.553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11.510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12.010</a:t>
                      </a:r>
                    </a:p>
                  </a:txBody>
                  <a:tcPr marL="74404" marR="74404" marT="37202" marB="37202" anchor="ctr"/>
                </a:tc>
                <a:extLst>
                  <a:ext uri="{0D108BD9-81ED-4DB2-BD59-A6C34878D82A}">
                    <a16:rowId xmlns:a16="http://schemas.microsoft.com/office/drawing/2014/main" val="3749178562"/>
                  </a:ext>
                </a:extLst>
              </a:tr>
              <a:tr h="2373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16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0.553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0.576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12.010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12.509</a:t>
                      </a:r>
                    </a:p>
                  </a:txBody>
                  <a:tcPr marL="74404" marR="74404" marT="37202" marB="37202" anchor="ctr"/>
                </a:tc>
                <a:extLst>
                  <a:ext uri="{0D108BD9-81ED-4DB2-BD59-A6C34878D82A}">
                    <a16:rowId xmlns:a16="http://schemas.microsoft.com/office/drawing/2014/main" val="2328769156"/>
                  </a:ext>
                </a:extLst>
              </a:tr>
              <a:tr h="2373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17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0.576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0.599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/>
                        <a:t>12.509</a:t>
                      </a:r>
                    </a:p>
                  </a:txBody>
                  <a:tcPr marL="74404" marR="74404" marT="37202" marB="372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400" dirty="0"/>
                        <a:t>13.010</a:t>
                      </a:r>
                    </a:p>
                  </a:txBody>
                  <a:tcPr marL="74404" marR="74404" marT="37202" marB="37202" anchor="ctr"/>
                </a:tc>
                <a:extLst>
                  <a:ext uri="{0D108BD9-81ED-4DB2-BD59-A6C34878D82A}">
                    <a16:rowId xmlns:a16="http://schemas.microsoft.com/office/drawing/2014/main" val="220431391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7DC577B-FA50-2E9A-1D4D-4E66943A498E}"/>
              </a:ext>
            </a:extLst>
          </p:cNvPr>
          <p:cNvSpPr txBox="1"/>
          <p:nvPr/>
        </p:nvSpPr>
        <p:spPr>
          <a:xfrm>
            <a:off x="755576" y="1556792"/>
            <a:ext cx="55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66FE3D-659A-6381-38C7-78864DBE8509}"/>
              </a:ext>
            </a:extLst>
          </p:cNvPr>
          <p:cNvSpPr txBox="1"/>
          <p:nvPr/>
        </p:nvSpPr>
        <p:spPr>
          <a:xfrm>
            <a:off x="2714032" y="1562212"/>
            <a:ext cx="55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F0465D-D9C9-D0C6-2D5D-34A31B0E8C5F}"/>
              </a:ext>
            </a:extLst>
          </p:cNvPr>
          <p:cNvSpPr txBox="1"/>
          <p:nvPr/>
        </p:nvSpPr>
        <p:spPr>
          <a:xfrm>
            <a:off x="731977" y="3319485"/>
            <a:ext cx="55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66432A-FAA5-24A3-0BC4-5FC8DF9F46A8}"/>
              </a:ext>
            </a:extLst>
          </p:cNvPr>
          <p:cNvSpPr txBox="1"/>
          <p:nvPr/>
        </p:nvSpPr>
        <p:spPr>
          <a:xfrm>
            <a:off x="2690432" y="3324905"/>
            <a:ext cx="552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15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95AF10-2390-4475-DBC4-561A9D6E87C2}"/>
              </a:ext>
            </a:extLst>
          </p:cNvPr>
          <p:cNvSpPr txBox="1"/>
          <p:nvPr/>
        </p:nvSpPr>
        <p:spPr>
          <a:xfrm>
            <a:off x="731977" y="4809500"/>
            <a:ext cx="55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16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2FD12B-138F-63CC-F0DB-73FCC2DDE3BC}"/>
              </a:ext>
            </a:extLst>
          </p:cNvPr>
          <p:cNvSpPr txBox="1"/>
          <p:nvPr/>
        </p:nvSpPr>
        <p:spPr>
          <a:xfrm>
            <a:off x="2690433" y="4814920"/>
            <a:ext cx="552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17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372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8A0CB3-134E-8566-69B5-4AA206E1D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333EDA-630C-A737-D0FF-A6D04E3BF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A8A0C6-0490-39BD-EE50-5A1785C50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42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6A79EA3-DEDE-2359-2086-B72EC5984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3" y="44450"/>
            <a:ext cx="9128125" cy="792163"/>
          </a:xfrm>
        </p:spPr>
        <p:txBody>
          <a:bodyPr/>
          <a:lstStyle/>
          <a:p>
            <a:r>
              <a:rPr lang="en-US" altLang="zh-TW" sz="3200" dirty="0"/>
              <a:t>Produce full E615 Range, </a:t>
            </a:r>
            <a:r>
              <a:rPr lang="en-US" altLang="zh-TW" sz="3200" dirty="0">
                <a:solidFill>
                  <a:srgbClr val="0000FF"/>
                </a:solidFill>
              </a:rPr>
              <a:t>LO</a:t>
            </a:r>
            <a:r>
              <a:rPr lang="en-US" altLang="zh-TW" sz="3200" dirty="0"/>
              <a:t> </a:t>
            </a:r>
            <a:br>
              <a:rPr lang="en-US" altLang="zh-TW" sz="3200" dirty="0"/>
            </a:br>
            <a:r>
              <a:rPr lang="en-US" altLang="zh-TW" sz="3200" dirty="0"/>
              <a:t>(</a:t>
            </a:r>
            <a:r>
              <a:rPr lang="en-US" altLang="zh-TW" sz="3200" b="1" dirty="0">
                <a:solidFill>
                  <a:schemeClr val="tx1"/>
                </a:solidFill>
              </a:rPr>
              <a:t>grid scale 1e-6*</a:t>
            </a:r>
            <a:r>
              <a:rPr lang="en-US" altLang="zh-TW" sz="3200" b="1" dirty="0" err="1">
                <a:solidFill>
                  <a:srgbClr val="FF0000"/>
                </a:solidFill>
              </a:rPr>
              <a:t>sqrtTauSize</a:t>
            </a:r>
            <a:r>
              <a:rPr lang="en-US" altLang="zh-TW" sz="3200" dirty="0"/>
              <a:t>)</a:t>
            </a:r>
            <a:endParaRPr lang="zh-TW" alt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14249F-A18A-B7E8-1A11-4270A60527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960"/>
          <a:stretch>
            <a:fillRect/>
          </a:stretch>
        </p:blipFill>
        <p:spPr>
          <a:xfrm>
            <a:off x="251520" y="959196"/>
            <a:ext cx="4245162" cy="54941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DB018-6ADD-CAEE-E910-CF36BDDB8155}"/>
              </a:ext>
            </a:extLst>
          </p:cNvPr>
          <p:cNvSpPr txBox="1"/>
          <p:nvPr/>
        </p:nvSpPr>
        <p:spPr>
          <a:xfrm>
            <a:off x="899592" y="13407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4311D6-EBF9-84F9-9428-52E73BFBB366}"/>
              </a:ext>
            </a:extLst>
          </p:cNvPr>
          <p:cNvSpPr txBox="1"/>
          <p:nvPr/>
        </p:nvSpPr>
        <p:spPr>
          <a:xfrm>
            <a:off x="2771800" y="13461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5EA616-B9B0-FEF5-7DBE-0BE5561FE65A}"/>
              </a:ext>
            </a:extLst>
          </p:cNvPr>
          <p:cNvSpPr txBox="1"/>
          <p:nvPr/>
        </p:nvSpPr>
        <p:spPr>
          <a:xfrm>
            <a:off x="826757" y="31375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779501-15DF-AB3B-BD26-70BC502DCA27}"/>
              </a:ext>
            </a:extLst>
          </p:cNvPr>
          <p:cNvSpPr txBox="1"/>
          <p:nvPr/>
        </p:nvSpPr>
        <p:spPr>
          <a:xfrm>
            <a:off x="2698965" y="31429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213AF1-D438-186D-A5BF-18BF27CAB109}"/>
              </a:ext>
            </a:extLst>
          </p:cNvPr>
          <p:cNvSpPr txBox="1"/>
          <p:nvPr/>
        </p:nvSpPr>
        <p:spPr>
          <a:xfrm>
            <a:off x="826604" y="49342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4E8A58-2F25-DB05-1A3D-9EB41A179825}"/>
              </a:ext>
            </a:extLst>
          </p:cNvPr>
          <p:cNvSpPr txBox="1"/>
          <p:nvPr/>
        </p:nvSpPr>
        <p:spPr>
          <a:xfrm>
            <a:off x="2698812" y="493969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5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CB9AD5-9179-DF84-A36E-89FDFA44C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123736"/>
            <a:ext cx="1534464" cy="172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ED2B021-4312-2DE0-7130-A6E16D7B0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185" y="1123736"/>
            <a:ext cx="1487744" cy="172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37EF800-7D02-91C7-3235-2A0052A4C0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2104" y="2916261"/>
            <a:ext cx="1502208" cy="172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E16FEAF-D4E3-626E-E935-295BABD473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5993" y="2901358"/>
            <a:ext cx="1523062" cy="172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FD3028E-E898-10E6-3AF7-2290FF2DCC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7382" y="4708786"/>
            <a:ext cx="1496693" cy="172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E9F9692-7CB1-2170-55C6-E879795688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9103" y="4725336"/>
            <a:ext cx="1469952" cy="1728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B489BD3-A544-B497-7062-A8023711BA71}"/>
              </a:ext>
            </a:extLst>
          </p:cNvPr>
          <p:cNvSpPr txBox="1"/>
          <p:nvPr/>
        </p:nvSpPr>
        <p:spPr>
          <a:xfrm>
            <a:off x="4759780" y="152538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D007A6-24D3-1D57-E9AD-E87FCDD95485}"/>
              </a:ext>
            </a:extLst>
          </p:cNvPr>
          <p:cNvSpPr txBox="1"/>
          <p:nvPr/>
        </p:nvSpPr>
        <p:spPr>
          <a:xfrm>
            <a:off x="6631988" y="15308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916B09C-389C-5981-05C6-7EE3452DFFE4}"/>
              </a:ext>
            </a:extLst>
          </p:cNvPr>
          <p:cNvSpPr txBox="1"/>
          <p:nvPr/>
        </p:nvSpPr>
        <p:spPr>
          <a:xfrm>
            <a:off x="4686945" y="33221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F28DE8-554D-0603-CF30-64159049B2E7}"/>
              </a:ext>
            </a:extLst>
          </p:cNvPr>
          <p:cNvSpPr txBox="1"/>
          <p:nvPr/>
        </p:nvSpPr>
        <p:spPr>
          <a:xfrm>
            <a:off x="6559153" y="33275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40DC462-95CC-3D7E-7958-B3886ACBB40D}"/>
              </a:ext>
            </a:extLst>
          </p:cNvPr>
          <p:cNvSpPr txBox="1"/>
          <p:nvPr/>
        </p:nvSpPr>
        <p:spPr>
          <a:xfrm>
            <a:off x="4686792" y="51188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DF6D924-BDFA-7085-0458-A16E1BC97D3D}"/>
              </a:ext>
            </a:extLst>
          </p:cNvPr>
          <p:cNvSpPr txBox="1"/>
          <p:nvPr/>
        </p:nvSpPr>
        <p:spPr>
          <a:xfrm>
            <a:off x="6559000" y="512430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5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89919A-5AC3-4EC0-7A59-1C6DB0F98740}"/>
              </a:ext>
            </a:extLst>
          </p:cNvPr>
          <p:cNvSpPr txBox="1"/>
          <p:nvPr/>
        </p:nvSpPr>
        <p:spPr>
          <a:xfrm>
            <a:off x="7813410" y="2389070"/>
            <a:ext cx="1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Ratio ~ 0.6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CB5E815-B9E2-E355-BFFF-845BADA59A8F}"/>
              </a:ext>
            </a:extLst>
          </p:cNvPr>
          <p:cNvSpPr txBox="1"/>
          <p:nvPr/>
        </p:nvSpPr>
        <p:spPr>
          <a:xfrm>
            <a:off x="7813410" y="4005064"/>
            <a:ext cx="1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Ratio ~ 0.5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0C156D8-C1F7-1B55-9CCB-DF6B7F08AF76}"/>
              </a:ext>
            </a:extLst>
          </p:cNvPr>
          <p:cNvSpPr txBox="1"/>
          <p:nvPr/>
        </p:nvSpPr>
        <p:spPr>
          <a:xfrm>
            <a:off x="7769589" y="5626833"/>
            <a:ext cx="1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Ratio ~ 0.5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849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275C2-96F0-0052-6B2D-61CC80F20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FCBBB3-64BB-EB81-6D5D-15AD580BE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7B4990-8893-B8EF-B343-FDFB90DC4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28B8CC-309B-5FA1-97C5-637F4DC25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43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032A9C-4930-ADBE-4232-9100C3A24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02267"/>
            <a:ext cx="3891742" cy="54376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6EC3F7-0939-82C0-34B9-215B53AA1A89}"/>
              </a:ext>
            </a:extLst>
          </p:cNvPr>
          <p:cNvSpPr txBox="1"/>
          <p:nvPr/>
        </p:nvSpPr>
        <p:spPr>
          <a:xfrm>
            <a:off x="672639" y="139750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6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1B0C65-060E-EFA9-54A4-622C2CB8CFE4}"/>
              </a:ext>
            </a:extLst>
          </p:cNvPr>
          <p:cNvSpPr txBox="1"/>
          <p:nvPr/>
        </p:nvSpPr>
        <p:spPr>
          <a:xfrm>
            <a:off x="2631094" y="140292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7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A0224B-C529-0621-32C7-ADFDBEAA4B4D}"/>
              </a:ext>
            </a:extLst>
          </p:cNvPr>
          <p:cNvSpPr txBox="1"/>
          <p:nvPr/>
        </p:nvSpPr>
        <p:spPr>
          <a:xfrm>
            <a:off x="672639" y="324066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8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BB67AA-5D32-D669-6FF2-1E295919716A}"/>
              </a:ext>
            </a:extLst>
          </p:cNvPr>
          <p:cNvSpPr txBox="1"/>
          <p:nvPr/>
        </p:nvSpPr>
        <p:spPr>
          <a:xfrm>
            <a:off x="2631094" y="324608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9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D8D3AD-A907-12D4-FCE8-43FD394DE076}"/>
              </a:ext>
            </a:extLst>
          </p:cNvPr>
          <p:cNvSpPr txBox="1"/>
          <p:nvPr/>
        </p:nvSpPr>
        <p:spPr>
          <a:xfrm>
            <a:off x="708906" y="4930600"/>
            <a:ext cx="55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4F80FC-B16B-92E4-FA62-D656CD50AC9F}"/>
              </a:ext>
            </a:extLst>
          </p:cNvPr>
          <p:cNvSpPr txBox="1"/>
          <p:nvPr/>
        </p:nvSpPr>
        <p:spPr>
          <a:xfrm>
            <a:off x="2667362" y="49360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EF31B8-961D-1434-C599-5996C9A7A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440" y="1108488"/>
            <a:ext cx="1446063" cy="172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6C94A4-2661-47E3-18BB-E38336BC4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906" y="1088052"/>
            <a:ext cx="1485714" cy="172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BEA3706-6ADE-FE68-D9F5-0A53A46C5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6" y="2855612"/>
            <a:ext cx="1492992" cy="172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6FC28CC-A72A-3C6A-B1BC-D37E29A347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8811" y="2865777"/>
            <a:ext cx="1510263" cy="172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766B80A-46DD-5317-BEB2-1BCF31E5F5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1918" y="4630594"/>
            <a:ext cx="1491096" cy="172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21BFCD9-B395-CD7F-438A-3E2FCFA840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8811" y="4621910"/>
            <a:ext cx="1518404" cy="1728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CA93305-A549-CA33-A826-316A2D031B69}"/>
              </a:ext>
            </a:extLst>
          </p:cNvPr>
          <p:cNvSpPr txBox="1"/>
          <p:nvPr/>
        </p:nvSpPr>
        <p:spPr>
          <a:xfrm>
            <a:off x="4482575" y="141706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6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E9C445-DF8A-BDEB-6C1E-196168F4ED99}"/>
              </a:ext>
            </a:extLst>
          </p:cNvPr>
          <p:cNvSpPr txBox="1"/>
          <p:nvPr/>
        </p:nvSpPr>
        <p:spPr>
          <a:xfrm>
            <a:off x="6441030" y="142248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7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31B3335-4FEF-E108-9EA0-C7525DFA30E6}"/>
              </a:ext>
            </a:extLst>
          </p:cNvPr>
          <p:cNvSpPr txBox="1"/>
          <p:nvPr/>
        </p:nvSpPr>
        <p:spPr>
          <a:xfrm>
            <a:off x="4482575" y="326021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8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8CEEE4-C273-A00B-FEEB-F893A4604307}"/>
              </a:ext>
            </a:extLst>
          </p:cNvPr>
          <p:cNvSpPr txBox="1"/>
          <p:nvPr/>
        </p:nvSpPr>
        <p:spPr>
          <a:xfrm>
            <a:off x="6441030" y="326563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9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871EAE-5C41-1960-DFC2-12473B67B9AB}"/>
              </a:ext>
            </a:extLst>
          </p:cNvPr>
          <p:cNvSpPr txBox="1"/>
          <p:nvPr/>
        </p:nvSpPr>
        <p:spPr>
          <a:xfrm>
            <a:off x="4518842" y="4950157"/>
            <a:ext cx="55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682BAE8-4E18-67F2-32C2-4EF3326FEBD0}"/>
              </a:ext>
            </a:extLst>
          </p:cNvPr>
          <p:cNvSpPr txBox="1"/>
          <p:nvPr/>
        </p:nvSpPr>
        <p:spPr>
          <a:xfrm>
            <a:off x="6477298" y="495557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FDBF1F8-094B-22B6-8183-C23CBB7A72E9}"/>
              </a:ext>
            </a:extLst>
          </p:cNvPr>
          <p:cNvSpPr txBox="1"/>
          <p:nvPr/>
        </p:nvSpPr>
        <p:spPr>
          <a:xfrm>
            <a:off x="7610769" y="1952052"/>
            <a:ext cx="1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Ratio ~ 0.5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5C06120-6BE6-3EB0-10DD-9301BA4F8706}"/>
              </a:ext>
            </a:extLst>
          </p:cNvPr>
          <p:cNvSpPr txBox="1"/>
          <p:nvPr/>
        </p:nvSpPr>
        <p:spPr>
          <a:xfrm>
            <a:off x="7633960" y="3850987"/>
            <a:ext cx="1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Ratio ~ 0.4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934E23-6CF5-5069-F1B0-23FCA85C7EAD}"/>
              </a:ext>
            </a:extLst>
          </p:cNvPr>
          <p:cNvSpPr txBox="1"/>
          <p:nvPr/>
        </p:nvSpPr>
        <p:spPr>
          <a:xfrm>
            <a:off x="7644667" y="5565256"/>
            <a:ext cx="1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Ratio ~ 0.2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528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D00BC-BEE9-C507-4CE5-733D10E87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0557-C453-66D9-F56E-69E8F997B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0165AF-D185-35D2-9195-E17A3071D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119AD9-937E-1CBE-A5BE-94C0FC371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44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E2F320-8C32-105F-F388-278975C1C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75744"/>
            <a:ext cx="3813293" cy="52346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EB1677-938B-02AD-6BEE-CA8198E55D6F}"/>
              </a:ext>
            </a:extLst>
          </p:cNvPr>
          <p:cNvSpPr txBox="1"/>
          <p:nvPr/>
        </p:nvSpPr>
        <p:spPr>
          <a:xfrm>
            <a:off x="755576" y="1556792"/>
            <a:ext cx="55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2046EB-5C58-9F80-18D0-87190ECF0D65}"/>
              </a:ext>
            </a:extLst>
          </p:cNvPr>
          <p:cNvSpPr txBox="1"/>
          <p:nvPr/>
        </p:nvSpPr>
        <p:spPr>
          <a:xfrm>
            <a:off x="2714032" y="1562212"/>
            <a:ext cx="55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9D2065-329C-3278-7F47-DCABF8C9C506}"/>
              </a:ext>
            </a:extLst>
          </p:cNvPr>
          <p:cNvSpPr txBox="1"/>
          <p:nvPr/>
        </p:nvSpPr>
        <p:spPr>
          <a:xfrm>
            <a:off x="731977" y="3319485"/>
            <a:ext cx="55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FA98CD-EFF7-931F-83B9-097229C5A066}"/>
              </a:ext>
            </a:extLst>
          </p:cNvPr>
          <p:cNvSpPr txBox="1"/>
          <p:nvPr/>
        </p:nvSpPr>
        <p:spPr>
          <a:xfrm>
            <a:off x="2690432" y="3324905"/>
            <a:ext cx="552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15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8A0BEC-D20C-9EE1-541B-30BEC49547A7}"/>
              </a:ext>
            </a:extLst>
          </p:cNvPr>
          <p:cNvSpPr txBox="1"/>
          <p:nvPr/>
        </p:nvSpPr>
        <p:spPr>
          <a:xfrm>
            <a:off x="731977" y="4809500"/>
            <a:ext cx="55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16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F9189D-487C-9580-57D1-BCC341359958}"/>
              </a:ext>
            </a:extLst>
          </p:cNvPr>
          <p:cNvSpPr txBox="1"/>
          <p:nvPr/>
        </p:nvSpPr>
        <p:spPr>
          <a:xfrm>
            <a:off x="2690433" y="4814920"/>
            <a:ext cx="552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17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93930D-6B91-8B6B-7CBA-B1E4A1DA6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099" y="1075744"/>
            <a:ext cx="1468116" cy="172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5104FE-01C8-13FE-64D8-DA92F94C6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077" y="1082670"/>
            <a:ext cx="1485072" cy="172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876D5F-BF8E-35CC-ABD7-8107D21B26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9099" y="2897877"/>
            <a:ext cx="1487099" cy="172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96DD120-9839-1758-81F6-02BB9578DD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5117" y="2884482"/>
            <a:ext cx="1505032" cy="172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0899784-2455-53F4-FAA1-3272B4FC58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4737" y="4671314"/>
            <a:ext cx="1509677" cy="172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A497B9F-4881-7040-6CFB-15F5CB9F8E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6134" y="4671314"/>
            <a:ext cx="1495115" cy="1728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F15C6CB-D9AA-D450-5842-2341E81DA037}"/>
              </a:ext>
            </a:extLst>
          </p:cNvPr>
          <p:cNvSpPr txBox="1"/>
          <p:nvPr/>
        </p:nvSpPr>
        <p:spPr>
          <a:xfrm>
            <a:off x="4613248" y="1572024"/>
            <a:ext cx="55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AF915E-0255-C5FE-DFD5-9334F8216CB2}"/>
              </a:ext>
            </a:extLst>
          </p:cNvPr>
          <p:cNvSpPr txBox="1"/>
          <p:nvPr/>
        </p:nvSpPr>
        <p:spPr>
          <a:xfrm>
            <a:off x="6571704" y="1577444"/>
            <a:ext cx="55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1427AC-419A-2BBB-A9BE-2DE49FBBE5F6}"/>
              </a:ext>
            </a:extLst>
          </p:cNvPr>
          <p:cNvSpPr txBox="1"/>
          <p:nvPr/>
        </p:nvSpPr>
        <p:spPr>
          <a:xfrm>
            <a:off x="4589649" y="3334717"/>
            <a:ext cx="55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599FC4-93B0-5094-1502-E7CA8ACC0E58}"/>
              </a:ext>
            </a:extLst>
          </p:cNvPr>
          <p:cNvSpPr txBox="1"/>
          <p:nvPr/>
        </p:nvSpPr>
        <p:spPr>
          <a:xfrm>
            <a:off x="6548104" y="3340137"/>
            <a:ext cx="552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15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67178AF-FAB8-458C-3354-DF06C2C0CBE1}"/>
              </a:ext>
            </a:extLst>
          </p:cNvPr>
          <p:cNvSpPr txBox="1"/>
          <p:nvPr/>
        </p:nvSpPr>
        <p:spPr>
          <a:xfrm>
            <a:off x="4589649" y="4824732"/>
            <a:ext cx="55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16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0559BD-370A-48F7-125E-DAB187372CAE}"/>
              </a:ext>
            </a:extLst>
          </p:cNvPr>
          <p:cNvSpPr txBox="1"/>
          <p:nvPr/>
        </p:nvSpPr>
        <p:spPr>
          <a:xfrm>
            <a:off x="6548105" y="4830152"/>
            <a:ext cx="552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17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D03E8E-0C37-FB29-BBF9-0D5BEB910D2E}"/>
              </a:ext>
            </a:extLst>
          </p:cNvPr>
          <p:cNvSpPr txBox="1"/>
          <p:nvPr/>
        </p:nvSpPr>
        <p:spPr>
          <a:xfrm>
            <a:off x="7610769" y="1952052"/>
            <a:ext cx="1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Ratio ~ 0.2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D2334A0-9E8D-1005-599C-05433C57B2FC}"/>
              </a:ext>
            </a:extLst>
          </p:cNvPr>
          <p:cNvSpPr txBox="1"/>
          <p:nvPr/>
        </p:nvSpPr>
        <p:spPr>
          <a:xfrm>
            <a:off x="7633960" y="3850987"/>
            <a:ext cx="1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Ratio ~ 0.2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B1A601C-9244-9AC9-6AF8-DCFB24790221}"/>
              </a:ext>
            </a:extLst>
          </p:cNvPr>
          <p:cNvSpPr txBox="1"/>
          <p:nvPr/>
        </p:nvSpPr>
        <p:spPr>
          <a:xfrm>
            <a:off x="7644667" y="5565256"/>
            <a:ext cx="1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??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8897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596EF-EB12-1A41-3D56-6C84DD9C2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DB65CF-D1BF-73F5-3B32-677F42378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B112AF-8172-4258-D8FF-396797F80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76A41-B0D8-3D04-4C05-D23EFDEE6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45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E9856E3-EE87-1DF5-A6C5-48B24D7A9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3" y="44450"/>
            <a:ext cx="9128125" cy="792163"/>
          </a:xfrm>
        </p:spPr>
        <p:txBody>
          <a:bodyPr/>
          <a:lstStyle/>
          <a:p>
            <a:r>
              <a:rPr lang="en-US" altLang="zh-TW" sz="3200" dirty="0"/>
              <a:t>Produce full E615 Range, N</a:t>
            </a:r>
            <a:r>
              <a:rPr lang="en-US" altLang="zh-TW" sz="3200" dirty="0">
                <a:solidFill>
                  <a:srgbClr val="0000FF"/>
                </a:solidFill>
              </a:rPr>
              <a:t>LO</a:t>
            </a:r>
            <a:r>
              <a:rPr lang="en-US" altLang="zh-TW" sz="3200" dirty="0"/>
              <a:t> </a:t>
            </a:r>
            <a:br>
              <a:rPr lang="en-US" altLang="zh-TW" sz="3200" dirty="0"/>
            </a:br>
            <a:r>
              <a:rPr lang="en-US" altLang="zh-TW" sz="3200" dirty="0"/>
              <a:t>(</a:t>
            </a:r>
            <a:r>
              <a:rPr lang="en-US" altLang="zh-TW" sz="3200" b="1" dirty="0">
                <a:solidFill>
                  <a:schemeClr val="tx1"/>
                </a:solidFill>
              </a:rPr>
              <a:t>grid scale 1e-6*</a:t>
            </a:r>
            <a:r>
              <a:rPr lang="en-US" altLang="zh-TW" sz="3200" b="1" dirty="0" err="1">
                <a:solidFill>
                  <a:srgbClr val="FF0000"/>
                </a:solidFill>
              </a:rPr>
              <a:t>sqrtTauSize</a:t>
            </a:r>
            <a:r>
              <a:rPr lang="en-US" altLang="zh-TW" sz="3200" dirty="0"/>
              <a:t>)</a:t>
            </a:r>
            <a:endParaRPr lang="zh-TW" alt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C1816C-D759-3A2F-DE9C-0D6D3957C7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960"/>
          <a:stretch>
            <a:fillRect/>
          </a:stretch>
        </p:blipFill>
        <p:spPr>
          <a:xfrm>
            <a:off x="251520" y="959196"/>
            <a:ext cx="4245162" cy="54941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5EB0E0-C24D-7BC6-6C4E-91CE2CBC1715}"/>
              </a:ext>
            </a:extLst>
          </p:cNvPr>
          <p:cNvSpPr txBox="1"/>
          <p:nvPr/>
        </p:nvSpPr>
        <p:spPr>
          <a:xfrm>
            <a:off x="899592" y="13407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7BAA00-B598-21B3-EC96-76FA701AEB28}"/>
              </a:ext>
            </a:extLst>
          </p:cNvPr>
          <p:cNvSpPr txBox="1"/>
          <p:nvPr/>
        </p:nvSpPr>
        <p:spPr>
          <a:xfrm>
            <a:off x="2771800" y="13461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8465A0-D7E2-0B43-869B-151816F3E530}"/>
              </a:ext>
            </a:extLst>
          </p:cNvPr>
          <p:cNvSpPr txBox="1"/>
          <p:nvPr/>
        </p:nvSpPr>
        <p:spPr>
          <a:xfrm>
            <a:off x="826757" y="31375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FD8D12-3AE3-9B1A-30F6-6330D096B22A}"/>
              </a:ext>
            </a:extLst>
          </p:cNvPr>
          <p:cNvSpPr txBox="1"/>
          <p:nvPr/>
        </p:nvSpPr>
        <p:spPr>
          <a:xfrm>
            <a:off x="2698965" y="31429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6C9402-01A4-86A1-EB94-DBF12B32FFE8}"/>
              </a:ext>
            </a:extLst>
          </p:cNvPr>
          <p:cNvSpPr txBox="1"/>
          <p:nvPr/>
        </p:nvSpPr>
        <p:spPr>
          <a:xfrm>
            <a:off x="826604" y="49342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23E0CA-8E64-405F-A172-23AF7A237AEF}"/>
              </a:ext>
            </a:extLst>
          </p:cNvPr>
          <p:cNvSpPr txBox="1"/>
          <p:nvPr/>
        </p:nvSpPr>
        <p:spPr>
          <a:xfrm>
            <a:off x="2698812" y="493969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5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2F83CE-3248-A24E-414F-D6C3AA003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077" y="1115547"/>
            <a:ext cx="1505630" cy="172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255C944-4D99-37D6-1AA6-E04453471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101" y="1113264"/>
            <a:ext cx="1477834" cy="172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757741-4B58-ECBC-C4DF-1873951443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4878" y="2947358"/>
            <a:ext cx="1492364" cy="172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796B3B8-2D11-EF22-F993-C0B33840F0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1101" y="2995053"/>
            <a:ext cx="1500387" cy="172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4299689-D100-6623-9B8F-B35F3D5F5E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4749" y="4781452"/>
            <a:ext cx="1484425" cy="172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0982472-A956-3219-A0DA-8E198E28AE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6610" y="4876842"/>
            <a:ext cx="1506816" cy="1728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68AB06E-1F27-DEA6-BC78-EA99B3E0A37E}"/>
              </a:ext>
            </a:extLst>
          </p:cNvPr>
          <p:cNvSpPr txBox="1"/>
          <p:nvPr/>
        </p:nvSpPr>
        <p:spPr>
          <a:xfrm>
            <a:off x="4834746" y="152543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5930B0-0CF1-0612-E50E-0CE53DA0D7F2}"/>
              </a:ext>
            </a:extLst>
          </p:cNvPr>
          <p:cNvSpPr txBox="1"/>
          <p:nvPr/>
        </p:nvSpPr>
        <p:spPr>
          <a:xfrm>
            <a:off x="6706954" y="153085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EC25DE-FB83-4A62-9F64-8C7F40651BEC}"/>
              </a:ext>
            </a:extLst>
          </p:cNvPr>
          <p:cNvSpPr txBox="1"/>
          <p:nvPr/>
        </p:nvSpPr>
        <p:spPr>
          <a:xfrm>
            <a:off x="4761911" y="332218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5438E1-CAFF-93A8-27AA-4BB298555186}"/>
              </a:ext>
            </a:extLst>
          </p:cNvPr>
          <p:cNvSpPr txBox="1"/>
          <p:nvPr/>
        </p:nvSpPr>
        <p:spPr>
          <a:xfrm>
            <a:off x="6634119" y="33276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E50D46-7479-37DF-41D0-2F4281586E7E}"/>
              </a:ext>
            </a:extLst>
          </p:cNvPr>
          <p:cNvSpPr txBox="1"/>
          <p:nvPr/>
        </p:nvSpPr>
        <p:spPr>
          <a:xfrm>
            <a:off x="4761758" y="511893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0D9914-6BD8-10EA-3489-2FED3D7D1BB1}"/>
              </a:ext>
            </a:extLst>
          </p:cNvPr>
          <p:cNvSpPr txBox="1"/>
          <p:nvPr/>
        </p:nvSpPr>
        <p:spPr>
          <a:xfrm>
            <a:off x="6633966" y="512435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5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39BBC9D-EAA0-D9E7-5162-896A57415960}"/>
              </a:ext>
            </a:extLst>
          </p:cNvPr>
          <p:cNvSpPr txBox="1"/>
          <p:nvPr/>
        </p:nvSpPr>
        <p:spPr>
          <a:xfrm>
            <a:off x="7813410" y="2389070"/>
            <a:ext cx="1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Ratio ~ 0.8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737E339-D78F-3854-579E-9A8F6067F09B}"/>
              </a:ext>
            </a:extLst>
          </p:cNvPr>
          <p:cNvSpPr txBox="1"/>
          <p:nvPr/>
        </p:nvSpPr>
        <p:spPr>
          <a:xfrm>
            <a:off x="7813410" y="4005064"/>
            <a:ext cx="1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Ratio ~ 0.8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5DEC01-A1ED-9D16-E3ED-386DBE38A7C3}"/>
              </a:ext>
            </a:extLst>
          </p:cNvPr>
          <p:cNvSpPr txBox="1"/>
          <p:nvPr/>
        </p:nvSpPr>
        <p:spPr>
          <a:xfrm>
            <a:off x="7769589" y="5626833"/>
            <a:ext cx="1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Ratio ~ 0.8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038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A2E41-0257-52B5-002D-27D5BA420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E623A-4AE5-6CF8-087A-B465EE140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7BD279-ACEE-9849-DE8C-37F7443B8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354285-2A38-B8F0-2ADF-205C12586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A65640-6CFB-0C39-C24D-2B727AE27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46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914809-A4E0-05A6-D5E0-A4C9D8803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02267"/>
            <a:ext cx="3891742" cy="54376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42E397-014C-8FF9-0995-A4D425D28C61}"/>
              </a:ext>
            </a:extLst>
          </p:cNvPr>
          <p:cNvSpPr txBox="1"/>
          <p:nvPr/>
        </p:nvSpPr>
        <p:spPr>
          <a:xfrm>
            <a:off x="672639" y="139750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6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70537C-B49F-997D-6BD5-4454B583F8DC}"/>
              </a:ext>
            </a:extLst>
          </p:cNvPr>
          <p:cNvSpPr txBox="1"/>
          <p:nvPr/>
        </p:nvSpPr>
        <p:spPr>
          <a:xfrm>
            <a:off x="2631094" y="140292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7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9E8F98-8D65-FABB-8A59-79E854C69DF6}"/>
              </a:ext>
            </a:extLst>
          </p:cNvPr>
          <p:cNvSpPr txBox="1"/>
          <p:nvPr/>
        </p:nvSpPr>
        <p:spPr>
          <a:xfrm>
            <a:off x="672639" y="324066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8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232AC1-2D57-AA76-F06A-8772E71287E1}"/>
              </a:ext>
            </a:extLst>
          </p:cNvPr>
          <p:cNvSpPr txBox="1"/>
          <p:nvPr/>
        </p:nvSpPr>
        <p:spPr>
          <a:xfrm>
            <a:off x="2631094" y="324608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9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F0E730-E178-6D67-A9C7-44A54EF58A26}"/>
              </a:ext>
            </a:extLst>
          </p:cNvPr>
          <p:cNvSpPr txBox="1"/>
          <p:nvPr/>
        </p:nvSpPr>
        <p:spPr>
          <a:xfrm>
            <a:off x="708906" y="4930600"/>
            <a:ext cx="55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216133-45D4-CA0D-88AE-C348CF93406D}"/>
              </a:ext>
            </a:extLst>
          </p:cNvPr>
          <p:cNvSpPr txBox="1"/>
          <p:nvPr/>
        </p:nvSpPr>
        <p:spPr>
          <a:xfrm>
            <a:off x="2667362" y="49360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F2CC1F0-6E69-A4E5-0DFB-1752EEE9E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655" y="1149570"/>
            <a:ext cx="1480500" cy="172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389667-06E3-9577-6D8D-B4E455F4C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218" y="1131585"/>
            <a:ext cx="1524706" cy="172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328052-5D67-FD2D-5712-5381B4F9FC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9901" y="2923964"/>
            <a:ext cx="1478503" cy="172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02CA834-37BE-10D1-51C0-E0CE638BE8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5097" y="2923964"/>
            <a:ext cx="1490119" cy="172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7D6E6C3-1C04-6AFC-75B7-51A87E3272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4647" y="4740555"/>
            <a:ext cx="1522508" cy="172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CB8AFEF-FA63-08D8-1820-C3B09F2410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5097" y="4740555"/>
            <a:ext cx="1528794" cy="1728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699ADDC-5767-7A4D-528A-ED14DF309352}"/>
              </a:ext>
            </a:extLst>
          </p:cNvPr>
          <p:cNvSpPr txBox="1"/>
          <p:nvPr/>
        </p:nvSpPr>
        <p:spPr>
          <a:xfrm>
            <a:off x="4640700" y="158217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6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81A2A0-AD68-3F25-40BB-83A416B7D187}"/>
              </a:ext>
            </a:extLst>
          </p:cNvPr>
          <p:cNvSpPr txBox="1"/>
          <p:nvPr/>
        </p:nvSpPr>
        <p:spPr>
          <a:xfrm>
            <a:off x="6599155" y="15875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7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B9AC30-5601-BE03-8A5F-0F49E53D665B}"/>
              </a:ext>
            </a:extLst>
          </p:cNvPr>
          <p:cNvSpPr txBox="1"/>
          <p:nvPr/>
        </p:nvSpPr>
        <p:spPr>
          <a:xfrm>
            <a:off x="4640700" y="34253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8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35D144-5022-B89B-7935-16C46394A876}"/>
              </a:ext>
            </a:extLst>
          </p:cNvPr>
          <p:cNvSpPr txBox="1"/>
          <p:nvPr/>
        </p:nvSpPr>
        <p:spPr>
          <a:xfrm>
            <a:off x="6599155" y="343074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9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2C3E46D-C7D5-12FD-59C6-9C01486CD922}"/>
              </a:ext>
            </a:extLst>
          </p:cNvPr>
          <p:cNvSpPr txBox="1"/>
          <p:nvPr/>
        </p:nvSpPr>
        <p:spPr>
          <a:xfrm>
            <a:off x="4676967" y="5115266"/>
            <a:ext cx="55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4107BF-4C71-F475-E1CA-DF084072EC74}"/>
              </a:ext>
            </a:extLst>
          </p:cNvPr>
          <p:cNvSpPr txBox="1"/>
          <p:nvPr/>
        </p:nvSpPr>
        <p:spPr>
          <a:xfrm>
            <a:off x="6635423" y="512068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A89AF6-DF45-EB91-E19A-892C093A1B5E}"/>
              </a:ext>
            </a:extLst>
          </p:cNvPr>
          <p:cNvSpPr txBox="1"/>
          <p:nvPr/>
        </p:nvSpPr>
        <p:spPr>
          <a:xfrm>
            <a:off x="7813410" y="2389070"/>
            <a:ext cx="1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Ratio ~ 0.8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02BFF1-DAA8-6CEE-BB58-3A4685581E28}"/>
              </a:ext>
            </a:extLst>
          </p:cNvPr>
          <p:cNvSpPr txBox="1"/>
          <p:nvPr/>
        </p:nvSpPr>
        <p:spPr>
          <a:xfrm>
            <a:off x="7813410" y="4005064"/>
            <a:ext cx="1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Ratio ~ 0.8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E7EB94-955A-BA1B-BD34-C27C49A2621B}"/>
              </a:ext>
            </a:extLst>
          </p:cNvPr>
          <p:cNvSpPr txBox="1"/>
          <p:nvPr/>
        </p:nvSpPr>
        <p:spPr>
          <a:xfrm>
            <a:off x="7769589" y="5626833"/>
            <a:ext cx="1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Ratio ~ 0.4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223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5A210-F8E6-4A68-23FA-EEA5360F6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BCE04-FC58-B771-AA7C-E8964A1CD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050327-2FCD-3DD2-FC6A-D8F2A50BA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3F4BC7-0AC6-335B-4E3B-64DC9B101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BB61C8-4981-A65E-D023-95588212C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47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C86377-3F0D-B287-3F88-4E87791DA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75744"/>
            <a:ext cx="3813293" cy="52346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DDE0BB-6955-CEC2-CD47-545416013AAF}"/>
              </a:ext>
            </a:extLst>
          </p:cNvPr>
          <p:cNvSpPr txBox="1"/>
          <p:nvPr/>
        </p:nvSpPr>
        <p:spPr>
          <a:xfrm>
            <a:off x="755576" y="1556792"/>
            <a:ext cx="55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C02613-435F-16A5-F981-7B95F1639BE1}"/>
              </a:ext>
            </a:extLst>
          </p:cNvPr>
          <p:cNvSpPr txBox="1"/>
          <p:nvPr/>
        </p:nvSpPr>
        <p:spPr>
          <a:xfrm>
            <a:off x="2714032" y="1562212"/>
            <a:ext cx="55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D4CDA2-640F-E311-2124-5642BE29603A}"/>
              </a:ext>
            </a:extLst>
          </p:cNvPr>
          <p:cNvSpPr txBox="1"/>
          <p:nvPr/>
        </p:nvSpPr>
        <p:spPr>
          <a:xfrm>
            <a:off x="731977" y="3319485"/>
            <a:ext cx="55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9BA8D0-4E4D-501C-B1F5-76F92CDAF7C6}"/>
              </a:ext>
            </a:extLst>
          </p:cNvPr>
          <p:cNvSpPr txBox="1"/>
          <p:nvPr/>
        </p:nvSpPr>
        <p:spPr>
          <a:xfrm>
            <a:off x="2690432" y="3324905"/>
            <a:ext cx="552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15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E37444-DD3C-39B3-3104-67E94CC36175}"/>
              </a:ext>
            </a:extLst>
          </p:cNvPr>
          <p:cNvSpPr txBox="1"/>
          <p:nvPr/>
        </p:nvSpPr>
        <p:spPr>
          <a:xfrm>
            <a:off x="731977" y="4809500"/>
            <a:ext cx="55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16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784740-1C53-F7A8-ABA1-B3EB2549F935}"/>
              </a:ext>
            </a:extLst>
          </p:cNvPr>
          <p:cNvSpPr txBox="1"/>
          <p:nvPr/>
        </p:nvSpPr>
        <p:spPr>
          <a:xfrm>
            <a:off x="2690433" y="4814920"/>
            <a:ext cx="552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17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95C570C-B1A7-A93A-9694-375345882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952" y="1198838"/>
            <a:ext cx="1495473" cy="172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2536185-4227-5165-1A44-2EBD4E2C4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8424" y="1210224"/>
            <a:ext cx="1465633" cy="172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98F01A2-A2E9-2293-C301-22B95A4B57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3210" y="3013992"/>
            <a:ext cx="1511999" cy="172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8725E71-82E9-51EB-9E88-CD92922400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3144" y="2938224"/>
            <a:ext cx="1490913" cy="172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13F2CA5-7E5B-7239-A7BF-FF5207B926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3826" y="4879325"/>
            <a:ext cx="1453714" cy="1728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0F3A36A-D957-B65E-2C64-1AB2DDE87C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2133" y="4845365"/>
            <a:ext cx="1498213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706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標題 7">
            <a:extLst>
              <a:ext uri="{FF2B5EF4-FFF2-40B4-BE49-F238E27FC236}">
                <a16:creationId xmlns:a16="http://schemas.microsoft.com/office/drawing/2014/main" id="{0934F810-1EE4-467A-B9A5-123BC67904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B915DDD8-B01A-4BCB-B57E-A87617C2E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COMPASS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AEFDEF8-5AB8-4091-8055-E9825A8F7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55B5A4A-2A8C-4354-8BF2-FAAD81445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39A68A9-82DB-4AD5-BE3A-803096CE5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48</a:t>
            </a:fld>
            <a:r>
              <a:rPr lang="en-US" altLang="ja-JP"/>
              <a:t>/N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829540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4E6B60-9DC1-46F3-9323-E6D4BA0F5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8604" y="54789"/>
            <a:ext cx="9128792" cy="792088"/>
          </a:xfrm>
        </p:spPr>
        <p:txBody>
          <a:bodyPr/>
          <a:lstStyle/>
          <a:p>
            <a:r>
              <a:rPr lang="en-US" altLang="zh-TW" sz="3200" dirty="0"/>
              <a:t>COMPASS</a:t>
            </a:r>
            <a:r>
              <a:rPr lang="zh-TW" altLang="en-US" sz="3200" dirty="0"/>
              <a:t> 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</a:t>
            </a:r>
            <a:r>
              <a:rPr lang="en-US" altLang="zh-TW" sz="3200" dirty="0"/>
              <a:t> (</a:t>
            </a:r>
            <a:r>
              <a:rPr lang="en-US" altLang="zh-TW" sz="3200" b="1" dirty="0">
                <a:solidFill>
                  <a:schemeClr val="tx1"/>
                </a:solidFill>
              </a:rPr>
              <a:t>grid scale 1e-6*</a:t>
            </a:r>
            <a:r>
              <a:rPr lang="en-US" altLang="zh-TW" sz="3200" b="1" strike="sngStrike" dirty="0" err="1">
                <a:solidFill>
                  <a:srgbClr val="FF0000"/>
                </a:solidFill>
              </a:rPr>
              <a:t>sqrtTauSize</a:t>
            </a:r>
            <a:r>
              <a:rPr lang="en-US" altLang="zh-TW" sz="3200" strike="sngStrike" dirty="0"/>
              <a:t>)</a:t>
            </a:r>
            <a:endParaRPr lang="zh-TW" altLang="en-US" sz="3200" strike="sngStrike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73C0D9F-9A0A-44FC-AD5A-BB66E8DAB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1B5CB42-0014-4960-B94E-A417D957F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AA2DC08-649D-4C4F-9E48-BFDC4C3A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49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EC56702-94D7-4CE4-8CBF-745A3971F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10" y="1234748"/>
            <a:ext cx="2153634" cy="2520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94DBE8C1-DAA8-4E54-AEA3-39767F3A4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803" y="1198610"/>
            <a:ext cx="2128880" cy="2520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E55ECAAC-C2BF-4C0A-BC1C-1EC38FB1D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1158467"/>
            <a:ext cx="2167101" cy="25200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49B07EE7-E8C0-465A-92C5-6C23FB7616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094" y="3911987"/>
            <a:ext cx="2191743" cy="25200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84CD3D84-E315-41A1-9D9C-653D0EF827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8419" y="3911987"/>
            <a:ext cx="2155722" cy="2520000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2770D26B-BA44-4083-84C8-B621EEF3C23D}"/>
              </a:ext>
            </a:extLst>
          </p:cNvPr>
          <p:cNvSpPr txBox="1"/>
          <p:nvPr/>
        </p:nvSpPr>
        <p:spPr>
          <a:xfrm>
            <a:off x="6084168" y="4941168"/>
            <a:ext cx="2444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Ratio ~ 20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=&gt; Same as the case for NA10 and E615</a:t>
            </a:r>
            <a:endParaRPr lang="zh-TW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526D91E3-E5BF-4F29-A53A-27AF840A71E5}"/>
                  </a:ext>
                </a:extLst>
              </p:cNvPr>
              <p:cNvSpPr txBox="1"/>
              <p:nvPr/>
            </p:nvSpPr>
            <p:spPr>
              <a:xfrm>
                <a:off x="995170" y="1001353"/>
                <a:ext cx="14632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𝟗𝟓</m:t>
                      </m:r>
                    </m:oMath>
                  </m:oMathPara>
                </a14:m>
                <a:endParaRPr lang="zh-TW" altLang="en-US" sz="1400" b="1" dirty="0"/>
              </a:p>
            </p:txBody>
          </p:sp>
        </mc:Choice>
        <mc:Fallback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526D91E3-E5BF-4F29-A53A-27AF840A7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170" y="1001353"/>
                <a:ext cx="1463286" cy="215444"/>
              </a:xfrm>
              <a:prstGeom prst="rect">
                <a:avLst/>
              </a:prstGeom>
              <a:blipFill>
                <a:blip r:embed="rId7"/>
                <a:stretch>
                  <a:fillRect l="-2083" r="-2083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EA9A45EA-9CFA-442B-BF0B-B101EF5D2913}"/>
                  </a:ext>
                </a:extLst>
              </p:cNvPr>
              <p:cNvSpPr txBox="1"/>
              <p:nvPr/>
            </p:nvSpPr>
            <p:spPr>
              <a:xfrm>
                <a:off x="3609372" y="993207"/>
                <a:ext cx="14632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𝟗𝟓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𝟖𝟓</m:t>
                      </m:r>
                    </m:oMath>
                  </m:oMathPara>
                </a14:m>
                <a:endParaRPr lang="zh-TW" altLang="en-US" sz="1400" b="1" dirty="0"/>
              </a:p>
            </p:txBody>
          </p:sp>
        </mc:Choice>
        <mc:Fallback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EA9A45EA-9CFA-442B-BF0B-B101EF5D2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372" y="993207"/>
                <a:ext cx="1463286" cy="215444"/>
              </a:xfrm>
              <a:prstGeom prst="rect">
                <a:avLst/>
              </a:prstGeom>
              <a:blipFill>
                <a:blip r:embed="rId8"/>
                <a:stretch>
                  <a:fillRect l="-2083" r="-2083" b="-8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B44E176A-FBD0-4BF9-85E7-A391323B9B90}"/>
                  </a:ext>
                </a:extLst>
              </p:cNvPr>
              <p:cNvSpPr txBox="1"/>
              <p:nvPr/>
            </p:nvSpPr>
            <p:spPr>
              <a:xfrm>
                <a:off x="6137965" y="970836"/>
                <a:ext cx="14632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𝟖𝟓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𝟕𝟓</m:t>
                      </m:r>
                    </m:oMath>
                  </m:oMathPara>
                </a14:m>
                <a:endParaRPr lang="zh-TW" altLang="en-US" sz="1400" b="1" dirty="0"/>
              </a:p>
            </p:txBody>
          </p:sp>
        </mc:Choice>
        <mc:Fallback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B44E176A-FBD0-4BF9-85E7-A391323B9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965" y="970836"/>
                <a:ext cx="1463286" cy="215444"/>
              </a:xfrm>
              <a:prstGeom prst="rect">
                <a:avLst/>
              </a:prstGeom>
              <a:blipFill>
                <a:blip r:embed="rId9"/>
                <a:stretch>
                  <a:fillRect l="-2500" r="-1667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05A5AEDF-6BFE-403B-A691-FC03625C1566}"/>
                  </a:ext>
                </a:extLst>
              </p:cNvPr>
              <p:cNvSpPr txBox="1"/>
              <p:nvPr/>
            </p:nvSpPr>
            <p:spPr>
              <a:xfrm>
                <a:off x="995169" y="3615459"/>
                <a:ext cx="14632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𝟔𝟓</m:t>
                      </m:r>
                    </m:oMath>
                  </m:oMathPara>
                </a14:m>
                <a:endParaRPr lang="zh-TW" altLang="en-US" sz="1400" b="1" dirty="0"/>
              </a:p>
            </p:txBody>
          </p:sp>
        </mc:Choice>
        <mc:Fallback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05A5AEDF-6BFE-403B-A691-FC03625C1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169" y="3615459"/>
                <a:ext cx="1463286" cy="215444"/>
              </a:xfrm>
              <a:prstGeom prst="rect">
                <a:avLst/>
              </a:prstGeom>
              <a:blipFill>
                <a:blip r:embed="rId10"/>
                <a:stretch>
                  <a:fillRect l="-2083" r="-2083" b="-1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2BD942D1-5CE1-4A84-AEBA-5124A815D1FD}"/>
                  </a:ext>
                </a:extLst>
              </p:cNvPr>
              <p:cNvSpPr txBox="1"/>
              <p:nvPr/>
            </p:nvSpPr>
            <p:spPr>
              <a:xfrm>
                <a:off x="3542065" y="3647026"/>
                <a:ext cx="14632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𝟔𝟓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𝟓𝟎</m:t>
                      </m:r>
                    </m:oMath>
                  </m:oMathPara>
                </a14:m>
                <a:endParaRPr lang="zh-TW" altLang="en-US" sz="1400" b="1" dirty="0"/>
              </a:p>
            </p:txBody>
          </p:sp>
        </mc:Choice>
        <mc:Fallback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2BD942D1-5CE1-4A84-AEBA-5124A815D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065" y="3647026"/>
                <a:ext cx="1463286" cy="215444"/>
              </a:xfrm>
              <a:prstGeom prst="rect">
                <a:avLst/>
              </a:prstGeom>
              <a:blipFill>
                <a:blip r:embed="rId11"/>
                <a:stretch>
                  <a:fillRect l="-2083" r="-2083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4190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3A6115-2398-4174-9D7F-235BF0F9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Compare Xsc#2(3) and Xsc#2*(3*)</a:t>
            </a:r>
            <a:br>
              <a:rPr lang="en-US" altLang="zh-TW" sz="3200" dirty="0"/>
            </a:br>
            <a:r>
              <a:rPr lang="en-US" altLang="zh-TW" sz="3200" dirty="0"/>
              <a:t>(Compare Grid file Provided on Official Website)</a:t>
            </a:r>
            <a:endParaRPr lang="zh-TW" altLang="en-US" sz="32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1653222-3046-4073-B460-4A1056E76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FA4A25B-06D8-40CF-A3AA-6E8E25ABF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5A1D1AA-29E3-49BA-8FAA-6C37008F0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5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C9EE429-ED65-4479-B615-4A868FC56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24744"/>
            <a:ext cx="7488832" cy="4268174"/>
          </a:xfrm>
          <a:prstGeom prst="rect">
            <a:avLst/>
          </a:prstGeom>
        </p:spPr>
      </p:pic>
      <p:sp>
        <p:nvSpPr>
          <p:cNvPr id="8" name="箭號: 上-下雙向 7">
            <a:extLst>
              <a:ext uri="{FF2B5EF4-FFF2-40B4-BE49-F238E27FC236}">
                <a16:creationId xmlns:a16="http://schemas.microsoft.com/office/drawing/2014/main" id="{BC54171A-6754-4D92-A9C5-30911338F964}"/>
              </a:ext>
            </a:extLst>
          </p:cNvPr>
          <p:cNvSpPr/>
          <p:nvPr/>
        </p:nvSpPr>
        <p:spPr>
          <a:xfrm>
            <a:off x="7282981" y="3654836"/>
            <a:ext cx="181389" cy="936104"/>
          </a:xfrm>
          <a:prstGeom prst="upDown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上-下雙向 8">
            <a:extLst>
              <a:ext uri="{FF2B5EF4-FFF2-40B4-BE49-F238E27FC236}">
                <a16:creationId xmlns:a16="http://schemas.microsoft.com/office/drawing/2014/main" id="{228BBF38-AD7C-4ADE-9CC2-D47BC017BC77}"/>
              </a:ext>
            </a:extLst>
          </p:cNvPr>
          <p:cNvSpPr/>
          <p:nvPr/>
        </p:nvSpPr>
        <p:spPr>
          <a:xfrm>
            <a:off x="4932040" y="2852936"/>
            <a:ext cx="181389" cy="936104"/>
          </a:xfrm>
          <a:prstGeom prst="upDown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CB3D441-40EF-480B-B53E-430FE62E3806}"/>
              </a:ext>
            </a:extLst>
          </p:cNvPr>
          <p:cNvSpPr txBox="1"/>
          <p:nvPr/>
        </p:nvSpPr>
        <p:spPr>
          <a:xfrm>
            <a:off x="356245" y="322592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 dirty="0">
                <a:solidFill>
                  <a:srgbClr val="FF9900"/>
                </a:solidFill>
              </a:rPr>
              <a:t>Grid file is generated in the same kinematic region</a:t>
            </a:r>
            <a:endParaRPr lang="zh-TW" altLang="en-US" sz="1400" b="1" dirty="0">
              <a:solidFill>
                <a:srgbClr val="FF9900"/>
              </a:solidFill>
            </a:endParaRPr>
          </a:p>
        </p:txBody>
      </p:sp>
      <p:sp>
        <p:nvSpPr>
          <p:cNvPr id="12" name="箭號: 上-下雙向 11">
            <a:extLst>
              <a:ext uri="{FF2B5EF4-FFF2-40B4-BE49-F238E27FC236}">
                <a16:creationId xmlns:a16="http://schemas.microsoft.com/office/drawing/2014/main" id="{E3675083-2499-44F8-8ED8-0213E8C93831}"/>
              </a:ext>
            </a:extLst>
          </p:cNvPr>
          <p:cNvSpPr/>
          <p:nvPr/>
        </p:nvSpPr>
        <p:spPr>
          <a:xfrm>
            <a:off x="2921571" y="3179248"/>
            <a:ext cx="181389" cy="569894"/>
          </a:xfrm>
          <a:prstGeom prst="upDown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8BEFC5A-62A8-46BE-A9B3-3205DE96E946}"/>
              </a:ext>
            </a:extLst>
          </p:cNvPr>
          <p:cNvSpPr txBox="1"/>
          <p:nvPr/>
        </p:nvSpPr>
        <p:spPr>
          <a:xfrm>
            <a:off x="878163" y="5591951"/>
            <a:ext cx="7294237" cy="646331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APPL official website : </a:t>
            </a:r>
            <a:r>
              <a:rPr lang="en-US" altLang="zh-TW" dirty="0">
                <a:hlinkClick r:id="rId3"/>
              </a:rPr>
              <a:t>https://applgrid.hepforge.org/</a:t>
            </a:r>
            <a:r>
              <a:rPr lang="en-US" altLang="zh-TW" dirty="0"/>
              <a:t> </a:t>
            </a:r>
          </a:p>
          <a:p>
            <a:pPr algn="ctr"/>
            <a:r>
              <a:rPr lang="en-US" altLang="zh-TW" dirty="0"/>
              <a:t>(somehow it gave “</a:t>
            </a:r>
            <a:r>
              <a:rPr lang="en-US" altLang="zh-TW" dirty="0" err="1"/>
              <a:t>Frobidden</a:t>
            </a:r>
            <a:r>
              <a:rPr lang="en-US" altLang="zh-TW" dirty="0"/>
              <a:t>” last Friday, same as LHAPDH website.)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772699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4E6B60-9DC1-46F3-9323-E6D4BA0F5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94" y="82739"/>
            <a:ext cx="9128792" cy="792088"/>
          </a:xfrm>
        </p:spPr>
        <p:txBody>
          <a:bodyPr/>
          <a:lstStyle/>
          <a:p>
            <a:r>
              <a:rPr lang="en-US" altLang="zh-TW" sz="3200" dirty="0"/>
              <a:t>COMPASS</a:t>
            </a:r>
            <a:r>
              <a:rPr lang="zh-TW" altLang="en-US" sz="3200" dirty="0"/>
              <a:t> 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NLO</a:t>
            </a:r>
            <a:r>
              <a:rPr lang="en-US" altLang="zh-TW" sz="3200" dirty="0"/>
              <a:t> (</a:t>
            </a:r>
            <a:r>
              <a:rPr lang="en-US" altLang="zh-TW" sz="3200" b="1" dirty="0">
                <a:solidFill>
                  <a:schemeClr val="tx1"/>
                </a:solidFill>
              </a:rPr>
              <a:t>grid scale 1e-6*</a:t>
            </a:r>
            <a:r>
              <a:rPr lang="en-US" altLang="zh-TW" sz="3200" b="1" strike="sngStrike" dirty="0" err="1">
                <a:solidFill>
                  <a:srgbClr val="FF0000"/>
                </a:solidFill>
              </a:rPr>
              <a:t>sqrtTauSize</a:t>
            </a:r>
            <a:r>
              <a:rPr lang="en-US" altLang="zh-TW" sz="3200" strike="sngStrike" dirty="0"/>
              <a:t>)</a:t>
            </a:r>
            <a:endParaRPr lang="zh-TW" altLang="en-US" sz="3200" strike="sngStrike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73C0D9F-9A0A-44FC-AD5A-BB66E8DAB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1B5CB42-0014-4960-B94E-A417D957F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AA2DC08-649D-4C4F-9E48-BFDC4C3A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50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44C3EA1-C9ED-4C43-AC50-64ACE644E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97032"/>
            <a:ext cx="2152914" cy="2520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C9B820C1-F15D-424B-B612-239903D15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1197032"/>
            <a:ext cx="2150000" cy="2520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F3C5E63-E313-4FEF-A337-92C775BB7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1197032"/>
            <a:ext cx="2193705" cy="25200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E0DA86CF-72AD-49FD-8AA8-B9B8955334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425" y="3877871"/>
            <a:ext cx="2177041" cy="25200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9110B957-697B-4688-98D6-A825B245BE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3848" y="3848547"/>
            <a:ext cx="2149412" cy="2520000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247AF1F7-D32C-4BDF-B361-DF76F7C8E824}"/>
              </a:ext>
            </a:extLst>
          </p:cNvPr>
          <p:cNvSpPr txBox="1"/>
          <p:nvPr/>
        </p:nvSpPr>
        <p:spPr>
          <a:xfrm>
            <a:off x="6084168" y="4941168"/>
            <a:ext cx="2444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Ratio ~ 30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=&gt; Same as the case for NA10 and E615</a:t>
            </a:r>
            <a:endParaRPr lang="zh-TW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9016878E-B2F2-44C8-8696-BCA145B41BD2}"/>
                  </a:ext>
                </a:extLst>
              </p:cNvPr>
              <p:cNvSpPr txBox="1"/>
              <p:nvPr/>
            </p:nvSpPr>
            <p:spPr>
              <a:xfrm>
                <a:off x="995170" y="1001353"/>
                <a:ext cx="14632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𝟗𝟓</m:t>
                      </m:r>
                    </m:oMath>
                  </m:oMathPara>
                </a14:m>
                <a:endParaRPr lang="zh-TW" altLang="en-US" sz="1400" b="1" dirty="0"/>
              </a:p>
            </p:txBody>
          </p:sp>
        </mc:Choice>
        <mc:Fallback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9016878E-B2F2-44C8-8696-BCA145B41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170" y="1001353"/>
                <a:ext cx="1463286" cy="215444"/>
              </a:xfrm>
              <a:prstGeom prst="rect">
                <a:avLst/>
              </a:prstGeom>
              <a:blipFill>
                <a:blip r:embed="rId7"/>
                <a:stretch>
                  <a:fillRect l="-2083" r="-2083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39005B91-3483-4A59-8449-CDD1EE9A53DD}"/>
                  </a:ext>
                </a:extLst>
              </p:cNvPr>
              <p:cNvSpPr txBox="1"/>
              <p:nvPr/>
            </p:nvSpPr>
            <p:spPr>
              <a:xfrm>
                <a:off x="3609372" y="993207"/>
                <a:ext cx="14632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𝟗𝟓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𝟖𝟓</m:t>
                      </m:r>
                    </m:oMath>
                  </m:oMathPara>
                </a14:m>
                <a:endParaRPr lang="zh-TW" altLang="en-US" sz="1400" b="1" dirty="0"/>
              </a:p>
            </p:txBody>
          </p:sp>
        </mc:Choice>
        <mc:Fallback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39005B91-3483-4A59-8449-CDD1EE9A5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372" y="993207"/>
                <a:ext cx="1463286" cy="215444"/>
              </a:xfrm>
              <a:prstGeom prst="rect">
                <a:avLst/>
              </a:prstGeom>
              <a:blipFill>
                <a:blip r:embed="rId8"/>
                <a:stretch>
                  <a:fillRect l="-2083" r="-2083" b="-8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78C26307-DA9C-4E0D-9DB1-B69AA2B05089}"/>
                  </a:ext>
                </a:extLst>
              </p:cNvPr>
              <p:cNvSpPr txBox="1"/>
              <p:nvPr/>
            </p:nvSpPr>
            <p:spPr>
              <a:xfrm>
                <a:off x="6137965" y="970836"/>
                <a:ext cx="14632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𝟖𝟓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𝟕𝟓</m:t>
                      </m:r>
                    </m:oMath>
                  </m:oMathPara>
                </a14:m>
                <a:endParaRPr lang="zh-TW" altLang="en-US" sz="1400" b="1" dirty="0"/>
              </a:p>
            </p:txBody>
          </p:sp>
        </mc:Choice>
        <mc:Fallback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78C26307-DA9C-4E0D-9DB1-B69AA2B05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965" y="970836"/>
                <a:ext cx="1463286" cy="215444"/>
              </a:xfrm>
              <a:prstGeom prst="rect">
                <a:avLst/>
              </a:prstGeom>
              <a:blipFill>
                <a:blip r:embed="rId9"/>
                <a:stretch>
                  <a:fillRect l="-2500" r="-1667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DDD03F0B-8CF3-4772-B5FD-C045FE222D9F}"/>
                  </a:ext>
                </a:extLst>
              </p:cNvPr>
              <p:cNvSpPr txBox="1"/>
              <p:nvPr/>
            </p:nvSpPr>
            <p:spPr>
              <a:xfrm>
                <a:off x="995169" y="3615459"/>
                <a:ext cx="14632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𝟔𝟓</m:t>
                      </m:r>
                    </m:oMath>
                  </m:oMathPara>
                </a14:m>
                <a:endParaRPr lang="zh-TW" altLang="en-US" sz="1400" b="1" dirty="0"/>
              </a:p>
            </p:txBody>
          </p:sp>
        </mc:Choice>
        <mc:Fallback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DDD03F0B-8CF3-4772-B5FD-C045FE222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169" y="3615459"/>
                <a:ext cx="1463286" cy="215444"/>
              </a:xfrm>
              <a:prstGeom prst="rect">
                <a:avLst/>
              </a:prstGeom>
              <a:blipFill>
                <a:blip r:embed="rId10"/>
                <a:stretch>
                  <a:fillRect l="-2083" r="-2083" b="-1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0C8943D7-1B9C-4BF8-8ED5-873D23D6451F}"/>
                  </a:ext>
                </a:extLst>
              </p:cNvPr>
              <p:cNvSpPr txBox="1"/>
              <p:nvPr/>
            </p:nvSpPr>
            <p:spPr>
              <a:xfrm>
                <a:off x="3542065" y="3647026"/>
                <a:ext cx="14632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𝟔𝟓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1400" b="1" i="1" smtClean="0">
                          <a:latin typeface="Cambria Math" panose="02040503050406030204" pitchFamily="18" charset="0"/>
                        </a:rPr>
                        <m:t>𝟓𝟎</m:t>
                      </m:r>
                    </m:oMath>
                  </m:oMathPara>
                </a14:m>
                <a:endParaRPr lang="zh-TW" altLang="en-US" sz="1400" b="1" dirty="0"/>
              </a:p>
            </p:txBody>
          </p:sp>
        </mc:Choice>
        <mc:Fallback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0C8943D7-1B9C-4BF8-8ED5-873D23D64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065" y="3647026"/>
                <a:ext cx="1463286" cy="215444"/>
              </a:xfrm>
              <a:prstGeom prst="rect">
                <a:avLst/>
              </a:prstGeom>
              <a:blipFill>
                <a:blip r:embed="rId11"/>
                <a:stretch>
                  <a:fillRect l="-2083" r="-2083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67314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AB482-95C0-B9A3-9FDF-FFB3AF631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Redo Everything w/ Wen Chen’s MCFM</a:t>
            </a:r>
            <a:endParaRPr lang="zh-TW" altLang="en-US" sz="36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76FFF4-DAC4-FD23-6C09-ECBCBBE72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41969D-BB48-2A6B-702C-7C7C6700D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111A5C-8B03-CA12-1511-541DC6CE9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51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圖片 7">
            <a:extLst>
              <a:ext uri="{FF2B5EF4-FFF2-40B4-BE49-F238E27FC236}">
                <a16:creationId xmlns:a16="http://schemas.microsoft.com/office/drawing/2014/main" id="{108F4378-3AA1-F992-AFFB-327DD3495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68760"/>
            <a:ext cx="8316416" cy="287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837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標題 7">
            <a:extLst>
              <a:ext uri="{FF2B5EF4-FFF2-40B4-BE49-F238E27FC236}">
                <a16:creationId xmlns:a16="http://schemas.microsoft.com/office/drawing/2014/main" id="{36B7AA6C-084F-4F08-839B-11821EEC44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1C7FFCA1-28CC-4BD0-AA02-719FAE883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Backup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210C23C-4440-4634-9BD8-C8D18BC3D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6DAE217-384D-4B33-B136-A4364CB46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5FB36F9-0E99-4B0E-A7C6-27115DF99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52</a:t>
            </a:fld>
            <a:r>
              <a:rPr lang="en-US" altLang="ja-JP"/>
              <a:t>/N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912986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2342CE-40AA-4F19-AF92-2E2BB4597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Work Flow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9A0106F-405A-4280-BD0E-F33A08B9D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52B04DB-BA55-4C1E-ACDA-7354C5198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504D1C5-EFE3-4FA3-9C80-53594FA93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53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F2A76DC4-7A4F-4285-9481-C50E7EA2488F}"/>
              </a:ext>
            </a:extLst>
          </p:cNvPr>
          <p:cNvSpPr/>
          <p:nvPr/>
        </p:nvSpPr>
        <p:spPr>
          <a:xfrm>
            <a:off x="3059832" y="1240246"/>
            <a:ext cx="1368152" cy="792088"/>
          </a:xfrm>
          <a:prstGeom prst="round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MCFM</a:t>
            </a:r>
          </a:p>
          <a:p>
            <a:pPr algn="ctr"/>
            <a:r>
              <a:rPr lang="en-US" altLang="zh-TW" dirty="0">
                <a:solidFill>
                  <a:srgbClr val="0000FF"/>
                </a:solidFill>
              </a:rPr>
              <a:t>(</a:t>
            </a:r>
            <a:r>
              <a:rPr lang="en-US" altLang="zh-TW" dirty="0" err="1">
                <a:solidFill>
                  <a:srgbClr val="0000FF"/>
                </a:solidFill>
              </a:rPr>
              <a:t>pQDC</a:t>
            </a:r>
            <a:r>
              <a:rPr lang="en-US" altLang="zh-TW" dirty="0">
                <a:solidFill>
                  <a:srgbClr val="0000FF"/>
                </a:solidFill>
              </a:rPr>
              <a:t> </a:t>
            </a:r>
            <a:r>
              <a:rPr lang="en-US" altLang="zh-TW" dirty="0" err="1">
                <a:solidFill>
                  <a:srgbClr val="0000FF"/>
                </a:solidFill>
              </a:rPr>
              <a:t>cal</a:t>
            </a:r>
            <a:r>
              <a:rPr lang="en-US" altLang="zh-TW" dirty="0">
                <a:solidFill>
                  <a:srgbClr val="0000FF"/>
                </a:solidFill>
              </a:rPr>
              <a:t>)</a:t>
            </a:r>
            <a:endParaRPr lang="zh-TW" altLang="en-US" dirty="0">
              <a:solidFill>
                <a:srgbClr val="0000FF"/>
              </a:solidFill>
            </a:endParaRP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D7213335-C6CD-4D4D-B383-049C9F5DB7D0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4427984" y="1636290"/>
            <a:ext cx="1152128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2F2E37E3-A39B-4C7A-A853-7FA29428E7E6}"/>
              </a:ext>
            </a:extLst>
          </p:cNvPr>
          <p:cNvSpPr/>
          <p:nvPr/>
        </p:nvSpPr>
        <p:spPr>
          <a:xfrm>
            <a:off x="5582828" y="1240246"/>
            <a:ext cx="1077404" cy="792088"/>
          </a:xfrm>
          <a:prstGeom prst="round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0000FF"/>
                </a:solidFill>
                <a:highlight>
                  <a:srgbClr val="FFFF00"/>
                </a:highlight>
              </a:rPr>
              <a:t>Xsc#1</a:t>
            </a:r>
          </a:p>
          <a:p>
            <a:pPr algn="ctr"/>
            <a:r>
              <a:rPr lang="en-US" altLang="zh-TW" dirty="0">
                <a:solidFill>
                  <a:srgbClr val="0000FF"/>
                </a:solidFill>
                <a:highlight>
                  <a:srgbClr val="FFFF00"/>
                </a:highlight>
              </a:rPr>
              <a:t> h1_id1</a:t>
            </a: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BF9B8EA0-0639-41E6-92CA-545731065EAA}"/>
              </a:ext>
            </a:extLst>
          </p:cNvPr>
          <p:cNvSpPr/>
          <p:nvPr/>
        </p:nvSpPr>
        <p:spPr>
          <a:xfrm>
            <a:off x="924493" y="1240246"/>
            <a:ext cx="1368152" cy="792088"/>
          </a:xfrm>
          <a:prstGeom prst="round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LHAPDF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C64A14C-4A9E-4A4C-B377-703381DBC6D2}"/>
              </a:ext>
            </a:extLst>
          </p:cNvPr>
          <p:cNvSpPr txBox="1"/>
          <p:nvPr/>
        </p:nvSpPr>
        <p:spPr>
          <a:xfrm>
            <a:off x="2539342" y="1451624"/>
            <a:ext cx="3600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+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2BA7C9F2-A93E-4063-BCF5-3962A6C8FBC2}"/>
              </a:ext>
            </a:extLst>
          </p:cNvPr>
          <p:cNvSpPr/>
          <p:nvPr/>
        </p:nvSpPr>
        <p:spPr>
          <a:xfrm>
            <a:off x="3105749" y="2553045"/>
            <a:ext cx="1368152" cy="79208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APPL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Grid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5DBD780E-CA08-479C-AE26-FBD9FCC822CC}"/>
              </a:ext>
            </a:extLst>
          </p:cNvPr>
          <p:cNvSpPr/>
          <p:nvPr/>
        </p:nvSpPr>
        <p:spPr>
          <a:xfrm>
            <a:off x="970410" y="2553045"/>
            <a:ext cx="1368152" cy="79208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MCFM-bridge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3DE57F73-A434-4A05-A183-0AEF422675D3}"/>
              </a:ext>
            </a:extLst>
          </p:cNvPr>
          <p:cNvSpPr txBox="1"/>
          <p:nvPr/>
        </p:nvSpPr>
        <p:spPr>
          <a:xfrm>
            <a:off x="2585259" y="2764423"/>
            <a:ext cx="3600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+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636716E5-0DC2-4B1A-B1C1-4BEF385AA220}"/>
              </a:ext>
            </a:extLst>
          </p:cNvPr>
          <p:cNvSpPr txBox="1"/>
          <p:nvPr/>
        </p:nvSpPr>
        <p:spPr>
          <a:xfrm>
            <a:off x="487022" y="2734159"/>
            <a:ext cx="3600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+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75391BB8-83CE-46C5-853F-EBB60FE9D13B}"/>
              </a:ext>
            </a:extLst>
          </p:cNvPr>
          <p:cNvCxnSpPr>
            <a:cxnSpLocks/>
          </p:cNvCxnSpPr>
          <p:nvPr/>
        </p:nvCxnSpPr>
        <p:spPr>
          <a:xfrm>
            <a:off x="4473901" y="2949089"/>
            <a:ext cx="115212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85CED38F-3798-4105-9A4E-D4E282DC7BF9}"/>
              </a:ext>
            </a:extLst>
          </p:cNvPr>
          <p:cNvSpPr/>
          <p:nvPr/>
        </p:nvSpPr>
        <p:spPr>
          <a:xfrm>
            <a:off x="5626029" y="2522781"/>
            <a:ext cx="1078150" cy="79208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  <a:highlight>
                  <a:srgbClr val="FFFF00"/>
                </a:highlight>
              </a:rPr>
              <a:t>Xsc#2</a:t>
            </a:r>
          </a:p>
          <a:p>
            <a:pPr algn="ctr"/>
            <a:r>
              <a:rPr lang="en-US" altLang="zh-TW" dirty="0">
                <a:solidFill>
                  <a:srgbClr val="FF0000"/>
                </a:solidFill>
                <a:highlight>
                  <a:srgbClr val="FFFF00"/>
                </a:highlight>
              </a:rPr>
              <a:t>h1_ref </a:t>
            </a:r>
          </a:p>
        </p:txBody>
      </p:sp>
      <p:cxnSp>
        <p:nvCxnSpPr>
          <p:cNvPr id="26" name="接點: 肘形 25">
            <a:extLst>
              <a:ext uri="{FF2B5EF4-FFF2-40B4-BE49-F238E27FC236}">
                <a16:creationId xmlns:a16="http://schemas.microsoft.com/office/drawing/2014/main" id="{446B16D3-C9C4-4C10-9B1F-ADD82755CF61}"/>
              </a:ext>
            </a:extLst>
          </p:cNvPr>
          <p:cNvCxnSpPr>
            <a:cxnSpLocks/>
          </p:cNvCxnSpPr>
          <p:nvPr/>
        </p:nvCxnSpPr>
        <p:spPr>
          <a:xfrm rot="16200000" flipH="1">
            <a:off x="4825496" y="3146991"/>
            <a:ext cx="979083" cy="621979"/>
          </a:xfrm>
          <a:prstGeom prst="bentConnector2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: 圓角 33">
            <a:extLst>
              <a:ext uri="{FF2B5EF4-FFF2-40B4-BE49-F238E27FC236}">
                <a16:creationId xmlns:a16="http://schemas.microsoft.com/office/drawing/2014/main" id="{0A59A084-C3A3-4F73-9D0B-159EBBC44BC2}"/>
              </a:ext>
            </a:extLst>
          </p:cNvPr>
          <p:cNvSpPr/>
          <p:nvPr/>
        </p:nvSpPr>
        <p:spPr>
          <a:xfrm>
            <a:off x="5636644" y="3551478"/>
            <a:ext cx="1077404" cy="79208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Grid file </a:t>
            </a:r>
          </a:p>
        </p:txBody>
      </p:sp>
      <p:sp>
        <p:nvSpPr>
          <p:cNvPr id="37" name="矩形: 圓角 36">
            <a:extLst>
              <a:ext uri="{FF2B5EF4-FFF2-40B4-BE49-F238E27FC236}">
                <a16:creationId xmlns:a16="http://schemas.microsoft.com/office/drawing/2014/main" id="{1AAE9E46-1021-43FE-935C-29E06FA515E6}"/>
              </a:ext>
            </a:extLst>
          </p:cNvPr>
          <p:cNvSpPr/>
          <p:nvPr/>
        </p:nvSpPr>
        <p:spPr>
          <a:xfrm>
            <a:off x="7092280" y="3551478"/>
            <a:ext cx="1368152" cy="79208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LHAPDF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CF66AF92-28D0-4CBB-B615-2FD46FC2878E}"/>
              </a:ext>
            </a:extLst>
          </p:cNvPr>
          <p:cNvSpPr txBox="1"/>
          <p:nvPr/>
        </p:nvSpPr>
        <p:spPr>
          <a:xfrm>
            <a:off x="6842689" y="3789894"/>
            <a:ext cx="3600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+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40" name="接點: 肘形 39">
            <a:extLst>
              <a:ext uri="{FF2B5EF4-FFF2-40B4-BE49-F238E27FC236}">
                <a16:creationId xmlns:a16="http://schemas.microsoft.com/office/drawing/2014/main" id="{8738D3E1-0804-44E7-8900-C7BD689B1999}"/>
              </a:ext>
            </a:extLst>
          </p:cNvPr>
          <p:cNvCxnSpPr>
            <a:cxnSpLocks/>
            <a:endCxn id="24" idx="3"/>
          </p:cNvCxnSpPr>
          <p:nvPr/>
        </p:nvCxnSpPr>
        <p:spPr>
          <a:xfrm rot="10800000">
            <a:off x="6704179" y="2918826"/>
            <a:ext cx="3194444" cy="1015731"/>
          </a:xfrm>
          <a:prstGeom prst="bentConnector3">
            <a:avLst>
              <a:gd name="adj1" fmla="val -1417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: 圓角 40">
            <a:extLst>
              <a:ext uri="{FF2B5EF4-FFF2-40B4-BE49-F238E27FC236}">
                <a16:creationId xmlns:a16="http://schemas.microsoft.com/office/drawing/2014/main" id="{54591D59-A1D4-4EEE-A705-FF0E7D255630}"/>
              </a:ext>
            </a:extLst>
          </p:cNvPr>
          <p:cNvSpPr/>
          <p:nvPr/>
        </p:nvSpPr>
        <p:spPr>
          <a:xfrm>
            <a:off x="487022" y="4668276"/>
            <a:ext cx="3986879" cy="828274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00B050"/>
                </a:solidFill>
              </a:rPr>
              <a:t>Ivan’s work</a:t>
            </a:r>
          </a:p>
          <a:p>
            <a:pPr algn="ctr"/>
            <a:r>
              <a:rPr lang="en-US" altLang="zh-TW" dirty="0">
                <a:solidFill>
                  <a:srgbClr val="00B050"/>
                </a:solidFill>
              </a:rPr>
              <a:t>(official Grid)</a:t>
            </a:r>
          </a:p>
        </p:txBody>
      </p: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4A46A69E-12B7-42FB-82BC-C23E996B02B4}"/>
              </a:ext>
            </a:extLst>
          </p:cNvPr>
          <p:cNvCxnSpPr>
            <a:cxnSpLocks/>
          </p:cNvCxnSpPr>
          <p:nvPr/>
        </p:nvCxnSpPr>
        <p:spPr>
          <a:xfrm>
            <a:off x="4484518" y="5130867"/>
            <a:ext cx="1152128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: 圓角 42">
            <a:extLst>
              <a:ext uri="{FF2B5EF4-FFF2-40B4-BE49-F238E27FC236}">
                <a16:creationId xmlns:a16="http://schemas.microsoft.com/office/drawing/2014/main" id="{CAD51A23-742C-43D8-B81E-74795E78EDCD}"/>
              </a:ext>
            </a:extLst>
          </p:cNvPr>
          <p:cNvSpPr/>
          <p:nvPr/>
        </p:nvSpPr>
        <p:spPr>
          <a:xfrm>
            <a:off x="5636646" y="4704559"/>
            <a:ext cx="1078150" cy="792088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00B050"/>
                </a:solidFill>
              </a:rPr>
              <a:t>Xsc#2* </a:t>
            </a:r>
          </a:p>
        </p:txBody>
      </p:sp>
      <p:cxnSp>
        <p:nvCxnSpPr>
          <p:cNvPr id="44" name="接點: 肘形 43">
            <a:extLst>
              <a:ext uri="{FF2B5EF4-FFF2-40B4-BE49-F238E27FC236}">
                <a16:creationId xmlns:a16="http://schemas.microsoft.com/office/drawing/2014/main" id="{1FF47963-F13F-4B8F-A6CB-62B1DDC9D834}"/>
              </a:ext>
            </a:extLst>
          </p:cNvPr>
          <p:cNvCxnSpPr>
            <a:cxnSpLocks/>
          </p:cNvCxnSpPr>
          <p:nvPr/>
        </p:nvCxnSpPr>
        <p:spPr>
          <a:xfrm rot="16200000" flipH="1">
            <a:off x="4836113" y="5328769"/>
            <a:ext cx="979083" cy="621979"/>
          </a:xfrm>
          <a:prstGeom prst="bentConnector2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: 圓角 44">
            <a:extLst>
              <a:ext uri="{FF2B5EF4-FFF2-40B4-BE49-F238E27FC236}">
                <a16:creationId xmlns:a16="http://schemas.microsoft.com/office/drawing/2014/main" id="{35553D79-03C8-4CA0-86E0-9C0C81873D7F}"/>
              </a:ext>
            </a:extLst>
          </p:cNvPr>
          <p:cNvSpPr/>
          <p:nvPr/>
        </p:nvSpPr>
        <p:spPr>
          <a:xfrm>
            <a:off x="5647261" y="5733256"/>
            <a:ext cx="1077404" cy="792088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00B050"/>
                </a:solidFill>
              </a:rPr>
              <a:t>Grid file </a:t>
            </a: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D4724BB6-05B2-4ED8-819E-E49086EDA845}"/>
              </a:ext>
            </a:extLst>
          </p:cNvPr>
          <p:cNvSpPr txBox="1"/>
          <p:nvPr/>
        </p:nvSpPr>
        <p:spPr>
          <a:xfrm>
            <a:off x="6814021" y="5944634"/>
            <a:ext cx="3600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B050"/>
                </a:solidFill>
              </a:rPr>
              <a:t>+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49" name="矩形: 圓角 48">
            <a:extLst>
              <a:ext uri="{FF2B5EF4-FFF2-40B4-BE49-F238E27FC236}">
                <a16:creationId xmlns:a16="http://schemas.microsoft.com/office/drawing/2014/main" id="{173A5132-179A-40D0-AE82-7F2451A99CAC}"/>
              </a:ext>
            </a:extLst>
          </p:cNvPr>
          <p:cNvSpPr/>
          <p:nvPr/>
        </p:nvSpPr>
        <p:spPr>
          <a:xfrm>
            <a:off x="487022" y="1024222"/>
            <a:ext cx="4228994" cy="252724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矩形: 圓角 49">
            <a:extLst>
              <a:ext uri="{FF2B5EF4-FFF2-40B4-BE49-F238E27FC236}">
                <a16:creationId xmlns:a16="http://schemas.microsoft.com/office/drawing/2014/main" id="{7DA5FE73-41D1-4CB9-881E-E84745977D7B}"/>
              </a:ext>
            </a:extLst>
          </p:cNvPr>
          <p:cNvSpPr/>
          <p:nvPr/>
        </p:nvSpPr>
        <p:spPr>
          <a:xfrm>
            <a:off x="5436096" y="2392374"/>
            <a:ext cx="1440160" cy="204473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8DC71225-DFB0-4367-BABD-C3F1A5E8EA8C}"/>
              </a:ext>
            </a:extLst>
          </p:cNvPr>
          <p:cNvCxnSpPr>
            <a:stCxn id="37" idx="3"/>
          </p:cNvCxnSpPr>
          <p:nvPr/>
        </p:nvCxnSpPr>
        <p:spPr>
          <a:xfrm flipV="1">
            <a:off x="8460432" y="3934553"/>
            <a:ext cx="360040" cy="1296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: 圓角 52">
            <a:extLst>
              <a:ext uri="{FF2B5EF4-FFF2-40B4-BE49-F238E27FC236}">
                <a16:creationId xmlns:a16="http://schemas.microsoft.com/office/drawing/2014/main" id="{76CEE97D-9E35-4F8F-B099-23E0B07AFEF8}"/>
              </a:ext>
            </a:extLst>
          </p:cNvPr>
          <p:cNvSpPr/>
          <p:nvPr/>
        </p:nvSpPr>
        <p:spPr>
          <a:xfrm>
            <a:off x="8820472" y="3538509"/>
            <a:ext cx="1078150" cy="79208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  <a:highlight>
                  <a:srgbClr val="FFFF00"/>
                </a:highlight>
              </a:rPr>
              <a:t>Xsc#3</a:t>
            </a:r>
          </a:p>
          <a:p>
            <a:pPr algn="ctr"/>
            <a:r>
              <a:rPr lang="en-US" altLang="zh-TW" dirty="0">
                <a:solidFill>
                  <a:srgbClr val="FF0000"/>
                </a:solidFill>
                <a:highlight>
                  <a:srgbClr val="FFFF00"/>
                </a:highlight>
              </a:rPr>
              <a:t>h1_grid </a:t>
            </a:r>
          </a:p>
        </p:txBody>
      </p:sp>
      <p:sp>
        <p:nvSpPr>
          <p:cNvPr id="56" name="矩形: 圓角 55">
            <a:extLst>
              <a:ext uri="{FF2B5EF4-FFF2-40B4-BE49-F238E27FC236}">
                <a16:creationId xmlns:a16="http://schemas.microsoft.com/office/drawing/2014/main" id="{0562B0A0-ADA9-4D48-8ED9-8CF99E16181F}"/>
              </a:ext>
            </a:extLst>
          </p:cNvPr>
          <p:cNvSpPr/>
          <p:nvPr/>
        </p:nvSpPr>
        <p:spPr>
          <a:xfrm>
            <a:off x="5445024" y="4617389"/>
            <a:ext cx="1440160" cy="2044738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矩形: 圓角 56">
            <a:extLst>
              <a:ext uri="{FF2B5EF4-FFF2-40B4-BE49-F238E27FC236}">
                <a16:creationId xmlns:a16="http://schemas.microsoft.com/office/drawing/2014/main" id="{240CEF2C-4BE1-4CAB-9266-5CFEEB234A9D}"/>
              </a:ext>
            </a:extLst>
          </p:cNvPr>
          <p:cNvSpPr/>
          <p:nvPr/>
        </p:nvSpPr>
        <p:spPr>
          <a:xfrm>
            <a:off x="7092280" y="5732795"/>
            <a:ext cx="1368152" cy="792088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00B050"/>
                </a:solidFill>
              </a:rPr>
              <a:t>LHAPDF</a:t>
            </a:r>
            <a:endParaRPr lang="zh-TW" altLang="en-US" dirty="0">
              <a:solidFill>
                <a:srgbClr val="00B050"/>
              </a:solidFill>
            </a:endParaRPr>
          </a:p>
        </p:txBody>
      </p:sp>
      <p:cxnSp>
        <p:nvCxnSpPr>
          <p:cNvPr id="59" name="接點: 肘形 58">
            <a:extLst>
              <a:ext uri="{FF2B5EF4-FFF2-40B4-BE49-F238E27FC236}">
                <a16:creationId xmlns:a16="http://schemas.microsoft.com/office/drawing/2014/main" id="{6DBC81E9-FE66-45FB-8680-DE0612ACB7A7}"/>
              </a:ext>
            </a:extLst>
          </p:cNvPr>
          <p:cNvCxnSpPr>
            <a:cxnSpLocks/>
          </p:cNvCxnSpPr>
          <p:nvPr/>
        </p:nvCxnSpPr>
        <p:spPr>
          <a:xfrm rot="10800000">
            <a:off x="6704179" y="5100143"/>
            <a:ext cx="3194444" cy="1015731"/>
          </a:xfrm>
          <a:prstGeom prst="bentConnector3">
            <a:avLst>
              <a:gd name="adj1" fmla="val -14170"/>
            </a:avLst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>
            <a:extLst>
              <a:ext uri="{FF2B5EF4-FFF2-40B4-BE49-F238E27FC236}">
                <a16:creationId xmlns:a16="http://schemas.microsoft.com/office/drawing/2014/main" id="{5E4ECA79-7EED-4FA9-B709-26660D61BA23}"/>
              </a:ext>
            </a:extLst>
          </p:cNvPr>
          <p:cNvCxnSpPr>
            <a:stCxn id="57" idx="3"/>
          </p:cNvCxnSpPr>
          <p:nvPr/>
        </p:nvCxnSpPr>
        <p:spPr>
          <a:xfrm flipV="1">
            <a:off x="8460432" y="6115870"/>
            <a:ext cx="360040" cy="12969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5201B04A-484F-450D-9D78-CFB5C31AF24E}"/>
              </a:ext>
            </a:extLst>
          </p:cNvPr>
          <p:cNvSpPr/>
          <p:nvPr/>
        </p:nvSpPr>
        <p:spPr>
          <a:xfrm>
            <a:off x="8820472" y="5719826"/>
            <a:ext cx="1078150" cy="792088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00B050"/>
                </a:solidFill>
              </a:rPr>
              <a:t>Xsc#3* </a:t>
            </a:r>
          </a:p>
        </p:txBody>
      </p: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97F9CC1C-B3D7-4BBD-A96C-779F48E04BA5}"/>
              </a:ext>
            </a:extLst>
          </p:cNvPr>
          <p:cNvSpPr txBox="1"/>
          <p:nvPr/>
        </p:nvSpPr>
        <p:spPr>
          <a:xfrm>
            <a:off x="2104581" y="2084825"/>
            <a:ext cx="1229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My work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9823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2695ED-59D3-4D41-B9E0-F0EDB89D6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NA10 Data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03D1EB3-FD98-4F32-B59F-AE5A740C6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14A8D4F-4A7E-4309-8CD8-963942CDA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A69F60A-C16D-4E6D-A3D3-77883A92D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6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8668AE3-5C97-4876-8EA6-7A0271FC2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321" y="2104970"/>
            <a:ext cx="2664296" cy="396341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E0DB7E1-04A6-4EFA-A1F2-901608279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034512"/>
            <a:ext cx="3471461" cy="469874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3144E3F2-726E-453A-980F-96488EC88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261" y="983588"/>
            <a:ext cx="3779432" cy="974506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63097D9B-1A22-4BA0-BC9E-A2A27AD91809}"/>
              </a:ext>
            </a:extLst>
          </p:cNvPr>
          <p:cNvSpPr/>
          <p:nvPr/>
        </p:nvSpPr>
        <p:spPr>
          <a:xfrm>
            <a:off x="5582469" y="1635369"/>
            <a:ext cx="504056" cy="1440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CC02AAD-499F-44CC-AE0C-8D8A902DD7FF}"/>
              </a:ext>
            </a:extLst>
          </p:cNvPr>
          <p:cNvSpPr/>
          <p:nvPr/>
        </p:nvSpPr>
        <p:spPr>
          <a:xfrm>
            <a:off x="252153" y="6028524"/>
            <a:ext cx="7996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  <a:hlinkClick r:id="rId5"/>
              </a:rPr>
              <a:t>https://iopscience.iop.org/article/10.1088/0954-3899/19/D/001</a:t>
            </a:r>
            <a:r>
              <a:rPr lang="zh-TW" altLang="en-US" sz="1400" dirty="0">
                <a:solidFill>
                  <a:srgbClr val="FF0000"/>
                </a:solidFill>
              </a:rPr>
              <a:t> </a:t>
            </a:r>
            <a:r>
              <a:rPr lang="en-US" altLang="zh-TW" sz="1400" dirty="0">
                <a:solidFill>
                  <a:srgbClr val="FF0000"/>
                </a:solidFill>
              </a:rPr>
              <a:t>(1993)</a:t>
            </a:r>
          </a:p>
          <a:p>
            <a:r>
              <a:rPr lang="en-US" altLang="zh-TW" sz="1400" dirty="0">
                <a:solidFill>
                  <a:srgbClr val="FF0000"/>
                </a:solidFill>
              </a:rPr>
              <a:t>Note. NA10 original paper was published in 1988. it was not correct, so they redid analysis.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191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1F455F-F626-4E9F-B725-1C5FC58FA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Official Grid 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04C44E2-CC30-4C10-BE5A-FF02D5FED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A9F4AD6-E422-42D7-846A-4957AE7B1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FCDDB93-B5D3-49CF-B7AF-F1970BED4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7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78DCB682-85D7-47BB-9C0A-B31781B56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25" y="1462556"/>
            <a:ext cx="1559761" cy="180000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6D2EF18F-468B-428A-A2E6-47516DFF7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785" y="1423423"/>
            <a:ext cx="1583568" cy="18000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C63FE001-4A96-4EAD-BEC4-AC0A14D8B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836" y="1444941"/>
            <a:ext cx="1588235" cy="180000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536E25C3-D721-4023-BE7D-0C98691D0E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7162" y="1468651"/>
            <a:ext cx="1588867" cy="1800000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26C89921-B15B-401A-B03D-CF75C96C44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925" y="3918164"/>
            <a:ext cx="1616701" cy="1800000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96ED81E1-C821-495C-A15C-CE24311C3D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1421" y="3892501"/>
            <a:ext cx="1566468" cy="1800000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8CC1D409-C777-43EF-9C50-F7BCBF2F4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1928" y="3919586"/>
            <a:ext cx="1572289" cy="180000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87426756-3218-45C9-A38E-D9449F40D38B}"/>
              </a:ext>
            </a:extLst>
          </p:cNvPr>
          <p:cNvSpPr/>
          <p:nvPr/>
        </p:nvSpPr>
        <p:spPr>
          <a:xfrm>
            <a:off x="358210" y="891175"/>
            <a:ext cx="1297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/>
              <a:t>[0,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</a:t>
            </a:r>
            <a:r>
              <a:rPr lang="zh-TW" altLang="en-US" sz="1400" b="1" dirty="0"/>
              <a:t>21</a:t>
            </a:r>
            <a:r>
              <a:rPr lang="en-US" altLang="zh-TW" sz="1400" b="1" dirty="0"/>
              <a:t>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</a:t>
            </a:r>
            <a:r>
              <a:rPr lang="zh-TW" altLang="en-US" sz="1400" b="1" dirty="0"/>
              <a:t>24</a:t>
            </a:r>
            <a:r>
              <a:rPr lang="en-US" altLang="zh-TW" sz="1400" b="1" dirty="0"/>
              <a:t>]</a:t>
            </a:r>
            <a:endParaRPr lang="zh-TW" altLang="en-US" sz="1400" b="1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CBBF222-A7BE-4D64-AB5B-B01131DFFAEC}"/>
              </a:ext>
            </a:extLst>
          </p:cNvPr>
          <p:cNvSpPr/>
          <p:nvPr/>
        </p:nvSpPr>
        <p:spPr>
          <a:xfrm>
            <a:off x="2207644" y="898992"/>
            <a:ext cx="1297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/>
              <a:t>[1,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</a:t>
            </a:r>
            <a:r>
              <a:rPr lang="zh-TW" altLang="en-US" sz="1400" b="1" dirty="0"/>
              <a:t>2</a:t>
            </a:r>
            <a:r>
              <a:rPr lang="en-US" altLang="zh-TW" sz="1400" b="1" dirty="0"/>
              <a:t>4,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</a:t>
            </a:r>
            <a:r>
              <a:rPr lang="zh-TW" altLang="en-US" sz="1400" b="1" dirty="0"/>
              <a:t>2</a:t>
            </a:r>
            <a:r>
              <a:rPr lang="en-US" altLang="zh-TW" sz="1400" b="1" dirty="0"/>
              <a:t>7]</a:t>
            </a:r>
            <a:endParaRPr lang="zh-TW" altLang="en-US" sz="1400" b="1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9D91F50-E546-4034-AAE0-E5B3A670EC95}"/>
              </a:ext>
            </a:extLst>
          </p:cNvPr>
          <p:cNvSpPr/>
          <p:nvPr/>
        </p:nvSpPr>
        <p:spPr>
          <a:xfrm>
            <a:off x="4013036" y="895705"/>
            <a:ext cx="1297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/>
              <a:t>[2,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</a:t>
            </a:r>
            <a:r>
              <a:rPr lang="zh-TW" altLang="en-US" sz="1400" b="1" dirty="0"/>
              <a:t>2</a:t>
            </a:r>
            <a:r>
              <a:rPr lang="en-US" altLang="zh-TW" sz="1400" b="1" dirty="0"/>
              <a:t>7,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.30]</a:t>
            </a:r>
            <a:endParaRPr lang="zh-TW" altLang="en-US" sz="1400" b="1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F9D1B74-9F15-4DF1-AB31-1E6E1074C6D2}"/>
              </a:ext>
            </a:extLst>
          </p:cNvPr>
          <p:cNvSpPr/>
          <p:nvPr/>
        </p:nvSpPr>
        <p:spPr>
          <a:xfrm>
            <a:off x="5725150" y="889521"/>
            <a:ext cx="1297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/>
              <a:t>[3,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.30,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.33]</a:t>
            </a:r>
            <a:endParaRPr lang="zh-TW" altLang="en-US" sz="1400" b="1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A4F6A70-9365-4E76-9CBA-BDF3B98AEB1F}"/>
              </a:ext>
            </a:extLst>
          </p:cNvPr>
          <p:cNvSpPr/>
          <p:nvPr/>
        </p:nvSpPr>
        <p:spPr>
          <a:xfrm>
            <a:off x="7590044" y="895151"/>
            <a:ext cx="12971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/>
              <a:t>[4,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.33,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.36]</a:t>
            </a:r>
            <a:endParaRPr lang="zh-TW" altLang="en-US" sz="1400" b="1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1C94F58-86E3-42CA-AA4C-02D65E321F40}"/>
              </a:ext>
            </a:extLst>
          </p:cNvPr>
          <p:cNvSpPr/>
          <p:nvPr/>
        </p:nvSpPr>
        <p:spPr>
          <a:xfrm>
            <a:off x="406536" y="3298769"/>
            <a:ext cx="12971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/>
              <a:t>[5,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.36,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.39]</a:t>
            </a:r>
            <a:endParaRPr lang="zh-TW" altLang="en-US" sz="1400" b="1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0C5CD26-005C-47DD-A5DC-AABA9710F0AE}"/>
              </a:ext>
            </a:extLst>
          </p:cNvPr>
          <p:cNvSpPr/>
          <p:nvPr/>
        </p:nvSpPr>
        <p:spPr>
          <a:xfrm>
            <a:off x="2214152" y="3271941"/>
            <a:ext cx="12971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/>
              <a:t>[6,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.39,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.42]</a:t>
            </a:r>
            <a:endParaRPr lang="zh-TW" altLang="en-US" sz="1400" b="1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91A35FCA-284D-410F-AF76-0AF5605F5121}"/>
              </a:ext>
            </a:extLst>
          </p:cNvPr>
          <p:cNvSpPr/>
          <p:nvPr/>
        </p:nvSpPr>
        <p:spPr>
          <a:xfrm>
            <a:off x="4000739" y="3306290"/>
            <a:ext cx="12971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/>
              <a:t>[7,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.54,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.63]</a:t>
            </a:r>
            <a:endParaRPr lang="zh-TW" altLang="en-US" sz="1400" b="1" dirty="0"/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BD090CC7-D6C0-44D9-8632-4F740954E0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9193" y="3840575"/>
            <a:ext cx="1616702" cy="1851926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B0A8C7FE-C26F-4303-AC33-292E91EABB1C}"/>
              </a:ext>
            </a:extLst>
          </p:cNvPr>
          <p:cNvSpPr/>
          <p:nvPr/>
        </p:nvSpPr>
        <p:spPr>
          <a:xfrm>
            <a:off x="5787326" y="3298768"/>
            <a:ext cx="12971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/>
              <a:t>[8,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.63,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.72]</a:t>
            </a:r>
            <a:endParaRPr lang="zh-TW" altLang="en-US" sz="1400" b="1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F5417CE0-8C26-422D-992B-46C1E2EF936E}"/>
              </a:ext>
            </a:extLst>
          </p:cNvPr>
          <p:cNvSpPr/>
          <p:nvPr/>
        </p:nvSpPr>
        <p:spPr>
          <a:xfrm>
            <a:off x="333968" y="1175000"/>
            <a:ext cx="13896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[ 0, 4.011, 4.584 ]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1D40A60D-88E6-482E-9B70-0218DE2FFE9B}"/>
              </a:ext>
            </a:extLst>
          </p:cNvPr>
          <p:cNvSpPr/>
          <p:nvPr/>
        </p:nvSpPr>
        <p:spPr>
          <a:xfrm>
            <a:off x="2185583" y="1137345"/>
            <a:ext cx="1398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[ 1, 4.584, 5.157 ]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39A0745C-820F-4C76-9C88-3E779B73548F}"/>
              </a:ext>
            </a:extLst>
          </p:cNvPr>
          <p:cNvSpPr/>
          <p:nvPr/>
        </p:nvSpPr>
        <p:spPr>
          <a:xfrm>
            <a:off x="4011490" y="1132137"/>
            <a:ext cx="13131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[ 2, 5.157, 5.73 ]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CED52363-A669-4CEE-8DE3-5B5A97A802B4}"/>
              </a:ext>
            </a:extLst>
          </p:cNvPr>
          <p:cNvSpPr/>
          <p:nvPr/>
        </p:nvSpPr>
        <p:spPr>
          <a:xfrm>
            <a:off x="5709120" y="1130535"/>
            <a:ext cx="13131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[ 3, 5.73, 6.303 ]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8E9C3692-7E00-4B8A-8EAD-C6E782A98D69}"/>
              </a:ext>
            </a:extLst>
          </p:cNvPr>
          <p:cNvSpPr/>
          <p:nvPr/>
        </p:nvSpPr>
        <p:spPr>
          <a:xfrm>
            <a:off x="333968" y="3592047"/>
            <a:ext cx="1398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[ 5, 6.876, 7.449 ]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CFFD5239-0BE4-4CCD-8681-C1FD1041C94E}"/>
              </a:ext>
            </a:extLst>
          </p:cNvPr>
          <p:cNvSpPr/>
          <p:nvPr/>
        </p:nvSpPr>
        <p:spPr>
          <a:xfrm>
            <a:off x="2193123" y="3579050"/>
            <a:ext cx="1398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[ 6, 7.449, 8.022 ]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FF9CACB8-77E8-4D34-A237-A7784B8490D8}"/>
              </a:ext>
            </a:extLst>
          </p:cNvPr>
          <p:cNvSpPr/>
          <p:nvPr/>
        </p:nvSpPr>
        <p:spPr>
          <a:xfrm>
            <a:off x="3989670" y="3563576"/>
            <a:ext cx="15680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[ 7, 10.314, 12.033 ]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5538EC56-5631-4DB9-A764-AA39AE0650CA}"/>
              </a:ext>
            </a:extLst>
          </p:cNvPr>
          <p:cNvSpPr/>
          <p:nvPr/>
        </p:nvSpPr>
        <p:spPr>
          <a:xfrm>
            <a:off x="5759671" y="3543013"/>
            <a:ext cx="15680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[ 8, 12.099, 13.752 ]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B92AED02-8C29-46B2-B0FE-101E4D3E2243}"/>
              </a:ext>
            </a:extLst>
          </p:cNvPr>
          <p:cNvSpPr/>
          <p:nvPr/>
        </p:nvSpPr>
        <p:spPr>
          <a:xfrm>
            <a:off x="7568848" y="1121957"/>
            <a:ext cx="1398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b="1" dirty="0"/>
              <a:t>[ 4, 6.303, 6.876 ]</a:t>
            </a:r>
          </a:p>
        </p:txBody>
      </p:sp>
      <p:pic>
        <p:nvPicPr>
          <p:cNvPr id="42" name="圖片 41">
            <a:extLst>
              <a:ext uri="{FF2B5EF4-FFF2-40B4-BE49-F238E27FC236}">
                <a16:creationId xmlns:a16="http://schemas.microsoft.com/office/drawing/2014/main" id="{EA2A62C3-AB89-479D-96C5-AF4B7B42F2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51928" y="1423634"/>
            <a:ext cx="1602312" cy="1812095"/>
          </a:xfrm>
          <a:prstGeom prst="rect">
            <a:avLst/>
          </a:prstGeom>
        </p:spPr>
      </p:pic>
      <p:sp>
        <p:nvSpPr>
          <p:cNvPr id="44" name="文字方塊 43">
            <a:extLst>
              <a:ext uri="{FF2B5EF4-FFF2-40B4-BE49-F238E27FC236}">
                <a16:creationId xmlns:a16="http://schemas.microsoft.com/office/drawing/2014/main" id="{24DC4310-F529-4558-9CB2-D5EB9F2314C4}"/>
              </a:ext>
            </a:extLst>
          </p:cNvPr>
          <p:cNvSpPr txBox="1"/>
          <p:nvPr/>
        </p:nvSpPr>
        <p:spPr>
          <a:xfrm>
            <a:off x="4201676" y="5971599"/>
            <a:ext cx="1398140" cy="369332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Ratio ~ 1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7C77452-77F2-4913-BCE8-2AB6B4F0295A}"/>
              </a:ext>
            </a:extLst>
          </p:cNvPr>
          <p:cNvSpPr txBox="1"/>
          <p:nvPr/>
        </p:nvSpPr>
        <p:spPr>
          <a:xfrm>
            <a:off x="7273532" y="4036228"/>
            <a:ext cx="1716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0000FF"/>
                </a:solidFill>
              </a:rPr>
              <a:t>NA10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FF0000"/>
                </a:solidFill>
              </a:rPr>
              <a:t>Xsc#2*(3)* 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official grid 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en-US" altLang="zh-TW" dirty="0" err="1">
                <a:solidFill>
                  <a:srgbClr val="FF0000"/>
                </a:solidFill>
              </a:rPr>
              <a:t>ivan’s</a:t>
            </a:r>
            <a:r>
              <a:rPr lang="en-US" altLang="zh-TW" dirty="0">
                <a:solidFill>
                  <a:srgbClr val="FF0000"/>
                </a:solidFill>
              </a:rPr>
              <a:t> work)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573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2695ED-59D3-4D41-B9E0-F0EDB89D6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My Grid (MCFM set @ LO)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03D1EB3-FD98-4F32-B59F-AE5A740C6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14A8D4F-4A7E-4309-8CD8-963942CDA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A69F60A-C16D-4E6D-A3D3-77883A92D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8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4FC93E2-60A1-4ECD-90C3-063C146E7B32}"/>
              </a:ext>
            </a:extLst>
          </p:cNvPr>
          <p:cNvSpPr/>
          <p:nvPr/>
        </p:nvSpPr>
        <p:spPr>
          <a:xfrm>
            <a:off x="358210" y="891175"/>
            <a:ext cx="1297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/>
              <a:t>[0,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</a:t>
            </a:r>
            <a:r>
              <a:rPr lang="zh-TW" altLang="en-US" sz="1400" b="1" dirty="0"/>
              <a:t>21</a:t>
            </a:r>
            <a:r>
              <a:rPr lang="en-US" altLang="zh-TW" sz="1400" b="1" dirty="0"/>
              <a:t>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</a:t>
            </a:r>
            <a:r>
              <a:rPr lang="zh-TW" altLang="en-US" sz="1400" b="1" dirty="0"/>
              <a:t>24</a:t>
            </a:r>
            <a:r>
              <a:rPr lang="en-US" altLang="zh-TW" sz="1400" b="1" dirty="0"/>
              <a:t>]</a:t>
            </a:r>
            <a:endParaRPr lang="zh-TW" altLang="en-US" sz="1400" b="1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6C0CB2E-F349-48DF-AB45-7300B9047CE0}"/>
              </a:ext>
            </a:extLst>
          </p:cNvPr>
          <p:cNvSpPr/>
          <p:nvPr/>
        </p:nvSpPr>
        <p:spPr>
          <a:xfrm>
            <a:off x="2207644" y="898992"/>
            <a:ext cx="1297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/>
              <a:t>[1,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</a:t>
            </a:r>
            <a:r>
              <a:rPr lang="zh-TW" altLang="en-US" sz="1400" b="1" dirty="0"/>
              <a:t>2</a:t>
            </a:r>
            <a:r>
              <a:rPr lang="en-US" altLang="zh-TW" sz="1400" b="1" dirty="0"/>
              <a:t>4,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</a:t>
            </a:r>
            <a:r>
              <a:rPr lang="zh-TW" altLang="en-US" sz="1400" b="1" dirty="0"/>
              <a:t>2</a:t>
            </a:r>
            <a:r>
              <a:rPr lang="en-US" altLang="zh-TW" sz="1400" b="1" dirty="0"/>
              <a:t>7]</a:t>
            </a:r>
            <a:endParaRPr lang="zh-TW" altLang="en-US" sz="1400" b="1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D6C1D59-5843-4419-B3B7-72178C621DC7}"/>
              </a:ext>
            </a:extLst>
          </p:cNvPr>
          <p:cNvSpPr/>
          <p:nvPr/>
        </p:nvSpPr>
        <p:spPr>
          <a:xfrm>
            <a:off x="4013036" y="895705"/>
            <a:ext cx="1297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/>
              <a:t>[2,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</a:t>
            </a:r>
            <a:r>
              <a:rPr lang="zh-TW" altLang="en-US" sz="1400" b="1" dirty="0"/>
              <a:t>2</a:t>
            </a:r>
            <a:r>
              <a:rPr lang="en-US" altLang="zh-TW" sz="1400" b="1" dirty="0"/>
              <a:t>7,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.30]</a:t>
            </a:r>
            <a:endParaRPr lang="zh-TW" altLang="en-US" sz="1400" b="1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EEA4AFA-96AB-424D-B507-4DE98A680FD0}"/>
              </a:ext>
            </a:extLst>
          </p:cNvPr>
          <p:cNvSpPr/>
          <p:nvPr/>
        </p:nvSpPr>
        <p:spPr>
          <a:xfrm>
            <a:off x="5725150" y="889521"/>
            <a:ext cx="1297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/>
              <a:t>[3,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.30,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.33]</a:t>
            </a:r>
            <a:endParaRPr lang="zh-TW" altLang="en-US" sz="1400" b="1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20378E9-56DD-4DAF-B184-CBB695551FFE}"/>
              </a:ext>
            </a:extLst>
          </p:cNvPr>
          <p:cNvSpPr/>
          <p:nvPr/>
        </p:nvSpPr>
        <p:spPr>
          <a:xfrm>
            <a:off x="7590044" y="895151"/>
            <a:ext cx="12971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/>
              <a:t>[4,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.33,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.36]</a:t>
            </a:r>
            <a:endParaRPr lang="zh-TW" altLang="en-US" sz="1400" b="1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C9DD7E4-01FC-4BE6-A6EE-A063EDAD1022}"/>
              </a:ext>
            </a:extLst>
          </p:cNvPr>
          <p:cNvSpPr/>
          <p:nvPr/>
        </p:nvSpPr>
        <p:spPr>
          <a:xfrm>
            <a:off x="406536" y="3298769"/>
            <a:ext cx="12971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/>
              <a:t>[5,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.36,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.39]</a:t>
            </a:r>
            <a:endParaRPr lang="zh-TW" altLang="en-US" sz="1400" b="1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0E55C78-3904-4CA8-B446-19D3B0F69822}"/>
              </a:ext>
            </a:extLst>
          </p:cNvPr>
          <p:cNvSpPr/>
          <p:nvPr/>
        </p:nvSpPr>
        <p:spPr>
          <a:xfrm>
            <a:off x="2214152" y="3271941"/>
            <a:ext cx="12971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/>
              <a:t>[6,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.39,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.42]</a:t>
            </a:r>
            <a:endParaRPr lang="zh-TW" altLang="en-US" sz="1400" b="1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B03388C-981C-499F-A8FC-9F12B0435F00}"/>
              </a:ext>
            </a:extLst>
          </p:cNvPr>
          <p:cNvSpPr/>
          <p:nvPr/>
        </p:nvSpPr>
        <p:spPr>
          <a:xfrm>
            <a:off x="333968" y="1175000"/>
            <a:ext cx="13896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[ 0, 4.011, 4.584 ]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E2D6C2E-54A3-4672-A38D-168ADA1F660C}"/>
              </a:ext>
            </a:extLst>
          </p:cNvPr>
          <p:cNvSpPr/>
          <p:nvPr/>
        </p:nvSpPr>
        <p:spPr>
          <a:xfrm>
            <a:off x="2185583" y="1137345"/>
            <a:ext cx="1398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[ 1, 4.584, 5.157 ]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921F6D4-F2F5-49AF-93D3-4C9A7FFA778B}"/>
              </a:ext>
            </a:extLst>
          </p:cNvPr>
          <p:cNvSpPr/>
          <p:nvPr/>
        </p:nvSpPr>
        <p:spPr>
          <a:xfrm>
            <a:off x="4011490" y="1132137"/>
            <a:ext cx="13131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[ 2, 5.157, 5.73 ]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672055AD-F91D-4532-B985-6277B17CC3F2}"/>
              </a:ext>
            </a:extLst>
          </p:cNvPr>
          <p:cNvSpPr/>
          <p:nvPr/>
        </p:nvSpPr>
        <p:spPr>
          <a:xfrm>
            <a:off x="5709120" y="1130535"/>
            <a:ext cx="13131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[ 3, 5.73, 6.303 ]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854D2D7-AD6B-4A8D-9E5A-64C531BDD3C9}"/>
              </a:ext>
            </a:extLst>
          </p:cNvPr>
          <p:cNvSpPr/>
          <p:nvPr/>
        </p:nvSpPr>
        <p:spPr>
          <a:xfrm>
            <a:off x="333968" y="3592047"/>
            <a:ext cx="1398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[ 5, 6.876, 7.449 ]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FAA2F081-06C5-456B-A4AB-FF3072622613}"/>
              </a:ext>
            </a:extLst>
          </p:cNvPr>
          <p:cNvSpPr/>
          <p:nvPr/>
        </p:nvSpPr>
        <p:spPr>
          <a:xfrm>
            <a:off x="2193123" y="3579050"/>
            <a:ext cx="1398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[ 6, 7.449, 8.022 ]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F96C4C81-B8C7-4F7C-8820-912F3BFED352}"/>
              </a:ext>
            </a:extLst>
          </p:cNvPr>
          <p:cNvSpPr/>
          <p:nvPr/>
        </p:nvSpPr>
        <p:spPr>
          <a:xfrm>
            <a:off x="7568848" y="1121957"/>
            <a:ext cx="1398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b="1" dirty="0"/>
              <a:t>[ 4, 6.303, 6.876 ]</a:t>
            </a:r>
          </a:p>
        </p:txBody>
      </p:sp>
      <p:pic>
        <p:nvPicPr>
          <p:cNvPr id="31" name="圖片 30">
            <a:extLst>
              <a:ext uri="{FF2B5EF4-FFF2-40B4-BE49-F238E27FC236}">
                <a16:creationId xmlns:a16="http://schemas.microsoft.com/office/drawing/2014/main" id="{74D83010-6EB6-45C1-9FF5-D3F5013B9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26" y="1518870"/>
            <a:ext cx="1541847" cy="1800000"/>
          </a:xfrm>
          <a:prstGeom prst="rect">
            <a:avLst/>
          </a:prstGeom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B701CCBE-851D-4624-8C65-E28E8DA6F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697" y="1498768"/>
            <a:ext cx="1611290" cy="1800000"/>
          </a:xfrm>
          <a:prstGeom prst="rect">
            <a:avLst/>
          </a:prstGeom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F26494DE-579E-4818-9332-70A35D7EC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155" y="1451999"/>
            <a:ext cx="1577689" cy="1800000"/>
          </a:xfrm>
          <a:prstGeom prst="rect">
            <a:avLst/>
          </a:prstGeom>
        </p:spPr>
      </p:pic>
      <p:pic>
        <p:nvPicPr>
          <p:cNvPr id="34" name="圖片 33">
            <a:extLst>
              <a:ext uri="{FF2B5EF4-FFF2-40B4-BE49-F238E27FC236}">
                <a16:creationId xmlns:a16="http://schemas.microsoft.com/office/drawing/2014/main" id="{A82A3D94-9264-4AB1-B34D-C9768B5B01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9415" y="1429734"/>
            <a:ext cx="1552590" cy="1800000"/>
          </a:xfrm>
          <a:prstGeom prst="rect">
            <a:avLst/>
          </a:prstGeom>
        </p:spPr>
      </p:pic>
      <p:pic>
        <p:nvPicPr>
          <p:cNvPr id="35" name="圖片 34">
            <a:extLst>
              <a:ext uri="{FF2B5EF4-FFF2-40B4-BE49-F238E27FC236}">
                <a16:creationId xmlns:a16="http://schemas.microsoft.com/office/drawing/2014/main" id="{DD28FBDB-DD3C-45BE-9682-4067235778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4845" y="1429734"/>
            <a:ext cx="1582143" cy="1800000"/>
          </a:xfrm>
          <a:prstGeom prst="rect">
            <a:avLst/>
          </a:prstGeom>
        </p:spPr>
      </p:pic>
      <p:pic>
        <p:nvPicPr>
          <p:cNvPr id="36" name="圖片 35">
            <a:extLst>
              <a:ext uri="{FF2B5EF4-FFF2-40B4-BE49-F238E27FC236}">
                <a16:creationId xmlns:a16="http://schemas.microsoft.com/office/drawing/2014/main" id="{2852DBF6-4079-4EC3-87BE-6DE6B5636D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936" y="4001028"/>
            <a:ext cx="1529297" cy="1800000"/>
          </a:xfrm>
          <a:prstGeom prst="rect">
            <a:avLst/>
          </a:prstGeom>
        </p:spPr>
      </p:pic>
      <p:pic>
        <p:nvPicPr>
          <p:cNvPr id="37" name="圖片 36">
            <a:extLst>
              <a:ext uri="{FF2B5EF4-FFF2-40B4-BE49-F238E27FC236}">
                <a16:creationId xmlns:a16="http://schemas.microsoft.com/office/drawing/2014/main" id="{2620653C-5249-4658-9088-6BA242EC36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7391" y="4001028"/>
            <a:ext cx="1549902" cy="1800000"/>
          </a:xfrm>
          <a:prstGeom prst="rect">
            <a:avLst/>
          </a:prstGeom>
        </p:spPr>
      </p:pic>
      <p:pic>
        <p:nvPicPr>
          <p:cNvPr id="38" name="圖片 37">
            <a:extLst>
              <a:ext uri="{FF2B5EF4-FFF2-40B4-BE49-F238E27FC236}">
                <a16:creationId xmlns:a16="http://schemas.microsoft.com/office/drawing/2014/main" id="{2C84C70F-2808-4FA7-B878-E5B9C2F842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234" y="3940617"/>
            <a:ext cx="1566932" cy="1800000"/>
          </a:xfrm>
          <a:prstGeom prst="rect">
            <a:avLst/>
          </a:prstGeom>
        </p:spPr>
      </p:pic>
      <p:pic>
        <p:nvPicPr>
          <p:cNvPr id="39" name="圖片 38">
            <a:extLst>
              <a:ext uri="{FF2B5EF4-FFF2-40B4-BE49-F238E27FC236}">
                <a16:creationId xmlns:a16="http://schemas.microsoft.com/office/drawing/2014/main" id="{25985F68-ECB0-4610-B810-CA93CB9E4C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89037" y="3974399"/>
            <a:ext cx="1568774" cy="1800000"/>
          </a:xfrm>
          <a:prstGeom prst="rect">
            <a:avLst/>
          </a:prstGeom>
        </p:spPr>
      </p:pic>
      <p:sp>
        <p:nvSpPr>
          <p:cNvPr id="40" name="文字方塊 39">
            <a:extLst>
              <a:ext uri="{FF2B5EF4-FFF2-40B4-BE49-F238E27FC236}">
                <a16:creationId xmlns:a16="http://schemas.microsoft.com/office/drawing/2014/main" id="{3274C0DC-2DF4-4536-9DBC-B4A791214006}"/>
              </a:ext>
            </a:extLst>
          </p:cNvPr>
          <p:cNvSpPr txBox="1"/>
          <p:nvPr/>
        </p:nvSpPr>
        <p:spPr>
          <a:xfrm>
            <a:off x="3758113" y="5978863"/>
            <a:ext cx="1950482" cy="369332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/>
              <a:t>Ratio ~ 20 (LO)</a:t>
            </a:r>
            <a:endParaRPr lang="zh-TW" altLang="en-US" b="1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D2A55875-14C8-4AD3-821E-D15CD56F0325}"/>
              </a:ext>
            </a:extLst>
          </p:cNvPr>
          <p:cNvSpPr/>
          <p:nvPr/>
        </p:nvSpPr>
        <p:spPr>
          <a:xfrm>
            <a:off x="4000739" y="3306290"/>
            <a:ext cx="12971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/>
              <a:t>[7,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.54,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.63]</a:t>
            </a:r>
            <a:endParaRPr lang="zh-TW" altLang="en-US" sz="1400" b="1" dirty="0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2985CBAA-F38D-442D-8930-EABB8FFB6ADC}"/>
              </a:ext>
            </a:extLst>
          </p:cNvPr>
          <p:cNvSpPr/>
          <p:nvPr/>
        </p:nvSpPr>
        <p:spPr>
          <a:xfrm>
            <a:off x="5787326" y="3298768"/>
            <a:ext cx="12971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/>
              <a:t>[8,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.63,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.72]</a:t>
            </a:r>
            <a:endParaRPr lang="zh-TW" altLang="en-US" sz="1400" b="1" dirty="0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C0D28DDA-38E6-45FA-8CEA-D52617846977}"/>
              </a:ext>
            </a:extLst>
          </p:cNvPr>
          <p:cNvSpPr/>
          <p:nvPr/>
        </p:nvSpPr>
        <p:spPr>
          <a:xfrm>
            <a:off x="3989670" y="3563576"/>
            <a:ext cx="15680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[ 7, 10.314, 12.033 ]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FE45A073-47C4-4D27-A181-909554231330}"/>
              </a:ext>
            </a:extLst>
          </p:cNvPr>
          <p:cNvSpPr/>
          <p:nvPr/>
        </p:nvSpPr>
        <p:spPr>
          <a:xfrm>
            <a:off x="5759671" y="3543013"/>
            <a:ext cx="15680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[ 8, 12.099, 13.752 ]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60A78A60-3C63-45ED-A6DE-93ED1341288E}"/>
              </a:ext>
            </a:extLst>
          </p:cNvPr>
          <p:cNvSpPr txBox="1"/>
          <p:nvPr/>
        </p:nvSpPr>
        <p:spPr>
          <a:xfrm>
            <a:off x="7369682" y="4095091"/>
            <a:ext cx="1716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0000FF"/>
                </a:solidFill>
              </a:rPr>
              <a:t>NA10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FF0000"/>
                </a:solidFill>
              </a:rPr>
              <a:t>Xsc#2(3) 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official grid 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en-US" altLang="zh-TW" dirty="0" err="1">
                <a:solidFill>
                  <a:srgbClr val="FF0000"/>
                </a:solidFill>
              </a:rPr>
              <a:t>ivan’s</a:t>
            </a:r>
            <a:r>
              <a:rPr lang="en-US" altLang="zh-TW" dirty="0">
                <a:solidFill>
                  <a:srgbClr val="FF0000"/>
                </a:solidFill>
              </a:rPr>
              <a:t> work)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242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6F786A-857C-4E59-96B8-B5E5CC5B2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My Grid (MCFM set @ NLO)</a:t>
            </a:r>
            <a:endParaRPr lang="zh-TW" altLang="en-US" sz="40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8F20418-0520-4F32-AB2A-E47EE974A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3DD67F5-D041-4B39-BDCB-E94DF42CC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37E6324-401D-484D-A862-72AD192C4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9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FE8DD9C-E17F-4412-BAE2-78490FC3D4AC}"/>
              </a:ext>
            </a:extLst>
          </p:cNvPr>
          <p:cNvSpPr/>
          <p:nvPr/>
        </p:nvSpPr>
        <p:spPr>
          <a:xfrm>
            <a:off x="358210" y="891175"/>
            <a:ext cx="1297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/>
              <a:t>[0,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</a:t>
            </a:r>
            <a:r>
              <a:rPr lang="zh-TW" altLang="en-US" sz="1400" b="1" dirty="0"/>
              <a:t>21</a:t>
            </a:r>
            <a:r>
              <a:rPr lang="en-US" altLang="zh-TW" sz="1400" b="1" dirty="0"/>
              <a:t>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</a:t>
            </a:r>
            <a:r>
              <a:rPr lang="zh-TW" altLang="en-US" sz="1400" b="1" dirty="0"/>
              <a:t>24</a:t>
            </a:r>
            <a:r>
              <a:rPr lang="en-US" altLang="zh-TW" sz="1400" b="1" dirty="0"/>
              <a:t>]</a:t>
            </a:r>
            <a:endParaRPr lang="zh-TW" altLang="en-US" sz="1400" b="1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EA5C0E4-478C-478F-B715-59CD9F2A821D}"/>
              </a:ext>
            </a:extLst>
          </p:cNvPr>
          <p:cNvSpPr/>
          <p:nvPr/>
        </p:nvSpPr>
        <p:spPr>
          <a:xfrm>
            <a:off x="2207644" y="898992"/>
            <a:ext cx="1297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/>
              <a:t>[1,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</a:t>
            </a:r>
            <a:r>
              <a:rPr lang="zh-TW" altLang="en-US" sz="1400" b="1" dirty="0"/>
              <a:t>2</a:t>
            </a:r>
            <a:r>
              <a:rPr lang="en-US" altLang="zh-TW" sz="1400" b="1" dirty="0"/>
              <a:t>4,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</a:t>
            </a:r>
            <a:r>
              <a:rPr lang="zh-TW" altLang="en-US" sz="1400" b="1" dirty="0"/>
              <a:t>2</a:t>
            </a:r>
            <a:r>
              <a:rPr lang="en-US" altLang="zh-TW" sz="1400" b="1" dirty="0"/>
              <a:t>7]</a:t>
            </a:r>
            <a:endParaRPr lang="zh-TW" altLang="en-US" sz="1400" b="1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4E62373-488E-4A48-9F9B-F44EB79082F8}"/>
              </a:ext>
            </a:extLst>
          </p:cNvPr>
          <p:cNvSpPr/>
          <p:nvPr/>
        </p:nvSpPr>
        <p:spPr>
          <a:xfrm>
            <a:off x="4013036" y="895705"/>
            <a:ext cx="1297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/>
              <a:t>[2,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</a:t>
            </a:r>
            <a:r>
              <a:rPr lang="zh-TW" altLang="en-US" sz="1400" b="1" dirty="0"/>
              <a:t>2</a:t>
            </a:r>
            <a:r>
              <a:rPr lang="en-US" altLang="zh-TW" sz="1400" b="1" dirty="0"/>
              <a:t>7,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.30]</a:t>
            </a:r>
            <a:endParaRPr lang="zh-TW" altLang="en-US" sz="1400" b="1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A2678D8-C283-405A-AA02-CCEDADF4E80F}"/>
              </a:ext>
            </a:extLst>
          </p:cNvPr>
          <p:cNvSpPr/>
          <p:nvPr/>
        </p:nvSpPr>
        <p:spPr>
          <a:xfrm>
            <a:off x="5725150" y="889521"/>
            <a:ext cx="1297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/>
              <a:t>[3,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.30,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.33]</a:t>
            </a:r>
            <a:endParaRPr lang="zh-TW" altLang="en-US" sz="1400" b="1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B2AE620-6E13-4A73-8596-A128D6C56D47}"/>
              </a:ext>
            </a:extLst>
          </p:cNvPr>
          <p:cNvSpPr/>
          <p:nvPr/>
        </p:nvSpPr>
        <p:spPr>
          <a:xfrm>
            <a:off x="7590044" y="895151"/>
            <a:ext cx="12971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/>
              <a:t>[4,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.33,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.36]</a:t>
            </a:r>
            <a:endParaRPr lang="zh-TW" altLang="en-US" sz="1400" b="1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6F8AA9A-48A8-4A39-B22E-B64D0B59EB50}"/>
              </a:ext>
            </a:extLst>
          </p:cNvPr>
          <p:cNvSpPr/>
          <p:nvPr/>
        </p:nvSpPr>
        <p:spPr>
          <a:xfrm>
            <a:off x="406536" y="3298769"/>
            <a:ext cx="12971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/>
              <a:t>[5,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.36,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.39]</a:t>
            </a:r>
            <a:endParaRPr lang="zh-TW" altLang="en-US" sz="1400" b="1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B3CC1A3-CE2F-4901-8756-3641ADD72CAC}"/>
              </a:ext>
            </a:extLst>
          </p:cNvPr>
          <p:cNvSpPr/>
          <p:nvPr/>
        </p:nvSpPr>
        <p:spPr>
          <a:xfrm>
            <a:off x="2214152" y="3271941"/>
            <a:ext cx="12971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/>
              <a:t>[6,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.39,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.42]</a:t>
            </a:r>
            <a:endParaRPr lang="zh-TW" altLang="en-US" sz="1400" b="1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224FCAA-9F99-4B17-B826-29857588A969}"/>
              </a:ext>
            </a:extLst>
          </p:cNvPr>
          <p:cNvSpPr/>
          <p:nvPr/>
        </p:nvSpPr>
        <p:spPr>
          <a:xfrm>
            <a:off x="333968" y="1175000"/>
            <a:ext cx="13896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[ 0, 4.011, 4.584 ]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56F824D-0556-490A-A175-667628C27E6C}"/>
              </a:ext>
            </a:extLst>
          </p:cNvPr>
          <p:cNvSpPr/>
          <p:nvPr/>
        </p:nvSpPr>
        <p:spPr>
          <a:xfrm>
            <a:off x="2185583" y="1137345"/>
            <a:ext cx="1398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[ 1, 4.584, 5.157 ]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60BC270-6DA2-4E06-AF70-B9AF6047DAAA}"/>
              </a:ext>
            </a:extLst>
          </p:cNvPr>
          <p:cNvSpPr/>
          <p:nvPr/>
        </p:nvSpPr>
        <p:spPr>
          <a:xfrm>
            <a:off x="4011490" y="1132137"/>
            <a:ext cx="13131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[ 2, 5.157, 5.73 ]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03CB395-37DE-43A4-9E9D-EE6E45BCE303}"/>
              </a:ext>
            </a:extLst>
          </p:cNvPr>
          <p:cNvSpPr/>
          <p:nvPr/>
        </p:nvSpPr>
        <p:spPr>
          <a:xfrm>
            <a:off x="5709120" y="1130535"/>
            <a:ext cx="13131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[ 3, 5.73, 6.303 ]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80D558B-4CD3-4E6B-9CB9-387996AEE1CA}"/>
              </a:ext>
            </a:extLst>
          </p:cNvPr>
          <p:cNvSpPr/>
          <p:nvPr/>
        </p:nvSpPr>
        <p:spPr>
          <a:xfrm>
            <a:off x="333968" y="3592047"/>
            <a:ext cx="1398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[ 5, 6.876, 7.449 ]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686CBCF-BB5D-45EF-9B3E-CFE4C9A29859}"/>
              </a:ext>
            </a:extLst>
          </p:cNvPr>
          <p:cNvSpPr/>
          <p:nvPr/>
        </p:nvSpPr>
        <p:spPr>
          <a:xfrm>
            <a:off x="2193123" y="3579050"/>
            <a:ext cx="1398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[ 6, 7.449, 8.022 ]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8027439-B3A0-4527-8D64-502229969FFE}"/>
              </a:ext>
            </a:extLst>
          </p:cNvPr>
          <p:cNvSpPr/>
          <p:nvPr/>
        </p:nvSpPr>
        <p:spPr>
          <a:xfrm>
            <a:off x="7568848" y="1121957"/>
            <a:ext cx="1398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b="1" dirty="0"/>
              <a:t>[ 4, 6.303, 6.876 ]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ACD42DA0-159A-4AB0-AE55-CC822C1BCB2A}"/>
              </a:ext>
            </a:extLst>
          </p:cNvPr>
          <p:cNvSpPr/>
          <p:nvPr/>
        </p:nvSpPr>
        <p:spPr>
          <a:xfrm>
            <a:off x="4000739" y="3306290"/>
            <a:ext cx="12971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/>
              <a:t>[7,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.54,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.63]</a:t>
            </a:r>
            <a:endParaRPr lang="zh-TW" altLang="en-US" sz="1400" b="1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5A39445-A3EE-4103-90F4-1D2CBCEF241D}"/>
              </a:ext>
            </a:extLst>
          </p:cNvPr>
          <p:cNvSpPr/>
          <p:nvPr/>
        </p:nvSpPr>
        <p:spPr>
          <a:xfrm>
            <a:off x="5787326" y="3298768"/>
            <a:ext cx="12971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/>
              <a:t>[8,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.63, </a:t>
            </a:r>
            <a:r>
              <a:rPr lang="zh-TW" altLang="en-US" sz="1400" b="1" dirty="0"/>
              <a:t>0</a:t>
            </a:r>
            <a:r>
              <a:rPr lang="en-US" altLang="zh-TW" sz="1400" b="1" dirty="0"/>
              <a:t>.72]</a:t>
            </a:r>
            <a:endParaRPr lang="zh-TW" altLang="en-US" sz="1400" b="1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99E7988-8A9D-423E-A84B-A8A0F527B3D0}"/>
              </a:ext>
            </a:extLst>
          </p:cNvPr>
          <p:cNvSpPr/>
          <p:nvPr/>
        </p:nvSpPr>
        <p:spPr>
          <a:xfrm>
            <a:off x="3989670" y="3563576"/>
            <a:ext cx="15680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[ 7, 10.314, 12.033 ]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C7E012EF-7A3A-47A3-9888-64AA7FD6BBEE}"/>
              </a:ext>
            </a:extLst>
          </p:cNvPr>
          <p:cNvSpPr/>
          <p:nvPr/>
        </p:nvSpPr>
        <p:spPr>
          <a:xfrm>
            <a:off x="5759671" y="3543013"/>
            <a:ext cx="15680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[ 8, 12.099, 13.752 ]</a:t>
            </a:r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id="{766857AB-54CE-48F3-AFEE-C0BB99BBE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3" y="1483612"/>
            <a:ext cx="1564523" cy="1800000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8F9C7235-00CF-42A1-8648-63952F1FA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964" y="1430140"/>
            <a:ext cx="1588713" cy="1800000"/>
          </a:xfrm>
          <a:prstGeom prst="rect">
            <a:avLst/>
          </a:prstGeom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5D3A117B-B9B3-48BE-9749-9DA19DD46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9728" y="1471941"/>
            <a:ext cx="1570982" cy="1800000"/>
          </a:xfrm>
          <a:prstGeom prst="rect">
            <a:avLst/>
          </a:prstGeom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FC55EAEE-1AC3-4DF9-837D-33CAEDAF80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7728" y="1451999"/>
            <a:ext cx="1589189" cy="1800000"/>
          </a:xfrm>
          <a:prstGeom prst="rect">
            <a:avLst/>
          </a:prstGeom>
        </p:spPr>
      </p:pic>
      <p:pic>
        <p:nvPicPr>
          <p:cNvPr id="34" name="圖片 33">
            <a:extLst>
              <a:ext uri="{FF2B5EF4-FFF2-40B4-BE49-F238E27FC236}">
                <a16:creationId xmlns:a16="http://schemas.microsoft.com/office/drawing/2014/main" id="{5855CA51-34F5-4B4A-816E-0B1D43D44B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7777" y="1451999"/>
            <a:ext cx="1559211" cy="1800000"/>
          </a:xfrm>
          <a:prstGeom prst="rect">
            <a:avLst/>
          </a:prstGeom>
        </p:spPr>
      </p:pic>
      <p:pic>
        <p:nvPicPr>
          <p:cNvPr id="35" name="圖片 34">
            <a:extLst>
              <a:ext uri="{FF2B5EF4-FFF2-40B4-BE49-F238E27FC236}">
                <a16:creationId xmlns:a16="http://schemas.microsoft.com/office/drawing/2014/main" id="{AA9A7994-F168-45D5-9047-8181210A34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58" y="3982388"/>
            <a:ext cx="1594631" cy="1800000"/>
          </a:xfrm>
          <a:prstGeom prst="rect">
            <a:avLst/>
          </a:prstGeom>
        </p:spPr>
      </p:pic>
      <p:pic>
        <p:nvPicPr>
          <p:cNvPr id="36" name="圖片 35">
            <a:extLst>
              <a:ext uri="{FF2B5EF4-FFF2-40B4-BE49-F238E27FC236}">
                <a16:creationId xmlns:a16="http://schemas.microsoft.com/office/drawing/2014/main" id="{FC32D2E9-0DE5-4054-85B8-C51ED3DDBA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9752" y="3943904"/>
            <a:ext cx="1600000" cy="1800000"/>
          </a:xfrm>
          <a:prstGeom prst="rect">
            <a:avLst/>
          </a:prstGeom>
        </p:spPr>
      </p:pic>
      <p:pic>
        <p:nvPicPr>
          <p:cNvPr id="37" name="圖片 36">
            <a:extLst>
              <a:ext uri="{FF2B5EF4-FFF2-40B4-BE49-F238E27FC236}">
                <a16:creationId xmlns:a16="http://schemas.microsoft.com/office/drawing/2014/main" id="{1A943A2A-3456-4A33-9D4A-8E44BC4411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7314" y="3905702"/>
            <a:ext cx="1584000" cy="1800000"/>
          </a:xfrm>
          <a:prstGeom prst="rect">
            <a:avLst/>
          </a:prstGeom>
        </p:spPr>
      </p:pic>
      <p:pic>
        <p:nvPicPr>
          <p:cNvPr id="38" name="圖片 37">
            <a:extLst>
              <a:ext uri="{FF2B5EF4-FFF2-40B4-BE49-F238E27FC236}">
                <a16:creationId xmlns:a16="http://schemas.microsoft.com/office/drawing/2014/main" id="{0091FE90-83EB-46CF-BE3A-B0CA7D7FE0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86983" y="3891623"/>
            <a:ext cx="1573483" cy="1800000"/>
          </a:xfrm>
          <a:prstGeom prst="rect">
            <a:avLst/>
          </a:prstGeom>
        </p:spPr>
      </p:pic>
      <p:sp>
        <p:nvSpPr>
          <p:cNvPr id="39" name="文字方塊 38">
            <a:extLst>
              <a:ext uri="{FF2B5EF4-FFF2-40B4-BE49-F238E27FC236}">
                <a16:creationId xmlns:a16="http://schemas.microsoft.com/office/drawing/2014/main" id="{5C228E91-1AFA-47D7-BCCC-2F8F4621C3E2}"/>
              </a:ext>
            </a:extLst>
          </p:cNvPr>
          <p:cNvSpPr txBox="1"/>
          <p:nvPr/>
        </p:nvSpPr>
        <p:spPr>
          <a:xfrm>
            <a:off x="3989670" y="5989134"/>
            <a:ext cx="236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Ratio ~ 30 (NLO)</a:t>
            </a:r>
            <a:endParaRPr lang="zh-TW" altLang="en-US" b="1" dirty="0"/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78E68FEC-6C33-44AC-97A6-808157AE82E4}"/>
              </a:ext>
            </a:extLst>
          </p:cNvPr>
          <p:cNvSpPr txBox="1"/>
          <p:nvPr/>
        </p:nvSpPr>
        <p:spPr>
          <a:xfrm>
            <a:off x="7369682" y="4095091"/>
            <a:ext cx="1716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0000FF"/>
                </a:solidFill>
              </a:rPr>
              <a:t>NA10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FF0000"/>
                </a:solidFill>
              </a:rPr>
              <a:t>Xsc#2(3) 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official grid 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en-US" altLang="zh-TW" dirty="0" err="1">
                <a:solidFill>
                  <a:srgbClr val="FF0000"/>
                </a:solidFill>
              </a:rPr>
              <a:t>ivan’s</a:t>
            </a:r>
            <a:r>
              <a:rPr lang="en-US" altLang="zh-TW" dirty="0">
                <a:solidFill>
                  <a:srgbClr val="FF0000"/>
                </a:solidFill>
              </a:rPr>
              <a:t> work)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62055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slidesTemplate</Template>
  <TotalTime>57504</TotalTime>
  <Words>3793</Words>
  <Application>Microsoft Office PowerPoint</Application>
  <PresentationFormat>如螢幕大小 (4:3)</PresentationFormat>
  <Paragraphs>697</Paragraphs>
  <Slides>53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53</vt:i4>
      </vt:variant>
    </vt:vector>
  </HeadingPairs>
  <TitlesOfParts>
    <vt:vector size="59" baseType="lpstr">
      <vt:lpstr>ＭＳ Ｐゴシック</vt:lpstr>
      <vt:lpstr>新細明體</vt:lpstr>
      <vt:lpstr>Arial</vt:lpstr>
      <vt:lpstr>Calibri</vt:lpstr>
      <vt:lpstr>Cambria Math</vt:lpstr>
      <vt:lpstr>標準デザイン</vt:lpstr>
      <vt:lpstr>xFitter + MCFM Work</vt:lpstr>
      <vt:lpstr>Work Flow</vt:lpstr>
      <vt:lpstr>Compare Xsc#2 and Xsc#3 : Verify APPL code</vt:lpstr>
      <vt:lpstr>Modify Codes to Work w/ Two PDFs</vt:lpstr>
      <vt:lpstr>Compare Xsc#2(3) and Xsc#2*(3*) (Compare Grid file Provided on Official Website)</vt:lpstr>
      <vt:lpstr>NA10 Data</vt:lpstr>
      <vt:lpstr>Official Grid </vt:lpstr>
      <vt:lpstr>My Grid (MCFM set @ LO)</vt:lpstr>
      <vt:lpstr>My Grid (MCFM set @ NLO)</vt:lpstr>
      <vt:lpstr>Compare Xsc#1 and Xsc#2(3)</vt:lpstr>
      <vt:lpstr>Summary</vt:lpstr>
      <vt:lpstr>Use MCFM6.8_org</vt:lpstr>
      <vt:lpstr>My Grid (MCFM set @ LO)</vt:lpstr>
      <vt:lpstr>Verify h1_na10 and h1_grid (OK)</vt:lpstr>
      <vt:lpstr>Variy h1_ref and h1_grid (OK)</vt:lpstr>
      <vt:lpstr>Varify h1_id1 VS h1_ref/h1_grid (OK)</vt:lpstr>
      <vt:lpstr>PowerPoint 簡報</vt:lpstr>
      <vt:lpstr>Test MCFM w/ pion modification with CT14nlo PDF in input.DAT</vt:lpstr>
      <vt:lpstr>Verify h1_na10 and h1_grid (OK)</vt:lpstr>
      <vt:lpstr>Variy h1_ref and h1_grid</vt:lpstr>
      <vt:lpstr>Varify h1_id1 VS h1_ref/h1_grid (OK)</vt:lpstr>
      <vt:lpstr>Varify h1_id1 VS h1_ref/h1_grid (OK)</vt:lpstr>
      <vt:lpstr>Test MCFM w/ pion modification with pion PDF in input.DAT</vt:lpstr>
      <vt:lpstr>Verify h1_na10 and h1_grid (OK)</vt:lpstr>
      <vt:lpstr>Variy h1_ref and h1_grid (OK)</vt:lpstr>
      <vt:lpstr>Varify h1_id1 VS h1_ref/h1_grid (OK)</vt:lpstr>
      <vt:lpstr>PowerPoint 簡報</vt:lpstr>
      <vt:lpstr>COMPASS VS NA10</vt:lpstr>
      <vt:lpstr>Creat Grid file Bin by Bin</vt:lpstr>
      <vt:lpstr>MCFM_pion + E615</vt:lpstr>
      <vt:lpstr>PowerPoint 簡報</vt:lpstr>
      <vt:lpstr>COMPASS VS E615</vt:lpstr>
      <vt:lpstr>Use Wen-Chen’s MCFM</vt:lpstr>
      <vt:lpstr>My MCFM</vt:lpstr>
      <vt:lpstr>Wen-Chen’s MCFM</vt:lpstr>
      <vt:lpstr>Compare id1(xsc#1) and ref(xsc#2)</vt:lpstr>
      <vt:lpstr>Compare w/ NA10 Data</vt:lpstr>
      <vt:lpstr>Produce full NA10 Range, LO  (grid scale 1e-6* sqrtTauSize)</vt:lpstr>
      <vt:lpstr>Produce full NA10 Range, NLO  (grid scale 1e-6* sqrtTauSize)</vt:lpstr>
      <vt:lpstr> E615 Data</vt:lpstr>
      <vt:lpstr>E615 Data</vt:lpstr>
      <vt:lpstr>Produce full E615 Range, LO  (grid scale 1e-6*sqrtTauSize)</vt:lpstr>
      <vt:lpstr>PowerPoint 簡報</vt:lpstr>
      <vt:lpstr>PowerPoint 簡報</vt:lpstr>
      <vt:lpstr>Produce full E615 Range, NLO  (grid scale 1e-6*sqrtTauSize)</vt:lpstr>
      <vt:lpstr>PowerPoint 簡報</vt:lpstr>
      <vt:lpstr>PowerPoint 簡報</vt:lpstr>
      <vt:lpstr>COMPASS</vt:lpstr>
      <vt:lpstr>COMPASS LO (grid scale 1e-6*sqrtTauSize)</vt:lpstr>
      <vt:lpstr>COMPASS NLO (grid scale 1e-6*sqrtTauSize)</vt:lpstr>
      <vt:lpstr>Redo Everything w/ Wen Chen’s MCFM</vt:lpstr>
      <vt:lpstr>Backup</vt:lpstr>
      <vt:lpstr>Work Flow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Blue</dc:title>
  <dc:creator>Chia Yu</dc:creator>
  <cp:lastModifiedBy>cyhsieh</cp:lastModifiedBy>
  <cp:revision>731</cp:revision>
  <dcterms:created xsi:type="dcterms:W3CDTF">2018-07-15T10:16:04Z</dcterms:created>
  <dcterms:modified xsi:type="dcterms:W3CDTF">2025-11-06T03:19:27Z</dcterms:modified>
</cp:coreProperties>
</file>