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8" r:id="rId2"/>
    <p:sldId id="495" r:id="rId3"/>
    <p:sldId id="496" r:id="rId4"/>
    <p:sldId id="499" r:id="rId5"/>
    <p:sldId id="503" r:id="rId6"/>
    <p:sldId id="504" r:id="rId7"/>
    <p:sldId id="505" r:id="rId8"/>
    <p:sldId id="507" r:id="rId9"/>
    <p:sldId id="508" r:id="rId10"/>
    <p:sldId id="509" r:id="rId11"/>
    <p:sldId id="501" r:id="rId12"/>
    <p:sldId id="502" r:id="rId13"/>
    <p:sldId id="510" r:id="rId14"/>
    <p:sldId id="511" r:id="rId15"/>
    <p:sldId id="500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AA0696"/>
    <a:srgbClr val="FFCCFF"/>
    <a:srgbClr val="99CCFF"/>
    <a:srgbClr val="FF9900"/>
    <a:srgbClr val="FFFFCC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03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giamman.web.cern.ch/blu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3A2A1-A67C-4F58-83BD-7EEC63F6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BLUE</a:t>
            </a:r>
            <a:r>
              <a:rPr lang="zh-TW" altLang="en-US" dirty="0"/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EBEA38-E9E8-47FB-A812-20727CC0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9B4489-2384-417F-9FE1-0425600C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501E7-3DD6-4B90-A8EE-663D557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FB14110-86A4-491A-923F-6B815F0F9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98904"/>
            <a:ext cx="9128125" cy="42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D1C58-E9D0-497D-88C8-9807A6D9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Different s1 and s2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0723F6-39F5-4D5D-8E5E-66BF5FAF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750140-03A4-43E2-8B2F-F3DD757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7ACF50-168D-462A-9BF5-83155C7B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8">
            <a:extLst>
              <a:ext uri="{FF2B5EF4-FFF2-40B4-BE49-F238E27FC236}">
                <a16:creationId xmlns:a16="http://schemas.microsoft.com/office/drawing/2014/main" id="{352A87D4-B917-4DD7-B36E-E99F45A5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12" y="1510591"/>
            <a:ext cx="2877733" cy="198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EF1CCD9-B215-450B-B811-05371A83B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5" y="1487399"/>
            <a:ext cx="2872941" cy="1980000"/>
          </a:xfrm>
          <a:prstGeom prst="rect">
            <a:avLst/>
          </a:prstGeom>
        </p:spPr>
      </p:pic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6C885308-07A6-4C6E-B8F8-C058E0C1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17" y="1500039"/>
            <a:ext cx="2952276" cy="1980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57EC739-EB31-4BC6-B9C5-E0E2F6FB4AF4}"/>
              </a:ext>
            </a:extLst>
          </p:cNvPr>
          <p:cNvSpPr txBox="1"/>
          <p:nvPr/>
        </p:nvSpPr>
        <p:spPr>
          <a:xfrm>
            <a:off x="3514996" y="868117"/>
            <a:ext cx="24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s1=1; </a:t>
            </a:r>
            <a:r>
              <a:rPr lang="en-US" altLang="zh-TW" sz="1600" b="1" u="sng" dirty="0"/>
              <a:t>s2= [1, 1.1, 2, 10]</a:t>
            </a:r>
            <a:endParaRPr lang="zh-TW" altLang="en-US" sz="1600" b="1" u="sng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EDC6C73-64B4-4E72-B392-A30EB7A02F55}"/>
              </a:ext>
            </a:extLst>
          </p:cNvPr>
          <p:cNvSpPr txBox="1"/>
          <p:nvPr/>
        </p:nvSpPr>
        <p:spPr>
          <a:xfrm>
            <a:off x="1403648" y="1129094"/>
            <a:ext cx="9289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weight</a:t>
            </a:r>
            <a:endParaRPr lang="zh-TW" altLang="en-US" sz="16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268A206-732B-421A-BE23-B1543FA5F8C1}"/>
              </a:ext>
            </a:extLst>
          </p:cNvPr>
          <p:cNvSpPr txBox="1"/>
          <p:nvPr/>
        </p:nvSpPr>
        <p:spPr>
          <a:xfrm>
            <a:off x="3923928" y="1148845"/>
            <a:ext cx="19156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combined mean</a:t>
            </a:r>
            <a:endParaRPr lang="zh-TW" altLang="en-US" sz="16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DB7A917-1492-4CB1-B65C-DB28D0F54C3F}"/>
              </a:ext>
            </a:extLst>
          </p:cNvPr>
          <p:cNvSpPr txBox="1"/>
          <p:nvPr/>
        </p:nvSpPr>
        <p:spPr>
          <a:xfrm>
            <a:off x="6782510" y="1124744"/>
            <a:ext cx="19156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combined sigma</a:t>
            </a:r>
            <a:endParaRPr lang="zh-TW" altLang="en-US" sz="1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8EC86D9-5060-4CE4-9C3B-7EC039A28547}"/>
              </a:ext>
            </a:extLst>
          </p:cNvPr>
          <p:cNvSpPr txBox="1"/>
          <p:nvPr/>
        </p:nvSpPr>
        <p:spPr>
          <a:xfrm>
            <a:off x="3514996" y="3521731"/>
            <a:ext cx="24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s1=1; </a:t>
            </a:r>
            <a:r>
              <a:rPr lang="en-US" altLang="zh-TW" sz="1600" b="1" u="sng" dirty="0"/>
              <a:t>s2= [0.1, 0.5, 1]</a:t>
            </a:r>
            <a:endParaRPr lang="zh-TW" altLang="en-US" sz="1600" b="1" u="sng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F111B9A2-12F6-48F3-97B7-9274016E7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6" y="3860285"/>
            <a:ext cx="2982857" cy="2088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92230642-1340-4475-A971-0CDC7FC1F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4" y="3925238"/>
            <a:ext cx="2982857" cy="20880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71A78F54-B682-42AE-B542-920423BD87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61" y="3900038"/>
            <a:ext cx="3018857" cy="211320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BF955FEF-8259-4F53-9AE0-E8DF63440E73}"/>
              </a:ext>
            </a:extLst>
          </p:cNvPr>
          <p:cNvSpPr txBox="1"/>
          <p:nvPr/>
        </p:nvSpPr>
        <p:spPr>
          <a:xfrm>
            <a:off x="2306790" y="5907933"/>
            <a:ext cx="528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</a:rPr>
              <a:t>The combined uncertainty is always smaller than the smallest individual uncertainty when the measurements are correlated.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F89A132-6316-4005-815C-551B89C72A64}"/>
              </a:ext>
            </a:extLst>
          </p:cNvPr>
          <p:cNvSpPr/>
          <p:nvPr/>
        </p:nvSpPr>
        <p:spPr>
          <a:xfrm>
            <a:off x="6133807" y="1153017"/>
            <a:ext cx="2952277" cy="47952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61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67444F-C369-4E0B-9F63-9498AAB1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Why “r” can’t be -1 or 1? (Mathematical Reason)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63D579D-A0EE-4106-9BE3-128C2875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183FE7-D137-47BF-83B1-54E6C6E0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0311FAE-2FF4-47B5-A865-5B642201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C41BD7-06DA-4E4C-8E42-959DB99B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8731"/>
            <a:ext cx="4627557" cy="27227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69F0F2E-86DA-4773-9ADD-766EED17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47443"/>
            <a:ext cx="3528392" cy="273999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851F920-E01F-4244-92FE-F2580FDD0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68731"/>
            <a:ext cx="4108852" cy="442442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D707EA9-7928-4EA0-A395-C68AF223C980}"/>
              </a:ext>
            </a:extLst>
          </p:cNvPr>
          <p:cNvSpPr/>
          <p:nvPr/>
        </p:nvSpPr>
        <p:spPr>
          <a:xfrm>
            <a:off x="2051720" y="2961141"/>
            <a:ext cx="1152128" cy="395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45FAF2-CED8-409E-9448-8AF4BFF07F47}"/>
              </a:ext>
            </a:extLst>
          </p:cNvPr>
          <p:cNvSpPr/>
          <p:nvPr/>
        </p:nvSpPr>
        <p:spPr>
          <a:xfrm>
            <a:off x="6408204" y="3121225"/>
            <a:ext cx="1476164" cy="307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8EE6DB-B254-4EBB-A4D2-C745848C929D}"/>
              </a:ext>
            </a:extLst>
          </p:cNvPr>
          <p:cNvSpPr/>
          <p:nvPr/>
        </p:nvSpPr>
        <p:spPr>
          <a:xfrm>
            <a:off x="1990669" y="4927933"/>
            <a:ext cx="1501211" cy="22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87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55C064-6D4D-46BF-AB4B-533C6B47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Why “r” can’t be -1 or 1? (Physics Reason)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C72D76-BFBE-4A56-92A6-FC4BC5F5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26A533-800E-43FB-9C64-A2E080A4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8A74716-3828-44D4-8E88-008176ED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C6B301F-E405-4A39-953B-0D63CF3A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4" y="1124744"/>
            <a:ext cx="7602011" cy="30103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5D5B78-2D3F-48BE-86C3-8DD9FE68926E}"/>
              </a:ext>
            </a:extLst>
          </p:cNvPr>
          <p:cNvSpPr/>
          <p:nvPr/>
        </p:nvSpPr>
        <p:spPr>
          <a:xfrm>
            <a:off x="1187624" y="1556792"/>
            <a:ext cx="649263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37FC61-7C49-4AA0-B974-F4E61F602447}"/>
              </a:ext>
            </a:extLst>
          </p:cNvPr>
          <p:cNvSpPr/>
          <p:nvPr/>
        </p:nvSpPr>
        <p:spPr>
          <a:xfrm>
            <a:off x="5940152" y="2060848"/>
            <a:ext cx="144016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48E815-2E4F-47F4-93CD-D26F7EAB3B75}"/>
              </a:ext>
            </a:extLst>
          </p:cNvPr>
          <p:cNvSpPr/>
          <p:nvPr/>
        </p:nvSpPr>
        <p:spPr>
          <a:xfrm>
            <a:off x="1162155" y="2629904"/>
            <a:ext cx="649263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5BFD5F-BEDD-43BF-A54D-BAF60151DCCE}"/>
              </a:ext>
            </a:extLst>
          </p:cNvPr>
          <p:cNvSpPr/>
          <p:nvPr/>
        </p:nvSpPr>
        <p:spPr>
          <a:xfrm>
            <a:off x="1162154" y="2917936"/>
            <a:ext cx="7010246" cy="511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173300-8724-4466-95A5-AD166517D1AD}"/>
              </a:ext>
            </a:extLst>
          </p:cNvPr>
          <p:cNvSpPr txBox="1"/>
          <p:nvPr/>
        </p:nvSpPr>
        <p:spPr>
          <a:xfrm>
            <a:off x="8172400" y="2996952"/>
            <a:ext cx="46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?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061D1-C357-4769-9348-787385CD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098968" cy="792088"/>
          </a:xfrm>
        </p:spPr>
        <p:txBody>
          <a:bodyPr/>
          <a:lstStyle/>
          <a:p>
            <a:r>
              <a:rPr lang="en-US" altLang="zh-TW" dirty="0"/>
              <a:t>Modified BLUE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A73F327-3E6F-4816-8851-B161B1F3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2474A7-CD81-4A5C-B2BF-8F993346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1DA75A-9B41-42D8-8591-B83D3337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08A46BA-EC83-4171-B7C3-363F18CC8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908721"/>
            <a:ext cx="4896544" cy="14120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052984-CB2B-40D8-8E53-5F9F7F275825}"/>
              </a:ext>
            </a:extLst>
          </p:cNvPr>
          <p:cNvSpPr/>
          <p:nvPr/>
        </p:nvSpPr>
        <p:spPr>
          <a:xfrm>
            <a:off x="5508104" y="1916832"/>
            <a:ext cx="3086858" cy="418576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altLang="zh-TW" sz="1400" dirty="0"/>
              <a:t>Newer BLUE paper introduced </a:t>
            </a:r>
            <a:r>
              <a:rPr lang="en-US" altLang="zh-TW" sz="1400" b="1" dirty="0"/>
              <a:t>IIW (Intrinsic Information Weight)</a:t>
            </a:r>
            <a:r>
              <a:rPr lang="en-US" altLang="zh-TW" sz="1400" dirty="0"/>
              <a:t>, </a:t>
            </a:r>
            <a:r>
              <a:rPr lang="en-US" altLang="zh-TW" sz="1400" b="1" dirty="0"/>
              <a:t>MIW (Marginal Information Weight)</a:t>
            </a:r>
            <a:r>
              <a:rPr lang="en-US" altLang="zh-TW" sz="1400" dirty="0"/>
              <a:t>, and </a:t>
            </a:r>
            <a:r>
              <a:rPr lang="en-US" altLang="zh-TW" sz="1400" b="1" dirty="0"/>
              <a:t>RI (Relative Importance)</a:t>
            </a:r>
            <a:r>
              <a:rPr lang="en-US" altLang="zh-TW" sz="1400" dirty="0"/>
              <a:t>.</a:t>
            </a:r>
          </a:p>
          <a:p>
            <a:r>
              <a:rPr lang="en-US" altLang="zh-TW" sz="1400" dirty="0"/>
              <a:t>It’s not just a reformulation exercise — it’s a conceptual re-framing intended to </a:t>
            </a:r>
            <a:r>
              <a:rPr lang="en-US" altLang="zh-TW" sz="1400" b="1" dirty="0"/>
              <a:t>reinterpret the meaning of “information sharing” among correlated measurements</a:t>
            </a:r>
            <a:r>
              <a:rPr lang="en-US" altLang="zh-TW" sz="1400" dirty="0"/>
              <a:t>, especially in the </a:t>
            </a:r>
            <a:r>
              <a:rPr lang="en-US" altLang="zh-TW" sz="1400" i="1" dirty="0"/>
              <a:t>high-correlation regime</a:t>
            </a:r>
            <a:r>
              <a:rPr lang="en-US" altLang="zh-TW" sz="1400" dirty="0"/>
              <a:t> where the classic BLUE weights can become unintuitive or even negative.</a:t>
            </a:r>
          </a:p>
          <a:p>
            <a:endParaRPr lang="en-US" altLang="zh-TW" sz="1400" dirty="0"/>
          </a:p>
          <a:p>
            <a:r>
              <a:rPr lang="en-US" altLang="zh-TW" sz="1400" dirty="0">
                <a:solidFill>
                  <a:srgbClr val="FF0000"/>
                </a:solidFill>
              </a:rPr>
              <a:t>I do not try though….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Would like to see our correlated factor before getting into too much math.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D263782-1D70-40C1-A273-9D10DF6C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3" y="2167732"/>
            <a:ext cx="3542279" cy="41857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99D40CB-3AC3-4D8C-9218-8EAD66DF4174}"/>
              </a:ext>
            </a:extLst>
          </p:cNvPr>
          <p:cNvSpPr/>
          <p:nvPr/>
        </p:nvSpPr>
        <p:spPr>
          <a:xfrm>
            <a:off x="934543" y="2211288"/>
            <a:ext cx="3542279" cy="7136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60FBD2-6880-441A-8F94-83B35E88922E}"/>
              </a:ext>
            </a:extLst>
          </p:cNvPr>
          <p:cNvSpPr/>
          <p:nvPr/>
        </p:nvSpPr>
        <p:spPr>
          <a:xfrm>
            <a:off x="927499" y="3429001"/>
            <a:ext cx="1196230" cy="1943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43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74792-D121-4F1D-8440-FDE0AE71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Possible Correlations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2F97E0-06A1-4550-A375-2280E600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79E1FAC-483F-406D-9D59-C3BF31C5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2312C0-AFAA-45CC-988C-897A7D11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0148F6-6E21-42B1-AEB4-203127EB3F80}"/>
              </a:ext>
            </a:extLst>
          </p:cNvPr>
          <p:cNvSpPr txBox="1"/>
          <p:nvPr/>
        </p:nvSpPr>
        <p:spPr>
          <a:xfrm>
            <a:off x="5116191" y="3181806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Do we add more correlation factors?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Between purity and acceptance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Bin by bin different numbers</a:t>
            </a:r>
          </a:p>
          <a:p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Most important question, how do we get those numbers?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Or I can do a simple test, test correlation factor 0&lt;r&lt;0.5 since from the study today, we know it is not good to push r-&gt;1.</a:t>
            </a:r>
          </a:p>
          <a:p>
            <a:endParaRPr lang="en-US" altLang="zh-TW" sz="1600" dirty="0"/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1128574D-DE46-416E-970A-8AA7466C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27" y="1287453"/>
            <a:ext cx="6069526" cy="145751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EDD6FDA8-A1A8-4ABE-A6AA-B75A5158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5" y="3148302"/>
            <a:ext cx="4711293" cy="24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5C02B182-BE43-4599-95A5-C80E2073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and 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FCDB77-D232-4053-A933-131C097C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CA6A5A-2AAF-4161-BB98-23E2C2CF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3A9D0E-0746-4021-B6F9-8BBF3C9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C676F8A-15B0-4718-847F-83376B61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600" b="1" dirty="0"/>
              <a:t>Summary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Implemented the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BLUE (Best Linear Unbiased Estimator)</a:t>
            </a:r>
            <a:r>
              <a:rPr kumimoji="0" lang="zh-TW" altLang="zh-TW" sz="1600" dirty="0">
                <a:latin typeface="Arial" panose="020B0604020202020204" pitchFamily="34" charset="0"/>
              </a:rPr>
              <a:t> method to study how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correlation (r)</a:t>
            </a:r>
            <a:r>
              <a:rPr kumimoji="0" lang="zh-TW" altLang="zh-TW" sz="1600" dirty="0">
                <a:latin typeface="Arial" panose="020B0604020202020204" pitchFamily="34" charset="0"/>
              </a:rPr>
              <a:t> and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uncertainty ratio (σ₂/σ₁)</a:t>
            </a:r>
            <a:r>
              <a:rPr kumimoji="0" lang="zh-TW" altLang="zh-TW" sz="1600" dirty="0">
                <a:latin typeface="Arial" panose="020B0604020202020204" pitchFamily="34" charset="0"/>
              </a:rPr>
              <a:t> affect the combined result.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General study</a:t>
            </a:r>
            <a:r>
              <a:rPr kumimoji="0" lang="zh-TW" altLang="zh-TW" sz="1600" dirty="0">
                <a:latin typeface="Arial" panose="020B0604020202020204" pitchFamily="34" charset="0"/>
              </a:rPr>
              <a:t>: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σ₂ = σ₁</a:t>
            </a:r>
            <a:r>
              <a:rPr kumimoji="0" lang="zh-TW" altLang="zh-TW" sz="1600" dirty="0">
                <a:latin typeface="Arial" panose="020B0604020202020204" pitchFamily="34" charset="0"/>
              </a:rPr>
              <a:t>, both measurements contribute equally (w₁ = w₂ = 0.5).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σ₂/σ₁ ≈ 1</a:t>
            </a:r>
            <a:r>
              <a:rPr kumimoji="0" lang="zh-TW" altLang="zh-TW" sz="1600" dirty="0">
                <a:latin typeface="Arial" panose="020B0604020202020204" pitchFamily="34" charset="0"/>
              </a:rPr>
              <a:t>, weights become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unstable and highly sensitive</a:t>
            </a:r>
            <a:r>
              <a:rPr kumimoji="0" lang="zh-TW" altLang="zh-TW" sz="1600" dirty="0">
                <a:latin typeface="Arial" panose="020B0604020202020204" pitchFamily="34" charset="0"/>
              </a:rPr>
              <a:t> as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r → +1</a:t>
            </a:r>
            <a:r>
              <a:rPr kumimoji="0" lang="zh-TW" altLang="zh-TW" sz="1600" dirty="0">
                <a:latin typeface="Arial" panose="020B0604020202020204" pitchFamily="34" charset="0"/>
              </a:rPr>
              <a:t> due to near-singular covariance.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When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σ₂/σ₁ ≫ 1</a:t>
            </a:r>
            <a:r>
              <a:rPr kumimoji="0" lang="zh-TW" altLang="zh-TW" sz="1600" dirty="0">
                <a:latin typeface="Arial" panose="020B0604020202020204" pitchFamily="34" charset="0"/>
              </a:rPr>
              <a:t>, the estimator is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dominated by the more precise measurement</a:t>
            </a:r>
            <a:r>
              <a:rPr kumimoji="0" lang="zh-TW" altLang="zh-TW" sz="1600" dirty="0">
                <a:latin typeface="Arial" panose="020B0604020202020204" pitchFamily="34" charset="0"/>
              </a:rPr>
              <a:t> (smaller σ₁).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Combined mean</a:t>
            </a:r>
            <a:r>
              <a:rPr kumimoji="0" lang="en-US" altLang="zh-TW" sz="1600" dirty="0">
                <a:latin typeface="Arial" panose="020B0604020202020204" pitchFamily="34" charset="0"/>
              </a:rPr>
              <a:t>: 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The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combined mean</a:t>
            </a:r>
            <a:r>
              <a:rPr kumimoji="0" lang="zh-TW" altLang="zh-TW" sz="1600" dirty="0">
                <a:latin typeface="Arial" panose="020B0604020202020204" pitchFamily="34" charset="0"/>
              </a:rPr>
              <a:t> remains stable unless σ₂ ≈ σ₁ and r → +1, where overshoot to large, unphysical values can occur.</a:t>
            </a:r>
          </a:p>
          <a:p>
            <a:pPr lvl="1" eaLnBrk="0" hangingPunct="0">
              <a:spcBef>
                <a:spcPct val="0"/>
              </a:spcBef>
              <a:buClrTx/>
            </a:pPr>
            <a:r>
              <a:rPr kumimoji="0" lang="en-US" altLang="zh-TW" sz="1600" b="1" dirty="0">
                <a:latin typeface="Arial" panose="020B0604020202020204" pitchFamily="34" charset="0"/>
              </a:rPr>
              <a:t>C</a:t>
            </a:r>
            <a:r>
              <a:rPr kumimoji="0" lang="zh-TW" altLang="zh-TW" sz="1600" b="1" dirty="0">
                <a:latin typeface="Arial" panose="020B0604020202020204" pitchFamily="34" charset="0"/>
              </a:rPr>
              <a:t>ombined uncertainty</a:t>
            </a:r>
            <a:r>
              <a:rPr kumimoji="0" lang="zh-TW" altLang="zh-TW" sz="1600" dirty="0">
                <a:latin typeface="Arial" panose="020B0604020202020204" pitchFamily="34" charset="0"/>
              </a:rPr>
              <a:t> :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b="1" dirty="0">
                <a:latin typeface="Arial" panose="020B0604020202020204" pitchFamily="34" charset="0"/>
              </a:rPr>
              <a:t>For correlated measurements (r → +1):</a:t>
            </a:r>
            <a:r>
              <a:rPr kumimoji="0" lang="zh-TW" altLang="zh-TW" sz="1600" dirty="0">
                <a:latin typeface="Arial" panose="020B0604020202020204" pitchFamily="34" charset="0"/>
              </a:rPr>
              <a:t> combined uncertainty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increases</a:t>
            </a:r>
            <a:r>
              <a:rPr kumimoji="0" lang="zh-TW" altLang="zh-TW" sz="1600" dirty="0">
                <a:latin typeface="Arial" panose="020B0604020202020204" pitchFamily="34" charset="0"/>
              </a:rPr>
              <a:t>, since both measurements carry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redundant information</a:t>
            </a:r>
            <a:r>
              <a:rPr kumimoji="0" lang="zh-TW" altLang="zh-TW" sz="1600" dirty="0">
                <a:latin typeface="Arial" panose="020B0604020202020204" pitchFamily="34" charset="0"/>
              </a:rPr>
              <a:t>.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b="1" dirty="0">
                <a:latin typeface="Arial" panose="020B0604020202020204" pitchFamily="34" charset="0"/>
              </a:rPr>
              <a:t>For anti-correlated measurements (r → −1):</a:t>
            </a:r>
            <a:r>
              <a:rPr kumimoji="0" lang="zh-TW" altLang="zh-TW" sz="1600" dirty="0">
                <a:latin typeface="Arial" panose="020B0604020202020204" pitchFamily="34" charset="0"/>
              </a:rPr>
              <a:t> combined uncertainty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decreases</a:t>
            </a:r>
            <a:r>
              <a:rPr kumimoji="0" lang="zh-TW" altLang="zh-TW" sz="1600" dirty="0">
                <a:latin typeface="Arial" panose="020B0604020202020204" pitchFamily="34" charset="0"/>
              </a:rPr>
              <a:t>, as opposite fluctuations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cancel each other</a:t>
            </a:r>
            <a:r>
              <a:rPr kumimoji="0" lang="zh-TW" altLang="zh-TW" sz="1600" dirty="0">
                <a:latin typeface="Arial" panose="020B0604020202020204" pitchFamily="34" charset="0"/>
              </a:rPr>
              <a:t>, improving precision.</a:t>
            </a:r>
            <a:endParaRPr kumimoji="0" lang="en-US" altLang="zh-TW" sz="1600" dirty="0"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</a:pPr>
            <a:r>
              <a:rPr kumimoji="0" lang="zh-TW" altLang="zh-TW" sz="1600" dirty="0">
                <a:latin typeface="Arial" panose="020B0604020202020204" pitchFamily="34" charset="0"/>
              </a:rPr>
              <a:t>In all correlated cases, the </a:t>
            </a:r>
            <a:r>
              <a:rPr kumimoji="0" lang="zh-TW" altLang="zh-TW" sz="1600" b="1" dirty="0">
                <a:latin typeface="Arial" panose="020B0604020202020204" pitchFamily="34" charset="0"/>
              </a:rPr>
              <a:t>combined uncertainty remains smaller</a:t>
            </a:r>
            <a:r>
              <a:rPr kumimoji="0" lang="zh-TW" altLang="zh-TW" sz="1600" dirty="0">
                <a:latin typeface="Arial" panose="020B0604020202020204" pitchFamily="34" charset="0"/>
              </a:rPr>
              <a:t> than the smallest individual σ.</a:t>
            </a:r>
            <a:endParaRPr lang="en-US" altLang="zh-TW" sz="1600" dirty="0"/>
          </a:p>
          <a:p>
            <a:r>
              <a:rPr lang="en-US" altLang="zh-TW" sz="1600" b="1" dirty="0"/>
              <a:t>To Do : Find correlation factor of purity and acceptance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3950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EC5BA-EC83-4E13-9237-AE0D7CE2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Correlated Uncertainties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31924F-7F8E-4954-804F-7AD175C5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B43985-0EE3-4F76-89FF-97E1AA40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68B756-FC2A-4790-B0D6-6EE79C9F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F91555-975B-4300-92F6-76044E9E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8" y="896907"/>
            <a:ext cx="3562373" cy="558924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76A9BAF-7F17-4C7C-BE4A-8D4CE263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04"/>
          <a:stretch/>
        </p:blipFill>
        <p:spPr>
          <a:xfrm>
            <a:off x="4659493" y="920273"/>
            <a:ext cx="3464502" cy="189988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81A23D7-6596-4718-9D85-5F61D665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94" y="2983440"/>
            <a:ext cx="3562374" cy="127278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50B945C-21D1-46D0-A682-88E13F3C2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493" y="4391297"/>
            <a:ext cx="3656923" cy="189988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4828820-1CDA-4AA6-B521-C9C733BAF83C}"/>
              </a:ext>
            </a:extLst>
          </p:cNvPr>
          <p:cNvSpPr/>
          <p:nvPr/>
        </p:nvSpPr>
        <p:spPr>
          <a:xfrm>
            <a:off x="4659493" y="5095923"/>
            <a:ext cx="1568691" cy="56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28596EF-7C3C-4E97-A877-A37824B5E7A9}"/>
              </a:ext>
            </a:extLst>
          </p:cNvPr>
          <p:cNvSpPr txBox="1"/>
          <p:nvPr/>
        </p:nvSpPr>
        <p:spPr>
          <a:xfrm>
            <a:off x="6228184" y="5094642"/>
            <a:ext cx="176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Covariance matrix for  two measurements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573905-62D4-436C-B09D-AB88A51FE959}"/>
              </a:ext>
            </a:extLst>
          </p:cNvPr>
          <p:cNvSpPr/>
          <p:nvPr/>
        </p:nvSpPr>
        <p:spPr>
          <a:xfrm>
            <a:off x="990499" y="3501009"/>
            <a:ext cx="9892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F16DD5D-F615-4B76-94FA-F9D475A89AD0}"/>
              </a:ext>
            </a:extLst>
          </p:cNvPr>
          <p:cNvSpPr txBox="1"/>
          <p:nvPr/>
        </p:nvSpPr>
        <p:spPr>
          <a:xfrm>
            <a:off x="1988192" y="3555728"/>
            <a:ext cx="21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How to get combined mean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A12B4C0-876D-48ED-8FFD-D0EB8300B4D0}"/>
              </a:ext>
            </a:extLst>
          </p:cNvPr>
          <p:cNvSpPr txBox="1"/>
          <p:nvPr/>
        </p:nvSpPr>
        <p:spPr>
          <a:xfrm>
            <a:off x="1763688" y="4463661"/>
            <a:ext cx="152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Sum(weight)=1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C5759F9-B1B9-48E9-8E34-3F63D9CD6BEA}"/>
              </a:ext>
            </a:extLst>
          </p:cNvPr>
          <p:cNvSpPr txBox="1"/>
          <p:nvPr/>
        </p:nvSpPr>
        <p:spPr>
          <a:xfrm>
            <a:off x="1966161" y="5402898"/>
            <a:ext cx="176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Combined error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979A02C-51C7-4AA6-9989-EC60194F3DF8}"/>
              </a:ext>
            </a:extLst>
          </p:cNvPr>
          <p:cNvSpPr txBox="1"/>
          <p:nvPr/>
        </p:nvSpPr>
        <p:spPr>
          <a:xfrm>
            <a:off x="4562435" y="4170195"/>
            <a:ext cx="176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For example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30162A5-989F-4CDA-A9EC-BEAA3A76439A}"/>
              </a:ext>
            </a:extLst>
          </p:cNvPr>
          <p:cNvSpPr/>
          <p:nvPr/>
        </p:nvSpPr>
        <p:spPr>
          <a:xfrm>
            <a:off x="982019" y="5369893"/>
            <a:ext cx="9892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95D453-91C9-4B07-8591-0E39DA72DD11}"/>
              </a:ext>
            </a:extLst>
          </p:cNvPr>
          <p:cNvSpPr/>
          <p:nvPr/>
        </p:nvSpPr>
        <p:spPr>
          <a:xfrm>
            <a:off x="4659492" y="2173485"/>
            <a:ext cx="14966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A72A22B-522C-4261-A498-C0440AF516C9}"/>
              </a:ext>
            </a:extLst>
          </p:cNvPr>
          <p:cNvSpPr txBox="1"/>
          <p:nvPr/>
        </p:nvSpPr>
        <p:spPr>
          <a:xfrm>
            <a:off x="6156175" y="2081151"/>
            <a:ext cx="176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How to get weight from covariance matrix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4357EDC-1E02-439E-8CC3-D61BD25614F5}"/>
              </a:ext>
            </a:extLst>
          </p:cNvPr>
          <p:cNvSpPr/>
          <p:nvPr/>
        </p:nvSpPr>
        <p:spPr>
          <a:xfrm>
            <a:off x="990497" y="1089497"/>
            <a:ext cx="3562373" cy="841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911307F-F3FA-4DBC-A37F-EF9C50B7DE11}"/>
              </a:ext>
            </a:extLst>
          </p:cNvPr>
          <p:cNvCxnSpPr>
            <a:cxnSpLocks/>
          </p:cNvCxnSpPr>
          <p:nvPr/>
        </p:nvCxnSpPr>
        <p:spPr>
          <a:xfrm>
            <a:off x="4139952" y="2081151"/>
            <a:ext cx="519540" cy="21750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7E269-0BE0-41B4-9CCD-655BD930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BLUE Python Code (2x2 or </a:t>
            </a:r>
            <a:r>
              <a:rPr lang="en-US" altLang="zh-TW" sz="3200" dirty="0" err="1"/>
              <a:t>NxN</a:t>
            </a:r>
            <a:r>
              <a:rPr lang="en-US" altLang="zh-TW" sz="3200" dirty="0"/>
              <a:t> possible)</a:t>
            </a:r>
            <a:br>
              <a:rPr lang="en-US" altLang="zh-TW" sz="3200" dirty="0"/>
            </a:br>
            <a:r>
              <a:rPr lang="en-US" altLang="zh-TW" sz="3200" dirty="0">
                <a:hlinkClick r:id="rId2"/>
              </a:rPr>
              <a:t>https://agiamman.web.cern.ch/blue/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F33265-4B5C-44A6-A885-F4406542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ECE27C-DD34-4068-BA76-302A219B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0183F90-A7A0-4AAE-BB33-C310B193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0BAC9772-E2A9-437A-9BC3-12740E6E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052736"/>
            <a:ext cx="6297146" cy="53379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A896FE9-B74C-4361-AAC2-3E1A350892B6}"/>
              </a:ext>
            </a:extLst>
          </p:cNvPr>
          <p:cNvSpPr/>
          <p:nvPr/>
        </p:nvSpPr>
        <p:spPr>
          <a:xfrm>
            <a:off x="1907704" y="2852936"/>
            <a:ext cx="367240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9FFA13D-6444-46BB-87FA-759CEA1F6531}"/>
              </a:ext>
            </a:extLst>
          </p:cNvPr>
          <p:cNvSpPr/>
          <p:nvPr/>
        </p:nvSpPr>
        <p:spPr>
          <a:xfrm>
            <a:off x="2195736" y="5517232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6D27A96-B49A-4CC0-84B3-133FC784C3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134" b="34157"/>
          <a:stretch/>
        </p:blipFill>
        <p:spPr>
          <a:xfrm>
            <a:off x="6049533" y="3903679"/>
            <a:ext cx="2880320" cy="5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D77FB42-28DE-4341-BB63-3BCC3429F501}"/>
              </a:ext>
            </a:extLst>
          </p:cNvPr>
          <p:cNvSpPr/>
          <p:nvPr/>
        </p:nvSpPr>
        <p:spPr>
          <a:xfrm>
            <a:off x="2195736" y="4525548"/>
            <a:ext cx="5400600" cy="12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EC15BC6-FE18-4832-9B8A-1229BF20D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866" y="1955633"/>
            <a:ext cx="2508984" cy="130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CD3A724-9E32-4D92-B002-359679D051CB}"/>
              </a:ext>
            </a:extLst>
          </p:cNvPr>
          <p:cNvSpPr/>
          <p:nvPr/>
        </p:nvSpPr>
        <p:spPr>
          <a:xfrm>
            <a:off x="2143968" y="4934023"/>
            <a:ext cx="271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341AFEE-8A36-42A5-A6D3-9F53482305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880" b="40104"/>
          <a:stretch/>
        </p:blipFill>
        <p:spPr>
          <a:xfrm>
            <a:off x="5172262" y="4824171"/>
            <a:ext cx="3103070" cy="58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72856C1-A6A8-46D6-AB4E-E807463C2A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095" b="14759"/>
          <a:stretch/>
        </p:blipFill>
        <p:spPr>
          <a:xfrm>
            <a:off x="4721258" y="5814895"/>
            <a:ext cx="3562373" cy="51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9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32F65-E508-4E8B-8204-D60A04FB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Effect </a:t>
            </a:r>
            <a:br>
              <a:rPr lang="en-US" altLang="zh-TW" sz="3200" dirty="0"/>
            </a:br>
            <a:r>
              <a:rPr lang="en-US" altLang="zh-TW" sz="3200" u="sng" dirty="0"/>
              <a:t>Correlation Factor “</a:t>
            </a:r>
            <a:r>
              <a:rPr lang="en-US" altLang="zh-TW" sz="3200" b="1" u="sng" dirty="0"/>
              <a:t>r” </a:t>
            </a:r>
            <a:r>
              <a:rPr lang="en-US" altLang="zh-TW" sz="3200" dirty="0"/>
              <a:t>and </a:t>
            </a:r>
            <a:r>
              <a:rPr lang="en-US" altLang="zh-TW" sz="3200" u="sng" dirty="0"/>
              <a:t>Error Ratio “</a:t>
            </a:r>
            <a:r>
              <a:rPr lang="en-US" altLang="zh-TW" sz="3200" b="1" u="sng" dirty="0"/>
              <a:t>sys2/sys1”</a:t>
            </a:r>
            <a:endParaRPr lang="zh-TW" altLang="en-US" sz="2400" b="1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5697A4C-20F9-4FD7-B53C-A8AA2CA0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0D509A7-4D07-4A88-95C5-0EB6687C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CF150C-3D57-40CF-AA9F-3CF33431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38EFDF7-BA91-4FB3-A96F-4E4100BD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4323"/>
            <a:ext cx="3960440" cy="44344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59EBFD9-7F37-4989-B998-2B34C192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1" y="1500714"/>
            <a:ext cx="3353826" cy="13684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89E1764-AD59-4203-877A-78A30152D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551" y="3324183"/>
            <a:ext cx="4296675" cy="90372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18FB817-6C90-49E7-88C4-3E9CA7390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551" y="4978357"/>
            <a:ext cx="4505954" cy="90938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FD5E9E0-ABFB-4D73-B823-BBF6FD6E4E68}"/>
              </a:ext>
            </a:extLst>
          </p:cNvPr>
          <p:cNvSpPr/>
          <p:nvPr/>
        </p:nvSpPr>
        <p:spPr>
          <a:xfrm>
            <a:off x="107504" y="1454820"/>
            <a:ext cx="4032448" cy="53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D7C2D9A-D396-4AB5-AE10-E0294FE2344E}"/>
              </a:ext>
            </a:extLst>
          </p:cNvPr>
          <p:cNvSpPr txBox="1"/>
          <p:nvPr/>
        </p:nvSpPr>
        <p:spPr>
          <a:xfrm>
            <a:off x="117146" y="909109"/>
            <a:ext cx="358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fix y1=0, y2=0, sigma1=1</a:t>
            </a:r>
          </a:p>
          <a:p>
            <a:r>
              <a:rPr lang="en-US" altLang="zh-TW" sz="1400" b="1" dirty="0">
                <a:solidFill>
                  <a:srgbClr val="FF0000"/>
                </a:solidFill>
              </a:rPr>
              <a:t>test different sigma2 and r = [-0.99, 0.99]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0D4440-3129-488F-99CB-219FEDEE98B0}"/>
              </a:ext>
            </a:extLst>
          </p:cNvPr>
          <p:cNvSpPr txBox="1"/>
          <p:nvPr/>
        </p:nvSpPr>
        <p:spPr>
          <a:xfrm>
            <a:off x="4468302" y="1154932"/>
            <a:ext cx="458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 plot1 : r VS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weight (under different sigma2/sigma1) 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73B8245-EA9C-4245-B188-19FA4DA2C98F}"/>
              </a:ext>
            </a:extLst>
          </p:cNvPr>
          <p:cNvSpPr txBox="1"/>
          <p:nvPr/>
        </p:nvSpPr>
        <p:spPr>
          <a:xfrm>
            <a:off x="4468302" y="293663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 plot2 : r VS </a:t>
            </a:r>
            <a:r>
              <a:rPr lang="en-US" altLang="zh-TW" sz="1400" b="1" dirty="0" err="1">
                <a:solidFill>
                  <a:srgbClr val="FF0000"/>
                </a:solidFill>
              </a:rPr>
              <a:t>meanY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4538865-FD8A-4E0A-B84E-ECBFCA98B0D2}"/>
              </a:ext>
            </a:extLst>
          </p:cNvPr>
          <p:cNvSpPr txBox="1"/>
          <p:nvPr/>
        </p:nvSpPr>
        <p:spPr>
          <a:xfrm>
            <a:off x="4377511" y="46215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 plot3 : r VS </a:t>
            </a:r>
            <a:r>
              <a:rPr lang="en-US" altLang="zh-TW" sz="1400" b="1" dirty="0" err="1">
                <a:solidFill>
                  <a:srgbClr val="FF0000"/>
                </a:solidFill>
              </a:rPr>
              <a:t>sigmaY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8EA03-52C0-4BE8-8789-EAFCAD11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“r” VS Weight (y1=0, y2=0, s1=1)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218982-ACEF-415D-8370-88CA9EC5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0F3F734-5851-4C35-A781-40F9BF6A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05377CC-CFE5-4B32-847B-F60E7787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258BD6-2750-4AD5-A4F4-3DBECCE99EDD}"/>
              </a:ext>
            </a:extLst>
          </p:cNvPr>
          <p:cNvSpPr txBox="1"/>
          <p:nvPr/>
        </p:nvSpPr>
        <p:spPr>
          <a:xfrm>
            <a:off x="196699" y="4885410"/>
            <a:ext cx="8750602" cy="160043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When </a:t>
            </a:r>
            <a:r>
              <a:rPr lang="en-US" altLang="zh-TW" sz="1400" b="1" dirty="0"/>
              <a:t>two uncertainties are the same</a:t>
            </a:r>
            <a:r>
              <a:rPr lang="en-US" altLang="zh-TW" sz="1400" dirty="0"/>
              <a:t>, always </a:t>
            </a:r>
            <a:r>
              <a:rPr lang="en-US" altLang="zh-TW" sz="1400" b="1" dirty="0"/>
              <a:t>equal weight.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When the </a:t>
            </a:r>
            <a:r>
              <a:rPr lang="en-US" altLang="zh-TW" sz="1400" b="1" dirty="0"/>
              <a:t>two uncertainties are very similar (σ₂/σ₁ ≈ 1.1), </a:t>
            </a:r>
            <a:r>
              <a:rPr lang="en-US" altLang="zh-TW" sz="1400" dirty="0"/>
              <a:t>the </a:t>
            </a:r>
            <a:r>
              <a:rPr lang="en-US" altLang="zh-TW" sz="1400" b="1" dirty="0"/>
              <a:t>weights become highly sensitive as the correlation approaches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When the </a:t>
            </a:r>
            <a:r>
              <a:rPr lang="en-US" altLang="zh-TW" sz="1400" b="1" dirty="0"/>
              <a:t>uncertainties differ significantly (σ₂/σ₁ = 2-10), </a:t>
            </a:r>
            <a:r>
              <a:rPr lang="en-US" altLang="zh-TW" sz="1400" dirty="0"/>
              <a:t>the estimator assigns a </a:t>
            </a:r>
            <a:r>
              <a:rPr lang="en-US" altLang="zh-TW" sz="1400" b="1" dirty="0"/>
              <a:t>much larger weight to the measurement with the smaller uncertainty.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For weak correlations (r&lt;0.25 or r&lt;0), the weights remain relatively stable</a:t>
            </a:r>
            <a:r>
              <a:rPr lang="en-US" altLang="zh-TW" sz="1400" dirty="0"/>
              <a:t>, consistently favoring the measurement with the smaller uncertainty.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432FDC0-9495-47D6-A45A-3C3AF4B9DB01}"/>
              </a:ext>
            </a:extLst>
          </p:cNvPr>
          <p:cNvGrpSpPr/>
          <p:nvPr/>
        </p:nvGrpSpPr>
        <p:grpSpPr>
          <a:xfrm>
            <a:off x="1850106" y="1025186"/>
            <a:ext cx="5639587" cy="3886742"/>
            <a:chOff x="1752206" y="1485629"/>
            <a:chExt cx="5639587" cy="3886742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4519903C-4DEC-49A0-B4B7-BE73468D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206" y="1485629"/>
              <a:ext cx="5639587" cy="388674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52386DD-7BCD-4F3B-80DB-9AA93DC3FB74}"/>
                </a:ext>
              </a:extLst>
            </p:cNvPr>
            <p:cNvSpPr/>
            <p:nvPr/>
          </p:nvSpPr>
          <p:spPr>
            <a:xfrm>
              <a:off x="3995935" y="1772815"/>
              <a:ext cx="1728193" cy="21602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54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DA9A9-7119-4D09-B0C3-CECD004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“r” VS Combined Mean (y1=0, y2=0, s1=1)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E188E3-E4C1-450A-8669-21C350C7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CC2648-02D6-43E6-AC9A-20D49885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7465E0-44F4-4BE9-849D-BC40A8E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E599D5BB-C462-4328-B790-7A3368221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196752"/>
            <a:ext cx="5496692" cy="378195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17192A0-BDBA-4BBF-B457-331F802EB0A9}"/>
              </a:ext>
            </a:extLst>
          </p:cNvPr>
          <p:cNvSpPr txBox="1"/>
          <p:nvPr/>
        </p:nvSpPr>
        <p:spPr>
          <a:xfrm>
            <a:off x="3059832" y="5229200"/>
            <a:ext cx="3528392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y1 and y2 are zero</a:t>
            </a:r>
          </a:p>
          <a:p>
            <a:r>
              <a:rPr lang="en-US" altLang="zh-TW" dirty="0"/>
              <a:t>=&gt; </a:t>
            </a:r>
            <a:r>
              <a:rPr lang="en-US" altLang="zh-TW" dirty="0" err="1"/>
              <a:t>meanY</a:t>
            </a:r>
            <a:r>
              <a:rPr lang="en-US" altLang="zh-TW" dirty="0"/>
              <a:t> = w1* y1 + w2*y2 = 0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955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75B877-1E6E-4A78-A95A-6C136D3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“r” VS Combined Systematic (y1=0, y2=0, s1=1)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20089B-6E7B-4E7B-96E2-282383CD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D5E57D-BAD8-4585-BB72-E08DB770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3CAD9B-2C8F-4AC8-AD41-D670FBDD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內容版面配置區 6">
            <a:extLst>
              <a:ext uri="{FF2B5EF4-FFF2-40B4-BE49-F238E27FC236}">
                <a16:creationId xmlns:a16="http://schemas.microsoft.com/office/drawing/2014/main" id="{B79165EA-34D3-4B42-B53A-D99C47761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45" y="1988840"/>
            <a:ext cx="3757860" cy="25202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00F682F-6AB7-4A78-A68E-E90BEE869532}"/>
              </a:ext>
            </a:extLst>
          </p:cNvPr>
          <p:cNvSpPr/>
          <p:nvPr/>
        </p:nvSpPr>
        <p:spPr>
          <a:xfrm>
            <a:off x="4283968" y="1196752"/>
            <a:ext cx="47031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zh-TW" altLang="zh-TW" sz="1600" b="1" dirty="0"/>
              <a:t>For correlated measurements (r &gt; 0):</a:t>
            </a:r>
            <a:br>
              <a:rPr kumimoji="0" lang="zh-TW" altLang="zh-TW" sz="1600" dirty="0"/>
            </a:br>
            <a:r>
              <a:rPr kumimoji="0" lang="zh-TW" altLang="zh-TW" sz="1600" dirty="0"/>
              <a:t>The combined uncertainty increases with correlation, since correlated measurements carry overlapping information.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zh-TW" altLang="zh-TW" sz="1600" b="1" dirty="0"/>
              <a:t>For anti-correlated measurements (r &lt; 0):</a:t>
            </a:r>
            <a:br>
              <a:rPr kumimoji="0" lang="zh-TW" altLang="zh-TW" sz="1600" dirty="0"/>
            </a:br>
            <a:r>
              <a:rPr kumimoji="0" lang="zh-TW" altLang="zh-TW" sz="1600" dirty="0"/>
              <a:t>The combined uncertainty decreases — negative correlation allows partial cancellation of fluctuations, improving precision.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zh-TW" altLang="zh-TW" sz="1600" b="1" dirty="0"/>
              <a:t>When σ₂ ≈ σ₁:</a:t>
            </a:r>
            <a:br>
              <a:rPr kumimoji="0" lang="zh-TW" altLang="zh-TW" sz="1600" dirty="0"/>
            </a:br>
            <a:r>
              <a:rPr kumimoji="0" lang="zh-TW" altLang="zh-TW" sz="1600" dirty="0"/>
              <a:t>The combined uncertainty changes sharply near r → ±1 and becomes unstable as r → +1 due to near-singular covariance.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zh-TW" altLang="zh-TW" sz="1600" b="1" dirty="0"/>
              <a:t>When σ₂ ≫ σ₁:</a:t>
            </a:r>
            <a:br>
              <a:rPr kumimoji="0" lang="zh-TW" altLang="zh-TW" sz="1600" dirty="0"/>
            </a:br>
            <a:r>
              <a:rPr kumimoji="0" lang="zh-TW" altLang="zh-TW" sz="1600" dirty="0"/>
              <a:t>The combination is dominated by the smaller uncertainty (σ₁); the total uncertainty approaches σ₁ at high r.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zh-TW" altLang="zh-TW" sz="1600" b="1" dirty="0"/>
              <a:t>General rule:</a:t>
            </a:r>
            <a:br>
              <a:rPr kumimoji="0" lang="zh-TW" altLang="zh-TW" sz="1600" dirty="0"/>
            </a:br>
            <a:r>
              <a:rPr kumimoji="0" lang="zh-TW" altLang="zh-TW" sz="1600" dirty="0"/>
              <a:t>The combined uncertainty is always smaller than the smallest individual σ when correlations are non-zero.</a:t>
            </a:r>
          </a:p>
        </p:txBody>
      </p:sp>
    </p:spTree>
    <p:extLst>
      <p:ext uri="{BB962C8B-B14F-4D97-AF65-F5344CB8AC3E}">
        <p14:creationId xmlns:p14="http://schemas.microsoft.com/office/powerpoint/2010/main" val="12581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3F7B7-6BD3-43BB-B328-1BA93A2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Different y (y1!=0 and y2!=0)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225591-66F8-4A74-8847-CC5A3502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CD6DED3-E35C-4BCC-825B-F0BAF5CC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B4890B-C7BC-4F62-A8C6-1EDDE937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8">
            <a:extLst>
              <a:ext uri="{FF2B5EF4-FFF2-40B4-BE49-F238E27FC236}">
                <a16:creationId xmlns:a16="http://schemas.microsoft.com/office/drawing/2014/main" id="{87B16543-0DB9-45B8-BFD8-010A7FB85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182" y="1067979"/>
            <a:ext cx="2616121" cy="18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AE76875-F5A9-4DE3-8FE7-69C37544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47" y="1046999"/>
            <a:ext cx="2611765" cy="1800000"/>
          </a:xfrm>
          <a:prstGeom prst="rect">
            <a:avLst/>
          </a:prstGeom>
        </p:spPr>
      </p:pic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C2DED427-F5E8-4F27-95BF-85BBFA6A0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31" y="1076368"/>
            <a:ext cx="2683887" cy="180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04E1347-53AD-438C-A673-690B84763E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97" y="2852091"/>
            <a:ext cx="2571428" cy="180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0C9C305-611D-4675-B701-A68DB911B6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9" y="2840760"/>
            <a:ext cx="2571428" cy="180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089F864-32C1-423D-A520-37800B4509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87" y="2840760"/>
            <a:ext cx="2571428" cy="180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4796C18-D0AE-4044-80F7-C24215F3D0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90" y="4627814"/>
            <a:ext cx="2571428" cy="180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F801286-8859-48A5-B863-9B9BE37E7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6" y="4600374"/>
            <a:ext cx="2571428" cy="180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D5A6006-8858-4C3A-A00B-9184EFB855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84" y="4604613"/>
            <a:ext cx="2571428" cy="18000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010D53D0-3096-4E73-9001-C33B81086C85}"/>
              </a:ext>
            </a:extLst>
          </p:cNvPr>
          <p:cNvSpPr txBox="1"/>
          <p:nvPr/>
        </p:nvSpPr>
        <p:spPr>
          <a:xfrm>
            <a:off x="185791" y="1986804"/>
            <a:ext cx="74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y1=0</a:t>
            </a:r>
          </a:p>
          <a:p>
            <a:r>
              <a:rPr lang="en-US" altLang="zh-TW" dirty="0"/>
              <a:t>y2=0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0574534-4AD0-4099-9FD7-0EFBF40097A4}"/>
              </a:ext>
            </a:extLst>
          </p:cNvPr>
          <p:cNvSpPr txBox="1"/>
          <p:nvPr/>
        </p:nvSpPr>
        <p:spPr>
          <a:xfrm>
            <a:off x="185790" y="3736958"/>
            <a:ext cx="86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y1=1</a:t>
            </a:r>
          </a:p>
          <a:p>
            <a:r>
              <a:rPr lang="en-US" altLang="zh-TW" dirty="0"/>
              <a:t>y2=10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EBECA4-5277-4F1D-BA52-712EAF23121F}"/>
              </a:ext>
            </a:extLst>
          </p:cNvPr>
          <p:cNvSpPr txBox="1"/>
          <p:nvPr/>
        </p:nvSpPr>
        <p:spPr>
          <a:xfrm>
            <a:off x="185790" y="5433408"/>
            <a:ext cx="98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y1=1</a:t>
            </a:r>
          </a:p>
          <a:p>
            <a:r>
              <a:rPr lang="en-US" altLang="zh-TW" dirty="0"/>
              <a:t>y2=100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E228E2E-95FA-45D6-A210-2E714F22DB83}"/>
              </a:ext>
            </a:extLst>
          </p:cNvPr>
          <p:cNvSpPr txBox="1"/>
          <p:nvPr/>
        </p:nvSpPr>
        <p:spPr>
          <a:xfrm>
            <a:off x="2124363" y="908720"/>
            <a:ext cx="9289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weight</a:t>
            </a:r>
            <a:endParaRPr lang="zh-TW" altLang="en-US" sz="1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CC4C485-C95B-43E6-A834-F0000C57A013}"/>
              </a:ext>
            </a:extLst>
          </p:cNvPr>
          <p:cNvSpPr txBox="1"/>
          <p:nvPr/>
        </p:nvSpPr>
        <p:spPr>
          <a:xfrm>
            <a:off x="4387349" y="914831"/>
            <a:ext cx="19156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combined mean</a:t>
            </a:r>
            <a:endParaRPr lang="zh-TW" altLang="en-US" sz="16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4DDEC2B-1AE1-43C6-9DC8-00E5AF227EB0}"/>
              </a:ext>
            </a:extLst>
          </p:cNvPr>
          <p:cNvSpPr txBox="1"/>
          <p:nvPr/>
        </p:nvSpPr>
        <p:spPr>
          <a:xfrm>
            <a:off x="6932591" y="914831"/>
            <a:ext cx="19156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combined sigma</a:t>
            </a:r>
            <a:endParaRPr lang="zh-TW" altLang="en-US" sz="16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FE09C0A-B1B7-495B-9C4D-2148D32E4004}"/>
              </a:ext>
            </a:extLst>
          </p:cNvPr>
          <p:cNvSpPr/>
          <p:nvPr/>
        </p:nvSpPr>
        <p:spPr>
          <a:xfrm>
            <a:off x="5874422" y="3056224"/>
            <a:ext cx="407022" cy="30963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51C720A-B353-47B3-B5FC-5B87E69AD1D2}"/>
              </a:ext>
            </a:extLst>
          </p:cNvPr>
          <p:cNvSpPr txBox="1"/>
          <p:nvPr/>
        </p:nvSpPr>
        <p:spPr>
          <a:xfrm>
            <a:off x="4131288" y="3338174"/>
            <a:ext cx="17626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>
                <a:solidFill>
                  <a:srgbClr val="0000FF"/>
                </a:solidFill>
              </a:rPr>
              <a:t>When σ₂/σ₁ is close to 1 (similar size of error) and r-&gt;1 (strong correlation), the combined mean exhibits overshoot toward large negative values.</a:t>
            </a:r>
            <a:endParaRPr lang="zh-TW" altLang="en-US" sz="1050" dirty="0">
              <a:solidFill>
                <a:srgbClr val="0000FF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CFCE8EB-3A72-4C40-B8D6-A5379A10D4EA}"/>
              </a:ext>
            </a:extLst>
          </p:cNvPr>
          <p:cNvSpPr txBox="1"/>
          <p:nvPr/>
        </p:nvSpPr>
        <p:spPr>
          <a:xfrm>
            <a:off x="2024934" y="2220343"/>
            <a:ext cx="112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Not affected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314C3F8-3803-49F0-9F67-625FBD78185A}"/>
              </a:ext>
            </a:extLst>
          </p:cNvPr>
          <p:cNvSpPr txBox="1"/>
          <p:nvPr/>
        </p:nvSpPr>
        <p:spPr>
          <a:xfrm>
            <a:off x="7326515" y="2171469"/>
            <a:ext cx="112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Not affected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791D7-F202-4F39-BA36-A3DB486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Different y (y1!=0 and y2!=0)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8E7ADB-A35B-4A00-993A-9A145BDA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DDC154-0E5E-44B5-9003-6DBAFC46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19E72A-2E29-405C-A4AE-BC6F539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274A77-E6B7-4DE2-A432-FFC10A64E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" y="1052736"/>
            <a:ext cx="3806136" cy="26642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8A25E0-B6DE-4739-B954-CCFBB7EBF94D}"/>
              </a:ext>
            </a:extLst>
          </p:cNvPr>
          <p:cNvSpPr/>
          <p:nvPr/>
        </p:nvSpPr>
        <p:spPr>
          <a:xfrm>
            <a:off x="2843808" y="1412776"/>
            <a:ext cx="864096" cy="19442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EDF9DB5-404F-4FDD-8BCF-3677F7D0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52736"/>
            <a:ext cx="4680000" cy="423165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4F81DB8-82FA-4556-9B89-922B5052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4" y="4641291"/>
            <a:ext cx="4680000" cy="15917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6C660A6-6CBE-4FE6-97FE-816F3A0F8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873700"/>
            <a:ext cx="3911184" cy="153518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FD0B2B5-A453-46FD-A132-ED2CEBCC29B5}"/>
              </a:ext>
            </a:extLst>
          </p:cNvPr>
          <p:cNvSpPr/>
          <p:nvPr/>
        </p:nvSpPr>
        <p:spPr>
          <a:xfrm>
            <a:off x="4117748" y="3168562"/>
            <a:ext cx="3190556" cy="7051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8B9A83-5D84-49D7-A11C-A8FFCE744014}"/>
              </a:ext>
            </a:extLst>
          </p:cNvPr>
          <p:cNvSpPr/>
          <p:nvPr/>
        </p:nvSpPr>
        <p:spPr>
          <a:xfrm>
            <a:off x="4158220" y="4963046"/>
            <a:ext cx="4661731" cy="355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D82091-8065-45F8-A9E0-7A55E95BFE61}"/>
              </a:ext>
            </a:extLst>
          </p:cNvPr>
          <p:cNvSpPr/>
          <p:nvPr/>
        </p:nvSpPr>
        <p:spPr>
          <a:xfrm>
            <a:off x="4113109" y="5861713"/>
            <a:ext cx="2691139" cy="1902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91835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27361</TotalTime>
  <Words>1076</Words>
  <Application>Microsoft Office PowerPoint</Application>
  <PresentationFormat>如螢幕大小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ＭＳ Ｐゴシック</vt:lpstr>
      <vt:lpstr>新細明體</vt:lpstr>
      <vt:lpstr>Arial</vt:lpstr>
      <vt:lpstr>Calibri</vt:lpstr>
      <vt:lpstr>標準デザイン</vt:lpstr>
      <vt:lpstr>BLUE </vt:lpstr>
      <vt:lpstr>Correlated Uncertainties</vt:lpstr>
      <vt:lpstr>BLUE Python Code (2x2 or NxN possible) https://agiamman.web.cern.ch/blue/</vt:lpstr>
      <vt:lpstr>Study Effect  Correlation Factor “r” and Error Ratio “sys2/sys1”</vt:lpstr>
      <vt:lpstr>“r” VS Weight (y1=0, y2=0, s1=1) </vt:lpstr>
      <vt:lpstr>“r” VS Combined Mean (y1=0, y2=0, s1=1) </vt:lpstr>
      <vt:lpstr>“r” VS Combined Systematic (y1=0, y2=0, s1=1) </vt:lpstr>
      <vt:lpstr>Test Different y (y1!=0 and y2!=0)</vt:lpstr>
      <vt:lpstr>Test Different y (y1!=0 and y2!=0)</vt:lpstr>
      <vt:lpstr>Test Different s1 and s2</vt:lpstr>
      <vt:lpstr>Why “r” can’t be -1 or 1? (Mathematical Reason)</vt:lpstr>
      <vt:lpstr>Why “r” can’t be -1 or 1? (Physics Reason)</vt:lpstr>
      <vt:lpstr>Modified BLUE</vt:lpstr>
      <vt:lpstr>Possible Correlations </vt:lpstr>
      <vt:lpstr>Summary and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709</cp:revision>
  <dcterms:created xsi:type="dcterms:W3CDTF">2018-07-15T10:16:04Z</dcterms:created>
  <dcterms:modified xsi:type="dcterms:W3CDTF">2025-11-11T07:06:14Z</dcterms:modified>
</cp:coreProperties>
</file>