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71" r:id="rId2"/>
    <p:sldId id="396" r:id="rId3"/>
    <p:sldId id="374" r:id="rId4"/>
    <p:sldId id="381" r:id="rId5"/>
    <p:sldId id="379" r:id="rId6"/>
    <p:sldId id="384" r:id="rId7"/>
    <p:sldId id="380" r:id="rId8"/>
    <p:sldId id="385" r:id="rId9"/>
    <p:sldId id="382" r:id="rId10"/>
    <p:sldId id="383" r:id="rId11"/>
    <p:sldId id="389" r:id="rId12"/>
    <p:sldId id="386" r:id="rId13"/>
    <p:sldId id="387" r:id="rId14"/>
    <p:sldId id="388" r:id="rId15"/>
    <p:sldId id="394" r:id="rId16"/>
    <p:sldId id="391" r:id="rId17"/>
    <p:sldId id="393" r:id="rId18"/>
    <p:sldId id="392" r:id="rId19"/>
    <p:sldId id="395" r:id="rId20"/>
    <p:sldId id="397" r:id="rId21"/>
    <p:sldId id="398" r:id="rId22"/>
    <p:sldId id="399" r:id="rId23"/>
    <p:sldId id="400" r:id="rId24"/>
    <p:sldId id="401" r:id="rId25"/>
    <p:sldId id="404" r:id="rId26"/>
    <p:sldId id="402" r:id="rId27"/>
    <p:sldId id="405" r:id="rId28"/>
    <p:sldId id="403" r:id="rId29"/>
    <p:sldId id="409" r:id="rId30"/>
    <p:sldId id="407" r:id="rId31"/>
    <p:sldId id="408" r:id="rId32"/>
    <p:sldId id="410" r:id="rId33"/>
    <p:sldId id="411" r:id="rId34"/>
    <p:sldId id="412" r:id="rId35"/>
    <p:sldId id="413" r:id="rId3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FFCCFF"/>
    <a:srgbClr val="99CCFF"/>
    <a:srgbClr val="FF9900"/>
    <a:srgbClr val="FFFFCC"/>
    <a:srgbClr val="3399FF"/>
    <a:srgbClr val="99FFCC"/>
    <a:srgbClr val="66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5320" autoAdjust="0"/>
  </p:normalViewPr>
  <p:slideViewPr>
    <p:cSldViewPr>
      <p:cViewPr>
        <p:scale>
          <a:sx n="96" d="100"/>
          <a:sy n="96" d="100"/>
        </p:scale>
        <p:origin x="2286" y="4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illari/epic-UConn-ZDC-WS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Weekly Meeting</a:t>
            </a:r>
            <a:br>
              <a:rPr lang="en-US" altLang="zh-TW" sz="3600"/>
            </a:br>
            <a:r>
              <a:rPr lang="en-US" altLang="zh-TW" sz="3600"/>
              <a:t>20251109</a:t>
            </a: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1E9D9A-47AA-4672-955D-F51709A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Chia-Yu Hsieh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000" b="1" dirty="0">
                <a:cs typeface="Times New Roman" panose="02020603050405020304" pitchFamily="18" charset="0"/>
              </a:rPr>
              <a:t>Academia </a:t>
            </a:r>
            <a:r>
              <a:rPr lang="en-US" altLang="zh-TW" sz="2000" b="1" dirty="0" err="1">
                <a:cs typeface="Times New Roman" panose="02020603050405020304" pitchFamily="18" charset="0"/>
              </a:rPr>
              <a:t>Sinica</a:t>
            </a:r>
            <a:r>
              <a:rPr lang="en-US" altLang="zh-TW" sz="2000" b="1" dirty="0">
                <a:cs typeface="Times New Roman" panose="02020603050405020304" pitchFamily="18" charset="0"/>
              </a:rPr>
              <a:t>, Taiwan</a:t>
            </a:r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41205F-5CFA-48CB-AEFB-ECCD314A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  <a:t>epic_zdc_wsi_</a:t>
            </a:r>
            <a:r>
              <a:rPr kumimoji="0" lang="en-US" altLang="zh-TW" sz="3200" dirty="0">
                <a:solidFill>
                  <a:srgbClr val="FF0000"/>
                </a:solidFill>
                <a:cs typeface="Arial" panose="020B0604020202020204" pitchFamily="34" charset="0"/>
              </a:rPr>
              <a:t>hg3</a:t>
            </a:r>
            <a: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  <a:t>_sipm.xml</a:t>
            </a:r>
            <a:b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kumimoji="0" lang="en-US" altLang="zh-TW" sz="3200" dirty="0">
                <a:solidFill>
                  <a:srgbClr val="FF0000"/>
                </a:solidFill>
                <a:cs typeface="Arial" panose="020B0604020202020204" pitchFamily="34" charset="0"/>
              </a:rPr>
              <a:t>17 pad + 3 pixel (5, 10, 15)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247B2B-6437-4CBF-9BFC-B69EDE52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629DD98-6BBA-4511-8174-C264A29A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6887" y="6512523"/>
            <a:ext cx="5652806" cy="300853"/>
          </a:xfrm>
        </p:spPr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B63B24-2DF7-4D72-8E3D-9B52F609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2FE30CD-C7EA-4E6C-8E52-70AF626E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000"/>
            <a:ext cx="4119919" cy="252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C04CEE3-2F44-4AE6-B00E-753FE024B4F5}"/>
              </a:ext>
            </a:extLst>
          </p:cNvPr>
          <p:cNvSpPr/>
          <p:nvPr/>
        </p:nvSpPr>
        <p:spPr>
          <a:xfrm>
            <a:off x="162790" y="5877272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/usrX/cyhsieh/2024ZDC/eic/epic-UConn-ZDC-WSi/install/share/epic/epic_zdc_wsi_hg3_sipm.xml:  </a:t>
            </a:r>
            <a:endParaRPr lang="en-US" altLang="zh-TW" sz="1600" dirty="0"/>
          </a:p>
          <a:p>
            <a:r>
              <a:rPr lang="zh-TW" altLang="en-US" sz="1600" dirty="0"/>
              <a:t>&lt;include ref="${DETECTOR_PATH}/compact/far_forward/ZDC_WSi_HG_3.xml"/&gt;</a:t>
            </a:r>
          </a:p>
        </p:txBody>
      </p:sp>
    </p:spTree>
    <p:extLst>
      <p:ext uri="{BB962C8B-B14F-4D97-AF65-F5344CB8AC3E}">
        <p14:creationId xmlns:p14="http://schemas.microsoft.com/office/powerpoint/2010/main" val="391861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4373D1BD-E2CB-40FE-91DF-960B79738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2288505C-F45F-41F6-B7AC-EAF229DA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Position Resolution Study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C81D8C-94B7-4C40-9988-20ACAAF5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97B651A-7777-4FE3-AA5E-79C504E4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62E639-7B85-46EA-BD7C-9CB0355C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079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36F9D3-C859-4E79-A8F6-4D9C7B53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Alessio’s Work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DA75CF-CF13-4106-A3A4-F4639827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C6ABDC-CDB9-44D0-A7E8-931584BE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D0F954-8630-486B-A66D-4A45EA7A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2DFDEB6-610B-4A05-954D-EE8C8036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521"/>
            <a:ext cx="9144000" cy="460095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5B04534-959F-4DA8-90FF-19C875F15225}"/>
              </a:ext>
            </a:extLst>
          </p:cNvPr>
          <p:cNvSpPr txBox="1"/>
          <p:nvPr/>
        </p:nvSpPr>
        <p:spPr>
          <a:xfrm>
            <a:off x="2411760" y="59492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2D hit map, 2D position map, layer by layer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EA6D99-C5E0-4B5C-BD6E-1B70CCE5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Alessio’s Work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6D47B97-1CC7-4E5F-B81D-C98178B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0D1938-FA59-4E1D-8546-7CA088D6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9B7214D-EA08-4884-92CA-51E2E9F8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DAE6845-0D66-4061-BF8F-CDCC003B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980728"/>
            <a:ext cx="9144000" cy="464982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33190C7-BEAE-4B45-B498-FE836E6D723D}"/>
              </a:ext>
            </a:extLst>
          </p:cNvPr>
          <p:cNvSpPr txBox="1"/>
          <p:nvPr/>
        </p:nvSpPr>
        <p:spPr>
          <a:xfrm>
            <a:off x="2339752" y="5270634"/>
            <a:ext cx="5652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Get position in x and y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layer by layer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FF0000"/>
                </a:solidFill>
              </a:rPr>
              <a:t>Linear fit to get track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FF0000"/>
                </a:solidFill>
              </a:rPr>
              <a:t>Compare w/ mc particle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FF0000"/>
                </a:solidFill>
              </a:rPr>
              <a:t>Position resolution layer by layer?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(but no hit info in mc particle? How to compare?)</a:t>
            </a:r>
          </a:p>
          <a:p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8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CFFB10-7B3F-4181-B2AF-C36FBDD1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Alessio’s Work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FF6DE48-DB7F-4E28-A2F4-268198F2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535E19-DB11-46E8-92D7-894920B3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68598D-5F70-4140-AE70-5DBB89FB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1BAAF44-BEE2-4BDE-A376-9EFCFB556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89586"/>
            <a:ext cx="9128125" cy="46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A8F8E-3686-497D-8624-F12368C0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solidFill>
                  <a:schemeClr val="tx1"/>
                </a:solidFill>
                <a:cs typeface="Arial" panose="020B0604020202020204" pitchFamily="34" charset="0"/>
              </a:rPr>
              <a:t>epic_zdc_lyso_sipm.xml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54CB7D4-AC1A-4289-873C-263AFE7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766626-24AC-470C-9782-77CA8A02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34EC66F-C720-4A56-90B2-E172CE8C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6D3A09-8EEC-4338-8825-347E18DE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885254"/>
            <a:ext cx="3801039" cy="252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35BB443-1675-408E-83BA-15DE84073A9B}"/>
              </a:ext>
            </a:extLst>
          </p:cNvPr>
          <p:cNvSpPr/>
          <p:nvPr/>
        </p:nvSpPr>
        <p:spPr>
          <a:xfrm>
            <a:off x="281016" y="5877214"/>
            <a:ext cx="8581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/usrX/cyhsieh/2024ZDC/eic/epic-UConn-ZDC-WSi/install/share/epic/epic_zdc_lyso_sipm.xml:  </a:t>
            </a:r>
            <a:endParaRPr lang="en-US" altLang="zh-TW" sz="1600" dirty="0"/>
          </a:p>
          <a:p>
            <a:r>
              <a:rPr lang="zh-TW" altLang="en-US" sz="1600" dirty="0"/>
              <a:t>&lt;include ref="${DETECTOR_PATH}/compact/far_forward/ZDC_Crystal_LYSO.xml"/&gt;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C09CC16-3435-4196-B1E9-33899523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39" y="2920749"/>
            <a:ext cx="5659282" cy="283211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7A6E47D-1FBE-4472-A02B-D30B5582BCF3}"/>
              </a:ext>
            </a:extLst>
          </p:cNvPr>
          <p:cNvSpPr/>
          <p:nvPr/>
        </p:nvSpPr>
        <p:spPr>
          <a:xfrm>
            <a:off x="4302299" y="101763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Active area = 60cm*60cm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Position</a:t>
            </a:r>
          </a:p>
          <a:p>
            <a:pPr marL="742950" lvl="1" indent="-285750">
              <a:buFontTx/>
              <a:buChar char="-"/>
            </a:pPr>
            <a:r>
              <a:rPr lang="en-US" altLang="zh-TW" sz="1400" dirty="0" err="1"/>
              <a:t>ionCrossingAngle</a:t>
            </a:r>
            <a:r>
              <a:rPr lang="en-US" altLang="zh-TW" sz="1400" dirty="0"/>
              <a:t> = ICA = -0.025 rad</a:t>
            </a:r>
          </a:p>
          <a:p>
            <a:pPr marL="742950" lvl="1" indent="-285750">
              <a:buFontTx/>
              <a:buChar char="-"/>
            </a:pPr>
            <a:r>
              <a:rPr lang="en-US" altLang="zh-TW" sz="1400" b="1" dirty="0"/>
              <a:t>(x, y, z) = (r*sin(ICA), r*cos(ICA), 35.8564 m) </a:t>
            </a:r>
          </a:p>
          <a:p>
            <a:pPr lvl="1"/>
            <a:r>
              <a:rPr lang="en-US" altLang="zh-TW" sz="1400" dirty="0"/>
              <a:t>(defined in ~/2024ZDC/</a:t>
            </a:r>
            <a:r>
              <a:rPr lang="en-US" altLang="zh-TW" sz="1400" dirty="0" err="1"/>
              <a:t>eic</a:t>
            </a:r>
            <a:r>
              <a:rPr lang="en-US" altLang="zh-TW" sz="1400" dirty="0"/>
              <a:t>/epic-UConn-ZDC-</a:t>
            </a:r>
            <a:r>
              <a:rPr lang="en-US" altLang="zh-TW" sz="1400" dirty="0" err="1"/>
              <a:t>WSi</a:t>
            </a:r>
            <a:r>
              <a:rPr lang="en-US" altLang="zh-TW" sz="1400" dirty="0"/>
              <a:t>/install/share/epic/compact/definitions.xml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0000FF"/>
                </a:solidFill>
              </a:rPr>
              <a:t>LYSO crystal = 3cm*3cm = 20 crystals</a:t>
            </a:r>
            <a:endParaRPr lang="zh-TW" alt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552A92-B7AF-4972-B85E-A8DF26EF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rgbClr val="FF0000"/>
                </a:solidFill>
              </a:rPr>
              <a:t>ECAL</a:t>
            </a:r>
            <a:r>
              <a:rPr lang="en-US" altLang="zh-TW" sz="3200" dirty="0"/>
              <a:t> : </a:t>
            </a:r>
            <a:r>
              <a:rPr kumimoji="0" lang="en-US" altLang="zh-TW" sz="3200" dirty="0" err="1">
                <a:solidFill>
                  <a:schemeClr val="tx1"/>
                </a:solidFill>
                <a:cs typeface="Arial" panose="020B0604020202020204" pitchFamily="34" charset="0"/>
              </a:rPr>
              <a:t>epic_zdc_</a:t>
            </a:r>
            <a:r>
              <a:rPr kumimoji="0" lang="en-US" altLang="zh-TW" sz="3200" dirty="0" err="1">
                <a:solidFill>
                  <a:srgbClr val="FF0000"/>
                </a:solidFill>
                <a:cs typeface="Arial" panose="020B0604020202020204" pitchFamily="34" charset="0"/>
              </a:rPr>
              <a:t>lyso</a:t>
            </a:r>
            <a:r>
              <a:rPr kumimoji="0" lang="en-US" altLang="zh-TW" sz="3200" dirty="0" err="1">
                <a:solidFill>
                  <a:schemeClr val="tx1"/>
                </a:solidFill>
                <a:cs typeface="Arial" panose="020B0604020202020204" pitchFamily="34" charset="0"/>
              </a:rPr>
              <a:t>_sipm</a:t>
            </a:r>
            <a:r>
              <a:rPr kumimoji="0" lang="en-US" altLang="zh-TW" sz="3200" dirty="0">
                <a:solidFill>
                  <a:schemeClr val="tx1"/>
                </a:solidFill>
                <a:cs typeface="Arial" panose="020B0604020202020204" pitchFamily="34" charset="0"/>
              </a:rPr>
              <a:t>, 40GeV, gamma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4F7A24-49D7-4A22-A349-9252EBA9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D13C358-9F61-4544-9589-BD91EBCB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2476F1-5DFA-4C89-9ACE-A341ACB7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CA039B-A5CD-4D40-9AA9-F837BA083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1" y="3611900"/>
            <a:ext cx="3823552" cy="223224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27229BC-18A6-413F-81AB-A66F6B960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7" y="1125424"/>
            <a:ext cx="3744416" cy="215887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B43A4B0-AABD-4F33-A8C6-85A54990F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326" y="3611900"/>
            <a:ext cx="3831227" cy="235081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C8CBA64-347B-4CCA-8249-0B6CDDE5D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206" y="1037785"/>
            <a:ext cx="3892326" cy="235081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69972F79-7124-4A83-A726-7F47ED4EEA41}"/>
              </a:ext>
            </a:extLst>
          </p:cNvPr>
          <p:cNvSpPr txBox="1"/>
          <p:nvPr/>
        </p:nvSpPr>
        <p:spPr>
          <a:xfrm>
            <a:off x="1187624" y="3784574"/>
            <a:ext cx="225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 pos in x =&gt; ok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85610BB-D1F7-4DFA-A62B-96B37391F012}"/>
              </a:ext>
            </a:extLst>
          </p:cNvPr>
          <p:cNvSpPr txBox="1"/>
          <p:nvPr/>
        </p:nvSpPr>
        <p:spPr>
          <a:xfrm>
            <a:off x="5796136" y="3781315"/>
            <a:ext cx="225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 pos in y =&gt; ok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8285FB-4485-49EA-8042-17B1893F0084}"/>
              </a:ext>
            </a:extLst>
          </p:cNvPr>
          <p:cNvSpPr txBox="1"/>
          <p:nvPr/>
        </p:nvSpPr>
        <p:spPr>
          <a:xfrm>
            <a:off x="5265175" y="1299996"/>
            <a:ext cx="307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u="sng" dirty="0">
                <a:solidFill>
                  <a:srgbClr val="FF0000"/>
                </a:solidFill>
              </a:rPr>
              <a:t>20 pos in z =&gt; ? =&gt; ok</a:t>
            </a:r>
            <a:r>
              <a:rPr lang="zh-TW" altLang="en-US" sz="1600" b="1" u="sng" dirty="0">
                <a:solidFill>
                  <a:srgbClr val="FF0000"/>
                </a:solidFill>
              </a:rPr>
              <a:t> </a:t>
            </a:r>
            <a:r>
              <a:rPr lang="en-US" altLang="zh-TW" sz="1600" b="1" u="sng" dirty="0">
                <a:solidFill>
                  <a:srgbClr val="FF0000"/>
                </a:solidFill>
              </a:rPr>
              <a:t>(detector rotates with y axis)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3B50CF4-67BC-408C-A572-F2C2290E6B67}"/>
              </a:ext>
            </a:extLst>
          </p:cNvPr>
          <p:cNvSpPr txBox="1"/>
          <p:nvPr/>
        </p:nvSpPr>
        <p:spPr>
          <a:xfrm>
            <a:off x="787349" y="5931361"/>
            <a:ext cx="813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 will try to change xml file and move detector perpendicular to z axis. So that we will have one z position and better to work on position resolution study.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2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55F764-5222-45C6-ADFD-9E5067BB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Structure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E09F859-847D-4FAD-8611-6E0681E9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07DCB7-808D-4CC6-88F7-3F383BC0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5F866D-42DC-4A73-B02E-9F467EA5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0B2E0D3-50E7-4825-A999-74BCDD813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78625"/>
            <a:ext cx="3150462" cy="226599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561228D-DA9D-4C21-8126-CCCEA5E5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140968"/>
            <a:ext cx="7536269" cy="305508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3E88818-955A-4D9E-AE7F-8B372987467E}"/>
              </a:ext>
            </a:extLst>
          </p:cNvPr>
          <p:cNvSpPr/>
          <p:nvPr/>
        </p:nvSpPr>
        <p:spPr>
          <a:xfrm>
            <a:off x="1043608" y="6021288"/>
            <a:ext cx="4824536" cy="174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F7EA8F-E5FC-4654-949F-A948DF0D009C}"/>
              </a:ext>
            </a:extLst>
          </p:cNvPr>
          <p:cNvSpPr/>
          <p:nvPr/>
        </p:nvSpPr>
        <p:spPr>
          <a:xfrm>
            <a:off x="969990" y="3157236"/>
            <a:ext cx="5978274" cy="127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0D76EB7-CB8C-4151-8727-27929FB4BB28}"/>
              </a:ext>
            </a:extLst>
          </p:cNvPr>
          <p:cNvSpPr txBox="1"/>
          <p:nvPr/>
        </p:nvSpPr>
        <p:spPr>
          <a:xfrm>
            <a:off x="5076056" y="276350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Material and thickness of one layer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B60AD84-DD4F-4825-9A69-6451E680C39F}"/>
              </a:ext>
            </a:extLst>
          </p:cNvPr>
          <p:cNvSpPr txBox="1"/>
          <p:nvPr/>
        </p:nvSpPr>
        <p:spPr>
          <a:xfrm>
            <a:off x="4835461" y="6212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64 layers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C8C54-D987-4FDA-AE97-9DC832FB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HCAL</a:t>
            </a:r>
            <a:r>
              <a:rPr lang="en-US" altLang="zh-TW" dirty="0"/>
              <a:t> : </a:t>
            </a:r>
            <a:r>
              <a:rPr kumimoji="0" lang="en-US" altLang="zh-TW" dirty="0" err="1">
                <a:solidFill>
                  <a:srgbClr val="FF0000"/>
                </a:solidFill>
                <a:cs typeface="Arial" panose="020B0604020202020204" pitchFamily="34" charset="0"/>
              </a:rPr>
              <a:t>sipm</a:t>
            </a:r>
            <a:r>
              <a:rPr kumimoji="0" lang="en-US" altLang="zh-TW" dirty="0">
                <a:solidFill>
                  <a:srgbClr val="FF0000"/>
                </a:solidFill>
                <a:cs typeface="Arial" panose="020B0604020202020204" pitchFamily="34" charset="0"/>
              </a:rPr>
              <a:t> on tile</a:t>
            </a:r>
            <a:r>
              <a:rPr kumimoji="0" lang="en-US" altLang="zh-TW" dirty="0">
                <a:solidFill>
                  <a:schemeClr val="tx1"/>
                </a:solidFill>
                <a:cs typeface="Arial" panose="020B0604020202020204" pitchFamily="34" charset="0"/>
              </a:rPr>
              <a:t>, 40GeV, gamma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0916950-A583-4D2F-A5EB-7B5C8368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019115-08F1-4E8B-B988-2F241CF8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69CD26-7E2B-4480-BFF4-558C793E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DC3ECEC-0A30-46E9-BFE0-86173D51C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88" y="1027195"/>
            <a:ext cx="4301238" cy="25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069752E-4445-446B-BD9E-91461DE5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3634615"/>
            <a:ext cx="4114121" cy="25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818FC75-40F9-45F7-96F2-E5446EB5F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564360"/>
            <a:ext cx="4114121" cy="25200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631E2FB-1D12-4E6F-BF4F-C450A967D98C}"/>
              </a:ext>
            </a:extLst>
          </p:cNvPr>
          <p:cNvSpPr txBox="1"/>
          <p:nvPr/>
        </p:nvSpPr>
        <p:spPr>
          <a:xfrm>
            <a:off x="2627784" y="61604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X, Y binning is not very important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1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6E6ED7-EBFC-46CE-B155-77EDD04D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: 64 layer in Z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824388-9F33-4E94-B501-15E26790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0DB3C8-D652-4F65-82AE-2A974C65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43A888-F284-4E2E-92B5-06A26115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FB69CD0-5C7D-4EB8-BAF9-89BF5563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87506"/>
            <a:ext cx="6300192" cy="308876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602AA4C-67EA-4345-AC59-07A229A3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76273"/>
            <a:ext cx="4494188" cy="2232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205BBCA-6D64-4DBE-885F-D4913925E537}"/>
              </a:ext>
            </a:extLst>
          </p:cNvPr>
          <p:cNvSpPr txBox="1"/>
          <p:nvPr/>
        </p:nvSpPr>
        <p:spPr>
          <a:xfrm>
            <a:off x="77812" y="4468969"/>
            <a:ext cx="5025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Find Z binning to define layer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FF0000"/>
                </a:solidFill>
              </a:rPr>
              <a:t>One layer, one defined hit position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FF0000"/>
                </a:solidFill>
              </a:rPr>
              <a:t>Find tracking based on hits from each layer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600" dirty="0">
                <a:solidFill>
                  <a:srgbClr val="FF0000"/>
                </a:solidFill>
              </a:rPr>
              <a:t>Also , check profile layer by layer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93F018-D41F-439D-99C5-071AE59D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Task List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1D48CD4-1B45-48DC-9059-26E7AA39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ECB379-990C-41A2-B7FD-EC5037FD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1D9614-C96A-4831-9EF5-AAA72ADA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A6F59CA-DE01-48C4-A4C3-A596D816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400" b="1" dirty="0"/>
              <a:t>RPC </a:t>
            </a:r>
          </a:p>
          <a:p>
            <a:pPr marL="457200" lvl="1" indent="0">
              <a:buNone/>
            </a:pPr>
            <a:r>
              <a:rPr lang="en-US" altLang="zh-TW" sz="1400" dirty="0"/>
              <a:t>Test carbonless RPC</a:t>
            </a:r>
          </a:p>
          <a:p>
            <a:pPr marL="457200" lvl="1" indent="0">
              <a:buNone/>
            </a:pPr>
            <a:r>
              <a:rPr lang="en-US" altLang="zh-TW" sz="1400" dirty="0"/>
              <a:t>Test discriminator : shaper &amp; delay line unction </a:t>
            </a:r>
          </a:p>
          <a:p>
            <a:pPr marL="457200" lvl="1" indent="0">
              <a:buNone/>
            </a:pPr>
            <a:r>
              <a:rPr lang="en-US" altLang="zh-TW" sz="1400" dirty="0">
                <a:solidFill>
                  <a:srgbClr val="0000FF"/>
                </a:solidFill>
              </a:rPr>
              <a:t>Discriminator production =&gt; quotation</a:t>
            </a:r>
          </a:p>
          <a:p>
            <a:pPr marL="457200" lvl="1" indent="0">
              <a:buNone/>
            </a:pPr>
            <a:r>
              <a:rPr lang="en-US" altLang="zh-TW" sz="1400" dirty="0">
                <a:solidFill>
                  <a:srgbClr val="0000FF"/>
                </a:solidFill>
              </a:rPr>
              <a:t>Discriminator control =&gt; </a:t>
            </a:r>
            <a:r>
              <a:rPr lang="zh-TW" altLang="en-US" sz="1400" dirty="0">
                <a:solidFill>
                  <a:srgbClr val="0000FF"/>
                </a:solidFill>
              </a:rPr>
              <a:t>佩蓉</a:t>
            </a:r>
            <a:endParaRPr lang="en-US" altLang="zh-TW" sz="14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altLang="zh-TW" sz="1400" dirty="0">
              <a:solidFill>
                <a:srgbClr val="0000FF"/>
              </a:solidFill>
            </a:endParaRPr>
          </a:p>
          <a:p>
            <a:r>
              <a:rPr lang="en-US" altLang="zh-TW" sz="1400" b="1" dirty="0"/>
              <a:t>DY analysis</a:t>
            </a:r>
          </a:p>
          <a:p>
            <a:pPr lvl="1">
              <a:buFontTx/>
              <a:buChar char="-"/>
            </a:pPr>
            <a:r>
              <a:rPr lang="en-US" altLang="zh-TW" sz="1400" dirty="0"/>
              <a:t>Test COMPASS data</a:t>
            </a:r>
            <a:r>
              <a:rPr lang="zh-TW" altLang="en-US" sz="1400" dirty="0"/>
              <a:t> </a:t>
            </a:r>
            <a:r>
              <a:rPr lang="en-US" altLang="zh-TW" sz="1400" dirty="0"/>
              <a:t>=&gt;</a:t>
            </a:r>
            <a:r>
              <a:rPr lang="zh-TW" altLang="en-US" sz="1400" dirty="0"/>
              <a:t> </a:t>
            </a:r>
            <a:r>
              <a:rPr lang="en-US" altLang="zh-TW" sz="1400" dirty="0"/>
              <a:t>postponed to Jan.</a:t>
            </a:r>
          </a:p>
          <a:p>
            <a:pPr lvl="1">
              <a:buFontTx/>
              <a:buChar char="-"/>
            </a:pPr>
            <a:endParaRPr lang="en-US" altLang="zh-TW" sz="1400" b="1" dirty="0">
              <a:solidFill>
                <a:srgbClr val="0000FF"/>
              </a:solidFill>
            </a:endParaRPr>
          </a:p>
          <a:p>
            <a:r>
              <a:rPr lang="en-US" altLang="zh-TW" sz="1400" b="1" dirty="0"/>
              <a:t>ZDC </a:t>
            </a:r>
          </a:p>
          <a:p>
            <a:pPr lvl="1">
              <a:buFontTx/>
              <a:buChar char="-"/>
            </a:pPr>
            <a:r>
              <a:rPr lang="en-US" altLang="zh-TW" sz="1400" dirty="0">
                <a:solidFill>
                  <a:srgbClr val="0000FF"/>
                </a:solidFill>
              </a:rPr>
              <a:t>MC : Official MC simulation with </a:t>
            </a:r>
            <a:r>
              <a:rPr lang="en-US" altLang="zh-TW" sz="1400" dirty="0" err="1">
                <a:solidFill>
                  <a:srgbClr val="0000FF"/>
                </a:solidFill>
              </a:rPr>
              <a:t>ECAl</a:t>
            </a:r>
            <a:r>
              <a:rPr lang="en-US" altLang="zh-TW" sz="1400" dirty="0">
                <a:solidFill>
                  <a:srgbClr val="0000FF"/>
                </a:solidFill>
              </a:rPr>
              <a:t> = ZDC crystal or </a:t>
            </a:r>
            <a:r>
              <a:rPr lang="en-US" altLang="zh-TW" sz="1400" dirty="0" err="1">
                <a:solidFill>
                  <a:srgbClr val="0000FF"/>
                </a:solidFill>
              </a:rPr>
              <a:t>Wsi</a:t>
            </a:r>
            <a:r>
              <a:rPr lang="en-US" altLang="zh-TW" sz="1400" dirty="0">
                <a:solidFill>
                  <a:srgbClr val="0000FF"/>
                </a:solidFill>
              </a:rPr>
              <a:t> =&gt; today</a:t>
            </a:r>
          </a:p>
          <a:p>
            <a:pPr lvl="1">
              <a:buFontTx/>
              <a:buChar char="-"/>
            </a:pPr>
            <a:r>
              <a:rPr lang="en-US" altLang="zh-TW" sz="1400" dirty="0">
                <a:solidFill>
                  <a:srgbClr val="0000FF"/>
                </a:solidFill>
              </a:rPr>
              <a:t>Hardware : deal with noise, prepare online monitoring, H2GCROC operation =&gt; work w/ students</a:t>
            </a:r>
          </a:p>
          <a:p>
            <a:pPr marL="457200" lvl="1" indent="0">
              <a:buNone/>
            </a:pPr>
            <a:endParaRPr lang="en-US" altLang="zh-TW" sz="1400" dirty="0">
              <a:solidFill>
                <a:srgbClr val="0000FF"/>
              </a:solidFill>
            </a:endParaRPr>
          </a:p>
          <a:p>
            <a:r>
              <a:rPr lang="en-US" altLang="zh-TW" sz="1400" b="1" dirty="0"/>
              <a:t>MCFM + </a:t>
            </a:r>
            <a:r>
              <a:rPr lang="en-US" altLang="zh-TW" sz="1400" b="1" dirty="0" err="1"/>
              <a:t>xFitter</a:t>
            </a:r>
            <a:endParaRPr lang="en-US" altLang="zh-TW" sz="1400" b="1" dirty="0"/>
          </a:p>
          <a:p>
            <a:pPr marL="400050" lvl="1" indent="0">
              <a:buNone/>
            </a:pPr>
            <a:r>
              <a:rPr lang="en-US" altLang="zh-TW" sz="1400" b="1" dirty="0"/>
              <a:t>- DYNNLO test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2489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C3EEE7-F91F-4FC0-B1CE-667EFF7F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44623"/>
            <a:ext cx="2689067" cy="2203641"/>
          </a:xfrm>
        </p:spPr>
        <p:txBody>
          <a:bodyPr/>
          <a:lstStyle/>
          <a:p>
            <a:r>
              <a:rPr lang="en-US" altLang="zh-TW" dirty="0"/>
              <a:t>Put Detector Straight!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589806-A1B1-47C8-A60B-8F2E2E17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769821-ECD3-47F6-BF4F-905925B4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273AC6-701D-4EB7-B386-1F1CBA68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5D45BC9-4A11-4DC7-9BDE-8F923A64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53" y="3204257"/>
            <a:ext cx="6732240" cy="1457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631AD93-3A50-4E3D-B20F-3A5FBB1E6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1" y="4882636"/>
            <a:ext cx="6536230" cy="1622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E969D15-5837-45C6-AA46-8E48F2E73C38}"/>
              </a:ext>
            </a:extLst>
          </p:cNvPr>
          <p:cNvSpPr/>
          <p:nvPr/>
        </p:nvSpPr>
        <p:spPr>
          <a:xfrm>
            <a:off x="2393951" y="3901635"/>
            <a:ext cx="6536230" cy="225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2A28B2-5B63-4102-A0E4-D99099F9A95C}"/>
              </a:ext>
            </a:extLst>
          </p:cNvPr>
          <p:cNvSpPr/>
          <p:nvPr/>
        </p:nvSpPr>
        <p:spPr>
          <a:xfrm>
            <a:off x="2396818" y="4403286"/>
            <a:ext cx="6536230" cy="112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FB3D4B9-539B-43A0-8191-3FDA7DA028DB}"/>
              </a:ext>
            </a:extLst>
          </p:cNvPr>
          <p:cNvSpPr/>
          <p:nvPr/>
        </p:nvSpPr>
        <p:spPr>
          <a:xfrm>
            <a:off x="2479590" y="5617474"/>
            <a:ext cx="6536230" cy="258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A13B7E1-BDE4-42D4-8F0E-DCAE8855D241}"/>
              </a:ext>
            </a:extLst>
          </p:cNvPr>
          <p:cNvSpPr/>
          <p:nvPr/>
        </p:nvSpPr>
        <p:spPr>
          <a:xfrm>
            <a:off x="2479590" y="6232548"/>
            <a:ext cx="6536230" cy="112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DC7E75C-F653-4F2B-9468-B7E147F6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477" y="135748"/>
            <a:ext cx="6300192" cy="295309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408413EB-59E6-49A3-9807-6660B723C7DE}"/>
              </a:ext>
            </a:extLst>
          </p:cNvPr>
          <p:cNvSpPr txBox="1"/>
          <p:nvPr/>
        </p:nvSpPr>
        <p:spPr>
          <a:xfrm>
            <a:off x="4499993" y="84128"/>
            <a:ext cx="4515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All checked by display!</a:t>
            </a:r>
          </a:p>
          <a:p>
            <a:r>
              <a:rPr lang="en-US" altLang="zh-TW" sz="1600" b="1" dirty="0">
                <a:solidFill>
                  <a:srgbClr val="FF0000"/>
                </a:solidFill>
              </a:rPr>
              <a:t>Center at (0, 0, z)</a:t>
            </a:r>
          </a:p>
          <a:p>
            <a:r>
              <a:rPr lang="en-US" altLang="zh-TW" sz="1600" b="1" dirty="0">
                <a:solidFill>
                  <a:srgbClr val="FF0000"/>
                </a:solidFill>
              </a:rPr>
              <a:t>LYSO z =3570, 3577 (</a:t>
            </a:r>
            <a:r>
              <a:rPr lang="en-US" altLang="zh-TW" sz="1600" b="1" dirty="0" err="1">
                <a:solidFill>
                  <a:srgbClr val="FF0000"/>
                </a:solidFill>
              </a:rPr>
              <a:t>ecal</a:t>
            </a:r>
            <a:r>
              <a:rPr lang="en-US" altLang="zh-TW" sz="1600" b="1" dirty="0">
                <a:solidFill>
                  <a:srgbClr val="FF0000"/>
                </a:solidFill>
              </a:rPr>
              <a:t>) , </a:t>
            </a:r>
            <a:r>
              <a:rPr lang="en-US" altLang="zh-TW" sz="1600" b="1" u="sng" dirty="0">
                <a:solidFill>
                  <a:srgbClr val="FF0000"/>
                </a:solidFill>
              </a:rPr>
              <a:t>3580, 3741 (</a:t>
            </a:r>
            <a:r>
              <a:rPr lang="en-US" altLang="zh-TW" sz="1600" b="1" u="sng" dirty="0" err="1">
                <a:solidFill>
                  <a:srgbClr val="FF0000"/>
                </a:solidFill>
              </a:rPr>
              <a:t>hcal</a:t>
            </a:r>
            <a:r>
              <a:rPr lang="en-US" altLang="zh-TW" sz="1600" b="1" u="sng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1600" b="1" dirty="0" err="1">
                <a:solidFill>
                  <a:srgbClr val="FF0000"/>
                </a:solidFill>
              </a:rPr>
              <a:t>WSi</a:t>
            </a:r>
            <a:r>
              <a:rPr lang="en-US" altLang="zh-TW" sz="1600" b="1" dirty="0">
                <a:solidFill>
                  <a:srgbClr val="FF0000"/>
                </a:solidFill>
              </a:rPr>
              <a:t>    z = 3579, 3592 (</a:t>
            </a:r>
            <a:r>
              <a:rPr lang="en-US" altLang="zh-TW" sz="1600" b="1" dirty="0" err="1">
                <a:solidFill>
                  <a:srgbClr val="FF0000"/>
                </a:solidFill>
              </a:rPr>
              <a:t>ecal</a:t>
            </a:r>
            <a:r>
              <a:rPr lang="en-US" altLang="zh-TW" sz="1600" b="1" dirty="0">
                <a:solidFill>
                  <a:srgbClr val="FF0000"/>
                </a:solidFill>
              </a:rPr>
              <a:t>) , </a:t>
            </a:r>
            <a:r>
              <a:rPr lang="en-US" altLang="zh-TW" sz="1600" b="1" u="sng" dirty="0">
                <a:solidFill>
                  <a:srgbClr val="FF0000"/>
                </a:solidFill>
              </a:rPr>
              <a:t>3593, 3754 (</a:t>
            </a:r>
            <a:r>
              <a:rPr lang="en-US" altLang="zh-TW" sz="1600" b="1" u="sng" dirty="0" err="1">
                <a:solidFill>
                  <a:srgbClr val="FF0000"/>
                </a:solidFill>
              </a:rPr>
              <a:t>hcal</a:t>
            </a:r>
            <a:r>
              <a:rPr lang="en-US" altLang="zh-TW" sz="1600" b="1" u="sng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D85325D6-FF2A-45F1-88F7-55B2727B4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4" y="5342731"/>
            <a:ext cx="2232248" cy="807679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56292D53-1EFC-44D1-9909-85FF8696BCCC}"/>
              </a:ext>
            </a:extLst>
          </p:cNvPr>
          <p:cNvSpPr txBox="1"/>
          <p:nvPr/>
        </p:nvSpPr>
        <p:spPr>
          <a:xfrm>
            <a:off x="128180" y="4609737"/>
            <a:ext cx="127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031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AE85BC-DD39-4A7F-AA7C-4AD60A0B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Put Beam along </a:t>
            </a:r>
            <a:r>
              <a:rPr lang="en-US" altLang="zh-TW" dirty="0" err="1"/>
              <a:t>Zaxis</a:t>
            </a:r>
            <a:r>
              <a:rPr lang="en-US" altLang="zh-TW" dirty="0"/>
              <a:t> (steering.py)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023C7A-D91E-4027-A272-51820177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C1944A2-F46D-476A-B506-79E79830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A885FE6-C390-474C-8CE1-164BEBB3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3475FF0-2416-444E-A18E-9D0A90BC4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304" y="3118559"/>
            <a:ext cx="3343742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4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0642F-B738-402D-A7C6-DE5493A7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ECAL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98AFBF-CBC7-4E7E-A28A-0B759923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E699828-F0C5-4F6B-A665-D2556427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655565-E5CD-470E-8F4F-337254CF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E649A1A4-1AC2-4A7F-B5AA-C6FAD158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67702"/>
            <a:ext cx="9128125" cy="431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03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434965-B2B3-4A67-8158-C4369258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028432F-6487-4884-8B91-795C7AB9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3D5A8C1-2871-400D-920E-7779EE4B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EE4CCF8-200A-407F-9E32-CBA96BCD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F5508501-CDF3-4BFB-903D-A3AD63D2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72633"/>
            <a:ext cx="9128125" cy="43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6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D176F3-01F9-4440-A626-4B88119B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Profile layer by layer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0244166-7A86-411C-B8F6-229F06C8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58C8192-CB42-48EE-B29A-2E0F3B02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421586E-9E91-480E-8A54-E235597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24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C95A97B-CCF8-4A8A-9F86-C1D7EBD4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" y="894730"/>
            <a:ext cx="9745851" cy="5657014"/>
          </a:xfrm>
        </p:spPr>
        <p:txBody>
          <a:bodyPr/>
          <a:lstStyle/>
          <a:p>
            <a:r>
              <a:rPr lang="en-US" altLang="zh-TW" dirty="0"/>
              <a:t>ECAL =&gt; reserve layer#0-layer100 (1-20 layer)</a:t>
            </a:r>
          </a:p>
          <a:p>
            <a:r>
              <a:rPr lang="en-US" altLang="zh-TW" dirty="0"/>
              <a:t>HCAL =&gt; reserve layer#1-layer#64 (64 layer)</a:t>
            </a:r>
          </a:p>
          <a:p>
            <a:r>
              <a:rPr lang="en-US" altLang="zh-TW" dirty="0"/>
              <a:t>One raw hits </a:t>
            </a:r>
          </a:p>
          <a:p>
            <a:r>
              <a:rPr lang="en-US" altLang="zh-TW" dirty="0"/>
              <a:t>One weighted method</a:t>
            </a:r>
          </a:p>
          <a:p>
            <a:r>
              <a:rPr lang="en-US" altLang="zh-TW" dirty="0"/>
              <a:t>=&gt;</a:t>
            </a:r>
            <a:r>
              <a:rPr lang="zh-TW" altLang="en-US" dirty="0"/>
              <a:t> </a:t>
            </a:r>
            <a:r>
              <a:rPr lang="en-US" altLang="zh-TW" dirty="0"/>
              <a:t>check </a:t>
            </a:r>
            <a:r>
              <a:rPr lang="en-US" altLang="zh-TW" dirty="0" err="1"/>
              <a:t>evt</a:t>
            </a:r>
            <a:r>
              <a:rPr lang="en-US" altLang="zh-TW" dirty="0"/>
              <a:t> by </a:t>
            </a:r>
            <a:r>
              <a:rPr lang="en-US" altLang="zh-TW" dirty="0" err="1"/>
              <a:t>evt</a:t>
            </a:r>
            <a:r>
              <a:rPr lang="en-US" altLang="zh-TW" dirty="0"/>
              <a:t> first</a:t>
            </a:r>
          </a:p>
          <a:p>
            <a:r>
              <a:rPr lang="en-US" altLang="zh-TW" dirty="0"/>
              <a:t>=&gt; check “</a:t>
            </a:r>
            <a:r>
              <a:rPr lang="en-US" altLang="zh-TW" dirty="0" err="1"/>
              <a:t>lyso</a:t>
            </a:r>
            <a:r>
              <a:rPr lang="en-US" altLang="zh-TW" dirty="0"/>
              <a:t> crystal” + “</a:t>
            </a:r>
            <a:r>
              <a:rPr lang="en-US" altLang="zh-TW" dirty="0" err="1"/>
              <a:t>sipm</a:t>
            </a:r>
            <a:r>
              <a:rPr lang="en-US" altLang="zh-TW" dirty="0"/>
              <a:t> on tile”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31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ECAL : Hits in XY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5F5204-DDBB-4566-BA21-C02CB85E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93DB18B-7FC3-49FE-A505-E109FDED8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619" y="1022767"/>
            <a:ext cx="5649113" cy="54014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DE914D-8E96-42BD-954A-A6457946CB7B}"/>
              </a:ext>
            </a:extLst>
          </p:cNvPr>
          <p:cNvSpPr/>
          <p:nvPr/>
        </p:nvSpPr>
        <p:spPr>
          <a:xfrm>
            <a:off x="2771800" y="5085184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Raw hits (color weighted by </a:t>
            </a:r>
            <a:r>
              <a:rPr lang="en-US" altLang="zh-TW" b="1" dirty="0" err="1"/>
              <a:t>Edmp</a:t>
            </a:r>
            <a:r>
              <a:rPr lang="en-US" altLang="zh-TW" b="1" dirty="0"/>
              <a:t>)</a:t>
            </a:r>
          </a:p>
          <a:p>
            <a:r>
              <a:rPr lang="en-US" altLang="zh-TW" b="1" dirty="0"/>
              <a:t>LYSO crystal :</a:t>
            </a:r>
            <a:r>
              <a:rPr lang="zh-TW" altLang="en-US" b="1" dirty="0"/>
              <a:t> </a:t>
            </a:r>
            <a:r>
              <a:rPr lang="en-US" altLang="zh-TW" b="1" dirty="0"/>
              <a:t>only one layer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87396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ECAL : Hits in XZ and YZ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5F5204-DDBB-4566-BA21-C02CB85E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98B876A-A538-4CFB-A796-703F6C30E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38351"/>
            <a:ext cx="9128125" cy="47702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AC23FCF-7711-4C9E-A284-90377D56B462}"/>
              </a:ext>
            </a:extLst>
          </p:cNvPr>
          <p:cNvSpPr txBox="1"/>
          <p:nvPr/>
        </p:nvSpPr>
        <p:spPr>
          <a:xfrm>
            <a:off x="58660" y="957541"/>
            <a:ext cx="393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Raw hits (color weighted by </a:t>
            </a:r>
            <a:r>
              <a:rPr lang="en-US" altLang="zh-TW" b="1" dirty="0" err="1"/>
              <a:t>Edmp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783E1A-B8E3-4A02-AD4E-CD3E5CEC1A0C}"/>
              </a:ext>
            </a:extLst>
          </p:cNvPr>
          <p:cNvSpPr txBox="1"/>
          <p:nvPr/>
        </p:nvSpPr>
        <p:spPr>
          <a:xfrm>
            <a:off x="58660" y="3507169"/>
            <a:ext cx="350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Energy-weighted hit position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6519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: Hits in XY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5F5204-DDBB-4566-BA21-C02CB85E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6C2534C-E832-40A5-9DE9-ACAC611BA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87752"/>
            <a:ext cx="9128125" cy="42714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14682CC-6D06-482B-88A0-7F284BB0170F}"/>
              </a:ext>
            </a:extLst>
          </p:cNvPr>
          <p:cNvSpPr/>
          <p:nvPr/>
        </p:nvSpPr>
        <p:spPr>
          <a:xfrm>
            <a:off x="2771800" y="5881469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Raw hits (color weighted by </a:t>
            </a:r>
            <a:r>
              <a:rPr lang="en-US" altLang="zh-TW" b="1" dirty="0" err="1"/>
              <a:t>Edmp</a:t>
            </a:r>
            <a:r>
              <a:rPr lang="en-US" altLang="zh-TW" b="1" dirty="0"/>
              <a:t>)</a:t>
            </a:r>
          </a:p>
          <a:p>
            <a:r>
              <a:rPr lang="en-US" altLang="zh-TW" b="1" dirty="0" err="1"/>
              <a:t>sipm</a:t>
            </a:r>
            <a:r>
              <a:rPr lang="en-US" altLang="zh-TW" b="1" dirty="0"/>
              <a:t>-on-tile : 64 layers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065519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: Hits in XZ and YZ (</a:t>
            </a:r>
            <a:r>
              <a:rPr lang="en-US" altLang="zh-TW" dirty="0">
                <a:solidFill>
                  <a:srgbClr val="FF0000"/>
                </a:solidFill>
              </a:rPr>
              <a:t>fit pol0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5F5204-DDBB-4566-BA21-C02CB85E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A781495-4C6C-49FD-884E-27CF11F4E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23123"/>
            <a:ext cx="9128125" cy="480071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5B9D3C9-F264-4E21-8E90-40E2B37573ED}"/>
              </a:ext>
            </a:extLst>
          </p:cNvPr>
          <p:cNvSpPr txBox="1"/>
          <p:nvPr/>
        </p:nvSpPr>
        <p:spPr>
          <a:xfrm>
            <a:off x="58660" y="957541"/>
            <a:ext cx="393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Raw hits (color weighted by </a:t>
            </a:r>
            <a:r>
              <a:rPr lang="en-US" altLang="zh-TW" b="1" dirty="0" err="1"/>
              <a:t>Edmp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A4E5179-1F3E-4816-BB15-E4CD4E3DE93A}"/>
              </a:ext>
            </a:extLst>
          </p:cNvPr>
          <p:cNvSpPr txBox="1"/>
          <p:nvPr/>
        </p:nvSpPr>
        <p:spPr>
          <a:xfrm>
            <a:off x="58660" y="3507169"/>
            <a:ext cx="350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Energy-weighted hit position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95718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1F7688-D4F7-4AD9-9896-7C82FAFE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Apply cut on Multiplicity?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953318C-21FE-4617-8659-32AE74B1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8977BF-FA9C-4F91-81BC-ACB5DBD8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8333845-9FE9-4BA5-99D0-E723CDD3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29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F78CAC-AAD0-47FF-90C5-E2E715EAE232}"/>
              </a:ext>
            </a:extLst>
          </p:cNvPr>
          <p:cNvSpPr txBox="1"/>
          <p:nvPr/>
        </p:nvSpPr>
        <p:spPr>
          <a:xfrm>
            <a:off x="3275856" y="579586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nHit</a:t>
            </a:r>
            <a:r>
              <a:rPr lang="en-US" altLang="zh-TW" dirty="0">
                <a:solidFill>
                  <a:srgbClr val="FF0000"/>
                </a:solidFill>
              </a:rPr>
              <a:t>&lt;50, exclude the layer?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F6B0EC6A-0D56-482E-BAD3-A4E5AD5E4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49954"/>
            <a:ext cx="9128125" cy="43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C67020-97A2-43C7-9D24-5ABF3B5C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WSi</a:t>
            </a:r>
            <a:r>
              <a:rPr lang="en-US" altLang="zh-TW" dirty="0"/>
              <a:t> Branch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4E55E0-0907-4D3B-8249-0BA573A9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DD2DCE2-82FA-494F-AA0F-F07009E5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982802-7303-46B1-9373-CE351176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2B05CF5-9004-40A8-8A63-AF238DED2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35" y="1433690"/>
            <a:ext cx="2957110" cy="187220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EFE6092-73EE-4308-B460-25A8EBBB2EAC}"/>
              </a:ext>
            </a:extLst>
          </p:cNvPr>
          <p:cNvSpPr/>
          <p:nvPr/>
        </p:nvSpPr>
        <p:spPr>
          <a:xfrm>
            <a:off x="107504" y="3205981"/>
            <a:ext cx="9649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altLang="zh-TW" sz="1400" dirty="0">
                <a:solidFill>
                  <a:srgbClr val="FF0000"/>
                </a:solidFill>
                <a:cs typeface="Arial" panose="020B0604020202020204" pitchFamily="34" charset="0"/>
              </a:rPr>
              <a:t>epic_zdc_lyso_sipm.xml : &lt;include ref="${DETECTOR_PATH}/compact/</a:t>
            </a:r>
            <a:r>
              <a:rPr kumimoji="0" lang="en-US" altLang="zh-TW" sz="1400" dirty="0" err="1">
                <a:solidFill>
                  <a:srgbClr val="FF0000"/>
                </a:solidFill>
                <a:cs typeface="Arial" panose="020B0604020202020204" pitchFamily="34" charset="0"/>
              </a:rPr>
              <a:t>far_forward</a:t>
            </a:r>
            <a:r>
              <a:rPr kumimoji="0" lang="en-US" altLang="zh-TW" sz="1400" dirty="0">
                <a:solidFill>
                  <a:srgbClr val="FF0000"/>
                </a:solidFill>
                <a:cs typeface="Arial" panose="020B0604020202020204" pitchFamily="34" charset="0"/>
              </a:rPr>
              <a:t>/ZDC_Crystal_LYSO.xml"/&gt;</a:t>
            </a:r>
          </a:p>
          <a:p>
            <a:pPr lvl="0" eaLnBrk="0" hangingPunct="0"/>
            <a:r>
              <a:rPr kumimoji="0" lang="zh-TW" altLang="zh-TW" sz="1400" dirty="0">
                <a:solidFill>
                  <a:srgbClr val="222222"/>
                </a:solidFill>
                <a:cs typeface="Arial" panose="020B0604020202020204" pitchFamily="34" charset="0"/>
              </a:rPr>
              <a:t>epic_zdc_wsi_hg1_sipm.xml:  &lt;include ref="${DETECTOR_PATH}/compact/far_forward/ZDC_WSi_HG_1.xml"/&gt;</a:t>
            </a:r>
            <a:br>
              <a:rPr kumimoji="0" lang="zh-TW" altLang="zh-TW" sz="1400" dirty="0"/>
            </a:br>
            <a:r>
              <a:rPr kumimoji="0" lang="zh-TW" altLang="zh-TW" sz="1400" dirty="0">
                <a:solidFill>
                  <a:srgbClr val="222222"/>
                </a:solidFill>
                <a:cs typeface="Arial" panose="020B0604020202020204" pitchFamily="34" charset="0"/>
              </a:rPr>
              <a:t>epic_zdc_wsi_hg2_sipm.xml:  &lt;include ref="${DETECTOR_PATH}/compact/far_forward/ZDC_WSi_HG_2.xml"/&gt;</a:t>
            </a:r>
            <a:br>
              <a:rPr kumimoji="0" lang="zh-TW" altLang="zh-TW" sz="1400" dirty="0"/>
            </a:br>
            <a:r>
              <a:rPr kumimoji="0" lang="zh-TW" altLang="zh-TW" sz="1400" dirty="0">
                <a:cs typeface="Arial" panose="020B0604020202020204" pitchFamily="34" charset="0"/>
              </a:rPr>
              <a:t>epic_zdc_wsi_hg3_sipm.xml:  &lt;include ref="${DETECTOR_PATH}/compact/far_forward/ZDC_WSi_HG_3.xml"/&gt;</a:t>
            </a:r>
            <a:br>
              <a:rPr kumimoji="0" lang="zh-TW" altLang="zh-TW" sz="1400" dirty="0">
                <a:solidFill>
                  <a:srgbClr val="0000FF"/>
                </a:solidFill>
              </a:rPr>
            </a:br>
            <a:r>
              <a:rPr kumimoji="0" lang="zh-TW" altLang="zh-TW" sz="1400" dirty="0">
                <a:solidFill>
                  <a:srgbClr val="0000FF"/>
                </a:solidFill>
                <a:cs typeface="Arial" panose="020B0604020202020204" pitchFamily="34" charset="0"/>
              </a:rPr>
              <a:t>epic_zdc_wsi_sipm.xml:  &lt;include ref="${DETECTOR_PATH}/compact/far_forward/ZDC_WSi_LG.xml"/&gt;</a:t>
            </a:r>
            <a:r>
              <a:rPr kumimoji="0" lang="zh-TW" altLang="zh-TW" sz="1400" dirty="0">
                <a:solidFill>
                  <a:srgbClr val="0000FF"/>
                </a:solidFill>
              </a:rPr>
              <a:t> </a:t>
            </a:r>
            <a:endParaRPr kumimoji="0" lang="en-US" altLang="zh-TW" sz="1400" dirty="0">
              <a:solidFill>
                <a:srgbClr val="0000FF"/>
              </a:solidFill>
            </a:endParaRPr>
          </a:p>
          <a:p>
            <a:pPr lvl="0" eaLnBrk="0" hangingPunct="0"/>
            <a:endParaRPr kumimoji="0" lang="en-US" altLang="zh-TW" sz="1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75F2EB8-A2F9-48DF-9EEB-4F39AE8BA394}"/>
              </a:ext>
            </a:extLst>
          </p:cNvPr>
          <p:cNvSpPr/>
          <p:nvPr/>
        </p:nvSpPr>
        <p:spPr>
          <a:xfrm>
            <a:off x="-16838" y="1017377"/>
            <a:ext cx="6533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3"/>
              </a:rPr>
              <a:t>https://github.com/alillari/epic-UConn-ZDC-WSi</a:t>
            </a:r>
            <a:endParaRPr lang="en-US" altLang="zh-TW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BD22B6-F075-4E10-869C-2B77348CAD97}"/>
              </a:ext>
            </a:extLst>
          </p:cNvPr>
          <p:cNvSpPr/>
          <p:nvPr/>
        </p:nvSpPr>
        <p:spPr>
          <a:xfrm>
            <a:off x="107504" y="4640294"/>
            <a:ext cx="8928992" cy="135421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600" dirty="0"/>
              <a:t>Not sure what is the difference between them now.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600" dirty="0"/>
              <a:t>I now choose to run “epic_zdc_lyso_sipm.xml” and  “</a:t>
            </a:r>
            <a:r>
              <a:rPr kumimoji="0" lang="zh-TW" altLang="zh-TW" sz="1600" dirty="0">
                <a:solidFill>
                  <a:srgbClr val="222222"/>
                </a:solidFill>
                <a:cs typeface="Arial" panose="020B0604020202020204" pitchFamily="34" charset="0"/>
              </a:rPr>
              <a:t>epic_zdc_wsi_sipm.xml</a:t>
            </a:r>
            <a:r>
              <a:rPr kumimoji="0" lang="en-US" altLang="zh-TW" sz="1600" dirty="0"/>
              <a:t>” to first make sure the framework work. Plan to run 100MeV-40GeV gamma and 1GeV to 300GeV neutron. Then check energy resolution and position resolution.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kumimoji="0" lang="en-US" altLang="zh-TW" sz="1600" dirty="0"/>
              <a:t>I will study the other configurations later.</a:t>
            </a:r>
          </a:p>
        </p:txBody>
      </p:sp>
    </p:spTree>
    <p:extLst>
      <p:ext uri="{BB962C8B-B14F-4D97-AF65-F5344CB8AC3E}">
        <p14:creationId xmlns:p14="http://schemas.microsoft.com/office/powerpoint/2010/main" val="363986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886FC-8EAA-4F3A-BB70-4212AA4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HCAL : Hits in XZ and YZ(</a:t>
            </a:r>
            <a:r>
              <a:rPr lang="en-US" altLang="zh-TW" dirty="0">
                <a:solidFill>
                  <a:srgbClr val="FF0000"/>
                </a:solidFill>
              </a:rPr>
              <a:t>fit pol1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4E6821-6ECB-4811-BACB-4AB9D681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D64896-B874-48E9-9BA4-7158AA4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5F5204-DDBB-4566-BA21-C02CB85E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56F45D5-7028-4085-993A-6B6BF767D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46238"/>
            <a:ext cx="9128125" cy="475448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6753BE8-D9EE-4FBB-B78B-19D427151C37}"/>
              </a:ext>
            </a:extLst>
          </p:cNvPr>
          <p:cNvSpPr txBox="1"/>
          <p:nvPr/>
        </p:nvSpPr>
        <p:spPr>
          <a:xfrm>
            <a:off x="58660" y="957541"/>
            <a:ext cx="393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Raw hits (color weighted by </a:t>
            </a:r>
            <a:r>
              <a:rPr lang="en-US" altLang="zh-TW" b="1" dirty="0" err="1"/>
              <a:t>Edmp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99AE0FC-6656-4454-98F6-60D700FB192B}"/>
              </a:ext>
            </a:extLst>
          </p:cNvPr>
          <p:cNvSpPr txBox="1"/>
          <p:nvPr/>
        </p:nvSpPr>
        <p:spPr>
          <a:xfrm>
            <a:off x="58660" y="3507169"/>
            <a:ext cx="350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Energy-weighted hit position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4329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B5BB6A-9989-4A8E-BA32-5D748A02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HCAL : Hits in XZ and YZ</a:t>
            </a:r>
            <a:br>
              <a:rPr lang="en-US" altLang="zh-TW" sz="3600" dirty="0"/>
            </a:br>
            <a:r>
              <a:rPr lang="en-US" altLang="zh-TW" sz="3600" dirty="0"/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fit pol1, </a:t>
            </a:r>
            <a:r>
              <a:rPr lang="en-US" altLang="zh-TW" sz="3600" dirty="0" err="1">
                <a:solidFill>
                  <a:srgbClr val="FF0000"/>
                </a:solidFill>
              </a:rPr>
              <a:t>nhit</a:t>
            </a:r>
            <a:r>
              <a:rPr lang="en-US" altLang="zh-TW" sz="3600" dirty="0">
                <a:solidFill>
                  <a:srgbClr val="FF0000"/>
                </a:solidFill>
              </a:rPr>
              <a:t>/layer&gt;5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802275-D6F1-4AB9-83C5-1A9312F8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11EBB1-B69D-4554-85E3-0AEB5C1A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1698FB-3B4E-410F-A454-B2E4DA6C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31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420FEE1-352F-4C63-B9AE-3FFDE63BC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13558"/>
            <a:ext cx="9128125" cy="48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23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B5BB6A-9989-4A8E-BA32-5D748A02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HCAL : Hits in XZ and YZ</a:t>
            </a:r>
            <a:br>
              <a:rPr lang="en-US" altLang="zh-TW" sz="3600" dirty="0"/>
            </a:br>
            <a:r>
              <a:rPr lang="en-US" altLang="zh-TW" sz="3600" dirty="0"/>
              <a:t>(</a:t>
            </a:r>
            <a:r>
              <a:rPr lang="en-US" altLang="zh-TW" sz="3600" dirty="0">
                <a:solidFill>
                  <a:srgbClr val="FF0000"/>
                </a:solidFill>
              </a:rPr>
              <a:t>fit pol1, </a:t>
            </a:r>
            <a:r>
              <a:rPr lang="en-US" altLang="zh-TW" sz="3600" dirty="0" err="1">
                <a:solidFill>
                  <a:srgbClr val="FF0000"/>
                </a:solidFill>
              </a:rPr>
              <a:t>nhit</a:t>
            </a:r>
            <a:r>
              <a:rPr lang="en-US" altLang="zh-TW" sz="3600" dirty="0">
                <a:solidFill>
                  <a:srgbClr val="FF0000"/>
                </a:solidFill>
              </a:rPr>
              <a:t>/layer&gt;5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802275-D6F1-4AB9-83C5-1A9312F8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11EBB1-B69D-4554-85E3-0AEB5C1A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1698FB-3B4E-410F-A454-B2E4DA6C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DFBD85B-8CB2-4E97-AD11-D3A854C98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327194"/>
            <a:ext cx="9128125" cy="47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84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250E5F-8FAB-4931-ADBB-217B01A9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Residual @ 64 layers </a:t>
            </a:r>
            <a:br>
              <a:rPr lang="en-US" altLang="zh-TW" sz="3600" dirty="0"/>
            </a:br>
            <a:r>
              <a:rPr lang="en-US" altLang="zh-TW" sz="3600" dirty="0"/>
              <a:t>(64 Residual for one event)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A56815F-A46D-46B4-A1CD-A26CC5EF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DEBEC3-0A0B-4AC2-8F70-F0521367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8BB75BF-2593-4071-9BEB-9B423976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699DC96-644E-4A54-B31E-135F30E7D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94489"/>
            <a:ext cx="9128125" cy="425798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1F71BD1-7BD4-4353-A0C8-A6CEE578B299}"/>
              </a:ext>
            </a:extLst>
          </p:cNvPr>
          <p:cNvSpPr txBox="1"/>
          <p:nvPr/>
        </p:nvSpPr>
        <p:spPr>
          <a:xfrm>
            <a:off x="3347864" y="11967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5826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2AE86E-B3C6-49AC-B118-D5917B3A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0CE776-DD0D-4E8A-AB0F-9F495D20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999D7CF-C4E2-467A-ABAF-421BCD34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BCD7E4-3562-45F3-876D-443C0FC7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827F6EB-9528-42E4-B010-CC449BE88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92317"/>
            <a:ext cx="9128125" cy="42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9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9F1BE4-2FA9-49E2-B206-14A9A4AA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Residual @ Weighted-Z position </a:t>
            </a:r>
            <a:br>
              <a:rPr lang="en-US" altLang="zh-TW" sz="3200" dirty="0"/>
            </a:br>
            <a:r>
              <a:rPr lang="en-US" altLang="zh-TW" sz="3200" dirty="0"/>
              <a:t>(One Residual for one event)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D8094F-E6A2-4C1B-B547-16381561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D9A80ED-7C10-44B0-9A2E-9229ED93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AF4155F-D4D9-49E9-87DB-D7DFB320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35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1985058-4DE4-4113-9534-91BC8D1A0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46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5A8F8E-3686-497D-8624-F12368C0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solidFill>
                  <a:schemeClr val="tx1"/>
                </a:solidFill>
                <a:cs typeface="Arial" panose="020B0604020202020204" pitchFamily="34" charset="0"/>
              </a:rPr>
              <a:t>epic_zdc_lyso_sipm.xml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54CB7D4-AC1A-4289-873C-263AFE7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8766626-24AC-470C-9782-77CA8A02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34EC66F-C720-4A56-90B2-E172CE8C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96D3A09-8EEC-4338-8825-347E18DE0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885254"/>
            <a:ext cx="3801039" cy="252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35BB443-1675-408E-83BA-15DE84073A9B}"/>
              </a:ext>
            </a:extLst>
          </p:cNvPr>
          <p:cNvSpPr/>
          <p:nvPr/>
        </p:nvSpPr>
        <p:spPr>
          <a:xfrm>
            <a:off x="281016" y="5877214"/>
            <a:ext cx="8581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/usrX/cyhsieh/2024ZDC/eic/epic-UConn-ZDC-WSi/install/share/epic/epic_zdc_lyso_sipm.xml:  </a:t>
            </a:r>
            <a:endParaRPr lang="en-US" altLang="zh-TW" sz="1600" dirty="0"/>
          </a:p>
          <a:p>
            <a:r>
              <a:rPr lang="zh-TW" altLang="en-US" sz="1600" dirty="0"/>
              <a:t>&lt;include ref="${DETECTOR_PATH}/compact/far_forward/ZDC_Crystal_LYSO.xml"/&gt;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C09CC16-3435-4196-B1E9-33899523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39" y="2920749"/>
            <a:ext cx="5659282" cy="283211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7A6E47D-1FBE-4472-A02B-D30B5582BCF3}"/>
              </a:ext>
            </a:extLst>
          </p:cNvPr>
          <p:cNvSpPr/>
          <p:nvPr/>
        </p:nvSpPr>
        <p:spPr>
          <a:xfrm>
            <a:off x="4302299" y="101763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Active area = 60cm*60cm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Position</a:t>
            </a:r>
          </a:p>
          <a:p>
            <a:pPr marL="742950" lvl="1" indent="-285750">
              <a:buFontTx/>
              <a:buChar char="-"/>
            </a:pPr>
            <a:r>
              <a:rPr lang="en-US" altLang="zh-TW" sz="1400" dirty="0" err="1"/>
              <a:t>ionCrossingAngle</a:t>
            </a:r>
            <a:r>
              <a:rPr lang="en-US" altLang="zh-TW" sz="1400" dirty="0"/>
              <a:t> = ICA = -0.025 rad</a:t>
            </a:r>
          </a:p>
          <a:p>
            <a:pPr marL="742950" lvl="1" indent="-285750">
              <a:buFontTx/>
              <a:buChar char="-"/>
            </a:pPr>
            <a:r>
              <a:rPr lang="en-US" altLang="zh-TW" sz="1400" b="1" dirty="0"/>
              <a:t>(x, y, z) = (r*sin(ICA), r*cos(ICA), 35.8564 m) </a:t>
            </a:r>
          </a:p>
          <a:p>
            <a:pPr lvl="1"/>
            <a:r>
              <a:rPr lang="en-US" altLang="zh-TW" sz="1400" dirty="0"/>
              <a:t>(defined in ~/2024ZDC/</a:t>
            </a:r>
            <a:r>
              <a:rPr lang="en-US" altLang="zh-TW" sz="1400" dirty="0" err="1"/>
              <a:t>eic</a:t>
            </a:r>
            <a:r>
              <a:rPr lang="en-US" altLang="zh-TW" sz="1400" dirty="0"/>
              <a:t>/epic-UConn-ZDC-</a:t>
            </a:r>
            <a:r>
              <a:rPr lang="en-US" altLang="zh-TW" sz="1400" dirty="0" err="1"/>
              <a:t>WSi</a:t>
            </a:r>
            <a:r>
              <a:rPr lang="en-US" altLang="zh-TW" sz="1400" dirty="0"/>
              <a:t>/install/share/epic/compact/definitions.xml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0000FF"/>
                </a:solidFill>
              </a:rPr>
              <a:t>LYSO crystal = 3cm*3cm = 20 crystals</a:t>
            </a:r>
            <a:endParaRPr lang="zh-TW" alt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66ADE4-ECA6-4988-98C8-7F95188B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3200" dirty="0">
                <a:solidFill>
                  <a:schemeClr val="tx1"/>
                </a:solidFill>
                <a:cs typeface="Arial" panose="020B0604020202020204" pitchFamily="34" charset="0"/>
              </a:rPr>
              <a:t>epic_zdc_wsi_sipm.xml</a:t>
            </a:r>
            <a:br>
              <a:rPr kumimoji="0" lang="en-US" altLang="zh-TW" sz="32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  <a:t>(</a:t>
            </a:r>
            <a:r>
              <a:rPr kumimoji="0" lang="en-US" altLang="zh-TW" sz="3200" dirty="0">
                <a:solidFill>
                  <a:srgbClr val="FF0000"/>
                </a:solidFill>
                <a:cs typeface="Arial" panose="020B0604020202020204" pitchFamily="34" charset="0"/>
              </a:rPr>
              <a:t>20 pad layer, No pix layer</a:t>
            </a:r>
            <a: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  <a:t>)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7A76C1-F476-483D-824D-5E2E617D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F060BA-766C-4EF2-9167-46ADB565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CBDC78B-9B7C-4958-AF64-69B7084E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4B95FA-7386-417A-BF1B-ECDECC5F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909000"/>
            <a:ext cx="4157510" cy="252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1972EA7-7776-44B3-9C64-83F534204F07}"/>
              </a:ext>
            </a:extLst>
          </p:cNvPr>
          <p:cNvSpPr/>
          <p:nvPr/>
        </p:nvSpPr>
        <p:spPr>
          <a:xfrm>
            <a:off x="341620" y="5871767"/>
            <a:ext cx="8643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/usrX/cyhsieh/2024ZDC/eic/epic-UConn-ZDC-WSi/install/share/epic/epic_zdc_wsi_sipm.xml:  </a:t>
            </a:r>
            <a:endParaRPr lang="en-US" altLang="zh-TW" sz="1600" dirty="0"/>
          </a:p>
          <a:p>
            <a:r>
              <a:rPr lang="zh-TW" altLang="en-US" sz="1600" dirty="0"/>
              <a:t>&lt;include ref="${DETECTOR_PATH}/compact/far_forward/ZDC_WSi_LG.xml"/&gt;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B29A554-A86D-485D-B61D-F042F9865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1" y="3484316"/>
            <a:ext cx="9000000" cy="238204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AC35EB7-B6C0-4FDD-9EA5-17CBFC4A4CD5}"/>
              </a:ext>
            </a:extLst>
          </p:cNvPr>
          <p:cNvSpPr txBox="1"/>
          <p:nvPr/>
        </p:nvSpPr>
        <p:spPr>
          <a:xfrm>
            <a:off x="3926992" y="1023007"/>
            <a:ext cx="5206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Xml file = &lt;define&gt; + &lt;detector&gt; + &lt;readout&gt;</a:t>
            </a:r>
            <a:endParaRPr lang="en-US" altLang="zh-TW" sz="1600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 err="1">
                <a:solidFill>
                  <a:srgbClr val="0000FF"/>
                </a:solidFill>
              </a:rPr>
              <a:t>WSi</a:t>
            </a:r>
            <a:r>
              <a:rPr lang="en-US" altLang="zh-TW" sz="1600" b="1" dirty="0">
                <a:solidFill>
                  <a:srgbClr val="0000FF"/>
                </a:solidFill>
              </a:rPr>
              <a:t> layer</a:t>
            </a:r>
          </a:p>
          <a:p>
            <a:pPr marL="742950" lvl="1" indent="-285750">
              <a:buFontTx/>
              <a:buChar char="-"/>
            </a:pPr>
            <a:r>
              <a:rPr lang="en-US" altLang="zh-TW" sz="1600" b="1" dirty="0">
                <a:solidFill>
                  <a:srgbClr val="0000FF"/>
                </a:solidFill>
              </a:rPr>
              <a:t>20 layers “PAD” </a:t>
            </a:r>
            <a:r>
              <a:rPr lang="en-US" altLang="zh-TW" sz="1600" b="1" dirty="0" err="1">
                <a:solidFill>
                  <a:srgbClr val="0000FF"/>
                </a:solidFill>
              </a:rPr>
              <a:t>Wsi</a:t>
            </a:r>
            <a:r>
              <a:rPr lang="en-US" altLang="zh-TW" sz="1600" b="1" dirty="0">
                <a:solidFill>
                  <a:srgbClr val="0000FF"/>
                </a:solidFill>
              </a:rPr>
              <a:t> (no Pixel layer)</a:t>
            </a:r>
          </a:p>
          <a:p>
            <a:pPr marL="742950" lvl="1" indent="-285750">
              <a:buFontTx/>
              <a:buChar char="-"/>
            </a:pPr>
            <a:r>
              <a:rPr lang="en-US" altLang="zh-TW" sz="1600" b="1" dirty="0">
                <a:solidFill>
                  <a:srgbClr val="0000FF"/>
                </a:solidFill>
              </a:rPr>
              <a:t>1 layer = W (3.5mm) + glue (0.11um, G10) + Si pad (320mm, Si) + glue (0.11um, G10) + PCB (1.6mm, PET) + Air (1mm)</a:t>
            </a:r>
          </a:p>
          <a:p>
            <a:pPr marL="742950" lvl="1" indent="-285750">
              <a:buFontTx/>
              <a:buChar char="-"/>
            </a:pPr>
            <a:r>
              <a:rPr lang="en-US" altLang="zh-TW" sz="1600" b="1" dirty="0">
                <a:solidFill>
                  <a:srgbClr val="0000FF"/>
                </a:solidFill>
              </a:rPr>
              <a:t>Si pad = 1cm*1cm =&gt; </a:t>
            </a:r>
            <a:r>
              <a:rPr lang="en-US" altLang="zh-TW" sz="1600" b="1" u="sng" dirty="0">
                <a:solidFill>
                  <a:srgbClr val="0000FF"/>
                </a:solidFill>
              </a:rPr>
              <a:t>60 pads / layer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B8D35D2-CDCD-4F2C-8813-86EAA9B589CF}"/>
              </a:ext>
            </a:extLst>
          </p:cNvPr>
          <p:cNvSpPr/>
          <p:nvPr/>
        </p:nvSpPr>
        <p:spPr>
          <a:xfrm>
            <a:off x="179512" y="3632719"/>
            <a:ext cx="6984776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01FC5C9-0B34-44E8-8938-768693581BD2}"/>
              </a:ext>
            </a:extLst>
          </p:cNvPr>
          <p:cNvSpPr txBox="1"/>
          <p:nvPr/>
        </p:nvSpPr>
        <p:spPr>
          <a:xfrm>
            <a:off x="7164288" y="42354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structure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D185A6-8AF2-4C81-8724-58EB0321A9E2}"/>
              </a:ext>
            </a:extLst>
          </p:cNvPr>
          <p:cNvSpPr/>
          <p:nvPr/>
        </p:nvSpPr>
        <p:spPr>
          <a:xfrm>
            <a:off x="824219" y="332049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&lt;detector&gt;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0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E10BCBF-91C3-491A-BC5C-35E7B98A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DA0F55B-D714-4F20-96D4-340A106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4570699-F7FD-4B3F-A4BD-48AF3F9F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02BC803-4A7E-49AF-BA76-BA37132A6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82"/>
          <a:stretch/>
        </p:blipFill>
        <p:spPr>
          <a:xfrm>
            <a:off x="69326" y="3406325"/>
            <a:ext cx="9000000" cy="124503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441F509-D323-4177-812D-A5233C10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403366"/>
            <a:ext cx="9000000" cy="287355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C0E0DF3-95E6-4958-88B4-0D024FD431DF}"/>
              </a:ext>
            </a:extLst>
          </p:cNvPr>
          <p:cNvSpPr/>
          <p:nvPr/>
        </p:nvSpPr>
        <p:spPr>
          <a:xfrm>
            <a:off x="176838" y="516730"/>
            <a:ext cx="5544616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2BD74EC-1E8A-4DD0-B0F2-0BBBE3B9F90E}"/>
              </a:ext>
            </a:extLst>
          </p:cNvPr>
          <p:cNvSpPr txBox="1"/>
          <p:nvPr/>
        </p:nvSpPr>
        <p:spPr>
          <a:xfrm>
            <a:off x="5818002" y="5362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position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26C14D9-13FD-4D2C-9C66-AD807150C932}"/>
              </a:ext>
            </a:extLst>
          </p:cNvPr>
          <p:cNvSpPr/>
          <p:nvPr/>
        </p:nvSpPr>
        <p:spPr>
          <a:xfrm>
            <a:off x="176837" y="2540069"/>
            <a:ext cx="8930181" cy="1957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B16044A-C60F-4A07-947C-FC99F9AF373B}"/>
              </a:ext>
            </a:extLst>
          </p:cNvPr>
          <p:cNvSpPr txBox="1"/>
          <p:nvPr/>
        </p:nvSpPr>
        <p:spPr>
          <a:xfrm>
            <a:off x="6950342" y="2162408"/>
            <a:ext cx="22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Material thickness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90708E1D-27B4-4F42-8A52-28B31164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5" r="6153"/>
          <a:stretch/>
        </p:blipFill>
        <p:spPr>
          <a:xfrm>
            <a:off x="69326" y="4914161"/>
            <a:ext cx="8581419" cy="117913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C770639-61C3-47BD-9444-D1A082D94333}"/>
              </a:ext>
            </a:extLst>
          </p:cNvPr>
          <p:cNvSpPr/>
          <p:nvPr/>
        </p:nvSpPr>
        <p:spPr>
          <a:xfrm>
            <a:off x="493255" y="5033447"/>
            <a:ext cx="3358665" cy="698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BB5911E-20FA-4022-BD12-C22306FB5E67}"/>
              </a:ext>
            </a:extLst>
          </p:cNvPr>
          <p:cNvSpPr txBox="1"/>
          <p:nvPr/>
        </p:nvSpPr>
        <p:spPr>
          <a:xfrm>
            <a:off x="3864608" y="5116585"/>
            <a:ext cx="22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Pad info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CE6B59-E08D-42E9-88F9-FCB6473E9CA8}"/>
              </a:ext>
            </a:extLst>
          </p:cNvPr>
          <p:cNvSpPr/>
          <p:nvPr/>
        </p:nvSpPr>
        <p:spPr>
          <a:xfrm>
            <a:off x="683568" y="464736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&lt;readout&gt;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B554958-08F5-4D79-80A1-8C33D08787FA}"/>
              </a:ext>
            </a:extLst>
          </p:cNvPr>
          <p:cNvSpPr/>
          <p:nvPr/>
        </p:nvSpPr>
        <p:spPr>
          <a:xfrm>
            <a:off x="683568" y="16691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&lt;define&gt;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B22CD2-4D94-42F5-BC11-1C217619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  <a:t>epic_zdc_wsi_</a:t>
            </a:r>
            <a:r>
              <a:rPr kumimoji="0" lang="en-US" altLang="zh-TW" sz="3200" dirty="0">
                <a:solidFill>
                  <a:srgbClr val="FF0000"/>
                </a:solidFill>
                <a:cs typeface="Arial" panose="020B0604020202020204" pitchFamily="34" charset="0"/>
              </a:rPr>
              <a:t>hg1</a:t>
            </a:r>
            <a: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  <a:t>_sipm.xml </a:t>
            </a:r>
            <a:b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kumimoji="0" lang="en-US" altLang="zh-TW" sz="3200" dirty="0">
                <a:solidFill>
                  <a:srgbClr val="FF0000"/>
                </a:solidFill>
                <a:cs typeface="Arial" panose="020B0604020202020204" pitchFamily="34" charset="0"/>
              </a:rPr>
              <a:t>17 pad + 3 pixel (3, 6, 9)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EB8E2E-1E4D-4F92-BF7B-D5FD53E2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CD51968-4B83-422E-986B-29F0D683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2B330B-CE0D-447C-B1F7-137F600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798A916-81F4-4E4A-9147-11D3818B1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" y="946687"/>
            <a:ext cx="4016552" cy="252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9714D5A-2DC2-47E2-8F53-CBFDF1D75920}"/>
              </a:ext>
            </a:extLst>
          </p:cNvPr>
          <p:cNvSpPr/>
          <p:nvPr/>
        </p:nvSpPr>
        <p:spPr>
          <a:xfrm>
            <a:off x="145205" y="5805264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/usrX/cyhsieh/2024ZDC/eic/epic-UConn-ZDC-WSi/install/share/epic/epic_zdc_wsi_hg1_sipm.xml:  </a:t>
            </a:r>
            <a:endParaRPr lang="en-US" altLang="zh-TW" sz="1600" dirty="0"/>
          </a:p>
          <a:p>
            <a:r>
              <a:rPr lang="zh-TW" altLang="en-US" sz="1600" dirty="0"/>
              <a:t>&lt;include ref="${DETECTOR_PATH}/compact/far_forward/ZDC_WSi_HG_1.xml"/&gt;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9D149B-E7DF-418F-82DB-A4F7BAA5C8CD}"/>
              </a:ext>
            </a:extLst>
          </p:cNvPr>
          <p:cNvSpPr txBox="1"/>
          <p:nvPr/>
        </p:nvSpPr>
        <p:spPr>
          <a:xfrm>
            <a:off x="3763853" y="1081792"/>
            <a:ext cx="5317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Xml file = &lt;define&gt; + &lt;detector&gt; + &lt;readout&gt;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b="1" dirty="0" err="1">
                <a:solidFill>
                  <a:srgbClr val="0000FF"/>
                </a:solidFill>
              </a:rPr>
              <a:t>WSi</a:t>
            </a:r>
            <a:r>
              <a:rPr lang="en-US" altLang="zh-TW" sz="1400" b="1" dirty="0">
                <a:solidFill>
                  <a:srgbClr val="0000FF"/>
                </a:solidFill>
              </a:rPr>
              <a:t> layer</a:t>
            </a:r>
          </a:p>
          <a:p>
            <a:pPr marL="742950" lvl="1" indent="-285750">
              <a:buFontTx/>
              <a:buChar char="-"/>
            </a:pPr>
            <a:r>
              <a:rPr lang="en-US" altLang="zh-TW" sz="1400" b="1" dirty="0">
                <a:solidFill>
                  <a:srgbClr val="0000FF"/>
                </a:solidFill>
              </a:rPr>
              <a:t>20 layer = 17 layers “PAD” Si + 3 layer “Pixel” Si</a:t>
            </a:r>
          </a:p>
          <a:p>
            <a:pPr marL="742950" lvl="1" indent="-285750">
              <a:buFontTx/>
              <a:buChar char="-"/>
            </a:pPr>
            <a:r>
              <a:rPr lang="en-US" altLang="zh-TW" sz="1400" b="1" dirty="0">
                <a:solidFill>
                  <a:srgbClr val="0000FF"/>
                </a:solidFill>
              </a:rPr>
              <a:t>1 layer = W (3.5mm) + glue (0.11um, G10) + Si pad/pixel (320mm/300mm, Si) + glue (0.11um, G10) + PCB (1.6mm, PET) + Air (1mm)</a:t>
            </a:r>
          </a:p>
          <a:p>
            <a:pPr marL="742950" lvl="1" indent="-285750">
              <a:buFontTx/>
              <a:buChar char="-"/>
            </a:pPr>
            <a:r>
              <a:rPr lang="en-US" altLang="zh-TW" sz="1400" b="1" dirty="0">
                <a:solidFill>
                  <a:srgbClr val="0000FF"/>
                </a:solidFill>
              </a:rPr>
              <a:t>Si pad : 1cm*1cm, 60cm*60cm/1cm*1cm = 60 pads / layer</a:t>
            </a:r>
          </a:p>
          <a:p>
            <a:pPr marL="742950" lvl="1" indent="-285750">
              <a:buFontTx/>
              <a:buChar char="-"/>
            </a:pPr>
            <a:r>
              <a:rPr lang="en-US" altLang="zh-TW" sz="1400" b="1" dirty="0">
                <a:solidFill>
                  <a:srgbClr val="0000FF"/>
                </a:solidFill>
              </a:rPr>
              <a:t>Si pixel : 0.5mm* 0.5mm, 1,440,000 pixel / layer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8A8E38E-F902-44E7-B344-2B4B6317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25" y="3495743"/>
            <a:ext cx="9144000" cy="22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70D1A-77FA-4A2B-8783-D68E4C52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C0FC27B-D5E3-42A5-9ADE-F33ADBCA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BFF2DA-C5B6-4217-AA67-1F2A722A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7C040B-5C15-4D3D-A74A-673EC48C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DFED82A-C967-4044-B611-6E393E49A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466" y="5538372"/>
            <a:ext cx="7784737" cy="106567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13FDD4D-40B3-41A4-A465-816074790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85"/>
          <a:stretch/>
        </p:blipFill>
        <p:spPr>
          <a:xfrm>
            <a:off x="289972" y="-27384"/>
            <a:ext cx="8088204" cy="356290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946B448-5A00-4388-BB8B-B7D405A0DD52}"/>
              </a:ext>
            </a:extLst>
          </p:cNvPr>
          <p:cNvSpPr/>
          <p:nvPr/>
        </p:nvSpPr>
        <p:spPr>
          <a:xfrm>
            <a:off x="1691680" y="0"/>
            <a:ext cx="2520280" cy="188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EAB053C-9AA9-414B-B8D2-F6C633288B45}"/>
              </a:ext>
            </a:extLst>
          </p:cNvPr>
          <p:cNvSpPr/>
          <p:nvPr/>
        </p:nvSpPr>
        <p:spPr>
          <a:xfrm>
            <a:off x="1547664" y="1556792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7BE5D07-9622-4313-9C64-F4E3B5E15898}"/>
              </a:ext>
            </a:extLst>
          </p:cNvPr>
          <p:cNvSpPr/>
          <p:nvPr/>
        </p:nvSpPr>
        <p:spPr>
          <a:xfrm>
            <a:off x="4370346" y="1988840"/>
            <a:ext cx="135378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455C42D-7DBA-4F00-848C-FF1A0DD20CAE}"/>
              </a:ext>
            </a:extLst>
          </p:cNvPr>
          <p:cNvSpPr/>
          <p:nvPr/>
        </p:nvSpPr>
        <p:spPr>
          <a:xfrm>
            <a:off x="1547664" y="2564904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30814E8-34D3-4036-8793-379D63D6E5A4}"/>
              </a:ext>
            </a:extLst>
          </p:cNvPr>
          <p:cNvSpPr/>
          <p:nvPr/>
        </p:nvSpPr>
        <p:spPr>
          <a:xfrm>
            <a:off x="4370346" y="2996952"/>
            <a:ext cx="135378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1EB1DA6-599F-47D1-85B9-0111C7A16153}"/>
              </a:ext>
            </a:extLst>
          </p:cNvPr>
          <p:cNvSpPr/>
          <p:nvPr/>
        </p:nvSpPr>
        <p:spPr>
          <a:xfrm>
            <a:off x="1619672" y="5517232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3B5E19C-4258-4169-A4D3-72E65BA0330E}"/>
              </a:ext>
            </a:extLst>
          </p:cNvPr>
          <p:cNvSpPr/>
          <p:nvPr/>
        </p:nvSpPr>
        <p:spPr>
          <a:xfrm>
            <a:off x="4442354" y="5949280"/>
            <a:ext cx="135378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73E5199-26F0-4C0C-89B6-4C2C7A0AD673}"/>
              </a:ext>
            </a:extLst>
          </p:cNvPr>
          <p:cNvSpPr txBox="1"/>
          <p:nvPr/>
        </p:nvSpPr>
        <p:spPr>
          <a:xfrm>
            <a:off x="1958795" y="17122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1, 2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79D385B-1F9E-480B-BCBC-53179364E0EA}"/>
              </a:ext>
            </a:extLst>
          </p:cNvPr>
          <p:cNvSpPr txBox="1"/>
          <p:nvPr/>
        </p:nvSpPr>
        <p:spPr>
          <a:xfrm>
            <a:off x="2015716" y="270473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3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C97A0F9-6F09-49FA-B9E5-4C4D9ECC38AB}"/>
              </a:ext>
            </a:extLst>
          </p:cNvPr>
          <p:cNvSpPr txBox="1"/>
          <p:nvPr/>
        </p:nvSpPr>
        <p:spPr>
          <a:xfrm>
            <a:off x="1986854" y="5693467"/>
            <a:ext cx="85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{10..20}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747C5B7-908B-445A-9990-953F3AF3B6CD}"/>
              </a:ext>
            </a:extLst>
          </p:cNvPr>
          <p:cNvSpPr txBox="1"/>
          <p:nvPr/>
        </p:nvSpPr>
        <p:spPr>
          <a:xfrm>
            <a:off x="2987824" y="3903266"/>
            <a:ext cx="252028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4, 5 (pad) + 6 (pixel)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7, 8 (pad) + 9 (pixel)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+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E6CAC2B-F907-4E08-8BA0-BD819FBF4523}"/>
              </a:ext>
            </a:extLst>
          </p:cNvPr>
          <p:cNvSpPr/>
          <p:nvPr/>
        </p:nvSpPr>
        <p:spPr>
          <a:xfrm>
            <a:off x="539466" y="1556792"/>
            <a:ext cx="7838710" cy="2050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5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DFD658-83F6-4C0E-BB10-F95D26F8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  <a:t>epic_zdc_wsi_</a:t>
            </a:r>
            <a:r>
              <a:rPr kumimoji="0" lang="en-US" altLang="zh-TW" sz="3200" dirty="0">
                <a:solidFill>
                  <a:srgbClr val="FF0000"/>
                </a:solidFill>
                <a:cs typeface="Arial" panose="020B0604020202020204" pitchFamily="34" charset="0"/>
              </a:rPr>
              <a:t>hg2</a:t>
            </a:r>
            <a: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  <a:t>_sipm.xml</a:t>
            </a:r>
            <a:br>
              <a:rPr kumimoji="0" lang="en-US" altLang="zh-TW" sz="3200" dirty="0">
                <a:solidFill>
                  <a:srgbClr val="222222"/>
                </a:solidFill>
                <a:cs typeface="Arial" panose="020B0604020202020204" pitchFamily="34" charset="0"/>
              </a:rPr>
            </a:br>
            <a:r>
              <a:rPr kumimoji="0" lang="en-US" altLang="zh-TW" sz="3200" dirty="0">
                <a:solidFill>
                  <a:srgbClr val="FF0000"/>
                </a:solidFill>
                <a:cs typeface="Arial" panose="020B0604020202020204" pitchFamily="34" charset="0"/>
              </a:rPr>
              <a:t>17 pad + 3 pixel (4, 8, 12)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803F6C-118D-4087-83A9-F1950B64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3FAED4-E240-4193-891C-BDA65116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9288DE-06EC-45F2-8778-38A16548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9FE8BAD-A70C-4CFD-B85F-12DEED9C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" y="909000"/>
            <a:ext cx="4165290" cy="252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4D87AA7-EAC9-43E5-BCFD-775671024C4B}"/>
              </a:ext>
            </a:extLst>
          </p:cNvPr>
          <p:cNvSpPr/>
          <p:nvPr/>
        </p:nvSpPr>
        <p:spPr>
          <a:xfrm>
            <a:off x="180701" y="587727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/usrX/cyhsieh/2024ZDC/eic/epic-UConn-ZDC-WSi/install/share/epic/epic_zdc_wsi_hg2_sipm.xml:  </a:t>
            </a:r>
            <a:endParaRPr lang="en-US" altLang="zh-TW" sz="1600" dirty="0"/>
          </a:p>
          <a:p>
            <a:r>
              <a:rPr lang="zh-TW" altLang="en-US" sz="1600" dirty="0"/>
              <a:t>&lt;include ref="${DETECTOR_PATH}/compact/far_forward/ZDC_WSi_HG_2.xml"/&gt;</a:t>
            </a:r>
          </a:p>
        </p:txBody>
      </p:sp>
    </p:spTree>
    <p:extLst>
      <p:ext uri="{BB962C8B-B14F-4D97-AF65-F5344CB8AC3E}">
        <p14:creationId xmlns:p14="http://schemas.microsoft.com/office/powerpoint/2010/main" val="316015560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56699</TotalTime>
  <Words>2337</Words>
  <Application>Microsoft Office PowerPoint</Application>
  <PresentationFormat>如螢幕大小 (4:3)</PresentationFormat>
  <Paragraphs>250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ＭＳ Ｐゴシック</vt:lpstr>
      <vt:lpstr>新細明體</vt:lpstr>
      <vt:lpstr>Arial</vt:lpstr>
      <vt:lpstr>Calibri</vt:lpstr>
      <vt:lpstr>Symbol</vt:lpstr>
      <vt:lpstr>Times New Roman</vt:lpstr>
      <vt:lpstr>標準デザイン</vt:lpstr>
      <vt:lpstr>Weekly Meeting 20251109</vt:lpstr>
      <vt:lpstr>Task List</vt:lpstr>
      <vt:lpstr>WSi Branch</vt:lpstr>
      <vt:lpstr>epic_zdc_lyso_sipm.xml</vt:lpstr>
      <vt:lpstr>epic_zdc_wsi_sipm.xml (20 pad layer, No pix layer)</vt:lpstr>
      <vt:lpstr>PowerPoint 簡報</vt:lpstr>
      <vt:lpstr>epic_zdc_wsi_hg1_sipm.xml  17 pad + 3 pixel (3, 6, 9)</vt:lpstr>
      <vt:lpstr>PowerPoint 簡報</vt:lpstr>
      <vt:lpstr>epic_zdc_wsi_hg2_sipm.xml 17 pad + 3 pixel (4, 8, 12)</vt:lpstr>
      <vt:lpstr>epic_zdc_wsi_hg3_sipm.xml 17 pad + 3 pixel (5, 10, 15)</vt:lpstr>
      <vt:lpstr>Position Resolution Study</vt:lpstr>
      <vt:lpstr>Alessio’s Work</vt:lpstr>
      <vt:lpstr>Alessio’s Work</vt:lpstr>
      <vt:lpstr>Alessio’s Work</vt:lpstr>
      <vt:lpstr>epic_zdc_lyso_sipm.xml</vt:lpstr>
      <vt:lpstr>ECAL : epic_zdc_lyso_sipm, 40GeV, gamma</vt:lpstr>
      <vt:lpstr>HCAL Structure</vt:lpstr>
      <vt:lpstr>HCAL : sipm on tile, 40GeV, gamma</vt:lpstr>
      <vt:lpstr>HCAL : 64 layer in Z</vt:lpstr>
      <vt:lpstr>Put Detector Straight!</vt:lpstr>
      <vt:lpstr>Put Beam along Zaxis (steering.py)</vt:lpstr>
      <vt:lpstr>ECAL </vt:lpstr>
      <vt:lpstr>HCAL</vt:lpstr>
      <vt:lpstr>Beam Profile layer by layer</vt:lpstr>
      <vt:lpstr>ECAL : Hits in XY</vt:lpstr>
      <vt:lpstr>ECAL : Hits in XZ and YZ</vt:lpstr>
      <vt:lpstr>HCAL : Hits in XY </vt:lpstr>
      <vt:lpstr>HCAL : Hits in XZ and YZ (fit pol0)</vt:lpstr>
      <vt:lpstr>Apply cut on Multiplicity?</vt:lpstr>
      <vt:lpstr>HCAL : Hits in XZ and YZ(fit pol1)</vt:lpstr>
      <vt:lpstr>HCAL : Hits in XZ and YZ (fit pol1, nhit/layer&gt;5)</vt:lpstr>
      <vt:lpstr>HCAL : Hits in XZ and YZ (fit pol1, nhit/layer&gt;5)</vt:lpstr>
      <vt:lpstr>Residual @ 64 layers  (64 Residual for one event)</vt:lpstr>
      <vt:lpstr>y</vt:lpstr>
      <vt:lpstr>Residual @ Weighted-Z position  (One Residual for one event)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745</cp:revision>
  <dcterms:created xsi:type="dcterms:W3CDTF">2018-07-15T10:16:04Z</dcterms:created>
  <dcterms:modified xsi:type="dcterms:W3CDTF">2025-12-23T09:47:53Z</dcterms:modified>
</cp:coreProperties>
</file>