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433" r:id="rId3"/>
    <p:sldId id="431" r:id="rId4"/>
    <p:sldId id="432" r:id="rId5"/>
    <p:sldId id="429" r:id="rId6"/>
    <p:sldId id="434" r:id="rId7"/>
    <p:sldId id="410" r:id="rId8"/>
    <p:sldId id="407" r:id="rId9"/>
    <p:sldId id="435" r:id="rId10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433"/>
            <p14:sldId id="431"/>
            <p14:sldId id="432"/>
            <p14:sldId id="429"/>
            <p14:sldId id="434"/>
            <p14:sldId id="410"/>
            <p14:sldId id="407"/>
            <p14:sldId id="435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3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D0F5"/>
    <a:srgbClr val="0000FF"/>
    <a:srgbClr val="00B050"/>
    <a:srgbClr val="00B6F0"/>
    <a:srgbClr val="FF2CFF"/>
    <a:srgbClr val="8AD0D6"/>
    <a:srgbClr val="00B0F0"/>
    <a:srgbClr val="95D3B8"/>
    <a:srgbClr val="83EB79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42" autoAdjust="0"/>
    <p:restoredTop sz="97628" autoAdjust="0"/>
  </p:normalViewPr>
  <p:slideViewPr>
    <p:cSldViewPr snapToGrid="0" showGuides="1">
      <p:cViewPr varScale="1">
        <p:scale>
          <a:sx n="162" d="100"/>
          <a:sy n="162" d="100"/>
        </p:scale>
        <p:origin x="996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90/condmat60400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2025</a:t>
            </a:r>
            <a:r>
              <a:rPr lang="zh-TW" altLang="en-US" dirty="0"/>
              <a:t> </a:t>
            </a:r>
            <a:r>
              <a:rPr lang="en-US" altLang="zh-TW" dirty="0"/>
              <a:t>09/23</a:t>
            </a:r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10E18E8E-8D40-45AF-9D39-609C160C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7552" y="2638112"/>
            <a:ext cx="3581594" cy="376716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73D1B7B9-0136-4338-AE35-8822BF0691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54" y="2787080"/>
            <a:ext cx="3569642" cy="3569642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B964441B-C3F0-4983-8321-89298AC27CAD}"/>
              </a:ext>
            </a:extLst>
          </p:cNvPr>
          <p:cNvGrpSpPr/>
          <p:nvPr/>
        </p:nvGrpSpPr>
        <p:grpSpPr>
          <a:xfrm>
            <a:off x="3800597" y="3171892"/>
            <a:ext cx="4482141" cy="2989713"/>
            <a:chOff x="0" y="3171892"/>
            <a:chExt cx="4482141" cy="298971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1A40376-8426-4304-8F07-02FEE8237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5041"/>
            <a:stretch/>
          </p:blipFill>
          <p:spPr>
            <a:xfrm>
              <a:off x="0" y="3171892"/>
              <a:ext cx="4482141" cy="2989713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76A3584-F1C5-4DEB-9ACB-CAFEA036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889" t="50613"/>
            <a:stretch/>
          </p:blipFill>
          <p:spPr>
            <a:xfrm>
              <a:off x="1545630" y="4685071"/>
              <a:ext cx="2936511" cy="1476534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7B1BE700-A344-4365-8CAB-DF49BDDD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THR. fit of readout board: PbWO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1EB003-5C25-4D49-B108-A71B4C9D6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57" y="1279461"/>
            <a:ext cx="11216926" cy="1657467"/>
          </a:xfrm>
        </p:spPr>
        <p:txBody>
          <a:bodyPr/>
          <a:lstStyle/>
          <a:p>
            <a:r>
              <a:rPr lang="en-US" altLang="zh-TW" dirty="0"/>
              <a:t>Kai-Yu did the experiment of </a:t>
            </a:r>
            <a:r>
              <a:rPr lang="en-US" altLang="zh-TW" dirty="0">
                <a:solidFill>
                  <a:srgbClr val="FF0000"/>
                </a:solidFill>
              </a:rPr>
              <a:t>PWO readout board</a:t>
            </a:r>
            <a:r>
              <a:rPr lang="en-US" altLang="zh-TW" dirty="0"/>
              <a:t> + (GAGG-SiPM) scintillator module + LYSO source.</a:t>
            </a:r>
          </a:p>
          <a:p>
            <a:r>
              <a:rPr lang="en-US" altLang="zh-TW" dirty="0"/>
              <a:t>Fitting function of spectrum: 1. Gaussian(pedestal, 297,395keV, 297 escape peak) 2. Expo. decay(circuit noise). 3. </a:t>
            </a:r>
            <a:r>
              <a:rPr lang="en-US" altLang="zh-TW" dirty="0" err="1"/>
              <a:t>Gasuuian</a:t>
            </a:r>
            <a:r>
              <a:rPr lang="en-US" altLang="zh-TW" dirty="0"/>
              <a:t>-CDF Aka. error function(threshold decay fitting).</a:t>
            </a:r>
          </a:p>
          <a:p>
            <a:r>
              <a:rPr lang="en-US" altLang="zh-TW" dirty="0"/>
              <a:t>Fit the relationship of VF-DAC VS THR. and </a:t>
            </a:r>
            <a:r>
              <a:rPr lang="el-GR" altLang="zh-TW" dirty="0"/>
              <a:t>σ</a:t>
            </a:r>
            <a:r>
              <a:rPr lang="en-US" altLang="zh-TW" dirty="0"/>
              <a:t>THR. The VF-DAC VS THR is </a:t>
            </a:r>
            <a:r>
              <a:rPr lang="en-US" altLang="zh-TW" dirty="0" err="1"/>
              <a:t>fited</a:t>
            </a:r>
            <a:r>
              <a:rPr lang="en-US" altLang="zh-TW" dirty="0"/>
              <a:t> well by </a:t>
            </a:r>
            <a:r>
              <a:rPr lang="en-US" altLang="zh-TW" dirty="0">
                <a:solidFill>
                  <a:srgbClr val="FF0000"/>
                </a:solidFill>
              </a:rPr>
              <a:t>Quad</a:t>
            </a:r>
            <a:r>
              <a:rPr lang="en-US" altLang="zh-TW" dirty="0"/>
              <a:t>.. 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B444E2D-DF88-46EC-A4F5-A76C82DD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AF3FB3-23DA-438C-BF71-CE7455CC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0175612" y="2832262"/>
                <a:ext cx="1666172" cy="16725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Fit</m:t>
                      </m:r>
                      <m:r>
                        <a:rPr lang="en-US" sz="1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Quad</m:t>
                      </m:r>
                    </m:oMath>
                  </m:oMathPara>
                </a14:m>
                <a:endParaRPr lang="en-US" sz="1800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+0.025 </m:t>
                      </m:r>
                      <m:sSup>
                        <m:sSupPr>
                          <m:ctrlP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612" y="2832262"/>
                <a:ext cx="1666172" cy="1672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45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1BE700-A344-4365-8CAB-DF49BDDD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THR: all channel in PbWO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1EB003-5C25-4D49-B108-A71B4C9D6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07" y="1279461"/>
            <a:ext cx="10871133" cy="1553411"/>
          </a:xfrm>
        </p:spPr>
        <p:txBody>
          <a:bodyPr/>
          <a:lstStyle/>
          <a:p>
            <a:r>
              <a:rPr lang="en-US" altLang="zh-TW" dirty="0"/>
              <a:t>Draw all channels on the same graph.</a:t>
            </a:r>
          </a:p>
          <a:p>
            <a:r>
              <a:rPr lang="en-US" altLang="zh-TW" dirty="0"/>
              <a:t>And use the fitting line parameters to fill a 2D histogram, and use Quad. to fit a average line.</a:t>
            </a:r>
          </a:p>
          <a:p>
            <a:r>
              <a:rPr lang="en-US" altLang="zh-TW" dirty="0"/>
              <a:t>The average DAC VS THR : -3375 + 15.255 X + 0.017 X</a:t>
            </a:r>
            <a:r>
              <a:rPr lang="en-US" altLang="zh-TW" baseline="30000" dirty="0"/>
              <a:t>2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The average DAC VS </a:t>
            </a:r>
            <a:r>
              <a:rPr lang="el-GR" altLang="zh-TW" dirty="0"/>
              <a:t>σ</a:t>
            </a:r>
            <a:r>
              <a:rPr lang="en-US" altLang="zh-TW" dirty="0"/>
              <a:t>THR : 468 ADC. </a:t>
            </a:r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B444E2D-DF88-46EC-A4F5-A76C82DD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AF3FB3-23DA-438C-BF71-CE7455CC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48790C1-3222-4F14-ABC9-0FFF0EF14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664" y="2833972"/>
            <a:ext cx="3543301" cy="354330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E32106E-6B7B-421B-B367-97A6EBDC7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32" y="2833972"/>
            <a:ext cx="7086601" cy="354330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28800" y="336430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ROC A</a:t>
            </a:r>
          </a:p>
        </p:txBody>
      </p:sp>
      <p:sp>
        <p:nvSpPr>
          <p:cNvPr id="12" name="矩形 11"/>
          <p:cNvSpPr/>
          <p:nvPr/>
        </p:nvSpPr>
        <p:spPr>
          <a:xfrm>
            <a:off x="5348474" y="336430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ROC B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20" y="803407"/>
            <a:ext cx="1967374" cy="196737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050836" y="1569995"/>
            <a:ext cx="914400" cy="525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TW" dirty="0">
                <a:solidFill>
                  <a:srgbClr val="FF0000"/>
                </a:solidFill>
              </a:rPr>
              <a:t>σ</a:t>
            </a:r>
            <a:r>
              <a:rPr lang="en-US" altLang="zh-TW" dirty="0">
                <a:solidFill>
                  <a:srgbClr val="FF0000"/>
                </a:solidFill>
              </a:rPr>
              <a:t>THR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0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CCA073-CEC7-4750-B19A-C2E4C7F9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ADC to MeV: PWO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A11412-BC22-4DB4-8A83-658A2F4C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55283"/>
            <a:ext cx="8946541" cy="4733370"/>
          </a:xfrm>
        </p:spPr>
        <p:txBody>
          <a:bodyPr/>
          <a:lstStyle/>
          <a:p>
            <a:r>
              <a:rPr lang="en-US" altLang="zh-TW" dirty="0"/>
              <a:t>Use the relationship of </a:t>
            </a:r>
            <a:r>
              <a:rPr lang="en-US" altLang="zh-TW" dirty="0" err="1"/>
              <a:t>ADCmax</a:t>
            </a:r>
            <a:r>
              <a:rPr lang="en-US" altLang="zh-TW" dirty="0"/>
              <a:t>  VS </a:t>
            </a:r>
            <a:r>
              <a:rPr lang="en-US" altLang="zh-TW" dirty="0" err="1"/>
              <a:t>Emax</a:t>
            </a:r>
            <a:r>
              <a:rPr lang="en-US" altLang="zh-TW" dirty="0"/>
              <a:t> and Ebeam VS </a:t>
            </a:r>
            <a:r>
              <a:rPr lang="en-US" altLang="zh-TW" dirty="0" err="1"/>
              <a:t>ADCmax</a:t>
            </a:r>
            <a:r>
              <a:rPr lang="en-US" altLang="zh-TW" dirty="0"/>
              <a:t>, we can convert the ADC to MeV, and know the MeV of THR and </a:t>
            </a:r>
            <a:r>
              <a:rPr lang="el-GR" altLang="zh-TW" dirty="0"/>
              <a:t>σ</a:t>
            </a:r>
            <a:r>
              <a:rPr lang="en-US" altLang="zh-TW"/>
              <a:t>THR –ADC. 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EF06BC3-D7C4-4646-B281-F0730AFD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48E1E-E823-4E0A-8B65-C1B19FB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F17F93C-2B4E-4FBD-876A-C6C3E0B0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856" y="2258660"/>
            <a:ext cx="4328160" cy="43281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34" y="2258660"/>
            <a:ext cx="432816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F1C32-7A3D-4855-B82B-49BBD9B9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Apply the THR cut </a:t>
            </a:r>
            <a:r>
              <a:rPr lang="en-US" altLang="zh-TW"/>
              <a:t>on MC:LYSO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A25533-3C25-40E9-BD6E-6EF11607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57888"/>
            <a:ext cx="10213437" cy="922299"/>
          </a:xfrm>
        </p:spPr>
        <p:txBody>
          <a:bodyPr/>
          <a:lstStyle/>
          <a:p>
            <a:r>
              <a:rPr lang="en-US" altLang="zh-TW" dirty="0"/>
              <a:t>Use the study result of threshold(threshold VS DAC per channel and the threshold fluctuation).</a:t>
            </a:r>
          </a:p>
          <a:p>
            <a:r>
              <a:rPr lang="en-US" altLang="zh-TW" dirty="0"/>
              <a:t>Apply the cut on MC by convert the </a:t>
            </a:r>
            <a:r>
              <a:rPr lang="en-US" altLang="zh-TW" dirty="0" err="1"/>
              <a:t>Edep</a:t>
            </a:r>
            <a:r>
              <a:rPr lang="en-US" altLang="zh-TW" dirty="0"/>
              <a:t> of MC to be ADC and cut by threshold.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54A72A-9339-4E02-B8A6-4CECD359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F70A80-5004-465A-841A-F3C03373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/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DAD689D1-3DC5-4FC0-8F4A-9B0C3038E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29" y="3140728"/>
            <a:ext cx="2894858" cy="2894858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6FFC739A-F4A6-42BF-B4CB-82CFE935F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68" y="3140728"/>
            <a:ext cx="2894858" cy="2894858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D56D1B8F-99AE-4437-97E8-69F64081F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107" y="3140728"/>
            <a:ext cx="2894858" cy="2894858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5287E897-9C31-4041-BAE2-D92370281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7043" y="3140728"/>
            <a:ext cx="2894858" cy="289485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A6F9DCA-FEB2-49C3-8C31-ECAC01D441D0}"/>
              </a:ext>
            </a:extLst>
          </p:cNvPr>
          <p:cNvSpPr/>
          <p:nvPr/>
        </p:nvSpPr>
        <p:spPr>
          <a:xfrm>
            <a:off x="763773" y="2774650"/>
            <a:ext cx="1762969" cy="5562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E5x5 of </a:t>
            </a:r>
            <a:r>
              <a:rPr lang="en-US" altLang="zh-TW" dirty="0">
                <a:solidFill>
                  <a:srgbClr val="FF0000"/>
                </a:solidFill>
              </a:rPr>
              <a:t>Data</a:t>
            </a:r>
          </a:p>
          <a:p>
            <a:pPr algn="ctr"/>
            <a:r>
              <a:rPr lang="en-US" altLang="zh-TW" dirty="0">
                <a:solidFill>
                  <a:schemeClr val="bg1"/>
                </a:solidFill>
              </a:rPr>
              <a:t>HV = 395V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E41E449-4E67-438D-8DAF-DF96D50EDEEC}"/>
              </a:ext>
            </a:extLst>
          </p:cNvPr>
          <p:cNvSpPr/>
          <p:nvPr/>
        </p:nvSpPr>
        <p:spPr>
          <a:xfrm>
            <a:off x="3696660" y="2774650"/>
            <a:ext cx="1762969" cy="5562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E5x5 of </a:t>
            </a:r>
            <a:r>
              <a:rPr lang="en-US" altLang="zh-TW" dirty="0">
                <a:solidFill>
                  <a:srgbClr val="FF0000"/>
                </a:solidFill>
              </a:rPr>
              <a:t>MC</a:t>
            </a:r>
          </a:p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THR.: 0 (MeV)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1404131-B2D0-4D34-9730-4988F1043E04}"/>
              </a:ext>
            </a:extLst>
          </p:cNvPr>
          <p:cNvSpPr/>
          <p:nvPr/>
        </p:nvSpPr>
        <p:spPr>
          <a:xfrm>
            <a:off x="6591518" y="2774650"/>
            <a:ext cx="1762969" cy="5562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E5x5 of </a:t>
            </a:r>
            <a:r>
              <a:rPr lang="en-US" altLang="zh-TW" dirty="0">
                <a:solidFill>
                  <a:srgbClr val="FF0000"/>
                </a:solidFill>
              </a:rPr>
              <a:t>MC</a:t>
            </a:r>
          </a:p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THR.:1.4~1.7 (MeV)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D2AF406-3D86-4169-A07A-89570D4AE947}"/>
              </a:ext>
            </a:extLst>
          </p:cNvPr>
          <p:cNvSpPr/>
          <p:nvPr/>
        </p:nvSpPr>
        <p:spPr>
          <a:xfrm>
            <a:off x="9522987" y="2774650"/>
            <a:ext cx="1762969" cy="5562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E5x5 of </a:t>
            </a:r>
            <a:r>
              <a:rPr lang="en-US" altLang="zh-TW" dirty="0">
                <a:solidFill>
                  <a:srgbClr val="FF0000"/>
                </a:solidFill>
              </a:rPr>
              <a:t>MC</a:t>
            </a:r>
          </a:p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THR.: 1.8~2.5 (MeV)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9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of need to apply the THR. and </a:t>
            </a:r>
            <a:r>
              <a:rPr lang="el-GR" dirty="0"/>
              <a:t>σ</a:t>
            </a:r>
            <a:r>
              <a:rPr lang="en-US" dirty="0"/>
              <a:t>THR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034" y="1515037"/>
            <a:ext cx="5098211" cy="4733370"/>
          </a:xfrm>
        </p:spPr>
        <p:txBody>
          <a:bodyPr/>
          <a:lstStyle/>
          <a:p>
            <a:r>
              <a:rPr lang="en-US" dirty="0"/>
              <a:t>LYSO part was trying to apply the cut by the all setting which are used in Feb. 2025 beam test.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one is lowest threshold.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gray</a:t>
            </a:r>
            <a:r>
              <a:rPr lang="en-US" dirty="0"/>
              <a:t> one is highest threshold.</a:t>
            </a:r>
          </a:p>
          <a:p>
            <a:endParaRPr lang="en-US" dirty="0"/>
          </a:p>
          <a:p>
            <a:r>
              <a:rPr lang="en-US" dirty="0"/>
              <a:t> The resolution is approach to the data, but still different.</a:t>
            </a:r>
          </a:p>
          <a:p>
            <a:endParaRPr lang="en-US" dirty="0"/>
          </a:p>
          <a:p>
            <a:r>
              <a:rPr lang="en-US" dirty="0"/>
              <a:t>The resolution of LYSO is too wired, we want to observe PbWO</a:t>
            </a:r>
            <a:r>
              <a:rPr lang="en-US" baseline="-25000" dirty="0"/>
              <a:t>4</a:t>
            </a:r>
            <a:r>
              <a:rPr lang="en-US" dirty="0"/>
              <a:t> first...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6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" r="1"/>
          <a:stretch/>
        </p:blipFill>
        <p:spPr>
          <a:xfrm>
            <a:off x="5538158" y="2048464"/>
            <a:ext cx="6341058" cy="4538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 rot="16200000">
                <a:off x="4882551" y="2820671"/>
                <a:ext cx="1733909" cy="3881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2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20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20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den>
                      </m:f>
                      <m:r>
                        <a:rPr lang="el-GR" sz="1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(%)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882551" y="2820671"/>
                <a:ext cx="1733909" cy="388189"/>
              </a:xfrm>
              <a:prstGeom prst="rect">
                <a:avLst/>
              </a:prstGeom>
              <a:blipFill>
                <a:blip r:embed="rId3"/>
                <a:stretch>
                  <a:fillRect r="-78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1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A4CB9E48-A301-4E7A-B4D0-616827DDD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678" y="1422400"/>
            <a:ext cx="7474322" cy="498288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68B37E7-A2A4-4E96-A1FB-F86D7011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Show the beam profile in different detector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FBA341F-56D8-401B-9092-E3BBC47D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159C5F4-FF15-4615-9ADC-28D3D10A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7</a:t>
            </a:fld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A578DC-FBE7-4A5C-8C79-5B4EC229F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63" y="2030886"/>
            <a:ext cx="4605337" cy="2376014"/>
          </a:xfrm>
        </p:spPr>
        <p:txBody>
          <a:bodyPr/>
          <a:lstStyle/>
          <a:p>
            <a:r>
              <a:rPr lang="en-US" altLang="zh-TW" dirty="0"/>
              <a:t>1. Source: </a:t>
            </a:r>
            <a:r>
              <a:rPr lang="en-US" altLang="zh-TW" dirty="0" err="1"/>
              <a:t>electrom</a:t>
            </a:r>
            <a:r>
              <a:rPr lang="en-US" altLang="zh-TW" dirty="0"/>
              <a:t> by MC</a:t>
            </a:r>
          </a:p>
          <a:p>
            <a:r>
              <a:rPr lang="en-US" altLang="zh-TW" dirty="0"/>
              <a:t>2. BM-1</a:t>
            </a:r>
            <a:r>
              <a:rPr lang="en-US" altLang="zh-TW" baseline="30000" dirty="0"/>
              <a:t>st</a:t>
            </a:r>
            <a:r>
              <a:rPr lang="en-US" altLang="zh-TW" dirty="0"/>
              <a:t> : by gravity method calculation.</a:t>
            </a:r>
          </a:p>
          <a:p>
            <a:r>
              <a:rPr lang="en-US" altLang="zh-TW" dirty="0"/>
              <a:t>3. BM-2</a:t>
            </a:r>
            <a:r>
              <a:rPr lang="en-US" altLang="zh-TW" baseline="30000" dirty="0"/>
              <a:t>nd</a:t>
            </a:r>
            <a:r>
              <a:rPr lang="en-US" altLang="zh-TW" dirty="0"/>
              <a:t> : by gravity ...</a:t>
            </a:r>
            <a:endParaRPr lang="zh-TW" altLang="en-US" dirty="0"/>
          </a:p>
          <a:p>
            <a:r>
              <a:rPr lang="en-US" altLang="zh-TW" dirty="0"/>
              <a:t>4. ZDC-LYSO: by gravity …</a:t>
            </a:r>
          </a:p>
          <a:p>
            <a:r>
              <a:rPr lang="en-US" altLang="zh-TW" dirty="0"/>
              <a:t>5. “BM”</a:t>
            </a:r>
            <a:r>
              <a:rPr lang="zh-TW" altLang="en-US" dirty="0"/>
              <a:t> </a:t>
            </a:r>
            <a:r>
              <a:rPr lang="en-US" altLang="zh-TW" dirty="0"/>
              <a:t>ZDC-LYSO: BMs to predict at ZDC.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888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F2A5B1-0462-433E-B70E-68639F6D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do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C108F1-ED43-4F5E-8EFA-490AAF58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5037"/>
            <a:ext cx="9722004" cy="4733370"/>
          </a:xfrm>
        </p:spPr>
        <p:txBody>
          <a:bodyPr/>
          <a:lstStyle/>
          <a:p>
            <a:r>
              <a:rPr lang="en-US" altLang="zh-TW" dirty="0"/>
              <a:t>Data:</a:t>
            </a:r>
          </a:p>
          <a:p>
            <a:pPr lvl="1"/>
            <a:r>
              <a:rPr lang="en-US" altLang="zh-TW" u="sng" dirty="0"/>
              <a:t>Study the value of threshold and pedestal.</a:t>
            </a:r>
          </a:p>
          <a:p>
            <a:pPr lvl="1"/>
            <a:r>
              <a:rPr lang="en-US" altLang="zh-TW" u="sng" dirty="0"/>
              <a:t>Update the calibration part with the harder selection on Emax(</a:t>
            </a:r>
            <a:r>
              <a:rPr lang="en-US" altLang="zh-TW" u="sng" dirty="0" err="1"/>
              <a:t>Esec</a:t>
            </a:r>
            <a:r>
              <a:rPr lang="en-US" altLang="zh-TW" u="sng" dirty="0"/>
              <a:t> /Emax&lt;0.4~0.6) &amp; </a:t>
            </a:r>
            <a:r>
              <a:rPr lang="en-US" altLang="zh-TW" u="sng" strike="sngStrike" dirty="0">
                <a:solidFill>
                  <a:srgbClr val="FF0000"/>
                </a:solidFill>
              </a:rPr>
              <a:t>BM prediction position</a:t>
            </a:r>
            <a:r>
              <a:rPr lang="zh-TW" altLang="en-US" u="sng" strike="sngStrike" dirty="0">
                <a:solidFill>
                  <a:srgbClr val="FF0000"/>
                </a:solidFill>
              </a:rPr>
              <a:t> </a:t>
            </a:r>
            <a:r>
              <a:rPr lang="en-US" altLang="zh-TW" u="sng" dirty="0"/>
              <a:t>to get the narrow peak.</a:t>
            </a:r>
          </a:p>
          <a:p>
            <a:pPr lvl="1"/>
            <a:r>
              <a:rPr lang="en-US" altLang="zh-TW" dirty="0"/>
              <a:t>Apply the all method on the PbWO4 cases.</a:t>
            </a:r>
          </a:p>
          <a:p>
            <a:pPr lvl="1"/>
            <a:r>
              <a:rPr lang="en-US" altLang="zh-TW" dirty="0"/>
              <a:t>Analysis the full setup data(BMx2+LYSO+PbWO).</a:t>
            </a:r>
          </a:p>
          <a:p>
            <a:r>
              <a:rPr lang="en-US" altLang="zh-TW" dirty="0"/>
              <a:t>MC:</a:t>
            </a:r>
          </a:p>
          <a:p>
            <a:pPr lvl="1"/>
            <a:r>
              <a:rPr lang="en-US" altLang="zh-TW" strike="sngStrike" dirty="0"/>
              <a:t>Use the true value of position to check the B.M. reconstruction.</a:t>
            </a:r>
          </a:p>
          <a:p>
            <a:pPr lvl="1"/>
            <a:r>
              <a:rPr lang="en-US" altLang="zh-TW" dirty="0"/>
              <a:t>Tune the MC energy to be ADC.</a:t>
            </a:r>
          </a:p>
          <a:p>
            <a:pPr lvl="1"/>
            <a:r>
              <a:rPr lang="en-US" altLang="zh-TW" u="sng" dirty="0"/>
              <a:t>Use the MC by the B-field to generate the beam (wait for new version!).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B6435F-D54D-4D3D-9528-8EACBB84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A7DD13-4F3B-4947-AC7C-0F5C0E0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28E086-4710-4FF9-A9FD-96F2C608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up: X-ray escape peak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450E69-389C-42A7-99E6-42B2ADDC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86" y="1167732"/>
            <a:ext cx="10601008" cy="867100"/>
          </a:xfrm>
        </p:spPr>
        <p:txBody>
          <a:bodyPr>
            <a:normAutofit/>
          </a:bodyPr>
          <a:lstStyle/>
          <a:p>
            <a:r>
              <a:rPr lang="en-US" altLang="zh-TW" dirty="0"/>
              <a:t>X-ray escape peak is kind of process that the gamma ray loss some energy by X-ray in crystal.</a:t>
            </a:r>
          </a:p>
          <a:p>
            <a:r>
              <a:rPr lang="en-US" altLang="zh-TW" dirty="0"/>
              <a:t>In some crystal scintillator detector paper, they describe the </a:t>
            </a:r>
            <a:r>
              <a:rPr lang="en-US" altLang="zh-TW" dirty="0">
                <a:solidFill>
                  <a:srgbClr val="FF0000"/>
                </a:solidFill>
              </a:rPr>
              <a:t>X-ray escape peak</a:t>
            </a:r>
            <a:r>
              <a:rPr lang="en-US" altLang="zh-TW" dirty="0"/>
              <a:t> in the gamma radiation case.</a:t>
            </a:r>
          </a:p>
          <a:p>
            <a:endParaRPr lang="en-US" alt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55E333-C2BC-4AB8-B5C5-6E563294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70F6952-AC1F-4B01-B0BD-0BC2270F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Simulated spectra of GAGG and LYSO crystals. The X-ray escape peaks are visible in red at around (a) 450 keV for LYSO and (b) 460 keV for GAGG crystals.">
            <a:extLst>
              <a:ext uri="{FF2B5EF4-FFF2-40B4-BE49-F238E27FC236}">
                <a16:creationId xmlns:a16="http://schemas.microsoft.com/office/drawing/2014/main" id="{E4CBDE03-AF0B-4E4B-8B3B-D2390F76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4" y="2988957"/>
            <a:ext cx="6140322" cy="20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0FC22D4-E6E6-4813-98F4-286BFE75CD93}"/>
              </a:ext>
            </a:extLst>
          </p:cNvPr>
          <p:cNvSpPr txBox="1"/>
          <p:nvPr/>
        </p:nvSpPr>
        <p:spPr>
          <a:xfrm>
            <a:off x="5315547" y="4983646"/>
            <a:ext cx="62966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Figure 11.</a:t>
            </a:r>
            <a:r>
              <a:rPr lang="en-US" altLang="zh-TW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Simulated spectra of GAGG and LYSO crystals. The X-ray escape peaks are visible in red at around (</a:t>
            </a:r>
            <a:r>
              <a:rPr lang="en-US" altLang="zh-TW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altLang="zh-TW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450 keV for LYSO and (</a:t>
            </a:r>
            <a:r>
              <a:rPr lang="en-US" altLang="zh-TW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altLang="zh-TW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460 keV for GAGG crystals.</a:t>
            </a:r>
            <a:endParaRPr lang="en-US" altLang="zh-TW" sz="1100" b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62D6C52-CF4B-4186-9956-8543AA5B5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60"/>
          <a:stretch/>
        </p:blipFill>
        <p:spPr>
          <a:xfrm>
            <a:off x="734603" y="2826315"/>
            <a:ext cx="3496667" cy="303106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17D6DE3-5652-4F60-B5A3-D018784E3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39" t="86851"/>
          <a:stretch/>
        </p:blipFill>
        <p:spPr>
          <a:xfrm>
            <a:off x="734602" y="5857384"/>
            <a:ext cx="3496668" cy="41053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BD5EADD-A8A7-4BEB-A7A6-510611F2465F}"/>
              </a:ext>
            </a:extLst>
          </p:cNvPr>
          <p:cNvSpPr txBox="1"/>
          <p:nvPr/>
        </p:nvSpPr>
        <p:spPr>
          <a:xfrm>
            <a:off x="5348474" y="5469268"/>
            <a:ext cx="61403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Reference: Matter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TW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43; </a:t>
            </a:r>
            <a:r>
              <a:rPr lang="en-US" altLang="zh-TW" sz="1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https://doi.org/10.3390/condmat6040043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07D116B-2D59-4054-B36A-EF1AFB788374}"/>
              </a:ext>
            </a:extLst>
          </p:cNvPr>
          <p:cNvSpPr txBox="1"/>
          <p:nvPr/>
        </p:nvSpPr>
        <p:spPr>
          <a:xfrm>
            <a:off x="734602" y="2353738"/>
            <a:ext cx="3496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i="1" dirty="0">
                <a:solidFill>
                  <a:srgbClr val="222222"/>
                </a:solidFill>
                <a:latin typeface="Arial" panose="020B0604020202020204" pitchFamily="34" charset="0"/>
              </a:rPr>
              <a:t>Text book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altLang="zh-TW" sz="1200" dirty="0">
                <a:solidFill>
                  <a:schemeClr val="bg1"/>
                </a:solidFill>
              </a:rPr>
              <a:t>G. F. Knoll, </a:t>
            </a:r>
            <a:r>
              <a:rPr lang="en-US" altLang="zh-TW" sz="1200" i="1" dirty="0">
                <a:solidFill>
                  <a:schemeClr val="bg1"/>
                </a:solidFill>
              </a:rPr>
              <a:t>Radiation Detection and Measurement</a:t>
            </a:r>
            <a:r>
              <a:rPr lang="en-US" altLang="zh-TW" sz="1200" dirty="0">
                <a:solidFill>
                  <a:schemeClr val="bg1"/>
                </a:solidFill>
              </a:rPr>
              <a:t>, 4th ed. (Wiley, 2010)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64348</TotalTime>
  <Words>710</Words>
  <Application>Microsoft Office PowerPoint</Application>
  <PresentationFormat>寬螢幕</PresentationFormat>
  <Paragraphs>80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Cambria Math</vt:lpstr>
      <vt:lpstr>Roboto</vt:lpstr>
      <vt:lpstr>Times New Roman</vt:lpstr>
      <vt:lpstr>Wingdings</vt:lpstr>
      <vt:lpstr>Wingdings 3</vt:lpstr>
      <vt:lpstr>模板2</vt:lpstr>
      <vt:lpstr>Weekly meeting</vt:lpstr>
      <vt:lpstr>THR. fit of readout board: PbWO4</vt:lpstr>
      <vt:lpstr>THR: all channel in PbWO4</vt:lpstr>
      <vt:lpstr>ADC to MeV: PWO </vt:lpstr>
      <vt:lpstr>Apply the THR cut on MC:LYSO</vt:lpstr>
      <vt:lpstr>MC of need to apply the THR. and σTHR</vt:lpstr>
      <vt:lpstr>Show the beam profile in different detector</vt:lpstr>
      <vt:lpstr>To do </vt:lpstr>
      <vt:lpstr>Back up: X-ray escape peak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11949</cp:revision>
  <dcterms:created xsi:type="dcterms:W3CDTF">2020-10-12T05:45:27Z</dcterms:created>
  <dcterms:modified xsi:type="dcterms:W3CDTF">2025-09-26T11:08:50Z</dcterms:modified>
</cp:coreProperties>
</file>