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406" r:id="rId3"/>
    <p:sldId id="444" r:id="rId4"/>
    <p:sldId id="443" r:id="rId5"/>
    <p:sldId id="445" r:id="rId6"/>
    <p:sldId id="429" r:id="rId7"/>
    <p:sldId id="434" r:id="rId8"/>
    <p:sldId id="437" r:id="rId9"/>
    <p:sldId id="446" r:id="rId10"/>
    <p:sldId id="436" r:id="rId11"/>
    <p:sldId id="447" r:id="rId12"/>
    <p:sldId id="440" r:id="rId13"/>
    <p:sldId id="407" r:id="rId14"/>
    <p:sldId id="448" r:id="rId15"/>
    <p:sldId id="364" r:id="rId16"/>
    <p:sldId id="433" r:id="rId17"/>
    <p:sldId id="427" r:id="rId18"/>
    <p:sldId id="428" r:id="rId19"/>
    <p:sldId id="435" r:id="rId20"/>
    <p:sldId id="432" r:id="rId21"/>
    <p:sldId id="439" r:id="rId22"/>
  </p:sldIdLst>
  <p:sldSz cx="12192000" cy="6858000"/>
  <p:notesSz cx="6858000" cy="9144000"/>
  <p:defaultTextStyle>
    <a:defPPr>
      <a:defRPr lang="en-US"/>
    </a:defPPr>
    <a:lvl1pPr marL="0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060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120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181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241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301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362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422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482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C71E07ED-570C-4103-AE36-2F6AC5BC9FFF}">
          <p14:sldIdLst>
            <p14:sldId id="256"/>
            <p14:sldId id="406"/>
            <p14:sldId id="444"/>
            <p14:sldId id="443"/>
            <p14:sldId id="445"/>
            <p14:sldId id="429"/>
            <p14:sldId id="434"/>
            <p14:sldId id="437"/>
            <p14:sldId id="446"/>
            <p14:sldId id="436"/>
            <p14:sldId id="447"/>
            <p14:sldId id="440"/>
            <p14:sldId id="407"/>
            <p14:sldId id="448"/>
            <p14:sldId id="364"/>
            <p14:sldId id="433"/>
            <p14:sldId id="427"/>
            <p14:sldId id="428"/>
            <p14:sldId id="435"/>
            <p14:sldId id="432"/>
            <p14:sldId id="439"/>
          </p14:sldIdLst>
        </p14:section>
        <p14:section name="OLD" id="{9FEB97FE-894A-4E95-B0B4-E5F930988A08}">
          <p14:sldIdLst/>
        </p14:section>
        <p14:section name="未命名的章節" id="{FBFD0632-491E-4772-8550-DDA63FD7BC0A}">
          <p14:sldIdLst/>
        </p14:section>
        <p14:section name="back" id="{1590131B-47B5-47AE-A8F1-F2F406D30CCD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宇翔 蕭" initials="宇翔" lastIdx="3" clrIdx="0">
    <p:extLst>
      <p:ext uri="{19B8F6BF-5375-455C-9EA6-DF929625EA0E}">
        <p15:presenceInfo xmlns:p15="http://schemas.microsoft.com/office/powerpoint/2012/main" userId="72c0bfc401acae7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2CFF"/>
    <a:srgbClr val="D6D6D6"/>
    <a:srgbClr val="83EB79"/>
    <a:srgbClr val="09D0F5"/>
    <a:srgbClr val="00B050"/>
    <a:srgbClr val="00B6F0"/>
    <a:srgbClr val="8AD0D6"/>
    <a:srgbClr val="00B0F0"/>
    <a:srgbClr val="95D3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52" autoAdjust="0"/>
    <p:restoredTop sz="97628" autoAdjust="0"/>
  </p:normalViewPr>
  <p:slideViewPr>
    <p:cSldViewPr snapToGrid="0" showGuides="1">
      <p:cViewPr varScale="1">
        <p:scale>
          <a:sx n="114" d="100"/>
          <a:sy n="114" d="100"/>
        </p:scale>
        <p:origin x="26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1642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8B93F-675D-4D31-AD57-634F0E4EB823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1A40B-C30F-4BF8-B90A-56CA318EC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36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82002-FB70-4548-B3E6-DB12AED46420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90838-D8D2-4A0C-A284-1D950D662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8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60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0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81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41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01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62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22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82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7" y="1447809"/>
            <a:ext cx="8825659" cy="3329581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7" y="4777380"/>
            <a:ext cx="8825659" cy="861420"/>
          </a:xfrm>
        </p:spPr>
        <p:txBody>
          <a:bodyPr anchor="t"/>
          <a:lstStyle>
            <a:lvl1pPr marL="0" indent="0" algn="ctr">
              <a:buNone/>
              <a:defRPr cap="all">
                <a:solidFill>
                  <a:schemeClr val="bg1"/>
                </a:solidFill>
              </a:defRPr>
            </a:lvl1pPr>
            <a:lvl2pPr marL="2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8162-96B1-449E-8A36-55F7F62D0591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0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62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135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7" y="685800"/>
            <a:ext cx="882565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675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F16A-A16C-400F-8253-CDC32CFCD418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0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1447800"/>
            <a:ext cx="8825659" cy="1981200"/>
          </a:xfrm>
        </p:spPr>
        <p:txBody>
          <a:bodyPr/>
          <a:lstStyle>
            <a:lvl1pPr>
              <a:defRPr sz="27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013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1748-A2E1-4E98-8306-A406D3176AC5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6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27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6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788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013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C51F-6981-4ED0-8E5C-22BBBF79F1CB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6"/>
            <a:ext cx="801912" cy="11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6863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1" y="2613790"/>
            <a:ext cx="801912" cy="11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6863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7820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3124201"/>
            <a:ext cx="8825660" cy="1653180"/>
          </a:xfrm>
        </p:spPr>
        <p:txBody>
          <a:bodyPr anchor="b"/>
          <a:lstStyle>
            <a:lvl1pPr algn="l">
              <a:defRPr sz="225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125" cap="none">
                <a:solidFill>
                  <a:schemeClr val="bg1"/>
                </a:solidFill>
              </a:defRPr>
            </a:lvl1pPr>
            <a:lvl2pPr marL="25716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3AF9-750C-474E-8BFA-E2E22899C34C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6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6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9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9" y="266700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6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5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5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A5F0-8BFF-45C8-94D9-071D9FB005D2}" type="datetime1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34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6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5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5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5" y="4827220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6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7" y="4827218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5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5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16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AB0B-6079-4BB6-87A7-45629D66386C}" type="datetime1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11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1A80-5CEE-4638-B2B0-EB681A0641EC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38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8" y="430222"/>
            <a:ext cx="1752601" cy="5826125"/>
          </a:xfrm>
        </p:spPr>
        <p:txBody>
          <a:bodyPr vert="eaVert" anchor="b" anchorCtr="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4"/>
            <a:ext cx="7423149" cy="5368924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A595-56B1-459E-91A5-BA1425C862A2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5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F0E2-C9D0-46E6-8E37-CE8ED287D739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0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62" y="2861737"/>
            <a:ext cx="8825657" cy="1915647"/>
          </a:xfrm>
        </p:spPr>
        <p:txBody>
          <a:bodyPr anchor="b"/>
          <a:lstStyle>
            <a:lvl1pPr algn="l">
              <a:defRPr sz="225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125" cap="all">
                <a:solidFill>
                  <a:schemeClr val="bg1"/>
                </a:solidFill>
              </a:defRPr>
            </a:lvl1pPr>
            <a:lvl2pPr marL="25716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4484-1F67-446D-A927-C6B487B9952C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3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8"/>
            <a:ext cx="4396339" cy="4195763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6" y="2056093"/>
            <a:ext cx="4396341" cy="4200245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F262-5310-4F1A-B299-7F8E79A938D9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8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7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7" y="2514600"/>
            <a:ext cx="4396339" cy="3741738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EF98-3A57-465C-8935-0FF4D437AEAB}" type="datetime1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3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64AA-55E4-4F2F-80D8-04B04D9BC196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53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0862F-EFF3-4958-B0B9-08239510E122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15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135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9" y="3129289"/>
            <a:ext cx="3401063" cy="2895599"/>
          </a:xfrm>
        </p:spPr>
        <p:txBody>
          <a:bodyPr/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97DC-4E23-4D5E-9C9B-C54CF1D766B6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5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9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2025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39FE-7520-49A6-B51D-5BC26A040D82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8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31000"/>
            <a:duotone>
              <a:schemeClr val="accent4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-8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5" y="2669694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5" y="2892354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3" y="9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83" y="6096000"/>
            <a:ext cx="99373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334960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3" y="452719"/>
            <a:ext cx="9404723" cy="609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1515037"/>
            <a:ext cx="8946541" cy="4733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39095" y="6586446"/>
            <a:ext cx="13207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EC969E9-7A1B-4730-B341-0312F75F304C}" type="datetime1">
              <a:rPr lang="en-US" smtClean="0"/>
              <a:t>10/10/2025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3820" y="6586820"/>
            <a:ext cx="5146393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bg1">
                    <a:alpha val="60000"/>
                  </a:schemeClr>
                </a:solidFill>
                <a:latin typeface="Arial Black" panose="020B0A04020102020204" pitchFamily="34" charset="0"/>
                <a:ea typeface="+mj-ea"/>
              </a:defRPr>
            </a:lvl1pPr>
          </a:lstStyle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249694" y="295738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0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CEF41-9E5F-4033-9FC8-455A557C5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9236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l" defTabSz="257169" rtl="0" eaLnBrk="1" latinLnBrk="0" hangingPunct="1">
        <a:spcBef>
          <a:spcPct val="0"/>
        </a:spcBef>
        <a:buNone/>
        <a:defRPr sz="36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92876" indent="-192876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8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marL="417899" indent="-160731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400" b="0" i="0" kern="1200">
          <a:solidFill>
            <a:schemeClr val="bg1"/>
          </a:solidFill>
          <a:latin typeface="+mj-lt"/>
          <a:ea typeface="+mj-ea"/>
          <a:cs typeface="+mj-cs"/>
        </a:defRPr>
      </a:lvl2pPr>
      <a:lvl3pPr marL="642921" indent="-128585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200" b="0" i="0" kern="1200">
          <a:solidFill>
            <a:schemeClr val="bg1"/>
          </a:solidFill>
          <a:latin typeface="+mj-lt"/>
          <a:ea typeface="+mj-ea"/>
          <a:cs typeface="+mj-cs"/>
        </a:defRPr>
      </a:lvl3pPr>
      <a:lvl4pPr marL="900090" indent="-128585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050" b="0" i="0" kern="1200">
          <a:solidFill>
            <a:schemeClr val="bg1"/>
          </a:solidFill>
          <a:latin typeface="+mj-lt"/>
          <a:ea typeface="+mj-ea"/>
          <a:cs typeface="+mj-cs"/>
        </a:defRPr>
      </a:lvl4pPr>
      <a:lvl5pPr marL="1157259" indent="-128585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050" b="0" i="0" kern="1200">
          <a:solidFill>
            <a:schemeClr val="bg1"/>
          </a:solidFill>
          <a:latin typeface="+mj-lt"/>
          <a:ea typeface="+mj-ea"/>
          <a:cs typeface="+mj-cs"/>
        </a:defRPr>
      </a:lvl5pPr>
      <a:lvl6pPr marL="1409590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1671596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1928765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185933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gif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4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3390/condmat604004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7.gif"/><Relationship Id="rId7" Type="http://schemas.openxmlformats.org/officeDocument/2006/relationships/image" Target="../media/image31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4.gif"/><Relationship Id="rId7" Type="http://schemas.openxmlformats.org/officeDocument/2006/relationships/image" Target="../media/image28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90220" y="1447810"/>
            <a:ext cx="7139095" cy="3329581"/>
          </a:xfrm>
        </p:spPr>
        <p:txBody>
          <a:bodyPr anchor="ctr"/>
          <a:lstStyle/>
          <a:p>
            <a:r>
              <a:rPr lang="en-US" altLang="zh-TW" dirty="0"/>
              <a:t>Weekly meeting</a:t>
            </a:r>
            <a:endParaRPr 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/>
              <a:t>Yu-Siang Xiao (</a:t>
            </a:r>
            <a:r>
              <a:rPr lang="zh-TW" altLang="en-US" sz="2000" dirty="0"/>
              <a:t>蕭宇翔</a:t>
            </a:r>
            <a:r>
              <a:rPr lang="en-US" altLang="zh-TW" sz="2000" dirty="0"/>
              <a:t>)</a:t>
            </a:r>
            <a:endParaRPr 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9009462" y="6355080"/>
            <a:ext cx="1393362" cy="460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2025</a:t>
            </a:r>
            <a:r>
              <a:rPr lang="zh-TW" altLang="en-US" dirty="0"/>
              <a:t> </a:t>
            </a:r>
            <a:r>
              <a:rPr lang="en-US" altLang="zh-TW" dirty="0"/>
              <a:t>10/02</a:t>
            </a:r>
          </a:p>
        </p:txBody>
      </p:sp>
    </p:spTree>
    <p:extLst>
      <p:ext uri="{BB962C8B-B14F-4D97-AF65-F5344CB8AC3E}">
        <p14:creationId xmlns:p14="http://schemas.microsoft.com/office/powerpoint/2010/main" val="1044948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 after applying the THR. and </a:t>
            </a:r>
            <a:r>
              <a:rPr lang="el-GR" dirty="0"/>
              <a:t>σ</a:t>
            </a:r>
            <a:r>
              <a:rPr lang="en-US" dirty="0"/>
              <a:t>THR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7034" y="1302661"/>
            <a:ext cx="10638766" cy="1358949"/>
          </a:xfrm>
        </p:spPr>
        <p:txBody>
          <a:bodyPr>
            <a:norm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PbWO</a:t>
            </a:r>
            <a:r>
              <a:rPr lang="en-US" sz="1600" dirty="0"/>
              <a:t> part was trying to apply the cut by the all setting which are used in Feb. 2025 beam test.</a:t>
            </a:r>
          </a:p>
          <a:p>
            <a:r>
              <a:rPr lang="en-US" altLang="zh-TW" sz="1600" dirty="0"/>
              <a:t>The </a:t>
            </a:r>
            <a:r>
              <a:rPr lang="en-US" altLang="zh-TW" sz="1600" dirty="0">
                <a:solidFill>
                  <a:srgbClr val="FF2CFF"/>
                </a:solidFill>
              </a:rPr>
              <a:t>magenta color </a:t>
            </a:r>
            <a:r>
              <a:rPr lang="en-US" altLang="zh-TW" sz="1600" dirty="0"/>
              <a:t>is the threshold for the analysis data</a:t>
            </a:r>
            <a:endParaRPr lang="en-US" sz="1600" dirty="0"/>
          </a:p>
          <a:p>
            <a:r>
              <a:rPr lang="en-US" sz="1600" u="sng" dirty="0"/>
              <a:t>Do the comparison with data, the data is better then MC in THR = 45.2MeV case…</a:t>
            </a:r>
          </a:p>
          <a:p>
            <a:endParaRPr lang="en-US" sz="1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10</a:t>
            </a:fld>
            <a:endParaRPr lang="en-US"/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1103C6C5-2A2C-4BF2-85BC-89476BDD056A}"/>
              </a:ext>
            </a:extLst>
          </p:cNvPr>
          <p:cNvGrpSpPr/>
          <p:nvPr/>
        </p:nvGrpSpPr>
        <p:grpSpPr>
          <a:xfrm>
            <a:off x="2870201" y="2384146"/>
            <a:ext cx="5848474" cy="4202674"/>
            <a:chOff x="4015832" y="2106470"/>
            <a:chExt cx="6122611" cy="4399665"/>
          </a:xfrm>
        </p:grpSpPr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1ECDA8B2-80FE-42EB-B49F-0BD47BD1D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15832" y="2106470"/>
              <a:ext cx="6122611" cy="4399665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D88BD28-8CBE-4476-BFFB-00846983D268}"/>
                </a:ext>
              </a:extLst>
            </p:cNvPr>
            <p:cNvSpPr/>
            <p:nvPr/>
          </p:nvSpPr>
          <p:spPr>
            <a:xfrm>
              <a:off x="5273839" y="2629248"/>
              <a:ext cx="1020588" cy="29688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>
                  <a:solidFill>
                    <a:srgbClr val="0000FF"/>
                  </a:solidFill>
                </a:rPr>
                <a:t>MC E</a:t>
              </a:r>
              <a:r>
                <a:rPr lang="en-US" altLang="zh-TW" sz="1600" baseline="-25000" dirty="0">
                  <a:solidFill>
                    <a:srgbClr val="0000FF"/>
                  </a:solidFill>
                </a:rPr>
                <a:t>5x5</a:t>
              </a:r>
              <a:endParaRPr lang="zh-TW" altLang="en-US" sz="16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16E727F-11DA-4B99-8C60-16A9857576BA}"/>
                </a:ext>
              </a:extLst>
            </p:cNvPr>
            <p:cNvSpPr/>
            <p:nvPr/>
          </p:nvSpPr>
          <p:spPr>
            <a:xfrm>
              <a:off x="8845550" y="2443334"/>
              <a:ext cx="805139" cy="218276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rgbClr val="0000FF"/>
                  </a:solidFill>
                </a:rPr>
                <a:t>Data</a:t>
              </a:r>
              <a:endParaRPr lang="zh-TW" altLang="en-US" dirty="0">
                <a:solidFill>
                  <a:srgbClr val="0000FF"/>
                </a:solidFill>
              </a:endParaRPr>
            </a:p>
          </p:txBody>
        </p:sp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ECED4316-EF20-47B9-B65F-99BDCA29D6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0022" t="67314" r="8721" b="13847"/>
            <a:stretch/>
          </p:blipFill>
          <p:spPr>
            <a:xfrm>
              <a:off x="5530850" y="3238501"/>
              <a:ext cx="4413250" cy="2235200"/>
            </a:xfrm>
            <a:prstGeom prst="rect">
              <a:avLst/>
            </a:prstGeom>
          </p:spPr>
        </p:pic>
        <p:pic>
          <p:nvPicPr>
            <p:cNvPr id="21" name="圖片 20">
              <a:extLst>
                <a:ext uri="{FF2B5EF4-FFF2-40B4-BE49-F238E27FC236}">
                  <a16:creationId xmlns:a16="http://schemas.microsoft.com/office/drawing/2014/main" id="{C263B782-9E89-4A79-B87C-F9192F93BB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191" t="74948" r="74726" b="22600"/>
            <a:stretch/>
          </p:blipFill>
          <p:spPr>
            <a:xfrm>
              <a:off x="8655049" y="2407358"/>
              <a:ext cx="190501" cy="2902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9833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97CAEE45-91CC-4260-A34D-B709D1C06A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52" y="3406600"/>
            <a:ext cx="3244856" cy="243971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4751445-D5FB-4881-8FE3-49871A26E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MC Regression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A5CADC6-F2BE-4EBD-97DA-BAC0928589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6113" y="1250116"/>
                <a:ext cx="10241229" cy="190673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zh-TW" dirty="0"/>
                  <a:t>Finish the test code for MC regression, in both case E</a:t>
                </a:r>
                <a:r>
                  <a:rPr lang="en-US" altLang="zh-TW" baseline="-25000" dirty="0"/>
                  <a:t>5x5 channels</a:t>
                </a:r>
                <a:r>
                  <a:rPr lang="en-US" altLang="zh-TW" dirty="0"/>
                  <a:t> , </a:t>
                </a:r>
                <a:r>
                  <a:rPr lang="en-US" altLang="zh-TW" dirty="0" err="1"/>
                  <a:t>E</a:t>
                </a:r>
                <a:r>
                  <a:rPr lang="en-US" altLang="zh-TW" baseline="-25000" dirty="0" err="1"/>
                  <a:t>clustering</a:t>
                </a:r>
                <a:r>
                  <a:rPr lang="en-US" altLang="zh-TW" dirty="0"/>
                  <a:t>.</a:t>
                </a:r>
              </a:p>
              <a:p>
                <a:r>
                  <a:rPr lang="en-US" altLang="zh-TW" dirty="0"/>
                  <a:t>Using </a:t>
                </a:r>
                <a:r>
                  <a:rPr lang="en-US" altLang="zh-TW" dirty="0" err="1"/>
                  <a:t>TMinuit</a:t>
                </a:r>
                <a:r>
                  <a:rPr lang="en-US" altLang="zh-TW" dirty="0"/>
                  <a:t> to finds the minimum </a:t>
                </a:r>
                <a:r>
                  <a:rPr lang="el-GR" altLang="zh-TW" dirty="0"/>
                  <a:t>χ</a:t>
                </a:r>
                <a:r>
                  <a:rPr lang="el-GR" altLang="zh-TW" baseline="30000" dirty="0"/>
                  <a:t>2</a:t>
                </a:r>
                <a:r>
                  <a:rPr lang="en-US" altLang="zh-TW" dirty="0"/>
                  <a:t> for:</a:t>
                </a:r>
              </a:p>
              <a:p>
                <a:pPr lvl="1"/>
                <a:r>
                  <a:rPr lang="en-US" altLang="zh-TW" dirty="0"/>
                  <a:t>E</a:t>
                </a:r>
                <a:r>
                  <a:rPr lang="en-US" altLang="zh-TW" baseline="-25000" dirty="0"/>
                  <a:t>5x5 channel</a:t>
                </a:r>
                <a:r>
                  <a:rPr lang="en-US" altLang="zh-TW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𝑒𝑣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𝑖𝑐h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𝑖𝑐h</m:t>
                                        </m:r>
                                      </m:sub>
                                    </m:s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𝑖𝑐h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𝑜𝑓𝑓𝑠𝑒𝑡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𝑏𝑒𝑎𝑚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dirty="0"/>
              </a:p>
              <a:p>
                <a:pPr lvl="1"/>
                <a:r>
                  <a:rPr lang="en-US" altLang="zh-TW" dirty="0" err="1"/>
                  <a:t>E</a:t>
                </a:r>
                <a:r>
                  <a:rPr lang="en-US" altLang="zh-TW" baseline="-25000" dirty="0" err="1"/>
                  <a:t>clustering</a:t>
                </a:r>
                <a:r>
                  <a:rPr lang="en-US" altLang="zh-TW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𝑒𝑣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𝑖𝑐h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𝑖𝑐</m:t>
                                        </m:r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𝑙𝑢𝑠</m:t>
                                        </m:r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</m:sub>
                                    </m:s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𝑖𝑐𝑙𝑢𝑠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𝑜𝑓𝑓𝑠𝑒𝑡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𝑏𝑒𝑎𝑚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dirty="0"/>
              </a:p>
              <a:p>
                <a:pPr lvl="1"/>
                <a:endParaRPr lang="en-US" altLang="zh-TW" dirty="0"/>
              </a:p>
              <a:p>
                <a:r>
                  <a:rPr lang="en-US" altLang="zh-TW" dirty="0"/>
                  <a:t>The test MC: E</a:t>
                </a:r>
                <a:r>
                  <a:rPr lang="en-US" altLang="zh-TW" baseline="-25000" dirty="0"/>
                  <a:t>beam</a:t>
                </a:r>
                <a:r>
                  <a:rPr lang="en-US" altLang="zh-TW" dirty="0"/>
                  <a:t> = 739MeV , THR. = 30MeV</a:t>
                </a:r>
              </a:p>
              <a:p>
                <a:r>
                  <a:rPr lang="en-US" altLang="zh-TW" dirty="0"/>
                  <a:t>The resolution is better than the case without regression, but the peak appears to exceed 3.6%...</a:t>
                </a:r>
                <a:r>
                  <a:rPr lang="en-US" altLang="zh-TW" dirty="0">
                    <a:sym typeface="Wingdings" panose="05000000000000000000" pitchFamily="2" charset="2"/>
                  </a:rPr>
                  <a:t>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A5CADC6-F2BE-4EBD-97DA-BAC0928589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6113" y="1250116"/>
                <a:ext cx="10241229" cy="1906738"/>
              </a:xfrm>
              <a:blipFill>
                <a:blip r:embed="rId3"/>
                <a:stretch>
                  <a:fillRect t="-28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795C78A-4889-4C65-BC31-2DE38C101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82D9F2A-3E0A-4E2E-9416-DAA0B0CF6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11</a:t>
            </a:fld>
            <a:endParaRPr 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BA6D4A4-7CA2-4296-8CD3-B5A2AD4688E9}"/>
              </a:ext>
            </a:extLst>
          </p:cNvPr>
          <p:cNvSpPr/>
          <p:nvPr/>
        </p:nvSpPr>
        <p:spPr>
          <a:xfrm>
            <a:off x="2387743" y="3091273"/>
            <a:ext cx="1772474" cy="290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E</a:t>
            </a:r>
            <a:r>
              <a:rPr lang="en-US" altLang="zh-TW" baseline="-25000" dirty="0"/>
              <a:t>5x5 channels</a:t>
            </a:r>
            <a:r>
              <a:rPr lang="en-US" altLang="zh-TW" dirty="0"/>
              <a:t> </a:t>
            </a:r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49D3E72-0948-4BAE-8844-9AE7F31F8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06599"/>
            <a:ext cx="3252948" cy="2439711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E3C62179-BFC7-4EF7-8231-92918A5B05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3980" y="3406600"/>
            <a:ext cx="2630258" cy="2439711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123FB23D-BA6E-413D-86CA-681C0ECE99D4}"/>
              </a:ext>
            </a:extLst>
          </p:cNvPr>
          <p:cNvSpPr/>
          <p:nvPr/>
        </p:nvSpPr>
        <p:spPr>
          <a:xfrm>
            <a:off x="8389957" y="3087267"/>
            <a:ext cx="1772473" cy="290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/>
              <a:t>E</a:t>
            </a:r>
            <a:r>
              <a:rPr lang="en-US" altLang="zh-TW" baseline="-25000" dirty="0" err="1"/>
              <a:t>clustering</a:t>
            </a:r>
            <a:r>
              <a:rPr lang="en-US" altLang="zh-TW" dirty="0"/>
              <a:t> </a:t>
            </a:r>
            <a:endParaRPr lang="zh-TW" altLang="en-US" dirty="0"/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8EBF0418-9DFA-4A6D-80B0-349BDA4E37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8120" y="3406598"/>
            <a:ext cx="2630258" cy="2439711"/>
          </a:xfrm>
          <a:prstGeom prst="rect">
            <a:avLst/>
          </a:prstGeom>
        </p:spPr>
      </p:pic>
      <p:grpSp>
        <p:nvGrpSpPr>
          <p:cNvPr id="22" name="群組 21">
            <a:extLst>
              <a:ext uri="{FF2B5EF4-FFF2-40B4-BE49-F238E27FC236}">
                <a16:creationId xmlns:a16="http://schemas.microsoft.com/office/drawing/2014/main" id="{E3753809-4D87-49A9-B10D-BF59E6CC0FF5}"/>
              </a:ext>
            </a:extLst>
          </p:cNvPr>
          <p:cNvGrpSpPr/>
          <p:nvPr/>
        </p:nvGrpSpPr>
        <p:grpSpPr>
          <a:xfrm>
            <a:off x="6558727" y="-11961"/>
            <a:ext cx="2775780" cy="2820394"/>
            <a:chOff x="5345818" y="978949"/>
            <a:chExt cx="2775780" cy="2820394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6A13D430-1536-476F-B7A3-9EAEB4FC4305}"/>
                </a:ext>
              </a:extLst>
            </p:cNvPr>
            <p:cNvSpPr/>
            <p:nvPr/>
          </p:nvSpPr>
          <p:spPr>
            <a:xfrm>
              <a:off x="5345818" y="978949"/>
              <a:ext cx="2775780" cy="282039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800" dirty="0">
                  <a:solidFill>
                    <a:srgbClr val="FF0000"/>
                  </a:solidFill>
                </a:rPr>
                <a:t>E</a:t>
              </a:r>
              <a:r>
                <a:rPr lang="en-US" altLang="zh-TW" sz="1800" baseline="-25000" dirty="0">
                  <a:solidFill>
                    <a:srgbClr val="FF0000"/>
                  </a:solidFill>
                </a:rPr>
                <a:t>5x5</a:t>
              </a:r>
            </a:p>
            <a:p>
              <a:pPr algn="ctr"/>
              <a:r>
                <a:rPr lang="en-US" altLang="zh-TW" sz="1800" i="1" dirty="0">
                  <a:solidFill>
                    <a:srgbClr val="FF0000"/>
                  </a:solidFill>
                </a:rPr>
                <a:t>C</a:t>
              </a:r>
              <a:r>
                <a:rPr lang="en-US" altLang="zh-TW" sz="1800" baseline="-25000" dirty="0">
                  <a:solidFill>
                    <a:srgbClr val="FF0000"/>
                  </a:solidFill>
                </a:rPr>
                <a:t>2</a:t>
              </a:r>
              <a:endParaRPr lang="en-US" altLang="zh-TW" dirty="0">
                <a:solidFill>
                  <a:srgbClr val="FF0000"/>
                </a:solidFill>
              </a:endParaRPr>
            </a:p>
            <a:p>
              <a:pPr algn="ctr"/>
              <a:endParaRPr lang="en-US" altLang="zh-TW" dirty="0"/>
            </a:p>
            <a:p>
              <a:pPr algn="ctr"/>
              <a:endParaRPr lang="en-US" altLang="zh-TW" dirty="0"/>
            </a:p>
            <a:p>
              <a:pPr algn="ctr"/>
              <a:endParaRPr lang="en-US" altLang="zh-TW" dirty="0"/>
            </a:p>
            <a:p>
              <a:pPr algn="ctr"/>
              <a:endParaRPr lang="en-US" altLang="zh-TW" dirty="0"/>
            </a:p>
            <a:p>
              <a:pPr algn="ctr"/>
              <a:endParaRPr lang="en-US" altLang="zh-TW" dirty="0"/>
            </a:p>
            <a:p>
              <a:pPr algn="ctr"/>
              <a:endParaRPr lang="en-US" altLang="zh-TW" dirty="0"/>
            </a:p>
            <a:p>
              <a:pPr algn="ctr"/>
              <a:endParaRPr lang="en-US" altLang="zh-TW" dirty="0"/>
            </a:p>
            <a:p>
              <a:pPr algn="ctr"/>
              <a:endParaRPr lang="zh-TW" altLang="en-US" dirty="0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E3914E75-3DB6-4D4C-95DB-FCB54F695FDC}"/>
                </a:ext>
              </a:extLst>
            </p:cNvPr>
            <p:cNvSpPr/>
            <p:nvPr/>
          </p:nvSpPr>
          <p:spPr>
            <a:xfrm>
              <a:off x="5941394" y="1615255"/>
              <a:ext cx="1586669" cy="154977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/>
                <a:t>E</a:t>
              </a:r>
              <a:r>
                <a:rPr lang="en-US" altLang="zh-TW" sz="1400" baseline="-25000" dirty="0"/>
                <a:t>3x3</a:t>
              </a:r>
            </a:p>
            <a:p>
              <a:pPr algn="ctr"/>
              <a:r>
                <a:rPr lang="en-US" altLang="zh-TW" sz="1400" i="1" dirty="0"/>
                <a:t>C</a:t>
              </a:r>
              <a:r>
                <a:rPr lang="en-US" altLang="zh-TW" sz="1400" baseline="-25000" dirty="0"/>
                <a:t>1</a:t>
              </a:r>
              <a:r>
                <a:rPr lang="en-US" altLang="zh-TW" sz="1400" dirty="0"/>
                <a:t> </a:t>
              </a:r>
              <a:endParaRPr lang="en-US" altLang="zh-TW" sz="1400" baseline="-25000" dirty="0"/>
            </a:p>
            <a:p>
              <a:pPr algn="ctr"/>
              <a:endParaRPr lang="en-US" altLang="zh-TW" sz="1400" baseline="-25000" dirty="0"/>
            </a:p>
            <a:p>
              <a:pPr algn="ctr"/>
              <a:endParaRPr lang="en-US" altLang="zh-TW" sz="1400" baseline="-25000" dirty="0"/>
            </a:p>
            <a:p>
              <a:pPr algn="ctr"/>
              <a:endParaRPr lang="en-US" altLang="zh-TW" sz="1400" baseline="-25000" dirty="0"/>
            </a:p>
            <a:p>
              <a:pPr algn="ctr"/>
              <a:endParaRPr lang="en-US" altLang="zh-TW" sz="1400" baseline="-25000" dirty="0"/>
            </a:p>
            <a:p>
              <a:pPr algn="ctr"/>
              <a:endParaRPr lang="en-US" altLang="zh-TW" sz="1400" baseline="-25000" dirty="0"/>
            </a:p>
            <a:p>
              <a:pPr algn="ctr"/>
              <a:endParaRPr lang="en-US" altLang="zh-TW" sz="1400" baseline="-25000" dirty="0"/>
            </a:p>
            <a:p>
              <a:pPr algn="ctr"/>
              <a:endParaRPr lang="zh-TW" altLang="en-US" sz="1400" baseline="-25000" dirty="0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CD3B089-B936-4208-A95E-685C847C8F0B}"/>
                </a:ext>
              </a:extLst>
            </p:cNvPr>
            <p:cNvSpPr/>
            <p:nvPr/>
          </p:nvSpPr>
          <p:spPr>
            <a:xfrm>
              <a:off x="6469603" y="2131182"/>
              <a:ext cx="528208" cy="5159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/>
                <a:t>E</a:t>
              </a:r>
              <a:r>
                <a:rPr lang="en-US" altLang="zh-TW" sz="1400" baseline="-25000" dirty="0"/>
                <a:t>max</a:t>
              </a:r>
            </a:p>
            <a:p>
              <a:pPr algn="ctr"/>
              <a:r>
                <a:rPr lang="en-US" altLang="zh-TW" sz="1400" i="1" dirty="0"/>
                <a:t>C</a:t>
              </a:r>
              <a:r>
                <a:rPr lang="en-US" altLang="zh-TW" sz="1400" baseline="-25000" dirty="0"/>
                <a:t>0</a:t>
              </a:r>
              <a:r>
                <a:rPr lang="en-US" altLang="zh-TW" sz="1400" dirty="0"/>
                <a:t> </a:t>
              </a:r>
              <a:endParaRPr lang="zh-TW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37153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016415-E03C-434C-983E-99EE96C5C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Summary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7FDE737-6241-4095-80AF-C87A926A2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15037"/>
            <a:ext cx="10530216" cy="4733370"/>
          </a:xfrm>
        </p:spPr>
        <p:txBody>
          <a:bodyPr/>
          <a:lstStyle/>
          <a:p>
            <a:r>
              <a:rPr lang="en-US" altLang="zh-TW" dirty="0"/>
              <a:t>The ratio between MC </a:t>
            </a:r>
            <a:r>
              <a:rPr lang="en-US" altLang="zh-TW" dirty="0" err="1"/>
              <a:t>Edep</a:t>
            </a:r>
            <a:r>
              <a:rPr lang="en-US" altLang="zh-TW" dirty="0"/>
              <a:t> and data ADC is almost a </a:t>
            </a:r>
            <a:r>
              <a:rPr lang="en-US" altLang="zh-TW" dirty="0">
                <a:solidFill>
                  <a:srgbClr val="FF0000"/>
                </a:solidFill>
              </a:rPr>
              <a:t>constant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~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4.811</a:t>
            </a:r>
            <a:r>
              <a:rPr lang="en-US" altLang="zh-TW" dirty="0"/>
              <a:t> in LYSO, and </a:t>
            </a:r>
            <a:r>
              <a:rPr lang="en-US" altLang="zh-TW" dirty="0">
                <a:solidFill>
                  <a:srgbClr val="FF0000"/>
                </a:solidFill>
              </a:rPr>
              <a:t>169.7</a:t>
            </a:r>
            <a:r>
              <a:rPr lang="en-US" altLang="zh-TW" dirty="0"/>
              <a:t> in PWO.</a:t>
            </a:r>
          </a:p>
          <a:p>
            <a:r>
              <a:rPr lang="en-US" altLang="zh-TW" dirty="0"/>
              <a:t>The spectrum shape in MC is similar to the data.</a:t>
            </a:r>
          </a:p>
          <a:p>
            <a:r>
              <a:rPr lang="en-US" altLang="zh-TW" dirty="0"/>
              <a:t>The adding of THR make the MC more approach to the data in both detector, and the E</a:t>
            </a:r>
            <a:r>
              <a:rPr lang="en-US" altLang="zh-TW" baseline="-25000" dirty="0"/>
              <a:t>max</a:t>
            </a:r>
            <a:r>
              <a:rPr lang="en-US" altLang="zh-TW" dirty="0"/>
              <a:t> fire ratio could be the principle to remove the high THR. Cases.</a:t>
            </a:r>
          </a:p>
          <a:p>
            <a:r>
              <a:rPr lang="en-US" altLang="zh-TW" dirty="0"/>
              <a:t>The resolution of MC is approach to data after cut.</a:t>
            </a:r>
          </a:p>
          <a:p>
            <a:r>
              <a:rPr lang="en-US" altLang="zh-TW" dirty="0"/>
              <a:t>The resolution is better in MC after regression, but the peak is not correct enough(+3%).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4038F4B-B933-46E6-A712-BFC4A709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D818ADB-2EF1-4552-ABBF-6585EA377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39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F2A5B1-0462-433E-B70E-68639F6DD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 do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BC108F1-ED43-4F5E-8EFA-490AAF580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15037"/>
            <a:ext cx="9722004" cy="4733370"/>
          </a:xfrm>
        </p:spPr>
        <p:txBody>
          <a:bodyPr/>
          <a:lstStyle/>
          <a:p>
            <a:r>
              <a:rPr lang="en-US" altLang="zh-TW" dirty="0"/>
              <a:t>Data:</a:t>
            </a:r>
          </a:p>
          <a:p>
            <a:pPr lvl="1"/>
            <a:r>
              <a:rPr lang="en-US" altLang="zh-TW" u="sng" dirty="0"/>
              <a:t>Update the calibration part with the harder selection on Emax(</a:t>
            </a:r>
            <a:r>
              <a:rPr lang="en-US" altLang="zh-TW" u="sng" dirty="0" err="1"/>
              <a:t>Esec</a:t>
            </a:r>
            <a:r>
              <a:rPr lang="en-US" altLang="zh-TW" u="sng" dirty="0"/>
              <a:t> /Emax&lt;0.4~0.6) to get the narrow peak.</a:t>
            </a:r>
          </a:p>
          <a:p>
            <a:pPr lvl="1"/>
            <a:r>
              <a:rPr lang="en-US" altLang="zh-TW" u="sng" strike="sngStrike" dirty="0"/>
              <a:t>Energy regression by MC. </a:t>
            </a:r>
            <a:r>
              <a:rPr lang="en-US" altLang="zh-TW" u="sng" dirty="0">
                <a:solidFill>
                  <a:srgbClr val="FF0000"/>
                </a:solidFill>
              </a:rPr>
              <a:t> =&gt; Scan all MC case and apply the parameters on data to improve resolution.</a:t>
            </a:r>
          </a:p>
          <a:p>
            <a:pPr lvl="1"/>
            <a:r>
              <a:rPr lang="en-US" altLang="zh-TW" dirty="0"/>
              <a:t>Analysis the full setup data(BMx2+LYSO+PbWO).</a:t>
            </a:r>
          </a:p>
          <a:p>
            <a:r>
              <a:rPr lang="en-US" altLang="zh-TW" dirty="0"/>
              <a:t>MC:</a:t>
            </a:r>
          </a:p>
          <a:p>
            <a:pPr lvl="1"/>
            <a:r>
              <a:rPr lang="en-US" altLang="zh-TW" u="sng" dirty="0"/>
              <a:t>Use the MC by the B-field to generate the beam (wait for new version!).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FB6435F-D54D-4D3D-9528-8EACBB84F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6A7DD13-4F3B-4947-AC7C-0F5C0E0C1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47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A49A58-7D12-4814-AAA9-D9846033D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END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21CC886-347C-47E1-809B-078853188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FF02E7D-A49B-4CF5-9F63-CEC54D8FD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DD08084-8E30-40C7-B653-60DE95D41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99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MC condition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5256" y="1088835"/>
            <a:ext cx="7026767" cy="3640990"/>
          </a:xfrm>
        </p:spPr>
        <p:txBody>
          <a:bodyPr>
            <a:normAutofit/>
          </a:bodyPr>
          <a:lstStyle/>
          <a:p>
            <a:r>
              <a:rPr lang="en-US" sz="2000" dirty="0"/>
              <a:t>Simulation content: energy deposit in the crystal array.</a:t>
            </a:r>
          </a:p>
          <a:p>
            <a:endParaRPr lang="en-US" sz="2000" dirty="0"/>
          </a:p>
          <a:p>
            <a:r>
              <a:rPr lang="en-US" sz="2000" dirty="0"/>
              <a:t>Particle type: -21(positron)</a:t>
            </a:r>
          </a:p>
          <a:p>
            <a:r>
              <a:rPr lang="en-US" sz="2000" dirty="0"/>
              <a:t>Beam energy: W-200</a:t>
            </a:r>
            <a:r>
              <a:rPr lang="el-GR" sz="2000" dirty="0"/>
              <a:t>μ</a:t>
            </a:r>
            <a:r>
              <a:rPr lang="en-US" sz="2000" dirty="0"/>
              <a:t>m-30deg in </a:t>
            </a:r>
            <a:r>
              <a:rPr lang="en-US" sz="2000" dirty="0">
                <a:solidFill>
                  <a:srgbClr val="FF0000"/>
                </a:solidFill>
              </a:rPr>
              <a:t>lns-tn-440e-2.pdf</a:t>
            </a:r>
          </a:p>
          <a:p>
            <a:r>
              <a:rPr lang="en-US" sz="2000" dirty="0"/>
              <a:t>Beam position: a square </a:t>
            </a:r>
            <a:r>
              <a:rPr lang="en-US" altLang="zh-TW" sz="2000" dirty="0"/>
              <a:t>at Ch. 28 and surrounding channels.</a:t>
            </a:r>
            <a:endParaRPr lang="en-US" sz="2000" dirty="0"/>
          </a:p>
          <a:p>
            <a:r>
              <a:rPr lang="en-US" sz="2000" dirty="0"/>
              <a:t>Beam direction: Fix the direction straight to the ZDC.</a:t>
            </a:r>
          </a:p>
          <a:p>
            <a:r>
              <a:rPr lang="en-US" sz="2000" dirty="0"/>
              <a:t>Option: (</a:t>
            </a:r>
            <a:r>
              <a:rPr lang="en-US" altLang="zh-TW" sz="2000" dirty="0"/>
              <a:t>O</a:t>
            </a:r>
            <a:r>
              <a:rPr lang="en-US" sz="2000" dirty="0"/>
              <a:t>) optical photon, (</a:t>
            </a:r>
            <a:r>
              <a:rPr lang="en-US" altLang="zh-TW" sz="2000" dirty="0"/>
              <a:t>O</a:t>
            </a:r>
            <a:r>
              <a:rPr lang="en-US" sz="2000" dirty="0"/>
              <a:t>) circuit simulation.</a:t>
            </a:r>
          </a:p>
          <a:p>
            <a:r>
              <a:rPr lang="en-US" sz="2000" dirty="0"/>
              <a:t>Setup: </a:t>
            </a:r>
            <a:r>
              <a:rPr lang="en-US" sz="2000" dirty="0">
                <a:solidFill>
                  <a:srgbClr val="FF0000"/>
                </a:solidFill>
              </a:rPr>
              <a:t>almost</a:t>
            </a:r>
            <a:r>
              <a:rPr lang="en-US" sz="2000" dirty="0"/>
              <a:t> experimental model.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15</a:t>
            </a:fld>
            <a:endParaRPr lang="en-US"/>
          </a:p>
        </p:txBody>
      </p:sp>
      <p:grpSp>
        <p:nvGrpSpPr>
          <p:cNvPr id="36" name="群組 35"/>
          <p:cNvGrpSpPr/>
          <p:nvPr/>
        </p:nvGrpSpPr>
        <p:grpSpPr>
          <a:xfrm>
            <a:off x="268827" y="4684087"/>
            <a:ext cx="4173660" cy="1326951"/>
            <a:chOff x="5477546" y="4850939"/>
            <a:chExt cx="4153734" cy="140462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E0E9ACB5-5AAB-4466-A1BE-F0DA1C313CA9}"/>
                </a:ext>
              </a:extLst>
            </p:cNvPr>
            <p:cNvSpPr/>
            <p:nvPr/>
          </p:nvSpPr>
          <p:spPr>
            <a:xfrm>
              <a:off x="6928206" y="5261208"/>
              <a:ext cx="320948" cy="1211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303803A-0295-49B4-8222-CED1BD20E7E8}"/>
                </a:ext>
              </a:extLst>
            </p:cNvPr>
            <p:cNvSpPr/>
            <p:nvPr/>
          </p:nvSpPr>
          <p:spPr>
            <a:xfrm>
              <a:off x="6928206" y="5414056"/>
              <a:ext cx="320948" cy="1211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7D9A88F-8EA0-4ECC-B63E-955A24F3AED0}"/>
                </a:ext>
              </a:extLst>
            </p:cNvPr>
            <p:cNvSpPr/>
            <p:nvPr/>
          </p:nvSpPr>
          <p:spPr>
            <a:xfrm>
              <a:off x="6928206" y="5566904"/>
              <a:ext cx="320948" cy="1211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48E66C2-7861-45DA-AB53-4CB770683F49}"/>
                </a:ext>
              </a:extLst>
            </p:cNvPr>
            <p:cNvSpPr/>
            <p:nvPr/>
          </p:nvSpPr>
          <p:spPr>
            <a:xfrm>
              <a:off x="6928206" y="5722211"/>
              <a:ext cx="320948" cy="1211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32E4693-E241-42E0-B3BC-5F404B28122F}"/>
                </a:ext>
              </a:extLst>
            </p:cNvPr>
            <p:cNvSpPr/>
            <p:nvPr/>
          </p:nvSpPr>
          <p:spPr>
            <a:xfrm rot="16200000">
              <a:off x="6015261" y="5517894"/>
              <a:ext cx="582115" cy="687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6C238BE-B2AA-49C9-BF2C-94DFE1ED65FF}"/>
                </a:ext>
              </a:extLst>
            </p:cNvPr>
            <p:cNvSpPr/>
            <p:nvPr/>
          </p:nvSpPr>
          <p:spPr>
            <a:xfrm rot="16200000">
              <a:off x="6112893" y="5517894"/>
              <a:ext cx="582115" cy="687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49F0858C-572A-4AC8-892D-431DE5F15EF7}"/>
                </a:ext>
              </a:extLst>
            </p:cNvPr>
            <p:cNvSpPr/>
            <p:nvPr/>
          </p:nvSpPr>
          <p:spPr>
            <a:xfrm rot="16200000">
              <a:off x="6210525" y="5517894"/>
              <a:ext cx="582115" cy="687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2BF82F0-7BA1-48B9-9211-D10C664E0DE3}"/>
                </a:ext>
              </a:extLst>
            </p:cNvPr>
            <p:cNvSpPr/>
            <p:nvPr/>
          </p:nvSpPr>
          <p:spPr>
            <a:xfrm rot="16200000">
              <a:off x="6308156" y="5517894"/>
              <a:ext cx="582115" cy="687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CFB81544-5AD8-4E05-8172-4E57D735344C}"/>
                </a:ext>
              </a:extLst>
            </p:cNvPr>
            <p:cNvSpPr/>
            <p:nvPr/>
          </p:nvSpPr>
          <p:spPr>
            <a:xfrm>
              <a:off x="8200034" y="5261208"/>
              <a:ext cx="320948" cy="121112"/>
            </a:xfrm>
            <a:prstGeom prst="rect">
              <a:avLst/>
            </a:prstGeom>
            <a:solidFill>
              <a:srgbClr val="FF2CFF"/>
            </a:solidFill>
            <a:ln>
              <a:solidFill>
                <a:srgbClr val="FF2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8308632F-67F4-4188-BECD-99895349E424}"/>
                </a:ext>
              </a:extLst>
            </p:cNvPr>
            <p:cNvSpPr/>
            <p:nvPr/>
          </p:nvSpPr>
          <p:spPr>
            <a:xfrm>
              <a:off x="8200034" y="5414056"/>
              <a:ext cx="320948" cy="121112"/>
            </a:xfrm>
            <a:prstGeom prst="rect">
              <a:avLst/>
            </a:prstGeom>
            <a:solidFill>
              <a:srgbClr val="FF2CFF"/>
            </a:solidFill>
            <a:ln>
              <a:solidFill>
                <a:srgbClr val="FF2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F7CF0C7B-C64B-4DB5-B779-EAB7AF63A0D1}"/>
                </a:ext>
              </a:extLst>
            </p:cNvPr>
            <p:cNvSpPr/>
            <p:nvPr/>
          </p:nvSpPr>
          <p:spPr>
            <a:xfrm>
              <a:off x="8200034" y="5566904"/>
              <a:ext cx="320948" cy="121112"/>
            </a:xfrm>
            <a:prstGeom prst="rect">
              <a:avLst/>
            </a:prstGeom>
            <a:solidFill>
              <a:srgbClr val="FF2CFF"/>
            </a:solidFill>
            <a:ln>
              <a:solidFill>
                <a:srgbClr val="FF2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E5FBBE18-5571-469B-9202-0D999823F702}"/>
                </a:ext>
              </a:extLst>
            </p:cNvPr>
            <p:cNvSpPr/>
            <p:nvPr/>
          </p:nvSpPr>
          <p:spPr>
            <a:xfrm>
              <a:off x="8200034" y="5722211"/>
              <a:ext cx="320948" cy="121112"/>
            </a:xfrm>
            <a:prstGeom prst="rect">
              <a:avLst/>
            </a:prstGeom>
            <a:solidFill>
              <a:srgbClr val="FF2CFF"/>
            </a:solidFill>
            <a:ln>
              <a:solidFill>
                <a:srgbClr val="FF2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9167A11-16AF-4D42-AA37-E8A99FF79FEF}"/>
                </a:ext>
              </a:extLst>
            </p:cNvPr>
            <p:cNvSpPr/>
            <p:nvPr/>
          </p:nvSpPr>
          <p:spPr>
            <a:xfrm rot="16200000">
              <a:off x="7287089" y="5517894"/>
              <a:ext cx="582115" cy="68741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A0C67E33-F73B-43A7-B05A-DA19779296DC}"/>
                </a:ext>
              </a:extLst>
            </p:cNvPr>
            <p:cNvSpPr/>
            <p:nvPr/>
          </p:nvSpPr>
          <p:spPr>
            <a:xfrm rot="16200000">
              <a:off x="7384721" y="5517894"/>
              <a:ext cx="582115" cy="68741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56F1FAF-8F73-48B6-8C87-AE9144AAF618}"/>
                </a:ext>
              </a:extLst>
            </p:cNvPr>
            <p:cNvSpPr/>
            <p:nvPr/>
          </p:nvSpPr>
          <p:spPr>
            <a:xfrm rot="16200000">
              <a:off x="7482353" y="5517894"/>
              <a:ext cx="582115" cy="68741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B4574DF9-BB94-4159-A452-3C23ACE775EC}"/>
                </a:ext>
              </a:extLst>
            </p:cNvPr>
            <p:cNvSpPr/>
            <p:nvPr/>
          </p:nvSpPr>
          <p:spPr>
            <a:xfrm rot="16200000">
              <a:off x="7579984" y="5517894"/>
              <a:ext cx="582115" cy="68741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橢圓 21">
              <a:extLst>
                <a:ext uri="{FF2B5EF4-FFF2-40B4-BE49-F238E27FC236}">
                  <a16:creationId xmlns:a16="http://schemas.microsoft.com/office/drawing/2014/main" id="{43BB2674-2E47-4216-B10A-70415998BD56}"/>
                </a:ext>
              </a:extLst>
            </p:cNvPr>
            <p:cNvSpPr/>
            <p:nvPr/>
          </p:nvSpPr>
          <p:spPr>
            <a:xfrm>
              <a:off x="5477546" y="5404859"/>
              <a:ext cx="512939" cy="30278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/>
                <a:t>e</a:t>
              </a:r>
              <a:r>
                <a:rPr lang="en-US" altLang="zh-TW" sz="1400" baseline="30000" dirty="0"/>
                <a:t>+</a:t>
              </a:r>
              <a:endParaRPr lang="zh-TW" altLang="en-US" sz="1200" baseline="30000" dirty="0"/>
            </a:p>
          </p:txBody>
        </p:sp>
        <p:cxnSp>
          <p:nvCxnSpPr>
            <p:cNvPr id="23" name="直線單箭頭接點 22">
              <a:extLst>
                <a:ext uri="{FF2B5EF4-FFF2-40B4-BE49-F238E27FC236}">
                  <a16:creationId xmlns:a16="http://schemas.microsoft.com/office/drawing/2014/main" id="{B017ACA7-1DD0-4EC5-87A3-1EF712215F30}"/>
                </a:ext>
              </a:extLst>
            </p:cNvPr>
            <p:cNvCxnSpPr>
              <a:cxnSpLocks/>
              <a:stCxn id="22" idx="6"/>
              <a:endCxn id="24" idx="1"/>
            </p:cNvCxnSpPr>
            <p:nvPr/>
          </p:nvCxnSpPr>
          <p:spPr>
            <a:xfrm flipV="1">
              <a:off x="5990485" y="5552264"/>
              <a:ext cx="2922750" cy="3986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DE9A560A-3EDA-4FBF-950E-8B8A791AF676}"/>
                </a:ext>
              </a:extLst>
            </p:cNvPr>
            <p:cNvSpPr/>
            <p:nvPr/>
          </p:nvSpPr>
          <p:spPr>
            <a:xfrm>
              <a:off x="8913235" y="5261206"/>
              <a:ext cx="718045" cy="5821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ZDC</a:t>
              </a:r>
              <a:endParaRPr lang="zh-TW" altLang="en-US" dirty="0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7BEF2957-5EED-4639-97E8-D8184F8EE871}"/>
                </a:ext>
              </a:extLst>
            </p:cNvPr>
            <p:cNvSpPr/>
            <p:nvPr/>
          </p:nvSpPr>
          <p:spPr>
            <a:xfrm>
              <a:off x="6271948" y="4850939"/>
              <a:ext cx="977206" cy="2891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B.M.2</a:t>
              </a:r>
              <a:endParaRPr lang="zh-TW" altLang="en-US" dirty="0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07062D80-9616-4601-AD53-081834A9CB5D}"/>
                </a:ext>
              </a:extLst>
            </p:cNvPr>
            <p:cNvSpPr/>
            <p:nvPr/>
          </p:nvSpPr>
          <p:spPr>
            <a:xfrm>
              <a:off x="7543776" y="4850939"/>
              <a:ext cx="977206" cy="2891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B.M.1</a:t>
              </a:r>
              <a:endParaRPr lang="zh-TW" altLang="en-US" dirty="0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7196895-5F36-4A76-A88E-4A85203C721D}"/>
                </a:ext>
              </a:extLst>
            </p:cNvPr>
            <p:cNvSpPr/>
            <p:nvPr/>
          </p:nvSpPr>
          <p:spPr>
            <a:xfrm>
              <a:off x="6110499" y="6054495"/>
              <a:ext cx="655847" cy="201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rgbClr val="FF0000"/>
                  </a:solidFill>
                </a:rPr>
                <a:t>X bar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955DAF6C-8AC5-4857-89C0-3CB0D2FA5B86}"/>
                </a:ext>
              </a:extLst>
            </p:cNvPr>
            <p:cNvSpPr/>
            <p:nvPr/>
          </p:nvSpPr>
          <p:spPr>
            <a:xfrm>
              <a:off x="6760756" y="6054495"/>
              <a:ext cx="655847" cy="201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rgbClr val="FF0000"/>
                  </a:solidFill>
                </a:rPr>
                <a:t>Y bar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8EF3FEE0-BF49-464E-B718-E349DF98DB69}"/>
                </a:ext>
              </a:extLst>
            </p:cNvPr>
            <p:cNvSpPr/>
            <p:nvPr/>
          </p:nvSpPr>
          <p:spPr>
            <a:xfrm>
              <a:off x="7391842" y="6054495"/>
              <a:ext cx="655847" cy="201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rgbClr val="FF0000"/>
                  </a:solidFill>
                </a:rPr>
                <a:t>X bar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D69C8796-1E71-4D55-9E9C-9B38B04BA322}"/>
                </a:ext>
              </a:extLst>
            </p:cNvPr>
            <p:cNvSpPr/>
            <p:nvPr/>
          </p:nvSpPr>
          <p:spPr>
            <a:xfrm>
              <a:off x="8042099" y="6054495"/>
              <a:ext cx="655847" cy="201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rgbClr val="FF0000"/>
                  </a:solidFill>
                </a:rPr>
                <a:t>Y bar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1" name="直線單箭頭接點 30">
              <a:extLst>
                <a:ext uri="{FF2B5EF4-FFF2-40B4-BE49-F238E27FC236}">
                  <a16:creationId xmlns:a16="http://schemas.microsoft.com/office/drawing/2014/main" id="{1DF74FCC-4E5B-46A1-AA00-D08936698574}"/>
                </a:ext>
              </a:extLst>
            </p:cNvPr>
            <p:cNvCxnSpPr/>
            <p:nvPr/>
          </p:nvCxnSpPr>
          <p:spPr>
            <a:xfrm flipV="1">
              <a:off x="8563751" y="5394966"/>
              <a:ext cx="289092" cy="1360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單箭頭接點 31">
              <a:extLst>
                <a:ext uri="{FF2B5EF4-FFF2-40B4-BE49-F238E27FC236}">
                  <a16:creationId xmlns:a16="http://schemas.microsoft.com/office/drawing/2014/main" id="{4C107795-61F6-4458-B68C-FD31F1E18E5E}"/>
                </a:ext>
              </a:extLst>
            </p:cNvPr>
            <p:cNvCxnSpPr>
              <a:cxnSpLocks/>
            </p:cNvCxnSpPr>
            <p:nvPr/>
          </p:nvCxnSpPr>
          <p:spPr>
            <a:xfrm>
              <a:off x="8572562" y="5578990"/>
              <a:ext cx="318399" cy="9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內容版面配置區 2"/>
          <p:cNvSpPr txBox="1">
            <a:spLocks/>
          </p:cNvSpPr>
          <p:nvPr/>
        </p:nvSpPr>
        <p:spPr>
          <a:xfrm>
            <a:off x="4442487" y="1833354"/>
            <a:ext cx="7279956" cy="3768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2876" indent="-192876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17899" indent="-160731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4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642921" indent="-128585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900090" indent="-128585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05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1157259" indent="-128585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05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 marL="1409590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1671596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1928765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2185933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US" dirty="0"/>
          </a:p>
        </p:txBody>
      </p:sp>
      <p:cxnSp>
        <p:nvCxnSpPr>
          <p:cNvPr id="39" name="直線單箭頭接點 38"/>
          <p:cNvCxnSpPr/>
          <p:nvPr/>
        </p:nvCxnSpPr>
        <p:spPr>
          <a:xfrm>
            <a:off x="6219568" y="2471351"/>
            <a:ext cx="3906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圖片 39">
            <a:extLst>
              <a:ext uri="{FF2B5EF4-FFF2-40B4-BE49-F238E27FC236}">
                <a16:creationId xmlns:a16="http://schemas.microsoft.com/office/drawing/2014/main" id="{B4DC53B9-0335-458C-8822-16F355F91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862" y="105118"/>
            <a:ext cx="3087703" cy="3992647"/>
          </a:xfrm>
          <a:prstGeom prst="rect">
            <a:avLst/>
          </a:prstGeom>
        </p:spPr>
      </p:pic>
      <p:pic>
        <p:nvPicPr>
          <p:cNvPr id="41" name="圖片 40">
            <a:extLst>
              <a:ext uri="{FF2B5EF4-FFF2-40B4-BE49-F238E27FC236}">
                <a16:creationId xmlns:a16="http://schemas.microsoft.com/office/drawing/2014/main" id="{155EBA0E-EDB4-4210-9942-FE6A9FD4F9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288"/>
          <a:stretch/>
        </p:blipFill>
        <p:spPr>
          <a:xfrm>
            <a:off x="4616971" y="4176083"/>
            <a:ext cx="7474322" cy="247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98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>
            <a:extLst>
              <a:ext uri="{FF2B5EF4-FFF2-40B4-BE49-F238E27FC236}">
                <a16:creationId xmlns:a16="http://schemas.microsoft.com/office/drawing/2014/main" id="{10E18E8E-8D40-45AF-9D39-609C160C669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7552" y="2638112"/>
            <a:ext cx="3581594" cy="3767169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73D1B7B9-0136-4338-AE35-8822BF06912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854" y="2787080"/>
            <a:ext cx="3569642" cy="3569642"/>
          </a:xfrm>
          <a:prstGeom prst="rect">
            <a:avLst/>
          </a:prstGeom>
        </p:spPr>
      </p:pic>
      <p:grpSp>
        <p:nvGrpSpPr>
          <p:cNvPr id="9" name="群組 8">
            <a:extLst>
              <a:ext uri="{FF2B5EF4-FFF2-40B4-BE49-F238E27FC236}">
                <a16:creationId xmlns:a16="http://schemas.microsoft.com/office/drawing/2014/main" id="{B964441B-C3F0-4983-8321-89298AC27CAD}"/>
              </a:ext>
            </a:extLst>
          </p:cNvPr>
          <p:cNvGrpSpPr/>
          <p:nvPr/>
        </p:nvGrpSpPr>
        <p:grpSpPr>
          <a:xfrm>
            <a:off x="3800597" y="3171892"/>
            <a:ext cx="4482141" cy="2989713"/>
            <a:chOff x="0" y="3171892"/>
            <a:chExt cx="4482141" cy="2989713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E1A40376-8426-4304-8F07-02FEE82376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25041"/>
            <a:stretch/>
          </p:blipFill>
          <p:spPr>
            <a:xfrm>
              <a:off x="0" y="3171892"/>
              <a:ext cx="4482141" cy="2989713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F76A3584-F1C5-4DEB-9ACB-CAFEA036C1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889" t="50613"/>
            <a:stretch/>
          </p:blipFill>
          <p:spPr>
            <a:xfrm>
              <a:off x="1545630" y="4685071"/>
              <a:ext cx="2936511" cy="1476534"/>
            </a:xfrm>
            <a:prstGeom prst="rect">
              <a:avLst/>
            </a:prstGeom>
          </p:spPr>
        </p:pic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7B1BE700-A344-4365-8CAB-DF49BDDDA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THR. fit of readout board: PbWO</a:t>
            </a:r>
            <a:r>
              <a:rPr lang="en-US" altLang="zh-TW" baseline="-25000" dirty="0"/>
              <a:t>4</a:t>
            </a:r>
            <a:endParaRPr lang="zh-TW" altLang="en-US" baseline="-25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11EB003-5C25-4D49-B108-A71B4C9D6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57" y="1279461"/>
            <a:ext cx="11216926" cy="1657467"/>
          </a:xfrm>
        </p:spPr>
        <p:txBody>
          <a:bodyPr/>
          <a:lstStyle/>
          <a:p>
            <a:r>
              <a:rPr lang="en-US" altLang="zh-TW" dirty="0"/>
              <a:t>Kai-Yu did the experiment of </a:t>
            </a:r>
            <a:r>
              <a:rPr lang="en-US" altLang="zh-TW" dirty="0">
                <a:solidFill>
                  <a:srgbClr val="FF0000"/>
                </a:solidFill>
              </a:rPr>
              <a:t>PWO readout board</a:t>
            </a:r>
            <a:r>
              <a:rPr lang="en-US" altLang="zh-TW" dirty="0"/>
              <a:t> + (GAGG-SiPM) scintillator module + LYSO source.</a:t>
            </a:r>
          </a:p>
          <a:p>
            <a:r>
              <a:rPr lang="en-US" altLang="zh-TW" dirty="0"/>
              <a:t>Fitting function of spectrum: 1. Gaussian(pedestal, 297,395keV, 297 escape peak) 2. Expo. decay(circuit noise). 3. </a:t>
            </a:r>
            <a:r>
              <a:rPr lang="en-US" altLang="zh-TW" dirty="0" err="1"/>
              <a:t>Gasuuian</a:t>
            </a:r>
            <a:r>
              <a:rPr lang="en-US" altLang="zh-TW" dirty="0"/>
              <a:t>-CDF Aka. error function(threshold decay fitting).</a:t>
            </a:r>
          </a:p>
          <a:p>
            <a:r>
              <a:rPr lang="en-US" altLang="zh-TW" u="sng" dirty="0"/>
              <a:t>Fit the relationship of VF-DAC VS THR. and </a:t>
            </a:r>
            <a:r>
              <a:rPr lang="el-GR" altLang="zh-TW" u="sng" dirty="0"/>
              <a:t>σ</a:t>
            </a:r>
            <a:r>
              <a:rPr lang="en-US" altLang="zh-TW" u="sng" dirty="0"/>
              <a:t>THR. The VF-DAC VS THR is </a:t>
            </a:r>
            <a:r>
              <a:rPr lang="en-US" altLang="zh-TW" u="sng" dirty="0" err="1"/>
              <a:t>fited</a:t>
            </a:r>
            <a:r>
              <a:rPr lang="en-US" altLang="zh-TW" u="sng" dirty="0"/>
              <a:t> well by </a:t>
            </a:r>
            <a:r>
              <a:rPr lang="en-US" altLang="zh-TW" u="sng" dirty="0">
                <a:solidFill>
                  <a:srgbClr val="FF0000"/>
                </a:solidFill>
              </a:rPr>
              <a:t>Quad</a:t>
            </a:r>
            <a:r>
              <a:rPr lang="en-US" altLang="zh-TW" u="sng" dirty="0"/>
              <a:t>.. </a:t>
            </a:r>
            <a:endParaRPr lang="zh-TW" altLang="en-US" u="sng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B444E2D-DF88-46EC-A4F5-A76C82DD0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CAF3FB3-23DA-438C-BF71-CE7455CC7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10175612" y="2832262"/>
                <a:ext cx="1666172" cy="16725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Fit</m:t>
                      </m:r>
                      <m:r>
                        <a:rPr lang="en-US" sz="18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18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Quad</m:t>
                      </m:r>
                    </m:oMath>
                  </m:oMathPara>
                </a14:m>
                <a:endParaRPr lang="en-US" sz="1800" b="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TW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TW" sz="1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zh-TW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altLang="zh-TW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altLang="zh-TW" sz="1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zh-TW" sz="1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altLang="zh-TW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+0.025 </m:t>
                      </m:r>
                      <m:sSup>
                        <m:sSupPr>
                          <m:ctrlPr>
                            <a:rPr lang="en-US" sz="18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5612" y="2832262"/>
                <a:ext cx="1666172" cy="16725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455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D52E8F-0546-4F8D-8E57-4D8113821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Mean THR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A21EF79-600B-4A7F-98C5-3D604BE69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913" y="1191187"/>
            <a:ext cx="5316538" cy="1558363"/>
          </a:xfrm>
        </p:spPr>
        <p:txBody>
          <a:bodyPr/>
          <a:lstStyle/>
          <a:p>
            <a:r>
              <a:rPr lang="en-US" altLang="zh-TW" dirty="0"/>
              <a:t>Extract the mean THR and compare to ADC.</a:t>
            </a:r>
          </a:p>
          <a:p>
            <a:r>
              <a:rPr lang="en-US" altLang="zh-TW" dirty="0"/>
              <a:t>Fit the mean THR by linear and quadratic.</a:t>
            </a:r>
          </a:p>
          <a:p>
            <a:pPr lvl="1"/>
            <a:r>
              <a:rPr lang="en-US" altLang="zh-TW" dirty="0"/>
              <a:t>Quadratic is better in much cases.</a:t>
            </a:r>
          </a:p>
          <a:p>
            <a:r>
              <a:rPr lang="en-US" altLang="zh-TW" dirty="0"/>
              <a:t>Almost case could fit will by quadratic.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46DB22E-8C70-416B-90C2-3DE019AD6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43E5EFA-6B6A-44F6-B79A-2F8E13FF1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17</a:t>
            </a:fld>
            <a:endParaRPr 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A16526A-28E7-4915-A587-A95A27BD2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874" y="909920"/>
            <a:ext cx="5791200" cy="57912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A02CD17-7164-4F21-AC5A-077A243C893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385" y="2815845"/>
            <a:ext cx="3581594" cy="376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89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D52E8F-0546-4F8D-8E57-4D8113821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Mean THR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A21EF79-600B-4A7F-98C5-3D604BE69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912" y="1191187"/>
            <a:ext cx="5688120" cy="3145863"/>
          </a:xfrm>
        </p:spPr>
        <p:txBody>
          <a:bodyPr/>
          <a:lstStyle/>
          <a:p>
            <a:r>
              <a:rPr lang="en-US" altLang="zh-TW" dirty="0"/>
              <a:t>Extract the mean THR and compare to ADC.</a:t>
            </a:r>
          </a:p>
          <a:p>
            <a:r>
              <a:rPr lang="en-US" altLang="zh-TW" dirty="0"/>
              <a:t>Fit the mean THR by linear and quadratic.</a:t>
            </a:r>
          </a:p>
          <a:p>
            <a:pPr lvl="1"/>
            <a:r>
              <a:rPr lang="en-US" altLang="zh-TW" dirty="0"/>
              <a:t>Quadratic is better in much cases.</a:t>
            </a:r>
          </a:p>
          <a:p>
            <a:r>
              <a:rPr lang="en-US" altLang="zh-TW" dirty="0"/>
              <a:t>The mean could fit will by quadratic.</a:t>
            </a:r>
          </a:p>
          <a:p>
            <a:pPr lvl="1"/>
            <a:r>
              <a:rPr lang="en-US" altLang="zh-TW" dirty="0"/>
              <a:t>Use quadratic to construct the all channel case and fill them into TH2 to fit by quadratic for total channel.</a:t>
            </a:r>
          </a:p>
          <a:p>
            <a:pPr lvl="1"/>
            <a:r>
              <a:rPr lang="en-US" altLang="zh-TW" dirty="0"/>
              <a:t>Average THR of all channel:</a:t>
            </a:r>
          </a:p>
          <a:p>
            <a:pPr lvl="2"/>
            <a:r>
              <a:rPr lang="en-US" altLang="zh-TW" dirty="0"/>
              <a:t>-3375.410 + 15.255 ADC + 0.017 ADC</a:t>
            </a:r>
            <a:r>
              <a:rPr lang="en-US" altLang="zh-TW" baseline="30000" dirty="0"/>
              <a:t>2</a:t>
            </a:r>
            <a:r>
              <a:rPr lang="en-US" altLang="zh-TW" dirty="0"/>
              <a:t>.</a:t>
            </a:r>
          </a:p>
          <a:p>
            <a:endParaRPr lang="en-US" altLang="zh-TW" dirty="0"/>
          </a:p>
          <a:p>
            <a:r>
              <a:rPr lang="en-US" altLang="zh-TW" dirty="0"/>
              <a:t>The width of THR is no relationship.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46DB22E-8C70-416B-90C2-3DE019AD6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43E5EFA-6B6A-44F6-B79A-2F8E13FF1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18</a:t>
            </a:fld>
            <a:endParaRPr 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1799B7E-3F73-4153-8FBA-B04F10128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424" y="4003421"/>
            <a:ext cx="2532600" cy="25326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B7576DC-EBF5-4482-99B0-67387311E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2703" y="4003421"/>
            <a:ext cx="2532600" cy="25326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A1914551-EE87-4394-92EA-C7146AFB0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05" y="649255"/>
            <a:ext cx="5065197" cy="2532599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C1688107-E450-4974-AF27-31607FC22BB5}"/>
              </a:ext>
            </a:extLst>
          </p:cNvPr>
          <p:cNvSpPr/>
          <p:nvPr/>
        </p:nvSpPr>
        <p:spPr>
          <a:xfrm>
            <a:off x="6052252" y="649255"/>
            <a:ext cx="2486087" cy="25325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ROC A</a:t>
            </a: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04D19C84-E7DE-4DD9-85AD-6215165F1CAD}"/>
              </a:ext>
            </a:extLst>
          </p:cNvPr>
          <p:cNvSpPr/>
          <p:nvPr/>
        </p:nvSpPr>
        <p:spPr>
          <a:xfrm>
            <a:off x="8594873" y="649255"/>
            <a:ext cx="2486087" cy="25325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ROC B</a:t>
            </a: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BE8E0B5B-BBF2-4417-A610-A480D21BD564}"/>
              </a:ext>
            </a:extLst>
          </p:cNvPr>
          <p:cNvSpPr/>
          <p:nvPr/>
        </p:nvSpPr>
        <p:spPr>
          <a:xfrm rot="16200000">
            <a:off x="5844936" y="1001854"/>
            <a:ext cx="561305" cy="79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900" dirty="0">
                <a:solidFill>
                  <a:schemeClr val="bg1"/>
                </a:solidFill>
              </a:rPr>
              <a:t>ADC</a:t>
            </a:r>
            <a:endParaRPr lang="zh-TW" altLang="en-US" sz="900" dirty="0">
              <a:solidFill>
                <a:schemeClr val="bg1"/>
              </a:solidFill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0D91354-1D91-4DEB-B8B0-FAD480D3BA5B}"/>
              </a:ext>
            </a:extLst>
          </p:cNvPr>
          <p:cNvSpPr/>
          <p:nvPr/>
        </p:nvSpPr>
        <p:spPr>
          <a:xfrm rot="16200000">
            <a:off x="8369502" y="1001854"/>
            <a:ext cx="561305" cy="79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900" dirty="0">
                <a:solidFill>
                  <a:schemeClr val="bg1"/>
                </a:solidFill>
              </a:rPr>
              <a:t>ADC</a:t>
            </a:r>
            <a:endParaRPr lang="zh-TW" altLang="en-US" sz="900" dirty="0">
              <a:solidFill>
                <a:schemeClr val="bg1"/>
              </a:solidFill>
            </a:endParaRPr>
          </a:p>
        </p:txBody>
      </p: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4D3252D4-6089-4BDD-86E4-0D92AF29C329}"/>
              </a:ext>
            </a:extLst>
          </p:cNvPr>
          <p:cNvCxnSpPr/>
          <p:nvPr/>
        </p:nvCxnSpPr>
        <p:spPr>
          <a:xfrm>
            <a:off x="7639548" y="336406"/>
            <a:ext cx="5722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BF3D195F-D6A1-4B62-9887-709EEFF50124}"/>
              </a:ext>
            </a:extLst>
          </p:cNvPr>
          <p:cNvCxnSpPr/>
          <p:nvPr/>
        </p:nvCxnSpPr>
        <p:spPr>
          <a:xfrm>
            <a:off x="7639548" y="494402"/>
            <a:ext cx="572237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241D66AA-D579-408E-97A4-365CF98F748D}"/>
              </a:ext>
            </a:extLst>
          </p:cNvPr>
          <p:cNvCxnSpPr/>
          <p:nvPr/>
        </p:nvCxnSpPr>
        <p:spPr>
          <a:xfrm>
            <a:off x="7925666" y="265615"/>
            <a:ext cx="0" cy="129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AB1ABFBE-3B6A-4DED-BCBA-D73CA4E70225}"/>
              </a:ext>
            </a:extLst>
          </p:cNvPr>
          <p:cNvCxnSpPr/>
          <p:nvPr/>
        </p:nvCxnSpPr>
        <p:spPr>
          <a:xfrm>
            <a:off x="7924683" y="423914"/>
            <a:ext cx="0" cy="12973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>
            <a:extLst>
              <a:ext uri="{FF2B5EF4-FFF2-40B4-BE49-F238E27FC236}">
                <a16:creationId xmlns:a16="http://schemas.microsoft.com/office/drawing/2014/main" id="{C9FEFB14-4942-42C2-B075-A049952955BC}"/>
              </a:ext>
            </a:extLst>
          </p:cNvPr>
          <p:cNvSpPr/>
          <p:nvPr/>
        </p:nvSpPr>
        <p:spPr>
          <a:xfrm>
            <a:off x="8103987" y="295738"/>
            <a:ext cx="1640170" cy="79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900" dirty="0">
                <a:solidFill>
                  <a:schemeClr val="bg1"/>
                </a:solidFill>
              </a:rPr>
              <a:t>Width of threshold</a:t>
            </a:r>
            <a:endParaRPr lang="zh-TW" altLang="en-US" sz="900" dirty="0">
              <a:solidFill>
                <a:schemeClr val="bg1"/>
              </a:solidFill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ED49875-0E01-48E7-B5AE-CF7D0C769FF7}"/>
              </a:ext>
            </a:extLst>
          </p:cNvPr>
          <p:cNvSpPr/>
          <p:nvPr/>
        </p:nvSpPr>
        <p:spPr>
          <a:xfrm>
            <a:off x="8103987" y="453655"/>
            <a:ext cx="1640170" cy="79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900" dirty="0">
                <a:solidFill>
                  <a:schemeClr val="bg1"/>
                </a:solidFill>
              </a:rPr>
              <a:t>Mean of threshold</a:t>
            </a:r>
            <a:endParaRPr lang="zh-TW" altLang="en-US" sz="900" dirty="0">
              <a:solidFill>
                <a:schemeClr val="bg1"/>
              </a:solidFill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E1B7B3F0-0CF1-4121-A9F2-47551E98414E}"/>
              </a:ext>
            </a:extLst>
          </p:cNvPr>
          <p:cNvSpPr/>
          <p:nvPr/>
        </p:nvSpPr>
        <p:spPr>
          <a:xfrm>
            <a:off x="8742394" y="3625850"/>
            <a:ext cx="2146300" cy="298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Fit the </a:t>
            </a:r>
            <a:r>
              <a:rPr lang="el-GR" altLang="zh-TW" dirty="0"/>
              <a:t>σ</a:t>
            </a:r>
            <a:r>
              <a:rPr lang="en-US" altLang="zh-TW" dirty="0"/>
              <a:t>THR</a:t>
            </a:r>
            <a:endParaRPr lang="zh-TW" altLang="en-US" dirty="0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4624B5A6-0A02-4212-9681-E38E1CFD7394}"/>
              </a:ext>
            </a:extLst>
          </p:cNvPr>
          <p:cNvSpPr/>
          <p:nvPr/>
        </p:nvSpPr>
        <p:spPr>
          <a:xfrm>
            <a:off x="6222145" y="3625850"/>
            <a:ext cx="2146300" cy="298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Fit the </a:t>
            </a:r>
            <a:r>
              <a:rPr lang="el-GR" altLang="zh-TW" dirty="0"/>
              <a:t>σ</a:t>
            </a:r>
            <a:r>
              <a:rPr lang="en-US" altLang="zh-TW" dirty="0"/>
              <a:t>THR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8239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28E086-4710-4FF9-A9FD-96F2C6086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Back up: X-ray escape peak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C450E69-389C-42A7-99E6-42B2ADDC7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686" y="1167732"/>
            <a:ext cx="10601008" cy="867100"/>
          </a:xfrm>
        </p:spPr>
        <p:txBody>
          <a:bodyPr>
            <a:normAutofit/>
          </a:bodyPr>
          <a:lstStyle/>
          <a:p>
            <a:r>
              <a:rPr lang="en-US" altLang="zh-TW" dirty="0"/>
              <a:t>X-ray escape peak is kind of process that the gamma ray loss some energy by X-ray in crystal.</a:t>
            </a:r>
          </a:p>
          <a:p>
            <a:r>
              <a:rPr lang="en-US" altLang="zh-TW" dirty="0"/>
              <a:t>In some crystal scintillator detector paper, they describe the </a:t>
            </a:r>
            <a:r>
              <a:rPr lang="en-US" altLang="zh-TW" dirty="0">
                <a:solidFill>
                  <a:srgbClr val="FF0000"/>
                </a:solidFill>
              </a:rPr>
              <a:t>X-ray escape peak</a:t>
            </a:r>
            <a:r>
              <a:rPr lang="en-US" altLang="zh-TW" dirty="0"/>
              <a:t> in the gamma radiation case.</a:t>
            </a:r>
          </a:p>
          <a:p>
            <a:endParaRPr lang="en-US" altLang="zh-TW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555E333-C2BC-4AB8-B5C5-6E5632940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70F6952-AC1F-4B01-B0BD-0BC2270F9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19</a:t>
            </a:fld>
            <a:endParaRPr lang="en-US"/>
          </a:p>
        </p:txBody>
      </p:sp>
      <p:pic>
        <p:nvPicPr>
          <p:cNvPr id="1026" name="Picture 2" descr="Simulated spectra of GAGG and LYSO crystals. The X-ray escape peaks are visible in red at around (a) 450 keV for LYSO and (b) 460 keV for GAGG crystals.">
            <a:extLst>
              <a:ext uri="{FF2B5EF4-FFF2-40B4-BE49-F238E27FC236}">
                <a16:creationId xmlns:a16="http://schemas.microsoft.com/office/drawing/2014/main" id="{E4CBDE03-AF0B-4E4B-8B3B-D2390F76A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74" y="2988957"/>
            <a:ext cx="6140322" cy="204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B0FC22D4-E6E6-4813-98F4-286BFE75CD93}"/>
              </a:ext>
            </a:extLst>
          </p:cNvPr>
          <p:cNvSpPr txBox="1"/>
          <p:nvPr/>
        </p:nvSpPr>
        <p:spPr>
          <a:xfrm>
            <a:off x="5315547" y="4983646"/>
            <a:ext cx="62966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11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Figure 11.</a:t>
            </a:r>
            <a:r>
              <a:rPr lang="en-US" altLang="zh-TW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Simulated spectra of GAGG and LYSO crystals. The X-ray escape peaks are visible in red at around (</a:t>
            </a:r>
            <a:r>
              <a:rPr lang="en-US" altLang="zh-TW" sz="11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en-US" altLang="zh-TW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 450 keV for LYSO and (</a:t>
            </a:r>
            <a:r>
              <a:rPr lang="en-US" altLang="zh-TW" sz="11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</a:t>
            </a:r>
            <a:r>
              <a:rPr lang="en-US" altLang="zh-TW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 460 keV for GAGG crystals.</a:t>
            </a:r>
            <a:endParaRPr lang="en-US" altLang="zh-TW" sz="1100" b="0" dirty="0">
              <a:solidFill>
                <a:srgbClr val="111111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D62D6C52-CF4B-4186-9956-8543AA5B5B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260"/>
          <a:stretch/>
        </p:blipFill>
        <p:spPr>
          <a:xfrm>
            <a:off x="734603" y="2826315"/>
            <a:ext cx="3496667" cy="303106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517D6DE3-5652-4F60-B5A3-D018784E3E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39" t="86851"/>
          <a:stretch/>
        </p:blipFill>
        <p:spPr>
          <a:xfrm>
            <a:off x="734602" y="5857384"/>
            <a:ext cx="3496668" cy="410530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1BD5EADD-A8A7-4BEB-A7A6-510611F2465F}"/>
              </a:ext>
            </a:extLst>
          </p:cNvPr>
          <p:cNvSpPr txBox="1"/>
          <p:nvPr/>
        </p:nvSpPr>
        <p:spPr>
          <a:xfrm>
            <a:off x="5348474" y="5469268"/>
            <a:ext cx="61403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Reference: Matter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altLang="zh-TW" sz="12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2021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6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(4), 43; </a:t>
            </a:r>
            <a:r>
              <a:rPr lang="en-US" altLang="zh-TW" sz="12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https://doi.org/10.3390/condmat6040043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407D116B-2D59-4054-B36A-EF1AFB788374}"/>
              </a:ext>
            </a:extLst>
          </p:cNvPr>
          <p:cNvSpPr txBox="1"/>
          <p:nvPr/>
        </p:nvSpPr>
        <p:spPr>
          <a:xfrm>
            <a:off x="734602" y="2353738"/>
            <a:ext cx="34966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200" i="1" dirty="0">
                <a:solidFill>
                  <a:srgbClr val="222222"/>
                </a:solidFill>
                <a:latin typeface="Arial" panose="020B0604020202020204" pitchFamily="34" charset="0"/>
              </a:rPr>
              <a:t>Text book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altLang="zh-TW" sz="1200" dirty="0">
                <a:solidFill>
                  <a:schemeClr val="bg1"/>
                </a:solidFill>
              </a:rPr>
              <a:t>G. F. Knoll, </a:t>
            </a:r>
            <a:r>
              <a:rPr lang="en-US" altLang="zh-TW" sz="1200" i="1" dirty="0">
                <a:solidFill>
                  <a:schemeClr val="bg1"/>
                </a:solidFill>
              </a:rPr>
              <a:t>Radiation Detection and Measurement</a:t>
            </a:r>
            <a:r>
              <a:rPr lang="en-US" altLang="zh-TW" sz="1200" dirty="0">
                <a:solidFill>
                  <a:schemeClr val="bg1"/>
                </a:solidFill>
              </a:rPr>
              <a:t>, 4th ed. (Wiley, 2010)</a:t>
            </a:r>
            <a:endParaRPr lang="zh-TW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0209"/>
            <a:ext cx="7296726" cy="2432242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B3A9C87F-02A5-423F-9EE6-807AE74078EA}"/>
              </a:ext>
            </a:extLst>
          </p:cNvPr>
          <p:cNvSpPr/>
          <p:nvPr/>
        </p:nvSpPr>
        <p:spPr>
          <a:xfrm rot="5400000">
            <a:off x="3451635" y="1742219"/>
            <a:ext cx="393455" cy="3302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TW" sz="1400" dirty="0">
                <a:solidFill>
                  <a:srgbClr val="0070C0"/>
                </a:solidFill>
              </a:rPr>
              <a:t>Data ADC – 2175 VS MC </a:t>
            </a:r>
            <a:r>
              <a:rPr lang="en-US" altLang="zh-TW" sz="1400" dirty="0" err="1">
                <a:solidFill>
                  <a:srgbClr val="0070C0"/>
                </a:solidFill>
              </a:rPr>
              <a:t>Edep</a:t>
            </a:r>
            <a:endParaRPr lang="zh-TW" altLang="en-US" sz="1400" dirty="0">
              <a:solidFill>
                <a:srgbClr val="0070C0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5840A60-C152-4EF8-9E7A-9C4D1DD55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E</a:t>
            </a:r>
            <a:r>
              <a:rPr lang="en-US" altLang="zh-TW" baseline="-25000" dirty="0"/>
              <a:t>max</a:t>
            </a:r>
            <a:r>
              <a:rPr lang="en-US" altLang="zh-TW" dirty="0"/>
              <a:t> comparison with data and MC-LYSO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997720A-ADC3-4F69-82D1-08D4E68AF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672" y="1156981"/>
            <a:ext cx="10695022" cy="1657011"/>
          </a:xfrm>
        </p:spPr>
        <p:txBody>
          <a:bodyPr>
            <a:normAutofit/>
          </a:bodyPr>
          <a:lstStyle/>
          <a:p>
            <a:r>
              <a:rPr lang="en-US" altLang="zh-TW" dirty="0"/>
              <a:t>Check the MC is correct enough on E</a:t>
            </a:r>
            <a:r>
              <a:rPr lang="en-US" altLang="zh-TW" baseline="-25000" dirty="0"/>
              <a:t>max</a:t>
            </a:r>
            <a:r>
              <a:rPr lang="en-US" altLang="zh-TW" dirty="0"/>
              <a:t> compare to the data.</a:t>
            </a:r>
            <a:endParaRPr lang="zh-TW" altLang="en-US" dirty="0"/>
          </a:p>
          <a:p>
            <a:r>
              <a:rPr lang="en-US" altLang="zh-TW" dirty="0"/>
              <a:t>Draw the </a:t>
            </a:r>
            <a:r>
              <a:rPr lang="en-US" altLang="zh-TW" dirty="0">
                <a:solidFill>
                  <a:srgbClr val="FF0000"/>
                </a:solidFill>
              </a:rPr>
              <a:t>E</a:t>
            </a:r>
            <a:r>
              <a:rPr lang="en-US" altLang="zh-TW" baseline="-25000" dirty="0">
                <a:solidFill>
                  <a:srgbClr val="FF0000"/>
                </a:solidFill>
              </a:rPr>
              <a:t>max</a:t>
            </a:r>
            <a:r>
              <a:rPr lang="en-US" altLang="zh-TW" dirty="0">
                <a:solidFill>
                  <a:srgbClr val="FF0000"/>
                </a:solidFill>
              </a:rPr>
              <a:t> and </a:t>
            </a:r>
            <a:r>
              <a:rPr lang="en-US" altLang="zh-TW" dirty="0" err="1">
                <a:solidFill>
                  <a:srgbClr val="FF0000"/>
                </a:solidFill>
              </a:rPr>
              <a:t>ADC</a:t>
            </a:r>
            <a:r>
              <a:rPr lang="en-US" altLang="zh-TW" baseline="-25000" dirty="0" err="1">
                <a:solidFill>
                  <a:srgbClr val="FF0000"/>
                </a:solidFill>
              </a:rPr>
              <a:t>max</a:t>
            </a:r>
            <a:r>
              <a:rPr lang="en-US" altLang="zh-TW" dirty="0"/>
              <a:t> VS Ebeam between MC and Data. PS: data minus 2175ADC for pass through (0,0).</a:t>
            </a:r>
          </a:p>
          <a:p>
            <a:r>
              <a:rPr lang="en-US" altLang="zh-TW" dirty="0"/>
              <a:t>Use profile to get the average on Y and the error.</a:t>
            </a:r>
          </a:p>
          <a:p>
            <a:r>
              <a:rPr lang="en-US" altLang="zh-TW" u="sng" dirty="0"/>
              <a:t>The ratio between MC </a:t>
            </a:r>
            <a:r>
              <a:rPr lang="en-US" altLang="zh-TW" u="sng" dirty="0" err="1"/>
              <a:t>Edep</a:t>
            </a:r>
            <a:r>
              <a:rPr lang="en-US" altLang="zh-TW" u="sng" dirty="0"/>
              <a:t> and data ADC is almost a </a:t>
            </a:r>
            <a:r>
              <a:rPr lang="en-US" altLang="zh-TW" u="sng" dirty="0">
                <a:solidFill>
                  <a:srgbClr val="FF0000"/>
                </a:solidFill>
              </a:rPr>
              <a:t>constant</a:t>
            </a:r>
            <a:r>
              <a:rPr lang="zh-TW" altLang="en-US" u="sng" dirty="0">
                <a:solidFill>
                  <a:srgbClr val="FF0000"/>
                </a:solidFill>
              </a:rPr>
              <a:t> </a:t>
            </a:r>
            <a:r>
              <a:rPr lang="en-US" altLang="zh-TW" u="sng" dirty="0">
                <a:solidFill>
                  <a:srgbClr val="FF0000"/>
                </a:solidFill>
              </a:rPr>
              <a:t>~</a:t>
            </a:r>
            <a:r>
              <a:rPr lang="zh-TW" altLang="en-US" u="sng" dirty="0">
                <a:solidFill>
                  <a:srgbClr val="FF0000"/>
                </a:solidFill>
              </a:rPr>
              <a:t> </a:t>
            </a:r>
            <a:r>
              <a:rPr lang="en-US" altLang="zh-TW" u="sng" dirty="0">
                <a:solidFill>
                  <a:srgbClr val="FF0000"/>
                </a:solidFill>
              </a:rPr>
              <a:t>4.811</a:t>
            </a:r>
            <a:r>
              <a:rPr lang="en-US" altLang="zh-TW" u="sng" dirty="0"/>
              <a:t>.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31EE227-F5C7-489A-8FC2-5A672708D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62ECFB4-8F66-44B1-9167-8D023B6AC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2</a:t>
            </a:fld>
            <a:endParaRPr 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D33C9817-7ED8-43F7-8D5C-D8B03287B6EF}"/>
              </a:ext>
            </a:extLst>
          </p:cNvPr>
          <p:cNvSpPr txBox="1"/>
          <p:nvPr/>
        </p:nvSpPr>
        <p:spPr>
          <a:xfrm>
            <a:off x="9368695" y="6539625"/>
            <a:ext cx="2718970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500" dirty="0">
                <a:solidFill>
                  <a:srgbClr val="D6D6D6"/>
                </a:solidFill>
              </a:rPr>
              <a:t>/data8/ZDC/EMCal/simulations/ConvertToSciFormat_25/Savetmp/DrawDataMCCmp.C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726" y="3590209"/>
            <a:ext cx="2432242" cy="243224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968" y="3590209"/>
            <a:ext cx="2432242" cy="2432242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B3A9C87F-02A5-423F-9EE6-807AE74078EA}"/>
              </a:ext>
            </a:extLst>
          </p:cNvPr>
          <p:cNvSpPr/>
          <p:nvPr/>
        </p:nvSpPr>
        <p:spPr>
          <a:xfrm rot="5400000">
            <a:off x="8316119" y="2344691"/>
            <a:ext cx="393455" cy="2097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TW" sz="1400" dirty="0">
                <a:solidFill>
                  <a:srgbClr val="0070C0"/>
                </a:solidFill>
              </a:rPr>
              <a:t>Data/MC</a:t>
            </a:r>
            <a:endParaRPr lang="zh-TW" altLang="en-US" sz="1400" dirty="0">
              <a:solidFill>
                <a:srgbClr val="0070C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3A9C87F-02A5-423F-9EE6-807AE74078EA}"/>
              </a:ext>
            </a:extLst>
          </p:cNvPr>
          <p:cNvSpPr/>
          <p:nvPr/>
        </p:nvSpPr>
        <p:spPr>
          <a:xfrm rot="5400000">
            <a:off x="10748360" y="2344691"/>
            <a:ext cx="393455" cy="2097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TW" sz="1400" dirty="0">
                <a:solidFill>
                  <a:srgbClr val="0070C0"/>
                </a:solidFill>
              </a:rPr>
              <a:t>Data/Scaled-MC</a:t>
            </a:r>
            <a:endParaRPr lang="zh-TW" altLang="en-US" sz="1400" dirty="0">
              <a:solidFill>
                <a:srgbClr val="0070C0"/>
              </a:solidFill>
            </a:endParaRP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C6DDD2F7-1CDD-48BE-93B8-B704C91BD501}"/>
              </a:ext>
            </a:extLst>
          </p:cNvPr>
          <p:cNvSpPr/>
          <p:nvPr/>
        </p:nvSpPr>
        <p:spPr>
          <a:xfrm>
            <a:off x="2779534" y="2106472"/>
            <a:ext cx="6200152" cy="45946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F32BC6AA-8151-45F0-9D9A-BFBE0E45010B}"/>
              </a:ext>
            </a:extLst>
          </p:cNvPr>
          <p:cNvCxnSpPr>
            <a:endCxn id="13" idx="5"/>
          </p:cNvCxnSpPr>
          <p:nvPr/>
        </p:nvCxnSpPr>
        <p:spPr>
          <a:xfrm>
            <a:off x="3949307" y="2563801"/>
            <a:ext cx="4122388" cy="346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274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CCA073-CEC7-4750-B19A-C2E4C7F92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ADC to MeV: PWO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BA11412-BC22-4DB4-8A83-658A2F4CB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55283"/>
            <a:ext cx="8946541" cy="4733370"/>
          </a:xfrm>
        </p:spPr>
        <p:txBody>
          <a:bodyPr/>
          <a:lstStyle/>
          <a:p>
            <a:r>
              <a:rPr lang="en-US" altLang="zh-TW" dirty="0"/>
              <a:t>Use the relationship of </a:t>
            </a:r>
            <a:r>
              <a:rPr lang="en-US" altLang="zh-TW" dirty="0" err="1"/>
              <a:t>ADCmax</a:t>
            </a:r>
            <a:r>
              <a:rPr lang="en-US" altLang="zh-TW" dirty="0"/>
              <a:t>  VS </a:t>
            </a:r>
            <a:r>
              <a:rPr lang="en-US" altLang="zh-TW" dirty="0" err="1"/>
              <a:t>Emax</a:t>
            </a:r>
            <a:r>
              <a:rPr lang="en-US" altLang="zh-TW" dirty="0"/>
              <a:t> and Ebeam VS </a:t>
            </a:r>
            <a:r>
              <a:rPr lang="en-US" altLang="zh-TW" dirty="0" err="1"/>
              <a:t>ADCmax</a:t>
            </a:r>
            <a:r>
              <a:rPr lang="en-US" altLang="zh-TW" dirty="0"/>
              <a:t>, we can convert the ADC to MeV, and know the MeV of THR and </a:t>
            </a:r>
            <a:r>
              <a:rPr lang="el-GR" altLang="zh-TW" dirty="0"/>
              <a:t>σ</a:t>
            </a:r>
            <a:r>
              <a:rPr lang="en-US" altLang="zh-TW"/>
              <a:t>THR –ADC. 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EF06BC3-D7C4-4646-B281-F0730AFD1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D148E1E-E823-4E0A-8B65-C1B19FB5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20</a:t>
            </a:fld>
            <a:endParaRPr 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F17F93C-2B4E-4FBD-876A-C6C3E0B01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856" y="2258660"/>
            <a:ext cx="4328160" cy="432816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34" y="2258660"/>
            <a:ext cx="4328160" cy="432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6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BDC5D2FD-C0FE-4483-9457-9915CBD08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519" y="2669013"/>
            <a:ext cx="6198917" cy="403210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78F1C32-7A3D-4855-B82B-49BBD9B97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Problem: Apply the THR cut on PbWO</a:t>
            </a:r>
            <a:r>
              <a:rPr lang="en-US" altLang="zh-TW" baseline="-25000" dirty="0"/>
              <a:t>4</a:t>
            </a:r>
            <a:r>
              <a:rPr lang="en-US" altLang="zh-TW" dirty="0"/>
              <a:t> MC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CFA25533-3C25-40E9-BD6E-6EF11607F8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170" y="1297219"/>
                <a:ext cx="8248769" cy="4726021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TW" b="1" dirty="0"/>
                  <a:t>Why does </a:t>
                </a:r>
                <a:r>
                  <a:rPr lang="en-US" altLang="zh-TW" b="1" dirty="0" err="1"/>
                  <a:t>ADCmax</a:t>
                </a:r>
                <a:r>
                  <a:rPr lang="en-US" altLang="zh-TW" b="1" dirty="0"/>
                  <a:t> show 2 peaks in both MC and data, but </a:t>
                </a:r>
                <a:r>
                  <a:rPr lang="en-US" altLang="zh-TW" b="1" dirty="0" err="1"/>
                  <a:t>Edep</a:t>
                </a:r>
                <a:r>
                  <a:rPr lang="en-US" altLang="zh-TW" b="1" baseline="-25000" dirty="0" err="1"/>
                  <a:t>max</a:t>
                </a:r>
                <a:r>
                  <a:rPr lang="en-US" altLang="zh-TW" b="1" dirty="0"/>
                  <a:t> not?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In simulation, energy is from crystal, but collected photons are from SiPM.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Applying THR cuts makes SiPM channels act separately → sometimes 2 peaks appear in data/MC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TW" b="1" dirty="0"/>
                  <a:t>For 98 MeV, THR=650, but it behaves like the 450 case in data?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THR(DAC) must be set channel by channel.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Try 450 files of data to check.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TW" b="1" dirty="0">
                    <a:latin typeface="+mj-lt"/>
                  </a:rPr>
                  <a:t>In the high THR cases, the resolution is wired!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The THR make the data point in a small range.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When the THR approach the peak, the resolution of Emax is better…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TW" dirty="0">
                    <a:latin typeface="+mj-lt"/>
                  </a:rPr>
                  <a:t>When the THR filter the channels without max tower channel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altLang="zh-TW" dirty="0">
                    <a:latin typeface="+mj-lt"/>
                  </a:rPr>
                  <a:t>=&gt;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dirty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TW" b="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err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b="0" i="1" dirty="0" err="1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i="0" dirty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altLang="zh-TW" dirty="0">
                    <a:latin typeface="+mj-lt"/>
                  </a:rPr>
                  <a:t>, and also have a smaller resolution.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CFA25533-3C25-40E9-BD6E-6EF11607F8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170" y="1297219"/>
                <a:ext cx="8248769" cy="4726021"/>
              </a:xfrm>
              <a:blipFill>
                <a:blip r:embed="rId3"/>
                <a:stretch>
                  <a:fillRect l="-148" t="-7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C54A72A-9339-4E02-B8A6-4CECD359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FF70A80-5004-465A-841A-F3C033731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21</a:t>
            </a:fld>
            <a:endParaRPr lang="en-US"/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D2D19E36-6D1E-4300-A92B-67F1167488EB}"/>
              </a:ext>
            </a:extLst>
          </p:cNvPr>
          <p:cNvGrpSpPr/>
          <p:nvPr/>
        </p:nvGrpSpPr>
        <p:grpSpPr>
          <a:xfrm>
            <a:off x="9319260" y="609599"/>
            <a:ext cx="1921118" cy="1903639"/>
            <a:chOff x="8983607" y="259367"/>
            <a:chExt cx="2256771" cy="2253872"/>
          </a:xfrm>
        </p:grpSpPr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4CFD93F9-C602-4FC0-AA76-4CA7859AF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35610" y="537477"/>
              <a:ext cx="1975762" cy="197576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6A6F9DCA-FEB2-49C3-8C31-ECAC01D441D0}"/>
                </a:ext>
              </a:extLst>
            </p:cNvPr>
            <p:cNvSpPr/>
            <p:nvPr/>
          </p:nvSpPr>
          <p:spPr>
            <a:xfrm>
              <a:off x="8983607" y="259367"/>
              <a:ext cx="2256771" cy="27811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>
                  <a:solidFill>
                    <a:schemeClr val="bg1"/>
                  </a:solidFill>
                  <a:latin typeface="+mj-lt"/>
                </a:rPr>
                <a:t>E5x5 of </a:t>
              </a:r>
              <a:r>
                <a:rPr lang="en-US" altLang="zh-TW" sz="1200" dirty="0">
                  <a:solidFill>
                    <a:srgbClr val="FF0000"/>
                  </a:solidFill>
                  <a:latin typeface="+mj-lt"/>
                </a:rPr>
                <a:t>Data, </a:t>
              </a:r>
              <a:r>
                <a:rPr lang="en-US" altLang="zh-TW" sz="1200" dirty="0">
                  <a:solidFill>
                    <a:schemeClr val="bg1"/>
                  </a:solidFill>
                  <a:latin typeface="+mj-lt"/>
                </a:rPr>
                <a:t>HV = 30V</a:t>
              </a:r>
              <a:endParaRPr lang="zh-TW" altLang="en-US" sz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FAB845C7-EC7D-4E1E-AA76-BDC47F239856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10289607" y="2513238"/>
            <a:ext cx="424113" cy="7709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950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B3A9C87F-02A5-423F-9EE6-807AE74078EA}"/>
              </a:ext>
            </a:extLst>
          </p:cNvPr>
          <p:cNvSpPr/>
          <p:nvPr/>
        </p:nvSpPr>
        <p:spPr>
          <a:xfrm rot="5400000">
            <a:off x="3735362" y="1715998"/>
            <a:ext cx="393455" cy="2097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TW" sz="1400" dirty="0">
                <a:solidFill>
                  <a:srgbClr val="0070C0"/>
                </a:solidFill>
              </a:rPr>
              <a:t>Data/MC</a:t>
            </a:r>
            <a:endParaRPr lang="zh-TW" altLang="en-US" sz="1400" dirty="0">
              <a:solidFill>
                <a:srgbClr val="0070C0"/>
              </a:solidFill>
            </a:endParaRP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4C6FF73A-3A0B-4881-893A-20F87E287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293" y="2963702"/>
            <a:ext cx="3475594" cy="347559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5840A60-C152-4EF8-9E7A-9C4D1DD55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E</a:t>
            </a:r>
            <a:r>
              <a:rPr lang="en-US" altLang="zh-TW" baseline="-25000" dirty="0"/>
              <a:t>max</a:t>
            </a:r>
            <a:r>
              <a:rPr lang="en-US" altLang="zh-TW" dirty="0"/>
              <a:t> comparison with data and MC-PWO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997720A-ADC3-4F69-82D1-08D4E68AF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672" y="1156981"/>
            <a:ext cx="10695022" cy="1657011"/>
          </a:xfrm>
        </p:spPr>
        <p:txBody>
          <a:bodyPr>
            <a:normAutofit/>
          </a:bodyPr>
          <a:lstStyle/>
          <a:p>
            <a:r>
              <a:rPr lang="en-US" altLang="zh-TW" dirty="0"/>
              <a:t>Check the MC is correct enough on E</a:t>
            </a:r>
            <a:r>
              <a:rPr lang="en-US" altLang="zh-TW" baseline="-25000" dirty="0"/>
              <a:t>max</a:t>
            </a:r>
            <a:r>
              <a:rPr lang="en-US" altLang="zh-TW" dirty="0"/>
              <a:t> compare to the data.</a:t>
            </a:r>
            <a:endParaRPr lang="zh-TW" altLang="en-US" dirty="0"/>
          </a:p>
          <a:p>
            <a:r>
              <a:rPr lang="en-US" altLang="zh-TW" dirty="0"/>
              <a:t>Draw the </a:t>
            </a:r>
            <a:r>
              <a:rPr lang="en-US" altLang="zh-TW" dirty="0">
                <a:solidFill>
                  <a:srgbClr val="FF0000"/>
                </a:solidFill>
              </a:rPr>
              <a:t>E</a:t>
            </a:r>
            <a:r>
              <a:rPr lang="en-US" altLang="zh-TW" baseline="-25000" dirty="0">
                <a:solidFill>
                  <a:srgbClr val="FF0000"/>
                </a:solidFill>
              </a:rPr>
              <a:t>max</a:t>
            </a:r>
            <a:r>
              <a:rPr lang="en-US" altLang="zh-TW" dirty="0">
                <a:solidFill>
                  <a:srgbClr val="FF0000"/>
                </a:solidFill>
              </a:rPr>
              <a:t> and </a:t>
            </a:r>
            <a:r>
              <a:rPr lang="en-US" altLang="zh-TW" dirty="0" err="1">
                <a:solidFill>
                  <a:srgbClr val="FF0000"/>
                </a:solidFill>
              </a:rPr>
              <a:t>ADC</a:t>
            </a:r>
            <a:r>
              <a:rPr lang="en-US" altLang="zh-TW" baseline="-25000" dirty="0" err="1">
                <a:solidFill>
                  <a:srgbClr val="FF0000"/>
                </a:solidFill>
              </a:rPr>
              <a:t>max</a:t>
            </a:r>
            <a:r>
              <a:rPr lang="en-US" altLang="zh-TW" dirty="0"/>
              <a:t> VS Ebeam between MC and Data. PS: data minus 4825ADC for pass through (0,0).</a:t>
            </a:r>
          </a:p>
          <a:p>
            <a:r>
              <a:rPr lang="en-US" altLang="zh-TW" dirty="0"/>
              <a:t>Use CB-fit to get the </a:t>
            </a:r>
            <a:r>
              <a:rPr lang="el-GR" altLang="zh-TW" dirty="0"/>
              <a:t>μ</a:t>
            </a:r>
            <a:r>
              <a:rPr lang="en-US" altLang="zh-TW" dirty="0"/>
              <a:t> and the </a:t>
            </a:r>
            <a:r>
              <a:rPr lang="el-GR" altLang="zh-TW" dirty="0"/>
              <a:t>σ</a:t>
            </a:r>
            <a:r>
              <a:rPr lang="en-US" altLang="zh-TW" dirty="0"/>
              <a:t> under different energy.</a:t>
            </a:r>
          </a:p>
          <a:p>
            <a:r>
              <a:rPr lang="en-US" altLang="zh-TW" u="sng" dirty="0"/>
              <a:t>The ratio between MC </a:t>
            </a:r>
            <a:r>
              <a:rPr lang="en-US" altLang="zh-TW" u="sng" dirty="0" err="1"/>
              <a:t>Edep</a:t>
            </a:r>
            <a:r>
              <a:rPr lang="en-US" altLang="zh-TW" u="sng" dirty="0"/>
              <a:t> and data ADC is almost a </a:t>
            </a:r>
            <a:r>
              <a:rPr lang="en-US" altLang="zh-TW" u="sng" dirty="0">
                <a:solidFill>
                  <a:srgbClr val="FF0000"/>
                </a:solidFill>
              </a:rPr>
              <a:t>constant</a:t>
            </a:r>
            <a:r>
              <a:rPr lang="zh-TW" altLang="en-US" u="sng" dirty="0">
                <a:solidFill>
                  <a:srgbClr val="FF0000"/>
                </a:solidFill>
              </a:rPr>
              <a:t> </a:t>
            </a:r>
            <a:r>
              <a:rPr lang="en-US" altLang="zh-TW" u="sng" dirty="0">
                <a:solidFill>
                  <a:srgbClr val="FF0000"/>
                </a:solidFill>
              </a:rPr>
              <a:t>~</a:t>
            </a:r>
            <a:r>
              <a:rPr lang="zh-TW" altLang="en-US" u="sng" dirty="0">
                <a:solidFill>
                  <a:srgbClr val="FF0000"/>
                </a:solidFill>
              </a:rPr>
              <a:t> </a:t>
            </a:r>
            <a:r>
              <a:rPr lang="en-US" altLang="zh-TW" u="sng" dirty="0">
                <a:solidFill>
                  <a:srgbClr val="FF0000"/>
                </a:solidFill>
              </a:rPr>
              <a:t>199.04 </a:t>
            </a:r>
            <a:r>
              <a:rPr lang="en-US" altLang="zh-TW" u="sng" dirty="0"/>
              <a:t>when energy &gt; 297MeV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31EE227-F5C7-489A-8FC2-5A672708D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62ECFB4-8F66-44B1-9167-8D023B6AC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3</a:t>
            </a:fld>
            <a:endParaRPr 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D33C9817-7ED8-43F7-8D5C-D8B03287B6EF}"/>
              </a:ext>
            </a:extLst>
          </p:cNvPr>
          <p:cNvSpPr txBox="1"/>
          <p:nvPr/>
        </p:nvSpPr>
        <p:spPr>
          <a:xfrm>
            <a:off x="9368695" y="6539625"/>
            <a:ext cx="2718970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500" dirty="0">
                <a:solidFill>
                  <a:srgbClr val="D6D6D6"/>
                </a:solidFill>
              </a:rPr>
              <a:t>/data8/ZDC/EMCal/simulations/ConvertToSciFormat_25/</a:t>
            </a:r>
            <a:r>
              <a:rPr lang="en-US" altLang="zh-TW" sz="500" dirty="0" err="1">
                <a:solidFill>
                  <a:srgbClr val="D6D6D6"/>
                </a:solidFill>
              </a:rPr>
              <a:t>Savetmp</a:t>
            </a:r>
            <a:r>
              <a:rPr lang="en-US" altLang="zh-TW" sz="500" dirty="0">
                <a:solidFill>
                  <a:srgbClr val="D6D6D6"/>
                </a:solidFill>
              </a:rPr>
              <a:t>/</a:t>
            </a:r>
            <a:r>
              <a:rPr lang="en-US" altLang="zh-TW" sz="500" dirty="0" err="1">
                <a:solidFill>
                  <a:srgbClr val="D6D6D6"/>
                </a:solidFill>
              </a:rPr>
              <a:t>MC_PWO_Ph_dot</a:t>
            </a:r>
            <a:endParaRPr lang="zh-TW" altLang="en-US" sz="500" dirty="0">
              <a:solidFill>
                <a:srgbClr val="D6D6D6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3A9C87F-02A5-423F-9EE6-807AE74078EA}"/>
              </a:ext>
            </a:extLst>
          </p:cNvPr>
          <p:cNvSpPr/>
          <p:nvPr/>
        </p:nvSpPr>
        <p:spPr>
          <a:xfrm rot="5400000">
            <a:off x="7303221" y="1715998"/>
            <a:ext cx="393455" cy="2097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TW" sz="1400" dirty="0">
                <a:solidFill>
                  <a:srgbClr val="0070C0"/>
                </a:solidFill>
              </a:rPr>
              <a:t>Data / Scaled-MC</a:t>
            </a:r>
            <a:endParaRPr lang="zh-TW" altLang="en-US" sz="1400" dirty="0">
              <a:solidFill>
                <a:srgbClr val="0070C0"/>
              </a:solidFill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210EDD1B-2AD2-4A76-B2ED-623C5438B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245" y="2963702"/>
            <a:ext cx="3473408" cy="347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75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6114" y="452719"/>
            <a:ext cx="6895202" cy="609607"/>
          </a:xfrm>
        </p:spPr>
        <p:txBody>
          <a:bodyPr/>
          <a:lstStyle/>
          <a:p>
            <a:r>
              <a:rPr lang="en-US" altLang="zh-TW" dirty="0"/>
              <a:t>LYSO: Data/MC in different energy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(Data-1193)/(MCx199.04)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4</a:t>
            </a:fld>
            <a:endParaRPr lang="en-US"/>
          </a:p>
        </p:txBody>
      </p:sp>
      <p:grpSp>
        <p:nvGrpSpPr>
          <p:cNvPr id="40" name="群組 39">
            <a:extLst>
              <a:ext uri="{FF2B5EF4-FFF2-40B4-BE49-F238E27FC236}">
                <a16:creationId xmlns:a16="http://schemas.microsoft.com/office/drawing/2014/main" id="{4F166AC8-380B-4F89-B35C-01447174C702}"/>
              </a:ext>
            </a:extLst>
          </p:cNvPr>
          <p:cNvGrpSpPr/>
          <p:nvPr/>
        </p:nvGrpSpPr>
        <p:grpSpPr>
          <a:xfrm>
            <a:off x="756524" y="2106472"/>
            <a:ext cx="9046472" cy="4522256"/>
            <a:chOff x="756524" y="2106472"/>
            <a:chExt cx="9046472" cy="4522256"/>
          </a:xfrm>
        </p:grpSpPr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DAE954E1-2F6B-4148-BBED-375728B8E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18783" y="2106472"/>
              <a:ext cx="2261128" cy="2261128"/>
            </a:xfrm>
            <a:prstGeom prst="rect">
              <a:avLst/>
            </a:prstGeom>
          </p:spPr>
        </p:pic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6D1722E0-AA9F-47EC-BABF-008CE5793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80187" y="2106472"/>
              <a:ext cx="2261128" cy="2261128"/>
            </a:xfrm>
            <a:prstGeom prst="rect">
              <a:avLst/>
            </a:prstGeom>
          </p:spPr>
        </p:pic>
        <p:pic>
          <p:nvPicPr>
            <p:cNvPr id="22" name="圖片 21">
              <a:extLst>
                <a:ext uri="{FF2B5EF4-FFF2-40B4-BE49-F238E27FC236}">
                  <a16:creationId xmlns:a16="http://schemas.microsoft.com/office/drawing/2014/main" id="{A8FC5F6C-28DC-48F4-8EF4-1566155C1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41868" y="2106472"/>
              <a:ext cx="2261128" cy="2261128"/>
            </a:xfrm>
            <a:prstGeom prst="rect">
              <a:avLst/>
            </a:prstGeom>
          </p:spPr>
        </p:pic>
        <p:pic>
          <p:nvPicPr>
            <p:cNvPr id="25" name="圖片 24">
              <a:extLst>
                <a:ext uri="{FF2B5EF4-FFF2-40B4-BE49-F238E27FC236}">
                  <a16:creationId xmlns:a16="http://schemas.microsoft.com/office/drawing/2014/main" id="{D946F6F6-7162-4A5C-93CA-D06A422FE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8484" y="4367600"/>
              <a:ext cx="2261128" cy="2261128"/>
            </a:xfrm>
            <a:prstGeom prst="rect">
              <a:avLst/>
            </a:prstGeom>
          </p:spPr>
        </p:pic>
        <p:pic>
          <p:nvPicPr>
            <p:cNvPr id="27" name="圖片 26">
              <a:extLst>
                <a:ext uri="{FF2B5EF4-FFF2-40B4-BE49-F238E27FC236}">
                  <a16:creationId xmlns:a16="http://schemas.microsoft.com/office/drawing/2014/main" id="{0ADFC531-F144-42A9-83F6-39D67D9FF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19612" y="4367600"/>
              <a:ext cx="2261128" cy="2261128"/>
            </a:xfrm>
            <a:prstGeom prst="rect">
              <a:avLst/>
            </a:prstGeom>
          </p:spPr>
        </p:pic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id="{25EFC6B1-E993-40F1-82EF-5FE1C9A7C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85419" y="4367600"/>
              <a:ext cx="2261128" cy="2261128"/>
            </a:xfrm>
            <a:prstGeom prst="rect">
              <a:avLst/>
            </a:prstGeom>
          </p:spPr>
        </p:pic>
        <p:pic>
          <p:nvPicPr>
            <p:cNvPr id="38" name="圖片 37">
              <a:extLst>
                <a:ext uri="{FF2B5EF4-FFF2-40B4-BE49-F238E27FC236}">
                  <a16:creationId xmlns:a16="http://schemas.microsoft.com/office/drawing/2014/main" id="{24A036B3-0E1F-421E-A95F-CBE2E2C34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41868" y="4367600"/>
              <a:ext cx="2261128" cy="2261128"/>
            </a:xfrm>
            <a:prstGeom prst="rect">
              <a:avLst/>
            </a:prstGeom>
          </p:spPr>
        </p:pic>
        <p:pic>
          <p:nvPicPr>
            <p:cNvPr id="39" name="圖片 38">
              <a:extLst>
                <a:ext uri="{FF2B5EF4-FFF2-40B4-BE49-F238E27FC236}">
                  <a16:creationId xmlns:a16="http://schemas.microsoft.com/office/drawing/2014/main" id="{58F07F56-58C7-4EEA-B7C4-24218A41F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6524" y="2106472"/>
              <a:ext cx="2261128" cy="2261128"/>
            </a:xfrm>
            <a:prstGeom prst="rect">
              <a:avLst/>
            </a:prstGeom>
          </p:spPr>
        </p:pic>
      </p:grpSp>
      <p:grpSp>
        <p:nvGrpSpPr>
          <p:cNvPr id="59" name="群組 58">
            <a:extLst>
              <a:ext uri="{FF2B5EF4-FFF2-40B4-BE49-F238E27FC236}">
                <a16:creationId xmlns:a16="http://schemas.microsoft.com/office/drawing/2014/main" id="{EB5D5B26-277F-4E5C-8739-154FB0AEB232}"/>
              </a:ext>
            </a:extLst>
          </p:cNvPr>
          <p:cNvGrpSpPr/>
          <p:nvPr/>
        </p:nvGrpSpPr>
        <p:grpSpPr>
          <a:xfrm>
            <a:off x="8840549" y="789562"/>
            <a:ext cx="1714413" cy="1048764"/>
            <a:chOff x="8840549" y="789562"/>
            <a:chExt cx="1714413" cy="1048764"/>
          </a:xfrm>
        </p:grpSpPr>
        <p:sp>
          <p:nvSpPr>
            <p:cNvPr id="14" name="矩形 13"/>
            <p:cNvSpPr/>
            <p:nvPr/>
          </p:nvSpPr>
          <p:spPr>
            <a:xfrm>
              <a:off x="8840549" y="789562"/>
              <a:ext cx="1714413" cy="104876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00FF"/>
                  </a:solidFill>
                </a:rPr>
                <a:t>Data-1193</a:t>
              </a:r>
            </a:p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MCx299.04</a:t>
              </a:r>
            </a:p>
            <a:p>
              <a:pPr algn="ctr"/>
              <a:r>
                <a:rPr lang="en-US" altLang="zh-TW" sz="1600" dirty="0">
                  <a:solidFill>
                    <a:srgbClr val="0000FF"/>
                  </a:solidFill>
                </a:rPr>
                <a:t>Data FIT</a:t>
              </a:r>
            </a:p>
            <a:p>
              <a:pPr algn="ctr"/>
              <a:r>
                <a:rPr lang="en-US" altLang="zh-TW" sz="1600" dirty="0">
                  <a:solidFill>
                    <a:srgbClr val="FF0000"/>
                  </a:solidFill>
                </a:rPr>
                <a:t>MC FIT</a:t>
              </a:r>
            </a:p>
          </p:txBody>
        </p:sp>
        <p:grpSp>
          <p:nvGrpSpPr>
            <p:cNvPr id="34" name="群組 33"/>
            <p:cNvGrpSpPr/>
            <p:nvPr/>
          </p:nvGrpSpPr>
          <p:grpSpPr>
            <a:xfrm>
              <a:off x="8901988" y="868376"/>
              <a:ext cx="229226" cy="143207"/>
              <a:chOff x="1320454" y="4589145"/>
              <a:chExt cx="145271" cy="100965"/>
            </a:xfrm>
          </p:grpSpPr>
          <p:sp>
            <p:nvSpPr>
              <p:cNvPr id="15" name="橢圓 14"/>
              <p:cNvSpPr/>
              <p:nvPr/>
            </p:nvSpPr>
            <p:spPr>
              <a:xfrm>
                <a:off x="1369695" y="4617720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直線接點 19"/>
              <p:cNvCxnSpPr/>
              <p:nvPr/>
            </p:nvCxnSpPr>
            <p:spPr>
              <a:xfrm>
                <a:off x="1320454" y="4641532"/>
                <a:ext cx="145271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接點 23"/>
              <p:cNvCxnSpPr/>
              <p:nvPr/>
            </p:nvCxnSpPr>
            <p:spPr>
              <a:xfrm>
                <a:off x="1392555" y="4589145"/>
                <a:ext cx="0" cy="100965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群組 32"/>
            <p:cNvGrpSpPr/>
            <p:nvPr/>
          </p:nvGrpSpPr>
          <p:grpSpPr>
            <a:xfrm>
              <a:off x="8901988" y="1134716"/>
              <a:ext cx="229226" cy="143207"/>
              <a:chOff x="1320454" y="4776923"/>
              <a:chExt cx="145271" cy="100965"/>
            </a:xfrm>
            <a:solidFill>
              <a:srgbClr val="FF0000"/>
            </a:solidFill>
          </p:grpSpPr>
          <p:sp>
            <p:nvSpPr>
              <p:cNvPr id="30" name="橢圓 29"/>
              <p:cNvSpPr/>
              <p:nvPr/>
            </p:nvSpPr>
            <p:spPr>
              <a:xfrm>
                <a:off x="1369695" y="4805498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直線接點 30"/>
              <p:cNvCxnSpPr/>
              <p:nvPr/>
            </p:nvCxnSpPr>
            <p:spPr>
              <a:xfrm>
                <a:off x="1320454" y="4829310"/>
                <a:ext cx="145271" cy="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接點 31"/>
              <p:cNvCxnSpPr/>
              <p:nvPr/>
            </p:nvCxnSpPr>
            <p:spPr>
              <a:xfrm>
                <a:off x="1392555" y="4776923"/>
                <a:ext cx="0" cy="10096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直線接點 52">
              <a:extLst>
                <a:ext uri="{FF2B5EF4-FFF2-40B4-BE49-F238E27FC236}">
                  <a16:creationId xmlns:a16="http://schemas.microsoft.com/office/drawing/2014/main" id="{1543C3BA-662F-42D7-9CE9-B9C5BFBCE463}"/>
                </a:ext>
              </a:extLst>
            </p:cNvPr>
            <p:cNvCxnSpPr/>
            <p:nvPr/>
          </p:nvCxnSpPr>
          <p:spPr>
            <a:xfrm>
              <a:off x="8901988" y="1454942"/>
              <a:ext cx="229226" cy="0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>
              <a:extLst>
                <a:ext uri="{FF2B5EF4-FFF2-40B4-BE49-F238E27FC236}">
                  <a16:creationId xmlns:a16="http://schemas.microsoft.com/office/drawing/2014/main" id="{7126AA00-A8E7-49FE-B5E6-54AF1D5EC736}"/>
                </a:ext>
              </a:extLst>
            </p:cNvPr>
            <p:cNvCxnSpPr/>
            <p:nvPr/>
          </p:nvCxnSpPr>
          <p:spPr>
            <a:xfrm>
              <a:off x="8901988" y="1721282"/>
              <a:ext cx="229226" cy="0"/>
            </a:xfrm>
            <a:prstGeom prst="lin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橢圓 59">
            <a:extLst>
              <a:ext uri="{FF2B5EF4-FFF2-40B4-BE49-F238E27FC236}">
                <a16:creationId xmlns:a16="http://schemas.microsoft.com/office/drawing/2014/main" id="{341BC9B4-7C25-40AA-AF69-B086E17D634B}"/>
              </a:ext>
            </a:extLst>
          </p:cNvPr>
          <p:cNvSpPr/>
          <p:nvPr/>
        </p:nvSpPr>
        <p:spPr>
          <a:xfrm>
            <a:off x="2779534" y="2106472"/>
            <a:ext cx="6200152" cy="45946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2" name="直線接點 61">
            <a:extLst>
              <a:ext uri="{FF2B5EF4-FFF2-40B4-BE49-F238E27FC236}">
                <a16:creationId xmlns:a16="http://schemas.microsoft.com/office/drawing/2014/main" id="{B14F8066-EED7-4E98-9240-9E1D14C2ADBB}"/>
              </a:ext>
            </a:extLst>
          </p:cNvPr>
          <p:cNvCxnSpPr>
            <a:endCxn id="60" idx="5"/>
          </p:cNvCxnSpPr>
          <p:nvPr/>
        </p:nvCxnSpPr>
        <p:spPr>
          <a:xfrm>
            <a:off x="3949307" y="2563801"/>
            <a:ext cx="4122388" cy="346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842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PbWO</a:t>
            </a:r>
            <a:r>
              <a:rPr lang="en-US" altLang="zh-TW" baseline="-25000" dirty="0"/>
              <a:t>4</a:t>
            </a:r>
            <a:r>
              <a:rPr lang="en-US" altLang="zh-TW" dirty="0"/>
              <a:t>: Data/MC in different energy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5</a:t>
            </a:fld>
            <a:endParaRPr lang="en-US"/>
          </a:p>
        </p:txBody>
      </p:sp>
      <p:sp>
        <p:nvSpPr>
          <p:cNvPr id="26" name="內容版面配置區 2">
            <a:extLst>
              <a:ext uri="{FF2B5EF4-FFF2-40B4-BE49-F238E27FC236}">
                <a16:creationId xmlns:a16="http://schemas.microsoft.com/office/drawing/2014/main" id="{C92133D6-7496-4D88-9EBC-E02C4794C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15037"/>
            <a:ext cx="8946541" cy="4733370"/>
          </a:xfrm>
        </p:spPr>
        <p:txBody>
          <a:bodyPr>
            <a:normAutofit/>
          </a:bodyPr>
          <a:lstStyle/>
          <a:p>
            <a:r>
              <a:rPr lang="en-US" sz="2400" dirty="0"/>
              <a:t>(Data-1193)/(MCx199.04)</a:t>
            </a: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08CFB2C5-3E5F-4769-9631-74D4F050D69D}"/>
              </a:ext>
            </a:extLst>
          </p:cNvPr>
          <p:cNvGrpSpPr/>
          <p:nvPr/>
        </p:nvGrpSpPr>
        <p:grpSpPr>
          <a:xfrm>
            <a:off x="756524" y="2106472"/>
            <a:ext cx="9046472" cy="4522256"/>
            <a:chOff x="756524" y="2106472"/>
            <a:chExt cx="9046472" cy="4522256"/>
          </a:xfrm>
        </p:grpSpPr>
        <p:pic>
          <p:nvPicPr>
            <p:cNvPr id="28" name="圖片 27">
              <a:extLst>
                <a:ext uri="{FF2B5EF4-FFF2-40B4-BE49-F238E27FC236}">
                  <a16:creationId xmlns:a16="http://schemas.microsoft.com/office/drawing/2014/main" id="{262FBE13-277F-4C43-8388-688145565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18783" y="2106472"/>
              <a:ext cx="2261128" cy="2261128"/>
            </a:xfrm>
            <a:prstGeom prst="rect">
              <a:avLst/>
            </a:prstGeom>
          </p:spPr>
        </p:pic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id="{47811317-0807-4854-9C75-2FC3A9BBC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80187" y="2106472"/>
              <a:ext cx="2261128" cy="2261128"/>
            </a:xfrm>
            <a:prstGeom prst="rect">
              <a:avLst/>
            </a:prstGeom>
          </p:spPr>
        </p:pic>
        <p:pic>
          <p:nvPicPr>
            <p:cNvPr id="35" name="圖片 34">
              <a:extLst>
                <a:ext uri="{FF2B5EF4-FFF2-40B4-BE49-F238E27FC236}">
                  <a16:creationId xmlns:a16="http://schemas.microsoft.com/office/drawing/2014/main" id="{0D507865-F5B0-4385-8549-56B6BB4C5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41868" y="2106472"/>
              <a:ext cx="2261128" cy="2261128"/>
            </a:xfrm>
            <a:prstGeom prst="rect">
              <a:avLst/>
            </a:prstGeom>
          </p:spPr>
        </p:pic>
        <p:pic>
          <p:nvPicPr>
            <p:cNvPr id="36" name="圖片 35">
              <a:extLst>
                <a:ext uri="{FF2B5EF4-FFF2-40B4-BE49-F238E27FC236}">
                  <a16:creationId xmlns:a16="http://schemas.microsoft.com/office/drawing/2014/main" id="{4129C89C-AB96-435B-8AE7-B709B726A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8484" y="4367600"/>
              <a:ext cx="2261128" cy="2261128"/>
            </a:xfrm>
            <a:prstGeom prst="rect">
              <a:avLst/>
            </a:prstGeom>
          </p:spPr>
        </p:pic>
        <p:pic>
          <p:nvPicPr>
            <p:cNvPr id="38" name="圖片 37">
              <a:extLst>
                <a:ext uri="{FF2B5EF4-FFF2-40B4-BE49-F238E27FC236}">
                  <a16:creationId xmlns:a16="http://schemas.microsoft.com/office/drawing/2014/main" id="{7D30511E-59B8-423F-A662-75578E921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19612" y="4367600"/>
              <a:ext cx="2261128" cy="2261128"/>
            </a:xfrm>
            <a:prstGeom prst="rect">
              <a:avLst/>
            </a:prstGeom>
          </p:spPr>
        </p:pic>
        <p:pic>
          <p:nvPicPr>
            <p:cNvPr id="39" name="圖片 38">
              <a:extLst>
                <a:ext uri="{FF2B5EF4-FFF2-40B4-BE49-F238E27FC236}">
                  <a16:creationId xmlns:a16="http://schemas.microsoft.com/office/drawing/2014/main" id="{EDF8D4EF-AF08-4D30-8CDE-30BE5679E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85419" y="4367600"/>
              <a:ext cx="2261128" cy="2261128"/>
            </a:xfrm>
            <a:prstGeom prst="rect">
              <a:avLst/>
            </a:prstGeom>
          </p:spPr>
        </p:pic>
        <p:pic>
          <p:nvPicPr>
            <p:cNvPr id="40" name="圖片 39">
              <a:extLst>
                <a:ext uri="{FF2B5EF4-FFF2-40B4-BE49-F238E27FC236}">
                  <a16:creationId xmlns:a16="http://schemas.microsoft.com/office/drawing/2014/main" id="{F3D8892B-C695-4325-A018-76639A4BF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41868" y="4367600"/>
              <a:ext cx="2261128" cy="2261128"/>
            </a:xfrm>
            <a:prstGeom prst="rect">
              <a:avLst/>
            </a:prstGeom>
          </p:spPr>
        </p:pic>
        <p:pic>
          <p:nvPicPr>
            <p:cNvPr id="41" name="圖片 40">
              <a:extLst>
                <a:ext uri="{FF2B5EF4-FFF2-40B4-BE49-F238E27FC236}">
                  <a16:creationId xmlns:a16="http://schemas.microsoft.com/office/drawing/2014/main" id="{69756EA2-F319-4264-8580-96428A733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6524" y="2106472"/>
              <a:ext cx="2261128" cy="2261128"/>
            </a:xfrm>
            <a:prstGeom prst="rect">
              <a:avLst/>
            </a:prstGeom>
          </p:spPr>
        </p:pic>
      </p:grp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6F53CBEA-0631-48A5-A66D-A0E0AD1EAFC1}"/>
              </a:ext>
            </a:extLst>
          </p:cNvPr>
          <p:cNvGrpSpPr/>
          <p:nvPr/>
        </p:nvGrpSpPr>
        <p:grpSpPr>
          <a:xfrm>
            <a:off x="8840549" y="789562"/>
            <a:ext cx="1714413" cy="1048764"/>
            <a:chOff x="8840549" y="789562"/>
            <a:chExt cx="1714413" cy="1048764"/>
          </a:xfrm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6EDCBD0C-9734-4C4A-AF1B-50C1F446D657}"/>
                </a:ext>
              </a:extLst>
            </p:cNvPr>
            <p:cNvSpPr/>
            <p:nvPr/>
          </p:nvSpPr>
          <p:spPr>
            <a:xfrm>
              <a:off x="8840549" y="789562"/>
              <a:ext cx="1714413" cy="104876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00FF"/>
                  </a:solidFill>
                </a:rPr>
                <a:t>Data-1193</a:t>
              </a:r>
            </a:p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MCx299.04</a:t>
              </a:r>
            </a:p>
            <a:p>
              <a:pPr algn="ctr"/>
              <a:r>
                <a:rPr lang="en-US" altLang="zh-TW" sz="1600" dirty="0">
                  <a:solidFill>
                    <a:srgbClr val="0000FF"/>
                  </a:solidFill>
                </a:rPr>
                <a:t>Data FIT</a:t>
              </a:r>
            </a:p>
            <a:p>
              <a:pPr algn="ctr"/>
              <a:r>
                <a:rPr lang="en-US" altLang="zh-TW" sz="1600" dirty="0">
                  <a:solidFill>
                    <a:srgbClr val="FF0000"/>
                  </a:solidFill>
                </a:rPr>
                <a:t>MC FIT</a:t>
              </a:r>
            </a:p>
          </p:txBody>
        </p:sp>
        <p:grpSp>
          <p:nvGrpSpPr>
            <p:cNvPr id="44" name="群組 43">
              <a:extLst>
                <a:ext uri="{FF2B5EF4-FFF2-40B4-BE49-F238E27FC236}">
                  <a16:creationId xmlns:a16="http://schemas.microsoft.com/office/drawing/2014/main" id="{F2F42275-9964-4014-B70C-9423BED31B3D}"/>
                </a:ext>
              </a:extLst>
            </p:cNvPr>
            <p:cNvGrpSpPr/>
            <p:nvPr/>
          </p:nvGrpSpPr>
          <p:grpSpPr>
            <a:xfrm>
              <a:off x="8901988" y="868376"/>
              <a:ext cx="229226" cy="143207"/>
              <a:chOff x="1320454" y="4589145"/>
              <a:chExt cx="145271" cy="100965"/>
            </a:xfrm>
          </p:grpSpPr>
          <p:sp>
            <p:nvSpPr>
              <p:cNvPr id="51" name="橢圓 50">
                <a:extLst>
                  <a:ext uri="{FF2B5EF4-FFF2-40B4-BE49-F238E27FC236}">
                    <a16:creationId xmlns:a16="http://schemas.microsoft.com/office/drawing/2014/main" id="{3749646C-CF86-43AD-B406-98D086B8CD9F}"/>
                  </a:ext>
                </a:extLst>
              </p:cNvPr>
              <p:cNvSpPr/>
              <p:nvPr/>
            </p:nvSpPr>
            <p:spPr>
              <a:xfrm>
                <a:off x="1369695" y="4617720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直線接點 51">
                <a:extLst>
                  <a:ext uri="{FF2B5EF4-FFF2-40B4-BE49-F238E27FC236}">
                    <a16:creationId xmlns:a16="http://schemas.microsoft.com/office/drawing/2014/main" id="{B13EED4E-9680-4FE5-B312-1FF8D28DE0AC}"/>
                  </a:ext>
                </a:extLst>
              </p:cNvPr>
              <p:cNvCxnSpPr/>
              <p:nvPr/>
            </p:nvCxnSpPr>
            <p:spPr>
              <a:xfrm>
                <a:off x="1320454" y="4641532"/>
                <a:ext cx="145271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接點 52">
                <a:extLst>
                  <a:ext uri="{FF2B5EF4-FFF2-40B4-BE49-F238E27FC236}">
                    <a16:creationId xmlns:a16="http://schemas.microsoft.com/office/drawing/2014/main" id="{F23430FE-BA94-43D6-B3CC-4EC8A67E19D8}"/>
                  </a:ext>
                </a:extLst>
              </p:cNvPr>
              <p:cNvCxnSpPr/>
              <p:nvPr/>
            </p:nvCxnSpPr>
            <p:spPr>
              <a:xfrm>
                <a:off x="1392555" y="4589145"/>
                <a:ext cx="0" cy="100965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群組 44">
              <a:extLst>
                <a:ext uri="{FF2B5EF4-FFF2-40B4-BE49-F238E27FC236}">
                  <a16:creationId xmlns:a16="http://schemas.microsoft.com/office/drawing/2014/main" id="{2ED726BC-00D2-4B95-8042-0CA2BB1057FF}"/>
                </a:ext>
              </a:extLst>
            </p:cNvPr>
            <p:cNvGrpSpPr/>
            <p:nvPr/>
          </p:nvGrpSpPr>
          <p:grpSpPr>
            <a:xfrm>
              <a:off x="8901988" y="1134716"/>
              <a:ext cx="229226" cy="143207"/>
              <a:chOff x="1320454" y="4776923"/>
              <a:chExt cx="145271" cy="100965"/>
            </a:xfrm>
            <a:solidFill>
              <a:srgbClr val="FF0000"/>
            </a:solidFill>
          </p:grpSpPr>
          <p:sp>
            <p:nvSpPr>
              <p:cNvPr id="48" name="橢圓 47">
                <a:extLst>
                  <a:ext uri="{FF2B5EF4-FFF2-40B4-BE49-F238E27FC236}">
                    <a16:creationId xmlns:a16="http://schemas.microsoft.com/office/drawing/2014/main" id="{70299D79-7110-46EF-B7D9-5FB865A97345}"/>
                  </a:ext>
                </a:extLst>
              </p:cNvPr>
              <p:cNvSpPr/>
              <p:nvPr/>
            </p:nvSpPr>
            <p:spPr>
              <a:xfrm>
                <a:off x="1369695" y="4805498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直線接點 48">
                <a:extLst>
                  <a:ext uri="{FF2B5EF4-FFF2-40B4-BE49-F238E27FC236}">
                    <a16:creationId xmlns:a16="http://schemas.microsoft.com/office/drawing/2014/main" id="{6E5E9763-B44F-4734-9FEE-6369606D596B}"/>
                  </a:ext>
                </a:extLst>
              </p:cNvPr>
              <p:cNvCxnSpPr/>
              <p:nvPr/>
            </p:nvCxnSpPr>
            <p:spPr>
              <a:xfrm>
                <a:off x="1320454" y="4829310"/>
                <a:ext cx="145271" cy="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接點 49">
                <a:extLst>
                  <a:ext uri="{FF2B5EF4-FFF2-40B4-BE49-F238E27FC236}">
                    <a16:creationId xmlns:a16="http://schemas.microsoft.com/office/drawing/2014/main" id="{7FE5A187-1937-434E-B9E3-C37B935915B8}"/>
                  </a:ext>
                </a:extLst>
              </p:cNvPr>
              <p:cNvCxnSpPr/>
              <p:nvPr/>
            </p:nvCxnSpPr>
            <p:spPr>
              <a:xfrm>
                <a:off x="1392555" y="4776923"/>
                <a:ext cx="0" cy="10096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直線接點 45">
              <a:extLst>
                <a:ext uri="{FF2B5EF4-FFF2-40B4-BE49-F238E27FC236}">
                  <a16:creationId xmlns:a16="http://schemas.microsoft.com/office/drawing/2014/main" id="{7A818F4E-D08A-420C-BC1F-A9DC8D176124}"/>
                </a:ext>
              </a:extLst>
            </p:cNvPr>
            <p:cNvCxnSpPr/>
            <p:nvPr/>
          </p:nvCxnSpPr>
          <p:spPr>
            <a:xfrm>
              <a:off x="8901988" y="1454942"/>
              <a:ext cx="229226" cy="0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>
              <a:extLst>
                <a:ext uri="{FF2B5EF4-FFF2-40B4-BE49-F238E27FC236}">
                  <a16:creationId xmlns:a16="http://schemas.microsoft.com/office/drawing/2014/main" id="{E72ACBEF-0BC5-4F90-8456-39ED4F8B5B13}"/>
                </a:ext>
              </a:extLst>
            </p:cNvPr>
            <p:cNvCxnSpPr/>
            <p:nvPr/>
          </p:nvCxnSpPr>
          <p:spPr>
            <a:xfrm>
              <a:off x="8901988" y="1721282"/>
              <a:ext cx="229226" cy="0"/>
            </a:xfrm>
            <a:prstGeom prst="lin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3729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7" y="3535190"/>
            <a:ext cx="2894859" cy="289485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78F1C32-7A3D-4855-B82B-49BBD9B97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LYSO: Apply the THR cut on MC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FA25533-3C25-40E9-BD6E-6EF11607F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57888"/>
            <a:ext cx="10213437" cy="922299"/>
          </a:xfrm>
        </p:spPr>
        <p:txBody>
          <a:bodyPr/>
          <a:lstStyle/>
          <a:p>
            <a:r>
              <a:rPr lang="en-US" altLang="zh-TW" dirty="0"/>
              <a:t>Use the study result of threshold(threshold VS DAC per channel and the threshold fluctuation).</a:t>
            </a:r>
          </a:p>
          <a:p>
            <a:r>
              <a:rPr lang="en-US" altLang="zh-TW" dirty="0"/>
              <a:t>Apply the cut on MC by convert the </a:t>
            </a:r>
            <a:r>
              <a:rPr lang="en-US" altLang="zh-TW" dirty="0" err="1"/>
              <a:t>Edep</a:t>
            </a:r>
            <a:r>
              <a:rPr lang="en-US" altLang="zh-TW" dirty="0"/>
              <a:t> of MC to be ADC and cut by threshold.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C54A72A-9339-4E02-B8A6-4CECD359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FF70A80-5004-465A-841A-F3C033731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6</a:t>
            </a:fld>
            <a:endParaRPr lang="en-US"/>
          </a:p>
        </p:txBody>
      </p:sp>
      <p:pic>
        <p:nvPicPr>
          <p:cNvPr id="32" name="圖片 31">
            <a:extLst>
              <a:ext uri="{FF2B5EF4-FFF2-40B4-BE49-F238E27FC236}">
                <a16:creationId xmlns:a16="http://schemas.microsoft.com/office/drawing/2014/main" id="{6FFC739A-F4A6-42BF-B4CB-82CFE935F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468" y="3535191"/>
            <a:ext cx="2894858" cy="2894858"/>
          </a:xfrm>
          <a:prstGeom prst="rect">
            <a:avLst/>
          </a:prstGeom>
        </p:spPr>
      </p:pic>
      <p:pic>
        <p:nvPicPr>
          <p:cNvPr id="34" name="圖片 33">
            <a:extLst>
              <a:ext uri="{FF2B5EF4-FFF2-40B4-BE49-F238E27FC236}">
                <a16:creationId xmlns:a16="http://schemas.microsoft.com/office/drawing/2014/main" id="{D56D1B8F-99AE-4437-97E8-69F64081F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107" y="3535191"/>
            <a:ext cx="2894858" cy="2894858"/>
          </a:xfrm>
          <a:prstGeom prst="rect">
            <a:avLst/>
          </a:prstGeom>
        </p:spPr>
      </p:pic>
      <p:pic>
        <p:nvPicPr>
          <p:cNvPr id="40" name="圖片 39">
            <a:extLst>
              <a:ext uri="{FF2B5EF4-FFF2-40B4-BE49-F238E27FC236}">
                <a16:creationId xmlns:a16="http://schemas.microsoft.com/office/drawing/2014/main" id="{5287E897-9C31-4041-BAE2-D923702814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7043" y="3535191"/>
            <a:ext cx="2894858" cy="2894858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6A6F9DCA-FEB2-49C3-8C31-ECAC01D441D0}"/>
              </a:ext>
            </a:extLst>
          </p:cNvPr>
          <p:cNvSpPr/>
          <p:nvPr/>
        </p:nvSpPr>
        <p:spPr>
          <a:xfrm>
            <a:off x="623515" y="3169113"/>
            <a:ext cx="2043486" cy="55622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E5x5 of </a:t>
            </a:r>
            <a:r>
              <a:rPr lang="en-US" altLang="zh-TW" dirty="0">
                <a:solidFill>
                  <a:srgbClr val="FF0000"/>
                </a:solidFill>
              </a:rPr>
              <a:t>Data </a:t>
            </a:r>
            <a:r>
              <a:rPr lang="en-US" altLang="zh-TW" sz="1600" dirty="0">
                <a:solidFill>
                  <a:schemeClr val="bg1"/>
                </a:solidFill>
              </a:rPr>
              <a:t>395V</a:t>
            </a:r>
            <a:r>
              <a:rPr lang="en-US" altLang="zh-TW" sz="1050" dirty="0">
                <a:solidFill>
                  <a:schemeClr val="bg1"/>
                </a:solidFill>
              </a:rPr>
              <a:t> THR.A:1.7 (MeV)</a:t>
            </a:r>
          </a:p>
          <a:p>
            <a:pPr algn="ctr"/>
            <a:r>
              <a:rPr lang="en-US" altLang="zh-TW" sz="1050" dirty="0">
                <a:solidFill>
                  <a:schemeClr val="bg1"/>
                </a:solidFill>
              </a:rPr>
              <a:t>THR.B:1.4 (MeV)</a:t>
            </a:r>
            <a:endParaRPr lang="zh-TW" altLang="en-US" sz="1050" dirty="0">
              <a:solidFill>
                <a:schemeClr val="bg1"/>
              </a:solidFill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5E41E449-4E67-438D-8DAF-DF96D50EDEEC}"/>
              </a:ext>
            </a:extLst>
          </p:cNvPr>
          <p:cNvSpPr/>
          <p:nvPr/>
        </p:nvSpPr>
        <p:spPr>
          <a:xfrm>
            <a:off x="3696660" y="3169113"/>
            <a:ext cx="1762969" cy="55622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E5x5 of </a:t>
            </a:r>
            <a:r>
              <a:rPr lang="en-US" altLang="zh-TW" dirty="0">
                <a:solidFill>
                  <a:srgbClr val="FF0000"/>
                </a:solidFill>
              </a:rPr>
              <a:t>MC</a:t>
            </a:r>
          </a:p>
          <a:p>
            <a:pPr algn="ctr"/>
            <a:r>
              <a:rPr lang="en-US" altLang="zh-TW" sz="1200" dirty="0">
                <a:solidFill>
                  <a:schemeClr val="bg1"/>
                </a:solidFill>
              </a:rPr>
              <a:t>THR.: 0 (MeV)</a:t>
            </a:r>
            <a:endParaRPr lang="zh-TW" altLang="en-US" sz="1200" dirty="0">
              <a:solidFill>
                <a:schemeClr val="bg1"/>
              </a:solidFill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D1404131-B2D0-4D34-9730-4988F1043E04}"/>
              </a:ext>
            </a:extLst>
          </p:cNvPr>
          <p:cNvSpPr/>
          <p:nvPr/>
        </p:nvSpPr>
        <p:spPr>
          <a:xfrm>
            <a:off x="6591518" y="3036498"/>
            <a:ext cx="1762969" cy="6888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E5x5 of </a:t>
            </a:r>
            <a:r>
              <a:rPr lang="en-US" altLang="zh-TW" dirty="0">
                <a:solidFill>
                  <a:srgbClr val="FF0000"/>
                </a:solidFill>
              </a:rPr>
              <a:t>MC</a:t>
            </a:r>
          </a:p>
          <a:p>
            <a:pPr algn="ctr"/>
            <a:r>
              <a:rPr lang="en-US" altLang="zh-TW" sz="1200" dirty="0">
                <a:solidFill>
                  <a:schemeClr val="bg1"/>
                </a:solidFill>
              </a:rPr>
              <a:t>THR.A:1.7 (MeV)</a:t>
            </a:r>
          </a:p>
          <a:p>
            <a:pPr algn="ctr"/>
            <a:r>
              <a:rPr lang="en-US" altLang="zh-TW" sz="1200" dirty="0">
                <a:solidFill>
                  <a:schemeClr val="bg1"/>
                </a:solidFill>
              </a:rPr>
              <a:t>THR.B:1.4 (MeV)</a:t>
            </a:r>
            <a:endParaRPr lang="zh-TW" altLang="en-US" sz="1200" dirty="0">
              <a:solidFill>
                <a:schemeClr val="bg1"/>
              </a:solidFill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3D2AF406-3D86-4169-A07A-89570D4AE947}"/>
              </a:ext>
            </a:extLst>
          </p:cNvPr>
          <p:cNvSpPr/>
          <p:nvPr/>
        </p:nvSpPr>
        <p:spPr>
          <a:xfrm>
            <a:off x="9522987" y="3036498"/>
            <a:ext cx="1762969" cy="6888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E5x5 of </a:t>
            </a:r>
            <a:r>
              <a:rPr lang="en-US" altLang="zh-TW" dirty="0">
                <a:solidFill>
                  <a:srgbClr val="FF0000"/>
                </a:solidFill>
              </a:rPr>
              <a:t>MC</a:t>
            </a:r>
          </a:p>
          <a:p>
            <a:pPr algn="ctr"/>
            <a:r>
              <a:rPr lang="en-US" altLang="zh-TW" sz="1200" dirty="0">
                <a:solidFill>
                  <a:schemeClr val="bg1"/>
                </a:solidFill>
              </a:rPr>
              <a:t>THR.A:2.8 (MeV)</a:t>
            </a:r>
          </a:p>
          <a:p>
            <a:pPr algn="ctr"/>
            <a:r>
              <a:rPr lang="en-US" altLang="zh-TW" sz="1200" dirty="0">
                <a:solidFill>
                  <a:schemeClr val="bg1"/>
                </a:solidFill>
              </a:rPr>
              <a:t>THR.B:1.8 (MeV)</a:t>
            </a:r>
            <a:endParaRPr lang="zh-TW" altLang="en-US" sz="12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7638" y="2774650"/>
            <a:ext cx="11774263" cy="365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98MeV</a:t>
            </a:r>
          </a:p>
        </p:txBody>
      </p:sp>
    </p:spTree>
    <p:extLst>
      <p:ext uri="{BB962C8B-B14F-4D97-AF65-F5344CB8AC3E}">
        <p14:creationId xmlns:p14="http://schemas.microsoft.com/office/powerpoint/2010/main" val="3542796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478" y="3383549"/>
            <a:ext cx="2930655" cy="293430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90D04E8F-DDFF-44AD-B66F-180E00C45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908" y="1691768"/>
            <a:ext cx="6341058" cy="455663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LYSO: MC after applying the THR. and </a:t>
            </a:r>
            <a:r>
              <a:rPr lang="el-GR" dirty="0"/>
              <a:t>σ</a:t>
            </a:r>
            <a:r>
              <a:rPr lang="en-US" dirty="0"/>
              <a:t>THR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7034" y="1302661"/>
            <a:ext cx="5066989" cy="4733370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LYSO</a:t>
            </a:r>
            <a:r>
              <a:rPr lang="en-US" sz="1600" dirty="0"/>
              <a:t> part was trying to apply the cut by the all setting which are used in Feb. 2025 beam test.</a:t>
            </a:r>
          </a:p>
          <a:p>
            <a:r>
              <a:rPr lang="en-US" altLang="zh-TW" sz="1600" dirty="0"/>
              <a:t>The </a:t>
            </a:r>
            <a:r>
              <a:rPr lang="en-US" altLang="zh-TW" sz="1600" dirty="0">
                <a:solidFill>
                  <a:srgbClr val="FF2CFF"/>
                </a:solidFill>
              </a:rPr>
              <a:t>magenta color </a:t>
            </a:r>
            <a:r>
              <a:rPr lang="en-US" altLang="zh-TW" sz="1600" dirty="0"/>
              <a:t>is the threshold for the analysis data</a:t>
            </a:r>
            <a:endParaRPr lang="en-US" sz="1600" dirty="0"/>
          </a:p>
          <a:p>
            <a:r>
              <a:rPr lang="en-US" sz="1600" dirty="0"/>
              <a:t> The resolution is approach to the data, but still different.</a:t>
            </a:r>
          </a:p>
          <a:p>
            <a:r>
              <a:rPr lang="en-US" sz="1600" dirty="0"/>
              <a:t>The resolution of LYSO is too wired, we want to observe PbWO</a:t>
            </a:r>
            <a:r>
              <a:rPr lang="en-US" sz="1600" baseline="-25000" dirty="0"/>
              <a:t>4</a:t>
            </a:r>
            <a:r>
              <a:rPr lang="en-US" sz="1600" dirty="0"/>
              <a:t> first...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7</a:t>
            </a:fld>
            <a:endParaRPr 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1E2F161-D9B5-472B-924E-CB1E8D7EDD04}"/>
              </a:ext>
            </a:extLst>
          </p:cNvPr>
          <p:cNvSpPr/>
          <p:nvPr/>
        </p:nvSpPr>
        <p:spPr>
          <a:xfrm>
            <a:off x="5643908" y="1691768"/>
            <a:ext cx="6341058" cy="45566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Improve!!!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65F6A58D-3030-49A6-81E4-8A52652CC0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1" t="29164" r="12431" b="19298"/>
          <a:stretch/>
        </p:blipFill>
        <p:spPr>
          <a:xfrm>
            <a:off x="1727200" y="5374641"/>
            <a:ext cx="2489993" cy="54864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BD88BD28-8CBE-4476-BFFB-00846983D268}"/>
              </a:ext>
            </a:extLst>
          </p:cNvPr>
          <p:cNvSpPr/>
          <p:nvPr/>
        </p:nvSpPr>
        <p:spPr>
          <a:xfrm>
            <a:off x="6512888" y="1834699"/>
            <a:ext cx="1020588" cy="218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MC</a:t>
            </a:r>
            <a:endParaRPr lang="zh-TW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16E727F-11DA-4B99-8C60-16A9857576BA}"/>
              </a:ext>
            </a:extLst>
          </p:cNvPr>
          <p:cNvSpPr/>
          <p:nvPr/>
        </p:nvSpPr>
        <p:spPr>
          <a:xfrm>
            <a:off x="2038350" y="3881722"/>
            <a:ext cx="805139" cy="218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Data</a:t>
            </a:r>
            <a:endParaRPr lang="zh-TW" altLang="en-US" dirty="0"/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0175113E-6EC8-4C6F-B699-302DCEC92727}"/>
              </a:ext>
            </a:extLst>
          </p:cNvPr>
          <p:cNvCxnSpPr/>
          <p:nvPr/>
        </p:nvCxnSpPr>
        <p:spPr>
          <a:xfrm flipH="1">
            <a:off x="4288831" y="5250426"/>
            <a:ext cx="1274261" cy="578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15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:a16="http://schemas.microsoft.com/office/drawing/2014/main" id="{4CFD93F9-C602-4FC0-AA76-4CA7859AF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071" y="3167886"/>
            <a:ext cx="1975762" cy="197576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78F1C32-7A3D-4855-B82B-49BBD9B97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PbWO</a:t>
            </a:r>
            <a:r>
              <a:rPr lang="en-US" altLang="zh-TW" baseline="-25000" dirty="0"/>
              <a:t>4</a:t>
            </a:r>
            <a:r>
              <a:rPr lang="en-US" altLang="zh-TW" dirty="0"/>
              <a:t>: Apply the THR cut on MC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FA25533-3C25-40E9-BD6E-6EF11607F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01" y="1074545"/>
            <a:ext cx="10213437" cy="1110856"/>
          </a:xfrm>
        </p:spPr>
        <p:txBody>
          <a:bodyPr>
            <a:normAutofit/>
          </a:bodyPr>
          <a:lstStyle/>
          <a:p>
            <a:r>
              <a:rPr lang="en-US" altLang="zh-TW" sz="1600" dirty="0"/>
              <a:t>Use the study result of threshold(threshold VS DAC per channel and the threshold fluctuation).</a:t>
            </a:r>
          </a:p>
          <a:p>
            <a:r>
              <a:rPr lang="en-US" altLang="zh-TW" sz="1600" dirty="0"/>
              <a:t>Apply the cut on MC by convert the </a:t>
            </a:r>
            <a:r>
              <a:rPr lang="en-US" altLang="zh-TW" sz="1600" dirty="0" err="1"/>
              <a:t>Edep</a:t>
            </a:r>
            <a:r>
              <a:rPr lang="en-US" altLang="zh-TW" sz="1600" dirty="0"/>
              <a:t> of MC to be ADC and cut by threshold.</a:t>
            </a:r>
          </a:p>
          <a:p>
            <a:r>
              <a:rPr lang="en-US" altLang="zh-TW" sz="1600" dirty="0"/>
              <a:t>Scaling # of photon receive at SiPM by 3.26 in MC to fit the data </a:t>
            </a:r>
            <a:r>
              <a:rPr lang="en-US" altLang="zh-TW" sz="1600" dirty="0" err="1"/>
              <a:t>ADC</a:t>
            </a:r>
            <a:r>
              <a:rPr lang="en-US" altLang="zh-TW" sz="1600" baseline="-25000" dirty="0" err="1"/>
              <a:t>max</a:t>
            </a:r>
            <a:r>
              <a:rPr lang="en-US" altLang="zh-TW" sz="1600" dirty="0"/>
              <a:t>.</a:t>
            </a:r>
            <a:endParaRPr lang="zh-TW" altLang="en-US" sz="1600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C54A72A-9339-4E02-B8A6-4CECD359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FF70A80-5004-465A-841A-F3C033731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8</a:t>
            </a:fld>
            <a:endParaRPr 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A6F9DCA-FEB2-49C3-8C31-ECAC01D441D0}"/>
              </a:ext>
            </a:extLst>
          </p:cNvPr>
          <p:cNvSpPr/>
          <p:nvPr/>
        </p:nvSpPr>
        <p:spPr>
          <a:xfrm>
            <a:off x="1304279" y="2859046"/>
            <a:ext cx="2256771" cy="27811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>
                <a:solidFill>
                  <a:schemeClr val="bg1"/>
                </a:solidFill>
                <a:latin typeface="+mj-lt"/>
              </a:rPr>
              <a:t>E5x5 of </a:t>
            </a:r>
            <a:r>
              <a:rPr lang="en-US" altLang="zh-TW" sz="1200" dirty="0">
                <a:solidFill>
                  <a:srgbClr val="FF0000"/>
                </a:solidFill>
                <a:latin typeface="+mj-lt"/>
              </a:rPr>
              <a:t>Data, </a:t>
            </a:r>
            <a:r>
              <a:rPr lang="en-US" altLang="zh-TW" sz="1200" dirty="0">
                <a:solidFill>
                  <a:schemeClr val="bg1"/>
                </a:solidFill>
                <a:latin typeface="+mj-lt"/>
              </a:rPr>
              <a:t>HV = 30V</a:t>
            </a:r>
            <a:endParaRPr lang="zh-TW" altLang="en-US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0FB4DE84-57E4-4414-9DA0-1BE2FB120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5129" y="4524221"/>
            <a:ext cx="2256772" cy="2256772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5E41E449-4E67-438D-8DAF-DF96D50EDEEC}"/>
              </a:ext>
            </a:extLst>
          </p:cNvPr>
          <p:cNvSpPr/>
          <p:nvPr/>
        </p:nvSpPr>
        <p:spPr>
          <a:xfrm>
            <a:off x="5383765" y="2009063"/>
            <a:ext cx="1424470" cy="1803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b="1" dirty="0">
                <a:solidFill>
                  <a:srgbClr val="FF0000"/>
                </a:solidFill>
                <a:latin typeface="+mj-lt"/>
              </a:rPr>
              <a:t>THR.: 0 MeV </a:t>
            </a:r>
            <a:endParaRPr lang="zh-TW" altLang="en-US" sz="11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D1404131-B2D0-4D34-9730-4988F1043E04}"/>
              </a:ext>
            </a:extLst>
          </p:cNvPr>
          <p:cNvSpPr/>
          <p:nvPr/>
        </p:nvSpPr>
        <p:spPr>
          <a:xfrm>
            <a:off x="7673609" y="2009063"/>
            <a:ext cx="1424470" cy="1803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b="1" dirty="0">
                <a:solidFill>
                  <a:srgbClr val="FF0000"/>
                </a:solidFill>
                <a:latin typeface="+mj-lt"/>
              </a:rPr>
              <a:t>THR.: 20.4 MeV</a:t>
            </a:r>
            <a:endParaRPr lang="zh-TW" altLang="en-US" sz="11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3D2AF406-3D86-4169-A07A-89570D4AE947}"/>
              </a:ext>
            </a:extLst>
          </p:cNvPr>
          <p:cNvSpPr/>
          <p:nvPr/>
        </p:nvSpPr>
        <p:spPr>
          <a:xfrm>
            <a:off x="10010721" y="2009063"/>
            <a:ext cx="1424470" cy="1803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b="1" dirty="0">
                <a:solidFill>
                  <a:srgbClr val="FF0000"/>
                </a:solidFill>
                <a:latin typeface="+mj-lt"/>
              </a:rPr>
              <a:t>THR.: 45.2 MeV</a:t>
            </a:r>
            <a:endParaRPr lang="zh-TW" altLang="en-US" sz="11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ECAD5C5-D43B-4717-B1F8-856A1E6D1F6F}"/>
              </a:ext>
            </a:extLst>
          </p:cNvPr>
          <p:cNvSpPr txBox="1"/>
          <p:nvPr/>
        </p:nvSpPr>
        <p:spPr>
          <a:xfrm>
            <a:off x="500484" y="2043052"/>
            <a:ext cx="39594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zh-TW" sz="1100" dirty="0">
                <a:solidFill>
                  <a:srgbClr val="0000FF"/>
                </a:solidFill>
                <a:latin typeface="+mj-lt"/>
              </a:rPr>
              <a:t>μ</a:t>
            </a:r>
            <a:r>
              <a:rPr lang="en-US" altLang="zh-TW" sz="1100" dirty="0">
                <a:solidFill>
                  <a:srgbClr val="0000FF"/>
                </a:solidFill>
                <a:latin typeface="+mj-lt"/>
              </a:rPr>
              <a:t>THR(DAC)</a:t>
            </a:r>
            <a:r>
              <a:rPr lang="el-GR" altLang="zh-TW" sz="1100" dirty="0">
                <a:solidFill>
                  <a:srgbClr val="0000FF"/>
                </a:solidFill>
                <a:latin typeface="+mj-lt"/>
              </a:rPr>
              <a:t> = </a:t>
            </a:r>
            <a:r>
              <a:rPr lang="en-US" altLang="zh-TW" sz="1100" dirty="0">
                <a:solidFill>
                  <a:srgbClr val="0000FF"/>
                </a:solidFill>
                <a:latin typeface="+mj-lt"/>
              </a:rPr>
              <a:t>-3375 + 15.255 X + 0.017 X</a:t>
            </a:r>
            <a:r>
              <a:rPr lang="en-US" altLang="zh-TW" sz="1100" baseline="30000" dirty="0">
                <a:solidFill>
                  <a:srgbClr val="0000FF"/>
                </a:solidFill>
                <a:latin typeface="+mj-lt"/>
              </a:rPr>
              <a:t>2</a:t>
            </a:r>
            <a:r>
              <a:rPr lang="en-US" altLang="zh-TW" sz="1100" dirty="0">
                <a:solidFill>
                  <a:srgbClr val="0000FF"/>
                </a:solidFill>
                <a:latin typeface="+mj-lt"/>
              </a:rPr>
              <a:t> </a:t>
            </a:r>
          </a:p>
          <a:p>
            <a:r>
              <a:rPr lang="en-US" altLang="zh-TW" sz="1100" dirty="0">
                <a:solidFill>
                  <a:srgbClr val="0000FF"/>
                </a:solidFill>
                <a:latin typeface="+mj-lt"/>
              </a:rPr>
              <a:t>	400DAC = 5447ADC , 650DAC = 13723ADC</a:t>
            </a:r>
          </a:p>
          <a:p>
            <a:r>
              <a:rPr lang="en-US" altLang="zh-TW" sz="1100" dirty="0">
                <a:solidFill>
                  <a:srgbClr val="0000FF"/>
                </a:solidFill>
                <a:latin typeface="+mj-lt"/>
              </a:rPr>
              <a:t>MeV = (ADC+1367)/334</a:t>
            </a:r>
          </a:p>
          <a:p>
            <a:r>
              <a:rPr lang="en-US" altLang="zh-TW" sz="1100" dirty="0">
                <a:solidFill>
                  <a:srgbClr val="0000FF"/>
                </a:solidFill>
                <a:latin typeface="+mj-lt"/>
              </a:rPr>
              <a:t>	 5447ADC= 20.4 MeV, 13723ADC = 45.2MeV</a:t>
            </a:r>
            <a:endParaRPr lang="zh-TW" altLang="en-US" sz="1100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35832B28-39D1-444F-A095-2F8768B40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978" y="2189994"/>
            <a:ext cx="2256772" cy="2256772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37845096-7D8E-4845-AA16-AEE609F18A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7458" y="2189994"/>
            <a:ext cx="2256772" cy="2256772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836A249A-189F-47FD-8AD8-7A5197AE4F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5129" y="2186014"/>
            <a:ext cx="2256774" cy="2256774"/>
          </a:xfrm>
          <a:prstGeom prst="rect">
            <a:avLst/>
          </a:prstGeom>
        </p:spPr>
      </p:pic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FAB845C7-EC7D-4E1E-AA76-BDC47F239856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3357833" y="3825449"/>
            <a:ext cx="6924742" cy="3303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: 圓角 38">
            <a:extLst>
              <a:ext uri="{FF2B5EF4-FFF2-40B4-BE49-F238E27FC236}">
                <a16:creationId xmlns:a16="http://schemas.microsoft.com/office/drawing/2014/main" id="{DC1BCC9F-F338-4640-81E7-246A4BFC3D6A}"/>
              </a:ext>
            </a:extLst>
          </p:cNvPr>
          <p:cNvSpPr/>
          <p:nvPr/>
        </p:nvSpPr>
        <p:spPr>
          <a:xfrm>
            <a:off x="194810" y="5178076"/>
            <a:ext cx="4011429" cy="1299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400" dirty="0">
                <a:solidFill>
                  <a:srgbClr val="0000FF"/>
                </a:solidFill>
                <a:latin typeface="+mj-lt"/>
              </a:rPr>
              <a:t>Why? The 98 MeV use 650 to be THR. But, it’s more like the 450 case. </a:t>
            </a:r>
          </a:p>
          <a:p>
            <a:r>
              <a:rPr lang="en-US" altLang="zh-TW" sz="1400" dirty="0">
                <a:solidFill>
                  <a:srgbClr val="0000FF"/>
                </a:solidFill>
                <a:latin typeface="+mj-lt"/>
              </a:rPr>
              <a:t>Why the </a:t>
            </a:r>
            <a:r>
              <a:rPr lang="en-US" altLang="zh-TW" sz="1400" dirty="0" err="1">
                <a:solidFill>
                  <a:srgbClr val="0000FF"/>
                </a:solidFill>
                <a:latin typeface="+mj-lt"/>
              </a:rPr>
              <a:t>ADC</a:t>
            </a:r>
            <a:r>
              <a:rPr lang="en-US" altLang="zh-TW" sz="1400" baseline="-25000" dirty="0" err="1">
                <a:solidFill>
                  <a:srgbClr val="0000FF"/>
                </a:solidFill>
                <a:latin typeface="+mj-lt"/>
              </a:rPr>
              <a:t>max</a:t>
            </a:r>
            <a:r>
              <a:rPr lang="en-US" altLang="zh-TW" sz="1400" dirty="0">
                <a:solidFill>
                  <a:srgbClr val="0000FF"/>
                </a:solidFill>
                <a:latin typeface="+mj-lt"/>
              </a:rPr>
              <a:t> contains 2 peak but </a:t>
            </a:r>
            <a:r>
              <a:rPr lang="en-US" altLang="zh-TW" sz="1400" dirty="0" err="1">
                <a:solidFill>
                  <a:srgbClr val="0000FF"/>
                </a:solidFill>
                <a:latin typeface="+mj-lt"/>
              </a:rPr>
              <a:t>Edep</a:t>
            </a:r>
            <a:r>
              <a:rPr lang="en-US" altLang="zh-TW" sz="1400" baseline="-25000" dirty="0" err="1">
                <a:solidFill>
                  <a:srgbClr val="0000FF"/>
                </a:solidFill>
                <a:latin typeface="+mj-lt"/>
              </a:rPr>
              <a:t>max</a:t>
            </a:r>
            <a:r>
              <a:rPr lang="en-US" altLang="zh-TW" sz="1400" dirty="0">
                <a:solidFill>
                  <a:srgbClr val="0000FF"/>
                </a:solidFill>
                <a:latin typeface="+mj-lt"/>
              </a:rPr>
              <a:t> without?</a:t>
            </a:r>
          </a:p>
          <a:p>
            <a:r>
              <a:rPr lang="en-US" altLang="zh-TW" sz="1400" dirty="0">
                <a:solidFill>
                  <a:srgbClr val="0000FF"/>
                </a:solidFill>
                <a:latin typeface="+mj-lt"/>
              </a:rPr>
              <a:t>In the high THR cases, the resolution is wired!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6E30C109-4B6E-491F-B89B-D050FF50DBFA}"/>
              </a:ext>
            </a:extLst>
          </p:cNvPr>
          <p:cNvSpPr/>
          <p:nvPr/>
        </p:nvSpPr>
        <p:spPr>
          <a:xfrm rot="16200000">
            <a:off x="3964821" y="3207519"/>
            <a:ext cx="1424470" cy="4342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 dirty="0" err="1">
                <a:solidFill>
                  <a:schemeClr val="bg1"/>
                </a:solidFill>
                <a:latin typeface="+mj-lt"/>
              </a:rPr>
              <a:t>ADC</a:t>
            </a:r>
            <a:r>
              <a:rPr lang="en-US" altLang="zh-TW" sz="1800" baseline="-25000" dirty="0" err="1">
                <a:solidFill>
                  <a:schemeClr val="bg1"/>
                </a:solidFill>
                <a:latin typeface="+mj-lt"/>
              </a:rPr>
              <a:t>max</a:t>
            </a:r>
            <a:endParaRPr lang="zh-TW" altLang="en-US" sz="1800" baseline="-25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1D291E37-2E1E-41EB-9F44-B46F94A568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7458" y="4524221"/>
            <a:ext cx="2256772" cy="2256772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08E1F91D-AD7E-489B-9D8A-9B48D24EEC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3471" y="4524221"/>
            <a:ext cx="2256772" cy="2256772"/>
          </a:xfrm>
          <a:prstGeom prst="rect">
            <a:avLst/>
          </a:prstGeom>
        </p:spPr>
      </p:pic>
      <p:sp>
        <p:nvSpPr>
          <p:cNvPr id="48" name="矩形 47">
            <a:extLst>
              <a:ext uri="{FF2B5EF4-FFF2-40B4-BE49-F238E27FC236}">
                <a16:creationId xmlns:a16="http://schemas.microsoft.com/office/drawing/2014/main" id="{7CC2F425-D756-4F17-9F6A-1F09821D9288}"/>
              </a:ext>
            </a:extLst>
          </p:cNvPr>
          <p:cNvSpPr/>
          <p:nvPr/>
        </p:nvSpPr>
        <p:spPr>
          <a:xfrm rot="16200000">
            <a:off x="3964821" y="5435463"/>
            <a:ext cx="1424470" cy="4342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 dirty="0" err="1">
                <a:solidFill>
                  <a:schemeClr val="bg1"/>
                </a:solidFill>
                <a:latin typeface="+mj-lt"/>
              </a:rPr>
              <a:t>Edep</a:t>
            </a:r>
            <a:r>
              <a:rPr lang="en-US" altLang="zh-TW" sz="1800" baseline="-25000" dirty="0" err="1">
                <a:solidFill>
                  <a:schemeClr val="bg1"/>
                </a:solidFill>
                <a:latin typeface="+mj-lt"/>
              </a:rPr>
              <a:t>max</a:t>
            </a:r>
            <a:endParaRPr lang="zh-TW" altLang="en-US" sz="1800" baseline="-25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10ED5F0B-7A52-4A6F-B556-249A2E7FC86F}"/>
              </a:ext>
            </a:extLst>
          </p:cNvPr>
          <p:cNvCxnSpPr/>
          <p:nvPr/>
        </p:nvCxnSpPr>
        <p:spPr>
          <a:xfrm flipV="1">
            <a:off x="3728392" y="5427406"/>
            <a:ext cx="7108723" cy="542741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0C87D54E-CD8D-40F3-9BEB-44E9F8DFE90D}"/>
              </a:ext>
            </a:extLst>
          </p:cNvPr>
          <p:cNvCxnSpPr/>
          <p:nvPr/>
        </p:nvCxnSpPr>
        <p:spPr>
          <a:xfrm flipH="1" flipV="1">
            <a:off x="2361775" y="4976602"/>
            <a:ext cx="70889" cy="289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348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547EF67A-C759-48BF-9A37-5AECF1300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1743" y="1290734"/>
            <a:ext cx="2153281" cy="215328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56D4630-30BA-4E2A-928B-C83A9B378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731" y="1290735"/>
            <a:ext cx="2153281" cy="2153281"/>
          </a:xfrm>
          <a:prstGeom prst="rect">
            <a:avLst/>
          </a:prstGeom>
        </p:spPr>
      </p:pic>
      <p:pic>
        <p:nvPicPr>
          <p:cNvPr id="75" name="圖片 74">
            <a:extLst>
              <a:ext uri="{FF2B5EF4-FFF2-40B4-BE49-F238E27FC236}">
                <a16:creationId xmlns:a16="http://schemas.microsoft.com/office/drawing/2014/main" id="{06AFF655-BDA9-4C75-9FFA-DFAE20B34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4871" y="3562712"/>
            <a:ext cx="2879108" cy="2879108"/>
          </a:xfrm>
          <a:prstGeom prst="rect">
            <a:avLst/>
          </a:prstGeom>
        </p:spPr>
      </p:pic>
      <p:pic>
        <p:nvPicPr>
          <p:cNvPr id="77" name="圖片 76">
            <a:extLst>
              <a:ext uri="{FF2B5EF4-FFF2-40B4-BE49-F238E27FC236}">
                <a16:creationId xmlns:a16="http://schemas.microsoft.com/office/drawing/2014/main" id="{ABA8DB8A-3273-4D72-9DE8-AC43765F4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7230" y="3560710"/>
            <a:ext cx="2879108" cy="2879108"/>
          </a:xfrm>
          <a:prstGeom prst="rect">
            <a:avLst/>
          </a:prstGeom>
        </p:spPr>
      </p:pic>
      <p:pic>
        <p:nvPicPr>
          <p:cNvPr id="79" name="圖片 78">
            <a:extLst>
              <a:ext uri="{FF2B5EF4-FFF2-40B4-BE49-F238E27FC236}">
                <a16:creationId xmlns:a16="http://schemas.microsoft.com/office/drawing/2014/main" id="{2795C954-EE07-46F6-9A2D-CF68738053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3533" y="3560710"/>
            <a:ext cx="2879108" cy="287910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 after applying the THR.: </a:t>
            </a:r>
            <a:r>
              <a:rPr lang="en-US" altLang="zh-TW" sz="3600" dirty="0"/>
              <a:t>multiplicity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7033" y="1302661"/>
            <a:ext cx="6403179" cy="1920638"/>
          </a:xfrm>
        </p:spPr>
        <p:txBody>
          <a:bodyPr>
            <a:norm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PbWO</a:t>
            </a:r>
            <a:r>
              <a:rPr lang="en-US" sz="1600" dirty="0"/>
              <a:t> part was trying to apply the cut by the all setting which are used in Feb. 2025 beam test.</a:t>
            </a:r>
          </a:p>
          <a:p>
            <a:r>
              <a:rPr lang="en-US" altLang="zh-TW" sz="1600" dirty="0"/>
              <a:t>The </a:t>
            </a:r>
            <a:r>
              <a:rPr lang="en-US" altLang="zh-TW" sz="1600" dirty="0">
                <a:solidFill>
                  <a:srgbClr val="FF2CFF"/>
                </a:solidFill>
              </a:rPr>
              <a:t>magenta color </a:t>
            </a:r>
            <a:r>
              <a:rPr lang="en-US" altLang="zh-TW" sz="1600" dirty="0"/>
              <a:t>is the threshold for the analysis data</a:t>
            </a:r>
            <a:endParaRPr lang="en-US" sz="1600" dirty="0"/>
          </a:p>
          <a:p>
            <a:r>
              <a:rPr lang="en-US" sz="1600" dirty="0"/>
              <a:t>By the result of multiplicity, the setting in experiment is too large.</a:t>
            </a:r>
          </a:p>
          <a:p>
            <a:r>
              <a:rPr lang="en-US" sz="1600" dirty="0"/>
              <a:t>When it cut the E</a:t>
            </a:r>
            <a:r>
              <a:rPr lang="en-US" sz="1600" baseline="-25000" dirty="0"/>
              <a:t>max</a:t>
            </a:r>
            <a:r>
              <a:rPr lang="en-US" sz="1600" dirty="0"/>
              <a:t> too much, THR. make the resolution unreasonable.</a:t>
            </a:r>
          </a:p>
          <a:p>
            <a:r>
              <a:rPr lang="en-US" sz="1600" u="sng" dirty="0"/>
              <a:t>Thus, we should remove the &lt;250 MeV data under the 45 MeV threshold.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9</a:t>
            </a:fld>
            <a:endParaRPr lang="en-US"/>
          </a:p>
        </p:txBody>
      </p:sp>
      <p:sp>
        <p:nvSpPr>
          <p:cNvPr id="28" name="箭號: 向右 27">
            <a:extLst>
              <a:ext uri="{FF2B5EF4-FFF2-40B4-BE49-F238E27FC236}">
                <a16:creationId xmlns:a16="http://schemas.microsoft.com/office/drawing/2014/main" id="{D1980FA7-6701-4B4F-9425-137EA909A9E1}"/>
              </a:ext>
            </a:extLst>
          </p:cNvPr>
          <p:cNvSpPr/>
          <p:nvPr/>
        </p:nvSpPr>
        <p:spPr>
          <a:xfrm>
            <a:off x="8751909" y="1887849"/>
            <a:ext cx="1041938" cy="9829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050" dirty="0"/>
              <a:t>Exp. THR. setting</a:t>
            </a:r>
            <a:endParaRPr lang="zh-TW" altLang="en-US" sz="1050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C8F8F70B-0979-4C08-81BD-83CD964388CF}"/>
              </a:ext>
            </a:extLst>
          </p:cNvPr>
          <p:cNvSpPr/>
          <p:nvPr/>
        </p:nvSpPr>
        <p:spPr>
          <a:xfrm>
            <a:off x="6975136" y="1096151"/>
            <a:ext cx="1424470" cy="1803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>
                <a:solidFill>
                  <a:schemeClr val="bg1"/>
                </a:solidFill>
                <a:latin typeface="+mj-lt"/>
              </a:rPr>
              <a:t>MC THR.: 0 MeV </a:t>
            </a:r>
            <a:endParaRPr lang="zh-TW" altLang="en-US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BC794E5A-7776-4DC7-ABA7-44D66D24C31C}"/>
              </a:ext>
            </a:extLst>
          </p:cNvPr>
          <p:cNvSpPr/>
          <p:nvPr/>
        </p:nvSpPr>
        <p:spPr>
          <a:xfrm>
            <a:off x="10146149" y="1096151"/>
            <a:ext cx="1424470" cy="1803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>
                <a:solidFill>
                  <a:schemeClr val="bg1"/>
                </a:solidFill>
                <a:latin typeface="+mj-lt"/>
              </a:rPr>
              <a:t>MC THR.: 45.2 MeV</a:t>
            </a:r>
            <a:endParaRPr lang="zh-TW" altLang="en-US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D6BD40C-C336-4F2A-9EE2-ABA77EDA9FFD}"/>
              </a:ext>
            </a:extLst>
          </p:cNvPr>
          <p:cNvSpPr/>
          <p:nvPr/>
        </p:nvSpPr>
        <p:spPr>
          <a:xfrm>
            <a:off x="4333087" y="4896095"/>
            <a:ext cx="1183591" cy="33680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>
                <a:solidFill>
                  <a:srgbClr val="0000FF"/>
                </a:solidFill>
              </a:rPr>
              <a:t>E</a:t>
            </a:r>
            <a:r>
              <a:rPr lang="en-US" altLang="zh-TW" sz="1200" baseline="-25000" dirty="0">
                <a:solidFill>
                  <a:srgbClr val="0000FF"/>
                </a:solidFill>
              </a:rPr>
              <a:t>max </a:t>
            </a:r>
            <a:r>
              <a:rPr lang="en-US" altLang="zh-TW" sz="1200" dirty="0">
                <a:solidFill>
                  <a:srgbClr val="0000FF"/>
                </a:solidFill>
              </a:rPr>
              <a:t>fire ratio 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A66A036-D234-4FD0-A54D-44515BAB01E9}"/>
              </a:ext>
            </a:extLst>
          </p:cNvPr>
          <p:cNvSpPr/>
          <p:nvPr/>
        </p:nvSpPr>
        <p:spPr>
          <a:xfrm>
            <a:off x="7240609" y="4896095"/>
            <a:ext cx="1183591" cy="33680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rgbClr val="0000FF"/>
                </a:solidFill>
              </a:rPr>
              <a:t>nHits in 3x3</a:t>
            </a:r>
            <a:endParaRPr lang="zh-TW" altLang="en-US" sz="1400" dirty="0">
              <a:solidFill>
                <a:srgbClr val="0000FF"/>
              </a:solidFill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67DB1BE4-DDC5-4940-A593-F76393B26E85}"/>
              </a:ext>
            </a:extLst>
          </p:cNvPr>
          <p:cNvSpPr/>
          <p:nvPr/>
        </p:nvSpPr>
        <p:spPr>
          <a:xfrm>
            <a:off x="10140481" y="4896094"/>
            <a:ext cx="1183591" cy="33680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rgbClr val="0000FF"/>
                </a:solidFill>
              </a:rPr>
              <a:t>nHits in 5x5</a:t>
            </a:r>
            <a:endParaRPr lang="zh-TW" altLang="en-US" sz="1400" dirty="0">
              <a:solidFill>
                <a:srgbClr val="0000FF"/>
              </a:solidFill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21B88571-E235-42B0-9159-3C05129688AE}"/>
              </a:ext>
            </a:extLst>
          </p:cNvPr>
          <p:cNvSpPr/>
          <p:nvPr/>
        </p:nvSpPr>
        <p:spPr>
          <a:xfrm>
            <a:off x="84780" y="5934517"/>
            <a:ext cx="2472456" cy="423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050" dirty="0">
                <a:solidFill>
                  <a:srgbClr val="0000FF"/>
                </a:solidFill>
              </a:rPr>
              <a:t>For</a:t>
            </a:r>
            <a:r>
              <a:rPr lang="zh-TW" altLang="en-US" sz="1050" dirty="0">
                <a:solidFill>
                  <a:srgbClr val="0000FF"/>
                </a:solidFill>
              </a:rPr>
              <a:t> </a:t>
            </a:r>
            <a:r>
              <a:rPr lang="en-US" altLang="zh-TW" sz="1050" dirty="0">
                <a:solidFill>
                  <a:srgbClr val="0000FF"/>
                </a:solidFill>
              </a:rPr>
              <a:t>a</a:t>
            </a:r>
            <a:r>
              <a:rPr lang="zh-TW" altLang="en-US" sz="1050" dirty="0">
                <a:solidFill>
                  <a:srgbClr val="0000FF"/>
                </a:solidFill>
              </a:rPr>
              <a:t> </a:t>
            </a:r>
            <a:r>
              <a:rPr lang="en-US" altLang="zh-TW" sz="1050" dirty="0">
                <a:solidFill>
                  <a:srgbClr val="0000FF"/>
                </a:solidFill>
              </a:rPr>
              <a:t>gaussian</a:t>
            </a:r>
            <a:r>
              <a:rPr lang="zh-TW" altLang="en-US" sz="1050" dirty="0">
                <a:solidFill>
                  <a:srgbClr val="0000FF"/>
                </a:solidFill>
              </a:rPr>
              <a:t> </a:t>
            </a:r>
            <a:r>
              <a:rPr lang="en-US" altLang="zh-TW" sz="1050" dirty="0">
                <a:solidFill>
                  <a:srgbClr val="0000FF"/>
                </a:solidFill>
              </a:rPr>
              <a:t>distribution,</a:t>
            </a:r>
            <a:r>
              <a:rPr lang="zh-TW" altLang="en-US" sz="1050" dirty="0">
                <a:solidFill>
                  <a:srgbClr val="0000FF"/>
                </a:solidFill>
              </a:rPr>
              <a:t> </a:t>
            </a:r>
            <a:r>
              <a:rPr lang="en-US" altLang="zh-TW" sz="1050" dirty="0">
                <a:solidFill>
                  <a:srgbClr val="0000FF"/>
                </a:solidFill>
              </a:rPr>
              <a:t>if</a:t>
            </a:r>
            <a:r>
              <a:rPr lang="zh-TW" altLang="en-US" sz="1050" dirty="0">
                <a:solidFill>
                  <a:srgbClr val="0000FF"/>
                </a:solidFill>
              </a:rPr>
              <a:t> </a:t>
            </a:r>
            <a:r>
              <a:rPr lang="en-US" altLang="zh-TW" sz="1050" dirty="0">
                <a:solidFill>
                  <a:srgbClr val="0000FF"/>
                </a:solidFill>
              </a:rPr>
              <a:t>THR cut at 1 </a:t>
            </a:r>
            <a:r>
              <a:rPr lang="el-GR" altLang="zh-TW" sz="1050" dirty="0">
                <a:solidFill>
                  <a:srgbClr val="0000FF"/>
                </a:solidFill>
              </a:rPr>
              <a:t>σ</a:t>
            </a:r>
            <a:r>
              <a:rPr lang="en-US" altLang="zh-TW" sz="1050" dirty="0">
                <a:solidFill>
                  <a:srgbClr val="0000FF"/>
                </a:solidFill>
              </a:rPr>
              <a:t>, the ratio become ~84%</a:t>
            </a:r>
            <a:endParaRPr lang="zh-TW" altLang="en-US" sz="1050" dirty="0">
              <a:solidFill>
                <a:srgbClr val="0000FF"/>
              </a:solidFill>
            </a:endParaRPr>
          </a:p>
        </p:txBody>
      </p:sp>
      <p:cxnSp>
        <p:nvCxnSpPr>
          <p:cNvPr id="45" name="直線接點 44">
            <a:extLst>
              <a:ext uri="{FF2B5EF4-FFF2-40B4-BE49-F238E27FC236}">
                <a16:creationId xmlns:a16="http://schemas.microsoft.com/office/drawing/2014/main" id="{9624B143-8DE0-4D8D-AB8C-02072D84359E}"/>
              </a:ext>
            </a:extLst>
          </p:cNvPr>
          <p:cNvCxnSpPr/>
          <p:nvPr/>
        </p:nvCxnSpPr>
        <p:spPr>
          <a:xfrm>
            <a:off x="3379041" y="4826339"/>
            <a:ext cx="2276916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0F0A328D-761B-43C2-89E6-D1A1312A360F}"/>
              </a:ext>
            </a:extLst>
          </p:cNvPr>
          <p:cNvCxnSpPr>
            <a:cxnSpLocks/>
            <a:stCxn id="43" idx="3"/>
          </p:cNvCxnSpPr>
          <p:nvPr/>
        </p:nvCxnSpPr>
        <p:spPr>
          <a:xfrm flipV="1">
            <a:off x="2557236" y="4826340"/>
            <a:ext cx="897011" cy="1320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群組 67">
            <a:extLst>
              <a:ext uri="{FF2B5EF4-FFF2-40B4-BE49-F238E27FC236}">
                <a16:creationId xmlns:a16="http://schemas.microsoft.com/office/drawing/2014/main" id="{6DA8F2EB-9E68-4E4B-B457-854611061865}"/>
              </a:ext>
            </a:extLst>
          </p:cNvPr>
          <p:cNvGrpSpPr/>
          <p:nvPr/>
        </p:nvGrpSpPr>
        <p:grpSpPr>
          <a:xfrm>
            <a:off x="317251" y="3748985"/>
            <a:ext cx="2175377" cy="2186083"/>
            <a:chOff x="512261" y="4107899"/>
            <a:chExt cx="1826618" cy="1826618"/>
          </a:xfrm>
        </p:grpSpPr>
        <p:pic>
          <p:nvPicPr>
            <p:cNvPr id="40" name="圖片 39">
              <a:extLst>
                <a:ext uri="{FF2B5EF4-FFF2-40B4-BE49-F238E27FC236}">
                  <a16:creationId xmlns:a16="http://schemas.microsoft.com/office/drawing/2014/main" id="{D78A30FB-4725-48D0-81A0-5B5523A2F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2261" y="4107899"/>
              <a:ext cx="1826618" cy="1826618"/>
            </a:xfrm>
            <a:prstGeom prst="rect">
              <a:avLst/>
            </a:prstGeom>
          </p:spPr>
        </p:pic>
        <p:cxnSp>
          <p:nvCxnSpPr>
            <p:cNvPr id="49" name="直線接點 48">
              <a:extLst>
                <a:ext uri="{FF2B5EF4-FFF2-40B4-BE49-F238E27FC236}">
                  <a16:creationId xmlns:a16="http://schemas.microsoft.com/office/drawing/2014/main" id="{98F2572E-FD02-41EB-9B0D-A6D51F7EA4E7}"/>
                </a:ext>
              </a:extLst>
            </p:cNvPr>
            <p:cNvCxnSpPr>
              <a:cxnSpLocks/>
            </p:cNvCxnSpPr>
            <p:nvPr/>
          </p:nvCxnSpPr>
          <p:spPr>
            <a:xfrm>
              <a:off x="1283516" y="4948912"/>
              <a:ext cx="499846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>
              <a:extLst>
                <a:ext uri="{FF2B5EF4-FFF2-40B4-BE49-F238E27FC236}">
                  <a16:creationId xmlns:a16="http://schemas.microsoft.com/office/drawing/2014/main" id="{3D765B23-7C1F-4C2E-9186-5C3ECD12CC02}"/>
                </a:ext>
              </a:extLst>
            </p:cNvPr>
            <p:cNvCxnSpPr>
              <a:cxnSpLocks/>
            </p:cNvCxnSpPr>
            <p:nvPr/>
          </p:nvCxnSpPr>
          <p:spPr>
            <a:xfrm>
              <a:off x="1283516" y="4950118"/>
              <a:ext cx="1" cy="81266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單箭頭接點 52">
              <a:extLst>
                <a:ext uri="{FF2B5EF4-FFF2-40B4-BE49-F238E27FC236}">
                  <a16:creationId xmlns:a16="http://schemas.microsoft.com/office/drawing/2014/main" id="{FBFE712E-E961-4FEC-981A-56C771482F1B}"/>
                </a:ext>
              </a:extLst>
            </p:cNvPr>
            <p:cNvCxnSpPr/>
            <p:nvPr/>
          </p:nvCxnSpPr>
          <p:spPr>
            <a:xfrm>
              <a:off x="1039203" y="5249312"/>
              <a:ext cx="205891" cy="332226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43BA7915-3CC1-4BDD-A20A-F66E41905E3B}"/>
                </a:ext>
              </a:extLst>
            </p:cNvPr>
            <p:cNvSpPr/>
            <p:nvPr/>
          </p:nvSpPr>
          <p:spPr>
            <a:xfrm>
              <a:off x="570116" y="4903855"/>
              <a:ext cx="805051" cy="511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050" dirty="0">
                  <a:solidFill>
                    <a:srgbClr val="0000FF"/>
                  </a:solidFill>
                </a:rPr>
                <a:t>~16%</a:t>
              </a:r>
              <a:endParaRPr lang="zh-TW" altLang="en-US" sz="1050" dirty="0">
                <a:solidFill>
                  <a:srgbClr val="0000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矩形 64">
                  <a:extLst>
                    <a:ext uri="{FF2B5EF4-FFF2-40B4-BE49-F238E27FC236}">
                      <a16:creationId xmlns:a16="http://schemas.microsoft.com/office/drawing/2014/main" id="{21891118-3950-4CA1-B88E-C231515874EE}"/>
                    </a:ext>
                  </a:extLst>
                </p:cNvPr>
                <p:cNvSpPr/>
                <p:nvPr/>
              </p:nvSpPr>
              <p:spPr>
                <a:xfrm>
                  <a:off x="1176739" y="4928388"/>
                  <a:ext cx="805051" cy="511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10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±1</m:t>
                        </m:r>
                        <m:r>
                          <a:rPr lang="en-US" altLang="zh-TW" sz="10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zh-TW" altLang="en-US" sz="105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矩形 64">
                  <a:extLst>
                    <a:ext uri="{FF2B5EF4-FFF2-40B4-BE49-F238E27FC236}">
                      <a16:creationId xmlns:a16="http://schemas.microsoft.com/office/drawing/2014/main" id="{21891118-3950-4CA1-B88E-C231515874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6739" y="4928388"/>
                  <a:ext cx="805051" cy="51157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矩形 66">
            <a:extLst>
              <a:ext uri="{FF2B5EF4-FFF2-40B4-BE49-F238E27FC236}">
                <a16:creationId xmlns:a16="http://schemas.microsoft.com/office/drawing/2014/main" id="{3256DA50-36C9-4291-BA22-572DEF538E09}"/>
              </a:ext>
            </a:extLst>
          </p:cNvPr>
          <p:cNvSpPr/>
          <p:nvPr/>
        </p:nvSpPr>
        <p:spPr>
          <a:xfrm>
            <a:off x="3348894" y="4842027"/>
            <a:ext cx="647896" cy="11958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>
                <a:solidFill>
                  <a:srgbClr val="FF0000"/>
                </a:solidFill>
              </a:rPr>
              <a:t>Too small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62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模板2">
  <a:themeElements>
    <a:clrScheme name="離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自訂 4">
      <a:majorFont>
        <a:latin typeface="Times New Roman"/>
        <a:ea typeface="標楷體"/>
        <a:cs typeface=""/>
      </a:majorFont>
      <a:minorFont>
        <a:latin typeface="Arial"/>
        <a:ea typeface="微軟正黑體"/>
        <a:cs typeface=""/>
      </a:minorFont>
    </a:fontScheme>
    <a:fmtScheme name="離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模板2" id="{7B243093-F40B-49D2-8649-AEF9F6135092}" vid="{EB65F3AC-24C7-49F9-AF21-B89FB096BA6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模板2</Template>
  <TotalTime>66952</TotalTime>
  <Words>1922</Words>
  <Application>Microsoft Office PowerPoint</Application>
  <PresentationFormat>寬螢幕</PresentationFormat>
  <Paragraphs>256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Calibri</vt:lpstr>
      <vt:lpstr>Cambria Math</vt:lpstr>
      <vt:lpstr>Roboto</vt:lpstr>
      <vt:lpstr>Times New Roman</vt:lpstr>
      <vt:lpstr>Wingdings</vt:lpstr>
      <vt:lpstr>Wingdings 3</vt:lpstr>
      <vt:lpstr>模板2</vt:lpstr>
      <vt:lpstr>Weekly meeting</vt:lpstr>
      <vt:lpstr>The Emax comparison with data and MC-LYSO</vt:lpstr>
      <vt:lpstr>The Emax comparison with data and MC-PWO</vt:lpstr>
      <vt:lpstr>LYSO: Data/MC in different energy</vt:lpstr>
      <vt:lpstr>PbWO4: Data/MC in different energy</vt:lpstr>
      <vt:lpstr>LYSO: Apply the THR cut on MC</vt:lpstr>
      <vt:lpstr>LYSO: MC after applying the THR. and σTHR</vt:lpstr>
      <vt:lpstr>PbWO4: Apply the THR cut on MC</vt:lpstr>
      <vt:lpstr>MC after applying the THR.: multiplicity</vt:lpstr>
      <vt:lpstr>MC after applying the THR. and σTHR</vt:lpstr>
      <vt:lpstr>MC Regression</vt:lpstr>
      <vt:lpstr>Summary</vt:lpstr>
      <vt:lpstr>To do </vt:lpstr>
      <vt:lpstr>END</vt:lpstr>
      <vt:lpstr>The MC condition</vt:lpstr>
      <vt:lpstr>THR. fit of readout board: PbWO4</vt:lpstr>
      <vt:lpstr>Mean THR</vt:lpstr>
      <vt:lpstr>Mean THR</vt:lpstr>
      <vt:lpstr>Back up: X-ray escape peak</vt:lpstr>
      <vt:lpstr>ADC to MeV: PWO </vt:lpstr>
      <vt:lpstr>Problem: Apply the THR cut on PbWO4 MC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弮箞 林</dc:creator>
  <cp:lastModifiedBy>宇翔 蕭</cp:lastModifiedBy>
  <cp:revision>12177</cp:revision>
  <dcterms:created xsi:type="dcterms:W3CDTF">2020-10-12T05:45:27Z</dcterms:created>
  <dcterms:modified xsi:type="dcterms:W3CDTF">2025-10-11T02:33:58Z</dcterms:modified>
</cp:coreProperties>
</file>