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6" r:id="rId3"/>
    <p:sldId id="443" r:id="rId4"/>
    <p:sldId id="449" r:id="rId5"/>
    <p:sldId id="429" r:id="rId6"/>
    <p:sldId id="434" r:id="rId7"/>
    <p:sldId id="444" r:id="rId8"/>
    <p:sldId id="445" r:id="rId9"/>
    <p:sldId id="452" r:id="rId10"/>
    <p:sldId id="451" r:id="rId11"/>
    <p:sldId id="453" r:id="rId12"/>
    <p:sldId id="454" r:id="rId13"/>
    <p:sldId id="455" r:id="rId14"/>
    <p:sldId id="456" r:id="rId15"/>
    <p:sldId id="457" r:id="rId16"/>
    <p:sldId id="458" r:id="rId17"/>
    <p:sldId id="450" r:id="rId18"/>
    <p:sldId id="437" r:id="rId19"/>
    <p:sldId id="446" r:id="rId20"/>
    <p:sldId id="436" r:id="rId21"/>
    <p:sldId id="447" r:id="rId22"/>
    <p:sldId id="440" r:id="rId23"/>
    <p:sldId id="407" r:id="rId24"/>
    <p:sldId id="448" r:id="rId25"/>
    <p:sldId id="364" r:id="rId26"/>
    <p:sldId id="433" r:id="rId27"/>
    <p:sldId id="427" r:id="rId28"/>
    <p:sldId id="428" r:id="rId29"/>
    <p:sldId id="435" r:id="rId30"/>
    <p:sldId id="432" r:id="rId31"/>
    <p:sldId id="439" r:id="rId32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406"/>
            <p14:sldId id="443"/>
            <p14:sldId id="449"/>
            <p14:sldId id="429"/>
            <p14:sldId id="434"/>
            <p14:sldId id="444"/>
            <p14:sldId id="445"/>
            <p14:sldId id="452"/>
            <p14:sldId id="451"/>
            <p14:sldId id="453"/>
            <p14:sldId id="454"/>
            <p14:sldId id="455"/>
            <p14:sldId id="456"/>
            <p14:sldId id="457"/>
            <p14:sldId id="458"/>
            <p14:sldId id="450"/>
            <p14:sldId id="437"/>
            <p14:sldId id="446"/>
            <p14:sldId id="436"/>
            <p14:sldId id="447"/>
            <p14:sldId id="440"/>
            <p14:sldId id="407"/>
            <p14:sldId id="448"/>
            <p14:sldId id="364"/>
            <p14:sldId id="433"/>
            <p14:sldId id="427"/>
            <p14:sldId id="428"/>
            <p14:sldId id="435"/>
            <p14:sldId id="432"/>
            <p14:sldId id="439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CFF"/>
    <a:srgbClr val="D6D6D6"/>
    <a:srgbClr val="83EB79"/>
    <a:srgbClr val="09D0F5"/>
    <a:srgbClr val="00B050"/>
    <a:srgbClr val="00B6F0"/>
    <a:srgbClr val="8AD0D6"/>
    <a:srgbClr val="00B0F0"/>
    <a:srgbClr val="95D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7628" autoAdjust="0"/>
  </p:normalViewPr>
  <p:slideViewPr>
    <p:cSldViewPr snapToGrid="0" showGuides="1">
      <p:cViewPr varScale="1">
        <p:scale>
          <a:sx n="158" d="100"/>
          <a:sy n="158" d="100"/>
        </p:scale>
        <p:origin x="144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6.png"/><Relationship Id="rId7" Type="http://schemas.openxmlformats.org/officeDocument/2006/relationships/image" Target="../media/image40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6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3390/condmat604004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10/02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Data-3646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MCx209.52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8203C03C-22E2-4A55-8EE5-BC29AF3B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5A2DC7B-D757-4887-95F0-48726894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68445"/>
            <a:ext cx="5710238" cy="776255"/>
          </a:xfrm>
        </p:spPr>
        <p:txBody>
          <a:bodyPr>
            <a:normAutofit/>
          </a:bodyPr>
          <a:lstStyle/>
          <a:p>
            <a:r>
              <a:rPr lang="en-US" sz="2400" dirty="0"/>
              <a:t>(Data+3933)/(MCx397.47)</a:t>
            </a:r>
          </a:p>
        </p:txBody>
      </p:sp>
    </p:spTree>
    <p:extLst>
      <p:ext uri="{BB962C8B-B14F-4D97-AF65-F5344CB8AC3E}">
        <p14:creationId xmlns:p14="http://schemas.microsoft.com/office/powerpoint/2010/main" val="387378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68445"/>
            <a:ext cx="5710238" cy="776255"/>
          </a:xfrm>
        </p:spPr>
        <p:txBody>
          <a:bodyPr>
            <a:normAutofit/>
          </a:bodyPr>
          <a:lstStyle/>
          <a:p>
            <a:r>
              <a:rPr lang="en-US" sz="2400" dirty="0"/>
              <a:t>(Data+3933)/(MCx397.47)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D9776B56-9B26-41D7-9E45-3125BCB2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FADC2635-3B5E-4C36-8882-5231C30BA634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0E6651-64EA-4672-9150-40ED67FCD97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D932E7C-0DBD-40F5-A769-2FC379DEE822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CA4C17B2-E100-43A1-82D0-4968CDE6762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248A378A-81BC-4EE3-BB86-37034A28079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B977FE4D-505F-4EAA-916E-59C8EA5336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1532D8C2-6C9E-47B5-9F9D-51CB48922628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E4B473D1-AD94-43D5-941C-4CFBE6D4A2B0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直線接點 84">
                <a:extLst>
                  <a:ext uri="{FF2B5EF4-FFF2-40B4-BE49-F238E27FC236}">
                    <a16:creationId xmlns:a16="http://schemas.microsoft.com/office/drawing/2014/main" id="{676D8C88-3A6E-4C3A-87A6-68065433135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B643436F-12F9-4257-95F8-E169A50458B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C159EF50-6BCA-4FE2-8A05-CBABB72D389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6EB29F7A-CA92-41CA-BEC0-9A10481E340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內容版面配置區 2">
            <a:extLst>
              <a:ext uri="{FF2B5EF4-FFF2-40B4-BE49-F238E27FC236}">
                <a16:creationId xmlns:a16="http://schemas.microsoft.com/office/drawing/2014/main" id="{43F00FE5-6B79-4BEA-BE64-C80C128C5189}"/>
              </a:ext>
            </a:extLst>
          </p:cNvPr>
          <p:cNvSpPr txBox="1">
            <a:spLocks/>
          </p:cNvSpPr>
          <p:nvPr/>
        </p:nvSpPr>
        <p:spPr>
          <a:xfrm>
            <a:off x="1103313" y="1268445"/>
            <a:ext cx="5710238" cy="77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/>
              <a:t>(Data+3933)/(MCx397.47)</a:t>
            </a:r>
            <a:endParaRPr lang="en-US" sz="2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40E7824-DA65-40C6-8EE7-C4543E5F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1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Data-3646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MCx209.52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5A2DC7B-D757-4887-95F0-48726894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68445"/>
            <a:ext cx="5710238" cy="776255"/>
          </a:xfrm>
        </p:spPr>
        <p:txBody>
          <a:bodyPr>
            <a:normAutofit/>
          </a:bodyPr>
          <a:lstStyle/>
          <a:p>
            <a:r>
              <a:rPr lang="en-US" sz="2400" dirty="0"/>
              <a:t>(Data+3933)/(MCx397.47)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EB69249-9A77-4FAE-A7FB-385B1608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with appreciate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14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68445"/>
            <a:ext cx="5710238" cy="776255"/>
          </a:xfrm>
        </p:spPr>
        <p:txBody>
          <a:bodyPr>
            <a:normAutofit/>
          </a:bodyPr>
          <a:lstStyle/>
          <a:p>
            <a:r>
              <a:rPr lang="en-US" sz="2400" dirty="0"/>
              <a:t>(Data+3933)/(MCx397.47)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BAE0D633-5222-484E-81B8-14D195D0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8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with appreciate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15</a:t>
            </a:fld>
            <a:endParaRPr lang="en-US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FADC2635-3B5E-4C36-8882-5231C30BA634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0E6651-64EA-4672-9150-40ED67FCD97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D932E7C-0DBD-40F5-A769-2FC379DEE822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CA4C17B2-E100-43A1-82D0-4968CDE6762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248A378A-81BC-4EE3-BB86-37034A28079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B977FE4D-505F-4EAA-916E-59C8EA5336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1532D8C2-6C9E-47B5-9F9D-51CB48922628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E4B473D1-AD94-43D5-941C-4CFBE6D4A2B0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直線接點 84">
                <a:extLst>
                  <a:ext uri="{FF2B5EF4-FFF2-40B4-BE49-F238E27FC236}">
                    <a16:creationId xmlns:a16="http://schemas.microsoft.com/office/drawing/2014/main" id="{676D8C88-3A6E-4C3A-87A6-68065433135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B643436F-12F9-4257-95F8-E169A50458B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C159EF50-6BCA-4FE2-8A05-CBABB72D389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6EB29F7A-CA92-41CA-BEC0-9A10481E340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內容版面配置區 2">
            <a:extLst>
              <a:ext uri="{FF2B5EF4-FFF2-40B4-BE49-F238E27FC236}">
                <a16:creationId xmlns:a16="http://schemas.microsoft.com/office/drawing/2014/main" id="{43F00FE5-6B79-4BEA-BE64-C80C128C5189}"/>
              </a:ext>
            </a:extLst>
          </p:cNvPr>
          <p:cNvSpPr txBox="1">
            <a:spLocks/>
          </p:cNvSpPr>
          <p:nvPr/>
        </p:nvSpPr>
        <p:spPr>
          <a:xfrm>
            <a:off x="1103313" y="1268445"/>
            <a:ext cx="5710238" cy="77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/>
              <a:t>(Data+3933)/(MCx397.47)</a:t>
            </a:r>
            <a:endParaRPr 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2B26D39-EFC7-451B-8074-3E74536C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with appreciate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16</a:t>
            </a:fld>
            <a:endParaRPr 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Data-3646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MCx209.52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5A2DC7B-D757-4887-95F0-48726894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68445"/>
            <a:ext cx="5710238" cy="776255"/>
          </a:xfrm>
        </p:spPr>
        <p:txBody>
          <a:bodyPr>
            <a:normAutofit/>
          </a:bodyPr>
          <a:lstStyle/>
          <a:p>
            <a:r>
              <a:rPr lang="en-US" sz="2400" dirty="0"/>
              <a:t>(Data+3933)/(MCx397.47)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E321BC-46F1-4813-96C9-75A58538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8C70F6-19A9-43D4-8E89-119E7034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072945"/>
            <a:ext cx="7983159" cy="4733370"/>
          </a:xfrm>
        </p:spPr>
        <p:txBody>
          <a:bodyPr/>
          <a:lstStyle/>
          <a:p>
            <a:r>
              <a:rPr lang="en-US" altLang="zh-TW" dirty="0"/>
              <a:t>The function of fitting on Ch. average:</a:t>
            </a:r>
          </a:p>
          <a:p>
            <a:pPr lvl="1"/>
            <a:r>
              <a:rPr lang="en-US" altLang="zh-TW" dirty="0"/>
              <a:t>Average </a:t>
            </a:r>
            <a:r>
              <a:rPr lang="zh-TW" altLang="en-US" dirty="0"/>
              <a:t>-</a:t>
            </a:r>
            <a:r>
              <a:rPr lang="en-US" altLang="zh-TW" dirty="0"/>
              <a:t>3375.4</a:t>
            </a:r>
            <a:r>
              <a:rPr lang="zh-TW" altLang="en-US" dirty="0"/>
              <a:t>+</a:t>
            </a:r>
            <a:r>
              <a:rPr lang="en-US" altLang="zh-TW" dirty="0"/>
              <a:t>15.25</a:t>
            </a:r>
            <a:r>
              <a:rPr lang="zh-TW" altLang="en-US" dirty="0"/>
              <a:t>*x+0.0</a:t>
            </a:r>
            <a:r>
              <a:rPr lang="en-US" altLang="zh-TW" dirty="0"/>
              <a:t>17 x</a:t>
            </a:r>
            <a:r>
              <a:rPr lang="en-US" altLang="zh-TW" baseline="30000" dirty="0"/>
              <a:t>2</a:t>
            </a:r>
          </a:p>
          <a:p>
            <a:r>
              <a:rPr lang="en-US" altLang="zh-TW" dirty="0"/>
              <a:t>Because in beam test data, we’ve added </a:t>
            </a:r>
            <a:r>
              <a:rPr lang="en-US" altLang="zh-TW" dirty="0">
                <a:solidFill>
                  <a:srgbClr val="FF0000"/>
                </a:solidFill>
              </a:rPr>
              <a:t>2500</a:t>
            </a:r>
            <a:r>
              <a:rPr lang="en-US" altLang="zh-TW" dirty="0"/>
              <a:t> for prevent “-ADC”.</a:t>
            </a:r>
          </a:p>
          <a:p>
            <a:r>
              <a:rPr lang="en-US" altLang="zh-TW" dirty="0"/>
              <a:t>Using single channel gain: E =  (ADC</a:t>
            </a:r>
            <a:r>
              <a:rPr lang="en-US" altLang="zh-TW" baseline="-25000" dirty="0"/>
              <a:t>max</a:t>
            </a:r>
            <a:r>
              <a:rPr lang="en-US" altLang="zh-TW" dirty="0"/>
              <a:t>-3646)/209.52 / 2</a:t>
            </a:r>
          </a:p>
          <a:p>
            <a:r>
              <a:rPr lang="en-US" altLang="zh-TW" dirty="0"/>
              <a:t>Thus, the THR set as 400~650 is:</a:t>
            </a:r>
          </a:p>
          <a:p>
            <a:pPr lvl="1"/>
            <a:r>
              <a:rPr lang="en-US" altLang="zh-TW" dirty="0"/>
              <a:t>DAC </a:t>
            </a:r>
            <a:r>
              <a:rPr lang="en-US" altLang="zh-TW" dirty="0">
                <a:solidFill>
                  <a:srgbClr val="FF0000"/>
                </a:solidFill>
              </a:rPr>
              <a:t>400</a:t>
            </a:r>
            <a:r>
              <a:rPr lang="en-US" altLang="zh-TW" dirty="0"/>
              <a:t> = 7944 ADC = </a:t>
            </a:r>
            <a:r>
              <a:rPr lang="en-US" altLang="zh-TW" dirty="0">
                <a:solidFill>
                  <a:srgbClr val="FF0000"/>
                </a:solidFill>
              </a:rPr>
              <a:t>10.3MeV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DAC 600 = 14394ADC = 25.7MeV</a:t>
            </a:r>
          </a:p>
          <a:p>
            <a:pPr lvl="1"/>
            <a:r>
              <a:rPr lang="en-US" altLang="zh-TW" dirty="0"/>
              <a:t>DAC </a:t>
            </a:r>
            <a:r>
              <a:rPr lang="en-US" altLang="zh-TW" dirty="0">
                <a:solidFill>
                  <a:srgbClr val="FF0000"/>
                </a:solidFill>
              </a:rPr>
              <a:t>650</a:t>
            </a:r>
            <a:r>
              <a:rPr lang="en-US" altLang="zh-TW" dirty="0"/>
              <a:t> =  16219 ADC = </a:t>
            </a:r>
            <a:r>
              <a:rPr lang="en-US" altLang="zh-TW" dirty="0">
                <a:solidFill>
                  <a:srgbClr val="FF0000"/>
                </a:solidFill>
              </a:rPr>
              <a:t>30.0MeV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B8BEE81-A6EA-46BC-A25C-C820D2B53841}"/>
              </a:ext>
            </a:extLst>
          </p:cNvPr>
          <p:cNvSpPr txBox="1"/>
          <p:nvPr/>
        </p:nvSpPr>
        <p:spPr>
          <a:xfrm>
            <a:off x="5947441" y="4686295"/>
            <a:ext cx="5302253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double x = </a:t>
            </a:r>
            <a:r>
              <a:rPr lang="en-US" altLang="zh-TW" dirty="0"/>
              <a:t>650</a:t>
            </a:r>
            <a:r>
              <a:rPr lang="zh-TW" altLang="en-US" dirty="0"/>
              <a:t>; double y=(-</a:t>
            </a:r>
            <a:r>
              <a:rPr lang="en-US" altLang="zh-TW" dirty="0"/>
              <a:t>3375.4</a:t>
            </a:r>
            <a:r>
              <a:rPr lang="zh-TW" altLang="en-US" dirty="0"/>
              <a:t>+</a:t>
            </a:r>
            <a:r>
              <a:rPr lang="en-US" altLang="zh-TW" dirty="0"/>
              <a:t>15.25</a:t>
            </a:r>
            <a:r>
              <a:rPr lang="zh-TW" altLang="en-US" dirty="0"/>
              <a:t>*x+0.0</a:t>
            </a:r>
            <a:r>
              <a:rPr lang="en-US" altLang="zh-TW" dirty="0"/>
              <a:t>17</a:t>
            </a:r>
            <a:r>
              <a:rPr lang="zh-TW" altLang="en-US" dirty="0"/>
              <a:t>*x*x +2500 ); double  z = (y-3646)/209.52</a:t>
            </a:r>
            <a:r>
              <a:rPr lang="en-US" altLang="zh-TW" dirty="0"/>
              <a:t>/2.</a:t>
            </a:r>
            <a:r>
              <a:rPr lang="zh-TW" altLang="en-US" dirty="0"/>
              <a:t>; cout&lt;&lt;x&lt;&lt;" "&lt;&lt;y&lt;&lt;" "&lt;&lt;z&lt;&lt;endl;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4B49A005-0C55-44D8-9448-FF78C1AF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42" y="3258284"/>
            <a:ext cx="3277738" cy="327773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E67FFB-3C1E-4DA8-B8F3-78363865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PWO THR on Ch34,40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030163-1391-43DB-8543-799618B2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F16BDE-6118-4CAC-B233-1CDEE61C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17</a:t>
            </a:fld>
            <a:endParaRPr 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D4EE607C-4EDD-4D6C-AFF7-363ACAF5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373" y="3259313"/>
            <a:ext cx="3277738" cy="32777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F13EB0A-CA75-4159-8AB4-2FFE06A622A6}"/>
                  </a:ext>
                </a:extLst>
              </p:cNvPr>
              <p:cNvSpPr/>
              <p:nvPr/>
            </p:nvSpPr>
            <p:spPr>
              <a:xfrm>
                <a:off x="9046429" y="2398253"/>
                <a:ext cx="2016524" cy="8599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/>
                  <a:t>Singal SiPM </a:t>
                </a:r>
                <a:r>
                  <a:rPr lang="en-US" altLang="zh-TW" sz="1400" dirty="0" err="1"/>
                  <a:t>ADC</a:t>
                </a:r>
                <a:r>
                  <a:rPr lang="en-US" altLang="zh-TW" sz="1400" baseline="-25000" dirty="0" err="1"/>
                  <a:t>max</a:t>
                </a:r>
                <a:r>
                  <a:rPr lang="en-US" altLang="zh-TW" sz="1400" dirty="0"/>
                  <a:t> VS crystal E</a:t>
                </a:r>
                <a:r>
                  <a:rPr lang="en-US" altLang="zh-TW" sz="1400" baseline="-25000" dirty="0"/>
                  <a:t>max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sz="1400" dirty="0"/>
                  <a:t> </a:t>
                </a:r>
                <a:r>
                  <a:rPr lang="en-US" altLang="zh-TW" sz="1400" dirty="0"/>
                  <a:t>need to /2 for 2chip</a:t>
                </a:r>
                <a:endParaRPr lang="zh-TW" altLang="en-US" sz="1400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6F13EB0A-CA75-4159-8AB4-2FFE06A622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29" y="2398253"/>
                <a:ext cx="2016524" cy="859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91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4CFD93F9-C602-4FC0-AA76-4CA7859AF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71" y="3167886"/>
            <a:ext cx="1975762" cy="19757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Apply the THR cut on MC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5533-3C25-40E9-BD6E-6EF11607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1" y="1074545"/>
            <a:ext cx="10213437" cy="1110856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Use the study result of threshold(threshold VS DAC per channel and the threshold fluctuation).</a:t>
            </a:r>
          </a:p>
          <a:p>
            <a:r>
              <a:rPr lang="en-US" altLang="zh-TW" sz="1600" dirty="0"/>
              <a:t>Apply the cut on MC by convert the </a:t>
            </a:r>
            <a:r>
              <a:rPr lang="en-US" altLang="zh-TW" sz="1600" dirty="0" err="1"/>
              <a:t>Edep</a:t>
            </a:r>
            <a:r>
              <a:rPr lang="en-US" altLang="zh-TW" sz="1600" dirty="0"/>
              <a:t> of MC to be ADC and cut by threshold.</a:t>
            </a:r>
          </a:p>
          <a:p>
            <a:r>
              <a:rPr lang="en-US" altLang="zh-TW" sz="1600" dirty="0"/>
              <a:t>Scaling # of photon receive at SiPM by 3.26 in MC to fit the data </a:t>
            </a:r>
            <a:r>
              <a:rPr lang="en-US" altLang="zh-TW" sz="1600" dirty="0" err="1"/>
              <a:t>ADC</a:t>
            </a:r>
            <a:r>
              <a:rPr lang="en-US" altLang="zh-TW" sz="1600" baseline="-25000" dirty="0" err="1"/>
              <a:t>max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18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6F9DCA-FEB2-49C3-8C31-ECAC01D441D0}"/>
              </a:ext>
            </a:extLst>
          </p:cNvPr>
          <p:cNvSpPr/>
          <p:nvPr/>
        </p:nvSpPr>
        <p:spPr>
          <a:xfrm>
            <a:off x="1304279" y="2859046"/>
            <a:ext cx="2256771" cy="2781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E5x5 of </a:t>
            </a:r>
            <a:r>
              <a:rPr lang="en-US" altLang="zh-TW" sz="1200" dirty="0">
                <a:solidFill>
                  <a:srgbClr val="FF0000"/>
                </a:solidFill>
                <a:latin typeface="+mj-lt"/>
              </a:rPr>
              <a:t>Data, </a:t>
            </a:r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HV = 30V</a:t>
            </a:r>
            <a:endParaRPr lang="zh-TW" altLang="en-US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FB4DE84-57E4-4414-9DA0-1BE2FB12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129" y="4524221"/>
            <a:ext cx="2256772" cy="2256772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5E41E449-4E67-438D-8DAF-DF96D50EDEEC}"/>
              </a:ext>
            </a:extLst>
          </p:cNvPr>
          <p:cNvSpPr/>
          <p:nvPr/>
        </p:nvSpPr>
        <p:spPr>
          <a:xfrm>
            <a:off x="5303425" y="2009063"/>
            <a:ext cx="158515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+mj-lt"/>
              </a:rPr>
              <a:t>THR.: 0 MeV </a:t>
            </a:r>
            <a:endParaRPr lang="zh-TW" altLang="en-US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1404131-B2D0-4D34-9730-4988F1043E04}"/>
              </a:ext>
            </a:extLst>
          </p:cNvPr>
          <p:cNvSpPr/>
          <p:nvPr/>
        </p:nvSpPr>
        <p:spPr>
          <a:xfrm>
            <a:off x="7593269" y="2009063"/>
            <a:ext cx="158515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+mj-lt"/>
              </a:rPr>
              <a:t>THR.: 11.2~15.3 MeV</a:t>
            </a:r>
            <a:endParaRPr lang="zh-TW" altLang="en-US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D2AF406-3D86-4169-A07A-89570D4AE947}"/>
              </a:ext>
            </a:extLst>
          </p:cNvPr>
          <p:cNvSpPr/>
          <p:nvPr/>
        </p:nvSpPr>
        <p:spPr>
          <a:xfrm>
            <a:off x="9930381" y="2009063"/>
            <a:ext cx="158515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+mj-lt"/>
              </a:rPr>
              <a:t>THR.: 28.0~37.8 MeV</a:t>
            </a:r>
            <a:endParaRPr lang="zh-TW" altLang="en-US" sz="1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ECAD5C5-D43B-4717-B1F8-856A1E6D1F6F}"/>
              </a:ext>
            </a:extLst>
          </p:cNvPr>
          <p:cNvSpPr txBox="1"/>
          <p:nvPr/>
        </p:nvSpPr>
        <p:spPr>
          <a:xfrm>
            <a:off x="500484" y="2043052"/>
            <a:ext cx="3959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sz="1100" dirty="0">
                <a:solidFill>
                  <a:srgbClr val="0000FF"/>
                </a:solidFill>
                <a:latin typeface="+mj-lt"/>
              </a:rPr>
              <a:t>μ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THR(DAC)</a:t>
            </a:r>
            <a:r>
              <a:rPr lang="el-GR" altLang="zh-TW" sz="1100" dirty="0">
                <a:solidFill>
                  <a:srgbClr val="0000FF"/>
                </a:solidFill>
                <a:latin typeface="+mj-lt"/>
              </a:rPr>
              <a:t> = 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-3375 + 15.255 X + 0.017 X</a:t>
            </a:r>
            <a:r>
              <a:rPr lang="en-US" altLang="zh-TW" sz="1100" baseline="30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 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	400DAC = 5447ADC , 650DAC = 13723ADC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MeV = (ADC+1367)/334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	 5447ADC= 20.4 MeV, 13723ADC = 45.2MeV</a:t>
            </a:r>
            <a:endParaRPr lang="zh-TW" altLang="en-US" sz="11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5832B28-39D1-444F-A095-2F8768B40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978" y="2189994"/>
            <a:ext cx="2256772" cy="225677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7845096-7D8E-4845-AA16-AEE609F18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458" y="2189994"/>
            <a:ext cx="2256772" cy="225677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36A249A-189F-47FD-8AD8-7A5197AE4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5129" y="2186014"/>
            <a:ext cx="2256774" cy="2256774"/>
          </a:xfrm>
          <a:prstGeom prst="rect">
            <a:avLst/>
          </a:prstGeom>
        </p:spPr>
      </p:pic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AB845C7-EC7D-4E1E-AA76-BDC47F239856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357833" y="3825449"/>
            <a:ext cx="6924742" cy="330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DC1BCC9F-F338-4640-81E7-246A4BFC3D6A}"/>
              </a:ext>
            </a:extLst>
          </p:cNvPr>
          <p:cNvSpPr/>
          <p:nvPr/>
        </p:nvSpPr>
        <p:spPr>
          <a:xfrm>
            <a:off x="194810" y="5178076"/>
            <a:ext cx="4011429" cy="1299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Why? The 98 MeV use 650 to be THR. But, it’s more like the 450 case. </a:t>
            </a:r>
          </a:p>
          <a:p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Why the </a:t>
            </a:r>
            <a:r>
              <a:rPr lang="en-US" altLang="zh-TW" sz="1400" dirty="0" err="1">
                <a:solidFill>
                  <a:srgbClr val="0000FF"/>
                </a:solidFill>
                <a:latin typeface="+mj-lt"/>
              </a:rPr>
              <a:t>ADC</a:t>
            </a:r>
            <a:r>
              <a:rPr lang="en-US" altLang="zh-TW" sz="1400" baseline="-25000" dirty="0" err="1">
                <a:solidFill>
                  <a:srgbClr val="0000FF"/>
                </a:solidFill>
                <a:latin typeface="+mj-lt"/>
              </a:rPr>
              <a:t>max</a:t>
            </a:r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 contains 2 peak but </a:t>
            </a:r>
            <a:r>
              <a:rPr lang="en-US" altLang="zh-TW" sz="1400" dirty="0" err="1">
                <a:solidFill>
                  <a:srgbClr val="0000FF"/>
                </a:solidFill>
                <a:latin typeface="+mj-lt"/>
              </a:rPr>
              <a:t>Edep</a:t>
            </a:r>
            <a:r>
              <a:rPr lang="en-US" altLang="zh-TW" sz="1400" baseline="-25000" dirty="0" err="1">
                <a:solidFill>
                  <a:srgbClr val="0000FF"/>
                </a:solidFill>
                <a:latin typeface="+mj-lt"/>
              </a:rPr>
              <a:t>max</a:t>
            </a:r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 without?</a:t>
            </a:r>
          </a:p>
          <a:p>
            <a:r>
              <a:rPr lang="en-US" altLang="zh-TW" sz="1400" dirty="0">
                <a:solidFill>
                  <a:srgbClr val="0000FF"/>
                </a:solidFill>
                <a:latin typeface="+mj-lt"/>
              </a:rPr>
              <a:t>In the high THR cases, the resolution is wired!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E30C109-4B6E-491F-B89B-D050FF50DBFA}"/>
              </a:ext>
            </a:extLst>
          </p:cNvPr>
          <p:cNvSpPr/>
          <p:nvPr/>
        </p:nvSpPr>
        <p:spPr>
          <a:xfrm rot="16200000">
            <a:off x="3964821" y="3207519"/>
            <a:ext cx="1424470" cy="434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err="1">
                <a:solidFill>
                  <a:schemeClr val="bg1"/>
                </a:solidFill>
                <a:latin typeface="+mj-lt"/>
              </a:rPr>
              <a:t>ADC</a:t>
            </a:r>
            <a:r>
              <a:rPr lang="en-US" altLang="zh-TW" sz="1800" baseline="-25000" dirty="0" err="1">
                <a:solidFill>
                  <a:schemeClr val="bg1"/>
                </a:solidFill>
                <a:latin typeface="+mj-lt"/>
              </a:rPr>
              <a:t>max</a:t>
            </a:r>
            <a:endParaRPr lang="zh-TW" alt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D291E37-2E1E-41EB-9F44-B46F94A56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458" y="4524221"/>
            <a:ext cx="2256772" cy="225677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8E1F91D-AD7E-489B-9D8A-9B48D24EE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3471" y="4524221"/>
            <a:ext cx="2256772" cy="2256772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7CC2F425-D756-4F17-9F6A-1F09821D9288}"/>
              </a:ext>
            </a:extLst>
          </p:cNvPr>
          <p:cNvSpPr/>
          <p:nvPr/>
        </p:nvSpPr>
        <p:spPr>
          <a:xfrm rot="16200000">
            <a:off x="3964821" y="5435463"/>
            <a:ext cx="1424470" cy="434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dirty="0" err="1">
                <a:solidFill>
                  <a:schemeClr val="bg1"/>
                </a:solidFill>
                <a:latin typeface="+mj-lt"/>
              </a:rPr>
              <a:t>Edep</a:t>
            </a:r>
            <a:r>
              <a:rPr lang="en-US" altLang="zh-TW" sz="1800" baseline="-25000" dirty="0" err="1">
                <a:solidFill>
                  <a:schemeClr val="bg1"/>
                </a:solidFill>
                <a:latin typeface="+mj-lt"/>
              </a:rPr>
              <a:t>max</a:t>
            </a:r>
            <a:endParaRPr lang="zh-TW" altLang="en-US" sz="1800" baseline="-25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10ED5F0B-7A52-4A6F-B556-249A2E7FC86F}"/>
              </a:ext>
            </a:extLst>
          </p:cNvPr>
          <p:cNvCxnSpPr/>
          <p:nvPr/>
        </p:nvCxnSpPr>
        <p:spPr>
          <a:xfrm flipV="1">
            <a:off x="3728392" y="5427406"/>
            <a:ext cx="7108723" cy="54274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0C87D54E-CD8D-40F3-9BEB-44E9F8DFE90D}"/>
              </a:ext>
            </a:extLst>
          </p:cNvPr>
          <p:cNvCxnSpPr/>
          <p:nvPr/>
        </p:nvCxnSpPr>
        <p:spPr>
          <a:xfrm flipH="1" flipV="1">
            <a:off x="2361775" y="4976602"/>
            <a:ext cx="70889" cy="289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61336AE5-A122-4F54-B17E-178A6A63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214" y="3559336"/>
            <a:ext cx="2881074" cy="28810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746965A-A85C-4F37-91C3-D487E475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531" y="3559336"/>
            <a:ext cx="2881074" cy="28810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FAEB97-263B-46A1-A91C-FC9F0863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834" y="3560710"/>
            <a:ext cx="2881074" cy="28810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47EF67A-C759-48BF-9A37-5AECF1300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743" y="1290734"/>
            <a:ext cx="2153281" cy="215328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56D4630-30BA-4E2A-928B-C83A9B378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731" y="1290735"/>
            <a:ext cx="2153281" cy="21532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after applying the THR.: </a:t>
            </a:r>
            <a:r>
              <a:rPr lang="en-US" altLang="zh-TW" sz="3600" dirty="0"/>
              <a:t>multiplicity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3" y="1302661"/>
            <a:ext cx="6403179" cy="1920638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PbWO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color </a:t>
            </a:r>
            <a:r>
              <a:rPr lang="en-US" altLang="zh-TW" sz="1600" dirty="0"/>
              <a:t>is the threshold for the analysis data</a:t>
            </a:r>
            <a:endParaRPr lang="en-US" sz="1600" dirty="0"/>
          </a:p>
          <a:p>
            <a:r>
              <a:rPr lang="en-US" sz="1600" dirty="0"/>
              <a:t>By the result of multiplicity, the setting in experiment is too large.</a:t>
            </a:r>
          </a:p>
          <a:p>
            <a:r>
              <a:rPr lang="en-US" sz="1600" dirty="0"/>
              <a:t>When it cut the E</a:t>
            </a:r>
            <a:r>
              <a:rPr lang="en-US" sz="1600" baseline="-25000" dirty="0"/>
              <a:t>max</a:t>
            </a:r>
            <a:r>
              <a:rPr lang="en-US" sz="1600" dirty="0"/>
              <a:t> too much, THR. make the resolution unreasonable.</a:t>
            </a:r>
          </a:p>
          <a:p>
            <a:r>
              <a:rPr lang="en-US" sz="1600" u="sng" dirty="0"/>
              <a:t>Thus, we should remove the &lt;250 MeV data under the 45 MeV threshold.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19</a:t>
            </a:fld>
            <a:endParaRPr lang="en-US"/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D1980FA7-6701-4B4F-9425-137EA909A9E1}"/>
              </a:ext>
            </a:extLst>
          </p:cNvPr>
          <p:cNvSpPr/>
          <p:nvPr/>
        </p:nvSpPr>
        <p:spPr>
          <a:xfrm>
            <a:off x="8751909" y="1887849"/>
            <a:ext cx="1041938" cy="982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/>
              <a:t>Exp. THR. setting</a:t>
            </a:r>
            <a:endParaRPr lang="zh-TW" altLang="en-US" sz="105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F8F70B-0979-4C08-81BD-83CD964388CF}"/>
              </a:ext>
            </a:extLst>
          </p:cNvPr>
          <p:cNvSpPr/>
          <p:nvPr/>
        </p:nvSpPr>
        <p:spPr>
          <a:xfrm>
            <a:off x="6975136" y="1096151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bg1"/>
                </a:solidFill>
                <a:latin typeface="+mj-lt"/>
              </a:rPr>
              <a:t>MC THR.: 0 MeV </a:t>
            </a:r>
            <a:endParaRPr lang="zh-TW" alt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C794E5A-7776-4DC7-ABA7-44D66D24C31C}"/>
              </a:ext>
            </a:extLst>
          </p:cNvPr>
          <p:cNvSpPr/>
          <p:nvPr/>
        </p:nvSpPr>
        <p:spPr>
          <a:xfrm>
            <a:off x="10146149" y="1096151"/>
            <a:ext cx="1424470" cy="1803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bg1"/>
                </a:solidFill>
                <a:latin typeface="+mj-lt"/>
              </a:rPr>
              <a:t>MC THR.: 45.2 MeV</a:t>
            </a:r>
            <a:endParaRPr lang="zh-TW" alt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D6BD40C-C336-4F2A-9EE2-ABA77EDA9FFD}"/>
              </a:ext>
            </a:extLst>
          </p:cNvPr>
          <p:cNvSpPr/>
          <p:nvPr/>
        </p:nvSpPr>
        <p:spPr>
          <a:xfrm>
            <a:off x="4333087" y="4896095"/>
            <a:ext cx="1183591" cy="3368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0000FF"/>
                </a:solidFill>
              </a:rPr>
              <a:t>E</a:t>
            </a:r>
            <a:r>
              <a:rPr lang="en-US" altLang="zh-TW" sz="1200" baseline="-25000" dirty="0">
                <a:solidFill>
                  <a:srgbClr val="0000FF"/>
                </a:solidFill>
              </a:rPr>
              <a:t>max </a:t>
            </a:r>
            <a:r>
              <a:rPr lang="en-US" altLang="zh-TW" sz="1200" dirty="0">
                <a:solidFill>
                  <a:srgbClr val="0000FF"/>
                </a:solidFill>
              </a:rPr>
              <a:t>fire ratio 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A66A036-D234-4FD0-A54D-44515BAB01E9}"/>
              </a:ext>
            </a:extLst>
          </p:cNvPr>
          <p:cNvSpPr/>
          <p:nvPr/>
        </p:nvSpPr>
        <p:spPr>
          <a:xfrm>
            <a:off x="7240609" y="4896095"/>
            <a:ext cx="1183591" cy="3368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FF"/>
                </a:solidFill>
              </a:rPr>
              <a:t>nHits in 3x3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7DB1BE4-DDC5-4940-A593-F76393B26E85}"/>
              </a:ext>
            </a:extLst>
          </p:cNvPr>
          <p:cNvSpPr/>
          <p:nvPr/>
        </p:nvSpPr>
        <p:spPr>
          <a:xfrm>
            <a:off x="10140481" y="4896094"/>
            <a:ext cx="1183591" cy="3368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rgbClr val="0000FF"/>
                </a:solidFill>
              </a:rPr>
              <a:t>nHits in 5x5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1B88571-E235-42B0-9159-3C05129688AE}"/>
              </a:ext>
            </a:extLst>
          </p:cNvPr>
          <p:cNvSpPr/>
          <p:nvPr/>
        </p:nvSpPr>
        <p:spPr>
          <a:xfrm>
            <a:off x="84780" y="5934517"/>
            <a:ext cx="2472456" cy="423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>
                <a:solidFill>
                  <a:srgbClr val="0000FF"/>
                </a:solidFill>
              </a:rPr>
              <a:t>For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a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gaussian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distribution,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if</a:t>
            </a:r>
            <a:r>
              <a:rPr lang="zh-TW" altLang="en-US" sz="1050" dirty="0">
                <a:solidFill>
                  <a:srgbClr val="0000FF"/>
                </a:solidFill>
              </a:rPr>
              <a:t> </a:t>
            </a:r>
            <a:r>
              <a:rPr lang="en-US" altLang="zh-TW" sz="1050" dirty="0">
                <a:solidFill>
                  <a:srgbClr val="0000FF"/>
                </a:solidFill>
              </a:rPr>
              <a:t>THR cut at 1 </a:t>
            </a:r>
            <a:r>
              <a:rPr lang="el-GR" altLang="zh-TW" sz="1050" dirty="0">
                <a:solidFill>
                  <a:srgbClr val="0000FF"/>
                </a:solidFill>
              </a:rPr>
              <a:t>σ</a:t>
            </a:r>
            <a:r>
              <a:rPr lang="en-US" altLang="zh-TW" sz="1050" dirty="0">
                <a:solidFill>
                  <a:srgbClr val="0000FF"/>
                </a:solidFill>
              </a:rPr>
              <a:t>, the ratio become ~84%</a:t>
            </a:r>
            <a:endParaRPr lang="zh-TW" altLang="en-US" sz="1050" dirty="0">
              <a:solidFill>
                <a:srgbClr val="0000FF"/>
              </a:solidFill>
            </a:endParaRP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9624B143-8DE0-4D8D-AB8C-02072D84359E}"/>
              </a:ext>
            </a:extLst>
          </p:cNvPr>
          <p:cNvCxnSpPr/>
          <p:nvPr/>
        </p:nvCxnSpPr>
        <p:spPr>
          <a:xfrm>
            <a:off x="3379041" y="4826339"/>
            <a:ext cx="227691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0F0A328D-761B-43C2-89E6-D1A1312A360F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557236" y="4826340"/>
            <a:ext cx="897011" cy="1320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6DA8F2EB-9E68-4E4B-B457-854611061865}"/>
              </a:ext>
            </a:extLst>
          </p:cNvPr>
          <p:cNvGrpSpPr/>
          <p:nvPr/>
        </p:nvGrpSpPr>
        <p:grpSpPr>
          <a:xfrm>
            <a:off x="317251" y="3748985"/>
            <a:ext cx="2175377" cy="2186083"/>
            <a:chOff x="512261" y="4107899"/>
            <a:chExt cx="1826618" cy="1826618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D78A30FB-4725-48D0-81A0-5B5523A2F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2261" y="4107899"/>
              <a:ext cx="1826618" cy="1826618"/>
            </a:xfrm>
            <a:prstGeom prst="rect">
              <a:avLst/>
            </a:prstGeom>
          </p:spPr>
        </p:pic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98F2572E-FD02-41EB-9B0D-A6D51F7EA4E7}"/>
                </a:ext>
              </a:extLst>
            </p:cNvPr>
            <p:cNvCxnSpPr>
              <a:cxnSpLocks/>
            </p:cNvCxnSpPr>
            <p:nvPr/>
          </p:nvCxnSpPr>
          <p:spPr>
            <a:xfrm>
              <a:off x="1283516" y="4948912"/>
              <a:ext cx="499846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3D765B23-7C1F-4C2E-9186-5C3ECD12CC02}"/>
                </a:ext>
              </a:extLst>
            </p:cNvPr>
            <p:cNvCxnSpPr>
              <a:cxnSpLocks/>
            </p:cNvCxnSpPr>
            <p:nvPr/>
          </p:nvCxnSpPr>
          <p:spPr>
            <a:xfrm>
              <a:off x="1283516" y="4950118"/>
              <a:ext cx="1" cy="8126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FBFE712E-E961-4FEC-981A-56C771482F1B}"/>
                </a:ext>
              </a:extLst>
            </p:cNvPr>
            <p:cNvCxnSpPr/>
            <p:nvPr/>
          </p:nvCxnSpPr>
          <p:spPr>
            <a:xfrm>
              <a:off x="1039203" y="5249312"/>
              <a:ext cx="205891" cy="332226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43BA7915-3CC1-4BDD-A20A-F66E41905E3B}"/>
                </a:ext>
              </a:extLst>
            </p:cNvPr>
            <p:cNvSpPr/>
            <p:nvPr/>
          </p:nvSpPr>
          <p:spPr>
            <a:xfrm>
              <a:off x="570116" y="4903855"/>
              <a:ext cx="805051" cy="51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>
                  <a:solidFill>
                    <a:srgbClr val="0000FF"/>
                  </a:solidFill>
                </a:rPr>
                <a:t>~16%</a:t>
              </a:r>
              <a:endParaRPr lang="zh-TW" altLang="en-US" sz="105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21891118-3950-4CA1-B88E-C231515874EE}"/>
                    </a:ext>
                  </a:extLst>
                </p:cNvPr>
                <p:cNvSpPr/>
                <p:nvPr/>
              </p:nvSpPr>
              <p:spPr>
                <a:xfrm>
                  <a:off x="1176739" y="4928388"/>
                  <a:ext cx="805051" cy="511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0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10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105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zh-TW" altLang="en-US" sz="105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矩形 64">
                  <a:extLst>
                    <a:ext uri="{FF2B5EF4-FFF2-40B4-BE49-F238E27FC236}">
                      <a16:creationId xmlns:a16="http://schemas.microsoft.com/office/drawing/2014/main" id="{21891118-3950-4CA1-B88E-C231515874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739" y="4928388"/>
                  <a:ext cx="805051" cy="5115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矩形 66">
            <a:extLst>
              <a:ext uri="{FF2B5EF4-FFF2-40B4-BE49-F238E27FC236}">
                <a16:creationId xmlns:a16="http://schemas.microsoft.com/office/drawing/2014/main" id="{3256DA50-36C9-4291-BA22-572DEF538E09}"/>
              </a:ext>
            </a:extLst>
          </p:cNvPr>
          <p:cNvSpPr/>
          <p:nvPr/>
        </p:nvSpPr>
        <p:spPr>
          <a:xfrm>
            <a:off x="3348894" y="4842027"/>
            <a:ext cx="647896" cy="1195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FF0000"/>
                </a:solidFill>
              </a:rPr>
              <a:t>Too small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840A60-C152-4EF8-9E7A-9C4D1DD5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comparison with data and MC-LYSO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97720A-ADC3-4F69-82D1-08D4E68A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2" y="1156981"/>
            <a:ext cx="10695022" cy="1657011"/>
          </a:xfrm>
        </p:spPr>
        <p:txBody>
          <a:bodyPr>
            <a:normAutofit/>
          </a:bodyPr>
          <a:lstStyle/>
          <a:p>
            <a:r>
              <a:rPr lang="en-US" altLang="zh-TW" dirty="0"/>
              <a:t>Check the MC is correct enough on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compare to the data.</a:t>
            </a:r>
            <a:endParaRPr lang="zh-TW" altLang="en-US" dirty="0"/>
          </a:p>
          <a:p>
            <a:r>
              <a:rPr lang="en-US" altLang="zh-TW" dirty="0"/>
              <a:t>Draw the 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baseline="-25000" dirty="0">
                <a:solidFill>
                  <a:srgbClr val="FF0000"/>
                </a:solidFill>
              </a:rPr>
              <a:t>max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dirty="0" err="1">
                <a:solidFill>
                  <a:srgbClr val="FF0000"/>
                </a:solidFill>
              </a:rPr>
              <a:t>ADC</a:t>
            </a:r>
            <a:r>
              <a:rPr lang="en-US" altLang="zh-TW" baseline="-25000" dirty="0" err="1">
                <a:solidFill>
                  <a:srgbClr val="FF0000"/>
                </a:solidFill>
              </a:rPr>
              <a:t>max</a:t>
            </a:r>
            <a:r>
              <a:rPr lang="en-US" altLang="zh-TW" dirty="0"/>
              <a:t> VS Ebeam between MC and Data. PS: data minus 2150ADC for pass through (0,0).</a:t>
            </a:r>
          </a:p>
          <a:p>
            <a:r>
              <a:rPr lang="en-US" altLang="zh-TW" dirty="0"/>
              <a:t>Use CB-fit to get the </a:t>
            </a:r>
            <a:r>
              <a:rPr lang="el-GR" altLang="zh-TW" dirty="0"/>
              <a:t>μ</a:t>
            </a:r>
            <a:r>
              <a:rPr lang="en-US" altLang="zh-TW" dirty="0"/>
              <a:t> and the </a:t>
            </a:r>
            <a:r>
              <a:rPr lang="el-GR" altLang="zh-TW" dirty="0"/>
              <a:t>σ</a:t>
            </a:r>
            <a:r>
              <a:rPr lang="en-US" altLang="zh-TW" dirty="0"/>
              <a:t> under different energy.</a:t>
            </a:r>
          </a:p>
          <a:p>
            <a:r>
              <a:rPr lang="en-US" altLang="zh-TW" u="sng" dirty="0"/>
              <a:t>The ratio between MC </a:t>
            </a:r>
            <a:r>
              <a:rPr lang="en-US" altLang="zh-TW" u="sng" dirty="0" err="1"/>
              <a:t>Edep</a:t>
            </a:r>
            <a:r>
              <a:rPr lang="en-US" altLang="zh-TW" u="sng" dirty="0"/>
              <a:t> and data ADC is almost a </a:t>
            </a:r>
            <a:r>
              <a:rPr lang="en-US" altLang="zh-TW" u="sng" dirty="0">
                <a:solidFill>
                  <a:srgbClr val="FF0000"/>
                </a:solidFill>
              </a:rPr>
              <a:t>constant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~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4.93</a:t>
            </a:r>
            <a:r>
              <a:rPr lang="en-US" altLang="zh-TW" u="sng" dirty="0"/>
              <a:t>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1EE227-F5C7-489A-8FC2-5A672708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ECFB4-8F66-44B1-9167-8D023B6A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33C9817-7ED8-43F7-8D5C-D8B03287B6EF}"/>
              </a:ext>
            </a:extLst>
          </p:cNvPr>
          <p:cNvSpPr txBox="1"/>
          <p:nvPr/>
        </p:nvSpPr>
        <p:spPr>
          <a:xfrm>
            <a:off x="9368695" y="6539625"/>
            <a:ext cx="271897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00" dirty="0">
                <a:solidFill>
                  <a:srgbClr val="D6D6D6"/>
                </a:solidFill>
              </a:rPr>
              <a:t>/data8/ZDC/EMCal/simulations/ConvertToSciFormat_25/Savetmp/DrawDataMCCmp.C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2D702DB9-3406-45FE-8D87-2A058D70F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2" y="2912263"/>
            <a:ext cx="3607023" cy="360702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D5D6C47-D736-4C09-8D89-73EA1B556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3" y="2912263"/>
            <a:ext cx="3607023" cy="3607023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B7356AD-19D4-4216-A22C-FD38C1DCE089}"/>
              </a:ext>
            </a:extLst>
          </p:cNvPr>
          <p:cNvSpPr/>
          <p:nvPr/>
        </p:nvSpPr>
        <p:spPr>
          <a:xfrm rot="5400000">
            <a:off x="3735362" y="1715998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9E708BD-F718-433D-924E-18A627B73ABE}"/>
              </a:ext>
            </a:extLst>
          </p:cNvPr>
          <p:cNvSpPr/>
          <p:nvPr/>
        </p:nvSpPr>
        <p:spPr>
          <a:xfrm rot="5400000">
            <a:off x="7303221" y="1715998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 / Scaled-MC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7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after applying the THR. and </a:t>
            </a:r>
            <a:r>
              <a:rPr lang="el-GR" dirty="0"/>
              <a:t>σ</a:t>
            </a:r>
            <a:r>
              <a:rPr lang="en-US" dirty="0"/>
              <a:t>THR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4" y="1302661"/>
            <a:ext cx="10638766" cy="1358949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PbWO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circle </a:t>
            </a:r>
            <a:r>
              <a:rPr lang="en-US" altLang="zh-TW" sz="1600" dirty="0"/>
              <a:t>is the threshold for the analysis data, the </a:t>
            </a:r>
            <a:r>
              <a:rPr lang="en-US" altLang="zh-TW" sz="1600" dirty="0">
                <a:solidFill>
                  <a:srgbClr val="FF2CFF"/>
                </a:solidFill>
              </a:rPr>
              <a:t>magenta point</a:t>
            </a:r>
            <a:r>
              <a:rPr lang="en-US" altLang="zh-TW" sz="1600" dirty="0"/>
              <a:t> is the “DATA”.</a:t>
            </a:r>
            <a:endParaRPr lang="en-US" sz="1600" dirty="0"/>
          </a:p>
          <a:p>
            <a:r>
              <a:rPr lang="en-US" sz="1600" u="sng" dirty="0"/>
              <a:t>Do the comparison with data, the data is better then MC in THR = 30.0MeV case, and the closest case is </a:t>
            </a:r>
            <a:r>
              <a:rPr lang="en-US" altLang="zh-TW" sz="1600" u="sng" dirty="0"/>
              <a:t>THR = </a:t>
            </a:r>
            <a:r>
              <a:rPr lang="en-US" sz="1600" u="sng" dirty="0"/>
              <a:t>25.7 MeV.</a:t>
            </a:r>
          </a:p>
          <a:p>
            <a:endParaRPr 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20</a:t>
            </a:fld>
            <a:endParaRPr 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B87DC0C-710C-4719-9FC5-9B03CE36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2" y="2346960"/>
            <a:ext cx="5755528" cy="413588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779334C-7F90-4246-84C5-45063722B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6960"/>
            <a:ext cx="5755528" cy="413588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36C3F5B-A445-4EDC-AC2F-95ABE5488D8D}"/>
              </a:ext>
            </a:extLst>
          </p:cNvPr>
          <p:cNvSpPr/>
          <p:nvPr/>
        </p:nvSpPr>
        <p:spPr>
          <a:xfrm>
            <a:off x="4975860" y="3550920"/>
            <a:ext cx="1634353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Same different art.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83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7CAEE45-91CC-4260-A34D-B709D1C0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52" y="3406600"/>
            <a:ext cx="3244856" cy="243971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4751445-D5FB-4881-8FE3-49871A26E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MC Regression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5CADC6-F2BE-4EBD-97DA-BAC092858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13" y="1250116"/>
                <a:ext cx="10241229" cy="19067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/>
                  <a:t>Finish the test code for MC regression, in both case E</a:t>
                </a:r>
                <a:r>
                  <a:rPr lang="en-US" altLang="zh-TW" baseline="-25000" dirty="0"/>
                  <a:t>5x5 channels</a:t>
                </a:r>
                <a:r>
                  <a:rPr lang="en-US" altLang="zh-TW" dirty="0"/>
                  <a:t> , </a:t>
                </a:r>
                <a:r>
                  <a:rPr lang="en-US" altLang="zh-TW" dirty="0" err="1"/>
                  <a:t>E</a:t>
                </a:r>
                <a:r>
                  <a:rPr lang="en-US" altLang="zh-TW" baseline="-25000" dirty="0" err="1"/>
                  <a:t>clustering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Using </a:t>
                </a:r>
                <a:r>
                  <a:rPr lang="en-US" altLang="zh-TW" dirty="0" err="1"/>
                  <a:t>TMinuit</a:t>
                </a:r>
                <a:r>
                  <a:rPr lang="en-US" altLang="zh-TW" dirty="0"/>
                  <a:t> to finds the minimum </a:t>
                </a:r>
                <a:r>
                  <a:rPr lang="el-GR" altLang="zh-TW" dirty="0"/>
                  <a:t>χ</a:t>
                </a:r>
                <a:r>
                  <a:rPr lang="el-GR" altLang="zh-TW" baseline="30000" dirty="0"/>
                  <a:t>2</a:t>
                </a:r>
                <a:r>
                  <a:rPr lang="en-US" altLang="zh-TW" dirty="0"/>
                  <a:t> for:</a:t>
                </a:r>
              </a:p>
              <a:p>
                <a:pPr lvl="1"/>
                <a:r>
                  <a:rPr lang="en-US" altLang="zh-TW" dirty="0"/>
                  <a:t>E</a:t>
                </a:r>
                <a:r>
                  <a:rPr lang="en-US" altLang="zh-TW" baseline="-25000" dirty="0"/>
                  <a:t>5x5 channel</a:t>
                </a:r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𝑖𝑐h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𝑖𝑐h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𝑖𝑐h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𝑏𝑒𝑎𝑚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 err="1"/>
                  <a:t>E</a:t>
                </a:r>
                <a:r>
                  <a:rPr lang="en-US" altLang="zh-TW" baseline="-25000" dirty="0" err="1"/>
                  <a:t>clustering</a:t>
                </a:r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𝑖𝑐h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𝑙𝑢𝑠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𝑖𝑐𝑙𝑢𝑠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𝑜𝑓𝑓𝑠𝑒𝑡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𝑏𝑒𝑎𝑚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The test MC: E</a:t>
                </a:r>
                <a:r>
                  <a:rPr lang="en-US" altLang="zh-TW" baseline="-25000" dirty="0"/>
                  <a:t>beam</a:t>
                </a:r>
                <a:r>
                  <a:rPr lang="en-US" altLang="zh-TW" dirty="0"/>
                  <a:t> = 739MeV , THR. = 30MeV</a:t>
                </a:r>
              </a:p>
              <a:p>
                <a:r>
                  <a:rPr lang="en-US" altLang="zh-TW" dirty="0"/>
                  <a:t>The resolution is better than the case without regression, but the peak appears to exceed 3.6%...</a:t>
                </a:r>
                <a:r>
                  <a:rPr lang="en-US" altLang="zh-TW" dirty="0">
                    <a:sym typeface="Wingdings" panose="05000000000000000000" pitchFamily="2" charset="2"/>
                  </a:rPr>
                  <a:t>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A5CADC6-F2BE-4EBD-97DA-BAC092858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3" y="1250116"/>
                <a:ext cx="10241229" cy="1906738"/>
              </a:xfrm>
              <a:blipFill>
                <a:blip r:embed="rId3"/>
                <a:stretch>
                  <a:fillRect t="-2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95C78A-4889-4C65-BC31-2DE38C10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2D9F2A-3E0A-4E2E-9416-DAA0B0CF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21</a:t>
            </a:fld>
            <a:endParaRPr 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BA6D4A4-7CA2-4296-8CD3-B5A2AD4688E9}"/>
              </a:ext>
            </a:extLst>
          </p:cNvPr>
          <p:cNvSpPr/>
          <p:nvPr/>
        </p:nvSpPr>
        <p:spPr>
          <a:xfrm>
            <a:off x="2387743" y="3091273"/>
            <a:ext cx="1772474" cy="29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</a:t>
            </a:r>
            <a:r>
              <a:rPr lang="en-US" altLang="zh-TW" baseline="-25000" dirty="0"/>
              <a:t>5x5 channels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9D3E72-0948-4BAE-8844-9AE7F31F8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06599"/>
            <a:ext cx="3252948" cy="24397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3C62179-BFC7-4EF7-8231-92918A5B0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980" y="3406600"/>
            <a:ext cx="2630258" cy="243971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23FB23D-BA6E-413D-86CA-681C0ECE99D4}"/>
              </a:ext>
            </a:extLst>
          </p:cNvPr>
          <p:cNvSpPr/>
          <p:nvPr/>
        </p:nvSpPr>
        <p:spPr>
          <a:xfrm>
            <a:off x="8389957" y="3087267"/>
            <a:ext cx="1772473" cy="29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E</a:t>
            </a:r>
            <a:r>
              <a:rPr lang="en-US" altLang="zh-TW" baseline="-25000" dirty="0" err="1"/>
              <a:t>clustering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EBF0418-9DFA-4A6D-80B0-349BDA4E3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8120" y="3406598"/>
            <a:ext cx="2630258" cy="2439711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E3753809-4D87-49A9-B10D-BF59E6CC0FF5}"/>
              </a:ext>
            </a:extLst>
          </p:cNvPr>
          <p:cNvGrpSpPr/>
          <p:nvPr/>
        </p:nvGrpSpPr>
        <p:grpSpPr>
          <a:xfrm>
            <a:off x="6558727" y="-11961"/>
            <a:ext cx="2775780" cy="2820394"/>
            <a:chOff x="5345818" y="978949"/>
            <a:chExt cx="2775780" cy="282039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A13D430-1536-476F-B7A3-9EAEB4FC4305}"/>
                </a:ext>
              </a:extLst>
            </p:cNvPr>
            <p:cNvSpPr/>
            <p:nvPr/>
          </p:nvSpPr>
          <p:spPr>
            <a:xfrm>
              <a:off x="5345818" y="978949"/>
              <a:ext cx="2775780" cy="282039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800" dirty="0">
                  <a:solidFill>
                    <a:srgbClr val="FF0000"/>
                  </a:solidFill>
                </a:rPr>
                <a:t>E</a:t>
              </a:r>
              <a:r>
                <a:rPr lang="en-US" altLang="zh-TW" sz="1800" baseline="-25000" dirty="0">
                  <a:solidFill>
                    <a:srgbClr val="FF0000"/>
                  </a:solidFill>
                </a:rPr>
                <a:t>5x5</a:t>
              </a:r>
            </a:p>
            <a:p>
              <a:pPr algn="ctr"/>
              <a:r>
                <a:rPr lang="en-US" altLang="zh-TW" sz="1800" i="1" dirty="0">
                  <a:solidFill>
                    <a:srgbClr val="FF0000"/>
                  </a:solidFill>
                </a:rPr>
                <a:t>C</a:t>
              </a:r>
              <a:r>
                <a:rPr lang="en-US" altLang="zh-TW" sz="1800" baseline="-25000" dirty="0">
                  <a:solidFill>
                    <a:srgbClr val="FF0000"/>
                  </a:solidFill>
                </a:rPr>
                <a:t>2</a:t>
              </a:r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en-US" altLang="zh-TW" dirty="0"/>
            </a:p>
            <a:p>
              <a:pPr algn="ctr"/>
              <a:endParaRPr lang="zh-TW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3914E75-3DB6-4D4C-95DB-FCB54F695FDC}"/>
                </a:ext>
              </a:extLst>
            </p:cNvPr>
            <p:cNvSpPr/>
            <p:nvPr/>
          </p:nvSpPr>
          <p:spPr>
            <a:xfrm>
              <a:off x="5941394" y="1615255"/>
              <a:ext cx="1586669" cy="154977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-25000" dirty="0"/>
                <a:t>3x3</a:t>
              </a:r>
            </a:p>
            <a:p>
              <a:pPr algn="ctr"/>
              <a:r>
                <a:rPr lang="en-US" altLang="zh-TW" sz="1400" i="1" dirty="0"/>
                <a:t>C</a:t>
              </a:r>
              <a:r>
                <a:rPr lang="en-US" altLang="zh-TW" sz="1400" baseline="-25000" dirty="0"/>
                <a:t>1</a:t>
              </a:r>
              <a:r>
                <a:rPr lang="en-US" altLang="zh-TW" sz="1400" dirty="0"/>
                <a:t> </a:t>
              </a:r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en-US" altLang="zh-TW" sz="1400" baseline="-25000" dirty="0"/>
            </a:p>
            <a:p>
              <a:pPr algn="ctr"/>
              <a:endParaRPr lang="zh-TW" altLang="en-US" sz="1400" baseline="-25000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CD3B089-B936-4208-A95E-685C847C8F0B}"/>
                </a:ext>
              </a:extLst>
            </p:cNvPr>
            <p:cNvSpPr/>
            <p:nvPr/>
          </p:nvSpPr>
          <p:spPr>
            <a:xfrm>
              <a:off x="6469603" y="2131182"/>
              <a:ext cx="528208" cy="5159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-25000" dirty="0"/>
                <a:t>max</a:t>
              </a:r>
            </a:p>
            <a:p>
              <a:pPr algn="ctr"/>
              <a:r>
                <a:rPr lang="en-US" altLang="zh-TW" sz="1400" i="1" dirty="0"/>
                <a:t>C</a:t>
              </a:r>
              <a:r>
                <a:rPr lang="en-US" altLang="zh-TW" sz="1400" baseline="-25000" dirty="0"/>
                <a:t>0</a:t>
              </a:r>
              <a:r>
                <a:rPr lang="en-US" altLang="zh-TW" sz="1400" dirty="0"/>
                <a:t> </a:t>
              </a:r>
              <a:endParaRPr lang="zh-TW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715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16415-E03C-434C-983E-99EE96C5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FDE737-6241-4095-80AF-C87A926A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10530216" cy="4733370"/>
          </a:xfrm>
        </p:spPr>
        <p:txBody>
          <a:bodyPr/>
          <a:lstStyle/>
          <a:p>
            <a:r>
              <a:rPr lang="en-US" altLang="zh-TW" dirty="0"/>
              <a:t>The ratio between MC </a:t>
            </a:r>
            <a:r>
              <a:rPr lang="en-US" altLang="zh-TW" dirty="0" err="1"/>
              <a:t>Edep</a:t>
            </a:r>
            <a:r>
              <a:rPr lang="en-US" altLang="zh-TW" dirty="0"/>
              <a:t> and data ADC is almost a </a:t>
            </a:r>
            <a:r>
              <a:rPr lang="en-US" altLang="zh-TW" dirty="0">
                <a:solidFill>
                  <a:srgbClr val="FF0000"/>
                </a:solidFill>
              </a:rPr>
              <a:t>constant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~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4.811</a:t>
            </a:r>
            <a:r>
              <a:rPr lang="en-US" altLang="zh-TW" dirty="0"/>
              <a:t> in LYSO, and </a:t>
            </a:r>
            <a:r>
              <a:rPr lang="en-US" altLang="zh-TW" dirty="0">
                <a:solidFill>
                  <a:srgbClr val="FF0000"/>
                </a:solidFill>
              </a:rPr>
              <a:t>169.7</a:t>
            </a:r>
            <a:r>
              <a:rPr lang="en-US" altLang="zh-TW" dirty="0"/>
              <a:t> in PWO.</a:t>
            </a:r>
          </a:p>
          <a:p>
            <a:r>
              <a:rPr lang="en-US" altLang="zh-TW" dirty="0"/>
              <a:t>The spectrum shape in MC is similar to the data.</a:t>
            </a:r>
          </a:p>
          <a:p>
            <a:r>
              <a:rPr lang="en-US" altLang="zh-TW" dirty="0"/>
              <a:t>The adding of THR make the MC more approach to the data in both detector, and the E</a:t>
            </a:r>
            <a:r>
              <a:rPr lang="en-US" altLang="zh-TW" baseline="-25000" dirty="0"/>
              <a:t>max</a:t>
            </a:r>
            <a:r>
              <a:rPr lang="en-US" altLang="zh-TW" dirty="0"/>
              <a:t> fire ratio could be the principle to remove the high THR. Cases.</a:t>
            </a:r>
          </a:p>
          <a:p>
            <a:r>
              <a:rPr lang="en-US" altLang="zh-TW" dirty="0"/>
              <a:t>The resolution of MC is approach to data after cut.</a:t>
            </a:r>
          </a:p>
          <a:p>
            <a:r>
              <a:rPr lang="en-US" altLang="zh-TW" dirty="0"/>
              <a:t>The resolution is better in MC after regression, but the peak is not correct enough(+3%).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038F4B-B933-46E6-A712-BFC4A709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D818ADB-2EF1-4552-ABBF-6585EA37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u="sng" dirty="0"/>
              <a:t>Update the calibration part with the harder selection on Emax(</a:t>
            </a:r>
            <a:r>
              <a:rPr lang="en-US" altLang="zh-TW" u="sng" dirty="0" err="1"/>
              <a:t>Esec</a:t>
            </a:r>
            <a:r>
              <a:rPr lang="en-US" altLang="zh-TW" u="sng" dirty="0"/>
              <a:t> /Emax&lt;0.4~0.6) to get the narrow peak.</a:t>
            </a:r>
          </a:p>
          <a:p>
            <a:pPr lvl="1"/>
            <a:r>
              <a:rPr lang="en-US" altLang="zh-TW" u="sng" strike="sngStrike" dirty="0"/>
              <a:t>Energy regression by MC. </a:t>
            </a:r>
            <a:r>
              <a:rPr lang="en-US" altLang="zh-TW" u="sng" dirty="0">
                <a:solidFill>
                  <a:srgbClr val="FF0000"/>
                </a:solidFill>
              </a:rPr>
              <a:t> =&gt; Scan all MC case and apply the parameters on data to improve resolution.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u="sng" dirty="0"/>
              <a:t>Use the MC by the B-field to generate the beam (wait for new version!).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49A58-7D12-4814-AAA9-D984603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CC886-347C-47E1-809B-07885318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F02E7D-A49B-4CF5-9F63-CEC54D8F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D08084-8E30-40C7-B653-60DE95D4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9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MC condition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5256" y="1088835"/>
            <a:ext cx="7026767" cy="3640990"/>
          </a:xfrm>
        </p:spPr>
        <p:txBody>
          <a:bodyPr>
            <a:normAutofit/>
          </a:bodyPr>
          <a:lstStyle/>
          <a:p>
            <a:r>
              <a:rPr lang="en-US" sz="2000" dirty="0"/>
              <a:t>Simulation content: energy deposit in the crystal array.</a:t>
            </a:r>
          </a:p>
          <a:p>
            <a:endParaRPr lang="en-US" sz="2000" dirty="0"/>
          </a:p>
          <a:p>
            <a:r>
              <a:rPr lang="en-US" sz="2000" dirty="0"/>
              <a:t>Particle type: -21(positron)</a:t>
            </a:r>
          </a:p>
          <a:p>
            <a:r>
              <a:rPr lang="en-US" sz="2000" dirty="0"/>
              <a:t>Beam energy: W-200</a:t>
            </a:r>
            <a:r>
              <a:rPr lang="el-GR" sz="2000" dirty="0"/>
              <a:t>μ</a:t>
            </a:r>
            <a:r>
              <a:rPr lang="en-US" sz="2000" dirty="0"/>
              <a:t>m-30deg in </a:t>
            </a:r>
            <a:r>
              <a:rPr lang="en-US" sz="2000" dirty="0">
                <a:solidFill>
                  <a:srgbClr val="FF0000"/>
                </a:solidFill>
              </a:rPr>
              <a:t>lns-tn-440e-2.pdf</a:t>
            </a:r>
          </a:p>
          <a:p>
            <a:r>
              <a:rPr lang="en-US" sz="2000" dirty="0"/>
              <a:t>Beam position: a square </a:t>
            </a:r>
            <a:r>
              <a:rPr lang="en-US" altLang="zh-TW" sz="2000" dirty="0"/>
              <a:t>at Ch. 28 and surrounding channels.</a:t>
            </a:r>
            <a:endParaRPr lang="en-US" sz="2000" dirty="0"/>
          </a:p>
          <a:p>
            <a:r>
              <a:rPr lang="en-US" sz="2000" dirty="0"/>
              <a:t>Beam direction: Fix the direction straight to the ZDC.</a:t>
            </a:r>
          </a:p>
          <a:p>
            <a:r>
              <a:rPr lang="en-US" sz="2000" dirty="0"/>
              <a:t>Option: (</a:t>
            </a:r>
            <a:r>
              <a:rPr lang="en-US" altLang="zh-TW" sz="2000" dirty="0"/>
              <a:t>O</a:t>
            </a:r>
            <a:r>
              <a:rPr lang="en-US" sz="2000" dirty="0"/>
              <a:t>) optical photon, (</a:t>
            </a:r>
            <a:r>
              <a:rPr lang="en-US" altLang="zh-TW" sz="2000" dirty="0"/>
              <a:t>O</a:t>
            </a:r>
            <a:r>
              <a:rPr lang="en-US" sz="2000" dirty="0"/>
              <a:t>) circuit simulation.</a:t>
            </a:r>
          </a:p>
          <a:p>
            <a:r>
              <a:rPr lang="en-US" sz="2000" dirty="0"/>
              <a:t>Setup: </a:t>
            </a:r>
            <a:r>
              <a:rPr lang="en-US" sz="2000" dirty="0">
                <a:solidFill>
                  <a:srgbClr val="FF0000"/>
                </a:solidFill>
              </a:rPr>
              <a:t>almost</a:t>
            </a:r>
            <a:r>
              <a:rPr lang="en-US" sz="2000" dirty="0"/>
              <a:t> experimental model.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25</a:t>
            </a:fld>
            <a:endParaRPr 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268827" y="4684087"/>
            <a:ext cx="4173660" cy="1326951"/>
            <a:chOff x="5477546" y="4850939"/>
            <a:chExt cx="4153734" cy="140462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0E9ACB5-5AAB-4466-A1BE-F0DA1C313CA9}"/>
                </a:ext>
              </a:extLst>
            </p:cNvPr>
            <p:cNvSpPr/>
            <p:nvPr/>
          </p:nvSpPr>
          <p:spPr>
            <a:xfrm>
              <a:off x="6928206" y="5261208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303803A-0295-49B4-8222-CED1BD20E7E8}"/>
                </a:ext>
              </a:extLst>
            </p:cNvPr>
            <p:cNvSpPr/>
            <p:nvPr/>
          </p:nvSpPr>
          <p:spPr>
            <a:xfrm>
              <a:off x="6928206" y="5414056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7D9A88F-8EA0-4ECC-B63E-955A24F3AED0}"/>
                </a:ext>
              </a:extLst>
            </p:cNvPr>
            <p:cNvSpPr/>
            <p:nvPr/>
          </p:nvSpPr>
          <p:spPr>
            <a:xfrm>
              <a:off x="6928206" y="5566904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48E66C2-7861-45DA-AB53-4CB770683F49}"/>
                </a:ext>
              </a:extLst>
            </p:cNvPr>
            <p:cNvSpPr/>
            <p:nvPr/>
          </p:nvSpPr>
          <p:spPr>
            <a:xfrm>
              <a:off x="6928206" y="5722211"/>
              <a:ext cx="320948" cy="1211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32E4693-E241-42E0-B3BC-5F404B28122F}"/>
                </a:ext>
              </a:extLst>
            </p:cNvPr>
            <p:cNvSpPr/>
            <p:nvPr/>
          </p:nvSpPr>
          <p:spPr>
            <a:xfrm rot="16200000">
              <a:off x="6015261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6C238BE-B2AA-49C9-BF2C-94DFE1ED65FF}"/>
                </a:ext>
              </a:extLst>
            </p:cNvPr>
            <p:cNvSpPr/>
            <p:nvPr/>
          </p:nvSpPr>
          <p:spPr>
            <a:xfrm rot="16200000">
              <a:off x="6112893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9F0858C-572A-4AC8-892D-431DE5F15EF7}"/>
                </a:ext>
              </a:extLst>
            </p:cNvPr>
            <p:cNvSpPr/>
            <p:nvPr/>
          </p:nvSpPr>
          <p:spPr>
            <a:xfrm rot="16200000">
              <a:off x="6210525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2BF82F0-7BA1-48B9-9211-D10C664E0DE3}"/>
                </a:ext>
              </a:extLst>
            </p:cNvPr>
            <p:cNvSpPr/>
            <p:nvPr/>
          </p:nvSpPr>
          <p:spPr>
            <a:xfrm rot="16200000">
              <a:off x="6308156" y="5517894"/>
              <a:ext cx="582115" cy="68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FB81544-5AD8-4E05-8172-4E57D735344C}"/>
                </a:ext>
              </a:extLst>
            </p:cNvPr>
            <p:cNvSpPr/>
            <p:nvPr/>
          </p:nvSpPr>
          <p:spPr>
            <a:xfrm>
              <a:off x="8200034" y="5261208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08632F-67F4-4188-BECD-99895349E424}"/>
                </a:ext>
              </a:extLst>
            </p:cNvPr>
            <p:cNvSpPr/>
            <p:nvPr/>
          </p:nvSpPr>
          <p:spPr>
            <a:xfrm>
              <a:off x="8200034" y="5414056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7CF0C7B-C64B-4DB5-B779-EAB7AF63A0D1}"/>
                </a:ext>
              </a:extLst>
            </p:cNvPr>
            <p:cNvSpPr/>
            <p:nvPr/>
          </p:nvSpPr>
          <p:spPr>
            <a:xfrm>
              <a:off x="8200034" y="5566904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5FBBE18-5571-469B-9202-0D999823F702}"/>
                </a:ext>
              </a:extLst>
            </p:cNvPr>
            <p:cNvSpPr/>
            <p:nvPr/>
          </p:nvSpPr>
          <p:spPr>
            <a:xfrm>
              <a:off x="8200034" y="5722211"/>
              <a:ext cx="320948" cy="121112"/>
            </a:xfrm>
            <a:prstGeom prst="rect">
              <a:avLst/>
            </a:prstGeom>
            <a:solidFill>
              <a:srgbClr val="FF2CFF"/>
            </a:solidFill>
            <a:ln>
              <a:solidFill>
                <a:srgbClr val="FF2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9167A11-16AF-4D42-AA37-E8A99FF79FEF}"/>
                </a:ext>
              </a:extLst>
            </p:cNvPr>
            <p:cNvSpPr/>
            <p:nvPr/>
          </p:nvSpPr>
          <p:spPr>
            <a:xfrm rot="16200000">
              <a:off x="7287089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0C67E33-F73B-43A7-B05A-DA19779296DC}"/>
                </a:ext>
              </a:extLst>
            </p:cNvPr>
            <p:cNvSpPr/>
            <p:nvPr/>
          </p:nvSpPr>
          <p:spPr>
            <a:xfrm rot="16200000">
              <a:off x="7384721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6F1FAF-8F73-48B6-8C87-AE9144AAF618}"/>
                </a:ext>
              </a:extLst>
            </p:cNvPr>
            <p:cNvSpPr/>
            <p:nvPr/>
          </p:nvSpPr>
          <p:spPr>
            <a:xfrm rot="16200000">
              <a:off x="7482353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4574DF9-BB94-4159-A452-3C23ACE775EC}"/>
                </a:ext>
              </a:extLst>
            </p:cNvPr>
            <p:cNvSpPr/>
            <p:nvPr/>
          </p:nvSpPr>
          <p:spPr>
            <a:xfrm rot="16200000">
              <a:off x="7579984" y="5517894"/>
              <a:ext cx="582115" cy="68741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43BB2674-2E47-4216-B10A-70415998BD56}"/>
                </a:ext>
              </a:extLst>
            </p:cNvPr>
            <p:cNvSpPr/>
            <p:nvPr/>
          </p:nvSpPr>
          <p:spPr>
            <a:xfrm>
              <a:off x="5477546" y="5404859"/>
              <a:ext cx="512939" cy="30278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/>
                <a:t>e</a:t>
              </a:r>
              <a:r>
                <a:rPr lang="en-US" altLang="zh-TW" sz="1400" baseline="30000" dirty="0"/>
                <a:t>+</a:t>
              </a:r>
              <a:endParaRPr lang="zh-TW" altLang="en-US" sz="1200" baseline="30000" dirty="0"/>
            </a:p>
          </p:txBody>
        </p: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B017ACA7-1DD0-4EC5-87A3-1EF712215F30}"/>
                </a:ext>
              </a:extLst>
            </p:cNvPr>
            <p:cNvCxnSpPr>
              <a:cxnSpLocks/>
              <a:stCxn id="22" idx="6"/>
              <a:endCxn id="24" idx="1"/>
            </p:cNvCxnSpPr>
            <p:nvPr/>
          </p:nvCxnSpPr>
          <p:spPr>
            <a:xfrm flipV="1">
              <a:off x="5990485" y="5552264"/>
              <a:ext cx="2922750" cy="3986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E9A560A-3EDA-4FBF-950E-8B8A791AF676}"/>
                </a:ext>
              </a:extLst>
            </p:cNvPr>
            <p:cNvSpPr/>
            <p:nvPr/>
          </p:nvSpPr>
          <p:spPr>
            <a:xfrm>
              <a:off x="8913235" y="5261206"/>
              <a:ext cx="718045" cy="5821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ZDC</a:t>
              </a:r>
              <a:endParaRPr lang="zh-TW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BEF2957-5EED-4639-97E8-D8184F8EE871}"/>
                </a:ext>
              </a:extLst>
            </p:cNvPr>
            <p:cNvSpPr/>
            <p:nvPr/>
          </p:nvSpPr>
          <p:spPr>
            <a:xfrm>
              <a:off x="6271948" y="4850939"/>
              <a:ext cx="977206" cy="289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B.M.2</a:t>
              </a:r>
              <a:endParaRPr lang="zh-TW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7062D80-9616-4601-AD53-081834A9CB5D}"/>
                </a:ext>
              </a:extLst>
            </p:cNvPr>
            <p:cNvSpPr/>
            <p:nvPr/>
          </p:nvSpPr>
          <p:spPr>
            <a:xfrm>
              <a:off x="7543776" y="4850939"/>
              <a:ext cx="977206" cy="289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B.M.1</a:t>
              </a:r>
              <a:endParaRPr lang="zh-TW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7196895-5F36-4A76-A88E-4A85203C721D}"/>
                </a:ext>
              </a:extLst>
            </p:cNvPr>
            <p:cNvSpPr/>
            <p:nvPr/>
          </p:nvSpPr>
          <p:spPr>
            <a:xfrm>
              <a:off x="6110499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X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55DAF6C-8AC5-4857-89C0-3CB0D2FA5B86}"/>
                </a:ext>
              </a:extLst>
            </p:cNvPr>
            <p:cNvSpPr/>
            <p:nvPr/>
          </p:nvSpPr>
          <p:spPr>
            <a:xfrm>
              <a:off x="6760756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Y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EF3FEE0-BF49-464E-B718-E349DF98DB69}"/>
                </a:ext>
              </a:extLst>
            </p:cNvPr>
            <p:cNvSpPr/>
            <p:nvPr/>
          </p:nvSpPr>
          <p:spPr>
            <a:xfrm>
              <a:off x="7391842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X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69C8796-1E71-4D55-9E9C-9B38B04BA322}"/>
                </a:ext>
              </a:extLst>
            </p:cNvPr>
            <p:cNvSpPr/>
            <p:nvPr/>
          </p:nvSpPr>
          <p:spPr>
            <a:xfrm>
              <a:off x="8042099" y="6054495"/>
              <a:ext cx="655847" cy="201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rgbClr val="FF0000"/>
                  </a:solidFill>
                </a:rPr>
                <a:t>Y bar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1DF74FCC-4E5B-46A1-AA00-D08936698574}"/>
                </a:ext>
              </a:extLst>
            </p:cNvPr>
            <p:cNvCxnSpPr/>
            <p:nvPr/>
          </p:nvCxnSpPr>
          <p:spPr>
            <a:xfrm flipV="1">
              <a:off x="8563751" y="5394966"/>
              <a:ext cx="289092" cy="1360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4C107795-61F6-4458-B68C-FD31F1E18E5E}"/>
                </a:ext>
              </a:extLst>
            </p:cNvPr>
            <p:cNvCxnSpPr>
              <a:cxnSpLocks/>
            </p:cNvCxnSpPr>
            <p:nvPr/>
          </p:nvCxnSpPr>
          <p:spPr>
            <a:xfrm>
              <a:off x="8572562" y="5578990"/>
              <a:ext cx="318399" cy="9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內容版面配置區 2"/>
          <p:cNvSpPr txBox="1">
            <a:spLocks/>
          </p:cNvSpPr>
          <p:nvPr/>
        </p:nvSpPr>
        <p:spPr>
          <a:xfrm>
            <a:off x="4442487" y="1833354"/>
            <a:ext cx="7279956" cy="376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219568" y="2471351"/>
            <a:ext cx="390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B4DC53B9-0335-458C-8822-16F355F9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862" y="105118"/>
            <a:ext cx="3087703" cy="3992647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55EBA0E-EDB4-4210-9942-FE6A9FD4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88"/>
          <a:stretch/>
        </p:blipFill>
        <p:spPr>
          <a:xfrm>
            <a:off x="4616971" y="4176083"/>
            <a:ext cx="7474322" cy="24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98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10E18E8E-8D40-45AF-9D39-609C160C66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7552" y="2638112"/>
            <a:ext cx="3581594" cy="376716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3D1B7B9-0136-4338-AE35-8822BF069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54" y="2787080"/>
            <a:ext cx="3569642" cy="3569642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B964441B-C3F0-4983-8321-89298AC27CAD}"/>
              </a:ext>
            </a:extLst>
          </p:cNvPr>
          <p:cNvGrpSpPr/>
          <p:nvPr/>
        </p:nvGrpSpPr>
        <p:grpSpPr>
          <a:xfrm>
            <a:off x="3800597" y="3171892"/>
            <a:ext cx="4482141" cy="2989713"/>
            <a:chOff x="0" y="3171892"/>
            <a:chExt cx="4482141" cy="298971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1A40376-8426-4304-8F07-02FEE8237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41"/>
            <a:stretch/>
          </p:blipFill>
          <p:spPr>
            <a:xfrm>
              <a:off x="0" y="3171892"/>
              <a:ext cx="4482141" cy="2989713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76A3584-F1C5-4DEB-9ACB-CAFEA036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889" t="50613"/>
            <a:stretch/>
          </p:blipFill>
          <p:spPr>
            <a:xfrm>
              <a:off x="1545630" y="4685071"/>
              <a:ext cx="2936511" cy="1476534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B1BE700-A344-4365-8CAB-DF49BDDD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THR. fit of readout board: PbWO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1EB003-5C25-4D49-B108-A71B4C9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57" y="1279461"/>
            <a:ext cx="11216926" cy="1657467"/>
          </a:xfrm>
        </p:spPr>
        <p:txBody>
          <a:bodyPr/>
          <a:lstStyle/>
          <a:p>
            <a:r>
              <a:rPr lang="en-US" altLang="zh-TW" dirty="0"/>
              <a:t>Kai-Yu did the experiment of </a:t>
            </a:r>
            <a:r>
              <a:rPr lang="en-US" altLang="zh-TW" dirty="0">
                <a:solidFill>
                  <a:srgbClr val="FF0000"/>
                </a:solidFill>
              </a:rPr>
              <a:t>PWO readout board</a:t>
            </a:r>
            <a:r>
              <a:rPr lang="en-US" altLang="zh-TW" dirty="0"/>
              <a:t> + (GAGG-SiPM) scintillator module + LYSO source.</a:t>
            </a:r>
          </a:p>
          <a:p>
            <a:r>
              <a:rPr lang="en-US" altLang="zh-TW" dirty="0"/>
              <a:t>Fitting function of spectrum: 1. Gaussian(pedestal, 297,395keV, 297 escape peak) 2. Expo. decay(circuit noise). 3. </a:t>
            </a:r>
            <a:r>
              <a:rPr lang="en-US" altLang="zh-TW" dirty="0" err="1"/>
              <a:t>Gasuuian</a:t>
            </a:r>
            <a:r>
              <a:rPr lang="en-US" altLang="zh-TW" dirty="0"/>
              <a:t>-CDF Aka. error function(threshold decay fitting).</a:t>
            </a:r>
          </a:p>
          <a:p>
            <a:r>
              <a:rPr lang="en-US" altLang="zh-TW" u="sng" dirty="0"/>
              <a:t>Fit the relationship of VF-DAC VS THR. and </a:t>
            </a:r>
            <a:r>
              <a:rPr lang="el-GR" altLang="zh-TW" u="sng" dirty="0"/>
              <a:t>σ</a:t>
            </a:r>
            <a:r>
              <a:rPr lang="en-US" altLang="zh-TW" u="sng" dirty="0"/>
              <a:t>THR. The VF-DAC VS THR is </a:t>
            </a:r>
            <a:r>
              <a:rPr lang="en-US" altLang="zh-TW" u="sng" dirty="0" err="1"/>
              <a:t>fited</a:t>
            </a:r>
            <a:r>
              <a:rPr lang="en-US" altLang="zh-TW" u="sng" dirty="0"/>
              <a:t> well by </a:t>
            </a:r>
            <a:r>
              <a:rPr lang="en-US" altLang="zh-TW" u="sng" dirty="0">
                <a:solidFill>
                  <a:srgbClr val="FF0000"/>
                </a:solidFill>
              </a:rPr>
              <a:t>Quad</a:t>
            </a:r>
            <a:r>
              <a:rPr lang="en-US" altLang="zh-TW" u="sng" dirty="0"/>
              <a:t>.. </a:t>
            </a:r>
            <a:endParaRPr lang="zh-TW" altLang="en-US" u="sng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B444E2D-DF88-46EC-A4F5-A76C82DD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AF3FB3-23DA-438C-BF71-CE7455CC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Fit</m:t>
                      </m:r>
                      <m: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8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Quad</m:t>
                      </m:r>
                    </m:oMath>
                  </m:oMathPara>
                </a14:m>
                <a:endParaRPr lang="en-US" sz="18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TW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025</m:t>
                      </m:r>
                      <m:r>
                        <a:rPr lang="en-US" sz="1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612" y="2832262"/>
                <a:ext cx="1666172" cy="1672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5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52E8F-0546-4F8D-8E57-4D81138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THR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1EF79-600B-4A7F-98C5-3D604BE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3" y="1191187"/>
            <a:ext cx="5316538" cy="1558363"/>
          </a:xfrm>
        </p:spPr>
        <p:txBody>
          <a:bodyPr/>
          <a:lstStyle/>
          <a:p>
            <a:r>
              <a:rPr lang="en-US" altLang="zh-TW" dirty="0"/>
              <a:t>Extract the mean THR and compare to ADC.</a:t>
            </a:r>
          </a:p>
          <a:p>
            <a:r>
              <a:rPr lang="en-US" altLang="zh-TW" dirty="0"/>
              <a:t>Fit the mean THR by linear and quadratic.</a:t>
            </a:r>
          </a:p>
          <a:p>
            <a:pPr lvl="1"/>
            <a:r>
              <a:rPr lang="en-US" altLang="zh-TW" dirty="0"/>
              <a:t>Quadratic is better in much cases.</a:t>
            </a:r>
          </a:p>
          <a:p>
            <a:r>
              <a:rPr lang="en-US" altLang="zh-TW" dirty="0"/>
              <a:t>Almost case could fit will by quadratic.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6DB22E-8C70-416B-90C2-3DE019A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3E5EFA-6B6A-44F6-B79A-2F8E13F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27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A16526A-28E7-4915-A587-A95A27BD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74" y="909920"/>
            <a:ext cx="5791200" cy="5791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A02CD17-7164-4F21-AC5A-077A243C89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385" y="2815845"/>
            <a:ext cx="3581594" cy="376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89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52E8F-0546-4F8D-8E57-4D811382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Mean THR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1EF79-600B-4A7F-98C5-3D604BE6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191187"/>
            <a:ext cx="5688120" cy="4010598"/>
          </a:xfrm>
        </p:spPr>
        <p:txBody>
          <a:bodyPr>
            <a:normAutofit/>
          </a:bodyPr>
          <a:lstStyle/>
          <a:p>
            <a:r>
              <a:rPr lang="en-US" altLang="zh-TW" dirty="0"/>
              <a:t>Extract the mean THR and compare to ADC.</a:t>
            </a:r>
          </a:p>
          <a:p>
            <a:r>
              <a:rPr lang="en-US" altLang="zh-TW" dirty="0"/>
              <a:t>Fit the mean THR by linear and quadratic.</a:t>
            </a:r>
          </a:p>
          <a:p>
            <a:pPr lvl="1"/>
            <a:r>
              <a:rPr lang="en-US" altLang="zh-TW" dirty="0"/>
              <a:t>Quadratic is better in much cases.</a:t>
            </a:r>
          </a:p>
          <a:p>
            <a:r>
              <a:rPr lang="en-US" altLang="zh-TW" dirty="0"/>
              <a:t>The mean could fit will by quadratic.</a:t>
            </a:r>
          </a:p>
          <a:p>
            <a:pPr lvl="1"/>
            <a:r>
              <a:rPr lang="en-US" altLang="zh-TW" dirty="0"/>
              <a:t>Use quadratic to construct the all channel case and fill them into TH2 to fit by quadratic for total channel.</a:t>
            </a:r>
          </a:p>
          <a:p>
            <a:pPr lvl="1"/>
            <a:r>
              <a:rPr lang="en-US" altLang="zh-TW" dirty="0"/>
              <a:t>Average THR of all channel:</a:t>
            </a:r>
          </a:p>
          <a:p>
            <a:pPr lvl="2"/>
            <a:r>
              <a:rPr lang="en-US" altLang="zh-TW" dirty="0"/>
              <a:t>-3375.410 + 15.255 ADC + 0.017 ADC</a:t>
            </a:r>
            <a:r>
              <a:rPr lang="en-US" altLang="zh-TW" baseline="30000" dirty="0"/>
              <a:t>2</a:t>
            </a:r>
            <a:r>
              <a:rPr lang="en-US" altLang="zh-TW" dirty="0">
                <a:solidFill>
                  <a:srgbClr val="FF0000"/>
                </a:solidFill>
              </a:rPr>
              <a:t>+2500(data offset)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The width of THR is no relationship.</a:t>
            </a:r>
          </a:p>
          <a:p>
            <a:r>
              <a:rPr lang="zh-TW" altLang="en-US" dirty="0">
                <a:effectLst/>
              </a:rPr>
              <a:t>明天再想了</a:t>
            </a:r>
            <a:r>
              <a:rPr lang="en-US" altLang="zh-TW" dirty="0">
                <a:effectLst/>
              </a:rPr>
              <a:t>...</a:t>
            </a:r>
            <a:r>
              <a:rPr lang="zh-TW" altLang="en-US" dirty="0">
                <a:effectLst/>
              </a:rPr>
              <a:t>鎢酸鉛那邊重新把那些沒想到的</a:t>
            </a:r>
            <a:r>
              <a:rPr lang="en-US" altLang="zh-TW" dirty="0">
                <a:effectLst/>
              </a:rPr>
              <a:t>(</a:t>
            </a:r>
            <a:r>
              <a:rPr lang="zh-TW" altLang="en-US" dirty="0">
                <a:effectLst/>
              </a:rPr>
              <a:t>兩片</a:t>
            </a:r>
            <a:r>
              <a:rPr lang="en-US" altLang="zh-TW" dirty="0">
                <a:effectLst/>
              </a:rPr>
              <a:t>SIPM</a:t>
            </a:r>
            <a:r>
              <a:rPr lang="zh-TW" altLang="en-US" dirty="0">
                <a:effectLst/>
              </a:rPr>
              <a:t>的影響</a:t>
            </a:r>
            <a:r>
              <a:rPr lang="en-US" altLang="zh-TW" dirty="0">
                <a:effectLst/>
              </a:rPr>
              <a:t>+</a:t>
            </a:r>
            <a:r>
              <a:rPr lang="zh-TW" altLang="en-US" dirty="0">
                <a:effectLst/>
              </a:rPr>
              <a:t>那個兩千五</a:t>
            </a:r>
            <a:r>
              <a:rPr lang="en-US" altLang="zh-TW" dirty="0">
                <a:effectLst/>
              </a:rPr>
              <a:t>+</a:t>
            </a:r>
            <a:r>
              <a:rPr lang="en-US" altLang="zh-TW" dirty="0" err="1">
                <a:effectLst/>
              </a:rPr>
              <a:t>channe</a:t>
            </a:r>
            <a:r>
              <a:rPr lang="zh-TW" altLang="en-US" dirty="0">
                <a:effectLst/>
              </a:rPr>
              <a:t>校正對</a:t>
            </a:r>
            <a:r>
              <a:rPr lang="en-US" altLang="zh-TW" dirty="0">
                <a:effectLst/>
              </a:rPr>
              <a:t>ADC</a:t>
            </a:r>
            <a:r>
              <a:rPr lang="zh-TW" altLang="en-US" dirty="0">
                <a:effectLst/>
              </a:rPr>
              <a:t>的縮放</a:t>
            </a:r>
            <a:r>
              <a:rPr lang="en-US" altLang="zh-TW" dirty="0">
                <a:effectLst/>
              </a:rPr>
              <a:t>offset</a:t>
            </a:r>
            <a:r>
              <a:rPr lang="zh-TW" altLang="en-US" dirty="0">
                <a:effectLst/>
              </a:rPr>
              <a:t>影響</a:t>
            </a:r>
            <a:r>
              <a:rPr lang="en-US" altLang="zh-TW" dirty="0">
                <a:effectLst/>
              </a:rPr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46DB22E-8C70-416B-90C2-3DE019AD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3E5EFA-6B6A-44F6-B79A-2F8E13FF1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28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1799B7E-3F73-4153-8FBA-B04F1012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24" y="4003421"/>
            <a:ext cx="2532600" cy="25326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B7576DC-EBF5-4482-99B0-67387311E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703" y="4003421"/>
            <a:ext cx="2532600" cy="25326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1914551-EE87-4394-92EA-C7146AFB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05" y="649255"/>
            <a:ext cx="5065197" cy="253259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C1688107-E450-4974-AF27-31607FC22BB5}"/>
              </a:ext>
            </a:extLst>
          </p:cNvPr>
          <p:cNvSpPr/>
          <p:nvPr/>
        </p:nvSpPr>
        <p:spPr>
          <a:xfrm>
            <a:off x="6052252" y="649255"/>
            <a:ext cx="2486087" cy="2532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A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4D19C84-E7DE-4DD9-85AD-6215165F1CAD}"/>
              </a:ext>
            </a:extLst>
          </p:cNvPr>
          <p:cNvSpPr/>
          <p:nvPr/>
        </p:nvSpPr>
        <p:spPr>
          <a:xfrm>
            <a:off x="8594873" y="649255"/>
            <a:ext cx="2486087" cy="2532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ROC B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E8E0B5B-BBF2-4417-A610-A480D21BD564}"/>
              </a:ext>
            </a:extLst>
          </p:cNvPr>
          <p:cNvSpPr/>
          <p:nvPr/>
        </p:nvSpPr>
        <p:spPr>
          <a:xfrm rot="16200000">
            <a:off x="5844936" y="1001854"/>
            <a:ext cx="561305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ADC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0D91354-1D91-4DEB-B8B0-FAD480D3BA5B}"/>
              </a:ext>
            </a:extLst>
          </p:cNvPr>
          <p:cNvSpPr/>
          <p:nvPr/>
        </p:nvSpPr>
        <p:spPr>
          <a:xfrm rot="16200000">
            <a:off x="8369502" y="1001854"/>
            <a:ext cx="561305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ADC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D3252D4-6089-4BDD-86E4-0D92AF29C329}"/>
              </a:ext>
            </a:extLst>
          </p:cNvPr>
          <p:cNvCxnSpPr/>
          <p:nvPr/>
        </p:nvCxnSpPr>
        <p:spPr>
          <a:xfrm>
            <a:off x="7639548" y="336406"/>
            <a:ext cx="572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BF3D195F-D6A1-4B62-9887-709EEFF50124}"/>
              </a:ext>
            </a:extLst>
          </p:cNvPr>
          <p:cNvCxnSpPr/>
          <p:nvPr/>
        </p:nvCxnSpPr>
        <p:spPr>
          <a:xfrm>
            <a:off x="7639548" y="494402"/>
            <a:ext cx="572237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241D66AA-D579-408E-97A4-365CF98F748D}"/>
              </a:ext>
            </a:extLst>
          </p:cNvPr>
          <p:cNvCxnSpPr/>
          <p:nvPr/>
        </p:nvCxnSpPr>
        <p:spPr>
          <a:xfrm>
            <a:off x="7925666" y="265615"/>
            <a:ext cx="0" cy="129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AB1ABFBE-3B6A-4DED-BCBA-D73CA4E70225}"/>
              </a:ext>
            </a:extLst>
          </p:cNvPr>
          <p:cNvCxnSpPr/>
          <p:nvPr/>
        </p:nvCxnSpPr>
        <p:spPr>
          <a:xfrm>
            <a:off x="7924683" y="423914"/>
            <a:ext cx="0" cy="12973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C9FEFB14-4942-42C2-B075-A049952955BC}"/>
              </a:ext>
            </a:extLst>
          </p:cNvPr>
          <p:cNvSpPr/>
          <p:nvPr/>
        </p:nvSpPr>
        <p:spPr>
          <a:xfrm>
            <a:off x="8103987" y="295738"/>
            <a:ext cx="1640170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Width of threshold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ED49875-0E01-48E7-B5AE-CF7D0C769FF7}"/>
              </a:ext>
            </a:extLst>
          </p:cNvPr>
          <p:cNvSpPr/>
          <p:nvPr/>
        </p:nvSpPr>
        <p:spPr>
          <a:xfrm>
            <a:off x="8103987" y="453655"/>
            <a:ext cx="1640170" cy="7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dirty="0">
                <a:solidFill>
                  <a:schemeClr val="bg1"/>
                </a:solidFill>
              </a:rPr>
              <a:t>Mean of threshold</a:t>
            </a:r>
            <a:endParaRPr lang="zh-TW" altLang="en-US" sz="900" dirty="0">
              <a:solidFill>
                <a:schemeClr val="bg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1B7B3F0-0CF1-4121-A9F2-47551E98414E}"/>
              </a:ext>
            </a:extLst>
          </p:cNvPr>
          <p:cNvSpPr/>
          <p:nvPr/>
        </p:nvSpPr>
        <p:spPr>
          <a:xfrm>
            <a:off x="8742394" y="3625850"/>
            <a:ext cx="2146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 the </a:t>
            </a:r>
            <a:r>
              <a:rPr lang="el-GR" altLang="zh-TW" dirty="0"/>
              <a:t>σ</a:t>
            </a:r>
            <a:r>
              <a:rPr lang="en-US" altLang="zh-TW" dirty="0"/>
              <a:t>THR</a:t>
            </a:r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624B5A6-0A02-4212-9681-E38E1CFD7394}"/>
              </a:ext>
            </a:extLst>
          </p:cNvPr>
          <p:cNvSpPr/>
          <p:nvPr/>
        </p:nvSpPr>
        <p:spPr>
          <a:xfrm>
            <a:off x="6222145" y="3625850"/>
            <a:ext cx="214630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Fit the </a:t>
            </a:r>
            <a:r>
              <a:rPr lang="el-GR" altLang="zh-TW" dirty="0"/>
              <a:t>σ</a:t>
            </a:r>
            <a:r>
              <a:rPr lang="en-US" altLang="zh-TW" dirty="0"/>
              <a:t>THR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239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28E086-4710-4FF9-A9FD-96F2C608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Back up: X-ray escape peak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450E69-389C-42A7-99E6-42B2ADDC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86" y="1167732"/>
            <a:ext cx="10601008" cy="867100"/>
          </a:xfrm>
        </p:spPr>
        <p:txBody>
          <a:bodyPr>
            <a:normAutofit/>
          </a:bodyPr>
          <a:lstStyle/>
          <a:p>
            <a:r>
              <a:rPr lang="en-US" altLang="zh-TW" dirty="0"/>
              <a:t>X-ray escape peak is kind of process that the gamma ray loss some energy by X-ray in crystal.</a:t>
            </a:r>
          </a:p>
          <a:p>
            <a:r>
              <a:rPr lang="en-US" altLang="zh-TW" dirty="0"/>
              <a:t>In some crystal scintillator detector paper, they describe the </a:t>
            </a:r>
            <a:r>
              <a:rPr lang="en-US" altLang="zh-TW" dirty="0">
                <a:solidFill>
                  <a:srgbClr val="FF0000"/>
                </a:solidFill>
              </a:rPr>
              <a:t>X-ray escape peak</a:t>
            </a:r>
            <a:r>
              <a:rPr lang="en-US" altLang="zh-TW" dirty="0"/>
              <a:t> in the gamma radiation case.</a:t>
            </a:r>
          </a:p>
          <a:p>
            <a:endParaRPr lang="en-US" alt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55E333-C2BC-4AB8-B5C5-6E563294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0F6952-AC1F-4B01-B0BD-0BC2270F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Simulated spectra of GAGG and LYSO crystals. The X-ray escape peaks are visible in red at around (a) 450 keV for LYSO and (b) 460 keV for GAGG crystals.">
            <a:extLst>
              <a:ext uri="{FF2B5EF4-FFF2-40B4-BE49-F238E27FC236}">
                <a16:creationId xmlns:a16="http://schemas.microsoft.com/office/drawing/2014/main" id="{E4CBDE03-AF0B-4E4B-8B3B-D2390F76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4" y="2988957"/>
            <a:ext cx="6140322" cy="204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0FC22D4-E6E6-4813-98F4-286BFE75CD93}"/>
              </a:ext>
            </a:extLst>
          </p:cNvPr>
          <p:cNvSpPr txBox="1"/>
          <p:nvPr/>
        </p:nvSpPr>
        <p:spPr>
          <a:xfrm>
            <a:off x="5315547" y="4983646"/>
            <a:ext cx="62966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Figure 11.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Simulated spectra of GAGG and LYSO crystals. The X-ray escape peaks are visible in red at around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450 keV for LYSO and (</a:t>
            </a:r>
            <a:r>
              <a:rPr lang="en-US" altLang="zh-TW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altLang="zh-TW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460 keV for GAGG crystals.</a:t>
            </a:r>
            <a:endParaRPr lang="en-US" altLang="zh-TW" sz="1100" b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62D6C52-CF4B-4186-9956-8543AA5B5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60"/>
          <a:stretch/>
        </p:blipFill>
        <p:spPr>
          <a:xfrm>
            <a:off x="734603" y="2826315"/>
            <a:ext cx="3496667" cy="30310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17D6DE3-5652-4F60-B5A3-D018784E3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39" t="86851"/>
          <a:stretch/>
        </p:blipFill>
        <p:spPr>
          <a:xfrm>
            <a:off x="734602" y="5857384"/>
            <a:ext cx="3496668" cy="41053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1BD5EADD-A8A7-4BEB-A7A6-510611F2465F}"/>
              </a:ext>
            </a:extLst>
          </p:cNvPr>
          <p:cNvSpPr txBox="1"/>
          <p:nvPr/>
        </p:nvSpPr>
        <p:spPr>
          <a:xfrm>
            <a:off x="5348474" y="5469268"/>
            <a:ext cx="6140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Reference: Matter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43; </a:t>
            </a:r>
            <a:r>
              <a:rPr lang="en-US" altLang="zh-TW" sz="1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https://doi.org/10.3390/condmat6040043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7D116B-2D59-4054-B36A-EF1AFB788374}"/>
              </a:ext>
            </a:extLst>
          </p:cNvPr>
          <p:cNvSpPr txBox="1"/>
          <p:nvPr/>
        </p:nvSpPr>
        <p:spPr>
          <a:xfrm>
            <a:off x="734602" y="2353738"/>
            <a:ext cx="3496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i="1" dirty="0">
                <a:solidFill>
                  <a:srgbClr val="222222"/>
                </a:solidFill>
                <a:latin typeface="Arial" panose="020B0604020202020204" pitchFamily="34" charset="0"/>
              </a:rPr>
              <a:t>Text book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altLang="zh-TW" sz="1200" dirty="0">
                <a:solidFill>
                  <a:schemeClr val="bg1"/>
                </a:solidFill>
              </a:rPr>
              <a:t>G. F. Knoll, </a:t>
            </a:r>
            <a:r>
              <a:rPr lang="en-US" altLang="zh-TW" sz="1200" i="1" dirty="0">
                <a:solidFill>
                  <a:schemeClr val="bg1"/>
                </a:solidFill>
              </a:rPr>
              <a:t>Radiation Detection and Measurement</a:t>
            </a:r>
            <a:r>
              <a:rPr lang="en-US" altLang="zh-TW" sz="1200" dirty="0">
                <a:solidFill>
                  <a:schemeClr val="bg1"/>
                </a:solidFill>
              </a:rPr>
              <a:t>, 4th ed. (Wiley, 2010)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6895202" cy="609607"/>
          </a:xfrm>
        </p:spPr>
        <p:txBody>
          <a:bodyPr/>
          <a:lstStyle/>
          <a:p>
            <a:r>
              <a:rPr lang="en-US" altLang="zh-TW" dirty="0"/>
              <a:t>LYSO: Data/MC in different energy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(Data-2150)/(MCx4.93)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grpSp>
        <p:nvGrpSpPr>
          <p:cNvPr id="59" name="群組 58">
            <a:extLst>
              <a:ext uri="{FF2B5EF4-FFF2-40B4-BE49-F238E27FC236}">
                <a16:creationId xmlns:a16="http://schemas.microsoft.com/office/drawing/2014/main" id="{EB5D5B26-277F-4E5C-8739-154FB0AEB232}"/>
              </a:ext>
            </a:extLst>
          </p:cNvPr>
          <p:cNvGrpSpPr/>
          <p:nvPr/>
        </p:nvGrpSpPr>
        <p:grpSpPr>
          <a:xfrm>
            <a:off x="8840549" y="789562"/>
            <a:ext cx="1714413" cy="1048764"/>
            <a:chOff x="8840549" y="789562"/>
            <a:chExt cx="1714413" cy="1048764"/>
          </a:xfrm>
        </p:grpSpPr>
        <p:sp>
          <p:nvSpPr>
            <p:cNvPr id="14" name="矩形 13"/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Data-2150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MCx4.93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直線接點 19"/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/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/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30" name="橢圓 29"/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直線接點 30"/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1543C3BA-662F-42D7-9CE9-B9C5BFBCE463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7126AA00-A8E7-49FE-B5E6-54AF1D5EC73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D833352D-7B8B-4FFB-B867-A0FCFE178268}"/>
              </a:ext>
            </a:extLst>
          </p:cNvPr>
          <p:cNvGrpSpPr/>
          <p:nvPr/>
        </p:nvGrpSpPr>
        <p:grpSpPr>
          <a:xfrm>
            <a:off x="1370959" y="2015200"/>
            <a:ext cx="9115122" cy="4563844"/>
            <a:chOff x="2337736" y="2468839"/>
            <a:chExt cx="8056945" cy="4034025"/>
          </a:xfrm>
        </p:grpSpPr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C505CFB1-34BC-4560-B700-6B873FD56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7736" y="2468839"/>
              <a:ext cx="2007557" cy="2007557"/>
            </a:xfrm>
            <a:prstGeom prst="rect">
              <a:avLst/>
            </a:prstGeom>
          </p:spPr>
        </p:pic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3CAEA8A5-7F8F-4D6E-87ED-1BC4CBCE5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293" y="2468839"/>
              <a:ext cx="2012960" cy="2012960"/>
            </a:xfrm>
            <a:prstGeom prst="rect">
              <a:avLst/>
            </a:prstGeom>
          </p:spPr>
        </p:pic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A66379A8-6D98-4A34-81A2-C7555EF50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533" y="2468839"/>
              <a:ext cx="2012960" cy="201296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A033D353-AD9A-4563-AEFF-ADE3C1F1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779" y="2468839"/>
              <a:ext cx="2012960" cy="2012960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C1108FB3-08E0-45F4-9356-A9364E966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982" y="4476396"/>
              <a:ext cx="2012960" cy="201296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9898CBF-05A2-4A77-8CD0-6DE737C96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7995" y="4481799"/>
              <a:ext cx="2012960" cy="2012960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2B40E616-D07A-4EEC-85B3-78F03AF4B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858" y="4487202"/>
              <a:ext cx="2012960" cy="2012960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3A5D21B3-A686-4044-9F70-379D2E9BD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721" y="4489904"/>
              <a:ext cx="2012960" cy="201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842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CCA073-CEC7-4750-B19A-C2E4C7F9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ADC to MeV: PWO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A11412-BC22-4DB4-8A83-658A2F4C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5283"/>
            <a:ext cx="8946541" cy="4733370"/>
          </a:xfrm>
        </p:spPr>
        <p:txBody>
          <a:bodyPr/>
          <a:lstStyle/>
          <a:p>
            <a:r>
              <a:rPr lang="en-US" altLang="zh-TW" dirty="0"/>
              <a:t>Use the relationship of </a:t>
            </a:r>
            <a:r>
              <a:rPr lang="en-US" altLang="zh-TW" dirty="0" err="1"/>
              <a:t>ADCmax</a:t>
            </a:r>
            <a:r>
              <a:rPr lang="en-US" altLang="zh-TW" dirty="0"/>
              <a:t>  VS </a:t>
            </a:r>
            <a:r>
              <a:rPr lang="en-US" altLang="zh-TW" dirty="0" err="1"/>
              <a:t>Emax</a:t>
            </a:r>
            <a:r>
              <a:rPr lang="en-US" altLang="zh-TW" dirty="0"/>
              <a:t> and Ebeam VS </a:t>
            </a:r>
            <a:r>
              <a:rPr lang="en-US" altLang="zh-TW" dirty="0" err="1"/>
              <a:t>ADCmax</a:t>
            </a:r>
            <a:r>
              <a:rPr lang="en-US" altLang="zh-TW" dirty="0"/>
              <a:t>, we can convert the ADC to MeV, and know the MeV of THR and </a:t>
            </a:r>
            <a:r>
              <a:rPr lang="el-GR" altLang="zh-TW" dirty="0"/>
              <a:t>σ</a:t>
            </a:r>
            <a:r>
              <a:rPr lang="en-US" altLang="zh-TW"/>
              <a:t>THR –ADC.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EF06BC3-D7C4-4646-B281-F0730AFD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48E1E-E823-4E0A-8B65-C1B19FB5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30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F17F93C-2B4E-4FBD-876A-C6C3E0B0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56" y="2258660"/>
            <a:ext cx="4328160" cy="43281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34" y="2258660"/>
            <a:ext cx="432816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DC5D2FD-C0FE-4483-9457-9915CBD0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519" y="2669013"/>
            <a:ext cx="6198917" cy="403210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Problem: Apply the THR cut on PbWO</a:t>
            </a:r>
            <a:r>
              <a:rPr lang="en-US" altLang="zh-TW" baseline="-25000" dirty="0"/>
              <a:t>4</a:t>
            </a:r>
            <a:r>
              <a:rPr lang="en-US" altLang="zh-TW" dirty="0"/>
              <a:t> MC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A25533-3C25-40E9-BD6E-6EF11607F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70" y="1297219"/>
                <a:ext cx="8248769" cy="472602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/>
                  <a:t>Why does </a:t>
                </a:r>
                <a:r>
                  <a:rPr lang="en-US" altLang="zh-TW" b="1" dirty="0" err="1"/>
                  <a:t>ADCmax</a:t>
                </a:r>
                <a:r>
                  <a:rPr lang="en-US" altLang="zh-TW" b="1" dirty="0"/>
                  <a:t> show 2 peaks in both MC and data, but </a:t>
                </a:r>
                <a:r>
                  <a:rPr lang="en-US" altLang="zh-TW" b="1" dirty="0" err="1"/>
                  <a:t>Edep</a:t>
                </a:r>
                <a:r>
                  <a:rPr lang="en-US" altLang="zh-TW" b="1" baseline="-25000" dirty="0" err="1"/>
                  <a:t>max</a:t>
                </a:r>
                <a:r>
                  <a:rPr lang="en-US" altLang="zh-TW" b="1" dirty="0"/>
                  <a:t> not?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In simulation, energy is from crystal, but collected photons are from SiPM.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Applying THR cuts makes SiPM channels act separately → sometimes 2 peaks appear in data/MC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/>
                  <a:t>For 98 MeV, THR=650, but it behaves like the 450 case in data?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THR(DAC) must be set channel by channel.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Try 450 files of data to check.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TW" b="1" dirty="0">
                    <a:latin typeface="+mj-lt"/>
                  </a:rPr>
                  <a:t>In the high THR cases, the resolution is wired!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The THR make the data point in a small range.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/>
                  <a:t>When the THR approach the peak, the resolution of Emax is better…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+mj-lt"/>
                  </a:rPr>
                  <a:t>When the THR filter the channels without max tower channel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latin typeface="+mj-lt"/>
                  </a:rPr>
                  <a:t>=&gt;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1" dirty="0" err="1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i="0" dirty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j-lt"/>
                  </a:rPr>
                  <a:t>, and also have a smaller resolution.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A25533-3C25-40E9-BD6E-6EF11607F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70" y="1297219"/>
                <a:ext cx="8248769" cy="4726021"/>
              </a:xfrm>
              <a:blipFill>
                <a:blip r:embed="rId3"/>
                <a:stretch>
                  <a:fillRect l="-148" t="-7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31</a:t>
            </a:fld>
            <a:endParaRPr 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2D19E36-6D1E-4300-A92B-67F1167488EB}"/>
              </a:ext>
            </a:extLst>
          </p:cNvPr>
          <p:cNvGrpSpPr/>
          <p:nvPr/>
        </p:nvGrpSpPr>
        <p:grpSpPr>
          <a:xfrm>
            <a:off x="9319260" y="609599"/>
            <a:ext cx="1921118" cy="1903639"/>
            <a:chOff x="8983607" y="259367"/>
            <a:chExt cx="2256771" cy="225387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4CFD93F9-C602-4FC0-AA76-4CA7859A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5610" y="537477"/>
              <a:ext cx="1975762" cy="197576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A6F9DCA-FEB2-49C3-8C31-ECAC01D441D0}"/>
                </a:ext>
              </a:extLst>
            </p:cNvPr>
            <p:cNvSpPr/>
            <p:nvPr/>
          </p:nvSpPr>
          <p:spPr>
            <a:xfrm>
              <a:off x="8983607" y="259367"/>
              <a:ext cx="2256771" cy="27811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E5x5 of </a:t>
              </a:r>
              <a:r>
                <a:rPr lang="en-US" altLang="zh-TW" sz="1200" dirty="0">
                  <a:solidFill>
                    <a:srgbClr val="FF0000"/>
                  </a:solidFill>
                  <a:latin typeface="+mj-lt"/>
                </a:rPr>
                <a:t>Data, </a:t>
              </a:r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HV = 30V</a:t>
              </a:r>
              <a:endParaRPr lang="zh-TW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FAB845C7-EC7D-4E1E-AA76-BDC47F23985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0289607" y="2513238"/>
            <a:ext cx="424113" cy="7709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5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7FFB-3C1E-4DA8-B8F3-78363865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LYSO THR on Ch35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8C70F6-19A9-43D4-8E89-119E7034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236478"/>
            <a:ext cx="8946541" cy="4733370"/>
          </a:xfrm>
        </p:spPr>
        <p:txBody>
          <a:bodyPr/>
          <a:lstStyle/>
          <a:p>
            <a:r>
              <a:rPr lang="en-US" altLang="zh-TW" dirty="0"/>
              <a:t>The function of fitting on Ch35 is -6890.84 + 31.83 x + 0.014 x</a:t>
            </a:r>
            <a:r>
              <a:rPr lang="en-US" altLang="zh-TW" baseline="30000" dirty="0"/>
              <a:t>2</a:t>
            </a:r>
          </a:p>
          <a:p>
            <a:r>
              <a:rPr lang="en-US" altLang="zh-TW" dirty="0"/>
              <a:t>Because in beam test data, we’ve added 2500 for prevent “-ADC”.</a:t>
            </a:r>
          </a:p>
          <a:p>
            <a:r>
              <a:rPr lang="en-US" altLang="zh-TW" dirty="0"/>
              <a:t>Thus, the THR set as 268~300 is:</a:t>
            </a:r>
          </a:p>
          <a:p>
            <a:pPr lvl="1"/>
            <a:r>
              <a:rPr lang="en-US" altLang="zh-TW" dirty="0"/>
              <a:t>DAC 268 = 2645ADC</a:t>
            </a:r>
          </a:p>
          <a:p>
            <a:pPr lvl="1"/>
            <a:r>
              <a:rPr lang="en-US" altLang="zh-TW" dirty="0"/>
              <a:t>DAC 300 = 3918ADC</a:t>
            </a:r>
          </a:p>
          <a:p>
            <a:r>
              <a:rPr lang="en-US" altLang="zh-TW" dirty="0"/>
              <a:t>By (ADC-2150)/4.93 = E: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030163-1391-43DB-8543-799618B2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F16BDE-6118-4CAC-B233-1CDEE61C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F16C771-B08A-4E07-9055-C28DFD49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496" y="2979796"/>
            <a:ext cx="3424178" cy="360702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3493970-412A-45F3-97E9-D175FCA9F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29" y="2979797"/>
            <a:ext cx="3607023" cy="36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7" y="3535190"/>
            <a:ext cx="2894859" cy="289485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LYSO: Apply the THR cut on MC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5533-3C25-40E9-BD6E-6EF11607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7887"/>
            <a:ext cx="10213437" cy="1364035"/>
          </a:xfrm>
        </p:spPr>
        <p:txBody>
          <a:bodyPr>
            <a:normAutofit/>
          </a:bodyPr>
          <a:lstStyle/>
          <a:p>
            <a:r>
              <a:rPr lang="en-US" altLang="zh-TW" dirty="0"/>
              <a:t>Use the study result of threshold(threshold VS DAC per channel and the threshold fluctuation).</a:t>
            </a:r>
          </a:p>
          <a:p>
            <a:r>
              <a:rPr lang="en-US" altLang="zh-TW" dirty="0"/>
              <a:t>Apply the cut on MC by convert the </a:t>
            </a:r>
            <a:r>
              <a:rPr lang="en-US" altLang="zh-TW" dirty="0" err="1"/>
              <a:t>Edep</a:t>
            </a:r>
            <a:r>
              <a:rPr lang="en-US" altLang="zh-TW" dirty="0"/>
              <a:t> of MC to be ADC and cut by threshold.</a:t>
            </a:r>
          </a:p>
          <a:p>
            <a:r>
              <a:rPr lang="en-US" altLang="zh-TW" dirty="0"/>
              <a:t>E = (ADC-2150)/4.93</a:t>
            </a:r>
          </a:p>
          <a:p>
            <a:pPr lvl="1"/>
            <a:r>
              <a:rPr lang="en-US" altLang="zh-TW" dirty="0"/>
              <a:t>DAC 268 = 1934 ADC = 1.99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6FFC739A-F4A6-42BF-B4CB-82CFE935F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68" y="3535191"/>
            <a:ext cx="2894858" cy="2894858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D56D1B8F-99AE-4437-97E8-69F64081F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107" y="3535191"/>
            <a:ext cx="2894858" cy="2894858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5287E897-9C31-4041-BAE2-D9237028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043" y="3535191"/>
            <a:ext cx="2894858" cy="28948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A6F9DCA-FEB2-49C3-8C31-ECAC01D441D0}"/>
              </a:ext>
            </a:extLst>
          </p:cNvPr>
          <p:cNvSpPr/>
          <p:nvPr/>
        </p:nvSpPr>
        <p:spPr>
          <a:xfrm>
            <a:off x="623515" y="3169113"/>
            <a:ext cx="2043486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Data </a:t>
            </a:r>
            <a:r>
              <a:rPr lang="en-US" altLang="zh-TW" sz="1600" dirty="0">
                <a:solidFill>
                  <a:schemeClr val="bg1"/>
                </a:solidFill>
              </a:rPr>
              <a:t>395V</a:t>
            </a:r>
            <a:r>
              <a:rPr lang="en-US" altLang="zh-TW" sz="1050" dirty="0">
                <a:solidFill>
                  <a:schemeClr val="bg1"/>
                </a:solidFill>
              </a:rPr>
              <a:t> THR.A:1.7 (MeV)</a:t>
            </a:r>
          </a:p>
          <a:p>
            <a:pPr algn="ctr"/>
            <a:r>
              <a:rPr lang="en-US" altLang="zh-TW" sz="1050" dirty="0">
                <a:solidFill>
                  <a:schemeClr val="bg1"/>
                </a:solidFill>
              </a:rPr>
              <a:t>THR.B:1.4 (MeV)</a:t>
            </a:r>
            <a:endParaRPr lang="zh-TW" altLang="en-US" sz="1050" dirty="0">
              <a:solidFill>
                <a:schemeClr val="bg1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E41E449-4E67-438D-8DAF-DF96D50EDEEC}"/>
              </a:ext>
            </a:extLst>
          </p:cNvPr>
          <p:cNvSpPr/>
          <p:nvPr/>
        </p:nvSpPr>
        <p:spPr>
          <a:xfrm>
            <a:off x="3696660" y="3169113"/>
            <a:ext cx="1762969" cy="5562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THR.: 0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1404131-B2D0-4D34-9730-4988F1043E04}"/>
              </a:ext>
            </a:extLst>
          </p:cNvPr>
          <p:cNvSpPr/>
          <p:nvPr/>
        </p:nvSpPr>
        <p:spPr>
          <a:xfrm>
            <a:off x="6591518" y="3036498"/>
            <a:ext cx="1762969" cy="6888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THR.A:1.7 (MeV)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THR.B:1.4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D2AF406-3D86-4169-A07A-89570D4AE947}"/>
              </a:ext>
            </a:extLst>
          </p:cNvPr>
          <p:cNvSpPr/>
          <p:nvPr/>
        </p:nvSpPr>
        <p:spPr>
          <a:xfrm>
            <a:off x="9522987" y="3036498"/>
            <a:ext cx="1762969" cy="6888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E5x5 of </a:t>
            </a:r>
            <a:r>
              <a:rPr lang="en-US" altLang="zh-TW" dirty="0">
                <a:solidFill>
                  <a:srgbClr val="FF0000"/>
                </a:solidFill>
              </a:rPr>
              <a:t>MC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THR.A:2.8 (MeV)</a:t>
            </a:r>
          </a:p>
          <a:p>
            <a:pPr algn="ctr"/>
            <a:r>
              <a:rPr lang="en-US" altLang="zh-TW" sz="1200" dirty="0">
                <a:solidFill>
                  <a:schemeClr val="bg1"/>
                </a:solidFill>
              </a:rPr>
              <a:t>THR.B:1.8 (MeV)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38" y="2774650"/>
            <a:ext cx="11774263" cy="365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98MeV</a:t>
            </a:r>
          </a:p>
        </p:txBody>
      </p:sp>
    </p:spTree>
    <p:extLst>
      <p:ext uri="{BB962C8B-B14F-4D97-AF65-F5344CB8AC3E}">
        <p14:creationId xmlns:p14="http://schemas.microsoft.com/office/powerpoint/2010/main" val="354279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78" y="3383549"/>
            <a:ext cx="2930655" cy="293430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0D04E8F-DDFF-44AD-B66F-180E00C4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08" y="1691768"/>
            <a:ext cx="6341058" cy="4556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LYSO: MC after applying the THR. and </a:t>
            </a:r>
            <a:r>
              <a:rPr lang="el-GR" dirty="0"/>
              <a:t>σ</a:t>
            </a:r>
            <a:r>
              <a:rPr lang="en-US" dirty="0"/>
              <a:t>THR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7034" y="1302661"/>
            <a:ext cx="5066989" cy="473337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LYSO</a:t>
            </a:r>
            <a:r>
              <a:rPr lang="en-US" sz="1600" dirty="0"/>
              <a:t> part was trying to apply the cut by the all setting which are used in Feb. 2025 beam test.</a:t>
            </a:r>
          </a:p>
          <a:p>
            <a:r>
              <a:rPr lang="en-US" altLang="zh-TW" sz="1600" dirty="0"/>
              <a:t>The </a:t>
            </a:r>
            <a:r>
              <a:rPr lang="en-US" altLang="zh-TW" sz="1600" dirty="0">
                <a:solidFill>
                  <a:srgbClr val="FF2CFF"/>
                </a:solidFill>
              </a:rPr>
              <a:t>magenta color </a:t>
            </a:r>
            <a:r>
              <a:rPr lang="en-US" altLang="zh-TW" sz="1600" dirty="0"/>
              <a:t>is the threshold for the analysis data</a:t>
            </a:r>
            <a:endParaRPr lang="en-US" sz="1600" dirty="0"/>
          </a:p>
          <a:p>
            <a:r>
              <a:rPr lang="en-US" sz="1600" dirty="0"/>
              <a:t> The resolution is approach to the data, but still different.</a:t>
            </a:r>
          </a:p>
          <a:p>
            <a:r>
              <a:rPr lang="en-US" sz="1600" dirty="0"/>
              <a:t>The resolution of LYSO is too wired, we want to observe PbWO</a:t>
            </a:r>
            <a:r>
              <a:rPr lang="en-US" sz="1600" baseline="-25000" dirty="0"/>
              <a:t>4</a:t>
            </a:r>
            <a:r>
              <a:rPr lang="en-US" sz="1600" dirty="0"/>
              <a:t> first...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E2F161-D9B5-472B-924E-CB1E8D7EDD04}"/>
              </a:ext>
            </a:extLst>
          </p:cNvPr>
          <p:cNvSpPr/>
          <p:nvPr/>
        </p:nvSpPr>
        <p:spPr>
          <a:xfrm>
            <a:off x="5643908" y="1691768"/>
            <a:ext cx="6341058" cy="4556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Improve!!!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5F6A58D-3030-49A6-81E4-8A52652C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" t="29164" r="12431" b="19298"/>
          <a:stretch/>
        </p:blipFill>
        <p:spPr>
          <a:xfrm>
            <a:off x="1727200" y="5374641"/>
            <a:ext cx="2489993" cy="54864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D88BD28-8CBE-4476-BFFB-00846983D268}"/>
              </a:ext>
            </a:extLst>
          </p:cNvPr>
          <p:cNvSpPr/>
          <p:nvPr/>
        </p:nvSpPr>
        <p:spPr>
          <a:xfrm>
            <a:off x="6512888" y="1834699"/>
            <a:ext cx="1020588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6E727F-11DA-4B99-8C60-16A9857576BA}"/>
              </a:ext>
            </a:extLst>
          </p:cNvPr>
          <p:cNvSpPr/>
          <p:nvPr/>
        </p:nvSpPr>
        <p:spPr>
          <a:xfrm>
            <a:off x="2038350" y="3881722"/>
            <a:ext cx="805139" cy="21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</a:t>
            </a:r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0175113E-6EC8-4C6F-B699-302DCEC92727}"/>
              </a:ext>
            </a:extLst>
          </p:cNvPr>
          <p:cNvCxnSpPr/>
          <p:nvPr/>
        </p:nvCxnSpPr>
        <p:spPr>
          <a:xfrm flipH="1">
            <a:off x="4288831" y="5250426"/>
            <a:ext cx="1274261" cy="57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E4BAD45C-33AF-4A50-A788-789B9572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79" y="2961517"/>
            <a:ext cx="3473408" cy="347340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CF31D41-3157-41F6-A250-6BD5007D1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44" y="2961517"/>
            <a:ext cx="3473408" cy="347340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3735362" y="1715998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5840A60-C152-4EF8-9E7A-9C4D1DD5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comparison with data and MC-PWO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97720A-ADC3-4F69-82D1-08D4E68A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2" y="1156981"/>
            <a:ext cx="10695022" cy="1657011"/>
          </a:xfrm>
        </p:spPr>
        <p:txBody>
          <a:bodyPr>
            <a:normAutofit/>
          </a:bodyPr>
          <a:lstStyle/>
          <a:p>
            <a:r>
              <a:rPr lang="en-US" altLang="zh-TW" dirty="0"/>
              <a:t>Check the MC is correct enough on E</a:t>
            </a:r>
            <a:r>
              <a:rPr lang="en-US" altLang="zh-TW" baseline="-25000" dirty="0"/>
              <a:t>max</a:t>
            </a:r>
            <a:r>
              <a:rPr lang="en-US" altLang="zh-TW" dirty="0"/>
              <a:t> compare to the data.</a:t>
            </a:r>
            <a:endParaRPr lang="zh-TW" altLang="en-US" dirty="0"/>
          </a:p>
          <a:p>
            <a:r>
              <a:rPr lang="en-US" altLang="zh-TW" dirty="0"/>
              <a:t>Draw the </a:t>
            </a:r>
            <a:r>
              <a:rPr lang="en-US" altLang="zh-TW" dirty="0">
                <a:solidFill>
                  <a:srgbClr val="FF0000"/>
                </a:solidFill>
              </a:rPr>
              <a:t>E</a:t>
            </a:r>
            <a:r>
              <a:rPr lang="en-US" altLang="zh-TW" baseline="-25000" dirty="0">
                <a:solidFill>
                  <a:srgbClr val="FF0000"/>
                </a:solidFill>
              </a:rPr>
              <a:t>max</a:t>
            </a:r>
            <a:r>
              <a:rPr lang="en-US" altLang="zh-TW" dirty="0">
                <a:solidFill>
                  <a:srgbClr val="FF0000"/>
                </a:solidFill>
              </a:rPr>
              <a:t> and </a:t>
            </a:r>
            <a:r>
              <a:rPr lang="en-US" altLang="zh-TW" dirty="0" err="1">
                <a:solidFill>
                  <a:srgbClr val="FF0000"/>
                </a:solidFill>
              </a:rPr>
              <a:t>ADC</a:t>
            </a:r>
            <a:r>
              <a:rPr lang="en-US" altLang="zh-TW" baseline="-25000" dirty="0" err="1">
                <a:solidFill>
                  <a:srgbClr val="FF0000"/>
                </a:solidFill>
              </a:rPr>
              <a:t>max</a:t>
            </a:r>
            <a:r>
              <a:rPr lang="en-US" altLang="zh-TW" dirty="0"/>
              <a:t> VS Ebeam between MC and Data. PS: data +4144</a:t>
            </a:r>
            <a:r>
              <a:rPr lang="zh-TW" altLang="en-US" dirty="0"/>
              <a:t> </a:t>
            </a:r>
            <a:r>
              <a:rPr lang="en-US" altLang="zh-TW" dirty="0"/>
              <a:t>ADC for pass through (0,0).</a:t>
            </a:r>
          </a:p>
          <a:p>
            <a:r>
              <a:rPr lang="en-US" altLang="zh-TW" dirty="0"/>
              <a:t>Use CB-fit to get the </a:t>
            </a:r>
            <a:r>
              <a:rPr lang="el-GR" altLang="zh-TW" dirty="0"/>
              <a:t>μ</a:t>
            </a:r>
            <a:r>
              <a:rPr lang="en-US" altLang="zh-TW" dirty="0"/>
              <a:t> and the </a:t>
            </a:r>
            <a:r>
              <a:rPr lang="el-GR" altLang="zh-TW" dirty="0"/>
              <a:t>σ</a:t>
            </a:r>
            <a:r>
              <a:rPr lang="en-US" altLang="zh-TW" dirty="0"/>
              <a:t> under different energy.</a:t>
            </a:r>
          </a:p>
          <a:p>
            <a:r>
              <a:rPr lang="en-US" altLang="zh-TW" u="sng" dirty="0"/>
              <a:t>The ratio between MC </a:t>
            </a:r>
            <a:r>
              <a:rPr lang="en-US" altLang="zh-TW" u="sng" dirty="0" err="1"/>
              <a:t>Edep</a:t>
            </a:r>
            <a:r>
              <a:rPr lang="en-US" altLang="zh-TW" u="sng" dirty="0"/>
              <a:t> and data ADC is almost a </a:t>
            </a:r>
            <a:r>
              <a:rPr lang="en-US" altLang="zh-TW" u="sng" dirty="0">
                <a:solidFill>
                  <a:srgbClr val="FF0000"/>
                </a:solidFill>
              </a:rPr>
              <a:t>constant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~</a:t>
            </a:r>
            <a:r>
              <a:rPr lang="zh-TW" altLang="en-US" u="sng" dirty="0">
                <a:solidFill>
                  <a:srgbClr val="FF0000"/>
                </a:solidFill>
              </a:rPr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4144 </a:t>
            </a:r>
            <a:r>
              <a:rPr lang="en-US" altLang="zh-TW" u="sng" dirty="0"/>
              <a:t>when energy &gt;= 297MeV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1EE227-F5C7-489A-8FC2-5A672708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2ECFB4-8F66-44B1-9167-8D023B6A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33C9817-7ED8-43F7-8D5C-D8B03287B6EF}"/>
              </a:ext>
            </a:extLst>
          </p:cNvPr>
          <p:cNvSpPr txBox="1"/>
          <p:nvPr/>
        </p:nvSpPr>
        <p:spPr>
          <a:xfrm>
            <a:off x="9368695" y="6539625"/>
            <a:ext cx="271897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500" dirty="0">
                <a:solidFill>
                  <a:srgbClr val="D6D6D6"/>
                </a:solidFill>
              </a:rPr>
              <a:t>/data8/ZDC/EMCal/simulations/ConvertToSciFormat_25/</a:t>
            </a:r>
            <a:r>
              <a:rPr lang="en-US" altLang="zh-TW" sz="500" dirty="0" err="1">
                <a:solidFill>
                  <a:srgbClr val="D6D6D6"/>
                </a:solidFill>
              </a:rPr>
              <a:t>Savetmp</a:t>
            </a:r>
            <a:r>
              <a:rPr lang="en-US" altLang="zh-TW" sz="500" dirty="0">
                <a:solidFill>
                  <a:srgbClr val="D6D6D6"/>
                </a:solidFill>
              </a:rPr>
              <a:t>/</a:t>
            </a:r>
            <a:r>
              <a:rPr lang="en-US" altLang="zh-TW" sz="500" dirty="0" err="1">
                <a:solidFill>
                  <a:srgbClr val="D6D6D6"/>
                </a:solidFill>
              </a:rPr>
              <a:t>MC_PWO_Ph_dot</a:t>
            </a:r>
            <a:endParaRPr lang="zh-TW" altLang="en-US" sz="500" dirty="0">
              <a:solidFill>
                <a:srgbClr val="D6D6D6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3A9C87F-02A5-423F-9EE6-807AE74078EA}"/>
              </a:ext>
            </a:extLst>
          </p:cNvPr>
          <p:cNvSpPr/>
          <p:nvPr/>
        </p:nvSpPr>
        <p:spPr>
          <a:xfrm rot="5400000">
            <a:off x="7303221" y="1715998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 / Scaled-MC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7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68445"/>
            <a:ext cx="5710238" cy="776255"/>
          </a:xfrm>
        </p:spPr>
        <p:txBody>
          <a:bodyPr>
            <a:normAutofit/>
          </a:bodyPr>
          <a:lstStyle/>
          <a:p>
            <a:r>
              <a:rPr lang="en-US" sz="2400" dirty="0"/>
              <a:t>(Data+3933)/(MCx397.47)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5E36D489-A3DE-407E-A545-39469930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72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/>
          </a:p>
        </p:txBody>
      </p:sp>
      <p:pic>
        <p:nvPicPr>
          <p:cNvPr id="65" name="圖片 64">
            <a:extLst>
              <a:ext uri="{FF2B5EF4-FFF2-40B4-BE49-F238E27FC236}">
                <a16:creationId xmlns:a16="http://schemas.microsoft.com/office/drawing/2014/main" id="{CFFA7BD6-668A-43F6-AAEE-4E839B4F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358"/>
            <a:ext cx="9535281" cy="4767641"/>
          </a:xfrm>
          <a:prstGeom prst="rect">
            <a:avLst/>
          </a:prstGeom>
        </p:spPr>
      </p:pic>
      <p:grpSp>
        <p:nvGrpSpPr>
          <p:cNvPr id="78" name="群組 77">
            <a:extLst>
              <a:ext uri="{FF2B5EF4-FFF2-40B4-BE49-F238E27FC236}">
                <a16:creationId xmlns:a16="http://schemas.microsoft.com/office/drawing/2014/main" id="{FADC2635-3B5E-4C36-8882-5231C30BA634}"/>
              </a:ext>
            </a:extLst>
          </p:cNvPr>
          <p:cNvGrpSpPr/>
          <p:nvPr/>
        </p:nvGrpSpPr>
        <p:grpSpPr>
          <a:xfrm>
            <a:off x="9535281" y="789562"/>
            <a:ext cx="1714413" cy="1048764"/>
            <a:chOff x="8840549" y="789562"/>
            <a:chExt cx="1714413" cy="1048764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0E6651-64EA-4672-9150-40ED67FCD97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6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6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D932E7C-0DBD-40F5-A769-2FC379DEE822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CA4C17B2-E100-43A1-82D0-4968CDE6762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248A378A-81BC-4EE3-BB86-37034A28079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B977FE4D-505F-4EAA-916E-59C8EA5336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1532D8C2-6C9E-47B5-9F9D-51CB48922628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E4B473D1-AD94-43D5-941C-4CFBE6D4A2B0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直線接點 84">
                <a:extLst>
                  <a:ext uri="{FF2B5EF4-FFF2-40B4-BE49-F238E27FC236}">
                    <a16:creationId xmlns:a16="http://schemas.microsoft.com/office/drawing/2014/main" id="{676D8C88-3A6E-4C3A-87A6-68065433135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B643436F-12F9-4257-95F8-E169A50458B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C159EF50-6BCA-4FE2-8A05-CBABB72D389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6EB29F7A-CA92-41CA-BEC0-9A10481E340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內容版面配置區 2">
            <a:extLst>
              <a:ext uri="{FF2B5EF4-FFF2-40B4-BE49-F238E27FC236}">
                <a16:creationId xmlns:a16="http://schemas.microsoft.com/office/drawing/2014/main" id="{43F00FE5-6B79-4BEA-BE64-C80C128C5189}"/>
              </a:ext>
            </a:extLst>
          </p:cNvPr>
          <p:cNvSpPr txBox="1">
            <a:spLocks/>
          </p:cNvSpPr>
          <p:nvPr/>
        </p:nvSpPr>
        <p:spPr>
          <a:xfrm>
            <a:off x="1103313" y="1268445"/>
            <a:ext cx="5710238" cy="77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/>
              <a:t>(Data+3933)/(MCx397.47)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240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68874</TotalTime>
  <Words>2453</Words>
  <Application>Microsoft Office PowerPoint</Application>
  <PresentationFormat>寬螢幕</PresentationFormat>
  <Paragraphs>344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Roboto</vt:lpstr>
      <vt:lpstr>Times New Roman</vt:lpstr>
      <vt:lpstr>Wingdings</vt:lpstr>
      <vt:lpstr>Wingdings 3</vt:lpstr>
      <vt:lpstr>模板2</vt:lpstr>
      <vt:lpstr>Weekly meeting</vt:lpstr>
      <vt:lpstr>The Emax comparison with data and MC-LYSO</vt:lpstr>
      <vt:lpstr>LYSO: Data/MC in different energy</vt:lpstr>
      <vt:lpstr>LYSO THR on Ch35</vt:lpstr>
      <vt:lpstr>LYSO: Apply the THR cut on MC</vt:lpstr>
      <vt:lpstr>LYSO: MC after applying the THR. and σTHR</vt:lpstr>
      <vt:lpstr>The Emax comparison with data and MC-PWO</vt:lpstr>
      <vt:lpstr>PbWO4: 1x1 Data/MC in different energy</vt:lpstr>
      <vt:lpstr>PbWO4: 3x3 Data/MC in different energy</vt:lpstr>
      <vt:lpstr>PbWO4: 5x5 Data/MC in different energy</vt:lpstr>
      <vt:lpstr>PbWO4: 1x1 Data/MC with THR</vt:lpstr>
      <vt:lpstr>PbWO4: 3x3 Data/MC with THR</vt:lpstr>
      <vt:lpstr>PbWO4: 5x5 Data/MC with THR</vt:lpstr>
      <vt:lpstr>PbWO4: 1x1 Data/MC with appreciate THR</vt:lpstr>
      <vt:lpstr>PbWO4: 3x3 Data/MC with appreciate THR</vt:lpstr>
      <vt:lpstr>PbWO4: 5x5 Data/MC with appreciate THR</vt:lpstr>
      <vt:lpstr>PWO THR on Ch34,40</vt:lpstr>
      <vt:lpstr>PbWO4: Apply the THR cut on MC</vt:lpstr>
      <vt:lpstr>MC after applying the THR.: multiplicity</vt:lpstr>
      <vt:lpstr>MC after applying the THR. and σTHR</vt:lpstr>
      <vt:lpstr>MC Regression</vt:lpstr>
      <vt:lpstr>Summary</vt:lpstr>
      <vt:lpstr>To do </vt:lpstr>
      <vt:lpstr>END</vt:lpstr>
      <vt:lpstr>The MC condition</vt:lpstr>
      <vt:lpstr>THR. fit of readout board: PbWO4</vt:lpstr>
      <vt:lpstr>Mean THR</vt:lpstr>
      <vt:lpstr>Mean THR</vt:lpstr>
      <vt:lpstr>Back up: X-ray escape peak</vt:lpstr>
      <vt:lpstr>ADC to MeV: PWO </vt:lpstr>
      <vt:lpstr>Problem: Apply the THR cut on PbWO4 MC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12243</cp:revision>
  <dcterms:created xsi:type="dcterms:W3CDTF">2020-10-12T05:45:27Z</dcterms:created>
  <dcterms:modified xsi:type="dcterms:W3CDTF">2025-10-12T17:58:06Z</dcterms:modified>
</cp:coreProperties>
</file>