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71" r:id="rId2"/>
    <p:sldId id="381" r:id="rId3"/>
    <p:sldId id="609" r:id="rId4"/>
    <p:sldId id="613" r:id="rId5"/>
    <p:sldId id="610" r:id="rId6"/>
    <p:sldId id="612" r:id="rId7"/>
    <p:sldId id="476" r:id="rId8"/>
    <p:sldId id="477" r:id="rId9"/>
    <p:sldId id="616" r:id="rId10"/>
    <p:sldId id="505" r:id="rId11"/>
    <p:sldId id="615" r:id="rId12"/>
    <p:sldId id="623" r:id="rId13"/>
    <p:sldId id="611" r:id="rId14"/>
    <p:sldId id="614" r:id="rId15"/>
    <p:sldId id="507" r:id="rId16"/>
    <p:sldId id="619" r:id="rId17"/>
    <p:sldId id="526" r:id="rId18"/>
    <p:sldId id="620" r:id="rId19"/>
    <p:sldId id="621" r:id="rId20"/>
    <p:sldId id="445" r:id="rId21"/>
    <p:sldId id="452" r:id="rId22"/>
    <p:sldId id="451" r:id="rId23"/>
    <p:sldId id="453" r:id="rId24"/>
    <p:sldId id="454" r:id="rId25"/>
    <p:sldId id="455" r:id="rId26"/>
    <p:sldId id="456" r:id="rId27"/>
    <p:sldId id="457" r:id="rId28"/>
    <p:sldId id="458" r:id="rId29"/>
    <p:sldId id="622" r:id="rId30"/>
    <p:sldId id="521" r:id="rId31"/>
    <p:sldId id="523" r:id="rId32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CF0033CF-D5CE-4201-BA3C-FB7EE3635AC8}">
          <p14:sldIdLst>
            <p14:sldId id="371"/>
            <p14:sldId id="381"/>
            <p14:sldId id="609"/>
            <p14:sldId id="613"/>
            <p14:sldId id="610"/>
            <p14:sldId id="612"/>
            <p14:sldId id="476"/>
            <p14:sldId id="477"/>
            <p14:sldId id="616"/>
            <p14:sldId id="505"/>
            <p14:sldId id="615"/>
            <p14:sldId id="623"/>
            <p14:sldId id="611"/>
            <p14:sldId id="614"/>
            <p14:sldId id="507"/>
            <p14:sldId id="619"/>
            <p14:sldId id="526"/>
          </p14:sldIdLst>
        </p14:section>
        <p14:section name="LYSO" id="{B6DA52C0-4250-443A-A3C5-2D469F9AF04A}">
          <p14:sldIdLst>
            <p14:sldId id="620"/>
          </p14:sldIdLst>
        </p14:section>
        <p14:section name="PWO" id="{D2E08CAB-8829-4D97-A806-E5666C68680A}">
          <p14:sldIdLst>
            <p14:sldId id="621"/>
            <p14:sldId id="445"/>
            <p14:sldId id="452"/>
            <p14:sldId id="451"/>
            <p14:sldId id="453"/>
            <p14:sldId id="454"/>
            <p14:sldId id="455"/>
            <p14:sldId id="456"/>
            <p14:sldId id="457"/>
            <p14:sldId id="458"/>
            <p14:sldId id="622"/>
            <p14:sldId id="521"/>
            <p14:sldId id="52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CCECFF"/>
    <a:srgbClr val="0000FF"/>
    <a:srgbClr val="FFCCFF"/>
    <a:srgbClr val="FF9900"/>
    <a:srgbClr val="FFFFCC"/>
    <a:srgbClr val="3399FF"/>
    <a:srgbClr val="99FFCC"/>
    <a:srgbClr val="66FF99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淺色樣式 2 - 輔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5BE263C-DBD7-4A20-BB59-AAB30ACAA65A}" styleName="中等深淺樣式 3 - 輔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58" autoAdjust="0"/>
    <p:restoredTop sz="95320" autoAdjust="0"/>
  </p:normalViewPr>
  <p:slideViewPr>
    <p:cSldViewPr>
      <p:cViewPr>
        <p:scale>
          <a:sx n="125" d="100"/>
          <a:sy n="125" d="100"/>
        </p:scale>
        <p:origin x="2754" y="93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373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183E71-3ED3-4DCF-AD27-D8AB6BE6410A}" type="datetimeFigureOut">
              <a:rPr lang="zh-TW" altLang="en-US" smtClean="0"/>
              <a:t>2025/10/11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9741C7-9BEE-48BE-841E-F447BA105E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8103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 userDrawn="1"/>
        </p:nvSpPr>
        <p:spPr bwMode="auto">
          <a:xfrm>
            <a:off x="0" y="3429448"/>
            <a:ext cx="9144000" cy="68687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5" name="Rectangle 3"/>
          <p:cNvSpPr>
            <a:spLocks noChangeArrowheads="1"/>
          </p:cNvSpPr>
          <p:nvPr userDrawn="1"/>
        </p:nvSpPr>
        <p:spPr bwMode="auto">
          <a:xfrm>
            <a:off x="428644" y="3284985"/>
            <a:ext cx="1446175" cy="138902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6" name="Rectangle 4"/>
          <p:cNvSpPr>
            <a:spLocks noChangeArrowheads="1"/>
          </p:cNvSpPr>
          <p:nvPr userDrawn="1"/>
        </p:nvSpPr>
        <p:spPr bwMode="auto">
          <a:xfrm>
            <a:off x="8280400" y="6552931"/>
            <a:ext cx="863600" cy="71437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77497"/>
            <a:ext cx="6400800" cy="216130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zh-TW" altLang="en-US" noProof="0"/>
              <a:t>按一下以編輯母片副標題樣式</a:t>
            </a:r>
            <a:endParaRPr lang="ja-JP" altLang="en-US" noProof="0"/>
          </a:p>
        </p:txBody>
      </p:sp>
      <p:sp>
        <p:nvSpPr>
          <p:cNvPr id="3082" name="Rectangle 10"/>
          <p:cNvSpPr>
            <a:spLocks noChangeArrowheads="1"/>
          </p:cNvSpPr>
          <p:nvPr userDrawn="1"/>
        </p:nvSpPr>
        <p:spPr bwMode="auto">
          <a:xfrm>
            <a:off x="8893175" y="115888"/>
            <a:ext cx="142875" cy="14446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83" name="Rectangle 11"/>
          <p:cNvSpPr>
            <a:spLocks noChangeArrowheads="1"/>
          </p:cNvSpPr>
          <p:nvPr userDrawn="1"/>
        </p:nvSpPr>
        <p:spPr bwMode="auto">
          <a:xfrm>
            <a:off x="8726488" y="115888"/>
            <a:ext cx="142875" cy="14446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84" name="Rectangle 12"/>
          <p:cNvSpPr>
            <a:spLocks noChangeArrowheads="1"/>
          </p:cNvSpPr>
          <p:nvPr userDrawn="1"/>
        </p:nvSpPr>
        <p:spPr bwMode="auto">
          <a:xfrm>
            <a:off x="8893175" y="280988"/>
            <a:ext cx="142875" cy="14446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3085" name="Group 13"/>
          <p:cNvGrpSpPr>
            <a:grpSpLocks/>
          </p:cNvGrpSpPr>
          <p:nvPr userDrawn="1"/>
        </p:nvGrpSpPr>
        <p:grpSpPr bwMode="auto">
          <a:xfrm rot="-10800000">
            <a:off x="73022" y="6502132"/>
            <a:ext cx="355619" cy="301537"/>
            <a:chOff x="113" y="4020"/>
            <a:chExt cx="195" cy="195"/>
          </a:xfrm>
        </p:grpSpPr>
        <p:sp>
          <p:nvSpPr>
            <p:cNvPr id="3086" name="Rectangle 14"/>
            <p:cNvSpPr>
              <a:spLocks noChangeArrowheads="1"/>
            </p:cNvSpPr>
            <p:nvPr userDrawn="1"/>
          </p:nvSpPr>
          <p:spPr bwMode="auto">
            <a:xfrm>
              <a:off x="218" y="4020"/>
              <a:ext cx="90" cy="91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87" name="Rectangle 15"/>
            <p:cNvSpPr>
              <a:spLocks noChangeArrowheads="1"/>
            </p:cNvSpPr>
            <p:nvPr userDrawn="1"/>
          </p:nvSpPr>
          <p:spPr bwMode="auto">
            <a:xfrm>
              <a:off x="113" y="4020"/>
              <a:ext cx="90" cy="91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88" name="Rectangle 16"/>
            <p:cNvSpPr>
              <a:spLocks noChangeArrowheads="1"/>
            </p:cNvSpPr>
            <p:nvPr userDrawn="1"/>
          </p:nvSpPr>
          <p:spPr bwMode="auto">
            <a:xfrm>
              <a:off x="218" y="4124"/>
              <a:ext cx="90" cy="91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1346788"/>
            <a:ext cx="8642350" cy="2130709"/>
          </a:xfrm>
        </p:spPr>
        <p:txBody>
          <a:bodyPr/>
          <a:lstStyle>
            <a:lvl1pPr>
              <a:defRPr b="1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1" y="6549899"/>
            <a:ext cx="1874818" cy="307635"/>
          </a:xfrm>
        </p:spPr>
        <p:txBody>
          <a:bodyPr/>
          <a:lstStyle/>
          <a:p>
            <a:r>
              <a:rPr lang="en-US" altLang="zh-TW"/>
              <a:t>2025/06/11</a:t>
            </a:r>
            <a:endParaRPr lang="en-US" altLang="ja-JP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1874818" y="6549899"/>
            <a:ext cx="5631801" cy="305069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/>
              <a:t>ZDC ECAL Test Beam Analysis</a:t>
            </a:r>
            <a:endParaRPr lang="en-US" altLang="ja-JP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524000" y="6560138"/>
            <a:ext cx="1620000" cy="297862"/>
          </a:xfrm>
        </p:spPr>
        <p:txBody>
          <a:bodyPr/>
          <a:lstStyle/>
          <a:p>
            <a:fld id="{A19621D2-C8FC-4F75-9E5A-153A48AC0064}" type="slidenum">
              <a:rPr lang="en-US" altLang="ja-JP" smtClean="0"/>
              <a:pPr/>
              <a:t>‹#›</a:t>
            </a:fld>
            <a:r>
              <a:rPr lang="en-US" altLang="ja-JP" dirty="0"/>
              <a:t>/19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25" y="44624"/>
            <a:ext cx="9128792" cy="792088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10725" y="6551744"/>
            <a:ext cx="1826162" cy="3062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2025/06/11</a:t>
            </a:r>
            <a:endParaRPr lang="en-US" altLang="ja-JP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1836887" y="6557147"/>
            <a:ext cx="5652806" cy="30085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ja-JP"/>
              <a:t>ZDC ECAL Test Beam Analysis</a:t>
            </a:r>
            <a:endParaRPr lang="en-US" altLang="ja-JP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489693" y="6557147"/>
            <a:ext cx="1620000" cy="2954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19621D2-C8FC-4F75-9E5A-153A48AC0064}" type="slidenum">
              <a:rPr lang="en-US" altLang="ja-JP" smtClean="0"/>
              <a:pPr/>
              <a:t>‹#›</a:t>
            </a:fld>
            <a:r>
              <a:rPr lang="en-US" altLang="ja-JP" dirty="0"/>
              <a:t>/19</a:t>
            </a:r>
          </a:p>
        </p:txBody>
      </p:sp>
      <p:sp>
        <p:nvSpPr>
          <p:cNvPr id="7" name="文字版面配置區 2"/>
          <p:cNvSpPr>
            <a:spLocks noGrp="1"/>
          </p:cNvSpPr>
          <p:nvPr>
            <p:ph idx="1"/>
          </p:nvPr>
        </p:nvSpPr>
        <p:spPr>
          <a:xfrm>
            <a:off x="10725" y="894730"/>
            <a:ext cx="9128792" cy="5657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884102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1" name="Group 17"/>
          <p:cNvGrpSpPr>
            <a:grpSpLocks/>
          </p:cNvGrpSpPr>
          <p:nvPr userDrawn="1"/>
        </p:nvGrpSpPr>
        <p:grpSpPr bwMode="auto">
          <a:xfrm rot="-10800000">
            <a:off x="73818" y="6491114"/>
            <a:ext cx="309563" cy="309562"/>
            <a:chOff x="113" y="4020"/>
            <a:chExt cx="195" cy="195"/>
          </a:xfrm>
        </p:grpSpPr>
        <p:sp>
          <p:nvSpPr>
            <p:cNvPr id="1038" name="Rectangle 14"/>
            <p:cNvSpPr>
              <a:spLocks noChangeArrowheads="1"/>
            </p:cNvSpPr>
            <p:nvPr userDrawn="1"/>
          </p:nvSpPr>
          <p:spPr bwMode="auto">
            <a:xfrm>
              <a:off x="218" y="4020"/>
              <a:ext cx="90" cy="91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1200"/>
            </a:p>
          </p:txBody>
        </p:sp>
        <p:sp>
          <p:nvSpPr>
            <p:cNvPr id="1039" name="Rectangle 15"/>
            <p:cNvSpPr>
              <a:spLocks noChangeArrowheads="1"/>
            </p:cNvSpPr>
            <p:nvPr userDrawn="1"/>
          </p:nvSpPr>
          <p:spPr bwMode="auto">
            <a:xfrm>
              <a:off x="113" y="4020"/>
              <a:ext cx="90" cy="91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1200"/>
            </a:p>
          </p:txBody>
        </p:sp>
        <p:sp>
          <p:nvSpPr>
            <p:cNvPr id="1040" name="Rectangle 16"/>
            <p:cNvSpPr>
              <a:spLocks noChangeArrowheads="1"/>
            </p:cNvSpPr>
            <p:nvPr userDrawn="1"/>
          </p:nvSpPr>
          <p:spPr bwMode="auto">
            <a:xfrm>
              <a:off x="218" y="4124"/>
              <a:ext cx="90" cy="91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1200"/>
            </a:p>
          </p:txBody>
        </p:sp>
      </p:grp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10725" y="823293"/>
            <a:ext cx="9150484" cy="71437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430925" y="678830"/>
            <a:ext cx="1447201" cy="144463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42" name="Rectangle 18"/>
          <p:cNvSpPr>
            <a:spLocks noChangeArrowheads="1"/>
          </p:cNvSpPr>
          <p:nvPr userDrawn="1"/>
        </p:nvSpPr>
        <p:spPr bwMode="auto">
          <a:xfrm>
            <a:off x="8275917" y="6552009"/>
            <a:ext cx="863600" cy="71437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z="120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23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dirty="0"/>
              <a:t>Title</a:t>
            </a:r>
            <a:endParaRPr lang="ja-JP" altLang="en-US" dirty="0"/>
          </a:p>
        </p:txBody>
      </p:sp>
      <p:sp>
        <p:nvSpPr>
          <p:cNvPr id="1035" name="Rectangle 11"/>
          <p:cNvSpPr>
            <a:spLocks noChangeArrowheads="1"/>
          </p:cNvSpPr>
          <p:nvPr userDrawn="1"/>
        </p:nvSpPr>
        <p:spPr bwMode="auto">
          <a:xfrm>
            <a:off x="8965878" y="43880"/>
            <a:ext cx="142875" cy="14446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36" name="Rectangle 12"/>
          <p:cNvSpPr>
            <a:spLocks noChangeArrowheads="1"/>
          </p:cNvSpPr>
          <p:nvPr userDrawn="1"/>
        </p:nvSpPr>
        <p:spPr bwMode="auto">
          <a:xfrm>
            <a:off x="8799191" y="43880"/>
            <a:ext cx="142875" cy="14446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37" name="Rectangle 13"/>
          <p:cNvSpPr>
            <a:spLocks noChangeArrowheads="1"/>
          </p:cNvSpPr>
          <p:nvPr userDrawn="1"/>
        </p:nvSpPr>
        <p:spPr bwMode="auto">
          <a:xfrm>
            <a:off x="8965878" y="208980"/>
            <a:ext cx="142875" cy="14446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1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10725" y="6549394"/>
            <a:ext cx="1829258" cy="30860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zh-TW"/>
              <a:t>2025/06/11</a:t>
            </a:r>
            <a:endParaRPr lang="en-US" altLang="ja-JP" dirty="0"/>
          </a:p>
        </p:txBody>
      </p:sp>
      <p:sp>
        <p:nvSpPr>
          <p:cNvPr id="22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1860506" y="6552931"/>
            <a:ext cx="5639876" cy="305069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r>
              <a:rPr lang="en-US" altLang="ja-JP"/>
              <a:t>ZDC ECAL Test Beam Analysis</a:t>
            </a:r>
            <a:endParaRPr lang="en-US" altLang="ja-JP" dirty="0"/>
          </a:p>
        </p:txBody>
      </p:sp>
      <p:sp>
        <p:nvSpPr>
          <p:cNvPr id="23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509950" y="6549394"/>
            <a:ext cx="1620000" cy="305069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A19621D2-C8FC-4F75-9E5A-153A48AC0064}" type="slidenum">
              <a:rPr lang="en-US" altLang="ja-JP" smtClean="0"/>
              <a:pPr/>
              <a:t>‹#›</a:t>
            </a:fld>
            <a:r>
              <a:rPr lang="en-US" altLang="ja-JP" dirty="0"/>
              <a:t>/19</a:t>
            </a:r>
          </a:p>
        </p:txBody>
      </p:sp>
      <p:sp>
        <p:nvSpPr>
          <p:cNvPr id="17" name="文字版面配置區 2"/>
          <p:cNvSpPr>
            <a:spLocks noGrp="1"/>
          </p:cNvSpPr>
          <p:nvPr>
            <p:ph type="body" idx="1"/>
          </p:nvPr>
        </p:nvSpPr>
        <p:spPr>
          <a:xfrm>
            <a:off x="10725" y="894730"/>
            <a:ext cx="9128792" cy="565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6666FF"/>
        </a:buClr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333CC"/>
        </a:buClr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533993"/>
        </a:buClr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gif"/><Relationship Id="rId4" Type="http://schemas.openxmlformats.org/officeDocument/2006/relationships/image" Target="../media/image3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gif"/><Relationship Id="rId4" Type="http://schemas.openxmlformats.org/officeDocument/2006/relationships/image" Target="../media/image3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gif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7.gif"/><Relationship Id="rId3" Type="http://schemas.openxmlformats.org/officeDocument/2006/relationships/image" Target="../media/image19.gif"/><Relationship Id="rId7" Type="http://schemas.openxmlformats.org/officeDocument/2006/relationships/image" Target="../media/image23.gif"/><Relationship Id="rId12" Type="http://schemas.openxmlformats.org/officeDocument/2006/relationships/image" Target="../media/image26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11" Type="http://schemas.openxmlformats.org/officeDocument/2006/relationships/image" Target="../media/image25.gif"/><Relationship Id="rId5" Type="http://schemas.openxmlformats.org/officeDocument/2006/relationships/image" Target="../media/image21.gif"/><Relationship Id="rId15" Type="http://schemas.openxmlformats.org/officeDocument/2006/relationships/image" Target="../media/image29.gif"/><Relationship Id="rId10" Type="http://schemas.openxmlformats.org/officeDocument/2006/relationships/image" Target="../media/image24.gif"/><Relationship Id="rId4" Type="http://schemas.openxmlformats.org/officeDocument/2006/relationships/image" Target="../media/image20.gif"/><Relationship Id="rId9" Type="http://schemas.openxmlformats.org/officeDocument/2006/relationships/image" Target="../media/image24.png"/><Relationship Id="rId14" Type="http://schemas.openxmlformats.org/officeDocument/2006/relationships/image" Target="../media/image2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249A7EA7-400C-4890-BEED-F711BCBD8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/>
              <a:t>EIC-ASIA </a:t>
            </a:r>
            <a:br>
              <a:rPr lang="en-US" altLang="zh-TW" sz="3600" dirty="0"/>
            </a:br>
            <a:r>
              <a:rPr lang="en-US" altLang="zh-TW" sz="3600" dirty="0"/>
              <a:t>ZDC ECAL Test Beam Analysis</a:t>
            </a:r>
            <a:br>
              <a:rPr lang="en-US" altLang="zh-TW" sz="3600" dirty="0"/>
            </a:br>
            <a:endParaRPr lang="zh-TW" altLang="en-US" sz="3600" dirty="0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312EEB8-F027-4C51-8861-46442428E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2025/06/11</a:t>
            </a:r>
            <a:endParaRPr lang="en-US" altLang="ja-JP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1767213-5CC2-4DF7-9D6C-0E1CD573D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ZDC ECAL Test Beam Analysis</a:t>
            </a:r>
            <a:endParaRPr lang="en-US" altLang="ja-JP" dirty="0"/>
          </a:p>
        </p:txBody>
      </p:sp>
      <p:sp>
        <p:nvSpPr>
          <p:cNvPr id="10" name="副標題 1">
            <a:extLst>
              <a:ext uri="{FF2B5EF4-FFF2-40B4-BE49-F238E27FC236}">
                <a16:creationId xmlns:a16="http://schemas.microsoft.com/office/drawing/2014/main" id="{21C6208E-181D-47D2-B7DE-7A1CB08C79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3478212"/>
            <a:ext cx="9143999" cy="3079359"/>
          </a:xfrm>
        </p:spPr>
        <p:txBody>
          <a:bodyPr>
            <a:normAutofit/>
          </a:bodyPr>
          <a:lstStyle/>
          <a:p>
            <a:r>
              <a:rPr lang="en-US" altLang="zh-TW" sz="2000" b="1" dirty="0"/>
              <a:t>Wen-Chen Chang, Kai-Yu Cheng, Tatsuya </a:t>
            </a:r>
            <a:r>
              <a:rPr lang="en-US" altLang="zh-TW" sz="2000" b="1" dirty="0" err="1"/>
              <a:t>Chujo</a:t>
            </a:r>
            <a:r>
              <a:rPr lang="en-US" altLang="zh-TW" sz="2000" b="1" dirty="0"/>
              <a:t>, Yuji Goto, Chia-Yu Hsieh, Motoi Inaba, Subaru Ito, Kentaro </a:t>
            </a:r>
            <a:r>
              <a:rPr lang="en-US" altLang="zh-TW" sz="2000" b="1" dirty="0" err="1"/>
              <a:t>Kawade</a:t>
            </a:r>
            <a:r>
              <a:rPr lang="en-US" altLang="zh-TW" sz="2000" b="1" dirty="0"/>
              <a:t>, </a:t>
            </a:r>
            <a:r>
              <a:rPr lang="en-US" altLang="zh-TW" sz="2000" b="1" dirty="0" err="1"/>
              <a:t>Yongsun</a:t>
            </a:r>
            <a:r>
              <a:rPr lang="en-US" altLang="zh-TW" sz="2000" b="1" dirty="0"/>
              <a:t> Kim, </a:t>
            </a:r>
            <a:r>
              <a:rPr lang="en-US" altLang="zh-TW" sz="2000" b="1" dirty="0" err="1"/>
              <a:t>ChiaMing</a:t>
            </a:r>
            <a:r>
              <a:rPr lang="en-US" altLang="zh-TW" sz="2000" b="1" dirty="0"/>
              <a:t> Kuo, Chih-Hsun Lin, Po-Ju Lin, Rong-</a:t>
            </a:r>
            <a:r>
              <a:rPr lang="en-US" altLang="zh-TW" sz="2000" b="1" dirty="0" err="1"/>
              <a:t>Shyang</a:t>
            </a:r>
            <a:r>
              <a:rPr lang="en-US" altLang="zh-TW" sz="2000" b="1" dirty="0"/>
              <a:t> Lu, Jen-Chieh Peng </a:t>
            </a:r>
          </a:p>
          <a:p>
            <a:endParaRPr lang="en-US" altLang="zh-TW" sz="2000" b="1" dirty="0">
              <a:cs typeface="Times New Roman" panose="02020603050405020304" pitchFamily="18" charset="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234F2FBA-057F-41AF-91BE-4FB37E63B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1</a:t>
            </a:fld>
            <a:r>
              <a:rPr lang="en-US" altLang="ja-JP"/>
              <a:t>/19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63481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C048B54-10AF-4399-9D8F-70F20BECD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Study Residual (2) : LYSO</a:t>
            </a:r>
            <a:endParaRPr lang="zh-TW" altLang="en-US" dirty="0">
              <a:highlight>
                <a:srgbClr val="FFFF00"/>
              </a:highlight>
            </a:endParaRP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D951E0B-7688-4D03-AE0B-4A60C238D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2025/06/11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A987E67-B8A2-4770-9A13-D05C5BA99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ZDC ECAL Test Beam Analysis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9D6EA13-B53B-4A78-9564-D015EA34E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10</a:t>
            </a:fld>
            <a:r>
              <a:rPr lang="en-US" altLang="ja-JP"/>
              <a:t>/19</a:t>
            </a:r>
            <a:endParaRPr lang="en-US" altLang="ja-JP" dirty="0"/>
          </a:p>
        </p:txBody>
      </p:sp>
      <p:pic>
        <p:nvPicPr>
          <p:cNvPr id="14" name="圖片 25">
            <a:extLst>
              <a:ext uri="{FF2B5EF4-FFF2-40B4-BE49-F238E27FC236}">
                <a16:creationId xmlns:a16="http://schemas.microsoft.com/office/drawing/2014/main" id="{43941F3F-7CDC-AE27-4F74-E72402E11E7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873" t="-1816" r="33758"/>
          <a:stretch>
            <a:fillRect/>
          </a:stretch>
        </p:blipFill>
        <p:spPr>
          <a:xfrm>
            <a:off x="141229" y="1350358"/>
            <a:ext cx="1717317" cy="1746616"/>
          </a:xfrm>
          <a:prstGeom prst="rect">
            <a:avLst/>
          </a:prstGeom>
        </p:spPr>
      </p:pic>
      <p:pic>
        <p:nvPicPr>
          <p:cNvPr id="15" name="圖片 27">
            <a:extLst>
              <a:ext uri="{FF2B5EF4-FFF2-40B4-BE49-F238E27FC236}">
                <a16:creationId xmlns:a16="http://schemas.microsoft.com/office/drawing/2014/main" id="{EC2F2EC7-112A-CD8C-6750-94DEA61AC6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302" r="33302"/>
          <a:stretch/>
        </p:blipFill>
        <p:spPr>
          <a:xfrm>
            <a:off x="1829110" y="1385689"/>
            <a:ext cx="1715630" cy="1712385"/>
          </a:xfrm>
          <a:prstGeom prst="rect">
            <a:avLst/>
          </a:prstGeom>
        </p:spPr>
      </p:pic>
      <p:pic>
        <p:nvPicPr>
          <p:cNvPr id="17" name="圖片 31">
            <a:extLst>
              <a:ext uri="{FF2B5EF4-FFF2-40B4-BE49-F238E27FC236}">
                <a16:creationId xmlns:a16="http://schemas.microsoft.com/office/drawing/2014/main" id="{C537B53C-0D01-0CB5-7E7A-4FA4AA2A846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285" r="33285"/>
          <a:stretch/>
        </p:blipFill>
        <p:spPr>
          <a:xfrm>
            <a:off x="3635896" y="1399803"/>
            <a:ext cx="1717316" cy="1712385"/>
          </a:xfrm>
          <a:prstGeom prst="rect">
            <a:avLst/>
          </a:prstGeom>
        </p:spPr>
      </p:pic>
      <p:pic>
        <p:nvPicPr>
          <p:cNvPr id="18" name="圖片 33">
            <a:extLst>
              <a:ext uri="{FF2B5EF4-FFF2-40B4-BE49-F238E27FC236}">
                <a16:creationId xmlns:a16="http://schemas.microsoft.com/office/drawing/2014/main" id="{30D81A5B-2A3E-4E99-9FB9-E60E4294123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294" r="33294"/>
          <a:stretch/>
        </p:blipFill>
        <p:spPr>
          <a:xfrm>
            <a:off x="5449642" y="1399802"/>
            <a:ext cx="1716472" cy="1712385"/>
          </a:xfrm>
          <a:prstGeom prst="rect">
            <a:avLst/>
          </a:prstGeom>
        </p:spPr>
      </p:pic>
      <p:sp>
        <p:nvSpPr>
          <p:cNvPr id="20" name="矩形 16">
            <a:extLst>
              <a:ext uri="{FF2B5EF4-FFF2-40B4-BE49-F238E27FC236}">
                <a16:creationId xmlns:a16="http://schemas.microsoft.com/office/drawing/2014/main" id="{FC3E2DCA-DFDD-1DFE-3F51-AB43C16944DE}"/>
              </a:ext>
            </a:extLst>
          </p:cNvPr>
          <p:cNvSpPr/>
          <p:nvPr/>
        </p:nvSpPr>
        <p:spPr>
          <a:xfrm>
            <a:off x="363713" y="1146163"/>
            <a:ext cx="1300994" cy="1694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i="0" dirty="0">
                <a:solidFill>
                  <a:srgbClr val="0000FF"/>
                </a:solidFill>
                <a:latin typeface="+mj-lt"/>
              </a:rPr>
              <a:t>Norm- 47 MeV</a:t>
            </a:r>
            <a:endParaRPr lang="zh-TW" altLang="en-US" sz="1200" dirty="0">
              <a:solidFill>
                <a:srgbClr val="0000FF"/>
              </a:solidFill>
            </a:endParaRPr>
          </a:p>
        </p:txBody>
      </p:sp>
      <p:sp>
        <p:nvSpPr>
          <p:cNvPr id="22" name="矩形 17">
            <a:extLst>
              <a:ext uri="{FF2B5EF4-FFF2-40B4-BE49-F238E27FC236}">
                <a16:creationId xmlns:a16="http://schemas.microsoft.com/office/drawing/2014/main" id="{2423F137-FBD8-3358-178C-982FCE2183AF}"/>
              </a:ext>
            </a:extLst>
          </p:cNvPr>
          <p:cNvSpPr/>
          <p:nvPr/>
        </p:nvSpPr>
        <p:spPr>
          <a:xfrm>
            <a:off x="1983358" y="1093546"/>
            <a:ext cx="1364505" cy="2352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i="0" dirty="0">
                <a:solidFill>
                  <a:srgbClr val="0000FF"/>
                </a:solidFill>
                <a:latin typeface="+mj-lt"/>
              </a:rPr>
              <a:t>Norm- 297 MeV</a:t>
            </a:r>
            <a:endParaRPr lang="zh-TW" altLang="en-US" sz="1200" dirty="0">
              <a:solidFill>
                <a:srgbClr val="0000FF"/>
              </a:solidFill>
            </a:endParaRPr>
          </a:p>
        </p:txBody>
      </p:sp>
      <p:sp>
        <p:nvSpPr>
          <p:cNvPr id="24" name="矩形 19">
            <a:extLst>
              <a:ext uri="{FF2B5EF4-FFF2-40B4-BE49-F238E27FC236}">
                <a16:creationId xmlns:a16="http://schemas.microsoft.com/office/drawing/2014/main" id="{68C0E2ED-B41B-92C8-C36F-0626D968F472}"/>
              </a:ext>
            </a:extLst>
          </p:cNvPr>
          <p:cNvSpPr/>
          <p:nvPr/>
        </p:nvSpPr>
        <p:spPr>
          <a:xfrm>
            <a:off x="3889039" y="1123139"/>
            <a:ext cx="1365921" cy="1826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i="0" dirty="0">
                <a:solidFill>
                  <a:srgbClr val="0000FF"/>
                </a:solidFill>
                <a:latin typeface="+mj-lt"/>
              </a:rPr>
              <a:t>Norm- 584 MeV</a:t>
            </a:r>
            <a:endParaRPr lang="zh-TW" altLang="en-US" sz="1200" dirty="0">
              <a:solidFill>
                <a:srgbClr val="0000FF"/>
              </a:solidFill>
            </a:endParaRPr>
          </a:p>
        </p:txBody>
      </p:sp>
      <p:sp>
        <p:nvSpPr>
          <p:cNvPr id="25" name="矩形 20">
            <a:extLst>
              <a:ext uri="{FF2B5EF4-FFF2-40B4-BE49-F238E27FC236}">
                <a16:creationId xmlns:a16="http://schemas.microsoft.com/office/drawing/2014/main" id="{CE7D794F-BF5C-CA12-EB32-1FCA93A3D3CD}"/>
              </a:ext>
            </a:extLst>
          </p:cNvPr>
          <p:cNvSpPr/>
          <p:nvPr/>
        </p:nvSpPr>
        <p:spPr>
          <a:xfrm>
            <a:off x="5582343" y="1093546"/>
            <a:ext cx="1365921" cy="2220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i="0" dirty="0">
                <a:solidFill>
                  <a:srgbClr val="0000FF"/>
                </a:solidFill>
                <a:latin typeface="+mj-lt"/>
              </a:rPr>
              <a:t>Norm- 796 MeV</a:t>
            </a:r>
            <a:endParaRPr lang="zh-TW" altLang="en-US" sz="1200" dirty="0">
              <a:solidFill>
                <a:srgbClr val="0000FF"/>
              </a:solidFill>
            </a:endParaRPr>
          </a:p>
        </p:txBody>
      </p:sp>
      <p:pic>
        <p:nvPicPr>
          <p:cNvPr id="38" name="圖片 25">
            <a:extLst>
              <a:ext uri="{FF2B5EF4-FFF2-40B4-BE49-F238E27FC236}">
                <a16:creationId xmlns:a16="http://schemas.microsoft.com/office/drawing/2014/main" id="{225BE1CA-A754-39AF-9F81-56CCD32083B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089" t="-9137"/>
          <a:stretch>
            <a:fillRect/>
          </a:stretch>
        </p:blipFill>
        <p:spPr>
          <a:xfrm>
            <a:off x="7186267" y="1103243"/>
            <a:ext cx="1796652" cy="1872208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EEB4E1A1-58CC-5E82-9E04-9896DF74F937}"/>
              </a:ext>
            </a:extLst>
          </p:cNvPr>
          <p:cNvSpPr/>
          <p:nvPr/>
        </p:nvSpPr>
        <p:spPr>
          <a:xfrm>
            <a:off x="7380312" y="1988840"/>
            <a:ext cx="1622459" cy="2954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38D743B-C061-94B4-979A-363415CCBD0A}"/>
              </a:ext>
            </a:extLst>
          </p:cNvPr>
          <p:cNvSpPr txBox="1"/>
          <p:nvPr/>
        </p:nvSpPr>
        <p:spPr>
          <a:xfrm>
            <a:off x="2267742" y="5602257"/>
            <a:ext cx="4608512" cy="369332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US" altLang="zh-TW" dirty="0"/>
              <a:t>No improvement applying extra radius cut?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98342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71E3E-1C72-D539-074B-1B726C592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Study Residual (2) : </a:t>
            </a:r>
            <a:r>
              <a:rPr lang="en-US" altLang="zh-TW" strike="sngStrike" dirty="0">
                <a:highlight>
                  <a:srgbClr val="FFFF00"/>
                </a:highlight>
              </a:rPr>
              <a:t>PbWO4</a:t>
            </a:r>
            <a:endParaRPr lang="zh-TW" altLang="en-US" strike="sngStrike" dirty="0">
              <a:highlight>
                <a:srgbClr val="FFFF00"/>
              </a:highlight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B7AA9F-17B4-AF1D-CD90-48E6396D9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2025/06/11</a:t>
            </a:r>
            <a:endParaRPr lang="en-US" altLang="ja-JP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E2ECD7-2C27-27A1-D52B-004BFA678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ZDC ECAL Test Beam Analysis</a:t>
            </a:r>
            <a:endParaRPr lang="en-US" altLang="ja-JP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3EA093-C6D8-2F13-94AE-24321B560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11</a:t>
            </a:fld>
            <a:r>
              <a:rPr lang="en-US" altLang="ja-JP"/>
              <a:t>/19</a:t>
            </a:r>
            <a:endParaRPr lang="en-US" altLang="ja-JP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5F7CDE-B995-52A9-C432-588DE9541D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Emax</a:t>
            </a:r>
            <a:endParaRPr lang="zh-TW" altLang="en-US" dirty="0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A5A30F3A-545A-441F-8BD3-80F2C15FA1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8460"/>
            <a:ext cx="9144000" cy="1828800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CAE51C21-199D-4C32-9B66-F64DCD01E9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608" y="-2667000"/>
            <a:ext cx="6096000" cy="6096000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0F509D0B-2EDE-49FA-B5C3-698EDDD40D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091" y="3429000"/>
            <a:ext cx="6096000" cy="6096000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21C49298-894B-4C68-833D-A37283C72F0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02153"/>
            <a:ext cx="91440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591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71E3E-1C72-D539-074B-1B726C592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Study Residual (2) : </a:t>
            </a:r>
            <a:r>
              <a:rPr lang="en-US" altLang="zh-TW" strike="sngStrike" dirty="0">
                <a:highlight>
                  <a:srgbClr val="FFFF00"/>
                </a:highlight>
              </a:rPr>
              <a:t>PbWO4</a:t>
            </a:r>
            <a:endParaRPr lang="zh-TW" altLang="en-US" strike="sngStrike" dirty="0">
              <a:highlight>
                <a:srgbClr val="FFFF00"/>
              </a:highlight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B7AA9F-17B4-AF1D-CD90-48E6396D9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2025/06/11</a:t>
            </a:r>
            <a:endParaRPr lang="en-US" altLang="ja-JP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E2ECD7-2C27-27A1-D52B-004BFA678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ZDC ECAL Test Beam Analysis</a:t>
            </a:r>
            <a:endParaRPr lang="en-US" altLang="ja-JP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3EA093-C6D8-2F13-94AE-24321B560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12</a:t>
            </a:fld>
            <a:r>
              <a:rPr lang="en-US" altLang="ja-JP"/>
              <a:t>/19</a:t>
            </a:r>
            <a:endParaRPr lang="en-US" altLang="ja-JP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5F7CDE-B995-52A9-C432-588DE9541D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Emax</a:t>
            </a:r>
            <a:endParaRPr lang="zh-TW" altLang="en-US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E6B8830C-C1F9-4991-ADD2-2D9ADD5A11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5472"/>
            <a:ext cx="9144000" cy="1828800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B4C31496-6FEB-42A8-8CB6-0C815015A3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7936"/>
            <a:ext cx="9144000" cy="1828800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4D4E71B2-79A4-437E-8F44-8A675AA1E3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104" y="3284984"/>
            <a:ext cx="6096000" cy="6096000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91F4A118-E542-49BF-A2C6-575CA1E8BF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104" y="-3003376"/>
            <a:ext cx="6096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709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A2928-9853-D379-9A2C-A915868A3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/>
              <a:t>Study Energy Spread Cut (1)</a:t>
            </a:r>
            <a:br>
              <a:rPr lang="en-US" altLang="zh-TW" sz="3200" dirty="0"/>
            </a:br>
            <a:r>
              <a:rPr lang="en-US" altLang="zh-TW" sz="3200" b="1" dirty="0"/>
              <a:t>LYSO + APD</a:t>
            </a:r>
            <a:endParaRPr lang="zh-TW" altLang="en-US" sz="3200" b="1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449B13-F18F-2D6D-D3BD-124018A06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2025/06/11</a:t>
            </a:r>
            <a:endParaRPr lang="en-US" altLang="ja-JP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964AFB-3A93-F1CD-A3CC-6E5ECD17D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ZDC ECAL Test Beam Analysis</a:t>
            </a:r>
            <a:endParaRPr lang="en-US" altLang="ja-JP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8532B8-8F61-BFBC-2271-EF846731E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13</a:t>
            </a:fld>
            <a:r>
              <a:rPr lang="en-US" altLang="ja-JP"/>
              <a:t>/19</a:t>
            </a:r>
            <a:endParaRPr lang="en-US" altLang="ja-JP" dirty="0"/>
          </a:p>
        </p:txBody>
      </p:sp>
      <p:grpSp>
        <p:nvGrpSpPr>
          <p:cNvPr id="7" name="群組 18">
            <a:extLst>
              <a:ext uri="{FF2B5EF4-FFF2-40B4-BE49-F238E27FC236}">
                <a16:creationId xmlns:a16="http://schemas.microsoft.com/office/drawing/2014/main" id="{20611EAC-F2EA-4D9E-E962-26148B1891E4}"/>
              </a:ext>
            </a:extLst>
          </p:cNvPr>
          <p:cNvGrpSpPr/>
          <p:nvPr/>
        </p:nvGrpSpPr>
        <p:grpSpPr>
          <a:xfrm>
            <a:off x="251521" y="1013526"/>
            <a:ext cx="4968552" cy="2484277"/>
            <a:chOff x="251521" y="909980"/>
            <a:chExt cx="4968552" cy="2484277"/>
          </a:xfrm>
        </p:grpSpPr>
        <p:pic>
          <p:nvPicPr>
            <p:cNvPr id="8" name="圖片 10">
              <a:extLst>
                <a:ext uri="{FF2B5EF4-FFF2-40B4-BE49-F238E27FC236}">
                  <a16:creationId xmlns:a16="http://schemas.microsoft.com/office/drawing/2014/main" id="{FE20CE4F-D55D-ED30-E962-41E1D327C3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1521" y="909981"/>
              <a:ext cx="4968552" cy="2484276"/>
            </a:xfrm>
            <a:prstGeom prst="rect">
              <a:avLst/>
            </a:prstGeom>
          </p:spPr>
        </p:pic>
        <p:sp>
          <p:nvSpPr>
            <p:cNvPr id="9" name="矩形 11">
              <a:extLst>
                <a:ext uri="{FF2B5EF4-FFF2-40B4-BE49-F238E27FC236}">
                  <a16:creationId xmlns:a16="http://schemas.microsoft.com/office/drawing/2014/main" id="{ACBD3282-5494-C62C-08D7-DCF50EB4F046}"/>
                </a:ext>
              </a:extLst>
            </p:cNvPr>
            <p:cNvSpPr/>
            <p:nvPr/>
          </p:nvSpPr>
          <p:spPr>
            <a:xfrm>
              <a:off x="2771800" y="909980"/>
              <a:ext cx="2376264" cy="354579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矩形 12">
              <a:extLst>
                <a:ext uri="{FF2B5EF4-FFF2-40B4-BE49-F238E27FC236}">
                  <a16:creationId xmlns:a16="http://schemas.microsoft.com/office/drawing/2014/main" id="{6B63ADB8-682E-A8BE-F407-1C4C8420E4EA}"/>
                </a:ext>
              </a:extLst>
            </p:cNvPr>
            <p:cNvSpPr/>
            <p:nvPr/>
          </p:nvSpPr>
          <p:spPr>
            <a:xfrm>
              <a:off x="2771800" y="2995381"/>
              <a:ext cx="2376264" cy="354579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1" name="群組 19">
            <a:extLst>
              <a:ext uri="{FF2B5EF4-FFF2-40B4-BE49-F238E27FC236}">
                <a16:creationId xmlns:a16="http://schemas.microsoft.com/office/drawing/2014/main" id="{AA3EE602-4AC0-7388-53B9-CC8DFF1D2181}"/>
              </a:ext>
            </a:extLst>
          </p:cNvPr>
          <p:cNvGrpSpPr>
            <a:grpSpLocks noChangeAspect="1"/>
          </p:cNvGrpSpPr>
          <p:nvPr/>
        </p:nvGrpSpPr>
        <p:grpSpPr>
          <a:xfrm>
            <a:off x="179513" y="3835171"/>
            <a:ext cx="4968551" cy="2491222"/>
            <a:chOff x="248028" y="3638078"/>
            <a:chExt cx="4968551" cy="2491222"/>
          </a:xfrm>
        </p:grpSpPr>
        <p:pic>
          <p:nvPicPr>
            <p:cNvPr id="12" name="圖片 6">
              <a:extLst>
                <a:ext uri="{FF2B5EF4-FFF2-40B4-BE49-F238E27FC236}">
                  <a16:creationId xmlns:a16="http://schemas.microsoft.com/office/drawing/2014/main" id="{ECF4CBDD-E7F8-253D-673D-8ACD045AFB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8028" y="3645024"/>
              <a:ext cx="4968551" cy="2484276"/>
            </a:xfrm>
            <a:prstGeom prst="rect">
              <a:avLst/>
            </a:prstGeom>
          </p:spPr>
        </p:pic>
        <p:sp>
          <p:nvSpPr>
            <p:cNvPr id="13" name="矩形 14">
              <a:extLst>
                <a:ext uri="{FF2B5EF4-FFF2-40B4-BE49-F238E27FC236}">
                  <a16:creationId xmlns:a16="http://schemas.microsoft.com/office/drawing/2014/main" id="{4A13BAE0-5FAE-E748-63EF-EF563A5F2251}"/>
                </a:ext>
              </a:extLst>
            </p:cNvPr>
            <p:cNvSpPr/>
            <p:nvPr/>
          </p:nvSpPr>
          <p:spPr>
            <a:xfrm>
              <a:off x="2771800" y="3638078"/>
              <a:ext cx="2376264" cy="354579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矩形 15">
              <a:extLst>
                <a:ext uri="{FF2B5EF4-FFF2-40B4-BE49-F238E27FC236}">
                  <a16:creationId xmlns:a16="http://schemas.microsoft.com/office/drawing/2014/main" id="{770BC049-8C61-1EEB-9F9D-2678AE6E622C}"/>
                </a:ext>
              </a:extLst>
            </p:cNvPr>
            <p:cNvSpPr/>
            <p:nvPr/>
          </p:nvSpPr>
          <p:spPr>
            <a:xfrm>
              <a:off x="2771800" y="5723479"/>
              <a:ext cx="2376264" cy="354579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1" name="矩形 31">
            <a:extLst>
              <a:ext uri="{FF2B5EF4-FFF2-40B4-BE49-F238E27FC236}">
                <a16:creationId xmlns:a16="http://schemas.microsoft.com/office/drawing/2014/main" id="{D57A9D86-1924-5343-73D2-822D6F353FE0}"/>
              </a:ext>
            </a:extLst>
          </p:cNvPr>
          <p:cNvSpPr/>
          <p:nvPr/>
        </p:nvSpPr>
        <p:spPr>
          <a:xfrm>
            <a:off x="5342078" y="2045913"/>
            <a:ext cx="548640" cy="5501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2" name="矩形 32">
            <a:extLst>
              <a:ext uri="{FF2B5EF4-FFF2-40B4-BE49-F238E27FC236}">
                <a16:creationId xmlns:a16="http://schemas.microsoft.com/office/drawing/2014/main" id="{9826C6AC-6AB9-633A-B334-2C3041C69F1B}"/>
              </a:ext>
            </a:extLst>
          </p:cNvPr>
          <p:cNvSpPr/>
          <p:nvPr/>
        </p:nvSpPr>
        <p:spPr>
          <a:xfrm>
            <a:off x="5906941" y="2045913"/>
            <a:ext cx="548640" cy="5501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3" name="橢圓 33">
            <a:extLst>
              <a:ext uri="{FF2B5EF4-FFF2-40B4-BE49-F238E27FC236}">
                <a16:creationId xmlns:a16="http://schemas.microsoft.com/office/drawing/2014/main" id="{384B2759-3812-42C0-230B-01374E1C8F9F}"/>
              </a:ext>
            </a:extLst>
          </p:cNvPr>
          <p:cNvSpPr/>
          <p:nvPr/>
        </p:nvSpPr>
        <p:spPr>
          <a:xfrm>
            <a:off x="5951187" y="2253761"/>
            <a:ext cx="153383" cy="14748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cxnSp>
        <p:nvCxnSpPr>
          <p:cNvPr id="24" name="直線單箭頭接點 34">
            <a:extLst>
              <a:ext uri="{FF2B5EF4-FFF2-40B4-BE49-F238E27FC236}">
                <a16:creationId xmlns:a16="http://schemas.microsoft.com/office/drawing/2014/main" id="{182D7855-D73D-946B-2615-B4F3E63F646D}"/>
              </a:ext>
            </a:extLst>
          </p:cNvPr>
          <p:cNvCxnSpPr>
            <a:cxnSpLocks/>
            <a:stCxn id="23" idx="6"/>
          </p:cNvCxnSpPr>
          <p:nvPr/>
        </p:nvCxnSpPr>
        <p:spPr>
          <a:xfrm flipV="1">
            <a:off x="6104570" y="2324997"/>
            <a:ext cx="200578" cy="25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5" name="直線單箭頭接點 35">
            <a:extLst>
              <a:ext uri="{FF2B5EF4-FFF2-40B4-BE49-F238E27FC236}">
                <a16:creationId xmlns:a16="http://schemas.microsoft.com/office/drawing/2014/main" id="{344B02B8-76F1-83CB-BA84-39D99F585173}"/>
              </a:ext>
            </a:extLst>
          </p:cNvPr>
          <p:cNvCxnSpPr>
            <a:cxnSpLocks/>
            <a:stCxn id="23" idx="2"/>
          </p:cNvCxnSpPr>
          <p:nvPr/>
        </p:nvCxnSpPr>
        <p:spPr>
          <a:xfrm flipH="1" flipV="1">
            <a:off x="5732912" y="2324996"/>
            <a:ext cx="218275" cy="25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6" name="直線單箭頭接點 36">
            <a:extLst>
              <a:ext uri="{FF2B5EF4-FFF2-40B4-BE49-F238E27FC236}">
                <a16:creationId xmlns:a16="http://schemas.microsoft.com/office/drawing/2014/main" id="{8670463B-2F27-1421-548A-8D560A45E8ED}"/>
              </a:ext>
            </a:extLst>
          </p:cNvPr>
          <p:cNvCxnSpPr>
            <a:cxnSpLocks/>
            <a:stCxn id="23" idx="0"/>
          </p:cNvCxnSpPr>
          <p:nvPr/>
        </p:nvCxnSpPr>
        <p:spPr>
          <a:xfrm flipV="1">
            <a:off x="6027879" y="2034955"/>
            <a:ext cx="0" cy="2188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7" name="直線單箭頭接點 37">
            <a:extLst>
              <a:ext uri="{FF2B5EF4-FFF2-40B4-BE49-F238E27FC236}">
                <a16:creationId xmlns:a16="http://schemas.microsoft.com/office/drawing/2014/main" id="{3A687F1B-3976-CEBF-778B-E7CB77239871}"/>
              </a:ext>
            </a:extLst>
          </p:cNvPr>
          <p:cNvCxnSpPr>
            <a:cxnSpLocks/>
          </p:cNvCxnSpPr>
          <p:nvPr/>
        </p:nvCxnSpPr>
        <p:spPr>
          <a:xfrm>
            <a:off x="6027878" y="2401245"/>
            <a:ext cx="0" cy="2009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矩形 38">
            <a:extLst>
              <a:ext uri="{FF2B5EF4-FFF2-40B4-BE49-F238E27FC236}">
                <a16:creationId xmlns:a16="http://schemas.microsoft.com/office/drawing/2014/main" id="{9A8B24DB-C36E-6324-FA2D-CBF7F5AFBA1F}"/>
              </a:ext>
            </a:extLst>
          </p:cNvPr>
          <p:cNvSpPr/>
          <p:nvPr/>
        </p:nvSpPr>
        <p:spPr>
          <a:xfrm>
            <a:off x="5977732" y="2292268"/>
            <a:ext cx="548641" cy="271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100" dirty="0">
                <a:solidFill>
                  <a:schemeClr val="tx1"/>
                </a:solidFill>
              </a:rPr>
              <a:t>~50%</a:t>
            </a:r>
            <a:endParaRPr lang="zh-TW" altLang="en-US" sz="1100" dirty="0">
              <a:solidFill>
                <a:schemeClr val="tx1"/>
              </a:solidFill>
            </a:endParaRPr>
          </a:p>
        </p:txBody>
      </p:sp>
      <p:sp>
        <p:nvSpPr>
          <p:cNvPr id="29" name="矩形 39">
            <a:extLst>
              <a:ext uri="{FF2B5EF4-FFF2-40B4-BE49-F238E27FC236}">
                <a16:creationId xmlns:a16="http://schemas.microsoft.com/office/drawing/2014/main" id="{6DB381F1-28DC-CAFC-49FE-7DF29E44F1FB}"/>
              </a:ext>
            </a:extLst>
          </p:cNvPr>
          <p:cNvSpPr/>
          <p:nvPr/>
        </p:nvSpPr>
        <p:spPr>
          <a:xfrm>
            <a:off x="5360511" y="2292268"/>
            <a:ext cx="548641" cy="271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100" dirty="0">
                <a:solidFill>
                  <a:schemeClr val="tx1"/>
                </a:solidFill>
              </a:rPr>
              <a:t>~25%</a:t>
            </a:r>
            <a:endParaRPr lang="zh-TW" altLang="en-US" sz="1100" dirty="0">
              <a:solidFill>
                <a:schemeClr val="tx1"/>
              </a:solidFill>
            </a:endParaRPr>
          </a:p>
        </p:txBody>
      </p:sp>
      <p:sp>
        <p:nvSpPr>
          <p:cNvPr id="30" name="矩形 40">
            <a:extLst>
              <a:ext uri="{FF2B5EF4-FFF2-40B4-BE49-F238E27FC236}">
                <a16:creationId xmlns:a16="http://schemas.microsoft.com/office/drawing/2014/main" id="{8881E332-DE18-6208-57D9-7C5F838DA3F6}"/>
              </a:ext>
            </a:extLst>
          </p:cNvPr>
          <p:cNvSpPr/>
          <p:nvPr/>
        </p:nvSpPr>
        <p:spPr>
          <a:xfrm>
            <a:off x="7238864" y="2044323"/>
            <a:ext cx="548640" cy="5501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1" name="矩形 41">
            <a:extLst>
              <a:ext uri="{FF2B5EF4-FFF2-40B4-BE49-F238E27FC236}">
                <a16:creationId xmlns:a16="http://schemas.microsoft.com/office/drawing/2014/main" id="{AAD8EDFF-E334-5584-E86D-2AB0DC1AA5DA}"/>
              </a:ext>
            </a:extLst>
          </p:cNvPr>
          <p:cNvSpPr/>
          <p:nvPr/>
        </p:nvSpPr>
        <p:spPr>
          <a:xfrm>
            <a:off x="7803727" y="2044323"/>
            <a:ext cx="548640" cy="5501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2" name="橢圓 42">
            <a:extLst>
              <a:ext uri="{FF2B5EF4-FFF2-40B4-BE49-F238E27FC236}">
                <a16:creationId xmlns:a16="http://schemas.microsoft.com/office/drawing/2014/main" id="{34D96369-B7C6-D221-A7F3-106D4212D979}"/>
              </a:ext>
            </a:extLst>
          </p:cNvPr>
          <p:cNvSpPr/>
          <p:nvPr/>
        </p:nvSpPr>
        <p:spPr>
          <a:xfrm>
            <a:off x="8006879" y="2252171"/>
            <a:ext cx="153383" cy="14748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cxnSp>
        <p:nvCxnSpPr>
          <p:cNvPr id="33" name="直線單箭頭接點 43">
            <a:extLst>
              <a:ext uri="{FF2B5EF4-FFF2-40B4-BE49-F238E27FC236}">
                <a16:creationId xmlns:a16="http://schemas.microsoft.com/office/drawing/2014/main" id="{9A6D1FFE-67FD-7821-34EC-D03DF38F8047}"/>
              </a:ext>
            </a:extLst>
          </p:cNvPr>
          <p:cNvCxnSpPr>
            <a:cxnSpLocks/>
            <a:stCxn id="32" idx="6"/>
          </p:cNvCxnSpPr>
          <p:nvPr/>
        </p:nvCxnSpPr>
        <p:spPr>
          <a:xfrm flipV="1">
            <a:off x="8160262" y="2323407"/>
            <a:ext cx="200578" cy="25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4" name="直線單箭頭接點 44">
            <a:extLst>
              <a:ext uri="{FF2B5EF4-FFF2-40B4-BE49-F238E27FC236}">
                <a16:creationId xmlns:a16="http://schemas.microsoft.com/office/drawing/2014/main" id="{05CB7039-3AA3-387B-9434-96F72FAA9A3A}"/>
              </a:ext>
            </a:extLst>
          </p:cNvPr>
          <p:cNvCxnSpPr>
            <a:cxnSpLocks/>
            <a:stCxn id="32" idx="2"/>
          </p:cNvCxnSpPr>
          <p:nvPr/>
        </p:nvCxnSpPr>
        <p:spPr>
          <a:xfrm flipH="1" flipV="1">
            <a:off x="7788604" y="2323406"/>
            <a:ext cx="218275" cy="25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5" name="直線單箭頭接點 45">
            <a:extLst>
              <a:ext uri="{FF2B5EF4-FFF2-40B4-BE49-F238E27FC236}">
                <a16:creationId xmlns:a16="http://schemas.microsoft.com/office/drawing/2014/main" id="{B98EED1E-0E8D-8ECF-E85F-399E9FF47621}"/>
              </a:ext>
            </a:extLst>
          </p:cNvPr>
          <p:cNvCxnSpPr>
            <a:cxnSpLocks/>
            <a:stCxn id="32" idx="0"/>
          </p:cNvCxnSpPr>
          <p:nvPr/>
        </p:nvCxnSpPr>
        <p:spPr>
          <a:xfrm flipV="1">
            <a:off x="8083571" y="2033365"/>
            <a:ext cx="0" cy="2188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6" name="直線單箭頭接點 46">
            <a:extLst>
              <a:ext uri="{FF2B5EF4-FFF2-40B4-BE49-F238E27FC236}">
                <a16:creationId xmlns:a16="http://schemas.microsoft.com/office/drawing/2014/main" id="{3CD74F0D-585F-6F07-6928-8EA2DB59E6C5}"/>
              </a:ext>
            </a:extLst>
          </p:cNvPr>
          <p:cNvCxnSpPr>
            <a:cxnSpLocks/>
          </p:cNvCxnSpPr>
          <p:nvPr/>
        </p:nvCxnSpPr>
        <p:spPr>
          <a:xfrm>
            <a:off x="8083570" y="2399655"/>
            <a:ext cx="0" cy="2009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7" name="矩形 47">
            <a:extLst>
              <a:ext uri="{FF2B5EF4-FFF2-40B4-BE49-F238E27FC236}">
                <a16:creationId xmlns:a16="http://schemas.microsoft.com/office/drawing/2014/main" id="{358087A5-093D-3DAC-5E50-4DC9545E4C1A}"/>
              </a:ext>
            </a:extLst>
          </p:cNvPr>
          <p:cNvSpPr/>
          <p:nvPr/>
        </p:nvSpPr>
        <p:spPr>
          <a:xfrm>
            <a:off x="7840795" y="2351556"/>
            <a:ext cx="548641" cy="271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100" dirty="0">
                <a:solidFill>
                  <a:schemeClr val="tx1"/>
                </a:solidFill>
              </a:rPr>
              <a:t>~60%</a:t>
            </a:r>
            <a:endParaRPr lang="zh-TW" altLang="en-US" sz="1100" dirty="0">
              <a:solidFill>
                <a:schemeClr val="tx1"/>
              </a:solidFill>
            </a:endParaRPr>
          </a:p>
        </p:txBody>
      </p:sp>
      <p:sp>
        <p:nvSpPr>
          <p:cNvPr id="38" name="矩形 48">
            <a:extLst>
              <a:ext uri="{FF2B5EF4-FFF2-40B4-BE49-F238E27FC236}">
                <a16:creationId xmlns:a16="http://schemas.microsoft.com/office/drawing/2014/main" id="{93989432-06CB-22D3-14B0-7AA8ADC9D4CB}"/>
              </a:ext>
            </a:extLst>
          </p:cNvPr>
          <p:cNvSpPr/>
          <p:nvPr/>
        </p:nvSpPr>
        <p:spPr>
          <a:xfrm>
            <a:off x="7257297" y="2290678"/>
            <a:ext cx="548641" cy="271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100" dirty="0">
                <a:solidFill>
                  <a:schemeClr val="tx1"/>
                </a:solidFill>
              </a:rPr>
              <a:t>~10%</a:t>
            </a:r>
            <a:endParaRPr lang="zh-TW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矩形 49">
            <a:extLst>
              <a:ext uri="{FF2B5EF4-FFF2-40B4-BE49-F238E27FC236}">
                <a16:creationId xmlns:a16="http://schemas.microsoft.com/office/drawing/2014/main" id="{3D432858-D4D8-C750-5D8A-21F5BDACBF39}"/>
              </a:ext>
            </a:extLst>
          </p:cNvPr>
          <p:cNvSpPr/>
          <p:nvPr/>
        </p:nvSpPr>
        <p:spPr>
          <a:xfrm>
            <a:off x="8360660" y="2044323"/>
            <a:ext cx="548640" cy="5501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40" name="矩形 50">
            <a:extLst>
              <a:ext uri="{FF2B5EF4-FFF2-40B4-BE49-F238E27FC236}">
                <a16:creationId xmlns:a16="http://schemas.microsoft.com/office/drawing/2014/main" id="{C23C311F-BBF5-B3B7-A802-697EC6AE1FEB}"/>
              </a:ext>
            </a:extLst>
          </p:cNvPr>
          <p:cNvSpPr/>
          <p:nvPr/>
        </p:nvSpPr>
        <p:spPr>
          <a:xfrm>
            <a:off x="8379093" y="2290678"/>
            <a:ext cx="548641" cy="271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100" dirty="0">
                <a:solidFill>
                  <a:schemeClr val="tx1"/>
                </a:solidFill>
              </a:rPr>
              <a:t>~10%</a:t>
            </a:r>
            <a:endParaRPr lang="zh-TW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矩形 51">
            <a:extLst>
              <a:ext uri="{FF2B5EF4-FFF2-40B4-BE49-F238E27FC236}">
                <a16:creationId xmlns:a16="http://schemas.microsoft.com/office/drawing/2014/main" id="{5E579E6B-371E-7A57-96BC-F490901DB2D2}"/>
              </a:ext>
            </a:extLst>
          </p:cNvPr>
          <p:cNvSpPr/>
          <p:nvPr/>
        </p:nvSpPr>
        <p:spPr>
          <a:xfrm>
            <a:off x="7793586" y="1484784"/>
            <a:ext cx="548640" cy="5501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42" name="矩形 52">
            <a:extLst>
              <a:ext uri="{FF2B5EF4-FFF2-40B4-BE49-F238E27FC236}">
                <a16:creationId xmlns:a16="http://schemas.microsoft.com/office/drawing/2014/main" id="{C741D6BA-02A8-90B4-BF58-ECC2410C0F57}"/>
              </a:ext>
            </a:extLst>
          </p:cNvPr>
          <p:cNvSpPr/>
          <p:nvPr/>
        </p:nvSpPr>
        <p:spPr>
          <a:xfrm>
            <a:off x="7812019" y="1731139"/>
            <a:ext cx="548641" cy="271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100" dirty="0">
                <a:solidFill>
                  <a:schemeClr val="tx1"/>
                </a:solidFill>
              </a:rPr>
              <a:t>~10%</a:t>
            </a:r>
            <a:endParaRPr lang="zh-TW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矩形 53">
            <a:extLst>
              <a:ext uri="{FF2B5EF4-FFF2-40B4-BE49-F238E27FC236}">
                <a16:creationId xmlns:a16="http://schemas.microsoft.com/office/drawing/2014/main" id="{F84C7214-A257-2133-C98C-12EC545A412E}"/>
              </a:ext>
            </a:extLst>
          </p:cNvPr>
          <p:cNvSpPr/>
          <p:nvPr/>
        </p:nvSpPr>
        <p:spPr>
          <a:xfrm>
            <a:off x="8367490" y="2044323"/>
            <a:ext cx="548640" cy="5501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44" name="矩形 54">
            <a:extLst>
              <a:ext uri="{FF2B5EF4-FFF2-40B4-BE49-F238E27FC236}">
                <a16:creationId xmlns:a16="http://schemas.microsoft.com/office/drawing/2014/main" id="{2F652D56-8B59-555A-C5F7-FEB73F473AD0}"/>
              </a:ext>
            </a:extLst>
          </p:cNvPr>
          <p:cNvSpPr/>
          <p:nvPr/>
        </p:nvSpPr>
        <p:spPr>
          <a:xfrm>
            <a:off x="8385923" y="2290678"/>
            <a:ext cx="548641" cy="271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100" dirty="0">
                <a:solidFill>
                  <a:schemeClr val="tx1"/>
                </a:solidFill>
              </a:rPr>
              <a:t>~10%</a:t>
            </a:r>
            <a:endParaRPr lang="zh-TW" altLang="en-US" sz="1100" dirty="0">
              <a:solidFill>
                <a:schemeClr val="tx1"/>
              </a:solidFill>
            </a:endParaRPr>
          </a:p>
        </p:txBody>
      </p:sp>
      <p:sp>
        <p:nvSpPr>
          <p:cNvPr id="45" name="矩形 55">
            <a:extLst>
              <a:ext uri="{FF2B5EF4-FFF2-40B4-BE49-F238E27FC236}">
                <a16:creationId xmlns:a16="http://schemas.microsoft.com/office/drawing/2014/main" id="{B61FE64F-C9E2-A0ED-3FB3-C59045C1838C}"/>
              </a:ext>
            </a:extLst>
          </p:cNvPr>
          <p:cNvSpPr/>
          <p:nvPr/>
        </p:nvSpPr>
        <p:spPr>
          <a:xfrm>
            <a:off x="7809250" y="2609794"/>
            <a:ext cx="548640" cy="5501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46" name="矩形 56">
            <a:extLst>
              <a:ext uri="{FF2B5EF4-FFF2-40B4-BE49-F238E27FC236}">
                <a16:creationId xmlns:a16="http://schemas.microsoft.com/office/drawing/2014/main" id="{9A36590E-0344-D09E-8AFF-008231C8FAB3}"/>
              </a:ext>
            </a:extLst>
          </p:cNvPr>
          <p:cNvSpPr/>
          <p:nvPr/>
        </p:nvSpPr>
        <p:spPr>
          <a:xfrm>
            <a:off x="7827683" y="2856149"/>
            <a:ext cx="548641" cy="271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100" dirty="0">
                <a:solidFill>
                  <a:schemeClr val="tx1"/>
                </a:solidFill>
              </a:rPr>
              <a:t>~10%</a:t>
            </a:r>
            <a:endParaRPr lang="zh-TW" altLang="en-US" sz="1100" dirty="0">
              <a:solidFill>
                <a:schemeClr val="tx1"/>
              </a:solidFill>
            </a:endParaRPr>
          </a:p>
        </p:txBody>
      </p:sp>
      <p:sp>
        <p:nvSpPr>
          <p:cNvPr id="47" name="矩形 57">
            <a:extLst>
              <a:ext uri="{FF2B5EF4-FFF2-40B4-BE49-F238E27FC236}">
                <a16:creationId xmlns:a16="http://schemas.microsoft.com/office/drawing/2014/main" id="{92000587-0654-2DC9-5412-F16A563135EE}"/>
              </a:ext>
            </a:extLst>
          </p:cNvPr>
          <p:cNvSpPr/>
          <p:nvPr/>
        </p:nvSpPr>
        <p:spPr>
          <a:xfrm>
            <a:off x="5906941" y="1492846"/>
            <a:ext cx="548640" cy="5501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48" name="矩形 58">
            <a:extLst>
              <a:ext uri="{FF2B5EF4-FFF2-40B4-BE49-F238E27FC236}">
                <a16:creationId xmlns:a16="http://schemas.microsoft.com/office/drawing/2014/main" id="{53400AA6-82BA-01FD-5A28-AF2D901A5239}"/>
              </a:ext>
            </a:extLst>
          </p:cNvPr>
          <p:cNvSpPr/>
          <p:nvPr/>
        </p:nvSpPr>
        <p:spPr>
          <a:xfrm>
            <a:off x="5925374" y="1739201"/>
            <a:ext cx="548641" cy="271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100" dirty="0">
                <a:solidFill>
                  <a:schemeClr val="tx1"/>
                </a:solidFill>
              </a:rPr>
              <a:t>~10%</a:t>
            </a:r>
            <a:endParaRPr lang="zh-TW" altLang="en-US" sz="1100" dirty="0">
              <a:solidFill>
                <a:schemeClr val="tx1"/>
              </a:solidFill>
            </a:endParaRPr>
          </a:p>
        </p:txBody>
      </p:sp>
      <p:sp>
        <p:nvSpPr>
          <p:cNvPr id="49" name="矩形 59">
            <a:extLst>
              <a:ext uri="{FF2B5EF4-FFF2-40B4-BE49-F238E27FC236}">
                <a16:creationId xmlns:a16="http://schemas.microsoft.com/office/drawing/2014/main" id="{3B396E62-CCFF-FEFB-52E7-5BF5F9B5FD46}"/>
              </a:ext>
            </a:extLst>
          </p:cNvPr>
          <p:cNvSpPr/>
          <p:nvPr/>
        </p:nvSpPr>
        <p:spPr>
          <a:xfrm>
            <a:off x="5906941" y="2596084"/>
            <a:ext cx="548640" cy="5501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50" name="矩形 60">
            <a:extLst>
              <a:ext uri="{FF2B5EF4-FFF2-40B4-BE49-F238E27FC236}">
                <a16:creationId xmlns:a16="http://schemas.microsoft.com/office/drawing/2014/main" id="{5D537BF0-C2BC-14BB-A4BF-4BE7C0A70CA6}"/>
              </a:ext>
            </a:extLst>
          </p:cNvPr>
          <p:cNvSpPr/>
          <p:nvPr/>
        </p:nvSpPr>
        <p:spPr>
          <a:xfrm>
            <a:off x="5925374" y="2842439"/>
            <a:ext cx="548641" cy="271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100" dirty="0">
                <a:solidFill>
                  <a:schemeClr val="tx1"/>
                </a:solidFill>
              </a:rPr>
              <a:t>~10%</a:t>
            </a:r>
            <a:endParaRPr lang="zh-TW" altLang="en-US" sz="1100" dirty="0">
              <a:solidFill>
                <a:schemeClr val="tx1"/>
              </a:solidFill>
            </a:endParaRPr>
          </a:p>
        </p:txBody>
      </p:sp>
      <p:sp>
        <p:nvSpPr>
          <p:cNvPr id="51" name="矩形 61">
            <a:extLst>
              <a:ext uri="{FF2B5EF4-FFF2-40B4-BE49-F238E27FC236}">
                <a16:creationId xmlns:a16="http://schemas.microsoft.com/office/drawing/2014/main" id="{3080F6BD-991B-A3A1-4EF6-031E537CCEC7}"/>
              </a:ext>
            </a:extLst>
          </p:cNvPr>
          <p:cNvSpPr/>
          <p:nvPr/>
        </p:nvSpPr>
        <p:spPr>
          <a:xfrm>
            <a:off x="6466460" y="2034955"/>
            <a:ext cx="548640" cy="5501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52" name="矩形 62">
            <a:extLst>
              <a:ext uri="{FF2B5EF4-FFF2-40B4-BE49-F238E27FC236}">
                <a16:creationId xmlns:a16="http://schemas.microsoft.com/office/drawing/2014/main" id="{39E5A6DF-2E1F-5FC3-3B82-6BDFA483AC6A}"/>
              </a:ext>
            </a:extLst>
          </p:cNvPr>
          <p:cNvSpPr/>
          <p:nvPr/>
        </p:nvSpPr>
        <p:spPr>
          <a:xfrm>
            <a:off x="6484893" y="2281310"/>
            <a:ext cx="548641" cy="271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100" dirty="0">
                <a:solidFill>
                  <a:schemeClr val="tx1"/>
                </a:solidFill>
              </a:rPr>
              <a:t>~5%</a:t>
            </a:r>
            <a:endParaRPr lang="zh-TW" altLang="en-US" sz="1100" dirty="0">
              <a:solidFill>
                <a:schemeClr val="tx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B9D7414-9984-679B-34B7-8094E2FADC4B}"/>
              </a:ext>
            </a:extLst>
          </p:cNvPr>
          <p:cNvSpPr txBox="1"/>
          <p:nvPr/>
        </p:nvSpPr>
        <p:spPr>
          <a:xfrm>
            <a:off x="1279985" y="889327"/>
            <a:ext cx="91427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TW" b="1" dirty="0"/>
              <a:t>Emax</a:t>
            </a:r>
            <a:endParaRPr lang="zh-TW" altLang="en-US" b="1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3A574DB-6BBC-F253-C84C-D340ACD54D60}"/>
              </a:ext>
            </a:extLst>
          </p:cNvPr>
          <p:cNvSpPr txBox="1"/>
          <p:nvPr/>
        </p:nvSpPr>
        <p:spPr>
          <a:xfrm>
            <a:off x="1129222" y="3702687"/>
            <a:ext cx="91427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TW" b="1" dirty="0"/>
              <a:t>E5x5</a:t>
            </a:r>
            <a:endParaRPr lang="zh-TW" altLang="en-US" b="1" dirty="0"/>
          </a:p>
        </p:txBody>
      </p:sp>
      <p:sp>
        <p:nvSpPr>
          <p:cNvPr id="56" name="文字方塊 21">
            <a:extLst>
              <a:ext uri="{FF2B5EF4-FFF2-40B4-BE49-F238E27FC236}">
                <a16:creationId xmlns:a16="http://schemas.microsoft.com/office/drawing/2014/main" id="{BD151FFB-466C-9595-2DBF-903DD06BFFF3}"/>
              </a:ext>
            </a:extLst>
          </p:cNvPr>
          <p:cNvSpPr txBox="1"/>
          <p:nvPr/>
        </p:nvSpPr>
        <p:spPr>
          <a:xfrm>
            <a:off x="5416939" y="5099717"/>
            <a:ext cx="3279043" cy="707886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/>
              <a:t>No obvious improvement after energy spread study.</a:t>
            </a:r>
          </a:p>
        </p:txBody>
      </p:sp>
    </p:spTree>
    <p:extLst>
      <p:ext uri="{BB962C8B-B14F-4D97-AF65-F5344CB8AC3E}">
        <p14:creationId xmlns:p14="http://schemas.microsoft.com/office/powerpoint/2010/main" val="1334146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5B9C35-895F-84F2-A2E6-7FD7A822E1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9C58D-B404-340A-7996-717B320B2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/>
              <a:t>Study Energy Spread Cut (2)</a:t>
            </a:r>
            <a:br>
              <a:rPr lang="en-US" altLang="zh-TW" sz="3200" dirty="0"/>
            </a:br>
            <a:r>
              <a:rPr lang="en-US" altLang="zh-TW" sz="3200" b="1" dirty="0">
                <a:highlight>
                  <a:srgbClr val="FFFF00"/>
                </a:highlight>
              </a:rPr>
              <a:t>PbWO4 +</a:t>
            </a:r>
            <a:r>
              <a:rPr lang="en-US" altLang="zh-TW" sz="3200" b="1" dirty="0" err="1">
                <a:highlight>
                  <a:srgbClr val="FFFF00"/>
                </a:highlight>
              </a:rPr>
              <a:t>SiPM</a:t>
            </a:r>
            <a:endParaRPr lang="zh-TW" altLang="en-US" sz="3200" b="1" dirty="0">
              <a:highlight>
                <a:srgbClr val="FFFF00"/>
              </a:highlight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3ACF4C-04E3-7D12-BB37-971C09139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2025/06/11</a:t>
            </a:r>
            <a:endParaRPr lang="en-US" altLang="ja-JP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A39AF5-70E0-4191-5CB4-4DA361F3C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ZDC ECAL Test Beam Analysis</a:t>
            </a:r>
            <a:endParaRPr lang="en-US" altLang="ja-JP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C25DD-D19C-93A4-24C7-AC777E331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14</a:t>
            </a:fld>
            <a:r>
              <a:rPr lang="en-US" altLang="ja-JP"/>
              <a:t>/19</a:t>
            </a:r>
            <a:endParaRPr lang="en-US" altLang="ja-JP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0EF890-65A3-046A-061D-D45006532A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E2E6669-47DF-4EF5-9E80-82F8FEBF6284}"/>
              </a:ext>
            </a:extLst>
          </p:cNvPr>
          <p:cNvSpPr/>
          <p:nvPr/>
        </p:nvSpPr>
        <p:spPr>
          <a:xfrm>
            <a:off x="1475656" y="2060848"/>
            <a:ext cx="4968552" cy="2664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先緩緩，計算方式會因為</a:t>
            </a:r>
            <a:r>
              <a:rPr lang="en-US" altLang="zh-TW" dirty="0"/>
              <a:t>SIPM</a:t>
            </a:r>
            <a:r>
              <a:rPr lang="zh-TW" altLang="en-US" dirty="0"/>
              <a:t>有兩頻道而產生很多問題，要再想想沒辦法立刻趕出來</a:t>
            </a:r>
            <a:endParaRPr lang="en-US" altLang="zh-TW" dirty="0"/>
          </a:p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24693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66F1166-E0A3-4F87-A9A1-F2BD94B2F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24" y="44624"/>
            <a:ext cx="9858751" cy="792088"/>
          </a:xfrm>
        </p:spPr>
        <p:txBody>
          <a:bodyPr/>
          <a:lstStyle/>
          <a:p>
            <a:r>
              <a:rPr lang="en-US" altLang="zh-TW" sz="3600" dirty="0"/>
              <a:t>Pedestal Study (find ADC &lt;=&gt; Threshold (DAC))</a:t>
            </a:r>
            <a:endParaRPr lang="zh-TW" altLang="en-US" sz="3600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5A51748A-A884-49FC-9EFA-F793759E1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2025/06/11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B7E5B2D4-591C-4225-A609-2BE6E56F1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ZDC ECAL Test Beam Analysis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EE7D021-5D74-4393-91C3-3CB6CFC3B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15</a:t>
            </a:fld>
            <a:r>
              <a:rPr lang="en-US" altLang="ja-JP"/>
              <a:t>/19</a:t>
            </a:r>
            <a:endParaRPr lang="en-US" altLang="ja-JP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25836136-71C9-4CCD-8C69-791FE634B2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4" y="3140968"/>
            <a:ext cx="3058286" cy="3058286"/>
          </a:xfrm>
          <a:prstGeom prst="rect">
            <a:avLst/>
          </a:prstGeom>
        </p:spPr>
      </p:pic>
      <p:sp>
        <p:nvSpPr>
          <p:cNvPr id="10" name="矩形: 圓角 9">
            <a:extLst>
              <a:ext uri="{FF2B5EF4-FFF2-40B4-BE49-F238E27FC236}">
                <a16:creationId xmlns:a16="http://schemas.microsoft.com/office/drawing/2014/main" id="{11123555-79D3-403B-ACCD-281B613BC107}"/>
              </a:ext>
            </a:extLst>
          </p:cNvPr>
          <p:cNvSpPr/>
          <p:nvPr/>
        </p:nvSpPr>
        <p:spPr>
          <a:xfrm>
            <a:off x="920852" y="1652334"/>
            <a:ext cx="1152128" cy="64807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LYSO crystal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462B7FD0-004E-4E3F-8E79-D3DEE4E3CEA2}"/>
              </a:ext>
            </a:extLst>
          </p:cNvPr>
          <p:cNvSpPr/>
          <p:nvPr/>
        </p:nvSpPr>
        <p:spPr>
          <a:xfrm>
            <a:off x="2483768" y="1658753"/>
            <a:ext cx="1152128" cy="64807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GAGG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1717953C-EA29-4837-ADE8-466A08AC5C41}"/>
              </a:ext>
            </a:extLst>
          </p:cNvPr>
          <p:cNvSpPr/>
          <p:nvPr/>
        </p:nvSpPr>
        <p:spPr>
          <a:xfrm>
            <a:off x="3635896" y="1658753"/>
            <a:ext cx="1152128" cy="64807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err="1">
                <a:solidFill>
                  <a:schemeClr val="tx1"/>
                </a:solidFill>
              </a:rPr>
              <a:t>SiPM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86C6A61E-5389-4B5C-A946-48AC2AFA50D6}"/>
              </a:ext>
            </a:extLst>
          </p:cNvPr>
          <p:cNvSpPr/>
          <p:nvPr/>
        </p:nvSpPr>
        <p:spPr>
          <a:xfrm>
            <a:off x="5220072" y="1662008"/>
            <a:ext cx="1152128" cy="64807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CITI ROC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0F56D65B-0230-4EA1-8282-45580F90E74E}"/>
              </a:ext>
            </a:extLst>
          </p:cNvPr>
          <p:cNvCxnSpPr/>
          <p:nvPr/>
        </p:nvCxnSpPr>
        <p:spPr>
          <a:xfrm>
            <a:off x="5652120" y="1052736"/>
            <a:ext cx="0" cy="5040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C7DA89D4-7FB5-4E8E-87E4-A72F7AA9F6A8}"/>
              </a:ext>
            </a:extLst>
          </p:cNvPr>
          <p:cNvSpPr txBox="1"/>
          <p:nvPr/>
        </p:nvSpPr>
        <p:spPr>
          <a:xfrm>
            <a:off x="5659373" y="959529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Set different threshold 220-620 (digit), experimental condition</a:t>
            </a:r>
            <a:endParaRPr lang="zh-TW" altLang="en-US" dirty="0">
              <a:solidFill>
                <a:srgbClr val="FF0000"/>
              </a:solidFill>
            </a:endParaRPr>
          </a:p>
        </p:txBody>
      </p: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D2116BE8-0C1C-44F4-85C8-402C5C09271A}"/>
              </a:ext>
            </a:extLst>
          </p:cNvPr>
          <p:cNvCxnSpPr>
            <a:cxnSpLocks/>
          </p:cNvCxnSpPr>
          <p:nvPr/>
        </p:nvCxnSpPr>
        <p:spPr>
          <a:xfrm>
            <a:off x="6355783" y="1982789"/>
            <a:ext cx="720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FA53E35F-0355-4CEB-9AD7-AAE4971FC586}"/>
              </a:ext>
            </a:extLst>
          </p:cNvPr>
          <p:cNvSpPr txBox="1"/>
          <p:nvPr/>
        </p:nvSpPr>
        <p:spPr>
          <a:xfrm>
            <a:off x="7114091" y="1641184"/>
            <a:ext cx="3074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Check energy spectrum</a:t>
            </a:r>
          </a:p>
          <a:p>
            <a:r>
              <a:rPr lang="en-US" altLang="zh-TW" dirty="0">
                <a:solidFill>
                  <a:srgbClr val="FF0000"/>
                </a:solidFill>
                <a:sym typeface="Wingdings" panose="05000000000000000000" pitchFamily="2" charset="2"/>
              </a:rPr>
              <a:t>Then we can find threshold digit to energy relation plot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2124FB72-7467-4DCC-BF30-AE5184F9AF73}"/>
              </a:ext>
            </a:extLst>
          </p:cNvPr>
          <p:cNvSpPr/>
          <p:nvPr/>
        </p:nvSpPr>
        <p:spPr>
          <a:xfrm>
            <a:off x="8532440" y="4614356"/>
            <a:ext cx="73985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Fitting function:</a:t>
            </a:r>
          </a:p>
          <a:p>
            <a:pPr lvl="1"/>
            <a:r>
              <a:rPr lang="en-US" altLang="zh-TW" dirty="0"/>
              <a:t>Gaussian: BG + 202keV + 307keV + 202 keV</a:t>
            </a:r>
            <a:r>
              <a:rPr lang="zh-TW" altLang="en-US" dirty="0"/>
              <a:t> </a:t>
            </a:r>
            <a:r>
              <a:rPr lang="en-US" altLang="zh-TW" dirty="0"/>
              <a:t>escape peak.</a:t>
            </a:r>
          </a:p>
          <a:p>
            <a:pPr lvl="1"/>
            <a:r>
              <a:rPr lang="en-US" altLang="zh-TW" dirty="0"/>
              <a:t>Exponential: something background.</a:t>
            </a:r>
          </a:p>
          <a:p>
            <a:pPr lvl="1"/>
            <a:r>
              <a:rPr lang="en-US" altLang="zh-TW" dirty="0"/>
              <a:t>Gaussian CDF: threshold cut.</a:t>
            </a:r>
          </a:p>
          <a:p>
            <a:pPr lvl="1"/>
            <a:r>
              <a:rPr lang="en-US" altLang="zh-TW" dirty="0">
                <a:solidFill>
                  <a:srgbClr val="FF0000"/>
                </a:solidFill>
              </a:rPr>
              <a:t>From the fitting, we can define threshold position </a:t>
            </a:r>
            <a:endParaRPr lang="zh-TW" altLang="en-US" dirty="0">
              <a:solidFill>
                <a:srgbClr val="FF0000"/>
              </a:solidFill>
            </a:endParaRPr>
          </a:p>
          <a:p>
            <a:pPr lvl="1"/>
            <a:endParaRPr lang="en-US" altLang="zh-TW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3C92FA-0A8F-CCB6-3319-601739423DD1}"/>
              </a:ext>
            </a:extLst>
          </p:cNvPr>
          <p:cNvSpPr txBox="1"/>
          <p:nvPr/>
        </p:nvSpPr>
        <p:spPr>
          <a:xfrm>
            <a:off x="8972829" y="938705"/>
            <a:ext cx="4701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highlight>
                  <a:srgbClr val="FFFF00"/>
                </a:highlight>
              </a:rPr>
              <a:t>LYSO threshold range (digit, MeV)</a:t>
            </a:r>
          </a:p>
          <a:p>
            <a:r>
              <a:rPr lang="en-US" altLang="zh-TW" dirty="0">
                <a:highlight>
                  <a:srgbClr val="FFFF00"/>
                </a:highlight>
              </a:rPr>
              <a:t>PbWO4 threshold range (digit, MeV)</a:t>
            </a:r>
            <a:endParaRPr lang="zh-TW" altLang="en-US" dirty="0">
              <a:highlight>
                <a:srgbClr val="FFFF00"/>
              </a:highlight>
            </a:endParaRPr>
          </a:p>
        </p:txBody>
      </p:sp>
      <p:grpSp>
        <p:nvGrpSpPr>
          <p:cNvPr id="8" name="群組 8">
            <a:extLst>
              <a:ext uri="{FF2B5EF4-FFF2-40B4-BE49-F238E27FC236}">
                <a16:creationId xmlns:a16="http://schemas.microsoft.com/office/drawing/2014/main" id="{B964441B-C3F0-4983-8321-89298AC27CAD}"/>
              </a:ext>
            </a:extLst>
          </p:cNvPr>
          <p:cNvGrpSpPr/>
          <p:nvPr/>
        </p:nvGrpSpPr>
        <p:grpSpPr>
          <a:xfrm>
            <a:off x="3563888" y="2820155"/>
            <a:ext cx="5200360" cy="3360062"/>
            <a:chOff x="0" y="3171892"/>
            <a:chExt cx="4482141" cy="2989713"/>
          </a:xfrm>
        </p:grpSpPr>
        <p:pic>
          <p:nvPicPr>
            <p:cNvPr id="14" name="圖片 6">
              <a:extLst>
                <a:ext uri="{FF2B5EF4-FFF2-40B4-BE49-F238E27FC236}">
                  <a16:creationId xmlns:a16="http://schemas.microsoft.com/office/drawing/2014/main" id="{E1A40376-8426-4304-8F07-02FEE82376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25041"/>
            <a:stretch/>
          </p:blipFill>
          <p:spPr>
            <a:xfrm>
              <a:off x="0" y="3171892"/>
              <a:ext cx="4482141" cy="2989713"/>
            </a:xfrm>
            <a:prstGeom prst="rect">
              <a:avLst/>
            </a:prstGeom>
          </p:spPr>
        </p:pic>
        <p:pic>
          <p:nvPicPr>
            <p:cNvPr id="18" name="圖片 12">
              <a:extLst>
                <a:ext uri="{FF2B5EF4-FFF2-40B4-BE49-F238E27FC236}">
                  <a16:creationId xmlns:a16="http://schemas.microsoft.com/office/drawing/2014/main" id="{F76A3584-F1C5-4DEB-9ACB-CAFEA036C1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0889" t="50613"/>
            <a:stretch/>
          </p:blipFill>
          <p:spPr>
            <a:xfrm>
              <a:off x="1545630" y="4685071"/>
              <a:ext cx="2936511" cy="1476534"/>
            </a:xfrm>
            <a:prstGeom prst="rect">
              <a:avLst/>
            </a:prstGeom>
          </p:spPr>
        </p:pic>
      </p:grp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69D336D3-82BA-4A90-BB17-7564630597CA}"/>
              </a:ext>
            </a:extLst>
          </p:cNvPr>
          <p:cNvSpPr txBox="1"/>
          <p:nvPr/>
        </p:nvSpPr>
        <p:spPr>
          <a:xfrm>
            <a:off x="8442266" y="3015340"/>
            <a:ext cx="419361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altLang="zh-TW" sz="1100" dirty="0">
                <a:solidFill>
                  <a:srgbClr val="0000FF"/>
                </a:solidFill>
                <a:latin typeface="+mj-lt"/>
              </a:rPr>
              <a:t>μ</a:t>
            </a:r>
            <a:r>
              <a:rPr lang="en-US" altLang="zh-TW" sz="1100" dirty="0">
                <a:solidFill>
                  <a:srgbClr val="0000FF"/>
                </a:solidFill>
                <a:latin typeface="+mj-lt"/>
              </a:rPr>
              <a:t>THR(DAC)</a:t>
            </a:r>
            <a:r>
              <a:rPr lang="el-GR" altLang="zh-TW" sz="1100" dirty="0">
                <a:solidFill>
                  <a:srgbClr val="0000FF"/>
                </a:solidFill>
                <a:latin typeface="+mj-lt"/>
              </a:rPr>
              <a:t> = </a:t>
            </a:r>
            <a:r>
              <a:rPr lang="en-US" altLang="zh-TW" sz="1100" dirty="0">
                <a:solidFill>
                  <a:srgbClr val="0000FF"/>
                </a:solidFill>
                <a:latin typeface="+mj-lt"/>
              </a:rPr>
              <a:t>-3375 + 15.255 X + 0.017 X</a:t>
            </a:r>
            <a:r>
              <a:rPr lang="en-US" altLang="zh-TW" sz="1100" baseline="30000" dirty="0">
                <a:solidFill>
                  <a:srgbClr val="0000FF"/>
                </a:solidFill>
                <a:latin typeface="+mj-lt"/>
              </a:rPr>
              <a:t>2</a:t>
            </a:r>
            <a:r>
              <a:rPr lang="en-US" altLang="zh-TW" sz="1100" baseline="-250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zh-TW" sz="1100" dirty="0">
                <a:solidFill>
                  <a:srgbClr val="FF0000"/>
                </a:solidFill>
                <a:latin typeface="+mj-lt"/>
              </a:rPr>
              <a:t>+2500</a:t>
            </a:r>
          </a:p>
          <a:p>
            <a:r>
              <a:rPr lang="en-US" altLang="zh-TW" sz="1100" dirty="0">
                <a:solidFill>
                  <a:srgbClr val="0000FF"/>
                </a:solidFill>
                <a:latin typeface="+mj-lt"/>
              </a:rPr>
              <a:t>	400DAC = </a:t>
            </a:r>
            <a:r>
              <a:rPr lang="en-US" altLang="zh-TW" sz="1100" dirty="0">
                <a:solidFill>
                  <a:srgbClr val="FF0000"/>
                </a:solidFill>
                <a:latin typeface="+mj-lt"/>
              </a:rPr>
              <a:t>7947ADC</a:t>
            </a:r>
            <a:r>
              <a:rPr lang="en-US" altLang="zh-TW" sz="1100" dirty="0">
                <a:solidFill>
                  <a:srgbClr val="0000FF"/>
                </a:solidFill>
                <a:latin typeface="+mj-lt"/>
              </a:rPr>
              <a:t> , 650DAC = </a:t>
            </a:r>
            <a:r>
              <a:rPr lang="en-US" altLang="zh-TW" sz="1100" dirty="0">
                <a:solidFill>
                  <a:srgbClr val="FF0000"/>
                </a:solidFill>
                <a:latin typeface="+mj-lt"/>
              </a:rPr>
              <a:t>16223ADC</a:t>
            </a:r>
          </a:p>
          <a:p>
            <a:r>
              <a:rPr lang="en-US" altLang="zh-TW" sz="1100" dirty="0">
                <a:solidFill>
                  <a:srgbClr val="0000FF"/>
                </a:solidFill>
                <a:latin typeface="+mj-lt"/>
              </a:rPr>
              <a:t>MeV = (ADC+1367)/334</a:t>
            </a:r>
          </a:p>
          <a:p>
            <a:r>
              <a:rPr lang="en-US" altLang="zh-TW" sz="1100" dirty="0">
                <a:solidFill>
                  <a:srgbClr val="FF0000"/>
                </a:solidFill>
                <a:latin typeface="+mj-lt"/>
              </a:rPr>
              <a:t>	 7947ADC = 10.88 MeV, 16223ADC = 31.84MeV</a:t>
            </a:r>
            <a:endParaRPr lang="zh-TW" altLang="en-US" sz="11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3" name="圖片 22">
            <a:extLst>
              <a:ext uri="{FF2B5EF4-FFF2-40B4-BE49-F238E27FC236}">
                <a16:creationId xmlns:a16="http://schemas.microsoft.com/office/drawing/2014/main" id="{C26ADF3B-5C95-4CAC-9F30-092A0DB33F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5241" y="1254919"/>
            <a:ext cx="9961033" cy="5603081"/>
          </a:xfrm>
          <a:prstGeom prst="rect">
            <a:avLst/>
          </a:prstGeom>
        </p:spPr>
      </p:pic>
      <p:sp>
        <p:nvSpPr>
          <p:cNvPr id="24" name="矩形 23">
            <a:extLst>
              <a:ext uri="{FF2B5EF4-FFF2-40B4-BE49-F238E27FC236}">
                <a16:creationId xmlns:a16="http://schemas.microsoft.com/office/drawing/2014/main" id="{42BAFB1F-860E-4080-81C3-7F12E29B8D78}"/>
              </a:ext>
            </a:extLst>
          </p:cNvPr>
          <p:cNvSpPr/>
          <p:nvPr/>
        </p:nvSpPr>
        <p:spPr>
          <a:xfrm>
            <a:off x="3776817" y="4869160"/>
            <a:ext cx="3031579" cy="1029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>
                <a:solidFill>
                  <a:schemeClr val="tx1"/>
                </a:solidFill>
              </a:rPr>
              <a:t>這邊要用單一</a:t>
            </a:r>
            <a:r>
              <a:rPr lang="en-US" altLang="zh-TW" sz="1400" dirty="0">
                <a:solidFill>
                  <a:schemeClr val="tx1"/>
                </a:solidFill>
              </a:rPr>
              <a:t>SiPM</a:t>
            </a:r>
            <a:r>
              <a:rPr lang="zh-TW" altLang="en-US" sz="1400" dirty="0">
                <a:solidFill>
                  <a:schemeClr val="tx1"/>
                </a:solidFill>
              </a:rPr>
              <a:t>頻道的校正去看，不能用</a:t>
            </a:r>
            <a:r>
              <a:rPr lang="en-US" altLang="zh-TW" sz="1400" dirty="0">
                <a:solidFill>
                  <a:schemeClr val="tx1"/>
                </a:solidFill>
              </a:rPr>
              <a:t>ADC 11(</a:t>
            </a:r>
            <a:r>
              <a:rPr lang="zh-TW" altLang="en-US" sz="1400" dirty="0">
                <a:solidFill>
                  <a:schemeClr val="tx1"/>
                </a:solidFill>
              </a:rPr>
              <a:t>會有兩</a:t>
            </a:r>
            <a:r>
              <a:rPr lang="en-US" altLang="zh-TW" sz="1400" dirty="0">
                <a:solidFill>
                  <a:schemeClr val="tx1"/>
                </a:solidFill>
              </a:rPr>
              <a:t>SIPM)</a:t>
            </a:r>
            <a:r>
              <a:rPr lang="zh-TW" altLang="en-US" sz="1400" dirty="0">
                <a:solidFill>
                  <a:schemeClr val="tx1"/>
                </a:solidFill>
              </a:rPr>
              <a:t>，所以你會看到校正因子不一樣，不是圖放錯</a:t>
            </a:r>
          </a:p>
        </p:txBody>
      </p:sp>
      <p:sp>
        <p:nvSpPr>
          <p:cNvPr id="20" name="TextBox 5">
            <a:extLst>
              <a:ext uri="{FF2B5EF4-FFF2-40B4-BE49-F238E27FC236}">
                <a16:creationId xmlns:a16="http://schemas.microsoft.com/office/drawing/2014/main" id="{94FB64BE-30D0-4CCA-BC84-F8DFE0ECFE2B}"/>
              </a:ext>
            </a:extLst>
          </p:cNvPr>
          <p:cNvSpPr txBox="1"/>
          <p:nvPr/>
        </p:nvSpPr>
        <p:spPr>
          <a:xfrm>
            <a:off x="8299693" y="1625043"/>
            <a:ext cx="67474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highlight>
                  <a:srgbClr val="FFFF00"/>
                </a:highlight>
              </a:rPr>
              <a:t>LYSO threshold range (digit, MeV)</a:t>
            </a:r>
          </a:p>
          <a:p>
            <a:r>
              <a:rPr lang="en-US" altLang="zh-TW" dirty="0">
                <a:highlight>
                  <a:srgbClr val="FFFF00"/>
                </a:highlight>
                <a:sym typeface="Wingdings" panose="05000000000000000000" pitchFamily="2" charset="2"/>
              </a:rPr>
              <a:t>=(main Ch.) 268~300 = ???~??? MeV</a:t>
            </a:r>
          </a:p>
          <a:p>
            <a:r>
              <a:rPr lang="en-US" altLang="zh-TW" strike="sngStrike" dirty="0">
                <a:highlight>
                  <a:srgbClr val="FFFF00"/>
                </a:highlight>
              </a:rPr>
              <a:t>PbWO4 threshold range (digit, MeV)</a:t>
            </a:r>
          </a:p>
          <a:p>
            <a:r>
              <a:rPr lang="en-US" altLang="zh-TW" dirty="0">
                <a:highlight>
                  <a:srgbClr val="FFFF00"/>
                </a:highlight>
                <a:sym typeface="Wingdings" panose="05000000000000000000" pitchFamily="2" charset="2"/>
              </a:rPr>
              <a:t>=(main Ch.) </a:t>
            </a:r>
            <a:r>
              <a:rPr lang="en-US" altLang="zh-TW" dirty="0">
                <a:highlight>
                  <a:srgbClr val="FFFF00"/>
                </a:highlight>
              </a:rPr>
              <a:t>400~650 = 10.3~30.0 MeV)</a:t>
            </a:r>
            <a:endParaRPr lang="zh-TW" alt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1637191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5CEADF-30D1-79A8-AE2E-BD89FF89D8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C9E63-99D2-D464-E9B9-D342A87A9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/>
              <a:t> </a:t>
            </a:r>
            <a:r>
              <a:rPr lang="en-US" altLang="zh-TW" sz="3600" b="1" dirty="0"/>
              <a:t>MC Setting</a:t>
            </a:r>
            <a:endParaRPr lang="zh-TW" altLang="en-US" sz="3600" b="1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A283BF-D3D4-E50D-DE9F-EB551E075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2025/06/11</a:t>
            </a:r>
            <a:endParaRPr lang="en-US" altLang="ja-JP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BD6E9D-10E3-A26C-CA03-5D3EB5F11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ZDC ECAL Test Beam Analysis</a:t>
            </a:r>
            <a:endParaRPr lang="en-US" altLang="ja-JP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C52B4D-95E8-DC4B-0963-B01455DA3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16</a:t>
            </a:fld>
            <a:r>
              <a:rPr lang="en-US" altLang="ja-JP"/>
              <a:t>/19</a:t>
            </a:r>
            <a:endParaRPr lang="en-US" altLang="ja-JP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66CC25-6679-9B28-C620-BEDE753D8849}"/>
              </a:ext>
            </a:extLst>
          </p:cNvPr>
          <p:cNvSpPr txBox="1"/>
          <p:nvPr/>
        </p:nvSpPr>
        <p:spPr>
          <a:xfrm>
            <a:off x="4260016" y="1052736"/>
            <a:ext cx="489654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b="1" dirty="0"/>
              <a:t>Objective:</a:t>
            </a:r>
            <a:r>
              <a:rPr lang="en-US" altLang="zh-TW" sz="1600" dirty="0"/>
              <a:t> Energy deposition in the crystal array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b="1" dirty="0"/>
              <a:t>Particle:</a:t>
            </a:r>
            <a:r>
              <a:rPr lang="en-US" altLang="zh-TW" sz="1600" dirty="0"/>
              <a:t> Positron (PDG ID = −21)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b="1" dirty="0"/>
              <a:t>Beam energy:</a:t>
            </a:r>
            <a:r>
              <a:rPr lang="en-US" altLang="zh-TW" sz="1600" dirty="0"/>
              <a:t> W-200 </a:t>
            </a:r>
            <a:r>
              <a:rPr lang="el-GR" altLang="zh-TW" sz="1600" dirty="0"/>
              <a:t>μ</a:t>
            </a:r>
            <a:r>
              <a:rPr lang="en-US" altLang="zh-TW" sz="1600" dirty="0"/>
              <a:t>m–30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b="1" dirty="0">
                <a:solidFill>
                  <a:srgbClr val="FF0000"/>
                </a:solidFill>
              </a:rPr>
              <a:t>Beam position:</a:t>
            </a:r>
            <a:r>
              <a:rPr lang="en-US" altLang="zh-TW" sz="1600" dirty="0">
                <a:solidFill>
                  <a:srgbClr val="FF0000"/>
                </a:solidFill>
              </a:rPr>
              <a:t> spread beam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b="1" dirty="0">
                <a:solidFill>
                  <a:srgbClr val="FF0000"/>
                </a:solidFill>
              </a:rPr>
              <a:t>Beam direction: </a:t>
            </a:r>
            <a:r>
              <a:rPr lang="en-US" altLang="zh-TW" sz="1600" dirty="0">
                <a:solidFill>
                  <a:srgbClr val="FF0000"/>
                </a:solidFill>
              </a:rPr>
              <a:t>perpendicular to ZDC surface </a:t>
            </a:r>
            <a:endParaRPr lang="en-US" altLang="zh-TW" sz="1600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b="1" dirty="0"/>
              <a:t>Experimental Setup : </a:t>
            </a:r>
            <a:r>
              <a:rPr lang="en-US" altLang="zh-TW" sz="1600" dirty="0"/>
              <a:t>same as test beam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b="1" dirty="0">
                <a:solidFill>
                  <a:srgbClr val="FF0000"/>
                </a:solidFill>
              </a:rPr>
              <a:t>With optical photon turned 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b="1" dirty="0"/>
              <a:t>No APD/</a:t>
            </a:r>
            <a:r>
              <a:rPr lang="en-US" altLang="zh-TW" sz="1600" b="1" dirty="0" err="1"/>
              <a:t>SiPM</a:t>
            </a:r>
            <a:r>
              <a:rPr lang="en-US" altLang="zh-TW" sz="1600" b="1" dirty="0"/>
              <a:t> simulation</a:t>
            </a:r>
          </a:p>
        </p:txBody>
      </p:sp>
      <p:pic>
        <p:nvPicPr>
          <p:cNvPr id="10" name="圖片 17">
            <a:extLst>
              <a:ext uri="{FF2B5EF4-FFF2-40B4-BE49-F238E27FC236}">
                <a16:creationId xmlns:a16="http://schemas.microsoft.com/office/drawing/2014/main" id="{92FF4EEC-35C0-F45B-50BF-ACD0E0293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01" y="1318178"/>
            <a:ext cx="4086115" cy="1596500"/>
          </a:xfrm>
          <a:prstGeom prst="rect">
            <a:avLst/>
          </a:prstGeom>
        </p:spPr>
      </p:pic>
      <p:pic>
        <p:nvPicPr>
          <p:cNvPr id="6" name="圖片 40">
            <a:extLst>
              <a:ext uri="{FF2B5EF4-FFF2-40B4-BE49-F238E27FC236}">
                <a16:creationId xmlns:a16="http://schemas.microsoft.com/office/drawing/2014/main" id="{155EBA0E-EDB4-4210-9942-FE6A9FD4F9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0288"/>
          <a:stretch/>
        </p:blipFill>
        <p:spPr>
          <a:xfrm>
            <a:off x="825371" y="3589987"/>
            <a:ext cx="7474322" cy="247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2843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46018-63D8-EC96-C5C1-F5C73A5D2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highlight>
                  <a:srgbClr val="FFFF00"/>
                </a:highlight>
              </a:rPr>
              <a:t>LYSO/PbWO4</a:t>
            </a:r>
            <a:endParaRPr lang="zh-TW" altLang="en-US" dirty="0">
              <a:highlight>
                <a:srgbClr val="FFFF00"/>
              </a:highlight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A1EDE8-057F-C5A3-5603-CA5E866FE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2025/06/11</a:t>
            </a:r>
            <a:endParaRPr lang="en-US" altLang="ja-JP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A2CFD3-D9A1-44A5-0561-47C279079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ZDC ECAL Test Beam Analysis</a:t>
            </a:r>
            <a:endParaRPr lang="en-US" altLang="ja-JP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52DA21-B540-B445-F19A-A8E2E04AF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17</a:t>
            </a:fld>
            <a:r>
              <a:rPr lang="en-US" altLang="ja-JP"/>
              <a:t>/19</a:t>
            </a:r>
            <a:endParaRPr lang="en-US" altLang="ja-JP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CE6D58-1F94-0520-E09E-66FEDCFAE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strike="sngStrike" dirty="0">
                <a:highlight>
                  <a:srgbClr val="FFFF00"/>
                </a:highlight>
              </a:rPr>
              <a:t>ADC &lt;=&gt; Energy mapping, Fitting method (1)</a:t>
            </a:r>
          </a:p>
          <a:p>
            <a:r>
              <a:rPr lang="en-US" altLang="zh-TW" sz="2400" strike="sngStrike" dirty="0">
                <a:highlight>
                  <a:srgbClr val="FFFF00"/>
                </a:highlight>
              </a:rPr>
              <a:t>NO threshold cut, Data/MC : Emax, E3x3, E5x5 (3)</a:t>
            </a:r>
          </a:p>
          <a:p>
            <a:r>
              <a:rPr lang="en-US" altLang="zh-TW" sz="2400" strike="sngStrike" dirty="0">
                <a:highlight>
                  <a:srgbClr val="FFFF00"/>
                </a:highlight>
              </a:rPr>
              <a:t>With threshold cut (exp), Data/MC : Emax, E3x3, E5x5 (3)</a:t>
            </a:r>
          </a:p>
          <a:p>
            <a:r>
              <a:rPr lang="en-US" altLang="zh-TW" sz="2400" strike="sngStrike" dirty="0">
                <a:highlight>
                  <a:srgbClr val="FFFF00"/>
                </a:highlight>
              </a:rPr>
              <a:t>With threshold cut (match), Data/MC : Emax, E3x3, E5x5 (3)</a:t>
            </a:r>
          </a:p>
          <a:p>
            <a:r>
              <a:rPr lang="en-US" altLang="zh-TW" sz="2400" strike="sngStrike" dirty="0">
                <a:highlight>
                  <a:srgbClr val="FFFF00"/>
                </a:highlight>
              </a:rPr>
              <a:t>Threshold VS Resolution : Data, MC (1)</a:t>
            </a:r>
            <a:endParaRPr lang="zh-TW" altLang="en-US" sz="2400" strike="sngStrike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0762615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52504A3-C6C8-48D8-BFDC-A737E1EC3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LYSO E-ADC mapping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42930DC-3F55-40B1-9F25-70D4B9645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2025/06/11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F11040BC-2375-49EA-9D23-CE79BA75D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ZDC ECAL Test Beam Analysis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9F7ADD1-B687-4767-A9F8-CD798DE9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18</a:t>
            </a:fld>
            <a:r>
              <a:rPr lang="en-US" altLang="ja-JP"/>
              <a:t>/19</a:t>
            </a:r>
            <a:endParaRPr lang="en-US" altLang="ja-JP" dirty="0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A80327DD-AB45-4C28-9EFB-11D2DD2542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C4CD8721-E412-4BC8-AB88-7BEB4C5F2D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627" y="626761"/>
            <a:ext cx="2329195" cy="2329195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4739A9DA-CDFF-408D-B113-8B21901FA0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721" y="651065"/>
            <a:ext cx="2329195" cy="2329195"/>
          </a:xfrm>
          <a:prstGeom prst="rect">
            <a:avLst/>
          </a:prstGeom>
        </p:spPr>
      </p:pic>
      <p:sp>
        <p:nvSpPr>
          <p:cNvPr id="25" name="箭號: 向右 24">
            <a:extLst>
              <a:ext uri="{FF2B5EF4-FFF2-40B4-BE49-F238E27FC236}">
                <a16:creationId xmlns:a16="http://schemas.microsoft.com/office/drawing/2014/main" id="{1744E342-3C14-44D4-8C7B-8BCBE667C3F3}"/>
              </a:ext>
            </a:extLst>
          </p:cNvPr>
          <p:cNvSpPr/>
          <p:nvPr/>
        </p:nvSpPr>
        <p:spPr>
          <a:xfrm>
            <a:off x="3275856" y="154904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946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52504A3-C6C8-48D8-BFDC-A737E1EC3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PWO E-ADC mapping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42930DC-3F55-40B1-9F25-70D4B9645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2025/06/11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F11040BC-2375-49EA-9D23-CE79BA75D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ZDC ECAL Test Beam Analysis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9F7ADD1-B687-4767-A9F8-CD798DE9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19</a:t>
            </a:fld>
            <a:r>
              <a:rPr lang="en-US" altLang="ja-JP"/>
              <a:t>/19</a:t>
            </a:r>
            <a:endParaRPr lang="en-US" altLang="ja-JP" dirty="0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A80327DD-AB45-4C28-9EFB-11D2DD2542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25" name="箭號: 向右 24">
            <a:extLst>
              <a:ext uri="{FF2B5EF4-FFF2-40B4-BE49-F238E27FC236}">
                <a16:creationId xmlns:a16="http://schemas.microsoft.com/office/drawing/2014/main" id="{1744E342-3C14-44D4-8C7B-8BCBE667C3F3}"/>
              </a:ext>
            </a:extLst>
          </p:cNvPr>
          <p:cNvSpPr/>
          <p:nvPr/>
        </p:nvSpPr>
        <p:spPr>
          <a:xfrm>
            <a:off x="3513211" y="152129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6" name="圖片 45">
            <a:extLst>
              <a:ext uri="{FF2B5EF4-FFF2-40B4-BE49-F238E27FC236}">
                <a16:creationId xmlns:a16="http://schemas.microsoft.com/office/drawing/2014/main" id="{26F715F6-A506-46DF-89B1-CE97A84B6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211" y="2494426"/>
            <a:ext cx="3473408" cy="3473408"/>
          </a:xfrm>
          <a:prstGeom prst="rect">
            <a:avLst/>
          </a:prstGeom>
        </p:spPr>
      </p:pic>
      <p:pic>
        <p:nvPicPr>
          <p:cNvPr id="47" name="圖片 46">
            <a:extLst>
              <a:ext uri="{FF2B5EF4-FFF2-40B4-BE49-F238E27FC236}">
                <a16:creationId xmlns:a16="http://schemas.microsoft.com/office/drawing/2014/main" id="{A532C5D1-9124-4198-BD75-B105991BC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4976" y="2494426"/>
            <a:ext cx="3473408" cy="3473408"/>
          </a:xfrm>
          <a:prstGeom prst="rect">
            <a:avLst/>
          </a:prstGeom>
        </p:spPr>
      </p:pic>
      <p:sp>
        <p:nvSpPr>
          <p:cNvPr id="48" name="矩形 47">
            <a:extLst>
              <a:ext uri="{FF2B5EF4-FFF2-40B4-BE49-F238E27FC236}">
                <a16:creationId xmlns:a16="http://schemas.microsoft.com/office/drawing/2014/main" id="{212A893D-B2B6-4555-8A18-3107BA7AA9CA}"/>
              </a:ext>
            </a:extLst>
          </p:cNvPr>
          <p:cNvSpPr/>
          <p:nvPr/>
        </p:nvSpPr>
        <p:spPr>
          <a:xfrm rot="5400000">
            <a:off x="2557094" y="1248907"/>
            <a:ext cx="393455" cy="20975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altLang="zh-TW" sz="1400" dirty="0">
                <a:solidFill>
                  <a:srgbClr val="0070C0"/>
                </a:solidFill>
              </a:rPr>
              <a:t>Data/MC</a:t>
            </a:r>
            <a:endParaRPr lang="zh-TW" altLang="en-US" sz="1400" dirty="0">
              <a:solidFill>
                <a:srgbClr val="0070C0"/>
              </a:solidFill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0A913EB7-D1B4-43AE-9F8A-AD38A71B7B78}"/>
              </a:ext>
            </a:extLst>
          </p:cNvPr>
          <p:cNvSpPr/>
          <p:nvPr/>
        </p:nvSpPr>
        <p:spPr>
          <a:xfrm rot="5400000">
            <a:off x="6124953" y="1248907"/>
            <a:ext cx="393455" cy="20975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altLang="zh-TW" sz="1400" dirty="0">
                <a:solidFill>
                  <a:srgbClr val="0070C0"/>
                </a:solidFill>
              </a:rPr>
              <a:t>Data / Scaled-MC</a:t>
            </a:r>
            <a:endParaRPr lang="zh-TW" altLang="en-US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63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29BE9C5-4939-491C-8142-6435A7CB8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(Review) 2</a:t>
            </a:r>
            <a:r>
              <a:rPr lang="en-US" altLang="zh-TW" baseline="30000" dirty="0"/>
              <a:t>nd</a:t>
            </a:r>
            <a:r>
              <a:rPr lang="en-US" altLang="zh-TW" dirty="0"/>
              <a:t> ZDC</a:t>
            </a:r>
            <a:r>
              <a:rPr lang="zh-TW" altLang="en-US" dirty="0"/>
              <a:t> </a:t>
            </a:r>
            <a:r>
              <a:rPr lang="en-US" altLang="zh-TW" dirty="0"/>
              <a:t>ECAL Prototype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C6D7E8BE-56BE-4FDA-BA21-7C322327A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2025/09/10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D272D71-0A7E-490F-960D-A5127D5B5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Measurement of pion structure with Sullivan process and ZDC ECAL development</a:t>
            </a:r>
            <a:endParaRPr lang="en-US" altLang="ja-JP" dirty="0"/>
          </a:p>
        </p:txBody>
      </p:sp>
      <p:grpSp>
        <p:nvGrpSpPr>
          <p:cNvPr id="34" name="群組 33">
            <a:extLst>
              <a:ext uri="{FF2B5EF4-FFF2-40B4-BE49-F238E27FC236}">
                <a16:creationId xmlns:a16="http://schemas.microsoft.com/office/drawing/2014/main" id="{3DEE38A6-A087-480C-BF3E-A2D8DEC6E96F}"/>
              </a:ext>
            </a:extLst>
          </p:cNvPr>
          <p:cNvGrpSpPr/>
          <p:nvPr/>
        </p:nvGrpSpPr>
        <p:grpSpPr>
          <a:xfrm>
            <a:off x="94888" y="980728"/>
            <a:ext cx="8340400" cy="4118487"/>
            <a:chOff x="10163" y="1336384"/>
            <a:chExt cx="9134503" cy="4883535"/>
          </a:xfrm>
        </p:grpSpPr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EA183EDF-037B-4EDF-A0D1-857BCCEA9E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2357" r="52545" b="48749"/>
            <a:stretch/>
          </p:blipFill>
          <p:spPr>
            <a:xfrm>
              <a:off x="801437" y="1634793"/>
              <a:ext cx="8199222" cy="4140460"/>
            </a:xfrm>
            <a:prstGeom prst="rect">
              <a:avLst/>
            </a:prstGeom>
          </p:spPr>
        </p:pic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FC9458A0-640D-422C-8A15-244AC92DDD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8471" t="-233" r="1242" b="50504"/>
            <a:stretch/>
          </p:blipFill>
          <p:spPr>
            <a:xfrm>
              <a:off x="5607182" y="1360076"/>
              <a:ext cx="3328068" cy="201346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12419FD1-8D9B-4F8E-A6C1-483C4D7CC840}"/>
                </a:ext>
              </a:extLst>
            </p:cNvPr>
            <p:cNvSpPr/>
            <p:nvPr/>
          </p:nvSpPr>
          <p:spPr>
            <a:xfrm>
              <a:off x="3609749" y="2420888"/>
              <a:ext cx="1620348" cy="144016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600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3E487C5-5C4E-477A-A593-BC15CD690326}"/>
                </a:ext>
              </a:extLst>
            </p:cNvPr>
            <p:cNvSpPr/>
            <p:nvPr/>
          </p:nvSpPr>
          <p:spPr>
            <a:xfrm>
              <a:off x="1371009" y="1785462"/>
              <a:ext cx="1746981" cy="3875786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600"/>
            </a:p>
          </p:txBody>
        </p:sp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6C303066-9162-44B3-AD19-BA1541F08906}"/>
                </a:ext>
              </a:extLst>
            </p:cNvPr>
            <p:cNvSpPr txBox="1"/>
            <p:nvPr/>
          </p:nvSpPr>
          <p:spPr>
            <a:xfrm>
              <a:off x="1223749" y="1340796"/>
              <a:ext cx="20619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b="1" dirty="0">
                  <a:solidFill>
                    <a:srgbClr val="00B050"/>
                  </a:solidFill>
                </a:rPr>
                <a:t>Readout boards</a:t>
              </a:r>
              <a:endParaRPr lang="zh-TW" altLang="en-US" sz="1600" b="1" dirty="0">
                <a:solidFill>
                  <a:srgbClr val="00B050"/>
                </a:solidFill>
              </a:endParaRPr>
            </a:p>
          </p:txBody>
        </p:sp>
        <p:sp>
          <p:nvSpPr>
            <p:cNvPr id="17" name="文字方塊 16">
              <a:extLst>
                <a:ext uri="{FF2B5EF4-FFF2-40B4-BE49-F238E27FC236}">
                  <a16:creationId xmlns:a16="http://schemas.microsoft.com/office/drawing/2014/main" id="{1AC6715B-30C2-4C04-8853-C2C8336CC6D3}"/>
                </a:ext>
              </a:extLst>
            </p:cNvPr>
            <p:cNvSpPr txBox="1"/>
            <p:nvPr/>
          </p:nvSpPr>
          <p:spPr>
            <a:xfrm>
              <a:off x="2720009" y="5850587"/>
              <a:ext cx="43520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b="1" dirty="0"/>
                <a:t>Moving stage (remote control) ~ 54cm</a:t>
              </a:r>
              <a:endParaRPr lang="zh-TW" altLang="en-US" sz="1600" b="1" dirty="0"/>
            </a:p>
          </p:txBody>
        </p:sp>
        <p:sp>
          <p:nvSpPr>
            <p:cNvPr id="19" name="文字方塊 18">
              <a:extLst>
                <a:ext uri="{FF2B5EF4-FFF2-40B4-BE49-F238E27FC236}">
                  <a16:creationId xmlns:a16="http://schemas.microsoft.com/office/drawing/2014/main" id="{494E4202-6932-451B-9C04-23C92225C3EC}"/>
                </a:ext>
              </a:extLst>
            </p:cNvPr>
            <p:cNvSpPr txBox="1"/>
            <p:nvPr/>
          </p:nvSpPr>
          <p:spPr>
            <a:xfrm>
              <a:off x="4022205" y="1336384"/>
              <a:ext cx="8738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b="1" dirty="0">
                  <a:solidFill>
                    <a:srgbClr val="FF9900"/>
                  </a:solidFill>
                </a:rPr>
                <a:t>Beam</a:t>
              </a:r>
              <a:endParaRPr lang="zh-TW" altLang="en-US" sz="1600" b="1" dirty="0">
                <a:solidFill>
                  <a:srgbClr val="FF9900"/>
                </a:solidFill>
              </a:endParaRPr>
            </a:p>
          </p:txBody>
        </p:sp>
        <p:cxnSp>
          <p:nvCxnSpPr>
            <p:cNvPr id="21" name="直線單箭頭接點 20">
              <a:extLst>
                <a:ext uri="{FF2B5EF4-FFF2-40B4-BE49-F238E27FC236}">
                  <a16:creationId xmlns:a16="http://schemas.microsoft.com/office/drawing/2014/main" id="{6CD8B4FE-9732-4CAF-8929-A5AFBD5E56C2}"/>
                </a:ext>
              </a:extLst>
            </p:cNvPr>
            <p:cNvCxnSpPr>
              <a:cxnSpLocks/>
            </p:cNvCxnSpPr>
            <p:nvPr/>
          </p:nvCxnSpPr>
          <p:spPr>
            <a:xfrm>
              <a:off x="4434594" y="1785462"/>
              <a:ext cx="0" cy="3875786"/>
            </a:xfrm>
            <a:prstGeom prst="straightConnector1">
              <a:avLst/>
            </a:prstGeom>
            <a:ln w="50800">
              <a:solidFill>
                <a:srgbClr val="FF99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7C71E451-01F1-4C88-950F-E1B8FD0FB4D9}"/>
                </a:ext>
              </a:extLst>
            </p:cNvPr>
            <p:cNvSpPr txBox="1"/>
            <p:nvPr/>
          </p:nvSpPr>
          <p:spPr>
            <a:xfrm>
              <a:off x="5872995" y="5038541"/>
              <a:ext cx="19737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b="1" dirty="0">
                  <a:solidFill>
                    <a:srgbClr val="0066FF"/>
                  </a:solidFill>
                </a:rPr>
                <a:t>PbWO4 + </a:t>
              </a:r>
              <a:r>
                <a:rPr lang="en-US" altLang="zh-TW" sz="1600" b="1" dirty="0" err="1">
                  <a:solidFill>
                    <a:srgbClr val="0066FF"/>
                  </a:solidFill>
                </a:rPr>
                <a:t>SiPM</a:t>
              </a:r>
              <a:endParaRPr lang="zh-TW" altLang="en-US" sz="1600" b="1" dirty="0">
                <a:solidFill>
                  <a:srgbClr val="0066FF"/>
                </a:solidFill>
              </a:endParaRP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CCA607F1-75CA-4AFA-8173-EEEC345070F2}"/>
                </a:ext>
              </a:extLst>
            </p:cNvPr>
            <p:cNvSpPr/>
            <p:nvPr/>
          </p:nvSpPr>
          <p:spPr>
            <a:xfrm>
              <a:off x="3590277" y="4003259"/>
              <a:ext cx="1664876" cy="1219948"/>
            </a:xfrm>
            <a:prstGeom prst="rect">
              <a:avLst/>
            </a:prstGeom>
            <a:noFill/>
            <a:ln w="381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600"/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DA5B758D-13BE-4C13-87EC-8F9ED0E78C43}"/>
                </a:ext>
              </a:extLst>
            </p:cNvPr>
            <p:cNvSpPr/>
            <p:nvPr/>
          </p:nvSpPr>
          <p:spPr>
            <a:xfrm>
              <a:off x="5344971" y="4010562"/>
              <a:ext cx="2153206" cy="1002614"/>
            </a:xfrm>
            <a:prstGeom prst="rect">
              <a:avLst/>
            </a:prstGeom>
            <a:noFill/>
            <a:ln w="3810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600"/>
            </a:p>
          </p:txBody>
        </p:sp>
        <p:sp>
          <p:nvSpPr>
            <p:cNvPr id="25" name="文字方塊 24">
              <a:extLst>
                <a:ext uri="{FF2B5EF4-FFF2-40B4-BE49-F238E27FC236}">
                  <a16:creationId xmlns:a16="http://schemas.microsoft.com/office/drawing/2014/main" id="{8667E7F2-BAA4-4D04-97AF-6BDCBEB3CC7E}"/>
                </a:ext>
              </a:extLst>
            </p:cNvPr>
            <p:cNvSpPr txBox="1"/>
            <p:nvPr/>
          </p:nvSpPr>
          <p:spPr>
            <a:xfrm>
              <a:off x="4556393" y="5382699"/>
              <a:ext cx="19737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b="1" dirty="0">
                  <a:solidFill>
                    <a:srgbClr val="FF00FF"/>
                  </a:solidFill>
                </a:rPr>
                <a:t>LYSO + APD</a:t>
              </a:r>
              <a:endParaRPr lang="zh-TW" altLang="en-US" sz="1600" b="1" dirty="0">
                <a:solidFill>
                  <a:srgbClr val="FF00FF"/>
                </a:solidFill>
              </a:endParaRPr>
            </a:p>
          </p:txBody>
        </p:sp>
        <p:cxnSp>
          <p:nvCxnSpPr>
            <p:cNvPr id="27" name="直線單箭頭接點 26">
              <a:extLst>
                <a:ext uri="{FF2B5EF4-FFF2-40B4-BE49-F238E27FC236}">
                  <a16:creationId xmlns:a16="http://schemas.microsoft.com/office/drawing/2014/main" id="{68ED419B-BB6B-42FF-8546-5176A66E0DF7}"/>
                </a:ext>
              </a:extLst>
            </p:cNvPr>
            <p:cNvCxnSpPr>
              <a:cxnSpLocks/>
            </p:cNvCxnSpPr>
            <p:nvPr/>
          </p:nvCxnSpPr>
          <p:spPr>
            <a:xfrm>
              <a:off x="945453" y="1710128"/>
              <a:ext cx="0" cy="409049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文字方塊 28">
              <a:extLst>
                <a:ext uri="{FF2B5EF4-FFF2-40B4-BE49-F238E27FC236}">
                  <a16:creationId xmlns:a16="http://schemas.microsoft.com/office/drawing/2014/main" id="{48CF172E-BF61-401E-9799-EDE4A2C94300}"/>
                </a:ext>
              </a:extLst>
            </p:cNvPr>
            <p:cNvSpPr txBox="1"/>
            <p:nvPr/>
          </p:nvSpPr>
          <p:spPr>
            <a:xfrm>
              <a:off x="10163" y="3489059"/>
              <a:ext cx="9296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b="1" dirty="0"/>
                <a:t>~27cm</a:t>
              </a:r>
              <a:endParaRPr lang="zh-TW" altLang="en-US" sz="1600" b="1" dirty="0"/>
            </a:p>
          </p:txBody>
        </p:sp>
        <p:cxnSp>
          <p:nvCxnSpPr>
            <p:cNvPr id="30" name="直線單箭頭接點 29">
              <a:extLst>
                <a:ext uri="{FF2B5EF4-FFF2-40B4-BE49-F238E27FC236}">
                  <a16:creationId xmlns:a16="http://schemas.microsoft.com/office/drawing/2014/main" id="{17D6C29E-55C7-4765-B89C-5B8F3443686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15616" y="5800618"/>
              <a:ext cx="756084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文字方塊 31">
              <a:extLst>
                <a:ext uri="{FF2B5EF4-FFF2-40B4-BE49-F238E27FC236}">
                  <a16:creationId xmlns:a16="http://schemas.microsoft.com/office/drawing/2014/main" id="{FA12D66E-62FC-45E2-9F69-4D9A922D2A24}"/>
                </a:ext>
              </a:extLst>
            </p:cNvPr>
            <p:cNvSpPr txBox="1"/>
            <p:nvPr/>
          </p:nvSpPr>
          <p:spPr>
            <a:xfrm>
              <a:off x="5225868" y="3507657"/>
              <a:ext cx="3918798" cy="401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b="1" dirty="0">
                  <a:solidFill>
                    <a:srgbClr val="FF0000"/>
                  </a:solidFill>
                </a:rPr>
                <a:t>Beam monitor :</a:t>
              </a:r>
              <a:r>
                <a:rPr lang="zh-TW" altLang="en-US" sz="1600" b="1" dirty="0">
                  <a:solidFill>
                    <a:srgbClr val="FF0000"/>
                  </a:solidFill>
                </a:rPr>
                <a:t> </a:t>
              </a:r>
              <a:r>
                <a:rPr lang="en-US" altLang="zh-TW" sz="1600" b="1" dirty="0">
                  <a:solidFill>
                    <a:srgbClr val="FF0000"/>
                  </a:solidFill>
                </a:rPr>
                <a:t>Trigger system</a:t>
              </a:r>
              <a:endParaRPr lang="zh-TW" altLang="en-US" sz="1600" b="1" dirty="0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7B12EAA-7AAC-54CE-B48F-60F2A3B9FEF8}"/>
              </a:ext>
            </a:extLst>
          </p:cNvPr>
          <p:cNvGraphicFramePr>
            <a:graphicFrameLocks noGrp="1"/>
          </p:cNvGraphicFramePr>
          <p:nvPr/>
        </p:nvGraphicFramePr>
        <p:xfrm>
          <a:off x="308203" y="5178034"/>
          <a:ext cx="8710174" cy="1289488"/>
        </p:xfrm>
        <a:graphic>
          <a:graphicData uri="http://schemas.openxmlformats.org/drawingml/2006/table">
            <a:tbl>
              <a:tblPr/>
              <a:tblGrid>
                <a:gridCol w="1042434">
                  <a:extLst>
                    <a:ext uri="{9D8B030D-6E8A-4147-A177-3AD203B41FA5}">
                      <a16:colId xmlns:a16="http://schemas.microsoft.com/office/drawing/2014/main" val="1445840499"/>
                    </a:ext>
                  </a:extLst>
                </a:gridCol>
                <a:gridCol w="1188409">
                  <a:extLst>
                    <a:ext uri="{9D8B030D-6E8A-4147-A177-3AD203B41FA5}">
                      <a16:colId xmlns:a16="http://schemas.microsoft.com/office/drawing/2014/main" val="3605776675"/>
                    </a:ext>
                  </a:extLst>
                </a:gridCol>
                <a:gridCol w="631197">
                  <a:extLst>
                    <a:ext uri="{9D8B030D-6E8A-4147-A177-3AD203B41FA5}">
                      <a16:colId xmlns:a16="http://schemas.microsoft.com/office/drawing/2014/main" val="3871758943"/>
                    </a:ext>
                  </a:extLst>
                </a:gridCol>
                <a:gridCol w="1053574">
                  <a:extLst>
                    <a:ext uri="{9D8B030D-6E8A-4147-A177-3AD203B41FA5}">
                      <a16:colId xmlns:a16="http://schemas.microsoft.com/office/drawing/2014/main" val="2964012386"/>
                    </a:ext>
                  </a:extLst>
                </a:gridCol>
                <a:gridCol w="896806">
                  <a:extLst>
                    <a:ext uri="{9D8B030D-6E8A-4147-A177-3AD203B41FA5}">
                      <a16:colId xmlns:a16="http://schemas.microsoft.com/office/drawing/2014/main" val="2385774312"/>
                    </a:ext>
                  </a:extLst>
                </a:gridCol>
                <a:gridCol w="691748">
                  <a:extLst>
                    <a:ext uri="{9D8B030D-6E8A-4147-A177-3AD203B41FA5}">
                      <a16:colId xmlns:a16="http://schemas.microsoft.com/office/drawing/2014/main" val="1587786942"/>
                    </a:ext>
                  </a:extLst>
                </a:gridCol>
                <a:gridCol w="1123200">
                  <a:extLst>
                    <a:ext uri="{9D8B030D-6E8A-4147-A177-3AD203B41FA5}">
                      <a16:colId xmlns:a16="http://schemas.microsoft.com/office/drawing/2014/main" val="3858215652"/>
                    </a:ext>
                  </a:extLst>
                </a:gridCol>
                <a:gridCol w="1041403">
                  <a:extLst>
                    <a:ext uri="{9D8B030D-6E8A-4147-A177-3AD203B41FA5}">
                      <a16:colId xmlns:a16="http://schemas.microsoft.com/office/drawing/2014/main" val="3216306145"/>
                    </a:ext>
                  </a:extLst>
                </a:gridCol>
                <a:gridCol w="1041403">
                  <a:extLst>
                    <a:ext uri="{9D8B030D-6E8A-4147-A177-3AD203B41FA5}">
                      <a16:colId xmlns:a16="http://schemas.microsoft.com/office/drawing/2014/main" val="2963103758"/>
                    </a:ext>
                  </a:extLst>
                </a:gridCol>
              </a:tblGrid>
              <a:tr h="9911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05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67" marR="27467" marT="18311" marB="183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5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Detector</a:t>
                      </a:r>
                    </a:p>
                  </a:txBody>
                  <a:tcPr marL="27467" marR="27467" marT="18311" marB="183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dirty="0">
                          <a:effectLst/>
                          <a:latin typeface="Arial" panose="020B0604020202020204" pitchFamily="34" charset="0"/>
                        </a:rPr>
                        <a:t>Crystal</a:t>
                      </a:r>
                    </a:p>
                  </a:txBody>
                  <a:tcPr marL="27467" marR="27467" marT="18311" marB="183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200" b="1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67" marR="27467" marT="18311" marB="183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200" b="1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67" marR="27467" marT="18311" marB="183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200" b="1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67" marR="27467" marT="18311" marB="183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dirty="0">
                          <a:effectLst/>
                          <a:latin typeface="Arial" panose="020B0604020202020204" pitchFamily="34" charset="0"/>
                        </a:rPr>
                        <a:t>Sensor</a:t>
                      </a:r>
                    </a:p>
                  </a:txBody>
                  <a:tcPr marL="27467" marR="27467" marT="18311" marB="183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n-US" sz="1200" b="1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67" marR="27467" marT="18311" marB="1831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US" sz="105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DAQ</a:t>
                      </a:r>
                    </a:p>
                  </a:txBody>
                  <a:tcPr marL="27467" marR="27467" marT="18311" marB="1831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09952"/>
                  </a:ext>
                </a:extLst>
              </a:tr>
              <a:tr h="8534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altLang="zh-TW" sz="1200" b="1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67" marR="27467" marT="18311" marB="183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5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name</a:t>
                      </a:r>
                    </a:p>
                  </a:txBody>
                  <a:tcPr marL="27467" marR="27467" marT="18311" marB="183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Size of one cell</a:t>
                      </a:r>
                    </a:p>
                  </a:txBody>
                  <a:tcPr marL="27467" marR="27467" marT="18311" marB="183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Length</a:t>
                      </a:r>
                    </a:p>
                  </a:txBody>
                  <a:tcPr marL="27467" marR="27467" marT="18311" marB="183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Array</a:t>
                      </a:r>
                    </a:p>
                  </a:txBody>
                  <a:tcPr marL="27467" marR="27467" marT="18311" marB="183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50" b="1" dirty="0">
                          <a:solidFill>
                            <a:schemeClr val="tx1"/>
                          </a:solidFill>
                        </a:rPr>
                        <a:t>Type</a:t>
                      </a:r>
                      <a:endParaRPr lang="zh-TW" alt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 marL="27467" marR="27467" marT="18311" marB="183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sensor/crystal</a:t>
                      </a:r>
                    </a:p>
                  </a:txBody>
                  <a:tcPr marL="27467" marR="27467" marT="18311" marB="183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sz="1200" b="1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67" marR="27467" marT="18311" marB="183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61835750"/>
                  </a:ext>
                </a:extLst>
              </a:tr>
              <a:tr h="291789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05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en-US" altLang="zh-TW" sz="1050" b="1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nd</a:t>
                      </a:r>
                      <a:r>
                        <a:rPr lang="en-US" altLang="zh-TW" sz="105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prototype</a:t>
                      </a:r>
                    </a:p>
                    <a:p>
                      <a:pPr algn="ctr" rtl="0" fontAlgn="ctr"/>
                      <a:r>
                        <a:rPr lang="en-US" altLang="zh-TW" sz="105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2024-2025</a:t>
                      </a:r>
                    </a:p>
                  </a:txBody>
                  <a:tcPr marL="27467" marR="27467" marT="18311" marB="183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LYSO + APD</a:t>
                      </a:r>
                    </a:p>
                  </a:txBody>
                  <a:tcPr marL="27467" marR="27467" marT="18311" marB="183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LYSO</a:t>
                      </a:r>
                      <a:endParaRPr lang="en-US" altLang="zh-TW" sz="105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67" marR="27467" marT="18311" marB="183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1cm*1cm</a:t>
                      </a:r>
                    </a:p>
                  </a:txBody>
                  <a:tcPr marL="27467" marR="27467" marT="18311" marB="183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6.6cm (6X0)</a:t>
                      </a:r>
                    </a:p>
                  </a:txBody>
                  <a:tcPr marL="27467" marR="27467" marT="18311" marB="183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8x8</a:t>
                      </a:r>
                    </a:p>
                  </a:txBody>
                  <a:tcPr marL="27467" marR="27467" marT="18311" marB="183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APD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5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C30739ECERH</a:t>
                      </a:r>
                    </a:p>
                  </a:txBody>
                  <a:tcPr marL="27467" marR="27467" marT="18311" marB="1831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TW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27467" marR="27467" marT="18311" marB="1831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CITIROC</a:t>
                      </a:r>
                    </a:p>
                  </a:txBody>
                  <a:tcPr marL="27467" marR="27467" marT="18311" marB="1831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404907"/>
                  </a:ext>
                </a:extLst>
              </a:tr>
              <a:tr h="222976">
                <a:tc vMerge="1">
                  <a:txBody>
                    <a:bodyPr/>
                    <a:lstStyle/>
                    <a:p>
                      <a:pPr algn="ctr" rtl="0" fontAlgn="ctr"/>
                      <a:endParaRPr lang="en-US" sz="1200" b="1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67" marR="27467" marT="18311" marB="183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PbWO4 + </a:t>
                      </a:r>
                      <a:r>
                        <a:rPr lang="en-US" sz="1200" b="1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SiPM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67" marR="27467" marT="18311" marB="183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PbWO4</a:t>
                      </a:r>
                    </a:p>
                  </a:txBody>
                  <a:tcPr marL="27467" marR="27467" marT="18311" marB="183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2cm*2cm</a:t>
                      </a:r>
                    </a:p>
                  </a:txBody>
                  <a:tcPr marL="27467" marR="27467" marT="18311" marB="183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5.3cm (6X0)</a:t>
                      </a:r>
                    </a:p>
                  </a:txBody>
                  <a:tcPr marL="27467" marR="27467" marT="18311" marB="183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6x6</a:t>
                      </a:r>
                    </a:p>
                  </a:txBody>
                  <a:tcPr marL="27467" marR="27467" marT="18311" marB="183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SiPM</a:t>
                      </a:r>
                      <a:endParaRPr lang="en-US" sz="105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rtl="0" fontAlgn="b"/>
                      <a:r>
                        <a:rPr lang="en-US" sz="105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Onsemi</a:t>
                      </a:r>
                      <a:endParaRPr lang="en-US" sz="105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MICROFC-60035</a:t>
                      </a:r>
                    </a:p>
                  </a:txBody>
                  <a:tcPr marL="27467" marR="27467" marT="18311" marB="1831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US" altLang="zh-TW" sz="105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467" marR="27467" marT="18311" marB="1831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CITIROC</a:t>
                      </a:r>
                    </a:p>
                  </a:txBody>
                  <a:tcPr marL="27467" marR="27467" marT="18311" marB="1831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5235414"/>
                  </a:ext>
                </a:extLst>
              </a:tr>
            </a:tbl>
          </a:graphicData>
        </a:graphic>
      </p:graphicFrame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89B39154-F3B4-92BC-76CF-2168F54B8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2</a:t>
            </a:fld>
            <a:r>
              <a:rPr lang="en-US" altLang="ja-JP"/>
              <a:t>/18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902837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PbWO</a:t>
            </a:r>
            <a:r>
              <a:rPr lang="en-US" altLang="zh-TW" baseline="-25000" dirty="0"/>
              <a:t>4</a:t>
            </a:r>
            <a:r>
              <a:rPr lang="en-US" altLang="zh-TW" dirty="0"/>
              <a:t>: 1x1</a:t>
            </a:r>
            <a:r>
              <a:rPr lang="zh-TW" altLang="en-US" dirty="0"/>
              <a:t> </a:t>
            </a:r>
            <a:r>
              <a:rPr lang="en-US" altLang="zh-TW" dirty="0"/>
              <a:t>Data/MC in different energy</a:t>
            </a:r>
            <a:endParaRPr 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20</a:t>
            </a:fld>
            <a:endParaRPr lang="en-US"/>
          </a:p>
        </p:txBody>
      </p:sp>
      <p:sp>
        <p:nvSpPr>
          <p:cNvPr id="26" name="內容版面配置區 2">
            <a:extLst>
              <a:ext uri="{FF2B5EF4-FFF2-40B4-BE49-F238E27FC236}">
                <a16:creationId xmlns:a16="http://schemas.microsoft.com/office/drawing/2014/main" id="{C92133D6-7496-4D88-9EBC-E02C4794C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485" y="1808584"/>
            <a:ext cx="4282679" cy="582191"/>
          </a:xfrm>
        </p:spPr>
        <p:txBody>
          <a:bodyPr>
            <a:normAutofit/>
          </a:bodyPr>
          <a:lstStyle/>
          <a:p>
            <a:r>
              <a:rPr lang="en-US" sz="1800" dirty="0"/>
              <a:t>(Data+3933)/(MCx397.47)</a:t>
            </a:r>
          </a:p>
        </p:txBody>
      </p:sp>
      <p:pic>
        <p:nvPicPr>
          <p:cNvPr id="32" name="圖片 31">
            <a:extLst>
              <a:ext uri="{FF2B5EF4-FFF2-40B4-BE49-F238E27FC236}">
                <a16:creationId xmlns:a16="http://schemas.microsoft.com/office/drawing/2014/main" id="{5E36D489-A3DE-407E-A545-39469930C5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9269"/>
            <a:ext cx="7151461" cy="3575731"/>
          </a:xfrm>
          <a:prstGeom prst="rect">
            <a:avLst/>
          </a:prstGeom>
        </p:spPr>
      </p:pic>
      <p:grpSp>
        <p:nvGrpSpPr>
          <p:cNvPr id="55" name="群組 54">
            <a:extLst>
              <a:ext uri="{FF2B5EF4-FFF2-40B4-BE49-F238E27FC236}">
                <a16:creationId xmlns:a16="http://schemas.microsoft.com/office/drawing/2014/main" id="{11636CE7-706A-4679-90BC-754526662370}"/>
              </a:ext>
            </a:extLst>
          </p:cNvPr>
          <p:cNvGrpSpPr/>
          <p:nvPr/>
        </p:nvGrpSpPr>
        <p:grpSpPr>
          <a:xfrm>
            <a:off x="7151461" y="1449422"/>
            <a:ext cx="1285810" cy="786573"/>
            <a:chOff x="8840549" y="789562"/>
            <a:chExt cx="1714413" cy="1048764"/>
          </a:xfrm>
        </p:grpSpPr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D22E5F1F-CC10-4437-BEEF-C4810CC0C095}"/>
                </a:ext>
              </a:extLst>
            </p:cNvPr>
            <p:cNvSpPr/>
            <p:nvPr/>
          </p:nvSpPr>
          <p:spPr>
            <a:xfrm>
              <a:off x="8840549" y="789562"/>
              <a:ext cx="1714413" cy="104876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rgbClr val="0000FF"/>
                  </a:solidFill>
                </a:rPr>
                <a:t>Data-3933</a:t>
              </a:r>
            </a:p>
            <a:p>
              <a:pPr algn="ctr"/>
              <a:r>
                <a:rPr lang="en-US" sz="1200" dirty="0">
                  <a:solidFill>
                    <a:srgbClr val="FF0000"/>
                  </a:solidFill>
                </a:rPr>
                <a:t>MCx397.41</a:t>
              </a:r>
            </a:p>
            <a:p>
              <a:pPr algn="ctr"/>
              <a:r>
                <a:rPr lang="en-US" altLang="zh-TW" sz="1200" dirty="0">
                  <a:solidFill>
                    <a:srgbClr val="0000FF"/>
                  </a:solidFill>
                </a:rPr>
                <a:t>Data FIT</a:t>
              </a:r>
            </a:p>
            <a:p>
              <a:pPr algn="ctr"/>
              <a:r>
                <a:rPr lang="en-US" altLang="zh-TW" sz="1200" dirty="0">
                  <a:solidFill>
                    <a:srgbClr val="FF0000"/>
                  </a:solidFill>
                </a:rPr>
                <a:t>MC FIT</a:t>
              </a:r>
            </a:p>
          </p:txBody>
        </p:sp>
        <p:grpSp>
          <p:nvGrpSpPr>
            <p:cNvPr id="57" name="群組 56">
              <a:extLst>
                <a:ext uri="{FF2B5EF4-FFF2-40B4-BE49-F238E27FC236}">
                  <a16:creationId xmlns:a16="http://schemas.microsoft.com/office/drawing/2014/main" id="{35052BBF-3E2D-4FEF-9801-D50FB26819E8}"/>
                </a:ext>
              </a:extLst>
            </p:cNvPr>
            <p:cNvGrpSpPr/>
            <p:nvPr/>
          </p:nvGrpSpPr>
          <p:grpSpPr>
            <a:xfrm>
              <a:off x="8901988" y="868376"/>
              <a:ext cx="229226" cy="143207"/>
              <a:chOff x="1320454" y="4589145"/>
              <a:chExt cx="145271" cy="100965"/>
            </a:xfrm>
          </p:grpSpPr>
          <p:sp>
            <p:nvSpPr>
              <p:cNvPr id="64" name="橢圓 63">
                <a:extLst>
                  <a:ext uri="{FF2B5EF4-FFF2-40B4-BE49-F238E27FC236}">
                    <a16:creationId xmlns:a16="http://schemas.microsoft.com/office/drawing/2014/main" id="{74843E5D-6C2B-4D36-8C78-A35689EA4742}"/>
                  </a:ext>
                </a:extLst>
              </p:cNvPr>
              <p:cNvSpPr/>
              <p:nvPr/>
            </p:nvSpPr>
            <p:spPr>
              <a:xfrm>
                <a:off x="1369695" y="4617720"/>
                <a:ext cx="45719" cy="45719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5" name="直線接點 64">
                <a:extLst>
                  <a:ext uri="{FF2B5EF4-FFF2-40B4-BE49-F238E27FC236}">
                    <a16:creationId xmlns:a16="http://schemas.microsoft.com/office/drawing/2014/main" id="{A5D5EFEE-9D8C-4280-A772-FFB187603B5B}"/>
                  </a:ext>
                </a:extLst>
              </p:cNvPr>
              <p:cNvCxnSpPr/>
              <p:nvPr/>
            </p:nvCxnSpPr>
            <p:spPr>
              <a:xfrm>
                <a:off x="1320454" y="4641532"/>
                <a:ext cx="145271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線接點 65">
                <a:extLst>
                  <a:ext uri="{FF2B5EF4-FFF2-40B4-BE49-F238E27FC236}">
                    <a16:creationId xmlns:a16="http://schemas.microsoft.com/office/drawing/2014/main" id="{923681DC-88ED-47B4-9FB3-FDBE26C93955}"/>
                  </a:ext>
                </a:extLst>
              </p:cNvPr>
              <p:cNvCxnSpPr/>
              <p:nvPr/>
            </p:nvCxnSpPr>
            <p:spPr>
              <a:xfrm>
                <a:off x="1392555" y="4589145"/>
                <a:ext cx="0" cy="100965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群組 57">
              <a:extLst>
                <a:ext uri="{FF2B5EF4-FFF2-40B4-BE49-F238E27FC236}">
                  <a16:creationId xmlns:a16="http://schemas.microsoft.com/office/drawing/2014/main" id="{A83EDF68-5B91-4E00-8F49-88BF78736E59}"/>
                </a:ext>
              </a:extLst>
            </p:cNvPr>
            <p:cNvGrpSpPr/>
            <p:nvPr/>
          </p:nvGrpSpPr>
          <p:grpSpPr>
            <a:xfrm>
              <a:off x="8901988" y="1134716"/>
              <a:ext cx="229226" cy="143207"/>
              <a:chOff x="1320454" y="4776923"/>
              <a:chExt cx="145271" cy="100965"/>
            </a:xfrm>
            <a:solidFill>
              <a:srgbClr val="FF0000"/>
            </a:solidFill>
          </p:grpSpPr>
          <p:sp>
            <p:nvSpPr>
              <p:cNvPr id="61" name="橢圓 60">
                <a:extLst>
                  <a:ext uri="{FF2B5EF4-FFF2-40B4-BE49-F238E27FC236}">
                    <a16:creationId xmlns:a16="http://schemas.microsoft.com/office/drawing/2014/main" id="{89B04C64-ADBE-42C7-8167-50B21F7B0B87}"/>
                  </a:ext>
                </a:extLst>
              </p:cNvPr>
              <p:cNvSpPr/>
              <p:nvPr/>
            </p:nvSpPr>
            <p:spPr>
              <a:xfrm>
                <a:off x="1369695" y="4805498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2" name="直線接點 61">
                <a:extLst>
                  <a:ext uri="{FF2B5EF4-FFF2-40B4-BE49-F238E27FC236}">
                    <a16:creationId xmlns:a16="http://schemas.microsoft.com/office/drawing/2014/main" id="{C3A91E75-5695-4AB5-9C27-3B3FEB17B788}"/>
                  </a:ext>
                </a:extLst>
              </p:cNvPr>
              <p:cNvCxnSpPr/>
              <p:nvPr/>
            </p:nvCxnSpPr>
            <p:spPr>
              <a:xfrm>
                <a:off x="1320454" y="4829310"/>
                <a:ext cx="145271" cy="0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線接點 62">
                <a:extLst>
                  <a:ext uri="{FF2B5EF4-FFF2-40B4-BE49-F238E27FC236}">
                    <a16:creationId xmlns:a16="http://schemas.microsoft.com/office/drawing/2014/main" id="{139985B2-AF5D-419E-B1CD-E49DC4EF22E0}"/>
                  </a:ext>
                </a:extLst>
              </p:cNvPr>
              <p:cNvCxnSpPr/>
              <p:nvPr/>
            </p:nvCxnSpPr>
            <p:spPr>
              <a:xfrm>
                <a:off x="1392555" y="4776923"/>
                <a:ext cx="0" cy="100965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9" name="直線接點 58">
              <a:extLst>
                <a:ext uri="{FF2B5EF4-FFF2-40B4-BE49-F238E27FC236}">
                  <a16:creationId xmlns:a16="http://schemas.microsoft.com/office/drawing/2014/main" id="{515765C0-8F86-4CD4-88C7-39F5DE3FD8F5}"/>
                </a:ext>
              </a:extLst>
            </p:cNvPr>
            <p:cNvCxnSpPr/>
            <p:nvPr/>
          </p:nvCxnSpPr>
          <p:spPr>
            <a:xfrm>
              <a:off x="8901988" y="1454942"/>
              <a:ext cx="229226" cy="0"/>
            </a:xfrm>
            <a:prstGeom prst="line">
              <a:avLst/>
            </a:prstGeom>
            <a:ln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接點 59">
              <a:extLst>
                <a:ext uri="{FF2B5EF4-FFF2-40B4-BE49-F238E27FC236}">
                  <a16:creationId xmlns:a16="http://schemas.microsoft.com/office/drawing/2014/main" id="{87004DFC-EA69-40FB-A1B1-B4BB2EA7FAC0}"/>
                </a:ext>
              </a:extLst>
            </p:cNvPr>
            <p:cNvCxnSpPr/>
            <p:nvPr/>
          </p:nvCxnSpPr>
          <p:spPr>
            <a:xfrm>
              <a:off x="8901988" y="1721282"/>
              <a:ext cx="229226" cy="0"/>
            </a:xfrm>
            <a:prstGeom prst="line">
              <a:avLst/>
            </a:prstGeom>
            <a:solidFill>
              <a:srgbClr val="FF0000"/>
            </a:solidFill>
            <a:ln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137298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PbWO</a:t>
            </a:r>
            <a:r>
              <a:rPr lang="en-US" altLang="zh-TW" baseline="-25000" dirty="0"/>
              <a:t>4</a:t>
            </a:r>
            <a:r>
              <a:rPr lang="en-US" altLang="zh-TW" dirty="0"/>
              <a:t>: 3x3</a:t>
            </a:r>
            <a:r>
              <a:rPr lang="zh-TW" altLang="en-US" dirty="0"/>
              <a:t> </a:t>
            </a:r>
            <a:r>
              <a:rPr lang="en-US" altLang="zh-TW" dirty="0"/>
              <a:t>Data/MC in different energy</a:t>
            </a:r>
            <a:endParaRPr 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21</a:t>
            </a:fld>
            <a:endParaRPr lang="en-US"/>
          </a:p>
        </p:txBody>
      </p:sp>
      <p:pic>
        <p:nvPicPr>
          <p:cNvPr id="65" name="圖片 64">
            <a:extLst>
              <a:ext uri="{FF2B5EF4-FFF2-40B4-BE49-F238E27FC236}">
                <a16:creationId xmlns:a16="http://schemas.microsoft.com/office/drawing/2014/main" id="{CFFA7BD6-668A-43F6-AAEE-4E839B4F8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9269"/>
            <a:ext cx="7151461" cy="3575731"/>
          </a:xfrm>
          <a:prstGeom prst="rect">
            <a:avLst/>
          </a:prstGeom>
        </p:spPr>
      </p:pic>
      <p:grpSp>
        <p:nvGrpSpPr>
          <p:cNvPr id="78" name="群組 77">
            <a:extLst>
              <a:ext uri="{FF2B5EF4-FFF2-40B4-BE49-F238E27FC236}">
                <a16:creationId xmlns:a16="http://schemas.microsoft.com/office/drawing/2014/main" id="{FADC2635-3B5E-4C36-8882-5231C30BA634}"/>
              </a:ext>
            </a:extLst>
          </p:cNvPr>
          <p:cNvGrpSpPr/>
          <p:nvPr/>
        </p:nvGrpSpPr>
        <p:grpSpPr>
          <a:xfrm>
            <a:off x="7151461" y="1449422"/>
            <a:ext cx="1285810" cy="786573"/>
            <a:chOff x="8840549" y="789562"/>
            <a:chExt cx="1714413" cy="1048764"/>
          </a:xfrm>
        </p:grpSpPr>
        <p:sp>
          <p:nvSpPr>
            <p:cNvPr id="79" name="矩形 78">
              <a:extLst>
                <a:ext uri="{FF2B5EF4-FFF2-40B4-BE49-F238E27FC236}">
                  <a16:creationId xmlns:a16="http://schemas.microsoft.com/office/drawing/2014/main" id="{190E6651-64EA-4672-9150-40ED67FCD971}"/>
                </a:ext>
              </a:extLst>
            </p:cNvPr>
            <p:cNvSpPr/>
            <p:nvPr/>
          </p:nvSpPr>
          <p:spPr>
            <a:xfrm>
              <a:off x="8840549" y="789562"/>
              <a:ext cx="1714413" cy="104876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rgbClr val="0000FF"/>
                  </a:solidFill>
                </a:rPr>
                <a:t>Data-3933</a:t>
              </a:r>
            </a:p>
            <a:p>
              <a:pPr algn="ctr"/>
              <a:r>
                <a:rPr lang="en-US" sz="1200" dirty="0">
                  <a:solidFill>
                    <a:srgbClr val="FF0000"/>
                  </a:solidFill>
                </a:rPr>
                <a:t>MCx397.41</a:t>
              </a:r>
            </a:p>
            <a:p>
              <a:pPr algn="ctr"/>
              <a:r>
                <a:rPr lang="en-US" altLang="zh-TW" sz="1200" dirty="0">
                  <a:solidFill>
                    <a:srgbClr val="0000FF"/>
                  </a:solidFill>
                </a:rPr>
                <a:t>Data FIT</a:t>
              </a:r>
            </a:p>
            <a:p>
              <a:pPr algn="ctr"/>
              <a:r>
                <a:rPr lang="en-US" altLang="zh-TW" sz="1200" dirty="0">
                  <a:solidFill>
                    <a:srgbClr val="FF0000"/>
                  </a:solidFill>
                </a:rPr>
                <a:t>MC FIT</a:t>
              </a:r>
            </a:p>
          </p:txBody>
        </p:sp>
        <p:grpSp>
          <p:nvGrpSpPr>
            <p:cNvPr id="80" name="群組 79">
              <a:extLst>
                <a:ext uri="{FF2B5EF4-FFF2-40B4-BE49-F238E27FC236}">
                  <a16:creationId xmlns:a16="http://schemas.microsoft.com/office/drawing/2014/main" id="{2D932E7C-0DBD-40F5-A769-2FC379DEE822}"/>
                </a:ext>
              </a:extLst>
            </p:cNvPr>
            <p:cNvGrpSpPr/>
            <p:nvPr/>
          </p:nvGrpSpPr>
          <p:grpSpPr>
            <a:xfrm>
              <a:off x="8901988" y="868376"/>
              <a:ext cx="229226" cy="143207"/>
              <a:chOff x="1320454" y="4589145"/>
              <a:chExt cx="145271" cy="100965"/>
            </a:xfrm>
          </p:grpSpPr>
          <p:sp>
            <p:nvSpPr>
              <p:cNvPr id="87" name="橢圓 86">
                <a:extLst>
                  <a:ext uri="{FF2B5EF4-FFF2-40B4-BE49-F238E27FC236}">
                    <a16:creationId xmlns:a16="http://schemas.microsoft.com/office/drawing/2014/main" id="{CA4C17B2-E100-43A1-82D0-4968CDE67622}"/>
                  </a:ext>
                </a:extLst>
              </p:cNvPr>
              <p:cNvSpPr/>
              <p:nvPr/>
            </p:nvSpPr>
            <p:spPr>
              <a:xfrm>
                <a:off x="1369695" y="4617720"/>
                <a:ext cx="45719" cy="45719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8" name="直線接點 87">
                <a:extLst>
                  <a:ext uri="{FF2B5EF4-FFF2-40B4-BE49-F238E27FC236}">
                    <a16:creationId xmlns:a16="http://schemas.microsoft.com/office/drawing/2014/main" id="{248A378A-81BC-4EE3-BB86-37034A280796}"/>
                  </a:ext>
                </a:extLst>
              </p:cNvPr>
              <p:cNvCxnSpPr/>
              <p:nvPr/>
            </p:nvCxnSpPr>
            <p:spPr>
              <a:xfrm>
                <a:off x="1320454" y="4641532"/>
                <a:ext cx="145271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線接點 88">
                <a:extLst>
                  <a:ext uri="{FF2B5EF4-FFF2-40B4-BE49-F238E27FC236}">
                    <a16:creationId xmlns:a16="http://schemas.microsoft.com/office/drawing/2014/main" id="{B977FE4D-505F-4EAA-916E-59C8EA53367A}"/>
                  </a:ext>
                </a:extLst>
              </p:cNvPr>
              <p:cNvCxnSpPr/>
              <p:nvPr/>
            </p:nvCxnSpPr>
            <p:spPr>
              <a:xfrm>
                <a:off x="1392555" y="4589145"/>
                <a:ext cx="0" cy="100965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群組 80">
              <a:extLst>
                <a:ext uri="{FF2B5EF4-FFF2-40B4-BE49-F238E27FC236}">
                  <a16:creationId xmlns:a16="http://schemas.microsoft.com/office/drawing/2014/main" id="{1532D8C2-6C9E-47B5-9F9D-51CB48922628}"/>
                </a:ext>
              </a:extLst>
            </p:cNvPr>
            <p:cNvGrpSpPr/>
            <p:nvPr/>
          </p:nvGrpSpPr>
          <p:grpSpPr>
            <a:xfrm>
              <a:off x="8901988" y="1134716"/>
              <a:ext cx="229226" cy="143207"/>
              <a:chOff x="1320454" y="4776923"/>
              <a:chExt cx="145271" cy="100965"/>
            </a:xfrm>
            <a:solidFill>
              <a:srgbClr val="FF0000"/>
            </a:solidFill>
          </p:grpSpPr>
          <p:sp>
            <p:nvSpPr>
              <p:cNvPr id="84" name="橢圓 83">
                <a:extLst>
                  <a:ext uri="{FF2B5EF4-FFF2-40B4-BE49-F238E27FC236}">
                    <a16:creationId xmlns:a16="http://schemas.microsoft.com/office/drawing/2014/main" id="{E4B473D1-AD94-43D5-941C-4CFBE6D4A2B0}"/>
                  </a:ext>
                </a:extLst>
              </p:cNvPr>
              <p:cNvSpPr/>
              <p:nvPr/>
            </p:nvSpPr>
            <p:spPr>
              <a:xfrm>
                <a:off x="1369695" y="4805498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5" name="直線接點 84">
                <a:extLst>
                  <a:ext uri="{FF2B5EF4-FFF2-40B4-BE49-F238E27FC236}">
                    <a16:creationId xmlns:a16="http://schemas.microsoft.com/office/drawing/2014/main" id="{676D8C88-3A6E-4C3A-87A6-680654331358}"/>
                  </a:ext>
                </a:extLst>
              </p:cNvPr>
              <p:cNvCxnSpPr/>
              <p:nvPr/>
            </p:nvCxnSpPr>
            <p:spPr>
              <a:xfrm>
                <a:off x="1320454" y="4829310"/>
                <a:ext cx="145271" cy="0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直線接點 85">
                <a:extLst>
                  <a:ext uri="{FF2B5EF4-FFF2-40B4-BE49-F238E27FC236}">
                    <a16:creationId xmlns:a16="http://schemas.microsoft.com/office/drawing/2014/main" id="{B643436F-12F9-4257-95F8-E169A50458B0}"/>
                  </a:ext>
                </a:extLst>
              </p:cNvPr>
              <p:cNvCxnSpPr/>
              <p:nvPr/>
            </p:nvCxnSpPr>
            <p:spPr>
              <a:xfrm>
                <a:off x="1392555" y="4776923"/>
                <a:ext cx="0" cy="100965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2" name="直線接點 81">
              <a:extLst>
                <a:ext uri="{FF2B5EF4-FFF2-40B4-BE49-F238E27FC236}">
                  <a16:creationId xmlns:a16="http://schemas.microsoft.com/office/drawing/2014/main" id="{C159EF50-6BCA-4FE2-8A05-CBABB72D389D}"/>
                </a:ext>
              </a:extLst>
            </p:cNvPr>
            <p:cNvCxnSpPr/>
            <p:nvPr/>
          </p:nvCxnSpPr>
          <p:spPr>
            <a:xfrm>
              <a:off x="8901988" y="1454942"/>
              <a:ext cx="229226" cy="0"/>
            </a:xfrm>
            <a:prstGeom prst="line">
              <a:avLst/>
            </a:prstGeom>
            <a:ln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線接點 82">
              <a:extLst>
                <a:ext uri="{FF2B5EF4-FFF2-40B4-BE49-F238E27FC236}">
                  <a16:creationId xmlns:a16="http://schemas.microsoft.com/office/drawing/2014/main" id="{6EB29F7A-CA92-41CA-BEC0-9A10481E3406}"/>
                </a:ext>
              </a:extLst>
            </p:cNvPr>
            <p:cNvCxnSpPr/>
            <p:nvPr/>
          </p:nvCxnSpPr>
          <p:spPr>
            <a:xfrm>
              <a:off x="8901988" y="1721282"/>
              <a:ext cx="229226" cy="0"/>
            </a:xfrm>
            <a:prstGeom prst="line">
              <a:avLst/>
            </a:prstGeom>
            <a:solidFill>
              <a:srgbClr val="FF0000"/>
            </a:solidFill>
            <a:ln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" name="內容版面配置區 2">
            <a:extLst>
              <a:ext uri="{FF2B5EF4-FFF2-40B4-BE49-F238E27FC236}">
                <a16:creationId xmlns:a16="http://schemas.microsoft.com/office/drawing/2014/main" id="{43F00FE5-6B79-4BEA-BE64-C80C128C5189}"/>
              </a:ext>
            </a:extLst>
          </p:cNvPr>
          <p:cNvSpPr txBox="1">
            <a:spLocks/>
          </p:cNvSpPr>
          <p:nvPr/>
        </p:nvSpPr>
        <p:spPr>
          <a:xfrm>
            <a:off x="827485" y="1808584"/>
            <a:ext cx="4282679" cy="58219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192876" indent="-192876" algn="just" defTabSz="257169" rtl="0" eaLnBrk="1" latinLnBrk="0" hangingPunct="1">
              <a:spcBef>
                <a:spcPts val="563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  <a:defRPr sz="18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17899" indent="-160731" algn="just" defTabSz="257169" rtl="0" eaLnBrk="1" latinLnBrk="0" hangingPunct="1">
              <a:spcBef>
                <a:spcPts val="563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  <a:defRPr sz="14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642921" indent="-128585" algn="just" defTabSz="257169" rtl="0" eaLnBrk="1" latinLnBrk="0" hangingPunct="1">
              <a:spcBef>
                <a:spcPts val="563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  <a:defRPr sz="1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900090" indent="-128585" algn="just" defTabSz="257169" rtl="0" eaLnBrk="1" latinLnBrk="0" hangingPunct="1">
              <a:spcBef>
                <a:spcPts val="563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  <a:defRPr sz="105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1157259" indent="-128585" algn="just" defTabSz="257169" rtl="0" eaLnBrk="1" latinLnBrk="0" hangingPunct="1">
              <a:spcBef>
                <a:spcPts val="563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  <a:defRPr sz="105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  <a:lvl6pPr marL="1409590" indent="-128585" algn="l" defTabSz="257169" rtl="0" eaLnBrk="1" latinLnBrk="0" hangingPunct="1">
              <a:spcBef>
                <a:spcPts val="563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788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1671596" indent="-128585" algn="l" defTabSz="257169" rtl="0" eaLnBrk="1" latinLnBrk="0" hangingPunct="1">
              <a:spcBef>
                <a:spcPts val="563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788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1928765" indent="-128585" algn="l" defTabSz="257169" rtl="0" eaLnBrk="1" latinLnBrk="0" hangingPunct="1">
              <a:spcBef>
                <a:spcPts val="563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788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2185933" indent="-128585" algn="l" defTabSz="257169" rtl="0" eaLnBrk="1" latinLnBrk="0" hangingPunct="1">
              <a:spcBef>
                <a:spcPts val="563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788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/>
              <a:t>(Data+3933)/(MCx397.47)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2402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PbWO</a:t>
            </a:r>
            <a:r>
              <a:rPr lang="en-US" altLang="zh-TW" baseline="-25000" dirty="0"/>
              <a:t>4</a:t>
            </a:r>
            <a:r>
              <a:rPr lang="en-US" altLang="zh-TW" dirty="0"/>
              <a:t>: 5x5</a:t>
            </a:r>
            <a:r>
              <a:rPr lang="zh-TW" altLang="en-US" dirty="0"/>
              <a:t> </a:t>
            </a:r>
            <a:r>
              <a:rPr lang="en-US" altLang="zh-TW" dirty="0"/>
              <a:t>Data/MC in different energy</a:t>
            </a:r>
            <a:endParaRPr 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22</a:t>
            </a:fld>
            <a:endParaRPr lang="en-US"/>
          </a:p>
        </p:txBody>
      </p:sp>
      <p:grpSp>
        <p:nvGrpSpPr>
          <p:cNvPr id="42" name="群組 41">
            <a:extLst>
              <a:ext uri="{FF2B5EF4-FFF2-40B4-BE49-F238E27FC236}">
                <a16:creationId xmlns:a16="http://schemas.microsoft.com/office/drawing/2014/main" id="{6F53CBEA-0631-48A5-A66D-A0E0AD1EAFC1}"/>
              </a:ext>
            </a:extLst>
          </p:cNvPr>
          <p:cNvGrpSpPr/>
          <p:nvPr/>
        </p:nvGrpSpPr>
        <p:grpSpPr>
          <a:xfrm>
            <a:off x="7151461" y="1449422"/>
            <a:ext cx="1285810" cy="786573"/>
            <a:chOff x="8840549" y="789562"/>
            <a:chExt cx="1714413" cy="1048764"/>
          </a:xfrm>
        </p:grpSpPr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6EDCBD0C-9734-4C4A-AF1B-50C1F446D657}"/>
                </a:ext>
              </a:extLst>
            </p:cNvPr>
            <p:cNvSpPr/>
            <p:nvPr/>
          </p:nvSpPr>
          <p:spPr>
            <a:xfrm>
              <a:off x="8840549" y="789562"/>
              <a:ext cx="1714413" cy="104876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rgbClr val="0000FF"/>
                  </a:solidFill>
                </a:rPr>
                <a:t>Data-3646</a:t>
              </a:r>
            </a:p>
            <a:p>
              <a:pPr algn="ctr"/>
              <a:r>
                <a:rPr lang="en-US" sz="1200" dirty="0">
                  <a:solidFill>
                    <a:srgbClr val="FF0000"/>
                  </a:solidFill>
                </a:rPr>
                <a:t>MCx209.52</a:t>
              </a:r>
            </a:p>
            <a:p>
              <a:pPr algn="ctr"/>
              <a:r>
                <a:rPr lang="en-US" altLang="zh-TW" sz="1200" dirty="0">
                  <a:solidFill>
                    <a:srgbClr val="0000FF"/>
                  </a:solidFill>
                </a:rPr>
                <a:t>Data FIT</a:t>
              </a:r>
            </a:p>
            <a:p>
              <a:pPr algn="ctr"/>
              <a:r>
                <a:rPr lang="en-US" altLang="zh-TW" sz="1200" dirty="0">
                  <a:solidFill>
                    <a:srgbClr val="FF0000"/>
                  </a:solidFill>
                </a:rPr>
                <a:t>MC FIT</a:t>
              </a:r>
            </a:p>
          </p:txBody>
        </p:sp>
        <p:grpSp>
          <p:nvGrpSpPr>
            <p:cNvPr id="44" name="群組 43">
              <a:extLst>
                <a:ext uri="{FF2B5EF4-FFF2-40B4-BE49-F238E27FC236}">
                  <a16:creationId xmlns:a16="http://schemas.microsoft.com/office/drawing/2014/main" id="{F2F42275-9964-4014-B70C-9423BED31B3D}"/>
                </a:ext>
              </a:extLst>
            </p:cNvPr>
            <p:cNvGrpSpPr/>
            <p:nvPr/>
          </p:nvGrpSpPr>
          <p:grpSpPr>
            <a:xfrm>
              <a:off x="8901988" y="868376"/>
              <a:ext cx="229226" cy="143207"/>
              <a:chOff x="1320454" y="4589145"/>
              <a:chExt cx="145271" cy="100965"/>
            </a:xfrm>
          </p:grpSpPr>
          <p:sp>
            <p:nvSpPr>
              <p:cNvPr id="51" name="橢圓 50">
                <a:extLst>
                  <a:ext uri="{FF2B5EF4-FFF2-40B4-BE49-F238E27FC236}">
                    <a16:creationId xmlns:a16="http://schemas.microsoft.com/office/drawing/2014/main" id="{3749646C-CF86-43AD-B406-98D086B8CD9F}"/>
                  </a:ext>
                </a:extLst>
              </p:cNvPr>
              <p:cNvSpPr/>
              <p:nvPr/>
            </p:nvSpPr>
            <p:spPr>
              <a:xfrm>
                <a:off x="1369695" y="4617720"/>
                <a:ext cx="45719" cy="45719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2" name="直線接點 51">
                <a:extLst>
                  <a:ext uri="{FF2B5EF4-FFF2-40B4-BE49-F238E27FC236}">
                    <a16:creationId xmlns:a16="http://schemas.microsoft.com/office/drawing/2014/main" id="{B13EED4E-9680-4FE5-B312-1FF8D28DE0AC}"/>
                  </a:ext>
                </a:extLst>
              </p:cNvPr>
              <p:cNvCxnSpPr/>
              <p:nvPr/>
            </p:nvCxnSpPr>
            <p:spPr>
              <a:xfrm>
                <a:off x="1320454" y="4641532"/>
                <a:ext cx="145271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線接點 52">
                <a:extLst>
                  <a:ext uri="{FF2B5EF4-FFF2-40B4-BE49-F238E27FC236}">
                    <a16:creationId xmlns:a16="http://schemas.microsoft.com/office/drawing/2014/main" id="{F23430FE-BA94-43D6-B3CC-4EC8A67E19D8}"/>
                  </a:ext>
                </a:extLst>
              </p:cNvPr>
              <p:cNvCxnSpPr/>
              <p:nvPr/>
            </p:nvCxnSpPr>
            <p:spPr>
              <a:xfrm>
                <a:off x="1392555" y="4589145"/>
                <a:ext cx="0" cy="100965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群組 44">
              <a:extLst>
                <a:ext uri="{FF2B5EF4-FFF2-40B4-BE49-F238E27FC236}">
                  <a16:creationId xmlns:a16="http://schemas.microsoft.com/office/drawing/2014/main" id="{2ED726BC-00D2-4B95-8042-0CA2BB1057FF}"/>
                </a:ext>
              </a:extLst>
            </p:cNvPr>
            <p:cNvGrpSpPr/>
            <p:nvPr/>
          </p:nvGrpSpPr>
          <p:grpSpPr>
            <a:xfrm>
              <a:off x="8901988" y="1134716"/>
              <a:ext cx="229226" cy="143207"/>
              <a:chOff x="1320454" y="4776923"/>
              <a:chExt cx="145271" cy="100965"/>
            </a:xfrm>
            <a:solidFill>
              <a:srgbClr val="FF0000"/>
            </a:solidFill>
          </p:grpSpPr>
          <p:sp>
            <p:nvSpPr>
              <p:cNvPr id="48" name="橢圓 47">
                <a:extLst>
                  <a:ext uri="{FF2B5EF4-FFF2-40B4-BE49-F238E27FC236}">
                    <a16:creationId xmlns:a16="http://schemas.microsoft.com/office/drawing/2014/main" id="{70299D79-7110-46EF-B7D9-5FB865A97345}"/>
                  </a:ext>
                </a:extLst>
              </p:cNvPr>
              <p:cNvSpPr/>
              <p:nvPr/>
            </p:nvSpPr>
            <p:spPr>
              <a:xfrm>
                <a:off x="1369695" y="4805498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9" name="直線接點 48">
                <a:extLst>
                  <a:ext uri="{FF2B5EF4-FFF2-40B4-BE49-F238E27FC236}">
                    <a16:creationId xmlns:a16="http://schemas.microsoft.com/office/drawing/2014/main" id="{6E5E9763-B44F-4734-9FEE-6369606D596B}"/>
                  </a:ext>
                </a:extLst>
              </p:cNvPr>
              <p:cNvCxnSpPr/>
              <p:nvPr/>
            </p:nvCxnSpPr>
            <p:spPr>
              <a:xfrm>
                <a:off x="1320454" y="4829310"/>
                <a:ext cx="145271" cy="0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線接點 49">
                <a:extLst>
                  <a:ext uri="{FF2B5EF4-FFF2-40B4-BE49-F238E27FC236}">
                    <a16:creationId xmlns:a16="http://schemas.microsoft.com/office/drawing/2014/main" id="{7FE5A187-1937-434E-B9E3-C37B935915B8}"/>
                  </a:ext>
                </a:extLst>
              </p:cNvPr>
              <p:cNvCxnSpPr/>
              <p:nvPr/>
            </p:nvCxnSpPr>
            <p:spPr>
              <a:xfrm>
                <a:off x="1392555" y="4776923"/>
                <a:ext cx="0" cy="100965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6" name="直線接點 45">
              <a:extLst>
                <a:ext uri="{FF2B5EF4-FFF2-40B4-BE49-F238E27FC236}">
                  <a16:creationId xmlns:a16="http://schemas.microsoft.com/office/drawing/2014/main" id="{7A818F4E-D08A-420C-BC1F-A9DC8D176124}"/>
                </a:ext>
              </a:extLst>
            </p:cNvPr>
            <p:cNvCxnSpPr/>
            <p:nvPr/>
          </p:nvCxnSpPr>
          <p:spPr>
            <a:xfrm>
              <a:off x="8901988" y="1454942"/>
              <a:ext cx="229226" cy="0"/>
            </a:xfrm>
            <a:prstGeom prst="line">
              <a:avLst/>
            </a:prstGeom>
            <a:ln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接點 46">
              <a:extLst>
                <a:ext uri="{FF2B5EF4-FFF2-40B4-BE49-F238E27FC236}">
                  <a16:creationId xmlns:a16="http://schemas.microsoft.com/office/drawing/2014/main" id="{E72ACBEF-0BC5-4F90-8456-39ED4F8B5B13}"/>
                </a:ext>
              </a:extLst>
            </p:cNvPr>
            <p:cNvCxnSpPr/>
            <p:nvPr/>
          </p:nvCxnSpPr>
          <p:spPr>
            <a:xfrm>
              <a:off x="8901988" y="1721282"/>
              <a:ext cx="229226" cy="0"/>
            </a:xfrm>
            <a:prstGeom prst="line">
              <a:avLst/>
            </a:prstGeom>
            <a:solidFill>
              <a:srgbClr val="FF0000"/>
            </a:solidFill>
            <a:ln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圖片 30">
            <a:extLst>
              <a:ext uri="{FF2B5EF4-FFF2-40B4-BE49-F238E27FC236}">
                <a16:creationId xmlns:a16="http://schemas.microsoft.com/office/drawing/2014/main" id="{8203C03C-22E2-4A55-8EE5-BC29AF3B1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9269"/>
            <a:ext cx="7151461" cy="3575731"/>
          </a:xfrm>
          <a:prstGeom prst="rect">
            <a:avLst/>
          </a:prstGeom>
        </p:spPr>
      </p:pic>
      <p:sp>
        <p:nvSpPr>
          <p:cNvPr id="54" name="內容版面配置區 2">
            <a:extLst>
              <a:ext uri="{FF2B5EF4-FFF2-40B4-BE49-F238E27FC236}">
                <a16:creationId xmlns:a16="http://schemas.microsoft.com/office/drawing/2014/main" id="{25A2DC7B-D757-4887-95F0-48726894F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485" y="1808584"/>
            <a:ext cx="4282679" cy="582191"/>
          </a:xfrm>
        </p:spPr>
        <p:txBody>
          <a:bodyPr>
            <a:normAutofit/>
          </a:bodyPr>
          <a:lstStyle/>
          <a:p>
            <a:r>
              <a:rPr lang="en-US" sz="1800" dirty="0"/>
              <a:t>(Data+3933)/(MCx397.47)</a:t>
            </a:r>
          </a:p>
        </p:txBody>
      </p:sp>
    </p:spTree>
    <p:extLst>
      <p:ext uri="{BB962C8B-B14F-4D97-AF65-F5344CB8AC3E}">
        <p14:creationId xmlns:p14="http://schemas.microsoft.com/office/powerpoint/2010/main" val="38737809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PbWO</a:t>
            </a:r>
            <a:r>
              <a:rPr lang="en-US" altLang="zh-TW" baseline="-25000" dirty="0"/>
              <a:t>4</a:t>
            </a:r>
            <a:r>
              <a:rPr lang="en-US" altLang="zh-TW" dirty="0"/>
              <a:t>: 1x1</a:t>
            </a:r>
            <a:r>
              <a:rPr lang="zh-TW" altLang="en-US" dirty="0"/>
              <a:t> </a:t>
            </a:r>
            <a:r>
              <a:rPr lang="en-US" altLang="zh-TW" dirty="0"/>
              <a:t>Data/MC with THR</a:t>
            </a:r>
            <a:endParaRPr 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23</a:t>
            </a:fld>
            <a:endParaRPr lang="en-US"/>
          </a:p>
        </p:txBody>
      </p:sp>
      <p:sp>
        <p:nvSpPr>
          <p:cNvPr id="26" name="內容版面配置區 2">
            <a:extLst>
              <a:ext uri="{FF2B5EF4-FFF2-40B4-BE49-F238E27FC236}">
                <a16:creationId xmlns:a16="http://schemas.microsoft.com/office/drawing/2014/main" id="{C92133D6-7496-4D88-9EBC-E02C4794C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485" y="1808584"/>
            <a:ext cx="4282679" cy="582191"/>
          </a:xfrm>
        </p:spPr>
        <p:txBody>
          <a:bodyPr>
            <a:normAutofit/>
          </a:bodyPr>
          <a:lstStyle/>
          <a:p>
            <a:r>
              <a:rPr lang="en-US" sz="1800" dirty="0"/>
              <a:t>(Data+3933)/(MCx397.47)</a:t>
            </a:r>
          </a:p>
        </p:txBody>
      </p:sp>
      <p:grpSp>
        <p:nvGrpSpPr>
          <p:cNvPr id="55" name="群組 54">
            <a:extLst>
              <a:ext uri="{FF2B5EF4-FFF2-40B4-BE49-F238E27FC236}">
                <a16:creationId xmlns:a16="http://schemas.microsoft.com/office/drawing/2014/main" id="{11636CE7-706A-4679-90BC-754526662370}"/>
              </a:ext>
            </a:extLst>
          </p:cNvPr>
          <p:cNvGrpSpPr/>
          <p:nvPr/>
        </p:nvGrpSpPr>
        <p:grpSpPr>
          <a:xfrm>
            <a:off x="7151461" y="1449422"/>
            <a:ext cx="1285810" cy="786573"/>
            <a:chOff x="8840549" y="789562"/>
            <a:chExt cx="1714413" cy="1048764"/>
          </a:xfrm>
        </p:grpSpPr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D22E5F1F-CC10-4437-BEEF-C4810CC0C095}"/>
                </a:ext>
              </a:extLst>
            </p:cNvPr>
            <p:cNvSpPr/>
            <p:nvPr/>
          </p:nvSpPr>
          <p:spPr>
            <a:xfrm>
              <a:off x="8840549" y="789562"/>
              <a:ext cx="1714413" cy="104876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rgbClr val="0000FF"/>
                  </a:solidFill>
                </a:rPr>
                <a:t>Data-3933</a:t>
              </a:r>
            </a:p>
            <a:p>
              <a:pPr algn="ctr"/>
              <a:r>
                <a:rPr lang="en-US" sz="1200" dirty="0">
                  <a:solidFill>
                    <a:srgbClr val="FF0000"/>
                  </a:solidFill>
                </a:rPr>
                <a:t>MCx397.41</a:t>
              </a:r>
            </a:p>
            <a:p>
              <a:pPr algn="ctr"/>
              <a:r>
                <a:rPr lang="en-US" altLang="zh-TW" sz="1200" dirty="0">
                  <a:solidFill>
                    <a:srgbClr val="0000FF"/>
                  </a:solidFill>
                </a:rPr>
                <a:t>Data FIT</a:t>
              </a:r>
            </a:p>
            <a:p>
              <a:pPr algn="ctr"/>
              <a:r>
                <a:rPr lang="en-US" altLang="zh-TW" sz="1200" dirty="0">
                  <a:solidFill>
                    <a:srgbClr val="FF0000"/>
                  </a:solidFill>
                </a:rPr>
                <a:t>MC FIT</a:t>
              </a:r>
            </a:p>
          </p:txBody>
        </p:sp>
        <p:grpSp>
          <p:nvGrpSpPr>
            <p:cNvPr id="57" name="群組 56">
              <a:extLst>
                <a:ext uri="{FF2B5EF4-FFF2-40B4-BE49-F238E27FC236}">
                  <a16:creationId xmlns:a16="http://schemas.microsoft.com/office/drawing/2014/main" id="{35052BBF-3E2D-4FEF-9801-D50FB26819E8}"/>
                </a:ext>
              </a:extLst>
            </p:cNvPr>
            <p:cNvGrpSpPr/>
            <p:nvPr/>
          </p:nvGrpSpPr>
          <p:grpSpPr>
            <a:xfrm>
              <a:off x="8901988" y="868376"/>
              <a:ext cx="229226" cy="143207"/>
              <a:chOff x="1320454" y="4589145"/>
              <a:chExt cx="145271" cy="100965"/>
            </a:xfrm>
          </p:grpSpPr>
          <p:sp>
            <p:nvSpPr>
              <p:cNvPr id="64" name="橢圓 63">
                <a:extLst>
                  <a:ext uri="{FF2B5EF4-FFF2-40B4-BE49-F238E27FC236}">
                    <a16:creationId xmlns:a16="http://schemas.microsoft.com/office/drawing/2014/main" id="{74843E5D-6C2B-4D36-8C78-A35689EA4742}"/>
                  </a:ext>
                </a:extLst>
              </p:cNvPr>
              <p:cNvSpPr/>
              <p:nvPr/>
            </p:nvSpPr>
            <p:spPr>
              <a:xfrm>
                <a:off x="1369695" y="4617720"/>
                <a:ext cx="45719" cy="45719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5" name="直線接點 64">
                <a:extLst>
                  <a:ext uri="{FF2B5EF4-FFF2-40B4-BE49-F238E27FC236}">
                    <a16:creationId xmlns:a16="http://schemas.microsoft.com/office/drawing/2014/main" id="{A5D5EFEE-9D8C-4280-A772-FFB187603B5B}"/>
                  </a:ext>
                </a:extLst>
              </p:cNvPr>
              <p:cNvCxnSpPr/>
              <p:nvPr/>
            </p:nvCxnSpPr>
            <p:spPr>
              <a:xfrm>
                <a:off x="1320454" y="4641532"/>
                <a:ext cx="145271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線接點 65">
                <a:extLst>
                  <a:ext uri="{FF2B5EF4-FFF2-40B4-BE49-F238E27FC236}">
                    <a16:creationId xmlns:a16="http://schemas.microsoft.com/office/drawing/2014/main" id="{923681DC-88ED-47B4-9FB3-FDBE26C93955}"/>
                  </a:ext>
                </a:extLst>
              </p:cNvPr>
              <p:cNvCxnSpPr/>
              <p:nvPr/>
            </p:nvCxnSpPr>
            <p:spPr>
              <a:xfrm>
                <a:off x="1392555" y="4589145"/>
                <a:ext cx="0" cy="100965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群組 57">
              <a:extLst>
                <a:ext uri="{FF2B5EF4-FFF2-40B4-BE49-F238E27FC236}">
                  <a16:creationId xmlns:a16="http://schemas.microsoft.com/office/drawing/2014/main" id="{A83EDF68-5B91-4E00-8F49-88BF78736E59}"/>
                </a:ext>
              </a:extLst>
            </p:cNvPr>
            <p:cNvGrpSpPr/>
            <p:nvPr/>
          </p:nvGrpSpPr>
          <p:grpSpPr>
            <a:xfrm>
              <a:off x="8901988" y="1134716"/>
              <a:ext cx="229226" cy="143207"/>
              <a:chOff x="1320454" y="4776923"/>
              <a:chExt cx="145271" cy="100965"/>
            </a:xfrm>
            <a:solidFill>
              <a:srgbClr val="FF0000"/>
            </a:solidFill>
          </p:grpSpPr>
          <p:sp>
            <p:nvSpPr>
              <p:cNvPr id="61" name="橢圓 60">
                <a:extLst>
                  <a:ext uri="{FF2B5EF4-FFF2-40B4-BE49-F238E27FC236}">
                    <a16:creationId xmlns:a16="http://schemas.microsoft.com/office/drawing/2014/main" id="{89B04C64-ADBE-42C7-8167-50B21F7B0B87}"/>
                  </a:ext>
                </a:extLst>
              </p:cNvPr>
              <p:cNvSpPr/>
              <p:nvPr/>
            </p:nvSpPr>
            <p:spPr>
              <a:xfrm>
                <a:off x="1369695" y="4805498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2" name="直線接點 61">
                <a:extLst>
                  <a:ext uri="{FF2B5EF4-FFF2-40B4-BE49-F238E27FC236}">
                    <a16:creationId xmlns:a16="http://schemas.microsoft.com/office/drawing/2014/main" id="{C3A91E75-5695-4AB5-9C27-3B3FEB17B788}"/>
                  </a:ext>
                </a:extLst>
              </p:cNvPr>
              <p:cNvCxnSpPr/>
              <p:nvPr/>
            </p:nvCxnSpPr>
            <p:spPr>
              <a:xfrm>
                <a:off x="1320454" y="4829310"/>
                <a:ext cx="145271" cy="0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線接點 62">
                <a:extLst>
                  <a:ext uri="{FF2B5EF4-FFF2-40B4-BE49-F238E27FC236}">
                    <a16:creationId xmlns:a16="http://schemas.microsoft.com/office/drawing/2014/main" id="{139985B2-AF5D-419E-B1CD-E49DC4EF22E0}"/>
                  </a:ext>
                </a:extLst>
              </p:cNvPr>
              <p:cNvCxnSpPr/>
              <p:nvPr/>
            </p:nvCxnSpPr>
            <p:spPr>
              <a:xfrm>
                <a:off x="1392555" y="4776923"/>
                <a:ext cx="0" cy="100965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9" name="直線接點 58">
              <a:extLst>
                <a:ext uri="{FF2B5EF4-FFF2-40B4-BE49-F238E27FC236}">
                  <a16:creationId xmlns:a16="http://schemas.microsoft.com/office/drawing/2014/main" id="{515765C0-8F86-4CD4-88C7-39F5DE3FD8F5}"/>
                </a:ext>
              </a:extLst>
            </p:cNvPr>
            <p:cNvCxnSpPr/>
            <p:nvPr/>
          </p:nvCxnSpPr>
          <p:spPr>
            <a:xfrm>
              <a:off x="8901988" y="1454942"/>
              <a:ext cx="229226" cy="0"/>
            </a:xfrm>
            <a:prstGeom prst="line">
              <a:avLst/>
            </a:prstGeom>
            <a:ln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接點 59">
              <a:extLst>
                <a:ext uri="{FF2B5EF4-FFF2-40B4-BE49-F238E27FC236}">
                  <a16:creationId xmlns:a16="http://schemas.microsoft.com/office/drawing/2014/main" id="{87004DFC-EA69-40FB-A1B1-B4BB2EA7FAC0}"/>
                </a:ext>
              </a:extLst>
            </p:cNvPr>
            <p:cNvCxnSpPr/>
            <p:nvPr/>
          </p:nvCxnSpPr>
          <p:spPr>
            <a:xfrm>
              <a:off x="8901988" y="1721282"/>
              <a:ext cx="229226" cy="0"/>
            </a:xfrm>
            <a:prstGeom prst="line">
              <a:avLst/>
            </a:prstGeom>
            <a:solidFill>
              <a:srgbClr val="FF0000"/>
            </a:solidFill>
            <a:ln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圖片 7">
            <a:extLst>
              <a:ext uri="{FF2B5EF4-FFF2-40B4-BE49-F238E27FC236}">
                <a16:creationId xmlns:a16="http://schemas.microsoft.com/office/drawing/2014/main" id="{D9776B56-9B26-41D7-9E45-3125BCB22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9269"/>
            <a:ext cx="7151461" cy="357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5470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PbWO</a:t>
            </a:r>
            <a:r>
              <a:rPr lang="en-US" altLang="zh-TW" baseline="-25000" dirty="0"/>
              <a:t>4</a:t>
            </a:r>
            <a:r>
              <a:rPr lang="en-US" altLang="zh-TW" dirty="0"/>
              <a:t>: 3x3</a:t>
            </a:r>
            <a:r>
              <a:rPr lang="zh-TW" altLang="en-US" dirty="0"/>
              <a:t> </a:t>
            </a:r>
            <a:r>
              <a:rPr lang="en-US" altLang="zh-TW" dirty="0"/>
              <a:t>Data/MC with THR</a:t>
            </a:r>
            <a:endParaRPr 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24</a:t>
            </a:fld>
            <a:endParaRPr lang="en-US"/>
          </a:p>
        </p:txBody>
      </p:sp>
      <p:grpSp>
        <p:nvGrpSpPr>
          <p:cNvPr id="78" name="群組 77">
            <a:extLst>
              <a:ext uri="{FF2B5EF4-FFF2-40B4-BE49-F238E27FC236}">
                <a16:creationId xmlns:a16="http://schemas.microsoft.com/office/drawing/2014/main" id="{FADC2635-3B5E-4C36-8882-5231C30BA634}"/>
              </a:ext>
            </a:extLst>
          </p:cNvPr>
          <p:cNvGrpSpPr/>
          <p:nvPr/>
        </p:nvGrpSpPr>
        <p:grpSpPr>
          <a:xfrm>
            <a:off x="7151461" y="1449422"/>
            <a:ext cx="1285810" cy="786573"/>
            <a:chOff x="8840549" y="789562"/>
            <a:chExt cx="1714413" cy="1048764"/>
          </a:xfrm>
        </p:grpSpPr>
        <p:sp>
          <p:nvSpPr>
            <p:cNvPr id="79" name="矩形 78">
              <a:extLst>
                <a:ext uri="{FF2B5EF4-FFF2-40B4-BE49-F238E27FC236}">
                  <a16:creationId xmlns:a16="http://schemas.microsoft.com/office/drawing/2014/main" id="{190E6651-64EA-4672-9150-40ED67FCD971}"/>
                </a:ext>
              </a:extLst>
            </p:cNvPr>
            <p:cNvSpPr/>
            <p:nvPr/>
          </p:nvSpPr>
          <p:spPr>
            <a:xfrm>
              <a:off x="8840549" y="789562"/>
              <a:ext cx="1714413" cy="104876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rgbClr val="0000FF"/>
                  </a:solidFill>
                </a:rPr>
                <a:t>Data-3933</a:t>
              </a:r>
            </a:p>
            <a:p>
              <a:pPr algn="ctr"/>
              <a:r>
                <a:rPr lang="en-US" sz="1200" dirty="0">
                  <a:solidFill>
                    <a:srgbClr val="FF0000"/>
                  </a:solidFill>
                </a:rPr>
                <a:t>MCx397.41</a:t>
              </a:r>
            </a:p>
            <a:p>
              <a:pPr algn="ctr"/>
              <a:r>
                <a:rPr lang="en-US" altLang="zh-TW" sz="1200" dirty="0">
                  <a:solidFill>
                    <a:srgbClr val="0000FF"/>
                  </a:solidFill>
                </a:rPr>
                <a:t>Data FIT</a:t>
              </a:r>
            </a:p>
            <a:p>
              <a:pPr algn="ctr"/>
              <a:r>
                <a:rPr lang="en-US" altLang="zh-TW" sz="1200" dirty="0">
                  <a:solidFill>
                    <a:srgbClr val="FF0000"/>
                  </a:solidFill>
                </a:rPr>
                <a:t>MC FIT</a:t>
              </a:r>
            </a:p>
          </p:txBody>
        </p:sp>
        <p:grpSp>
          <p:nvGrpSpPr>
            <p:cNvPr id="80" name="群組 79">
              <a:extLst>
                <a:ext uri="{FF2B5EF4-FFF2-40B4-BE49-F238E27FC236}">
                  <a16:creationId xmlns:a16="http://schemas.microsoft.com/office/drawing/2014/main" id="{2D932E7C-0DBD-40F5-A769-2FC379DEE822}"/>
                </a:ext>
              </a:extLst>
            </p:cNvPr>
            <p:cNvGrpSpPr/>
            <p:nvPr/>
          </p:nvGrpSpPr>
          <p:grpSpPr>
            <a:xfrm>
              <a:off x="8901988" y="868376"/>
              <a:ext cx="229226" cy="143207"/>
              <a:chOff x="1320454" y="4589145"/>
              <a:chExt cx="145271" cy="100965"/>
            </a:xfrm>
          </p:grpSpPr>
          <p:sp>
            <p:nvSpPr>
              <p:cNvPr id="87" name="橢圓 86">
                <a:extLst>
                  <a:ext uri="{FF2B5EF4-FFF2-40B4-BE49-F238E27FC236}">
                    <a16:creationId xmlns:a16="http://schemas.microsoft.com/office/drawing/2014/main" id="{CA4C17B2-E100-43A1-82D0-4968CDE67622}"/>
                  </a:ext>
                </a:extLst>
              </p:cNvPr>
              <p:cNvSpPr/>
              <p:nvPr/>
            </p:nvSpPr>
            <p:spPr>
              <a:xfrm>
                <a:off x="1369695" y="4617720"/>
                <a:ext cx="45719" cy="45719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8" name="直線接點 87">
                <a:extLst>
                  <a:ext uri="{FF2B5EF4-FFF2-40B4-BE49-F238E27FC236}">
                    <a16:creationId xmlns:a16="http://schemas.microsoft.com/office/drawing/2014/main" id="{248A378A-81BC-4EE3-BB86-37034A280796}"/>
                  </a:ext>
                </a:extLst>
              </p:cNvPr>
              <p:cNvCxnSpPr/>
              <p:nvPr/>
            </p:nvCxnSpPr>
            <p:spPr>
              <a:xfrm>
                <a:off x="1320454" y="4641532"/>
                <a:ext cx="145271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線接點 88">
                <a:extLst>
                  <a:ext uri="{FF2B5EF4-FFF2-40B4-BE49-F238E27FC236}">
                    <a16:creationId xmlns:a16="http://schemas.microsoft.com/office/drawing/2014/main" id="{B977FE4D-505F-4EAA-916E-59C8EA53367A}"/>
                  </a:ext>
                </a:extLst>
              </p:cNvPr>
              <p:cNvCxnSpPr/>
              <p:nvPr/>
            </p:nvCxnSpPr>
            <p:spPr>
              <a:xfrm>
                <a:off x="1392555" y="4589145"/>
                <a:ext cx="0" cy="100965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群組 80">
              <a:extLst>
                <a:ext uri="{FF2B5EF4-FFF2-40B4-BE49-F238E27FC236}">
                  <a16:creationId xmlns:a16="http://schemas.microsoft.com/office/drawing/2014/main" id="{1532D8C2-6C9E-47B5-9F9D-51CB48922628}"/>
                </a:ext>
              </a:extLst>
            </p:cNvPr>
            <p:cNvGrpSpPr/>
            <p:nvPr/>
          </p:nvGrpSpPr>
          <p:grpSpPr>
            <a:xfrm>
              <a:off x="8901988" y="1134716"/>
              <a:ext cx="229226" cy="143207"/>
              <a:chOff x="1320454" y="4776923"/>
              <a:chExt cx="145271" cy="100965"/>
            </a:xfrm>
            <a:solidFill>
              <a:srgbClr val="FF0000"/>
            </a:solidFill>
          </p:grpSpPr>
          <p:sp>
            <p:nvSpPr>
              <p:cNvPr id="84" name="橢圓 83">
                <a:extLst>
                  <a:ext uri="{FF2B5EF4-FFF2-40B4-BE49-F238E27FC236}">
                    <a16:creationId xmlns:a16="http://schemas.microsoft.com/office/drawing/2014/main" id="{E4B473D1-AD94-43D5-941C-4CFBE6D4A2B0}"/>
                  </a:ext>
                </a:extLst>
              </p:cNvPr>
              <p:cNvSpPr/>
              <p:nvPr/>
            </p:nvSpPr>
            <p:spPr>
              <a:xfrm>
                <a:off x="1369695" y="4805498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5" name="直線接點 84">
                <a:extLst>
                  <a:ext uri="{FF2B5EF4-FFF2-40B4-BE49-F238E27FC236}">
                    <a16:creationId xmlns:a16="http://schemas.microsoft.com/office/drawing/2014/main" id="{676D8C88-3A6E-4C3A-87A6-680654331358}"/>
                  </a:ext>
                </a:extLst>
              </p:cNvPr>
              <p:cNvCxnSpPr/>
              <p:nvPr/>
            </p:nvCxnSpPr>
            <p:spPr>
              <a:xfrm>
                <a:off x="1320454" y="4829310"/>
                <a:ext cx="145271" cy="0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直線接點 85">
                <a:extLst>
                  <a:ext uri="{FF2B5EF4-FFF2-40B4-BE49-F238E27FC236}">
                    <a16:creationId xmlns:a16="http://schemas.microsoft.com/office/drawing/2014/main" id="{B643436F-12F9-4257-95F8-E169A50458B0}"/>
                  </a:ext>
                </a:extLst>
              </p:cNvPr>
              <p:cNvCxnSpPr/>
              <p:nvPr/>
            </p:nvCxnSpPr>
            <p:spPr>
              <a:xfrm>
                <a:off x="1392555" y="4776923"/>
                <a:ext cx="0" cy="100965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2" name="直線接點 81">
              <a:extLst>
                <a:ext uri="{FF2B5EF4-FFF2-40B4-BE49-F238E27FC236}">
                  <a16:creationId xmlns:a16="http://schemas.microsoft.com/office/drawing/2014/main" id="{C159EF50-6BCA-4FE2-8A05-CBABB72D389D}"/>
                </a:ext>
              </a:extLst>
            </p:cNvPr>
            <p:cNvCxnSpPr/>
            <p:nvPr/>
          </p:nvCxnSpPr>
          <p:spPr>
            <a:xfrm>
              <a:off x="8901988" y="1454942"/>
              <a:ext cx="229226" cy="0"/>
            </a:xfrm>
            <a:prstGeom prst="line">
              <a:avLst/>
            </a:prstGeom>
            <a:ln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線接點 82">
              <a:extLst>
                <a:ext uri="{FF2B5EF4-FFF2-40B4-BE49-F238E27FC236}">
                  <a16:creationId xmlns:a16="http://schemas.microsoft.com/office/drawing/2014/main" id="{6EB29F7A-CA92-41CA-BEC0-9A10481E3406}"/>
                </a:ext>
              </a:extLst>
            </p:cNvPr>
            <p:cNvCxnSpPr/>
            <p:nvPr/>
          </p:nvCxnSpPr>
          <p:spPr>
            <a:xfrm>
              <a:off x="8901988" y="1721282"/>
              <a:ext cx="229226" cy="0"/>
            </a:xfrm>
            <a:prstGeom prst="line">
              <a:avLst/>
            </a:prstGeom>
            <a:solidFill>
              <a:srgbClr val="FF0000"/>
            </a:solidFill>
            <a:ln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" name="內容版面配置區 2">
            <a:extLst>
              <a:ext uri="{FF2B5EF4-FFF2-40B4-BE49-F238E27FC236}">
                <a16:creationId xmlns:a16="http://schemas.microsoft.com/office/drawing/2014/main" id="{43F00FE5-6B79-4BEA-BE64-C80C128C5189}"/>
              </a:ext>
            </a:extLst>
          </p:cNvPr>
          <p:cNvSpPr txBox="1">
            <a:spLocks/>
          </p:cNvSpPr>
          <p:nvPr/>
        </p:nvSpPr>
        <p:spPr>
          <a:xfrm>
            <a:off x="827485" y="1808584"/>
            <a:ext cx="4282679" cy="58219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192876" indent="-192876" algn="just" defTabSz="257169" rtl="0" eaLnBrk="1" latinLnBrk="0" hangingPunct="1">
              <a:spcBef>
                <a:spcPts val="563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  <a:defRPr sz="18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17899" indent="-160731" algn="just" defTabSz="257169" rtl="0" eaLnBrk="1" latinLnBrk="0" hangingPunct="1">
              <a:spcBef>
                <a:spcPts val="563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  <a:defRPr sz="14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642921" indent="-128585" algn="just" defTabSz="257169" rtl="0" eaLnBrk="1" latinLnBrk="0" hangingPunct="1">
              <a:spcBef>
                <a:spcPts val="563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  <a:defRPr sz="1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900090" indent="-128585" algn="just" defTabSz="257169" rtl="0" eaLnBrk="1" latinLnBrk="0" hangingPunct="1">
              <a:spcBef>
                <a:spcPts val="563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  <a:defRPr sz="105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1157259" indent="-128585" algn="just" defTabSz="257169" rtl="0" eaLnBrk="1" latinLnBrk="0" hangingPunct="1">
              <a:spcBef>
                <a:spcPts val="563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  <a:defRPr sz="105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  <a:lvl6pPr marL="1409590" indent="-128585" algn="l" defTabSz="257169" rtl="0" eaLnBrk="1" latinLnBrk="0" hangingPunct="1">
              <a:spcBef>
                <a:spcPts val="563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788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1671596" indent="-128585" algn="l" defTabSz="257169" rtl="0" eaLnBrk="1" latinLnBrk="0" hangingPunct="1">
              <a:spcBef>
                <a:spcPts val="563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788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1928765" indent="-128585" algn="l" defTabSz="257169" rtl="0" eaLnBrk="1" latinLnBrk="0" hangingPunct="1">
              <a:spcBef>
                <a:spcPts val="563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788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2185933" indent="-128585" algn="l" defTabSz="257169" rtl="0" eaLnBrk="1" latinLnBrk="0" hangingPunct="1">
              <a:spcBef>
                <a:spcPts val="563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788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/>
              <a:t>(Data+3933)/(MCx397.47)</a:t>
            </a:r>
            <a:endParaRPr lang="en-US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840E7824-DA65-40C6-8EE7-C4543E5F2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9269"/>
            <a:ext cx="7151461" cy="357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9112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PbWO</a:t>
            </a:r>
            <a:r>
              <a:rPr lang="en-US" altLang="zh-TW" baseline="-25000" dirty="0"/>
              <a:t>4</a:t>
            </a:r>
            <a:r>
              <a:rPr lang="en-US" altLang="zh-TW" dirty="0"/>
              <a:t>: 5x5</a:t>
            </a:r>
            <a:r>
              <a:rPr lang="zh-TW" altLang="en-US" dirty="0"/>
              <a:t> </a:t>
            </a:r>
            <a:r>
              <a:rPr lang="en-US" altLang="zh-TW" dirty="0"/>
              <a:t>Data/MC with THR</a:t>
            </a:r>
            <a:endParaRPr 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25</a:t>
            </a:fld>
            <a:endParaRPr lang="en-US"/>
          </a:p>
        </p:txBody>
      </p:sp>
      <p:grpSp>
        <p:nvGrpSpPr>
          <p:cNvPr id="42" name="群組 41">
            <a:extLst>
              <a:ext uri="{FF2B5EF4-FFF2-40B4-BE49-F238E27FC236}">
                <a16:creationId xmlns:a16="http://schemas.microsoft.com/office/drawing/2014/main" id="{6F53CBEA-0631-48A5-A66D-A0E0AD1EAFC1}"/>
              </a:ext>
            </a:extLst>
          </p:cNvPr>
          <p:cNvGrpSpPr/>
          <p:nvPr/>
        </p:nvGrpSpPr>
        <p:grpSpPr>
          <a:xfrm>
            <a:off x="7151461" y="1449422"/>
            <a:ext cx="1285810" cy="786573"/>
            <a:chOff x="8840549" y="789562"/>
            <a:chExt cx="1714413" cy="1048764"/>
          </a:xfrm>
        </p:grpSpPr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6EDCBD0C-9734-4C4A-AF1B-50C1F446D657}"/>
                </a:ext>
              </a:extLst>
            </p:cNvPr>
            <p:cNvSpPr/>
            <p:nvPr/>
          </p:nvSpPr>
          <p:spPr>
            <a:xfrm>
              <a:off x="8840549" y="789562"/>
              <a:ext cx="1714413" cy="104876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rgbClr val="0000FF"/>
                  </a:solidFill>
                </a:rPr>
                <a:t>Data-3646</a:t>
              </a:r>
            </a:p>
            <a:p>
              <a:pPr algn="ctr"/>
              <a:r>
                <a:rPr lang="en-US" sz="1200" dirty="0">
                  <a:solidFill>
                    <a:srgbClr val="FF0000"/>
                  </a:solidFill>
                </a:rPr>
                <a:t>MCx209.52</a:t>
              </a:r>
            </a:p>
            <a:p>
              <a:pPr algn="ctr"/>
              <a:r>
                <a:rPr lang="en-US" altLang="zh-TW" sz="1200" dirty="0">
                  <a:solidFill>
                    <a:srgbClr val="0000FF"/>
                  </a:solidFill>
                </a:rPr>
                <a:t>Data FIT</a:t>
              </a:r>
            </a:p>
            <a:p>
              <a:pPr algn="ctr"/>
              <a:r>
                <a:rPr lang="en-US" altLang="zh-TW" sz="1200" dirty="0">
                  <a:solidFill>
                    <a:srgbClr val="FF0000"/>
                  </a:solidFill>
                </a:rPr>
                <a:t>MC FIT</a:t>
              </a:r>
            </a:p>
          </p:txBody>
        </p:sp>
        <p:grpSp>
          <p:nvGrpSpPr>
            <p:cNvPr id="44" name="群組 43">
              <a:extLst>
                <a:ext uri="{FF2B5EF4-FFF2-40B4-BE49-F238E27FC236}">
                  <a16:creationId xmlns:a16="http://schemas.microsoft.com/office/drawing/2014/main" id="{F2F42275-9964-4014-B70C-9423BED31B3D}"/>
                </a:ext>
              </a:extLst>
            </p:cNvPr>
            <p:cNvGrpSpPr/>
            <p:nvPr/>
          </p:nvGrpSpPr>
          <p:grpSpPr>
            <a:xfrm>
              <a:off x="8901988" y="868376"/>
              <a:ext cx="229226" cy="143207"/>
              <a:chOff x="1320454" y="4589145"/>
              <a:chExt cx="145271" cy="100965"/>
            </a:xfrm>
          </p:grpSpPr>
          <p:sp>
            <p:nvSpPr>
              <p:cNvPr id="51" name="橢圓 50">
                <a:extLst>
                  <a:ext uri="{FF2B5EF4-FFF2-40B4-BE49-F238E27FC236}">
                    <a16:creationId xmlns:a16="http://schemas.microsoft.com/office/drawing/2014/main" id="{3749646C-CF86-43AD-B406-98D086B8CD9F}"/>
                  </a:ext>
                </a:extLst>
              </p:cNvPr>
              <p:cNvSpPr/>
              <p:nvPr/>
            </p:nvSpPr>
            <p:spPr>
              <a:xfrm>
                <a:off x="1369695" y="4617720"/>
                <a:ext cx="45719" cy="45719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2" name="直線接點 51">
                <a:extLst>
                  <a:ext uri="{FF2B5EF4-FFF2-40B4-BE49-F238E27FC236}">
                    <a16:creationId xmlns:a16="http://schemas.microsoft.com/office/drawing/2014/main" id="{B13EED4E-9680-4FE5-B312-1FF8D28DE0AC}"/>
                  </a:ext>
                </a:extLst>
              </p:cNvPr>
              <p:cNvCxnSpPr/>
              <p:nvPr/>
            </p:nvCxnSpPr>
            <p:spPr>
              <a:xfrm>
                <a:off x="1320454" y="4641532"/>
                <a:ext cx="145271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線接點 52">
                <a:extLst>
                  <a:ext uri="{FF2B5EF4-FFF2-40B4-BE49-F238E27FC236}">
                    <a16:creationId xmlns:a16="http://schemas.microsoft.com/office/drawing/2014/main" id="{F23430FE-BA94-43D6-B3CC-4EC8A67E19D8}"/>
                  </a:ext>
                </a:extLst>
              </p:cNvPr>
              <p:cNvCxnSpPr/>
              <p:nvPr/>
            </p:nvCxnSpPr>
            <p:spPr>
              <a:xfrm>
                <a:off x="1392555" y="4589145"/>
                <a:ext cx="0" cy="100965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群組 44">
              <a:extLst>
                <a:ext uri="{FF2B5EF4-FFF2-40B4-BE49-F238E27FC236}">
                  <a16:creationId xmlns:a16="http://schemas.microsoft.com/office/drawing/2014/main" id="{2ED726BC-00D2-4B95-8042-0CA2BB1057FF}"/>
                </a:ext>
              </a:extLst>
            </p:cNvPr>
            <p:cNvGrpSpPr/>
            <p:nvPr/>
          </p:nvGrpSpPr>
          <p:grpSpPr>
            <a:xfrm>
              <a:off x="8901988" y="1134716"/>
              <a:ext cx="229226" cy="143207"/>
              <a:chOff x="1320454" y="4776923"/>
              <a:chExt cx="145271" cy="100965"/>
            </a:xfrm>
            <a:solidFill>
              <a:srgbClr val="FF0000"/>
            </a:solidFill>
          </p:grpSpPr>
          <p:sp>
            <p:nvSpPr>
              <p:cNvPr id="48" name="橢圓 47">
                <a:extLst>
                  <a:ext uri="{FF2B5EF4-FFF2-40B4-BE49-F238E27FC236}">
                    <a16:creationId xmlns:a16="http://schemas.microsoft.com/office/drawing/2014/main" id="{70299D79-7110-46EF-B7D9-5FB865A97345}"/>
                  </a:ext>
                </a:extLst>
              </p:cNvPr>
              <p:cNvSpPr/>
              <p:nvPr/>
            </p:nvSpPr>
            <p:spPr>
              <a:xfrm>
                <a:off x="1369695" y="4805498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9" name="直線接點 48">
                <a:extLst>
                  <a:ext uri="{FF2B5EF4-FFF2-40B4-BE49-F238E27FC236}">
                    <a16:creationId xmlns:a16="http://schemas.microsoft.com/office/drawing/2014/main" id="{6E5E9763-B44F-4734-9FEE-6369606D596B}"/>
                  </a:ext>
                </a:extLst>
              </p:cNvPr>
              <p:cNvCxnSpPr/>
              <p:nvPr/>
            </p:nvCxnSpPr>
            <p:spPr>
              <a:xfrm>
                <a:off x="1320454" y="4829310"/>
                <a:ext cx="145271" cy="0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線接點 49">
                <a:extLst>
                  <a:ext uri="{FF2B5EF4-FFF2-40B4-BE49-F238E27FC236}">
                    <a16:creationId xmlns:a16="http://schemas.microsoft.com/office/drawing/2014/main" id="{7FE5A187-1937-434E-B9E3-C37B935915B8}"/>
                  </a:ext>
                </a:extLst>
              </p:cNvPr>
              <p:cNvCxnSpPr/>
              <p:nvPr/>
            </p:nvCxnSpPr>
            <p:spPr>
              <a:xfrm>
                <a:off x="1392555" y="4776923"/>
                <a:ext cx="0" cy="100965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6" name="直線接點 45">
              <a:extLst>
                <a:ext uri="{FF2B5EF4-FFF2-40B4-BE49-F238E27FC236}">
                  <a16:creationId xmlns:a16="http://schemas.microsoft.com/office/drawing/2014/main" id="{7A818F4E-D08A-420C-BC1F-A9DC8D176124}"/>
                </a:ext>
              </a:extLst>
            </p:cNvPr>
            <p:cNvCxnSpPr/>
            <p:nvPr/>
          </p:nvCxnSpPr>
          <p:spPr>
            <a:xfrm>
              <a:off x="8901988" y="1454942"/>
              <a:ext cx="229226" cy="0"/>
            </a:xfrm>
            <a:prstGeom prst="line">
              <a:avLst/>
            </a:prstGeom>
            <a:ln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接點 46">
              <a:extLst>
                <a:ext uri="{FF2B5EF4-FFF2-40B4-BE49-F238E27FC236}">
                  <a16:creationId xmlns:a16="http://schemas.microsoft.com/office/drawing/2014/main" id="{E72ACBEF-0BC5-4F90-8456-39ED4F8B5B13}"/>
                </a:ext>
              </a:extLst>
            </p:cNvPr>
            <p:cNvCxnSpPr/>
            <p:nvPr/>
          </p:nvCxnSpPr>
          <p:spPr>
            <a:xfrm>
              <a:off x="8901988" y="1721282"/>
              <a:ext cx="229226" cy="0"/>
            </a:xfrm>
            <a:prstGeom prst="line">
              <a:avLst/>
            </a:prstGeom>
            <a:solidFill>
              <a:srgbClr val="FF0000"/>
            </a:solidFill>
            <a:ln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內容版面配置區 2">
            <a:extLst>
              <a:ext uri="{FF2B5EF4-FFF2-40B4-BE49-F238E27FC236}">
                <a16:creationId xmlns:a16="http://schemas.microsoft.com/office/drawing/2014/main" id="{25A2DC7B-D757-4887-95F0-48726894F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485" y="1808584"/>
            <a:ext cx="4282679" cy="582191"/>
          </a:xfrm>
        </p:spPr>
        <p:txBody>
          <a:bodyPr>
            <a:normAutofit/>
          </a:bodyPr>
          <a:lstStyle/>
          <a:p>
            <a:r>
              <a:rPr lang="en-US" sz="1800" dirty="0"/>
              <a:t>(Data+3933)/(MCx397.47)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FEB69249-9A77-4FAE-A7FB-385B16081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9269"/>
            <a:ext cx="7151461" cy="357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9442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PbWO</a:t>
            </a:r>
            <a:r>
              <a:rPr lang="en-US" altLang="zh-TW" baseline="-25000" dirty="0"/>
              <a:t>4</a:t>
            </a:r>
            <a:r>
              <a:rPr lang="en-US" altLang="zh-TW" dirty="0"/>
              <a:t>: 1x1</a:t>
            </a:r>
            <a:r>
              <a:rPr lang="zh-TW" altLang="en-US" dirty="0"/>
              <a:t> </a:t>
            </a:r>
            <a:r>
              <a:rPr lang="en-US" altLang="zh-TW" dirty="0"/>
              <a:t>Data/MC with appreciate THR</a:t>
            </a:r>
            <a:endParaRPr 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26</a:t>
            </a:fld>
            <a:endParaRPr lang="en-US"/>
          </a:p>
        </p:txBody>
      </p:sp>
      <p:sp>
        <p:nvSpPr>
          <p:cNvPr id="26" name="內容版面配置區 2">
            <a:extLst>
              <a:ext uri="{FF2B5EF4-FFF2-40B4-BE49-F238E27FC236}">
                <a16:creationId xmlns:a16="http://schemas.microsoft.com/office/drawing/2014/main" id="{C92133D6-7496-4D88-9EBC-E02C4794C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485" y="1808584"/>
            <a:ext cx="4282679" cy="582191"/>
          </a:xfrm>
        </p:spPr>
        <p:txBody>
          <a:bodyPr>
            <a:normAutofit/>
          </a:bodyPr>
          <a:lstStyle/>
          <a:p>
            <a:r>
              <a:rPr lang="en-US" sz="1800" dirty="0"/>
              <a:t>(Data+3933)/(MCx397.47)</a:t>
            </a:r>
          </a:p>
        </p:txBody>
      </p:sp>
      <p:grpSp>
        <p:nvGrpSpPr>
          <p:cNvPr id="55" name="群組 54">
            <a:extLst>
              <a:ext uri="{FF2B5EF4-FFF2-40B4-BE49-F238E27FC236}">
                <a16:creationId xmlns:a16="http://schemas.microsoft.com/office/drawing/2014/main" id="{11636CE7-706A-4679-90BC-754526662370}"/>
              </a:ext>
            </a:extLst>
          </p:cNvPr>
          <p:cNvGrpSpPr/>
          <p:nvPr/>
        </p:nvGrpSpPr>
        <p:grpSpPr>
          <a:xfrm>
            <a:off x="7151461" y="1449422"/>
            <a:ext cx="1285810" cy="786573"/>
            <a:chOff x="8840549" y="789562"/>
            <a:chExt cx="1714413" cy="1048764"/>
          </a:xfrm>
        </p:grpSpPr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D22E5F1F-CC10-4437-BEEF-C4810CC0C095}"/>
                </a:ext>
              </a:extLst>
            </p:cNvPr>
            <p:cNvSpPr/>
            <p:nvPr/>
          </p:nvSpPr>
          <p:spPr>
            <a:xfrm>
              <a:off x="8840549" y="789562"/>
              <a:ext cx="1714413" cy="104876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rgbClr val="0000FF"/>
                  </a:solidFill>
                </a:rPr>
                <a:t>Data-3933</a:t>
              </a:r>
            </a:p>
            <a:p>
              <a:pPr algn="ctr"/>
              <a:r>
                <a:rPr lang="en-US" sz="1200" dirty="0">
                  <a:solidFill>
                    <a:srgbClr val="FF0000"/>
                  </a:solidFill>
                </a:rPr>
                <a:t>MCx397.41</a:t>
              </a:r>
            </a:p>
            <a:p>
              <a:pPr algn="ctr"/>
              <a:r>
                <a:rPr lang="en-US" altLang="zh-TW" sz="1200" dirty="0">
                  <a:solidFill>
                    <a:srgbClr val="0000FF"/>
                  </a:solidFill>
                </a:rPr>
                <a:t>Data FIT</a:t>
              </a:r>
            </a:p>
            <a:p>
              <a:pPr algn="ctr"/>
              <a:r>
                <a:rPr lang="en-US" altLang="zh-TW" sz="1200" dirty="0">
                  <a:solidFill>
                    <a:srgbClr val="FF0000"/>
                  </a:solidFill>
                </a:rPr>
                <a:t>MC FIT</a:t>
              </a:r>
            </a:p>
          </p:txBody>
        </p:sp>
        <p:grpSp>
          <p:nvGrpSpPr>
            <p:cNvPr id="57" name="群組 56">
              <a:extLst>
                <a:ext uri="{FF2B5EF4-FFF2-40B4-BE49-F238E27FC236}">
                  <a16:creationId xmlns:a16="http://schemas.microsoft.com/office/drawing/2014/main" id="{35052BBF-3E2D-4FEF-9801-D50FB26819E8}"/>
                </a:ext>
              </a:extLst>
            </p:cNvPr>
            <p:cNvGrpSpPr/>
            <p:nvPr/>
          </p:nvGrpSpPr>
          <p:grpSpPr>
            <a:xfrm>
              <a:off x="8901988" y="868376"/>
              <a:ext cx="229226" cy="143207"/>
              <a:chOff x="1320454" y="4589145"/>
              <a:chExt cx="145271" cy="100965"/>
            </a:xfrm>
          </p:grpSpPr>
          <p:sp>
            <p:nvSpPr>
              <p:cNvPr id="64" name="橢圓 63">
                <a:extLst>
                  <a:ext uri="{FF2B5EF4-FFF2-40B4-BE49-F238E27FC236}">
                    <a16:creationId xmlns:a16="http://schemas.microsoft.com/office/drawing/2014/main" id="{74843E5D-6C2B-4D36-8C78-A35689EA4742}"/>
                  </a:ext>
                </a:extLst>
              </p:cNvPr>
              <p:cNvSpPr/>
              <p:nvPr/>
            </p:nvSpPr>
            <p:spPr>
              <a:xfrm>
                <a:off x="1369695" y="4617720"/>
                <a:ext cx="45719" cy="45719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5" name="直線接點 64">
                <a:extLst>
                  <a:ext uri="{FF2B5EF4-FFF2-40B4-BE49-F238E27FC236}">
                    <a16:creationId xmlns:a16="http://schemas.microsoft.com/office/drawing/2014/main" id="{A5D5EFEE-9D8C-4280-A772-FFB187603B5B}"/>
                  </a:ext>
                </a:extLst>
              </p:cNvPr>
              <p:cNvCxnSpPr/>
              <p:nvPr/>
            </p:nvCxnSpPr>
            <p:spPr>
              <a:xfrm>
                <a:off x="1320454" y="4641532"/>
                <a:ext cx="145271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線接點 65">
                <a:extLst>
                  <a:ext uri="{FF2B5EF4-FFF2-40B4-BE49-F238E27FC236}">
                    <a16:creationId xmlns:a16="http://schemas.microsoft.com/office/drawing/2014/main" id="{923681DC-88ED-47B4-9FB3-FDBE26C93955}"/>
                  </a:ext>
                </a:extLst>
              </p:cNvPr>
              <p:cNvCxnSpPr/>
              <p:nvPr/>
            </p:nvCxnSpPr>
            <p:spPr>
              <a:xfrm>
                <a:off x="1392555" y="4589145"/>
                <a:ext cx="0" cy="100965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群組 57">
              <a:extLst>
                <a:ext uri="{FF2B5EF4-FFF2-40B4-BE49-F238E27FC236}">
                  <a16:creationId xmlns:a16="http://schemas.microsoft.com/office/drawing/2014/main" id="{A83EDF68-5B91-4E00-8F49-88BF78736E59}"/>
                </a:ext>
              </a:extLst>
            </p:cNvPr>
            <p:cNvGrpSpPr/>
            <p:nvPr/>
          </p:nvGrpSpPr>
          <p:grpSpPr>
            <a:xfrm>
              <a:off x="8901988" y="1134716"/>
              <a:ext cx="229226" cy="143207"/>
              <a:chOff x="1320454" y="4776923"/>
              <a:chExt cx="145271" cy="100965"/>
            </a:xfrm>
            <a:solidFill>
              <a:srgbClr val="FF0000"/>
            </a:solidFill>
          </p:grpSpPr>
          <p:sp>
            <p:nvSpPr>
              <p:cNvPr id="61" name="橢圓 60">
                <a:extLst>
                  <a:ext uri="{FF2B5EF4-FFF2-40B4-BE49-F238E27FC236}">
                    <a16:creationId xmlns:a16="http://schemas.microsoft.com/office/drawing/2014/main" id="{89B04C64-ADBE-42C7-8167-50B21F7B0B87}"/>
                  </a:ext>
                </a:extLst>
              </p:cNvPr>
              <p:cNvSpPr/>
              <p:nvPr/>
            </p:nvSpPr>
            <p:spPr>
              <a:xfrm>
                <a:off x="1369695" y="4805498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2" name="直線接點 61">
                <a:extLst>
                  <a:ext uri="{FF2B5EF4-FFF2-40B4-BE49-F238E27FC236}">
                    <a16:creationId xmlns:a16="http://schemas.microsoft.com/office/drawing/2014/main" id="{C3A91E75-5695-4AB5-9C27-3B3FEB17B788}"/>
                  </a:ext>
                </a:extLst>
              </p:cNvPr>
              <p:cNvCxnSpPr/>
              <p:nvPr/>
            </p:nvCxnSpPr>
            <p:spPr>
              <a:xfrm>
                <a:off x="1320454" y="4829310"/>
                <a:ext cx="145271" cy="0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線接點 62">
                <a:extLst>
                  <a:ext uri="{FF2B5EF4-FFF2-40B4-BE49-F238E27FC236}">
                    <a16:creationId xmlns:a16="http://schemas.microsoft.com/office/drawing/2014/main" id="{139985B2-AF5D-419E-B1CD-E49DC4EF22E0}"/>
                  </a:ext>
                </a:extLst>
              </p:cNvPr>
              <p:cNvCxnSpPr/>
              <p:nvPr/>
            </p:nvCxnSpPr>
            <p:spPr>
              <a:xfrm>
                <a:off x="1392555" y="4776923"/>
                <a:ext cx="0" cy="100965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9" name="直線接點 58">
              <a:extLst>
                <a:ext uri="{FF2B5EF4-FFF2-40B4-BE49-F238E27FC236}">
                  <a16:creationId xmlns:a16="http://schemas.microsoft.com/office/drawing/2014/main" id="{515765C0-8F86-4CD4-88C7-39F5DE3FD8F5}"/>
                </a:ext>
              </a:extLst>
            </p:cNvPr>
            <p:cNvCxnSpPr/>
            <p:nvPr/>
          </p:nvCxnSpPr>
          <p:spPr>
            <a:xfrm>
              <a:off x="8901988" y="1454942"/>
              <a:ext cx="229226" cy="0"/>
            </a:xfrm>
            <a:prstGeom prst="line">
              <a:avLst/>
            </a:prstGeom>
            <a:ln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接點 59">
              <a:extLst>
                <a:ext uri="{FF2B5EF4-FFF2-40B4-BE49-F238E27FC236}">
                  <a16:creationId xmlns:a16="http://schemas.microsoft.com/office/drawing/2014/main" id="{87004DFC-EA69-40FB-A1B1-B4BB2EA7FAC0}"/>
                </a:ext>
              </a:extLst>
            </p:cNvPr>
            <p:cNvCxnSpPr/>
            <p:nvPr/>
          </p:nvCxnSpPr>
          <p:spPr>
            <a:xfrm>
              <a:off x="8901988" y="1721282"/>
              <a:ext cx="229226" cy="0"/>
            </a:xfrm>
            <a:prstGeom prst="line">
              <a:avLst/>
            </a:prstGeom>
            <a:solidFill>
              <a:srgbClr val="FF0000"/>
            </a:solidFill>
            <a:ln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圖片 7">
            <a:extLst>
              <a:ext uri="{FF2B5EF4-FFF2-40B4-BE49-F238E27FC236}">
                <a16:creationId xmlns:a16="http://schemas.microsoft.com/office/drawing/2014/main" id="{BAE0D633-5222-484E-81B8-14D195D06F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9269"/>
            <a:ext cx="7151461" cy="357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6481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PbWO</a:t>
            </a:r>
            <a:r>
              <a:rPr lang="en-US" altLang="zh-TW" baseline="-25000" dirty="0"/>
              <a:t>4</a:t>
            </a:r>
            <a:r>
              <a:rPr lang="en-US" altLang="zh-TW" dirty="0"/>
              <a:t>: 3x3</a:t>
            </a:r>
            <a:r>
              <a:rPr lang="zh-TW" altLang="en-US" dirty="0"/>
              <a:t> </a:t>
            </a:r>
            <a:r>
              <a:rPr lang="en-US" altLang="zh-TW" dirty="0"/>
              <a:t>Data/MC with appreciate THR</a:t>
            </a:r>
            <a:endParaRPr 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27</a:t>
            </a:fld>
            <a:endParaRPr lang="en-US"/>
          </a:p>
        </p:txBody>
      </p:sp>
      <p:grpSp>
        <p:nvGrpSpPr>
          <p:cNvPr id="78" name="群組 77">
            <a:extLst>
              <a:ext uri="{FF2B5EF4-FFF2-40B4-BE49-F238E27FC236}">
                <a16:creationId xmlns:a16="http://schemas.microsoft.com/office/drawing/2014/main" id="{FADC2635-3B5E-4C36-8882-5231C30BA634}"/>
              </a:ext>
            </a:extLst>
          </p:cNvPr>
          <p:cNvGrpSpPr/>
          <p:nvPr/>
        </p:nvGrpSpPr>
        <p:grpSpPr>
          <a:xfrm>
            <a:off x="7151461" y="1449422"/>
            <a:ext cx="1285810" cy="786573"/>
            <a:chOff x="8840549" y="789562"/>
            <a:chExt cx="1714413" cy="1048764"/>
          </a:xfrm>
        </p:grpSpPr>
        <p:sp>
          <p:nvSpPr>
            <p:cNvPr id="79" name="矩形 78">
              <a:extLst>
                <a:ext uri="{FF2B5EF4-FFF2-40B4-BE49-F238E27FC236}">
                  <a16:creationId xmlns:a16="http://schemas.microsoft.com/office/drawing/2014/main" id="{190E6651-64EA-4672-9150-40ED67FCD971}"/>
                </a:ext>
              </a:extLst>
            </p:cNvPr>
            <p:cNvSpPr/>
            <p:nvPr/>
          </p:nvSpPr>
          <p:spPr>
            <a:xfrm>
              <a:off x="8840549" y="789562"/>
              <a:ext cx="1714413" cy="104876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rgbClr val="0000FF"/>
                  </a:solidFill>
                </a:rPr>
                <a:t>Data-3933</a:t>
              </a:r>
            </a:p>
            <a:p>
              <a:pPr algn="ctr"/>
              <a:r>
                <a:rPr lang="en-US" sz="1200" dirty="0">
                  <a:solidFill>
                    <a:srgbClr val="FF0000"/>
                  </a:solidFill>
                </a:rPr>
                <a:t>MCx397.41</a:t>
              </a:r>
            </a:p>
            <a:p>
              <a:pPr algn="ctr"/>
              <a:r>
                <a:rPr lang="en-US" altLang="zh-TW" sz="1200" dirty="0">
                  <a:solidFill>
                    <a:srgbClr val="0000FF"/>
                  </a:solidFill>
                </a:rPr>
                <a:t>Data FIT</a:t>
              </a:r>
            </a:p>
            <a:p>
              <a:pPr algn="ctr"/>
              <a:r>
                <a:rPr lang="en-US" altLang="zh-TW" sz="1200" dirty="0">
                  <a:solidFill>
                    <a:srgbClr val="FF0000"/>
                  </a:solidFill>
                </a:rPr>
                <a:t>MC FIT</a:t>
              </a:r>
            </a:p>
          </p:txBody>
        </p:sp>
        <p:grpSp>
          <p:nvGrpSpPr>
            <p:cNvPr id="80" name="群組 79">
              <a:extLst>
                <a:ext uri="{FF2B5EF4-FFF2-40B4-BE49-F238E27FC236}">
                  <a16:creationId xmlns:a16="http://schemas.microsoft.com/office/drawing/2014/main" id="{2D932E7C-0DBD-40F5-A769-2FC379DEE822}"/>
                </a:ext>
              </a:extLst>
            </p:cNvPr>
            <p:cNvGrpSpPr/>
            <p:nvPr/>
          </p:nvGrpSpPr>
          <p:grpSpPr>
            <a:xfrm>
              <a:off x="8901988" y="868376"/>
              <a:ext cx="229226" cy="143207"/>
              <a:chOff x="1320454" y="4589145"/>
              <a:chExt cx="145271" cy="100965"/>
            </a:xfrm>
          </p:grpSpPr>
          <p:sp>
            <p:nvSpPr>
              <p:cNvPr id="87" name="橢圓 86">
                <a:extLst>
                  <a:ext uri="{FF2B5EF4-FFF2-40B4-BE49-F238E27FC236}">
                    <a16:creationId xmlns:a16="http://schemas.microsoft.com/office/drawing/2014/main" id="{CA4C17B2-E100-43A1-82D0-4968CDE67622}"/>
                  </a:ext>
                </a:extLst>
              </p:cNvPr>
              <p:cNvSpPr/>
              <p:nvPr/>
            </p:nvSpPr>
            <p:spPr>
              <a:xfrm>
                <a:off x="1369695" y="4617720"/>
                <a:ext cx="45719" cy="45719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8" name="直線接點 87">
                <a:extLst>
                  <a:ext uri="{FF2B5EF4-FFF2-40B4-BE49-F238E27FC236}">
                    <a16:creationId xmlns:a16="http://schemas.microsoft.com/office/drawing/2014/main" id="{248A378A-81BC-4EE3-BB86-37034A280796}"/>
                  </a:ext>
                </a:extLst>
              </p:cNvPr>
              <p:cNvCxnSpPr/>
              <p:nvPr/>
            </p:nvCxnSpPr>
            <p:spPr>
              <a:xfrm>
                <a:off x="1320454" y="4641532"/>
                <a:ext cx="145271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線接點 88">
                <a:extLst>
                  <a:ext uri="{FF2B5EF4-FFF2-40B4-BE49-F238E27FC236}">
                    <a16:creationId xmlns:a16="http://schemas.microsoft.com/office/drawing/2014/main" id="{B977FE4D-505F-4EAA-916E-59C8EA53367A}"/>
                  </a:ext>
                </a:extLst>
              </p:cNvPr>
              <p:cNvCxnSpPr/>
              <p:nvPr/>
            </p:nvCxnSpPr>
            <p:spPr>
              <a:xfrm>
                <a:off x="1392555" y="4589145"/>
                <a:ext cx="0" cy="100965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群組 80">
              <a:extLst>
                <a:ext uri="{FF2B5EF4-FFF2-40B4-BE49-F238E27FC236}">
                  <a16:creationId xmlns:a16="http://schemas.microsoft.com/office/drawing/2014/main" id="{1532D8C2-6C9E-47B5-9F9D-51CB48922628}"/>
                </a:ext>
              </a:extLst>
            </p:cNvPr>
            <p:cNvGrpSpPr/>
            <p:nvPr/>
          </p:nvGrpSpPr>
          <p:grpSpPr>
            <a:xfrm>
              <a:off x="8901988" y="1134716"/>
              <a:ext cx="229226" cy="143207"/>
              <a:chOff x="1320454" y="4776923"/>
              <a:chExt cx="145271" cy="100965"/>
            </a:xfrm>
            <a:solidFill>
              <a:srgbClr val="FF0000"/>
            </a:solidFill>
          </p:grpSpPr>
          <p:sp>
            <p:nvSpPr>
              <p:cNvPr id="84" name="橢圓 83">
                <a:extLst>
                  <a:ext uri="{FF2B5EF4-FFF2-40B4-BE49-F238E27FC236}">
                    <a16:creationId xmlns:a16="http://schemas.microsoft.com/office/drawing/2014/main" id="{E4B473D1-AD94-43D5-941C-4CFBE6D4A2B0}"/>
                  </a:ext>
                </a:extLst>
              </p:cNvPr>
              <p:cNvSpPr/>
              <p:nvPr/>
            </p:nvSpPr>
            <p:spPr>
              <a:xfrm>
                <a:off x="1369695" y="4805498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5" name="直線接點 84">
                <a:extLst>
                  <a:ext uri="{FF2B5EF4-FFF2-40B4-BE49-F238E27FC236}">
                    <a16:creationId xmlns:a16="http://schemas.microsoft.com/office/drawing/2014/main" id="{676D8C88-3A6E-4C3A-87A6-680654331358}"/>
                  </a:ext>
                </a:extLst>
              </p:cNvPr>
              <p:cNvCxnSpPr/>
              <p:nvPr/>
            </p:nvCxnSpPr>
            <p:spPr>
              <a:xfrm>
                <a:off x="1320454" y="4829310"/>
                <a:ext cx="145271" cy="0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直線接點 85">
                <a:extLst>
                  <a:ext uri="{FF2B5EF4-FFF2-40B4-BE49-F238E27FC236}">
                    <a16:creationId xmlns:a16="http://schemas.microsoft.com/office/drawing/2014/main" id="{B643436F-12F9-4257-95F8-E169A50458B0}"/>
                  </a:ext>
                </a:extLst>
              </p:cNvPr>
              <p:cNvCxnSpPr/>
              <p:nvPr/>
            </p:nvCxnSpPr>
            <p:spPr>
              <a:xfrm>
                <a:off x="1392555" y="4776923"/>
                <a:ext cx="0" cy="100965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2" name="直線接點 81">
              <a:extLst>
                <a:ext uri="{FF2B5EF4-FFF2-40B4-BE49-F238E27FC236}">
                  <a16:creationId xmlns:a16="http://schemas.microsoft.com/office/drawing/2014/main" id="{C159EF50-6BCA-4FE2-8A05-CBABB72D389D}"/>
                </a:ext>
              </a:extLst>
            </p:cNvPr>
            <p:cNvCxnSpPr/>
            <p:nvPr/>
          </p:nvCxnSpPr>
          <p:spPr>
            <a:xfrm>
              <a:off x="8901988" y="1454942"/>
              <a:ext cx="229226" cy="0"/>
            </a:xfrm>
            <a:prstGeom prst="line">
              <a:avLst/>
            </a:prstGeom>
            <a:ln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線接點 82">
              <a:extLst>
                <a:ext uri="{FF2B5EF4-FFF2-40B4-BE49-F238E27FC236}">
                  <a16:creationId xmlns:a16="http://schemas.microsoft.com/office/drawing/2014/main" id="{6EB29F7A-CA92-41CA-BEC0-9A10481E3406}"/>
                </a:ext>
              </a:extLst>
            </p:cNvPr>
            <p:cNvCxnSpPr/>
            <p:nvPr/>
          </p:nvCxnSpPr>
          <p:spPr>
            <a:xfrm>
              <a:off x="8901988" y="1721282"/>
              <a:ext cx="229226" cy="0"/>
            </a:xfrm>
            <a:prstGeom prst="line">
              <a:avLst/>
            </a:prstGeom>
            <a:solidFill>
              <a:srgbClr val="FF0000"/>
            </a:solidFill>
            <a:ln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" name="內容版面配置區 2">
            <a:extLst>
              <a:ext uri="{FF2B5EF4-FFF2-40B4-BE49-F238E27FC236}">
                <a16:creationId xmlns:a16="http://schemas.microsoft.com/office/drawing/2014/main" id="{43F00FE5-6B79-4BEA-BE64-C80C128C5189}"/>
              </a:ext>
            </a:extLst>
          </p:cNvPr>
          <p:cNvSpPr txBox="1">
            <a:spLocks/>
          </p:cNvSpPr>
          <p:nvPr/>
        </p:nvSpPr>
        <p:spPr>
          <a:xfrm>
            <a:off x="827485" y="1808584"/>
            <a:ext cx="4282679" cy="58219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192876" indent="-192876" algn="just" defTabSz="257169" rtl="0" eaLnBrk="1" latinLnBrk="0" hangingPunct="1">
              <a:spcBef>
                <a:spcPts val="563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  <a:defRPr sz="18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17899" indent="-160731" algn="just" defTabSz="257169" rtl="0" eaLnBrk="1" latinLnBrk="0" hangingPunct="1">
              <a:spcBef>
                <a:spcPts val="563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  <a:defRPr sz="14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642921" indent="-128585" algn="just" defTabSz="257169" rtl="0" eaLnBrk="1" latinLnBrk="0" hangingPunct="1">
              <a:spcBef>
                <a:spcPts val="563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  <a:defRPr sz="1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900090" indent="-128585" algn="just" defTabSz="257169" rtl="0" eaLnBrk="1" latinLnBrk="0" hangingPunct="1">
              <a:spcBef>
                <a:spcPts val="563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  <a:defRPr sz="105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1157259" indent="-128585" algn="just" defTabSz="257169" rtl="0" eaLnBrk="1" latinLnBrk="0" hangingPunct="1">
              <a:spcBef>
                <a:spcPts val="563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  <a:defRPr sz="105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  <a:lvl6pPr marL="1409590" indent="-128585" algn="l" defTabSz="257169" rtl="0" eaLnBrk="1" latinLnBrk="0" hangingPunct="1">
              <a:spcBef>
                <a:spcPts val="563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788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1671596" indent="-128585" algn="l" defTabSz="257169" rtl="0" eaLnBrk="1" latinLnBrk="0" hangingPunct="1">
              <a:spcBef>
                <a:spcPts val="563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788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1928765" indent="-128585" algn="l" defTabSz="257169" rtl="0" eaLnBrk="1" latinLnBrk="0" hangingPunct="1">
              <a:spcBef>
                <a:spcPts val="563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788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2185933" indent="-128585" algn="l" defTabSz="257169" rtl="0" eaLnBrk="1" latinLnBrk="0" hangingPunct="1">
              <a:spcBef>
                <a:spcPts val="563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788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/>
              <a:t>(Data+3933)/(MCx397.47)</a:t>
            </a:r>
            <a:endParaRPr 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12B26D39-EFC7-451B-8074-3E74536CB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9269"/>
            <a:ext cx="7151461" cy="357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768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PbWO</a:t>
            </a:r>
            <a:r>
              <a:rPr lang="en-US" altLang="zh-TW" baseline="-25000" dirty="0"/>
              <a:t>4</a:t>
            </a:r>
            <a:r>
              <a:rPr lang="en-US" altLang="zh-TW" dirty="0"/>
              <a:t>: 5x5</a:t>
            </a:r>
            <a:r>
              <a:rPr lang="zh-TW" altLang="en-US" dirty="0"/>
              <a:t> </a:t>
            </a:r>
            <a:r>
              <a:rPr lang="en-US" altLang="zh-TW" dirty="0"/>
              <a:t>Data/MC with appreciate THR</a:t>
            </a:r>
            <a:endParaRPr 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28</a:t>
            </a:fld>
            <a:endParaRPr lang="en-US"/>
          </a:p>
        </p:txBody>
      </p:sp>
      <p:grpSp>
        <p:nvGrpSpPr>
          <p:cNvPr id="42" name="群組 41">
            <a:extLst>
              <a:ext uri="{FF2B5EF4-FFF2-40B4-BE49-F238E27FC236}">
                <a16:creationId xmlns:a16="http://schemas.microsoft.com/office/drawing/2014/main" id="{6F53CBEA-0631-48A5-A66D-A0E0AD1EAFC1}"/>
              </a:ext>
            </a:extLst>
          </p:cNvPr>
          <p:cNvGrpSpPr/>
          <p:nvPr/>
        </p:nvGrpSpPr>
        <p:grpSpPr>
          <a:xfrm>
            <a:off x="7151461" y="1449422"/>
            <a:ext cx="1285810" cy="786573"/>
            <a:chOff x="8840549" y="789562"/>
            <a:chExt cx="1714413" cy="1048764"/>
          </a:xfrm>
        </p:grpSpPr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6EDCBD0C-9734-4C4A-AF1B-50C1F446D657}"/>
                </a:ext>
              </a:extLst>
            </p:cNvPr>
            <p:cNvSpPr/>
            <p:nvPr/>
          </p:nvSpPr>
          <p:spPr>
            <a:xfrm>
              <a:off x="8840549" y="789562"/>
              <a:ext cx="1714413" cy="104876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rgbClr val="0000FF"/>
                  </a:solidFill>
                </a:rPr>
                <a:t>Data-3646</a:t>
              </a:r>
            </a:p>
            <a:p>
              <a:pPr algn="ctr"/>
              <a:r>
                <a:rPr lang="en-US" sz="1200" dirty="0">
                  <a:solidFill>
                    <a:srgbClr val="FF0000"/>
                  </a:solidFill>
                </a:rPr>
                <a:t>MCx209.52</a:t>
              </a:r>
            </a:p>
            <a:p>
              <a:pPr algn="ctr"/>
              <a:r>
                <a:rPr lang="en-US" altLang="zh-TW" sz="1200" dirty="0">
                  <a:solidFill>
                    <a:srgbClr val="0000FF"/>
                  </a:solidFill>
                </a:rPr>
                <a:t>Data FIT</a:t>
              </a:r>
            </a:p>
            <a:p>
              <a:pPr algn="ctr"/>
              <a:r>
                <a:rPr lang="en-US" altLang="zh-TW" sz="1200" dirty="0">
                  <a:solidFill>
                    <a:srgbClr val="FF0000"/>
                  </a:solidFill>
                </a:rPr>
                <a:t>MC FIT</a:t>
              </a:r>
            </a:p>
          </p:txBody>
        </p:sp>
        <p:grpSp>
          <p:nvGrpSpPr>
            <p:cNvPr id="44" name="群組 43">
              <a:extLst>
                <a:ext uri="{FF2B5EF4-FFF2-40B4-BE49-F238E27FC236}">
                  <a16:creationId xmlns:a16="http://schemas.microsoft.com/office/drawing/2014/main" id="{F2F42275-9964-4014-B70C-9423BED31B3D}"/>
                </a:ext>
              </a:extLst>
            </p:cNvPr>
            <p:cNvGrpSpPr/>
            <p:nvPr/>
          </p:nvGrpSpPr>
          <p:grpSpPr>
            <a:xfrm>
              <a:off x="8901988" y="868376"/>
              <a:ext cx="229226" cy="143207"/>
              <a:chOff x="1320454" y="4589145"/>
              <a:chExt cx="145271" cy="100965"/>
            </a:xfrm>
          </p:grpSpPr>
          <p:sp>
            <p:nvSpPr>
              <p:cNvPr id="51" name="橢圓 50">
                <a:extLst>
                  <a:ext uri="{FF2B5EF4-FFF2-40B4-BE49-F238E27FC236}">
                    <a16:creationId xmlns:a16="http://schemas.microsoft.com/office/drawing/2014/main" id="{3749646C-CF86-43AD-B406-98D086B8CD9F}"/>
                  </a:ext>
                </a:extLst>
              </p:cNvPr>
              <p:cNvSpPr/>
              <p:nvPr/>
            </p:nvSpPr>
            <p:spPr>
              <a:xfrm>
                <a:off x="1369695" y="4617720"/>
                <a:ext cx="45719" cy="45719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2" name="直線接點 51">
                <a:extLst>
                  <a:ext uri="{FF2B5EF4-FFF2-40B4-BE49-F238E27FC236}">
                    <a16:creationId xmlns:a16="http://schemas.microsoft.com/office/drawing/2014/main" id="{B13EED4E-9680-4FE5-B312-1FF8D28DE0AC}"/>
                  </a:ext>
                </a:extLst>
              </p:cNvPr>
              <p:cNvCxnSpPr/>
              <p:nvPr/>
            </p:nvCxnSpPr>
            <p:spPr>
              <a:xfrm>
                <a:off x="1320454" y="4641532"/>
                <a:ext cx="145271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線接點 52">
                <a:extLst>
                  <a:ext uri="{FF2B5EF4-FFF2-40B4-BE49-F238E27FC236}">
                    <a16:creationId xmlns:a16="http://schemas.microsoft.com/office/drawing/2014/main" id="{F23430FE-BA94-43D6-B3CC-4EC8A67E19D8}"/>
                  </a:ext>
                </a:extLst>
              </p:cNvPr>
              <p:cNvCxnSpPr/>
              <p:nvPr/>
            </p:nvCxnSpPr>
            <p:spPr>
              <a:xfrm>
                <a:off x="1392555" y="4589145"/>
                <a:ext cx="0" cy="100965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群組 44">
              <a:extLst>
                <a:ext uri="{FF2B5EF4-FFF2-40B4-BE49-F238E27FC236}">
                  <a16:creationId xmlns:a16="http://schemas.microsoft.com/office/drawing/2014/main" id="{2ED726BC-00D2-4B95-8042-0CA2BB1057FF}"/>
                </a:ext>
              </a:extLst>
            </p:cNvPr>
            <p:cNvGrpSpPr/>
            <p:nvPr/>
          </p:nvGrpSpPr>
          <p:grpSpPr>
            <a:xfrm>
              <a:off x="8901988" y="1134716"/>
              <a:ext cx="229226" cy="143207"/>
              <a:chOff x="1320454" y="4776923"/>
              <a:chExt cx="145271" cy="100965"/>
            </a:xfrm>
            <a:solidFill>
              <a:srgbClr val="FF0000"/>
            </a:solidFill>
          </p:grpSpPr>
          <p:sp>
            <p:nvSpPr>
              <p:cNvPr id="48" name="橢圓 47">
                <a:extLst>
                  <a:ext uri="{FF2B5EF4-FFF2-40B4-BE49-F238E27FC236}">
                    <a16:creationId xmlns:a16="http://schemas.microsoft.com/office/drawing/2014/main" id="{70299D79-7110-46EF-B7D9-5FB865A97345}"/>
                  </a:ext>
                </a:extLst>
              </p:cNvPr>
              <p:cNvSpPr/>
              <p:nvPr/>
            </p:nvSpPr>
            <p:spPr>
              <a:xfrm>
                <a:off x="1369695" y="4805498"/>
                <a:ext cx="45719" cy="45719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9" name="直線接點 48">
                <a:extLst>
                  <a:ext uri="{FF2B5EF4-FFF2-40B4-BE49-F238E27FC236}">
                    <a16:creationId xmlns:a16="http://schemas.microsoft.com/office/drawing/2014/main" id="{6E5E9763-B44F-4734-9FEE-6369606D596B}"/>
                  </a:ext>
                </a:extLst>
              </p:cNvPr>
              <p:cNvCxnSpPr/>
              <p:nvPr/>
            </p:nvCxnSpPr>
            <p:spPr>
              <a:xfrm>
                <a:off x="1320454" y="4829310"/>
                <a:ext cx="145271" cy="0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線接點 49">
                <a:extLst>
                  <a:ext uri="{FF2B5EF4-FFF2-40B4-BE49-F238E27FC236}">
                    <a16:creationId xmlns:a16="http://schemas.microsoft.com/office/drawing/2014/main" id="{7FE5A187-1937-434E-B9E3-C37B935915B8}"/>
                  </a:ext>
                </a:extLst>
              </p:cNvPr>
              <p:cNvCxnSpPr/>
              <p:nvPr/>
            </p:nvCxnSpPr>
            <p:spPr>
              <a:xfrm>
                <a:off x="1392555" y="4776923"/>
                <a:ext cx="0" cy="100965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6" name="直線接點 45">
              <a:extLst>
                <a:ext uri="{FF2B5EF4-FFF2-40B4-BE49-F238E27FC236}">
                  <a16:creationId xmlns:a16="http://schemas.microsoft.com/office/drawing/2014/main" id="{7A818F4E-D08A-420C-BC1F-A9DC8D176124}"/>
                </a:ext>
              </a:extLst>
            </p:cNvPr>
            <p:cNvCxnSpPr/>
            <p:nvPr/>
          </p:nvCxnSpPr>
          <p:spPr>
            <a:xfrm>
              <a:off x="8901988" y="1454942"/>
              <a:ext cx="229226" cy="0"/>
            </a:xfrm>
            <a:prstGeom prst="line">
              <a:avLst/>
            </a:prstGeom>
            <a:ln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接點 46">
              <a:extLst>
                <a:ext uri="{FF2B5EF4-FFF2-40B4-BE49-F238E27FC236}">
                  <a16:creationId xmlns:a16="http://schemas.microsoft.com/office/drawing/2014/main" id="{E72ACBEF-0BC5-4F90-8456-39ED4F8B5B13}"/>
                </a:ext>
              </a:extLst>
            </p:cNvPr>
            <p:cNvCxnSpPr/>
            <p:nvPr/>
          </p:nvCxnSpPr>
          <p:spPr>
            <a:xfrm>
              <a:off x="8901988" y="1721282"/>
              <a:ext cx="229226" cy="0"/>
            </a:xfrm>
            <a:prstGeom prst="line">
              <a:avLst/>
            </a:prstGeom>
            <a:solidFill>
              <a:srgbClr val="FF0000"/>
            </a:solidFill>
            <a:ln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內容版面配置區 2">
            <a:extLst>
              <a:ext uri="{FF2B5EF4-FFF2-40B4-BE49-F238E27FC236}">
                <a16:creationId xmlns:a16="http://schemas.microsoft.com/office/drawing/2014/main" id="{25A2DC7B-D757-4887-95F0-48726894F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485" y="1808584"/>
            <a:ext cx="4282679" cy="582191"/>
          </a:xfrm>
        </p:spPr>
        <p:txBody>
          <a:bodyPr>
            <a:normAutofit/>
          </a:bodyPr>
          <a:lstStyle/>
          <a:p>
            <a:r>
              <a:rPr lang="en-US" sz="1800" dirty="0"/>
              <a:t>(Data+3933)/(MCx397.47)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C6E321BC-46F1-4813-96C9-75A585387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9269"/>
            <a:ext cx="7151461" cy="357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9155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6F17C22-BDA0-4696-B58D-6FC3F60B7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strike="sngStrike" dirty="0">
                <a:highlight>
                  <a:srgbClr val="FFFF00"/>
                </a:highlight>
              </a:rPr>
              <a:t>Threshold VS Resolution : Data, MC </a:t>
            </a:r>
            <a:endParaRPr lang="zh-TW" altLang="en-US" sz="4000" strike="sngStrike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A3695E8-7F2F-4404-9374-D0704B52F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2025/06/11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2AD1C8B-13B8-498E-BCAA-F9EE27088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ZDC ECAL Test Beam Analysis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451F133-5C39-4D11-8945-0F784151B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29</a:t>
            </a:fld>
            <a:r>
              <a:rPr lang="en-US" altLang="ja-JP"/>
              <a:t>/19</a:t>
            </a:r>
            <a:endParaRPr lang="en-US" altLang="ja-JP" dirty="0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7912EB05-88E9-4559-8C76-7FE5BE9567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1877C3C2-7467-4393-B05F-56A25DF09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45252" y="1336799"/>
            <a:ext cx="5755528" cy="4135882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B602C4CE-EDDF-4CFF-B89D-68FE362AF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1336799"/>
            <a:ext cx="5755528" cy="4135882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6DC28D7F-D914-44AB-B6FA-08875F262D63}"/>
              </a:ext>
            </a:extLst>
          </p:cNvPr>
          <p:cNvSpPr/>
          <p:nvPr/>
        </p:nvSpPr>
        <p:spPr>
          <a:xfrm>
            <a:off x="4067944" y="1126148"/>
            <a:ext cx="1634353" cy="777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Same graph in different art.</a:t>
            </a:r>
            <a:endParaRPr lang="zh-TW" altLang="en-US" dirty="0"/>
          </a:p>
        </p:txBody>
      </p:sp>
      <p:sp>
        <p:nvSpPr>
          <p:cNvPr id="10" name="內容版面配置區 2">
            <a:extLst>
              <a:ext uri="{FF2B5EF4-FFF2-40B4-BE49-F238E27FC236}">
                <a16:creationId xmlns:a16="http://schemas.microsoft.com/office/drawing/2014/main" id="{C7BE3068-C744-49D1-9584-0FB5B439C38C}"/>
              </a:ext>
            </a:extLst>
          </p:cNvPr>
          <p:cNvSpPr txBox="1">
            <a:spLocks/>
          </p:cNvSpPr>
          <p:nvPr/>
        </p:nvSpPr>
        <p:spPr>
          <a:xfrm>
            <a:off x="-706237" y="5530699"/>
            <a:ext cx="10638766" cy="1358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33993"/>
              </a:buClr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>
                <a:solidFill>
                  <a:srgbClr val="FF0000"/>
                </a:solidFill>
              </a:rPr>
              <a:t>PbWO</a:t>
            </a:r>
            <a:r>
              <a:rPr lang="en-US" sz="1600"/>
              <a:t> part was trying to apply the cut by the all setting which are used in Feb. 2025 beam test.</a:t>
            </a:r>
          </a:p>
          <a:p>
            <a:r>
              <a:rPr lang="en-US" altLang="zh-TW" sz="1600"/>
              <a:t>The </a:t>
            </a:r>
            <a:r>
              <a:rPr lang="en-US" altLang="zh-TW" sz="1600">
                <a:solidFill>
                  <a:srgbClr val="FF2CFF"/>
                </a:solidFill>
              </a:rPr>
              <a:t>magenta circle </a:t>
            </a:r>
            <a:r>
              <a:rPr lang="en-US" altLang="zh-TW" sz="1600"/>
              <a:t>is the threshold for the analysis data, the </a:t>
            </a:r>
            <a:r>
              <a:rPr lang="en-US" altLang="zh-TW" sz="1600">
                <a:solidFill>
                  <a:srgbClr val="FF2CFF"/>
                </a:solidFill>
              </a:rPr>
              <a:t>magenta point</a:t>
            </a:r>
            <a:r>
              <a:rPr lang="en-US" altLang="zh-TW" sz="1600"/>
              <a:t> is the “DATA”.</a:t>
            </a:r>
            <a:endParaRPr lang="en-US" sz="1600"/>
          </a:p>
          <a:p>
            <a:r>
              <a:rPr lang="en-US" sz="1600" u="sng"/>
              <a:t>Do the comparison with data, the data is better then MC in THR = 30.0MeV case, and the closest case is </a:t>
            </a:r>
            <a:r>
              <a:rPr lang="en-US" altLang="zh-TW" sz="1600" u="sng"/>
              <a:t>THR = </a:t>
            </a:r>
            <a:r>
              <a:rPr lang="en-US" sz="1600" u="sng"/>
              <a:t>25.7 MeV.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5823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8">
            <a:extLst>
              <a:ext uri="{FF2B5EF4-FFF2-40B4-BE49-F238E27FC236}">
                <a16:creationId xmlns:a16="http://schemas.microsoft.com/office/drawing/2014/main" id="{3261DDBE-6537-001F-1DC9-D395757B82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076259"/>
            <a:ext cx="3060000" cy="3060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EA1B829E-F254-4075-A8E6-462CD4533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25" y="53616"/>
            <a:ext cx="9128792" cy="792088"/>
          </a:xfrm>
        </p:spPr>
        <p:txBody>
          <a:bodyPr/>
          <a:lstStyle/>
          <a:p>
            <a:r>
              <a:rPr lang="en-US" altLang="zh-TW" dirty="0"/>
              <a:t>(Review) 2</a:t>
            </a:r>
            <a:r>
              <a:rPr lang="en-US" altLang="zh-TW" baseline="30000" dirty="0"/>
              <a:t>nd</a:t>
            </a:r>
            <a:r>
              <a:rPr lang="en-US" altLang="zh-TW" dirty="0"/>
              <a:t> ZDC</a:t>
            </a:r>
            <a:r>
              <a:rPr lang="zh-TW" altLang="en-US" dirty="0"/>
              <a:t> </a:t>
            </a:r>
            <a:r>
              <a:rPr lang="en-US" altLang="zh-TW" dirty="0"/>
              <a:t>ECAL Prototype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0553210C-2FED-47EF-B84B-7977772DD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2025/09/10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DF12718-012E-4D69-A49F-E0B9D6CC6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Measurement of pion structure with Sullivan process and ZDC ECAL development</a:t>
            </a:r>
            <a:endParaRPr lang="en-US" altLang="ja-JP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ABD4B674-A6E5-4FDF-B545-D35A1990B8A0}"/>
              </a:ext>
            </a:extLst>
          </p:cNvPr>
          <p:cNvSpPr txBox="1"/>
          <p:nvPr/>
        </p:nvSpPr>
        <p:spPr>
          <a:xfrm>
            <a:off x="395536" y="4482534"/>
            <a:ext cx="3816424" cy="1815882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dirty="0"/>
              <a:t>Preliminary results gave energy resolution </a:t>
            </a:r>
            <a:r>
              <a:rPr lang="en-US" altLang="zh-TW" sz="1600" b="1" u="sng" dirty="0"/>
              <a:t>without energy regression</a:t>
            </a:r>
            <a:r>
              <a:rPr lang="en-US" altLang="zh-TW" sz="1600" b="1" dirty="0"/>
              <a:t>.</a:t>
            </a:r>
            <a:r>
              <a:rPr lang="zh-TW" altLang="en-US" sz="1600" b="1" dirty="0"/>
              <a:t>　</a:t>
            </a:r>
            <a:endParaRPr lang="en-US" altLang="zh-TW" sz="1600" b="1" dirty="0"/>
          </a:p>
          <a:p>
            <a:pPr marL="285750" indent="-285750">
              <a:buFontTx/>
              <a:buChar char="-"/>
            </a:pPr>
            <a:r>
              <a:rPr lang="en-US" altLang="zh-TW" sz="1600" b="1" dirty="0"/>
              <a:t>LYSO + APD = 36.91% </a:t>
            </a:r>
          </a:p>
          <a:p>
            <a:r>
              <a:rPr lang="en-US" altLang="zh-TW" sz="1600" b="1" dirty="0">
                <a:sym typeface="Wingdings" panose="05000000000000000000" pitchFamily="2" charset="2"/>
              </a:rPr>
              <a:t>     ( &gt; 15% requirement)</a:t>
            </a:r>
          </a:p>
          <a:p>
            <a:pPr marL="285750" indent="-285750">
              <a:buFontTx/>
              <a:buChar char="-"/>
            </a:pPr>
            <a:r>
              <a:rPr lang="en-US" altLang="zh-TW" sz="1600" b="1" dirty="0"/>
              <a:t>PbWO4 + </a:t>
            </a:r>
            <a:r>
              <a:rPr lang="en-US" altLang="zh-TW" sz="1600" b="1" dirty="0" err="1"/>
              <a:t>SiPM</a:t>
            </a:r>
            <a:r>
              <a:rPr lang="en-US" altLang="zh-TW" sz="1600" b="1" dirty="0"/>
              <a:t> = 14.95% </a:t>
            </a:r>
          </a:p>
          <a:p>
            <a:r>
              <a:rPr lang="en-US" altLang="zh-TW" sz="1600" b="1" dirty="0">
                <a:sym typeface="Wingdings" panose="05000000000000000000" pitchFamily="2" charset="2"/>
              </a:rPr>
              <a:t>     ( &gt; 15% requirement)</a:t>
            </a:r>
          </a:p>
        </p:txBody>
      </p:sp>
      <p:pic>
        <p:nvPicPr>
          <p:cNvPr id="20" name="內容版面配置區 12">
            <a:extLst>
              <a:ext uri="{FF2B5EF4-FFF2-40B4-BE49-F238E27FC236}">
                <a16:creationId xmlns:a16="http://schemas.microsoft.com/office/drawing/2014/main" id="{E145A6B2-D0E2-4BB6-A9BF-57217FC685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6495" y="4321504"/>
            <a:ext cx="4445278" cy="2137942"/>
          </a:xfrm>
          <a:prstGeom prst="rect">
            <a:avLst/>
          </a:prstGeom>
        </p:spPr>
      </p:pic>
      <p:pic>
        <p:nvPicPr>
          <p:cNvPr id="8" name="圖片 5">
            <a:extLst>
              <a:ext uri="{FF2B5EF4-FFF2-40B4-BE49-F238E27FC236}">
                <a16:creationId xmlns:a16="http://schemas.microsoft.com/office/drawing/2014/main" id="{EE8B17B5-AF92-7FEE-9CD3-690165F38E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77" y="1079008"/>
            <a:ext cx="3060000" cy="3060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E0664DD4-AD8C-40B0-B2F1-8C608A013A23}"/>
              </a:ext>
            </a:extLst>
          </p:cNvPr>
          <p:cNvSpPr/>
          <p:nvPr/>
        </p:nvSpPr>
        <p:spPr>
          <a:xfrm>
            <a:off x="1547664" y="924995"/>
            <a:ext cx="2776386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TW" sz="1600" b="1" dirty="0"/>
              <a:t>LYSO + APD ~ 35%</a:t>
            </a:r>
            <a:endParaRPr lang="zh-TW" altLang="en-US" sz="1600" dirty="0"/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8E2F9909-4A0F-48F2-90FF-6626DF57FB97}"/>
              </a:ext>
            </a:extLst>
          </p:cNvPr>
          <p:cNvSpPr txBox="1"/>
          <p:nvPr/>
        </p:nvSpPr>
        <p:spPr>
          <a:xfrm>
            <a:off x="5470442" y="4174180"/>
            <a:ext cx="287901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b="1" dirty="0"/>
              <a:t>MC : 10-40GeV </a:t>
            </a:r>
            <a:r>
              <a:rPr lang="en-US" altLang="zh-TW" b="1" dirty="0">
                <a:solidFill>
                  <a:srgbClr val="0000FF"/>
                </a:solidFill>
              </a:rPr>
              <a:t>gamma</a:t>
            </a: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1FC8DFB4-866F-D84A-B3BE-08B5C3AB7EFC}"/>
              </a:ext>
            </a:extLst>
          </p:cNvPr>
          <p:cNvSpPr/>
          <p:nvPr/>
        </p:nvSpPr>
        <p:spPr>
          <a:xfrm>
            <a:off x="5053154" y="916407"/>
            <a:ext cx="2593737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TW" b="1" dirty="0"/>
              <a:t>PbWO4 + </a:t>
            </a:r>
            <a:r>
              <a:rPr lang="en-US" altLang="zh-TW" b="1" dirty="0" err="1"/>
              <a:t>SiPM</a:t>
            </a:r>
            <a:r>
              <a:rPr lang="en-US" altLang="zh-TW" b="1" dirty="0"/>
              <a:t> ~ 15%</a:t>
            </a:r>
            <a:endParaRPr lang="zh-TW" alt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423C7B3E-F8F3-D202-559E-F99304669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3</a:t>
            </a:fld>
            <a:r>
              <a:rPr lang="en-US" altLang="ja-JP"/>
              <a:t>/18</a:t>
            </a:r>
            <a:endParaRPr lang="en-US" altLang="ja-JP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52564A-38E0-2438-A78B-C1FCB52178B1}"/>
              </a:ext>
            </a:extLst>
          </p:cNvPr>
          <p:cNvSpPr txBox="1"/>
          <p:nvPr/>
        </p:nvSpPr>
        <p:spPr>
          <a:xfrm>
            <a:off x="5069117" y="1429717"/>
            <a:ext cx="130504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1400" b="1" dirty="0"/>
              <a:t>706 MeV e+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2076341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540FEEF-9CC7-4A77-98E4-9B2381DC1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Plan for the Test Beam next March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EE9F02F0-FF02-41AC-819B-71309A722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2025/06/11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70146F8B-A8F7-40D9-A09E-3A42AAAE5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ZDC ECAL Test Beam Analysis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BBAA599-406B-44C5-8180-B6797ECFF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30</a:t>
            </a:fld>
            <a:r>
              <a:rPr lang="en-US" altLang="ja-JP"/>
              <a:t>/19</a:t>
            </a:r>
            <a:endParaRPr lang="en-US" altLang="ja-JP" dirty="0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33A5DEC5-014A-4A0D-8404-52DEA450AE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200" dirty="0"/>
              <a:t>Original plan : </a:t>
            </a:r>
          </a:p>
          <a:p>
            <a:pPr lvl="1"/>
            <a:r>
              <a:rPr lang="en-US" altLang="zh-TW" sz="2200" dirty="0"/>
              <a:t>PbWO4 + </a:t>
            </a:r>
            <a:r>
              <a:rPr lang="en-US" altLang="zh-TW" sz="2200" dirty="0" err="1"/>
              <a:t>newSiPM</a:t>
            </a:r>
            <a:r>
              <a:rPr lang="en-US" altLang="zh-TW" sz="2200" dirty="0"/>
              <a:t> + H2GCROC</a:t>
            </a:r>
          </a:p>
          <a:p>
            <a:r>
              <a:rPr lang="en-US" altLang="zh-TW" sz="2200" dirty="0"/>
              <a:t>New plan : </a:t>
            </a:r>
          </a:p>
          <a:p>
            <a:pPr lvl="1"/>
            <a:r>
              <a:rPr lang="en-US" altLang="zh-TW" sz="2200" dirty="0"/>
              <a:t>PbWO4 + </a:t>
            </a:r>
            <a:r>
              <a:rPr lang="en-US" altLang="zh-TW" sz="2200" dirty="0" err="1"/>
              <a:t>oldSiPM</a:t>
            </a:r>
            <a:r>
              <a:rPr lang="en-US" altLang="zh-TW" sz="2200" dirty="0"/>
              <a:t> + CITIROC (full readout)</a:t>
            </a:r>
          </a:p>
          <a:p>
            <a:pPr lvl="1"/>
            <a:r>
              <a:rPr lang="en-US" altLang="zh-TW" sz="2200" dirty="0"/>
              <a:t>PbWO4 + </a:t>
            </a:r>
            <a:r>
              <a:rPr lang="en-US" altLang="zh-TW" sz="2200" dirty="0" err="1"/>
              <a:t>oldSiPM</a:t>
            </a:r>
            <a:r>
              <a:rPr lang="en-US" altLang="zh-TW" sz="2200" dirty="0"/>
              <a:t> + H2GCROC</a:t>
            </a:r>
          </a:p>
          <a:p>
            <a:pPr lvl="1"/>
            <a:r>
              <a:rPr lang="en-US" altLang="zh-TW" sz="2200" dirty="0"/>
              <a:t>LYSO + APD + CITIROC (full readout)</a:t>
            </a:r>
          </a:p>
          <a:p>
            <a:r>
              <a:rPr lang="en-US" altLang="zh-TW" sz="2200" dirty="0"/>
              <a:t>To do </a:t>
            </a:r>
          </a:p>
          <a:p>
            <a:r>
              <a:rPr lang="en-US" altLang="zh-TW" sz="2200" dirty="0"/>
              <a:t>Known problem for PbWO4 : threshold too high in last test beam (noisy)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en-US" altLang="zh-TW" sz="2200" dirty="0">
                <a:sym typeface="Wingdings" panose="05000000000000000000" pitchFamily="2" charset="2"/>
              </a:rPr>
              <a:t>CR test in Taiwan is undergoing to reduce noise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en-US" altLang="zh-TW" sz="2200" dirty="0">
                <a:sym typeface="Wingdings" panose="05000000000000000000" pitchFamily="2" charset="2"/>
              </a:rPr>
              <a:t>If  we can fix the problem, we would like to test it again. PbWO4 + </a:t>
            </a:r>
            <a:r>
              <a:rPr lang="en-US" altLang="zh-TW" sz="2200" dirty="0" err="1">
                <a:sym typeface="Wingdings" panose="05000000000000000000" pitchFamily="2" charset="2"/>
              </a:rPr>
              <a:t>SiPM</a:t>
            </a:r>
            <a:r>
              <a:rPr lang="en-US" altLang="zh-TW" sz="2200" dirty="0">
                <a:sym typeface="Wingdings" panose="05000000000000000000" pitchFamily="2" charset="2"/>
              </a:rPr>
              <a:t> +CITIROC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en-US" altLang="zh-TW" sz="2200" dirty="0">
                <a:sym typeface="Wingdings" panose="05000000000000000000" pitchFamily="2" charset="2"/>
              </a:rPr>
              <a:t>Also to test w/ another DAQ, H2GCROC</a:t>
            </a:r>
          </a:p>
          <a:p>
            <a:r>
              <a:rPr lang="en-US" altLang="zh-TW" sz="2200" dirty="0"/>
              <a:t>Know problem for LYSO : Wrongly operation of APD 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063086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85B65A3-626A-4F35-AD71-7C1A13A77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highlight>
                  <a:srgbClr val="FFFF00"/>
                </a:highlight>
              </a:rPr>
              <a:t>CR Test</a:t>
            </a:r>
            <a:endParaRPr lang="zh-TW" altLang="en-US" dirty="0">
              <a:highlight>
                <a:srgbClr val="FFFF00"/>
              </a:highlight>
            </a:endParaRP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88048B8B-411F-40E0-B176-9B0A6E32A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2025/06/11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55442209-643D-4313-A342-383591161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ZDC ECAL Test Beam Analysis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AA2BC51-23AA-4BF2-BC6C-56D2469F0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31</a:t>
            </a:fld>
            <a:r>
              <a:rPr lang="en-US" altLang="ja-JP"/>
              <a:t>/19</a:t>
            </a:r>
            <a:endParaRPr lang="en-US" altLang="ja-JP" dirty="0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0B98F178-A0C3-492E-8C1F-A2688B8EC1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61351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FB12C-EEF5-4584-0923-9CE5DC85C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To Improve the results</a:t>
            </a:r>
            <a:endParaRPr lang="zh-TW" alt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361DFE-7DD2-FF35-0B4B-8C610316B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2025/06/11</a:t>
            </a:r>
            <a:endParaRPr lang="en-US" altLang="ja-JP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4E7A85-F2ED-2A84-7893-8EDFFC241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ZDC ECAL Test Beam Analysis</a:t>
            </a:r>
            <a:endParaRPr lang="en-US" altLang="ja-JP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E08A74-5289-7035-907E-4A3C91E62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4</a:t>
            </a:fld>
            <a:r>
              <a:rPr lang="en-US" altLang="ja-JP"/>
              <a:t>/19</a:t>
            </a:r>
            <a:endParaRPr lang="en-US" altLang="ja-JP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AF0BA4-A2DC-3741-EC5B-F118C664E5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Study beam angle cut</a:t>
            </a:r>
          </a:p>
          <a:p>
            <a:r>
              <a:rPr lang="en-US" altLang="zh-TW" dirty="0"/>
              <a:t>Study residual cut</a:t>
            </a:r>
          </a:p>
          <a:p>
            <a:r>
              <a:rPr lang="en-US" altLang="zh-TW" dirty="0"/>
              <a:t>Study energy spread</a:t>
            </a:r>
          </a:p>
          <a:p>
            <a:r>
              <a:rPr lang="en-US" altLang="zh-TW" dirty="0"/>
              <a:t>Study threshold cut </a:t>
            </a:r>
          </a:p>
          <a:p>
            <a:r>
              <a:rPr lang="en-US" altLang="zh-TW" dirty="0"/>
              <a:t>Energy regression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10806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C4366-89AE-A578-A712-9CAABFD51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/>
              <a:t>Study Beam Angle Cut (1)</a:t>
            </a:r>
            <a:br>
              <a:rPr lang="en-US" altLang="zh-TW" sz="3200" dirty="0"/>
            </a:br>
            <a:r>
              <a:rPr lang="en-US" altLang="zh-TW" sz="3200" b="1" dirty="0"/>
              <a:t>Beam Track Reconstruction </a:t>
            </a:r>
            <a:endParaRPr lang="zh-TW" altLang="en-US" sz="3200" b="1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352032-A3DA-C2F9-722C-D011D45A9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2025/06/11</a:t>
            </a:r>
            <a:endParaRPr lang="en-US" altLang="ja-JP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751517-CA7F-15E6-8BA1-1C5F501FA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ZDC ECAL Test Beam Analysis</a:t>
            </a:r>
            <a:endParaRPr lang="en-US" altLang="ja-JP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C19302-AAD6-D881-E499-DD9EE7AE1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5</a:t>
            </a:fld>
            <a:r>
              <a:rPr lang="en-US" altLang="ja-JP"/>
              <a:t>/19</a:t>
            </a:r>
            <a:endParaRPr lang="en-US" altLang="ja-JP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A5EADDD-BDFC-5B36-FF35-03D093B61B0B}"/>
                  </a:ext>
                </a:extLst>
              </p:cNvPr>
              <p:cNvSpPr txBox="1"/>
              <p:nvPr/>
            </p:nvSpPr>
            <p:spPr>
              <a:xfrm>
                <a:off x="4486323" y="983384"/>
                <a:ext cx="4628792" cy="18941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TW" sz="1400" dirty="0"/>
                  <a:t>Both monitors contain </a:t>
                </a:r>
                <a:r>
                  <a:rPr lang="en-US" altLang="zh-TW" sz="1400" b="1" dirty="0"/>
                  <a:t>x and y readout planes to measure the horizontal and vertical beam positions, respectively</a:t>
                </a:r>
                <a:r>
                  <a:rPr lang="en-US" altLang="zh-TW" sz="1400" dirty="0"/>
                  <a:t>. The beam position was determined from the </a:t>
                </a:r>
                <a:r>
                  <a:rPr lang="en-US" altLang="zh-TW" sz="1400" b="1" dirty="0"/>
                  <a:t>energy-weighted average of the hit coordinates (8x8 </a:t>
                </a:r>
                <a:r>
                  <a:rPr lang="en-US" altLang="zh-TW" sz="1400" b="1" dirty="0" err="1"/>
                  <a:t>arrary</a:t>
                </a:r>
                <a:r>
                  <a:rPr lang="en-US" altLang="zh-TW" sz="1400" b="1" dirty="0"/>
                  <a:t>)</a:t>
                </a:r>
                <a:r>
                  <a:rPr lang="en-US" altLang="zh-TW" sz="1400" dirty="0"/>
                  <a:t>, where the ADC value of each channel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altLang="zh-TW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ar-AE" sz="1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zh-TW" altLang="ar-AE" sz="1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1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1400" dirty="0"/>
                  <a:t>is used as the weight) : 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altLang="zh-TW" sz="1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ar-AE" sz="1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altLang="zh-TW" sz="1400" b="1" i="1"/>
                            <m:t>beam</m:t>
                          </m:r>
                        </m:sub>
                      </m:sSub>
                      <m:r>
                        <a:rPr lang="ar-AE" altLang="zh-TW" sz="14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altLang="zh-TW" sz="1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grow m:val="on"/>
                              <m:ctrlPr>
                                <a:rPr lang="ar-AE" altLang="zh-TW" sz="1400" b="1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zh-TW" altLang="ar-AE" sz="14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ar-AE" altLang="zh-TW" sz="1400" b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ar-AE" altLang="zh-TW" sz="1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ar-AE" altLang="zh-TW" sz="1400" b="1" i="1">
                                  <a:latin typeface="Cambria Math" panose="02040503050406030204" pitchFamily="18" charset="0"/>
                                </a:rPr>
                                <m:t>𝟔𝟒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ar-AE" altLang="zh-TW" sz="1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ar-AE" sz="1400" b="1" i="1">
                                      <a:latin typeface="Cambria Math" panose="02040503050406030204" pitchFamily="18" charset="0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zh-TW" altLang="ar-AE" sz="1400" b="1" i="1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nary>
                          <m:sSub>
                            <m:sSubPr>
                              <m:ctrlPr>
                                <a:rPr lang="ar-AE" altLang="zh-TW" sz="1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ar-AE" sz="1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zh-TW" altLang="ar-AE" sz="14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num>
                        <m:den>
                          <m:nary>
                            <m:naryPr>
                              <m:chr m:val="∑"/>
                              <m:grow m:val="on"/>
                              <m:ctrlPr>
                                <a:rPr lang="ar-AE" altLang="zh-TW" sz="1400" b="1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zh-TW" altLang="ar-AE" sz="14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ar-AE" altLang="zh-TW" sz="1400" b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ar-AE" altLang="zh-TW" sz="1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ar-AE" altLang="zh-TW" sz="1400" b="1" i="1">
                                  <a:latin typeface="Cambria Math" panose="02040503050406030204" pitchFamily="18" charset="0"/>
                                </a:rPr>
                                <m:t>𝟔𝟒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ar-AE" altLang="zh-TW" sz="1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ar-AE" sz="1400" b="1" i="1">
                                      <a:latin typeface="Cambria Math" panose="02040503050406030204" pitchFamily="18" charset="0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zh-TW" altLang="ar-AE" sz="1400" b="1" i="1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  <m:r>
                        <a:rPr lang="ar-AE" altLang="zh-TW" sz="1400" b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ar-AE" altLang="zh-TW" sz="1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ar-AE" sz="1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altLang="zh-TW" sz="1400" b="1" i="1"/>
                            <m:t>beam</m:t>
                          </m:r>
                        </m:sub>
                      </m:sSub>
                      <m:r>
                        <a:rPr lang="ar-AE" altLang="zh-TW" sz="14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altLang="zh-TW" sz="1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grow m:val="on"/>
                              <m:ctrlPr>
                                <a:rPr lang="ar-AE" altLang="zh-TW" sz="1400" b="1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zh-TW" altLang="ar-AE" sz="14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ar-AE" altLang="zh-TW" sz="1400" b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ar-AE" altLang="zh-TW" sz="1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ar-AE" altLang="zh-TW" sz="1400" b="1" i="1">
                                  <a:latin typeface="Cambria Math" panose="02040503050406030204" pitchFamily="18" charset="0"/>
                                </a:rPr>
                                <m:t>𝟔𝟒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ar-AE" altLang="zh-TW" sz="1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ar-AE" sz="1400" b="1" i="1">
                                      <a:latin typeface="Cambria Math" panose="02040503050406030204" pitchFamily="18" charset="0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zh-TW" altLang="ar-AE" sz="1400" b="1" i="1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nary>
                          <m:sSub>
                            <m:sSubPr>
                              <m:ctrlPr>
                                <a:rPr lang="ar-AE" altLang="zh-TW" sz="1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ar-AE" sz="1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zh-TW" altLang="ar-AE" sz="14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num>
                        <m:den>
                          <m:nary>
                            <m:naryPr>
                              <m:chr m:val="∑"/>
                              <m:grow m:val="on"/>
                              <m:ctrlPr>
                                <a:rPr lang="ar-AE" altLang="zh-TW" sz="1400" b="1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zh-TW" altLang="ar-AE" sz="14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ar-AE" altLang="zh-TW" sz="1400" b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ar-AE" altLang="zh-TW" sz="1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ar-AE" altLang="zh-TW" sz="1400" b="1" i="1">
                                  <a:latin typeface="Cambria Math" panose="02040503050406030204" pitchFamily="18" charset="0"/>
                                </a:rPr>
                                <m:t>𝟔𝟒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ar-AE" altLang="zh-TW" sz="1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ar-AE" sz="1400" b="1" i="1">
                                      <a:latin typeface="Cambria Math" panose="02040503050406030204" pitchFamily="18" charset="0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zh-TW" altLang="ar-AE" sz="1400" b="1" i="1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ar-AE" altLang="zh-TW" sz="1400" b="1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A5EADDD-BDFC-5B36-FF35-03D093B61B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323" y="983384"/>
                <a:ext cx="4628792" cy="1894108"/>
              </a:xfrm>
              <a:prstGeom prst="rect">
                <a:avLst/>
              </a:prstGeom>
              <a:blipFill>
                <a:blip r:embed="rId2"/>
                <a:stretch>
                  <a:fillRect l="-395" t="-32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圖片 9">
            <a:extLst>
              <a:ext uri="{FF2B5EF4-FFF2-40B4-BE49-F238E27FC236}">
                <a16:creationId xmlns:a16="http://schemas.microsoft.com/office/drawing/2014/main" id="{1509C058-9EA5-25F8-E52B-EC2F7B0AEF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233563"/>
            <a:ext cx="2841329" cy="2841329"/>
          </a:xfrm>
          <a:prstGeom prst="rect">
            <a:avLst/>
          </a:prstGeom>
        </p:spPr>
      </p:pic>
      <p:pic>
        <p:nvPicPr>
          <p:cNvPr id="26" name="圖片 11">
            <a:extLst>
              <a:ext uri="{FF2B5EF4-FFF2-40B4-BE49-F238E27FC236}">
                <a16:creationId xmlns:a16="http://schemas.microsoft.com/office/drawing/2014/main" id="{25B7D60A-0C3E-B38F-0494-13CC6B7CE8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053" y="3226606"/>
            <a:ext cx="2841329" cy="2841329"/>
          </a:xfrm>
          <a:prstGeom prst="rect">
            <a:avLst/>
          </a:prstGeom>
        </p:spPr>
      </p:pic>
      <p:grpSp>
        <p:nvGrpSpPr>
          <p:cNvPr id="27" name="群組 37">
            <a:extLst>
              <a:ext uri="{FF2B5EF4-FFF2-40B4-BE49-F238E27FC236}">
                <a16:creationId xmlns:a16="http://schemas.microsoft.com/office/drawing/2014/main" id="{94238250-0A27-26FA-50E6-7E82373A3EEA}"/>
              </a:ext>
            </a:extLst>
          </p:cNvPr>
          <p:cNvGrpSpPr/>
          <p:nvPr/>
        </p:nvGrpSpPr>
        <p:grpSpPr>
          <a:xfrm>
            <a:off x="6169382" y="3160779"/>
            <a:ext cx="3083138" cy="2937563"/>
            <a:chOff x="7189694" y="1903393"/>
            <a:chExt cx="4546810" cy="4546806"/>
          </a:xfrm>
        </p:grpSpPr>
        <p:pic>
          <p:nvPicPr>
            <p:cNvPr id="28" name="圖片 22">
              <a:extLst>
                <a:ext uri="{FF2B5EF4-FFF2-40B4-BE49-F238E27FC236}">
                  <a16:creationId xmlns:a16="http://schemas.microsoft.com/office/drawing/2014/main" id="{F30340AA-0E63-1D14-F5C5-72F505BB74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9694" y="1903393"/>
              <a:ext cx="4546810" cy="4546806"/>
            </a:xfrm>
            <a:prstGeom prst="rect">
              <a:avLst/>
            </a:prstGeom>
          </p:spPr>
        </p:pic>
        <p:pic>
          <p:nvPicPr>
            <p:cNvPr id="29" name="圖片 23">
              <a:extLst>
                <a:ext uri="{FF2B5EF4-FFF2-40B4-BE49-F238E27FC236}">
                  <a16:creationId xmlns:a16="http://schemas.microsoft.com/office/drawing/2014/main" id="{30DC862E-23AB-7127-94AC-0D98CB19E6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22" t="9795" r="9934" b="10157"/>
            <a:stretch/>
          </p:blipFill>
          <p:spPr>
            <a:xfrm>
              <a:off x="7627200" y="2348753"/>
              <a:ext cx="3657601" cy="3639671"/>
            </a:xfrm>
            <a:prstGeom prst="rect">
              <a:avLst/>
            </a:prstGeom>
          </p:spPr>
        </p:pic>
        <p:sp>
          <p:nvSpPr>
            <p:cNvPr id="30" name="矩形 35">
              <a:extLst>
                <a:ext uri="{FF2B5EF4-FFF2-40B4-BE49-F238E27FC236}">
                  <a16:creationId xmlns:a16="http://schemas.microsoft.com/office/drawing/2014/main" id="{26109D14-6A42-EE77-5CDC-1A2C973F0B4F}"/>
                </a:ext>
              </a:extLst>
            </p:cNvPr>
            <p:cNvSpPr/>
            <p:nvPr/>
          </p:nvSpPr>
          <p:spPr>
            <a:xfrm>
              <a:off x="9626421" y="2368268"/>
              <a:ext cx="1658380" cy="11737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rgbClr val="FF0000"/>
                  </a:solidFill>
                </a:rPr>
                <a:t>MC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err="1">
                  <a:solidFill>
                    <a:schemeClr val="tx1"/>
                  </a:solidFill>
                </a:rPr>
                <a:t>Data</a:t>
              </a:r>
              <a:r>
                <a:rPr lang="en-US" dirty="0" err="1">
                  <a:solidFill>
                    <a:schemeClr val="bg1"/>
                  </a:solidFill>
                </a:rPr>
                <a:t>t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934E79C-91FB-42C1-EC7B-55D047FDBF45}"/>
              </a:ext>
            </a:extLst>
          </p:cNvPr>
          <p:cNvSpPr txBox="1"/>
          <p:nvPr/>
        </p:nvSpPr>
        <p:spPr>
          <a:xfrm>
            <a:off x="1070582" y="3090392"/>
            <a:ext cx="148519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/>
              <a:t>MC</a:t>
            </a:r>
            <a:endParaRPr lang="zh-TW" altLang="en-US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BFD2785-CE6A-8F87-46C2-597F96C7C4C2}"/>
              </a:ext>
            </a:extLst>
          </p:cNvPr>
          <p:cNvSpPr txBox="1"/>
          <p:nvPr/>
        </p:nvSpPr>
        <p:spPr>
          <a:xfrm>
            <a:off x="4075107" y="3122564"/>
            <a:ext cx="148519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/>
              <a:t>Data</a:t>
            </a:r>
            <a:endParaRPr lang="zh-TW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2C7CA15-9F24-E880-CE33-AE6521911972}"/>
                  </a:ext>
                </a:extLst>
              </p:cNvPr>
              <p:cNvSpPr txBox="1"/>
              <p:nvPr/>
            </p:nvSpPr>
            <p:spPr>
              <a:xfrm>
                <a:off x="7079101" y="3072878"/>
                <a:ext cx="1485193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b="1" dirty="0"/>
                  <a:t>Mean </a:t>
                </a:r>
                <a14:m>
                  <m:oMath xmlns:m="http://schemas.openxmlformats.org/officeDocument/2006/math">
                    <m:r>
                      <a:rPr lang="zh-TW" altLang="en-US" b="1" i="1" smtClean="0"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endParaRPr lang="zh-TW" altLang="en-US" b="1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2C7CA15-9F24-E880-CE33-AE65219119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9101" y="3072878"/>
                <a:ext cx="1485193" cy="369332"/>
              </a:xfrm>
              <a:prstGeom prst="rect">
                <a:avLst/>
              </a:prstGeom>
              <a:blipFill>
                <a:blip r:embed="rId7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圖片 17">
            <a:extLst>
              <a:ext uri="{FF2B5EF4-FFF2-40B4-BE49-F238E27FC236}">
                <a16:creationId xmlns:a16="http://schemas.microsoft.com/office/drawing/2014/main" id="{495CB048-5BE5-5A5E-F122-A097A5A15A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9512" y="980728"/>
            <a:ext cx="4086115" cy="15965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9442E156-C0AE-4791-FAED-3CE7E9010C63}"/>
              </a:ext>
            </a:extLst>
          </p:cNvPr>
          <p:cNvSpPr txBox="1"/>
          <p:nvPr/>
        </p:nvSpPr>
        <p:spPr>
          <a:xfrm>
            <a:off x="258993" y="2543936"/>
            <a:ext cx="4086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sz="1200" i="1" dirty="0"/>
              <a:t>BM is around 10cm away from ZDC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sz="1200" i="1" dirty="0"/>
              <a:t>Theta is defined as the angle between red and blue line.</a:t>
            </a:r>
            <a:endParaRPr lang="zh-TW" altLang="en-US" sz="1200" i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F79AD6A-0C36-0EBF-4624-1C5C4B7F7378}"/>
              </a:ext>
            </a:extLst>
          </p:cNvPr>
          <p:cNvSpPr txBox="1"/>
          <p:nvPr/>
        </p:nvSpPr>
        <p:spPr>
          <a:xfrm>
            <a:off x="2786628" y="6098342"/>
            <a:ext cx="4265195" cy="379521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altLang="zh-TW" dirty="0"/>
              <a:t>Data has larger angle compared to MC.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17521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44308-AFCA-EB50-B2A4-95139B3D1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/>
              <a:t>Study Beam Angle Cut (2) : </a:t>
            </a:r>
            <a:r>
              <a:rPr lang="en-US" altLang="zh-TW" sz="3600" b="1" dirty="0"/>
              <a:t>MC Setting</a:t>
            </a:r>
            <a:endParaRPr lang="zh-TW" altLang="en-US" sz="3600" b="1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E483FA-EB65-2923-B5CD-7438AA792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2025/06/11</a:t>
            </a:r>
            <a:endParaRPr lang="en-US" altLang="ja-JP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EEE7A7-FA8D-6A9B-7F77-B8D83F491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ZDC ECAL Test Beam Analysis</a:t>
            </a:r>
            <a:endParaRPr lang="en-US" altLang="ja-JP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2FA5F9-78D3-4FFE-87AE-9DBED038D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6</a:t>
            </a:fld>
            <a:r>
              <a:rPr lang="en-US" altLang="ja-JP"/>
              <a:t>/19</a:t>
            </a:r>
            <a:endParaRPr lang="en-US" altLang="ja-JP" dirty="0"/>
          </a:p>
        </p:txBody>
      </p:sp>
      <p:pic>
        <p:nvPicPr>
          <p:cNvPr id="7" name="圖片 32">
            <a:extLst>
              <a:ext uri="{FF2B5EF4-FFF2-40B4-BE49-F238E27FC236}">
                <a16:creationId xmlns:a16="http://schemas.microsoft.com/office/drawing/2014/main" id="{7EB9C105-3519-B919-3235-841E7F51B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2455" y="1196752"/>
            <a:ext cx="3788039" cy="48446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98CA72A-1AA7-8D05-18F0-15BACD07952C}"/>
              </a:ext>
            </a:extLst>
          </p:cNvPr>
          <p:cNvSpPr txBox="1"/>
          <p:nvPr/>
        </p:nvSpPr>
        <p:spPr>
          <a:xfrm>
            <a:off x="179513" y="3461837"/>
            <a:ext cx="489654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b="1" dirty="0"/>
              <a:t>Objective:</a:t>
            </a:r>
            <a:r>
              <a:rPr lang="en-US" altLang="zh-TW" sz="1600" dirty="0"/>
              <a:t> Energy deposition in the crystal array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b="1" dirty="0"/>
              <a:t>Particle:</a:t>
            </a:r>
            <a:r>
              <a:rPr lang="en-US" altLang="zh-TW" sz="1600" dirty="0"/>
              <a:t> Positron (PDG ID = −21)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b="1" dirty="0"/>
              <a:t>Beam energy:</a:t>
            </a:r>
            <a:r>
              <a:rPr lang="en-US" altLang="zh-TW" sz="1600" dirty="0"/>
              <a:t> W-200 </a:t>
            </a:r>
            <a:r>
              <a:rPr lang="el-GR" altLang="zh-TW" sz="1600" dirty="0"/>
              <a:t>μ</a:t>
            </a:r>
            <a:r>
              <a:rPr lang="en-US" altLang="zh-TW" sz="1600" dirty="0"/>
              <a:t>m–30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b="1" dirty="0">
                <a:solidFill>
                  <a:srgbClr val="FF0000"/>
                </a:solidFill>
              </a:rPr>
              <a:t>Beam position:</a:t>
            </a:r>
            <a:r>
              <a:rPr lang="en-US" altLang="zh-TW" sz="1600" dirty="0">
                <a:solidFill>
                  <a:srgbClr val="FF0000"/>
                </a:solidFill>
              </a:rPr>
              <a:t> ZDC center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b="1" dirty="0">
                <a:solidFill>
                  <a:srgbClr val="FF0000"/>
                </a:solidFill>
              </a:rPr>
              <a:t>Beam direction: </a:t>
            </a:r>
            <a:r>
              <a:rPr lang="en-US" altLang="zh-TW" sz="1600" dirty="0">
                <a:solidFill>
                  <a:srgbClr val="FF0000"/>
                </a:solidFill>
              </a:rPr>
              <a:t>perpendicular to ZDC surface                        (pencil beam)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b="1" dirty="0"/>
              <a:t>Experimental Setup : </a:t>
            </a:r>
            <a:r>
              <a:rPr lang="en-US" altLang="zh-TW" sz="1600" dirty="0"/>
              <a:t>same as test beam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b="1" dirty="0"/>
              <a:t>No optical photon turned 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b="1" dirty="0"/>
              <a:t>No APD/</a:t>
            </a:r>
            <a:r>
              <a:rPr lang="en-US" altLang="zh-TW" sz="1600" b="1" dirty="0" err="1"/>
              <a:t>SiPM</a:t>
            </a:r>
            <a:r>
              <a:rPr lang="en-US" altLang="zh-TW" sz="1600" b="1" dirty="0"/>
              <a:t> simulation</a:t>
            </a:r>
          </a:p>
        </p:txBody>
      </p:sp>
      <p:pic>
        <p:nvPicPr>
          <p:cNvPr id="10" name="圖片 17">
            <a:extLst>
              <a:ext uri="{FF2B5EF4-FFF2-40B4-BE49-F238E27FC236}">
                <a16:creationId xmlns:a16="http://schemas.microsoft.com/office/drawing/2014/main" id="{2CCBB497-2976-CCAA-7796-F1F405EB89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885" y="1502622"/>
            <a:ext cx="4086115" cy="159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172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31EFC37-E051-4583-BB7A-6A4EB60EC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/>
              <a:t>Study Beam Angle Cut (2) : </a:t>
            </a:r>
            <a:r>
              <a:rPr lang="en-US" altLang="zh-TW" sz="3600" b="1" dirty="0"/>
              <a:t>LYSO + APD</a:t>
            </a:r>
            <a:endParaRPr lang="zh-TW" altLang="en-US" sz="3600" b="1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E71D7459-F854-4D54-BA60-63A443C97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2025/06/11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349659C-FE89-4B10-9408-25D7D1A6B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36887" y="6557147"/>
            <a:ext cx="5652806" cy="300853"/>
          </a:xfrm>
        </p:spPr>
        <p:txBody>
          <a:bodyPr/>
          <a:lstStyle/>
          <a:p>
            <a:r>
              <a:rPr lang="en-US" altLang="ja-JP"/>
              <a:t>ZDC ECAL Test Beam Analysis</a:t>
            </a:r>
            <a:endParaRPr lang="en-US" altLang="ja-JP" dirty="0"/>
          </a:p>
        </p:txBody>
      </p:sp>
      <p:grpSp>
        <p:nvGrpSpPr>
          <p:cNvPr id="18" name="群組 17">
            <a:extLst>
              <a:ext uri="{FF2B5EF4-FFF2-40B4-BE49-F238E27FC236}">
                <a16:creationId xmlns:a16="http://schemas.microsoft.com/office/drawing/2014/main" id="{F1947CEE-2894-464C-8A92-3412E8D4E616}"/>
              </a:ext>
            </a:extLst>
          </p:cNvPr>
          <p:cNvGrpSpPr/>
          <p:nvPr/>
        </p:nvGrpSpPr>
        <p:grpSpPr>
          <a:xfrm>
            <a:off x="395536" y="1016235"/>
            <a:ext cx="7800687" cy="2481528"/>
            <a:chOff x="591988" y="1078063"/>
            <a:chExt cx="7800687" cy="2481528"/>
          </a:xfrm>
        </p:grpSpPr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2D97F9FB-82DB-4BC5-B5AA-A32FE01E8B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91988" y="1250041"/>
              <a:ext cx="6928650" cy="2309550"/>
            </a:xfrm>
            <a:prstGeom prst="rect">
              <a:avLst/>
            </a:prstGeom>
          </p:spPr>
        </p:pic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16A4B0CF-8783-4A59-8773-D8351278127B}"/>
                </a:ext>
              </a:extLst>
            </p:cNvPr>
            <p:cNvSpPr txBox="1"/>
            <p:nvPr/>
          </p:nvSpPr>
          <p:spPr>
            <a:xfrm>
              <a:off x="984670" y="1105824"/>
              <a:ext cx="1623541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1600" b="1" dirty="0"/>
                <a:t>197 MeV, E5x5</a:t>
              </a:r>
              <a:endParaRPr lang="zh-TW" altLang="en-US" sz="1600" b="1" dirty="0"/>
            </a:p>
          </p:txBody>
        </p:sp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id="{5AFF1CC3-9531-4409-B366-2BE994639C72}"/>
                </a:ext>
              </a:extLst>
            </p:cNvPr>
            <p:cNvSpPr txBox="1"/>
            <p:nvPr/>
          </p:nvSpPr>
          <p:spPr>
            <a:xfrm>
              <a:off x="7080649" y="1773252"/>
              <a:ext cx="13120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/>
                <a:t>(central </a:t>
              </a:r>
              <a:r>
                <a:rPr lang="en-US" altLang="zh-TW" sz="1600" dirty="0" err="1"/>
                <a:t>ch</a:t>
              </a:r>
              <a:r>
                <a:rPr lang="en-US" altLang="zh-TW" sz="1600" dirty="0"/>
                <a:t>)</a:t>
              </a:r>
              <a:endParaRPr lang="zh-TW" altLang="en-US" sz="1600" dirty="0"/>
            </a:p>
          </p:txBody>
        </p:sp>
        <p:sp>
          <p:nvSpPr>
            <p:cNvPr id="17" name="文字方塊 16">
              <a:extLst>
                <a:ext uri="{FF2B5EF4-FFF2-40B4-BE49-F238E27FC236}">
                  <a16:creationId xmlns:a16="http://schemas.microsoft.com/office/drawing/2014/main" id="{970DB323-2CFA-4808-8754-008916DD2DC0}"/>
                </a:ext>
              </a:extLst>
            </p:cNvPr>
            <p:cNvSpPr txBox="1"/>
            <p:nvPr/>
          </p:nvSpPr>
          <p:spPr>
            <a:xfrm>
              <a:off x="2929096" y="1078063"/>
              <a:ext cx="2227662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1600" b="1" dirty="0"/>
                <a:t>197 MeV, E5x5 (Norm)</a:t>
              </a:r>
              <a:endParaRPr lang="zh-TW" altLang="en-US" sz="1600" b="1" dirty="0"/>
            </a:p>
          </p:txBody>
        </p:sp>
      </p:grpSp>
      <p:grpSp>
        <p:nvGrpSpPr>
          <p:cNvPr id="21" name="群組 20">
            <a:extLst>
              <a:ext uri="{FF2B5EF4-FFF2-40B4-BE49-F238E27FC236}">
                <a16:creationId xmlns:a16="http://schemas.microsoft.com/office/drawing/2014/main" id="{4068DB62-9CEB-498D-B278-44B9409A1803}"/>
              </a:ext>
            </a:extLst>
          </p:cNvPr>
          <p:cNvGrpSpPr/>
          <p:nvPr/>
        </p:nvGrpSpPr>
        <p:grpSpPr>
          <a:xfrm>
            <a:off x="448018" y="3641983"/>
            <a:ext cx="4772053" cy="2459476"/>
            <a:chOff x="795261" y="3679987"/>
            <a:chExt cx="5052500" cy="2531331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FFC519B4-CCA2-4F86-A127-A19910F12C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34450"/>
            <a:stretch/>
          </p:blipFill>
          <p:spPr>
            <a:xfrm>
              <a:off x="795261" y="3826285"/>
              <a:ext cx="4690177" cy="2385033"/>
            </a:xfrm>
            <a:prstGeom prst="rect">
              <a:avLst/>
            </a:prstGeom>
          </p:spPr>
        </p:pic>
        <p:sp>
          <p:nvSpPr>
            <p:cNvPr id="19" name="文字方塊 18">
              <a:extLst>
                <a:ext uri="{FF2B5EF4-FFF2-40B4-BE49-F238E27FC236}">
                  <a16:creationId xmlns:a16="http://schemas.microsoft.com/office/drawing/2014/main" id="{C3FEA3FE-D671-482C-AE0B-1659B0E5FFD9}"/>
                </a:ext>
              </a:extLst>
            </p:cNvPr>
            <p:cNvSpPr txBox="1"/>
            <p:nvPr/>
          </p:nvSpPr>
          <p:spPr>
            <a:xfrm>
              <a:off x="1061016" y="3679987"/>
              <a:ext cx="1782792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600" b="1" dirty="0"/>
                <a:t>706 MeV, E5x5</a:t>
              </a:r>
              <a:endParaRPr lang="zh-TW" altLang="en-US" sz="1600" b="1" dirty="0"/>
            </a:p>
          </p:txBody>
        </p:sp>
        <p:sp>
          <p:nvSpPr>
            <p:cNvPr id="20" name="文字方塊 19">
              <a:extLst>
                <a:ext uri="{FF2B5EF4-FFF2-40B4-BE49-F238E27FC236}">
                  <a16:creationId xmlns:a16="http://schemas.microsoft.com/office/drawing/2014/main" id="{0588651C-2BFB-4DDE-922F-E253B64AA096}"/>
                </a:ext>
              </a:extLst>
            </p:cNvPr>
            <p:cNvSpPr txBox="1"/>
            <p:nvPr/>
          </p:nvSpPr>
          <p:spPr>
            <a:xfrm>
              <a:off x="3415382" y="3687855"/>
              <a:ext cx="2432379" cy="34844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600" b="1" dirty="0"/>
                <a:t>706 MeV, E5x5 (Norm)</a:t>
              </a:r>
              <a:endParaRPr lang="zh-TW" altLang="en-US" sz="1600" b="1" dirty="0"/>
            </a:p>
          </p:txBody>
        </p:sp>
      </p:grp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1B19E1A-BCDF-4CC0-B88A-42988794C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7</a:t>
            </a:fld>
            <a:r>
              <a:rPr lang="en-US" altLang="ja-JP"/>
              <a:t>/19</a:t>
            </a:r>
            <a:endParaRPr lang="en-US" altLang="ja-JP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A925832-28F1-5D57-BD0C-1B552671CB47}"/>
              </a:ext>
            </a:extLst>
          </p:cNvPr>
          <p:cNvCxnSpPr/>
          <p:nvPr/>
        </p:nvCxnSpPr>
        <p:spPr>
          <a:xfrm>
            <a:off x="367963" y="3639801"/>
            <a:ext cx="470878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文字方塊 21">
            <a:extLst>
              <a:ext uri="{FF2B5EF4-FFF2-40B4-BE49-F238E27FC236}">
                <a16:creationId xmlns:a16="http://schemas.microsoft.com/office/drawing/2014/main" id="{A787AD4B-269D-0AD5-01B2-73496EC3B212}"/>
              </a:ext>
            </a:extLst>
          </p:cNvPr>
          <p:cNvSpPr txBox="1"/>
          <p:nvPr/>
        </p:nvSpPr>
        <p:spPr>
          <a:xfrm>
            <a:off x="5242513" y="4437112"/>
            <a:ext cx="3279043" cy="1015663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US" altLang="zh-TW" sz="2000" b="1" dirty="0"/>
              <a:t>LYSO + APD : </a:t>
            </a:r>
          </a:p>
          <a:p>
            <a:r>
              <a:rPr lang="en-US" altLang="zh-TW" sz="2000" dirty="0"/>
              <a:t>No obvious improvement after beam angle cut</a:t>
            </a:r>
          </a:p>
        </p:txBody>
      </p:sp>
    </p:spTree>
    <p:extLst>
      <p:ext uri="{BB962C8B-B14F-4D97-AF65-F5344CB8AC3E}">
        <p14:creationId xmlns:p14="http://schemas.microsoft.com/office/powerpoint/2010/main" val="1105971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圖片 27">
            <a:extLst>
              <a:ext uri="{FF2B5EF4-FFF2-40B4-BE49-F238E27FC236}">
                <a16:creationId xmlns:a16="http://schemas.microsoft.com/office/drawing/2014/main" id="{0472367D-7F4E-47DE-B475-2D0F97B829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07984" y="3656102"/>
            <a:ext cx="9144000" cy="30480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6" name="圖片 25">
            <a:extLst>
              <a:ext uri="{FF2B5EF4-FFF2-40B4-BE49-F238E27FC236}">
                <a16:creationId xmlns:a16="http://schemas.microsoft.com/office/drawing/2014/main" id="{EDF1E6B2-022B-49E5-9A9D-181907A61E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01208" y="524175"/>
            <a:ext cx="9144000" cy="30480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831EFC37-E051-4583-BB7A-6A4EB60EC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b="1" dirty="0"/>
              <a:t>Study Beam Angle Cut (3) : PbWO4 + </a:t>
            </a:r>
            <a:r>
              <a:rPr lang="en-US" altLang="zh-TW" sz="3200" b="1" dirty="0" err="1"/>
              <a:t>SiPM</a:t>
            </a:r>
            <a:endParaRPr lang="zh-TW" altLang="en-US" sz="3200" b="1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E71D7459-F854-4D54-BA60-63A443C97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2025/06/11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349659C-FE89-4B10-9408-25D7D1A6B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ZDC ECAL Test Beam Analysis</a:t>
            </a:r>
            <a:endParaRPr lang="en-US" altLang="ja-JP" dirty="0"/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F6985863-853B-4A35-BCB3-D445FEA0AF67}"/>
              </a:ext>
            </a:extLst>
          </p:cNvPr>
          <p:cNvGrpSpPr/>
          <p:nvPr/>
        </p:nvGrpSpPr>
        <p:grpSpPr>
          <a:xfrm>
            <a:off x="379675" y="1039192"/>
            <a:ext cx="8096639" cy="2483178"/>
            <a:chOff x="379675" y="1039192"/>
            <a:chExt cx="8096639" cy="2483178"/>
          </a:xfrm>
        </p:grpSpPr>
        <p:pic>
          <p:nvPicPr>
            <p:cNvPr id="12" name="圖片 11">
              <a:extLst>
                <a:ext uri="{FF2B5EF4-FFF2-40B4-BE49-F238E27FC236}">
                  <a16:creationId xmlns:a16="http://schemas.microsoft.com/office/drawing/2014/main" id="{A9CC30DF-FFAE-4EF1-9D7B-C20A4981B5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79675" y="1211170"/>
              <a:ext cx="6933600" cy="2311200"/>
            </a:xfrm>
            <a:prstGeom prst="rect">
              <a:avLst/>
            </a:prstGeom>
          </p:spPr>
        </p:pic>
        <p:grpSp>
          <p:nvGrpSpPr>
            <p:cNvPr id="16" name="群組 15">
              <a:extLst>
                <a:ext uri="{FF2B5EF4-FFF2-40B4-BE49-F238E27FC236}">
                  <a16:creationId xmlns:a16="http://schemas.microsoft.com/office/drawing/2014/main" id="{7E258208-3C13-453B-9F6A-3CF6FFD694D3}"/>
                </a:ext>
              </a:extLst>
            </p:cNvPr>
            <p:cNvGrpSpPr/>
            <p:nvPr/>
          </p:nvGrpSpPr>
          <p:grpSpPr>
            <a:xfrm>
              <a:off x="788218" y="1039192"/>
              <a:ext cx="7688096" cy="1050816"/>
              <a:chOff x="984670" y="1101020"/>
              <a:chExt cx="7688096" cy="1050816"/>
            </a:xfrm>
          </p:grpSpPr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3D908915-07C0-4C56-BA15-46DF2923CA67}"/>
                  </a:ext>
                </a:extLst>
              </p:cNvPr>
              <p:cNvSpPr txBox="1"/>
              <p:nvPr/>
            </p:nvSpPr>
            <p:spPr>
              <a:xfrm>
                <a:off x="984670" y="1105824"/>
                <a:ext cx="1623541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600" b="1" dirty="0"/>
                  <a:t>197 MeV, E5x5</a:t>
                </a:r>
                <a:endParaRPr lang="zh-TW" altLang="en-US" sz="1600" b="1" dirty="0"/>
              </a:p>
            </p:txBody>
          </p:sp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A99631BA-4223-4CD5-85D9-1EF78952C0DB}"/>
                  </a:ext>
                </a:extLst>
              </p:cNvPr>
              <p:cNvSpPr txBox="1"/>
              <p:nvPr/>
            </p:nvSpPr>
            <p:spPr>
              <a:xfrm>
                <a:off x="7360740" y="1813282"/>
                <a:ext cx="131202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600" dirty="0"/>
                  <a:t>(central </a:t>
                </a:r>
                <a:r>
                  <a:rPr lang="en-US" altLang="zh-TW" sz="1600" dirty="0" err="1"/>
                  <a:t>ch</a:t>
                </a:r>
                <a:r>
                  <a:rPr lang="en-US" altLang="zh-TW" sz="1600" dirty="0"/>
                  <a:t>)</a:t>
                </a:r>
                <a:endParaRPr lang="zh-TW" altLang="en-US" sz="1600" dirty="0"/>
              </a:p>
            </p:txBody>
          </p:sp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CA38B859-1DE1-460E-8F9E-2084741289DA}"/>
                  </a:ext>
                </a:extLst>
              </p:cNvPr>
              <p:cNvSpPr txBox="1"/>
              <p:nvPr/>
            </p:nvSpPr>
            <p:spPr>
              <a:xfrm>
                <a:off x="2929096" y="1101020"/>
                <a:ext cx="2227662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600" b="1" dirty="0"/>
                  <a:t>197 MeV, E5x5 (Norm)</a:t>
                </a:r>
                <a:endParaRPr lang="zh-TW" altLang="en-US" sz="1600" b="1" dirty="0"/>
              </a:p>
            </p:txBody>
          </p:sp>
        </p:grpSp>
      </p:grpSp>
      <p:grpSp>
        <p:nvGrpSpPr>
          <p:cNvPr id="9" name="群組 8">
            <a:extLst>
              <a:ext uri="{FF2B5EF4-FFF2-40B4-BE49-F238E27FC236}">
                <a16:creationId xmlns:a16="http://schemas.microsoft.com/office/drawing/2014/main" id="{171DE3E7-074C-49F1-95AA-DE5303D661CB}"/>
              </a:ext>
            </a:extLst>
          </p:cNvPr>
          <p:cNvGrpSpPr/>
          <p:nvPr/>
        </p:nvGrpSpPr>
        <p:grpSpPr>
          <a:xfrm>
            <a:off x="367963" y="3734236"/>
            <a:ext cx="4855292" cy="2477425"/>
            <a:chOff x="364780" y="3641976"/>
            <a:chExt cx="4855292" cy="2477425"/>
          </a:xfrm>
        </p:grpSpPr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DBDEC805-1B4C-4AE6-8C21-3AFAA9DC6D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33796"/>
            <a:stretch/>
          </p:blipFill>
          <p:spPr>
            <a:xfrm>
              <a:off x="364780" y="3815401"/>
              <a:ext cx="4576005" cy="2304000"/>
            </a:xfrm>
            <a:prstGeom prst="rect">
              <a:avLst/>
            </a:prstGeom>
          </p:spPr>
        </p:pic>
        <p:grpSp>
          <p:nvGrpSpPr>
            <p:cNvPr id="21" name="群組 20">
              <a:extLst>
                <a:ext uri="{FF2B5EF4-FFF2-40B4-BE49-F238E27FC236}">
                  <a16:creationId xmlns:a16="http://schemas.microsoft.com/office/drawing/2014/main" id="{5E32BCB7-84BD-4700-96EB-3FDDC8BB6B00}"/>
                </a:ext>
              </a:extLst>
            </p:cNvPr>
            <p:cNvGrpSpPr/>
            <p:nvPr/>
          </p:nvGrpSpPr>
          <p:grpSpPr>
            <a:xfrm>
              <a:off x="699023" y="3641976"/>
              <a:ext cx="4521049" cy="346198"/>
              <a:chOff x="1061016" y="3679987"/>
              <a:chExt cx="4786745" cy="356313"/>
            </a:xfrm>
          </p:grpSpPr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696DC9BA-DBAE-4A19-A01C-B521E81E5575}"/>
                  </a:ext>
                </a:extLst>
              </p:cNvPr>
              <p:cNvSpPr txBox="1"/>
              <p:nvPr/>
            </p:nvSpPr>
            <p:spPr>
              <a:xfrm>
                <a:off x="1061016" y="3679987"/>
                <a:ext cx="1782792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600" b="1" dirty="0"/>
                  <a:t>706 MeV, E5x5</a:t>
                </a:r>
                <a:endParaRPr lang="zh-TW" altLang="en-US" sz="1600" b="1" dirty="0"/>
              </a:p>
            </p:txBody>
          </p:sp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DD0C66C1-4715-4307-9CC1-E5F50DF518E0}"/>
                  </a:ext>
                </a:extLst>
              </p:cNvPr>
              <p:cNvSpPr txBox="1"/>
              <p:nvPr/>
            </p:nvSpPr>
            <p:spPr>
              <a:xfrm>
                <a:off x="3415382" y="3687855"/>
                <a:ext cx="2432379" cy="34844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600" b="1" dirty="0"/>
                  <a:t>706 MeV, E5x5 (Norm)</a:t>
                </a:r>
                <a:endParaRPr lang="zh-TW" altLang="en-US" sz="1600" b="1" dirty="0"/>
              </a:p>
            </p:txBody>
          </p:sp>
        </p:grpSp>
      </p:grp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497945D-9167-4713-9BB9-590E97976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8</a:t>
            </a:fld>
            <a:r>
              <a:rPr lang="en-US" altLang="ja-JP"/>
              <a:t>/19</a:t>
            </a:r>
            <a:endParaRPr lang="en-US" altLang="ja-JP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7AB5B41-9E55-F541-EAF2-A06B8F706166}"/>
              </a:ext>
            </a:extLst>
          </p:cNvPr>
          <p:cNvCxnSpPr/>
          <p:nvPr/>
        </p:nvCxnSpPr>
        <p:spPr>
          <a:xfrm>
            <a:off x="367963" y="3639801"/>
            <a:ext cx="470878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文字方塊 21">
            <a:extLst>
              <a:ext uri="{FF2B5EF4-FFF2-40B4-BE49-F238E27FC236}">
                <a16:creationId xmlns:a16="http://schemas.microsoft.com/office/drawing/2014/main" id="{2D13113F-5D6F-A038-736E-1205F085C51A}"/>
              </a:ext>
            </a:extLst>
          </p:cNvPr>
          <p:cNvSpPr txBox="1"/>
          <p:nvPr/>
        </p:nvSpPr>
        <p:spPr>
          <a:xfrm>
            <a:off x="5242513" y="4437112"/>
            <a:ext cx="3279043" cy="1015663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US" altLang="zh-TW" sz="2000" b="1" dirty="0"/>
              <a:t>PbWO4 + </a:t>
            </a:r>
            <a:r>
              <a:rPr lang="en-US" altLang="zh-TW" sz="2000" b="1" dirty="0" err="1"/>
              <a:t>SiPM</a:t>
            </a:r>
            <a:r>
              <a:rPr lang="en-US" altLang="zh-TW" sz="2000" b="1" dirty="0"/>
              <a:t> : </a:t>
            </a:r>
          </a:p>
          <a:p>
            <a:r>
              <a:rPr lang="en-US" altLang="zh-TW" sz="2000" dirty="0"/>
              <a:t>No obvious improvement after beam angle cut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FF3FFB55-EF2C-4B55-A6D0-A55A5E2F131D}"/>
              </a:ext>
            </a:extLst>
          </p:cNvPr>
          <p:cNvSpPr/>
          <p:nvPr/>
        </p:nvSpPr>
        <p:spPr>
          <a:xfrm>
            <a:off x="-2196752" y="4437112"/>
            <a:ext cx="1523450" cy="9436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New </a:t>
            </a:r>
            <a:endParaRPr lang="zh-TW" altLang="en-US" dirty="0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9B06573D-C6EB-4BC9-8575-B48A5EB19273}"/>
              </a:ext>
            </a:extLst>
          </p:cNvPr>
          <p:cNvSpPr/>
          <p:nvPr/>
        </p:nvSpPr>
        <p:spPr>
          <a:xfrm>
            <a:off x="-2700808" y="1751454"/>
            <a:ext cx="1523450" cy="9436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New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62957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B23E0C-2805-2F0C-DFA4-8A7EEE46B8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A5FDC01-D263-9A3A-4904-866AE6579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Study Residual (1) : MC</a:t>
            </a:r>
            <a:endParaRPr lang="zh-TW" alt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793F85C0-86A2-E5BC-AE8B-9D025630A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2025/06/11</a:t>
            </a:r>
            <a:endParaRPr lang="en-US" altLang="ja-JP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B0414A2-831E-E98C-BCD3-A9906094A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ZDC ECAL Test Beam Analysis</a:t>
            </a:r>
            <a:endParaRPr lang="en-US" altLang="ja-JP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E2E3A08-A704-DD5A-B3FC-6CEBD55F0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21D2-C8FC-4F75-9E5A-153A48AC0064}" type="slidenum">
              <a:rPr lang="en-US" altLang="ja-JP" smtClean="0"/>
              <a:pPr/>
              <a:t>9</a:t>
            </a:fld>
            <a:r>
              <a:rPr lang="en-US" altLang="ja-JP"/>
              <a:t>/19</a:t>
            </a:r>
            <a:endParaRPr lang="en-US" altLang="ja-JP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480E809-FF0B-B3B5-E749-841C5A483FD4}"/>
                  </a:ext>
                </a:extLst>
              </p:cNvPr>
              <p:cNvSpPr txBox="1"/>
              <p:nvPr/>
            </p:nvSpPr>
            <p:spPr>
              <a:xfrm>
                <a:off x="339913" y="4323643"/>
                <a:ext cx="5319394" cy="20905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en-US" altLang="zh-TW" sz="1400" dirty="0"/>
                  <a:t>The </a:t>
                </a:r>
                <a:r>
                  <a:rPr lang="en-US" altLang="zh-TW" sz="1400" b="1" dirty="0"/>
                  <a:t>residual</a:t>
                </a:r>
                <a:r>
                  <a:rPr lang="en-US" altLang="zh-TW" sz="1400" dirty="0"/>
                  <a:t> is defined as the difference between the </a:t>
                </a:r>
                <a:r>
                  <a:rPr lang="en-US" altLang="zh-TW" sz="1400" b="1" dirty="0"/>
                  <a:t>predicted</a:t>
                </a:r>
                <a:r>
                  <a:rPr lang="en-US" altLang="zh-TW" sz="1400" dirty="0"/>
                  <a:t> and </a:t>
                </a:r>
                <a:r>
                  <a:rPr lang="en-US" altLang="zh-TW" sz="1400" b="1" dirty="0"/>
                  <a:t>true</a:t>
                </a:r>
                <a:r>
                  <a:rPr lang="en-US" altLang="zh-TW" sz="1400" dirty="0"/>
                  <a:t> beam positions on the x and y axes:</a:t>
                </a: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TW" sz="140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zh-TW" altLang="el-GR" sz="14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l-GR" altLang="zh-TW" sz="14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ar-AE" altLang="zh-TW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ar-AE" sz="1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altLang="zh-TW" sz="1400" b="0" i="1">
                              <a:latin typeface="Cambria Math" panose="02040503050406030204" pitchFamily="18" charset="0"/>
                            </a:rPr>
                            <m:t>pred</m:t>
                          </m:r>
                        </m:sub>
                      </m:sSub>
                      <m:r>
                        <a:rPr lang="ar-AE" altLang="zh-TW" sz="1400" b="0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ar-AE" altLang="zh-TW" sz="1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ar-AE" sz="1400" b="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altLang="zh-TW" sz="1400" b="0" i="1">
                              <a:latin typeface="Cambria Math" panose="02040503050406030204" pitchFamily="18" charset="0"/>
                            </a:rPr>
                            <m:t>true</m:t>
                          </m:r>
                        </m:sub>
                      </m:sSub>
                      <m:r>
                        <a:rPr lang="ar-AE" altLang="zh-TW" sz="1400" b="0" i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l-GR" altLang="zh-TW" sz="1400" b="0" i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zh-TW" altLang="el-GR" sz="1400" b="0" i="1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l-GR" altLang="zh-TW" sz="1400" b="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ar-AE" altLang="zh-TW" sz="1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ar-AE" sz="1400" b="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altLang="zh-TW" sz="1400" b="0" i="1">
                              <a:latin typeface="Cambria Math" panose="02040503050406030204" pitchFamily="18" charset="0"/>
                            </a:rPr>
                            <m:t>pred</m:t>
                          </m:r>
                        </m:sub>
                      </m:sSub>
                      <m:r>
                        <a:rPr lang="ar-AE" altLang="zh-TW" sz="1400" b="0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ar-AE" altLang="zh-TW" sz="1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ar-AE" sz="1400" b="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altLang="zh-TW" sz="1400" b="0" i="1">
                              <a:latin typeface="Cambria Math" panose="02040503050406030204" pitchFamily="18" charset="0"/>
                            </a:rPr>
                            <m:t>true</m:t>
                          </m:r>
                        </m:sub>
                      </m:sSub>
                    </m:oMath>
                  </m:oMathPara>
                </a14:m>
                <a:endParaRPr lang="en-US" altLang="zh-TW" sz="1400" b="0" dirty="0"/>
              </a:p>
              <a:p>
                <a:pPr>
                  <a:buNone/>
                </a:pPr>
                <a:r>
                  <a:rPr lang="en-US" altLang="zh-TW" sz="1400" dirty="0"/>
                  <a:t>w</a:t>
                </a:r>
                <a:r>
                  <a:rPr lang="en-US" altLang="zh-TW" sz="1400" b="0" dirty="0"/>
                  <a:t>here predicted position is from beam track extrapolation on ZDC and </a:t>
                </a:r>
                <a:r>
                  <a:rPr lang="en-US" altLang="zh-TW" sz="1400" b="1" dirty="0">
                    <a:highlight>
                      <a:srgbClr val="FFFF00"/>
                    </a:highlight>
                  </a:rPr>
                  <a:t>true position is center of center of crystal with maximum energy?</a:t>
                </a:r>
                <a:r>
                  <a:rPr lang="en-US" altLang="zh-TW" sz="1400" b="1" dirty="0"/>
                  <a:t> </a:t>
                </a:r>
                <a:r>
                  <a:rPr lang="en-US" altLang="zh-TW" sz="1400" dirty="0"/>
                  <a:t>The </a:t>
                </a:r>
                <a:r>
                  <a:rPr lang="en-US" altLang="zh-TW" sz="1400" b="1" dirty="0"/>
                  <a:t>total residual</a:t>
                </a:r>
                <a:r>
                  <a:rPr lang="en-US" altLang="zh-TW" sz="1400" dirty="0"/>
                  <a:t> represents the spatial deviation in two dimensions and is calculated as:</a:t>
                </a: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TW" sz="140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l-GR" altLang="zh-TW" sz="1400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ar-AE" altLang="zh-TW" sz="1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endChr m:val=""/>
                              <m:ctrlPr>
                                <a:rPr lang="ar-AE" altLang="zh-TW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altLang="zh-TW" sz="1400" i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zh-TW" altLang="el-GR" sz="1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sSup>
                                <m:sSupPr>
                                  <m:ctrlPr>
                                    <a:rPr lang="ar-AE" altLang="zh-TW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ar-AE" altLang="zh-TW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altLang="zh-TW" sz="1400" i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ar-AE" altLang="zh-TW" sz="1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ar-AE" altLang="zh-TW" sz="14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endChr m:val=""/>
                                  <m:ctrlPr>
                                    <a:rPr lang="ar-AE" altLang="zh-TW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TW" sz="1400" i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zh-TW" altLang="el-GR" sz="1400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sSup>
                                    <m:sSupPr>
                                      <m:ctrlPr>
                                        <a:rPr lang="ar-AE" altLang="zh-TW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"/>
                                          <m:endChr m:val=""/>
                                          <m:ctrlPr>
                                            <a:rPr lang="ar-AE" altLang="zh-TW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ar-AE" altLang="zh-TW" sz="1400" i="0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ar-AE" altLang="zh-TW" sz="14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rad>
                    </m:oMath>
                  </m:oMathPara>
                </a14:m>
                <a:endParaRPr lang="ar-AE" altLang="zh-TW" sz="14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480E809-FF0B-B3B5-E749-841C5A483F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913" y="4323643"/>
                <a:ext cx="5319394" cy="2090509"/>
              </a:xfrm>
              <a:prstGeom prst="rect">
                <a:avLst/>
              </a:prstGeom>
              <a:blipFill>
                <a:blip r:embed="rId2"/>
                <a:stretch>
                  <a:fillRect l="-344" t="-2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圖片 67">
            <a:extLst>
              <a:ext uri="{FF2B5EF4-FFF2-40B4-BE49-F238E27FC236}">
                <a16:creationId xmlns:a16="http://schemas.microsoft.com/office/drawing/2014/main" id="{398FEA6E-1BA2-8252-6E42-58D924A07B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040" r="34040"/>
          <a:stretch/>
        </p:blipFill>
        <p:spPr>
          <a:xfrm>
            <a:off x="3384025" y="1160422"/>
            <a:ext cx="1442382" cy="1506220"/>
          </a:xfrm>
          <a:prstGeom prst="rect">
            <a:avLst/>
          </a:prstGeom>
        </p:spPr>
      </p:pic>
      <p:pic>
        <p:nvPicPr>
          <p:cNvPr id="7" name="圖片 69">
            <a:extLst>
              <a:ext uri="{FF2B5EF4-FFF2-40B4-BE49-F238E27FC236}">
                <a16:creationId xmlns:a16="http://schemas.microsoft.com/office/drawing/2014/main" id="{05B0EB4D-9F16-8B31-1086-4B14B0319B5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062" r="34062"/>
          <a:stretch/>
        </p:blipFill>
        <p:spPr>
          <a:xfrm>
            <a:off x="4844265" y="1160422"/>
            <a:ext cx="1440412" cy="1506220"/>
          </a:xfrm>
          <a:prstGeom prst="rect">
            <a:avLst/>
          </a:prstGeom>
        </p:spPr>
      </p:pic>
      <p:pic>
        <p:nvPicPr>
          <p:cNvPr id="8" name="圖片 71">
            <a:extLst>
              <a:ext uri="{FF2B5EF4-FFF2-40B4-BE49-F238E27FC236}">
                <a16:creationId xmlns:a16="http://schemas.microsoft.com/office/drawing/2014/main" id="{F204D880-7AF9-5103-4F73-CB8FF7A7D2B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163" r="34163"/>
          <a:stretch/>
        </p:blipFill>
        <p:spPr>
          <a:xfrm>
            <a:off x="6302535" y="1160422"/>
            <a:ext cx="1431252" cy="1506220"/>
          </a:xfrm>
          <a:prstGeom prst="rect">
            <a:avLst/>
          </a:prstGeom>
        </p:spPr>
      </p:pic>
      <p:pic>
        <p:nvPicPr>
          <p:cNvPr id="9" name="圖片 73">
            <a:extLst>
              <a:ext uri="{FF2B5EF4-FFF2-40B4-BE49-F238E27FC236}">
                <a16:creationId xmlns:a16="http://schemas.microsoft.com/office/drawing/2014/main" id="{831BE904-8906-2CDC-7A07-CCBE3A280F5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163" r="34163"/>
          <a:stretch/>
        </p:blipFill>
        <p:spPr>
          <a:xfrm>
            <a:off x="7751645" y="1155118"/>
            <a:ext cx="1431252" cy="1506220"/>
          </a:xfrm>
          <a:prstGeom prst="rect">
            <a:avLst/>
          </a:prstGeom>
        </p:spPr>
      </p:pic>
      <p:pic>
        <p:nvPicPr>
          <p:cNvPr id="10" name="圖片 65">
            <a:extLst>
              <a:ext uri="{FF2B5EF4-FFF2-40B4-BE49-F238E27FC236}">
                <a16:creationId xmlns:a16="http://schemas.microsoft.com/office/drawing/2014/main" id="{580BA2CC-3E4F-3258-2C6A-4354EFE79B0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115" t="-452" r="34163"/>
          <a:stretch>
            <a:fillRect/>
          </a:stretch>
        </p:blipFill>
        <p:spPr>
          <a:xfrm>
            <a:off x="1656232" y="1155118"/>
            <a:ext cx="1433424" cy="1513027"/>
          </a:xfrm>
          <a:prstGeom prst="rect">
            <a:avLst/>
          </a:prstGeom>
        </p:spPr>
      </p:pic>
      <p:cxnSp>
        <p:nvCxnSpPr>
          <p:cNvPr id="11" name="直線接點 34">
            <a:extLst>
              <a:ext uri="{FF2B5EF4-FFF2-40B4-BE49-F238E27FC236}">
                <a16:creationId xmlns:a16="http://schemas.microsoft.com/office/drawing/2014/main" id="{82BA9AE1-29E9-907A-F390-CDDD5EC63DDD}"/>
              </a:ext>
            </a:extLst>
          </p:cNvPr>
          <p:cNvCxnSpPr>
            <a:cxnSpLocks/>
          </p:cNvCxnSpPr>
          <p:nvPr/>
        </p:nvCxnSpPr>
        <p:spPr>
          <a:xfrm>
            <a:off x="-30407" y="2661338"/>
            <a:ext cx="9485572" cy="4847"/>
          </a:xfrm>
          <a:prstGeom prst="line">
            <a:avLst/>
          </a:prstGeom>
          <a:ln>
            <a:solidFill>
              <a:srgbClr val="0000FF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35">
                <a:extLst>
                  <a:ext uri="{FF2B5EF4-FFF2-40B4-BE49-F238E27FC236}">
                    <a16:creationId xmlns:a16="http://schemas.microsoft.com/office/drawing/2014/main" id="{67F2000E-77A9-67DE-11E0-7D8331258B68}"/>
                  </a:ext>
                </a:extLst>
              </p:cNvPr>
              <p:cNvSpPr/>
              <p:nvPr/>
            </p:nvSpPr>
            <p:spPr>
              <a:xfrm>
                <a:off x="1018" y="1520438"/>
                <a:ext cx="1507098" cy="812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altLang="zh-TW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sty m:val="p"/>
                            </m:rPr>
                            <a:rPr lang="en-US" altLang="zh-TW" sz="18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altLang="zh-TW" sz="18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altLang="zh-TW" dirty="0">
                  <a:solidFill>
                    <a:srgbClr val="0000FF"/>
                  </a:solidFill>
                </a:endParaRPr>
              </a:p>
              <a:p>
                <a:pPr algn="ctr"/>
                <a:r>
                  <a:rPr lang="en-US" altLang="zh-TW" dirty="0">
                    <a:solidFill>
                      <a:srgbClr val="0000FF"/>
                    </a:solidFill>
                  </a:rPr>
                  <a:t>&lt; 3.0 mm</a:t>
                </a:r>
              </a:p>
              <a:p>
                <a:pPr algn="ctr"/>
                <a:r>
                  <a:rPr lang="en-US" altLang="zh-TW" sz="1400" dirty="0">
                    <a:solidFill>
                      <a:srgbClr val="0000FF"/>
                    </a:solidFill>
                  </a:rPr>
                  <a:t>@Z = ZDC face</a:t>
                </a:r>
                <a:endParaRPr lang="zh-TW" altLang="en-US" sz="1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2" name="矩形 35">
                <a:extLst>
                  <a:ext uri="{FF2B5EF4-FFF2-40B4-BE49-F238E27FC236}">
                    <a16:creationId xmlns:a16="http://schemas.microsoft.com/office/drawing/2014/main" id="{67F2000E-77A9-67DE-11E0-7D8331258B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" y="1520438"/>
                <a:ext cx="1507098" cy="812800"/>
              </a:xfrm>
              <a:prstGeom prst="rect">
                <a:avLst/>
              </a:prstGeom>
              <a:blipFill>
                <a:blip r:embed="rId8"/>
                <a:stretch>
                  <a:fillRect b="-1417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36">
                <a:extLst>
                  <a:ext uri="{FF2B5EF4-FFF2-40B4-BE49-F238E27FC236}">
                    <a16:creationId xmlns:a16="http://schemas.microsoft.com/office/drawing/2014/main" id="{A1131E6C-3DA0-D28F-574F-D871B42A2969}"/>
                  </a:ext>
                </a:extLst>
              </p:cNvPr>
              <p:cNvSpPr/>
              <p:nvPr/>
            </p:nvSpPr>
            <p:spPr>
              <a:xfrm>
                <a:off x="-30407" y="3036231"/>
                <a:ext cx="1507098" cy="812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altLang="zh-TW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sty m:val="p"/>
                            </m:rPr>
                            <a:rPr lang="en-US" altLang="zh-TW" sz="18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altLang="zh-TW" sz="18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altLang="zh-TW" dirty="0">
                  <a:solidFill>
                    <a:srgbClr val="0000FF"/>
                  </a:solidFill>
                </a:endParaRPr>
              </a:p>
              <a:p>
                <a:pPr algn="ctr"/>
                <a:r>
                  <a:rPr lang="en-US" altLang="zh-TW" dirty="0">
                    <a:solidFill>
                      <a:srgbClr val="0000FF"/>
                    </a:solidFill>
                  </a:rPr>
                  <a:t>&lt; 1.4 mm</a:t>
                </a:r>
              </a:p>
              <a:p>
                <a:pPr algn="ctr"/>
                <a:r>
                  <a:rPr lang="en-US" altLang="zh-TW" sz="1400" dirty="0">
                    <a:solidFill>
                      <a:srgbClr val="0000FF"/>
                    </a:solidFill>
                  </a:rPr>
                  <a:t>@Z = ZDC face</a:t>
                </a:r>
                <a:endParaRPr lang="zh-TW" altLang="en-US" sz="1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6" name="矩形 36">
                <a:extLst>
                  <a:ext uri="{FF2B5EF4-FFF2-40B4-BE49-F238E27FC236}">
                    <a16:creationId xmlns:a16="http://schemas.microsoft.com/office/drawing/2014/main" id="{A1131E6C-3DA0-D28F-574F-D871B42A29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407" y="3036231"/>
                <a:ext cx="1507098" cy="812800"/>
              </a:xfrm>
              <a:prstGeom prst="rect">
                <a:avLst/>
              </a:prstGeom>
              <a:blipFill>
                <a:blip r:embed="rId9"/>
                <a:stretch>
                  <a:fillRect b="-150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矩形 37">
            <a:extLst>
              <a:ext uri="{FF2B5EF4-FFF2-40B4-BE49-F238E27FC236}">
                <a16:creationId xmlns:a16="http://schemas.microsoft.com/office/drawing/2014/main" id="{047EA302-DF10-5EF0-97DD-8C57880CFD49}"/>
              </a:ext>
            </a:extLst>
          </p:cNvPr>
          <p:cNvSpPr/>
          <p:nvPr/>
        </p:nvSpPr>
        <p:spPr>
          <a:xfrm>
            <a:off x="207122" y="1020324"/>
            <a:ext cx="1300994" cy="1694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i="0" dirty="0">
                <a:solidFill>
                  <a:srgbClr val="0000FF"/>
                </a:solidFill>
                <a:latin typeface="+mj-lt"/>
              </a:rPr>
              <a:t>47 MeV</a:t>
            </a:r>
            <a:endParaRPr lang="zh-TW" altLang="en-US" sz="1200" dirty="0">
              <a:solidFill>
                <a:srgbClr val="0000FF"/>
              </a:solidFill>
            </a:endParaRPr>
          </a:p>
        </p:txBody>
      </p:sp>
      <p:sp>
        <p:nvSpPr>
          <p:cNvPr id="21" name="矩形 38">
            <a:extLst>
              <a:ext uri="{FF2B5EF4-FFF2-40B4-BE49-F238E27FC236}">
                <a16:creationId xmlns:a16="http://schemas.microsoft.com/office/drawing/2014/main" id="{4105EC22-86FE-F2BC-29B4-7C800F44706A}"/>
              </a:ext>
            </a:extLst>
          </p:cNvPr>
          <p:cNvSpPr/>
          <p:nvPr/>
        </p:nvSpPr>
        <p:spPr>
          <a:xfrm>
            <a:off x="1698616" y="1020324"/>
            <a:ext cx="1300994" cy="1694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i="0" dirty="0">
                <a:solidFill>
                  <a:srgbClr val="0000FF"/>
                </a:solidFill>
                <a:latin typeface="+mj-lt"/>
              </a:rPr>
              <a:t>Norm- 47 MeV</a:t>
            </a:r>
            <a:endParaRPr lang="zh-TW" altLang="en-US" sz="1200" dirty="0">
              <a:solidFill>
                <a:srgbClr val="0000FF"/>
              </a:solidFill>
            </a:endParaRPr>
          </a:p>
        </p:txBody>
      </p:sp>
      <p:sp>
        <p:nvSpPr>
          <p:cNvPr id="23" name="矩形 39">
            <a:extLst>
              <a:ext uri="{FF2B5EF4-FFF2-40B4-BE49-F238E27FC236}">
                <a16:creationId xmlns:a16="http://schemas.microsoft.com/office/drawing/2014/main" id="{A60D706F-B906-74A2-16B8-CFEF82F7F634}"/>
              </a:ext>
            </a:extLst>
          </p:cNvPr>
          <p:cNvSpPr/>
          <p:nvPr/>
        </p:nvSpPr>
        <p:spPr>
          <a:xfrm>
            <a:off x="3489197" y="1020324"/>
            <a:ext cx="1300994" cy="1694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i="0" dirty="0">
                <a:solidFill>
                  <a:srgbClr val="0000FF"/>
                </a:solidFill>
                <a:latin typeface="+mj-lt"/>
              </a:rPr>
              <a:t>Norm- 297 MeV</a:t>
            </a:r>
            <a:endParaRPr lang="zh-TW" altLang="en-US" sz="1200" dirty="0">
              <a:solidFill>
                <a:srgbClr val="0000FF"/>
              </a:solidFill>
            </a:endParaRPr>
          </a:p>
        </p:txBody>
      </p:sp>
      <p:sp>
        <p:nvSpPr>
          <p:cNvPr id="26" name="矩形 40">
            <a:extLst>
              <a:ext uri="{FF2B5EF4-FFF2-40B4-BE49-F238E27FC236}">
                <a16:creationId xmlns:a16="http://schemas.microsoft.com/office/drawing/2014/main" id="{FB61ABDB-B6BF-DC1A-4B56-7096B73DCA79}"/>
              </a:ext>
            </a:extLst>
          </p:cNvPr>
          <p:cNvSpPr/>
          <p:nvPr/>
        </p:nvSpPr>
        <p:spPr>
          <a:xfrm>
            <a:off x="4909394" y="1020324"/>
            <a:ext cx="1300994" cy="1694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i="0" dirty="0">
                <a:solidFill>
                  <a:srgbClr val="0000FF"/>
                </a:solidFill>
                <a:latin typeface="+mj-lt"/>
              </a:rPr>
              <a:t>Norm- 396 MeV</a:t>
            </a:r>
            <a:endParaRPr lang="zh-TW" altLang="en-US" sz="1200" dirty="0">
              <a:solidFill>
                <a:srgbClr val="0000FF"/>
              </a:solidFill>
            </a:endParaRPr>
          </a:p>
        </p:txBody>
      </p:sp>
      <p:sp>
        <p:nvSpPr>
          <p:cNvPr id="27" name="矩形 41">
            <a:extLst>
              <a:ext uri="{FF2B5EF4-FFF2-40B4-BE49-F238E27FC236}">
                <a16:creationId xmlns:a16="http://schemas.microsoft.com/office/drawing/2014/main" id="{A06F5A75-85A7-6614-4663-AF8B560DEFED}"/>
              </a:ext>
            </a:extLst>
          </p:cNvPr>
          <p:cNvSpPr/>
          <p:nvPr/>
        </p:nvSpPr>
        <p:spPr>
          <a:xfrm>
            <a:off x="6367664" y="1020324"/>
            <a:ext cx="1300994" cy="1694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i="0" dirty="0">
                <a:solidFill>
                  <a:srgbClr val="0000FF"/>
                </a:solidFill>
                <a:latin typeface="+mj-lt"/>
              </a:rPr>
              <a:t>Norm- 584 MeV</a:t>
            </a:r>
            <a:endParaRPr lang="zh-TW" altLang="en-US" sz="1200" dirty="0">
              <a:solidFill>
                <a:srgbClr val="0000FF"/>
              </a:solidFill>
            </a:endParaRPr>
          </a:p>
        </p:txBody>
      </p:sp>
      <p:sp>
        <p:nvSpPr>
          <p:cNvPr id="28" name="矩形 42">
            <a:extLst>
              <a:ext uri="{FF2B5EF4-FFF2-40B4-BE49-F238E27FC236}">
                <a16:creationId xmlns:a16="http://schemas.microsoft.com/office/drawing/2014/main" id="{6536F255-83CC-A0ED-DE43-B8F6578B5574}"/>
              </a:ext>
            </a:extLst>
          </p:cNvPr>
          <p:cNvSpPr/>
          <p:nvPr/>
        </p:nvSpPr>
        <p:spPr>
          <a:xfrm>
            <a:off x="7816774" y="1020324"/>
            <a:ext cx="1300994" cy="1694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i="0" dirty="0">
                <a:solidFill>
                  <a:srgbClr val="0000FF"/>
                </a:solidFill>
                <a:latin typeface="+mj-lt"/>
              </a:rPr>
              <a:t>Norm- 796 MeV</a:t>
            </a:r>
            <a:endParaRPr lang="zh-TW" altLang="en-US" sz="1200" dirty="0">
              <a:solidFill>
                <a:srgbClr val="0000FF"/>
              </a:solidFill>
            </a:endParaRPr>
          </a:p>
        </p:txBody>
      </p:sp>
      <p:pic>
        <p:nvPicPr>
          <p:cNvPr id="29" name="圖片 79">
            <a:extLst>
              <a:ext uri="{FF2B5EF4-FFF2-40B4-BE49-F238E27FC236}">
                <a16:creationId xmlns:a16="http://schemas.microsoft.com/office/drawing/2014/main" id="{C040C570-0BFE-C200-AA4D-1C1819AB0B0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413" t="480" r="33450"/>
          <a:stretch>
            <a:fillRect/>
          </a:stretch>
        </p:blipFill>
        <p:spPr>
          <a:xfrm>
            <a:off x="1566568" y="2671033"/>
            <a:ext cx="1507098" cy="1464508"/>
          </a:xfrm>
          <a:prstGeom prst="rect">
            <a:avLst/>
          </a:prstGeom>
        </p:spPr>
      </p:pic>
      <p:pic>
        <p:nvPicPr>
          <p:cNvPr id="30" name="圖片 81">
            <a:extLst>
              <a:ext uri="{FF2B5EF4-FFF2-40B4-BE49-F238E27FC236}">
                <a16:creationId xmlns:a16="http://schemas.microsoft.com/office/drawing/2014/main" id="{33C10A87-FE5F-0745-8B10-E141F49CF55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449" r="33449"/>
          <a:stretch/>
        </p:blipFill>
        <p:spPr>
          <a:xfrm>
            <a:off x="3361191" y="2675424"/>
            <a:ext cx="1461316" cy="1471566"/>
          </a:xfrm>
          <a:prstGeom prst="rect">
            <a:avLst/>
          </a:prstGeom>
        </p:spPr>
      </p:pic>
      <p:pic>
        <p:nvPicPr>
          <p:cNvPr id="31" name="圖片 83">
            <a:extLst>
              <a:ext uri="{FF2B5EF4-FFF2-40B4-BE49-F238E27FC236}">
                <a16:creationId xmlns:a16="http://schemas.microsoft.com/office/drawing/2014/main" id="{BB844D04-92ED-ECFB-55E2-ECA2C3E22E0C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534" r="33534"/>
          <a:stretch/>
        </p:blipFill>
        <p:spPr>
          <a:xfrm>
            <a:off x="6279923" y="2668145"/>
            <a:ext cx="1453864" cy="1471566"/>
          </a:xfrm>
          <a:prstGeom prst="rect">
            <a:avLst/>
          </a:prstGeom>
        </p:spPr>
      </p:pic>
      <p:pic>
        <p:nvPicPr>
          <p:cNvPr id="32" name="圖片 85">
            <a:extLst>
              <a:ext uri="{FF2B5EF4-FFF2-40B4-BE49-F238E27FC236}">
                <a16:creationId xmlns:a16="http://schemas.microsoft.com/office/drawing/2014/main" id="{D823DB24-1939-7A28-EBE0-4A1F252BF0B6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449" r="33449"/>
          <a:stretch/>
        </p:blipFill>
        <p:spPr>
          <a:xfrm>
            <a:off x="4829233" y="2671033"/>
            <a:ext cx="1461316" cy="1471566"/>
          </a:xfrm>
          <a:prstGeom prst="rect">
            <a:avLst/>
          </a:prstGeom>
        </p:spPr>
      </p:pic>
      <p:pic>
        <p:nvPicPr>
          <p:cNvPr id="33" name="圖片 87">
            <a:extLst>
              <a:ext uri="{FF2B5EF4-FFF2-40B4-BE49-F238E27FC236}">
                <a16:creationId xmlns:a16="http://schemas.microsoft.com/office/drawing/2014/main" id="{CBE2C55E-79CE-20DC-8962-9471797F4142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449" r="33449"/>
          <a:stretch/>
        </p:blipFill>
        <p:spPr>
          <a:xfrm>
            <a:off x="7733105" y="2668145"/>
            <a:ext cx="1461316" cy="1471566"/>
          </a:xfrm>
          <a:prstGeom prst="rect">
            <a:avLst/>
          </a:prstGeom>
        </p:spPr>
      </p:pic>
      <p:pic>
        <p:nvPicPr>
          <p:cNvPr id="35" name="圖片 25">
            <a:extLst>
              <a:ext uri="{FF2B5EF4-FFF2-40B4-BE49-F238E27FC236}">
                <a16:creationId xmlns:a16="http://schemas.microsoft.com/office/drawing/2014/main" id="{C78C8091-5828-C513-2300-5BDD44833CCD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089" t="-9137"/>
          <a:stretch>
            <a:fillRect/>
          </a:stretch>
        </p:blipFill>
        <p:spPr>
          <a:xfrm>
            <a:off x="5954993" y="4172405"/>
            <a:ext cx="1796652" cy="1872208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0AE2F757-B958-FCA9-1C56-D88CAC852E25}"/>
              </a:ext>
            </a:extLst>
          </p:cNvPr>
          <p:cNvSpPr/>
          <p:nvPr/>
        </p:nvSpPr>
        <p:spPr>
          <a:xfrm>
            <a:off x="6149038" y="5058002"/>
            <a:ext cx="1622459" cy="2954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E91E10A-F462-4FA6-C24A-943B746B024E}"/>
              </a:ext>
            </a:extLst>
          </p:cNvPr>
          <p:cNvSpPr txBox="1"/>
          <p:nvPr/>
        </p:nvSpPr>
        <p:spPr>
          <a:xfrm>
            <a:off x="7816774" y="527417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1.4mm or 3 mm</a:t>
            </a:r>
            <a:endParaRPr lang="zh-TW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1045817C-03F4-4B5F-8012-7E485D862E97}"/>
              </a:ext>
            </a:extLst>
          </p:cNvPr>
          <p:cNvSpPr/>
          <p:nvPr/>
        </p:nvSpPr>
        <p:spPr>
          <a:xfrm>
            <a:off x="-2691895" y="3442631"/>
            <a:ext cx="1656184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  <a:highlight>
                  <a:srgbClr val="FFFF00"/>
                </a:highlight>
              </a:rPr>
              <a:t>(X,Y)</a:t>
            </a:r>
            <a:r>
              <a:rPr lang="en-US" altLang="zh-TW" baseline="-25000" dirty="0">
                <a:solidFill>
                  <a:srgbClr val="FF0000"/>
                </a:solidFill>
                <a:highlight>
                  <a:srgbClr val="FFFF00"/>
                </a:highlight>
              </a:rPr>
              <a:t>true</a:t>
            </a:r>
            <a:r>
              <a:rPr lang="en-US" altLang="zh-TW" dirty="0">
                <a:solidFill>
                  <a:srgbClr val="FF0000"/>
                </a:solidFill>
                <a:highlight>
                  <a:srgbClr val="FFFF00"/>
                </a:highlight>
              </a:rPr>
              <a:t> is center of main channel!!!</a:t>
            </a:r>
            <a:endParaRPr lang="zh-TW" altLang="en-U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216133652"/>
      </p:ext>
    </p:extLst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slidesTemplate</Template>
  <TotalTime>27737</TotalTime>
  <Words>1717</Words>
  <Application>Microsoft Office PowerPoint</Application>
  <PresentationFormat>如螢幕大小 (4:3)</PresentationFormat>
  <Paragraphs>346</Paragraphs>
  <Slides>31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31</vt:i4>
      </vt:variant>
    </vt:vector>
  </HeadingPairs>
  <TitlesOfParts>
    <vt:vector size="36" baseType="lpstr">
      <vt:lpstr>Arial</vt:lpstr>
      <vt:lpstr>Calibri</vt:lpstr>
      <vt:lpstr>Cambria Math</vt:lpstr>
      <vt:lpstr>Wingdings</vt:lpstr>
      <vt:lpstr>標準デザイン</vt:lpstr>
      <vt:lpstr>EIC-ASIA  ZDC ECAL Test Beam Analysis </vt:lpstr>
      <vt:lpstr>(Review) 2nd ZDC ECAL Prototype</vt:lpstr>
      <vt:lpstr>(Review) 2nd ZDC ECAL Prototype</vt:lpstr>
      <vt:lpstr>To Improve the results</vt:lpstr>
      <vt:lpstr>Study Beam Angle Cut (1) Beam Track Reconstruction </vt:lpstr>
      <vt:lpstr>Study Beam Angle Cut (2) : MC Setting</vt:lpstr>
      <vt:lpstr>Study Beam Angle Cut (2) : LYSO + APD</vt:lpstr>
      <vt:lpstr>Study Beam Angle Cut (3) : PbWO4 + SiPM</vt:lpstr>
      <vt:lpstr>Study Residual (1) : MC</vt:lpstr>
      <vt:lpstr>Study Residual (2) : LYSO</vt:lpstr>
      <vt:lpstr>Study Residual (2) : PbWO4</vt:lpstr>
      <vt:lpstr>Study Residual (2) : PbWO4</vt:lpstr>
      <vt:lpstr>Study Energy Spread Cut (1) LYSO + APD</vt:lpstr>
      <vt:lpstr>Study Energy Spread Cut (2) PbWO4 +SiPM</vt:lpstr>
      <vt:lpstr>Pedestal Study (find ADC &lt;=&gt; Threshold (DAC))</vt:lpstr>
      <vt:lpstr> MC Setting</vt:lpstr>
      <vt:lpstr>LYSO/PbWO4</vt:lpstr>
      <vt:lpstr>LYSO E-ADC mapping</vt:lpstr>
      <vt:lpstr>PWO E-ADC mapping</vt:lpstr>
      <vt:lpstr>PbWO4: 1x1 Data/MC in different energy</vt:lpstr>
      <vt:lpstr>PbWO4: 3x3 Data/MC in different energy</vt:lpstr>
      <vt:lpstr>PbWO4: 5x5 Data/MC in different energy</vt:lpstr>
      <vt:lpstr>PbWO4: 1x1 Data/MC with THR</vt:lpstr>
      <vt:lpstr>PbWO4: 3x3 Data/MC with THR</vt:lpstr>
      <vt:lpstr>PbWO4: 5x5 Data/MC with THR</vt:lpstr>
      <vt:lpstr>PbWO4: 1x1 Data/MC with appreciate THR</vt:lpstr>
      <vt:lpstr>PbWO4: 3x3 Data/MC with appreciate THR</vt:lpstr>
      <vt:lpstr>PbWO4: 5x5 Data/MC with appreciate THR</vt:lpstr>
      <vt:lpstr>Threshold VS Resolution : Data, MC </vt:lpstr>
      <vt:lpstr>Plan for the Test Beam next March</vt:lpstr>
      <vt:lpstr>CR Test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Simple Blue</dc:title>
  <dc:creator>Chia Yu</dc:creator>
  <cp:lastModifiedBy>宇翔 蕭</cp:lastModifiedBy>
  <cp:revision>759</cp:revision>
  <dcterms:created xsi:type="dcterms:W3CDTF">2018-07-15T10:16:04Z</dcterms:created>
  <dcterms:modified xsi:type="dcterms:W3CDTF">2025-10-12T17:57:50Z</dcterms:modified>
</cp:coreProperties>
</file>