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11" r:id="rId2"/>
    <p:sldId id="614" r:id="rId3"/>
    <p:sldId id="628" r:id="rId4"/>
    <p:sldId id="507" r:id="rId5"/>
    <p:sldId id="450" r:id="rId6"/>
    <p:sldId id="625" r:id="rId7"/>
    <p:sldId id="622" r:id="rId8"/>
    <p:sldId id="619" r:id="rId9"/>
    <p:sldId id="526" r:id="rId10"/>
    <p:sldId id="621" r:id="rId11"/>
    <p:sldId id="445" r:id="rId12"/>
    <p:sldId id="452" r:id="rId13"/>
    <p:sldId id="451" r:id="rId14"/>
    <p:sldId id="453" r:id="rId15"/>
    <p:sldId id="454" r:id="rId16"/>
    <p:sldId id="455" r:id="rId17"/>
    <p:sldId id="627" r:id="rId18"/>
    <p:sldId id="521" r:id="rId19"/>
    <p:sldId id="523" r:id="rId20"/>
    <p:sldId id="623" r:id="rId21"/>
    <p:sldId id="624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CCECFF"/>
    <a:srgbClr val="FFCCFF"/>
    <a:srgbClr val="FF9900"/>
    <a:srgbClr val="FFFFCC"/>
    <a:srgbClr val="3399FF"/>
    <a:srgbClr val="99FFCC"/>
    <a:srgbClr val="66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1" autoAdjust="0"/>
    <p:restoredTop sz="95320" autoAdjust="0"/>
  </p:normalViewPr>
  <p:slideViewPr>
    <p:cSldViewPr>
      <p:cViewPr>
        <p:scale>
          <a:sx n="100" d="100"/>
          <a:sy n="100" d="100"/>
        </p:scale>
        <p:origin x="3426" y="14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/19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/19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2928-9853-D379-9A2C-A915868A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Study Energy Spread Cut (1)</a:t>
            </a:r>
            <a:br>
              <a:rPr lang="en-US" altLang="zh-TW" sz="3200" dirty="0"/>
            </a:br>
            <a:r>
              <a:rPr lang="en-US" altLang="zh-TW" sz="3200" b="1" dirty="0"/>
              <a:t>LYSO + APD</a:t>
            </a:r>
            <a:endParaRPr lang="zh-TW" altLang="en-US" sz="32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49B13-F18F-2D6D-D3BD-124018A0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4AFB-3A93-F1CD-A3CC-6E5ECD17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532B8-8F61-BFBC-2271-EF846731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/19</a:t>
            </a:r>
            <a:endParaRPr lang="en-US" altLang="ja-JP" dirty="0"/>
          </a:p>
        </p:txBody>
      </p:sp>
      <p:grpSp>
        <p:nvGrpSpPr>
          <p:cNvPr id="7" name="群組 18">
            <a:extLst>
              <a:ext uri="{FF2B5EF4-FFF2-40B4-BE49-F238E27FC236}">
                <a16:creationId xmlns:a16="http://schemas.microsoft.com/office/drawing/2014/main" id="{20611EAC-F2EA-4D9E-E962-26148B1891E4}"/>
              </a:ext>
            </a:extLst>
          </p:cNvPr>
          <p:cNvGrpSpPr/>
          <p:nvPr/>
        </p:nvGrpSpPr>
        <p:grpSpPr>
          <a:xfrm>
            <a:off x="251521" y="1013526"/>
            <a:ext cx="4968552" cy="2484277"/>
            <a:chOff x="251521" y="909980"/>
            <a:chExt cx="4968552" cy="2484277"/>
          </a:xfrm>
        </p:grpSpPr>
        <p:pic>
          <p:nvPicPr>
            <p:cNvPr id="8" name="圖片 10">
              <a:extLst>
                <a:ext uri="{FF2B5EF4-FFF2-40B4-BE49-F238E27FC236}">
                  <a16:creationId xmlns:a16="http://schemas.microsoft.com/office/drawing/2014/main" id="{FE20CE4F-D55D-ED30-E962-41E1D327C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1" y="909981"/>
              <a:ext cx="4968552" cy="2484276"/>
            </a:xfrm>
            <a:prstGeom prst="rect">
              <a:avLst/>
            </a:prstGeom>
          </p:spPr>
        </p:pic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ACBD3282-5494-C62C-08D7-DCF50EB4F046}"/>
                </a:ext>
              </a:extLst>
            </p:cNvPr>
            <p:cNvSpPr/>
            <p:nvPr/>
          </p:nvSpPr>
          <p:spPr>
            <a:xfrm>
              <a:off x="2771800" y="909980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6B63ADB8-682E-A8BE-F407-1C4C8420E4EA}"/>
                </a:ext>
              </a:extLst>
            </p:cNvPr>
            <p:cNvSpPr/>
            <p:nvPr/>
          </p:nvSpPr>
          <p:spPr>
            <a:xfrm>
              <a:off x="2771800" y="2995381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9">
            <a:extLst>
              <a:ext uri="{FF2B5EF4-FFF2-40B4-BE49-F238E27FC236}">
                <a16:creationId xmlns:a16="http://schemas.microsoft.com/office/drawing/2014/main" id="{AA3EE602-4AC0-7388-53B9-CC8DFF1D2181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3" y="3835171"/>
            <a:ext cx="4968551" cy="2491222"/>
            <a:chOff x="248028" y="3638078"/>
            <a:chExt cx="4968551" cy="2491222"/>
          </a:xfrm>
        </p:grpSpPr>
        <p:pic>
          <p:nvPicPr>
            <p:cNvPr id="12" name="圖片 6">
              <a:extLst>
                <a:ext uri="{FF2B5EF4-FFF2-40B4-BE49-F238E27FC236}">
                  <a16:creationId xmlns:a16="http://schemas.microsoft.com/office/drawing/2014/main" id="{ECF4CBDD-E7F8-253D-673D-8ACD045A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028" y="3645024"/>
              <a:ext cx="4968551" cy="2484276"/>
            </a:xfrm>
            <a:prstGeom prst="rect">
              <a:avLst/>
            </a:prstGeom>
          </p:spPr>
        </p:pic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4A13BAE0-5FAE-E748-63EF-EF563A5F2251}"/>
                </a:ext>
              </a:extLst>
            </p:cNvPr>
            <p:cNvSpPr/>
            <p:nvPr/>
          </p:nvSpPr>
          <p:spPr>
            <a:xfrm>
              <a:off x="2771800" y="3638078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5">
              <a:extLst>
                <a:ext uri="{FF2B5EF4-FFF2-40B4-BE49-F238E27FC236}">
                  <a16:creationId xmlns:a16="http://schemas.microsoft.com/office/drawing/2014/main" id="{770BC049-8C61-1EEB-9F9D-2678AE6E622C}"/>
                </a:ext>
              </a:extLst>
            </p:cNvPr>
            <p:cNvSpPr/>
            <p:nvPr/>
          </p:nvSpPr>
          <p:spPr>
            <a:xfrm>
              <a:off x="2771800" y="5723479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矩形 31">
            <a:extLst>
              <a:ext uri="{FF2B5EF4-FFF2-40B4-BE49-F238E27FC236}">
                <a16:creationId xmlns:a16="http://schemas.microsoft.com/office/drawing/2014/main" id="{D57A9D86-1924-5343-73D2-822D6F353FE0}"/>
              </a:ext>
            </a:extLst>
          </p:cNvPr>
          <p:cNvSpPr/>
          <p:nvPr/>
        </p:nvSpPr>
        <p:spPr>
          <a:xfrm>
            <a:off x="5342078" y="204591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32">
            <a:extLst>
              <a:ext uri="{FF2B5EF4-FFF2-40B4-BE49-F238E27FC236}">
                <a16:creationId xmlns:a16="http://schemas.microsoft.com/office/drawing/2014/main" id="{9826C6AC-6AB9-633A-B334-2C3041C69F1B}"/>
              </a:ext>
            </a:extLst>
          </p:cNvPr>
          <p:cNvSpPr/>
          <p:nvPr/>
        </p:nvSpPr>
        <p:spPr>
          <a:xfrm>
            <a:off x="5906941" y="204591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橢圓 33">
            <a:extLst>
              <a:ext uri="{FF2B5EF4-FFF2-40B4-BE49-F238E27FC236}">
                <a16:creationId xmlns:a16="http://schemas.microsoft.com/office/drawing/2014/main" id="{384B2759-3812-42C0-230B-01374E1C8F9F}"/>
              </a:ext>
            </a:extLst>
          </p:cNvPr>
          <p:cNvSpPr/>
          <p:nvPr/>
        </p:nvSpPr>
        <p:spPr>
          <a:xfrm>
            <a:off x="5951187" y="2253761"/>
            <a:ext cx="153383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4" name="直線單箭頭接點 34">
            <a:extLst>
              <a:ext uri="{FF2B5EF4-FFF2-40B4-BE49-F238E27FC236}">
                <a16:creationId xmlns:a16="http://schemas.microsoft.com/office/drawing/2014/main" id="{182D7855-D73D-946B-2615-B4F3E63F646D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04570" y="2324997"/>
            <a:ext cx="200578" cy="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直線單箭頭接點 35">
            <a:extLst>
              <a:ext uri="{FF2B5EF4-FFF2-40B4-BE49-F238E27FC236}">
                <a16:creationId xmlns:a16="http://schemas.microsoft.com/office/drawing/2014/main" id="{344B02B8-76F1-83CB-BA84-39D99F585173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5732912" y="2324996"/>
            <a:ext cx="218275" cy="2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線單箭頭接點 36">
            <a:extLst>
              <a:ext uri="{FF2B5EF4-FFF2-40B4-BE49-F238E27FC236}">
                <a16:creationId xmlns:a16="http://schemas.microsoft.com/office/drawing/2014/main" id="{8670463B-2F27-1421-548A-8D560A45E8E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27879" y="2034955"/>
            <a:ext cx="0" cy="21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直線單箭頭接點 37">
            <a:extLst>
              <a:ext uri="{FF2B5EF4-FFF2-40B4-BE49-F238E27FC236}">
                <a16:creationId xmlns:a16="http://schemas.microsoft.com/office/drawing/2014/main" id="{3A687F1B-3976-CEBF-778B-E7CB77239871}"/>
              </a:ext>
            </a:extLst>
          </p:cNvPr>
          <p:cNvCxnSpPr>
            <a:cxnSpLocks/>
          </p:cNvCxnSpPr>
          <p:nvPr/>
        </p:nvCxnSpPr>
        <p:spPr>
          <a:xfrm>
            <a:off x="6027878" y="2401245"/>
            <a:ext cx="0" cy="20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矩形 38">
            <a:extLst>
              <a:ext uri="{FF2B5EF4-FFF2-40B4-BE49-F238E27FC236}">
                <a16:creationId xmlns:a16="http://schemas.microsoft.com/office/drawing/2014/main" id="{9A8B24DB-C36E-6324-FA2D-CBF7F5AFBA1F}"/>
              </a:ext>
            </a:extLst>
          </p:cNvPr>
          <p:cNvSpPr/>
          <p:nvPr/>
        </p:nvSpPr>
        <p:spPr>
          <a:xfrm>
            <a:off x="5977732" y="229226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~50%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29" name="矩形 39">
            <a:extLst>
              <a:ext uri="{FF2B5EF4-FFF2-40B4-BE49-F238E27FC236}">
                <a16:creationId xmlns:a16="http://schemas.microsoft.com/office/drawing/2014/main" id="{6DB381F1-28DC-CAFC-49FE-7DF29E44F1FB}"/>
              </a:ext>
            </a:extLst>
          </p:cNvPr>
          <p:cNvSpPr/>
          <p:nvPr/>
        </p:nvSpPr>
        <p:spPr>
          <a:xfrm>
            <a:off x="5360511" y="229226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~25%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矩形 40">
            <a:extLst>
              <a:ext uri="{FF2B5EF4-FFF2-40B4-BE49-F238E27FC236}">
                <a16:creationId xmlns:a16="http://schemas.microsoft.com/office/drawing/2014/main" id="{8881E332-DE18-6208-57D9-7C5F838DA3F6}"/>
              </a:ext>
            </a:extLst>
          </p:cNvPr>
          <p:cNvSpPr/>
          <p:nvPr/>
        </p:nvSpPr>
        <p:spPr>
          <a:xfrm>
            <a:off x="7238864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矩形 41">
            <a:extLst>
              <a:ext uri="{FF2B5EF4-FFF2-40B4-BE49-F238E27FC236}">
                <a16:creationId xmlns:a16="http://schemas.microsoft.com/office/drawing/2014/main" id="{AAD8EDFF-E334-5584-E86D-2AB0DC1AA5DA}"/>
              </a:ext>
            </a:extLst>
          </p:cNvPr>
          <p:cNvSpPr/>
          <p:nvPr/>
        </p:nvSpPr>
        <p:spPr>
          <a:xfrm>
            <a:off x="7803727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橢圓 42">
            <a:extLst>
              <a:ext uri="{FF2B5EF4-FFF2-40B4-BE49-F238E27FC236}">
                <a16:creationId xmlns:a16="http://schemas.microsoft.com/office/drawing/2014/main" id="{34D96369-B7C6-D221-A7F3-106D4212D979}"/>
              </a:ext>
            </a:extLst>
          </p:cNvPr>
          <p:cNvSpPr/>
          <p:nvPr/>
        </p:nvSpPr>
        <p:spPr>
          <a:xfrm>
            <a:off x="8006879" y="2252171"/>
            <a:ext cx="153383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3" name="直線單箭頭接點 43">
            <a:extLst>
              <a:ext uri="{FF2B5EF4-FFF2-40B4-BE49-F238E27FC236}">
                <a16:creationId xmlns:a16="http://schemas.microsoft.com/office/drawing/2014/main" id="{9A6D1FFE-67FD-7821-34EC-D03DF38F8047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8160262" y="2323407"/>
            <a:ext cx="200578" cy="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直線單箭頭接點 44">
            <a:extLst>
              <a:ext uri="{FF2B5EF4-FFF2-40B4-BE49-F238E27FC236}">
                <a16:creationId xmlns:a16="http://schemas.microsoft.com/office/drawing/2014/main" id="{05CB7039-3AA3-387B-9434-96F72FAA9A3A}"/>
              </a:ext>
            </a:extLst>
          </p:cNvPr>
          <p:cNvCxnSpPr>
            <a:cxnSpLocks/>
            <a:stCxn id="32" idx="2"/>
          </p:cNvCxnSpPr>
          <p:nvPr/>
        </p:nvCxnSpPr>
        <p:spPr>
          <a:xfrm flipH="1" flipV="1">
            <a:off x="7788604" y="2323406"/>
            <a:ext cx="218275" cy="2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直線單箭頭接點 45">
            <a:extLst>
              <a:ext uri="{FF2B5EF4-FFF2-40B4-BE49-F238E27FC236}">
                <a16:creationId xmlns:a16="http://schemas.microsoft.com/office/drawing/2014/main" id="{B98EED1E-0E8D-8ECF-E85F-399E9FF47621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8083571" y="2033365"/>
            <a:ext cx="0" cy="21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直線單箭頭接點 46">
            <a:extLst>
              <a:ext uri="{FF2B5EF4-FFF2-40B4-BE49-F238E27FC236}">
                <a16:creationId xmlns:a16="http://schemas.microsoft.com/office/drawing/2014/main" id="{3CD74F0D-585F-6F07-6928-8EA2DB59E6C5}"/>
              </a:ext>
            </a:extLst>
          </p:cNvPr>
          <p:cNvCxnSpPr>
            <a:cxnSpLocks/>
          </p:cNvCxnSpPr>
          <p:nvPr/>
        </p:nvCxnSpPr>
        <p:spPr>
          <a:xfrm>
            <a:off x="8083570" y="2399655"/>
            <a:ext cx="0" cy="20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矩形 47">
            <a:extLst>
              <a:ext uri="{FF2B5EF4-FFF2-40B4-BE49-F238E27FC236}">
                <a16:creationId xmlns:a16="http://schemas.microsoft.com/office/drawing/2014/main" id="{358087A5-093D-3DAC-5E50-4DC9545E4C1A}"/>
              </a:ext>
            </a:extLst>
          </p:cNvPr>
          <p:cNvSpPr/>
          <p:nvPr/>
        </p:nvSpPr>
        <p:spPr>
          <a:xfrm>
            <a:off x="7840795" y="2351556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~60%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8" name="矩形 48">
            <a:extLst>
              <a:ext uri="{FF2B5EF4-FFF2-40B4-BE49-F238E27FC236}">
                <a16:creationId xmlns:a16="http://schemas.microsoft.com/office/drawing/2014/main" id="{93989432-06CB-22D3-14B0-7AA8ADC9D4CB}"/>
              </a:ext>
            </a:extLst>
          </p:cNvPr>
          <p:cNvSpPr/>
          <p:nvPr/>
        </p:nvSpPr>
        <p:spPr>
          <a:xfrm>
            <a:off x="7257297" y="229067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矩形 49">
            <a:extLst>
              <a:ext uri="{FF2B5EF4-FFF2-40B4-BE49-F238E27FC236}">
                <a16:creationId xmlns:a16="http://schemas.microsoft.com/office/drawing/2014/main" id="{3D432858-D4D8-C750-5D8A-21F5BDACBF39}"/>
              </a:ext>
            </a:extLst>
          </p:cNvPr>
          <p:cNvSpPr/>
          <p:nvPr/>
        </p:nvSpPr>
        <p:spPr>
          <a:xfrm>
            <a:off x="8360660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矩形 50">
            <a:extLst>
              <a:ext uri="{FF2B5EF4-FFF2-40B4-BE49-F238E27FC236}">
                <a16:creationId xmlns:a16="http://schemas.microsoft.com/office/drawing/2014/main" id="{C23C311F-BBF5-B3B7-A802-697EC6AE1FEB}"/>
              </a:ext>
            </a:extLst>
          </p:cNvPr>
          <p:cNvSpPr/>
          <p:nvPr/>
        </p:nvSpPr>
        <p:spPr>
          <a:xfrm>
            <a:off x="8379093" y="229067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矩形 51">
            <a:extLst>
              <a:ext uri="{FF2B5EF4-FFF2-40B4-BE49-F238E27FC236}">
                <a16:creationId xmlns:a16="http://schemas.microsoft.com/office/drawing/2014/main" id="{5E579E6B-371E-7A57-96BC-F490901DB2D2}"/>
              </a:ext>
            </a:extLst>
          </p:cNvPr>
          <p:cNvSpPr/>
          <p:nvPr/>
        </p:nvSpPr>
        <p:spPr>
          <a:xfrm>
            <a:off x="7793586" y="1484784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" name="矩形 52">
            <a:extLst>
              <a:ext uri="{FF2B5EF4-FFF2-40B4-BE49-F238E27FC236}">
                <a16:creationId xmlns:a16="http://schemas.microsoft.com/office/drawing/2014/main" id="{C741D6BA-02A8-90B4-BF58-ECC2410C0F57}"/>
              </a:ext>
            </a:extLst>
          </p:cNvPr>
          <p:cNvSpPr/>
          <p:nvPr/>
        </p:nvSpPr>
        <p:spPr>
          <a:xfrm>
            <a:off x="7812019" y="1731139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矩形 53">
            <a:extLst>
              <a:ext uri="{FF2B5EF4-FFF2-40B4-BE49-F238E27FC236}">
                <a16:creationId xmlns:a16="http://schemas.microsoft.com/office/drawing/2014/main" id="{F84C7214-A257-2133-C98C-12EC545A412E}"/>
              </a:ext>
            </a:extLst>
          </p:cNvPr>
          <p:cNvSpPr/>
          <p:nvPr/>
        </p:nvSpPr>
        <p:spPr>
          <a:xfrm>
            <a:off x="8367490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矩形 54">
            <a:extLst>
              <a:ext uri="{FF2B5EF4-FFF2-40B4-BE49-F238E27FC236}">
                <a16:creationId xmlns:a16="http://schemas.microsoft.com/office/drawing/2014/main" id="{2F652D56-8B59-555A-C5F7-FEB73F473AD0}"/>
              </a:ext>
            </a:extLst>
          </p:cNvPr>
          <p:cNvSpPr/>
          <p:nvPr/>
        </p:nvSpPr>
        <p:spPr>
          <a:xfrm>
            <a:off x="8385923" y="229067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5" name="矩形 55">
            <a:extLst>
              <a:ext uri="{FF2B5EF4-FFF2-40B4-BE49-F238E27FC236}">
                <a16:creationId xmlns:a16="http://schemas.microsoft.com/office/drawing/2014/main" id="{B61FE64F-C9E2-A0ED-3FB3-C59045C1838C}"/>
              </a:ext>
            </a:extLst>
          </p:cNvPr>
          <p:cNvSpPr/>
          <p:nvPr/>
        </p:nvSpPr>
        <p:spPr>
          <a:xfrm>
            <a:off x="7809250" y="2609794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矩形 56">
            <a:extLst>
              <a:ext uri="{FF2B5EF4-FFF2-40B4-BE49-F238E27FC236}">
                <a16:creationId xmlns:a16="http://schemas.microsoft.com/office/drawing/2014/main" id="{9A36590E-0344-D09E-8AFF-008231C8FAB3}"/>
              </a:ext>
            </a:extLst>
          </p:cNvPr>
          <p:cNvSpPr/>
          <p:nvPr/>
        </p:nvSpPr>
        <p:spPr>
          <a:xfrm>
            <a:off x="7827683" y="2856149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7" name="矩形 57">
            <a:extLst>
              <a:ext uri="{FF2B5EF4-FFF2-40B4-BE49-F238E27FC236}">
                <a16:creationId xmlns:a16="http://schemas.microsoft.com/office/drawing/2014/main" id="{92000587-0654-2DC9-5412-F16A563135EE}"/>
              </a:ext>
            </a:extLst>
          </p:cNvPr>
          <p:cNvSpPr/>
          <p:nvPr/>
        </p:nvSpPr>
        <p:spPr>
          <a:xfrm>
            <a:off x="5906941" y="1492846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矩形 58">
            <a:extLst>
              <a:ext uri="{FF2B5EF4-FFF2-40B4-BE49-F238E27FC236}">
                <a16:creationId xmlns:a16="http://schemas.microsoft.com/office/drawing/2014/main" id="{53400AA6-82BA-01FD-5A28-AF2D901A5239}"/>
              </a:ext>
            </a:extLst>
          </p:cNvPr>
          <p:cNvSpPr/>
          <p:nvPr/>
        </p:nvSpPr>
        <p:spPr>
          <a:xfrm>
            <a:off x="5925374" y="1739201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9" name="矩形 59">
            <a:extLst>
              <a:ext uri="{FF2B5EF4-FFF2-40B4-BE49-F238E27FC236}">
                <a16:creationId xmlns:a16="http://schemas.microsoft.com/office/drawing/2014/main" id="{3B396E62-CCFF-FEFB-52E7-5BF5F9B5FD46}"/>
              </a:ext>
            </a:extLst>
          </p:cNvPr>
          <p:cNvSpPr/>
          <p:nvPr/>
        </p:nvSpPr>
        <p:spPr>
          <a:xfrm>
            <a:off x="5906941" y="2596084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0" name="矩形 60">
            <a:extLst>
              <a:ext uri="{FF2B5EF4-FFF2-40B4-BE49-F238E27FC236}">
                <a16:creationId xmlns:a16="http://schemas.microsoft.com/office/drawing/2014/main" id="{5D537BF0-C2BC-14BB-A4BF-4BE7C0A70CA6}"/>
              </a:ext>
            </a:extLst>
          </p:cNvPr>
          <p:cNvSpPr/>
          <p:nvPr/>
        </p:nvSpPr>
        <p:spPr>
          <a:xfrm>
            <a:off x="5925374" y="2842439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51" name="矩形 61">
            <a:extLst>
              <a:ext uri="{FF2B5EF4-FFF2-40B4-BE49-F238E27FC236}">
                <a16:creationId xmlns:a16="http://schemas.microsoft.com/office/drawing/2014/main" id="{3080F6BD-991B-A3A1-4EF6-031E537CCEC7}"/>
              </a:ext>
            </a:extLst>
          </p:cNvPr>
          <p:cNvSpPr/>
          <p:nvPr/>
        </p:nvSpPr>
        <p:spPr>
          <a:xfrm>
            <a:off x="6466460" y="2034955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矩形 62">
            <a:extLst>
              <a:ext uri="{FF2B5EF4-FFF2-40B4-BE49-F238E27FC236}">
                <a16:creationId xmlns:a16="http://schemas.microsoft.com/office/drawing/2014/main" id="{39E5A6DF-2E1F-5FC3-3B82-6BDFA483AC6A}"/>
              </a:ext>
            </a:extLst>
          </p:cNvPr>
          <p:cNvSpPr/>
          <p:nvPr/>
        </p:nvSpPr>
        <p:spPr>
          <a:xfrm>
            <a:off x="6484893" y="2281310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~5%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9D7414-9984-679B-34B7-8094E2FADC4B}"/>
              </a:ext>
            </a:extLst>
          </p:cNvPr>
          <p:cNvSpPr txBox="1"/>
          <p:nvPr/>
        </p:nvSpPr>
        <p:spPr>
          <a:xfrm>
            <a:off x="1279985" y="889327"/>
            <a:ext cx="9142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/>
              <a:t>Emax</a:t>
            </a:r>
            <a:endParaRPr lang="zh-TW" alt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A574DB-6BBC-F253-C84C-D340ACD54D60}"/>
              </a:ext>
            </a:extLst>
          </p:cNvPr>
          <p:cNvSpPr txBox="1"/>
          <p:nvPr/>
        </p:nvSpPr>
        <p:spPr>
          <a:xfrm>
            <a:off x="1129222" y="3702687"/>
            <a:ext cx="9142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/>
              <a:t>E5x5</a:t>
            </a:r>
            <a:endParaRPr lang="zh-TW" altLang="en-US" b="1" dirty="0"/>
          </a:p>
        </p:txBody>
      </p:sp>
      <p:sp>
        <p:nvSpPr>
          <p:cNvPr id="56" name="文字方塊 21">
            <a:extLst>
              <a:ext uri="{FF2B5EF4-FFF2-40B4-BE49-F238E27FC236}">
                <a16:creationId xmlns:a16="http://schemas.microsoft.com/office/drawing/2014/main" id="{BD151FFB-466C-9595-2DBF-903DD06BFFF3}"/>
              </a:ext>
            </a:extLst>
          </p:cNvPr>
          <p:cNvSpPr txBox="1"/>
          <p:nvPr/>
        </p:nvSpPr>
        <p:spPr>
          <a:xfrm>
            <a:off x="5416939" y="5099717"/>
            <a:ext cx="3279043" cy="70788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No obvious improvement after energy spread study.</a:t>
            </a:r>
          </a:p>
        </p:txBody>
      </p:sp>
    </p:spTree>
    <p:extLst>
      <p:ext uri="{BB962C8B-B14F-4D97-AF65-F5344CB8AC3E}">
        <p14:creationId xmlns:p14="http://schemas.microsoft.com/office/powerpoint/2010/main" val="133414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DCCB9C9A-09CB-4538-B9F6-0550F4D09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33" y="2489862"/>
            <a:ext cx="3473408" cy="347340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4DDF2F-BFC4-4367-8046-7A6ED834D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9" y="2494426"/>
            <a:ext cx="3468844" cy="34688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52504A3-C6C8-48D8-BFDC-A737E1EC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PWO E-ADC mapping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2930DC-3F55-40B1-9F25-70D4B964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11040BC-2375-49EA-9D23-CE79BA75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F7ADD1-B687-4767-A9F8-CD798DE9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80327DD-AB45-4C28-9EFB-11D2DD254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744E342-3C14-44D4-8C7B-8BCBE667C3F3}"/>
              </a:ext>
            </a:extLst>
          </p:cNvPr>
          <p:cNvSpPr/>
          <p:nvPr/>
        </p:nvSpPr>
        <p:spPr>
          <a:xfrm>
            <a:off x="3513211" y="1521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12A893D-B2B6-4555-8A18-3107BA7AA9CA}"/>
              </a:ext>
            </a:extLst>
          </p:cNvPr>
          <p:cNvSpPr/>
          <p:nvPr/>
        </p:nvSpPr>
        <p:spPr>
          <a:xfrm rot="5400000">
            <a:off x="2557094" y="1248907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Data/MC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A913EB7-D1B4-43AE-9F8A-AD38A71B7B78}"/>
              </a:ext>
            </a:extLst>
          </p:cNvPr>
          <p:cNvSpPr/>
          <p:nvPr/>
        </p:nvSpPr>
        <p:spPr>
          <a:xfrm rot="5400000">
            <a:off x="6124953" y="1248907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 / Scaled-MC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1810FFA-17FA-45A6-8BDB-93DC1C419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212"/>
            <a:ext cx="7133576" cy="35667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11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(Data-771)/(MCx281.72)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11636CE7-706A-4679-90BC-754526662370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22E5F1F-CC10-4437-BEEF-C4810CC0C09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Data-771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MCx281.72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35052BBF-3E2D-4FEF-9801-D50FB26819E8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74843E5D-6C2B-4D36-8C78-A35689EA474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A5D5EFEE-9D8C-4280-A772-FFB187603B5B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923681DC-88ED-47B4-9FB3-FDBE26C93955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A83EDF68-5B91-4E00-8F49-88BF78736E59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9B04C64-ADBE-42C7-8167-50B21F7B0B87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C3A91E75-5695-4AB5-9C27-3B3FEB17B78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139985B2-AF5D-419E-B1CD-E49DC4EF22E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515765C0-8F86-4CD4-88C7-39F5DE3FD8F5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87004DFC-EA69-40FB-A1B1-B4BB2EA7FAC0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72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B564F0B-BC18-49C3-B55B-D1A8F474D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268"/>
            <a:ext cx="7151461" cy="35757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12</a:t>
            </a:fld>
            <a:endParaRPr lang="en-US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04881A91-9554-4402-A63F-D740660F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(Data-771)/(MCx281.72)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7D24322-861C-4A36-A17D-497A55E14B9F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54EF647-60EC-4B6B-A02F-9049161A9920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Data-771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MCx281.72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09030837-DA49-4B7B-9DAD-9596392EDC17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48CA3C2E-6FCA-48FB-BE7E-40921AD5144A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id="{2D1F9C39-0F2A-49F2-A9A7-459815D71A1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E8703997-CB0D-467D-A617-3D766598397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BE2F0478-0DC8-4514-B5FD-75402E490DED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93936A8A-4D30-4DF1-8A42-A14574AC10E8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id="{7FE74995-61B6-474A-97B6-3F21D7AE1F3D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id="{70848609-5F42-4AC5-8576-E4F89843A87A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744298C4-FB04-4907-94F7-5A0EFE90156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C8DCD29D-66BF-4224-875D-82ACA2E480A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24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6E1891D-4147-4335-B91A-525C0B6A7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212"/>
            <a:ext cx="7133576" cy="35667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13</a:t>
            </a:fld>
            <a:endParaRPr lang="en-US"/>
          </a:p>
        </p:txBody>
      </p:sp>
      <p:sp>
        <p:nvSpPr>
          <p:cNvPr id="34" name="內容版面配置區 2">
            <a:extLst>
              <a:ext uri="{FF2B5EF4-FFF2-40B4-BE49-F238E27FC236}">
                <a16:creationId xmlns:a16="http://schemas.microsoft.com/office/drawing/2014/main" id="{CC15A0E0-43AC-44A1-96B3-9003E34EE0F3}"/>
              </a:ext>
            </a:extLst>
          </p:cNvPr>
          <p:cNvSpPr txBox="1">
            <a:spLocks/>
          </p:cNvSpPr>
          <p:nvPr/>
        </p:nvSpPr>
        <p:spPr>
          <a:xfrm>
            <a:off x="827485" y="1808584"/>
            <a:ext cx="4282679" cy="5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(Data-771)/(MCx281.72)</a:t>
            </a:r>
            <a:endParaRPr lang="en-US" sz="1800" dirty="0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BE19DA3-BCF6-41DF-9C34-0CAC23C23E69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4B7934E-F180-45B2-91FA-146073ACD96B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Data-771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MCx281.72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56638AFE-191C-481D-BA1F-CEEAD8080D23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7" name="橢圓 56">
                <a:extLst>
                  <a:ext uri="{FF2B5EF4-FFF2-40B4-BE49-F238E27FC236}">
                    <a16:creationId xmlns:a16="http://schemas.microsoft.com/office/drawing/2014/main" id="{FEB10780-2196-4ABC-84D6-12C7BA2ADD63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直線接點 57">
                <a:extLst>
                  <a:ext uri="{FF2B5EF4-FFF2-40B4-BE49-F238E27FC236}">
                    <a16:creationId xmlns:a16="http://schemas.microsoft.com/office/drawing/2014/main" id="{51F5B726-690C-4150-9768-192FF8212388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>
                <a:extLst>
                  <a:ext uri="{FF2B5EF4-FFF2-40B4-BE49-F238E27FC236}">
                    <a16:creationId xmlns:a16="http://schemas.microsoft.com/office/drawing/2014/main" id="{834916CE-D060-4FAE-86B8-85673A925982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097D077-0500-45B7-BD37-9AF4528F5EB3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1" name="橢圓 40">
                <a:extLst>
                  <a:ext uri="{FF2B5EF4-FFF2-40B4-BE49-F238E27FC236}">
                    <a16:creationId xmlns:a16="http://schemas.microsoft.com/office/drawing/2014/main" id="{8EF92220-0492-4261-AAC6-D80A2478764C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直線接點 54">
                <a:extLst>
                  <a:ext uri="{FF2B5EF4-FFF2-40B4-BE49-F238E27FC236}">
                    <a16:creationId xmlns:a16="http://schemas.microsoft.com/office/drawing/2014/main" id="{461F2D8D-698B-4653-B3E2-92D8DCE4BD4A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88065DA6-FE16-4625-883B-D296EE65ABEF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6BABABD-F6C4-473F-88F2-8F3F42A54CE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FA7EDEC2-1E58-4B8F-85A9-9C310B8A40E4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378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390F401-CE85-45D9-AA74-8BE8533EF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270"/>
            <a:ext cx="7151460" cy="35757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14</a:t>
            </a:fld>
            <a:endParaRPr lang="en-US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19F47F4A-22FA-4C60-A492-2D4427FD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(Data-771)/(MCx281.72)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4FC25B9-317F-4308-BDA6-335811936475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CF94621-ACF0-4B32-B3D5-FD58F9E07C5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Data-771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MCx281.72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8DEDC6B4-2D72-4473-BD08-DE4848AA28BA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FFD86FA6-1411-4600-BA1E-112C5221AD9E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DAD2D8E0-3D4D-4238-9C1E-E4C7D5A9D96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>
                <a:extLst>
                  <a:ext uri="{FF2B5EF4-FFF2-40B4-BE49-F238E27FC236}">
                    <a16:creationId xmlns:a16="http://schemas.microsoft.com/office/drawing/2014/main" id="{48EBC622-9CD5-414E-9AD4-C95C6E4F9B3E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E23D0238-0FE9-4A9F-B042-6876DB3794A5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65CF3B03-05E7-4717-BDB5-4C0F10FAE2B2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id="{58F9A3D7-F032-4C0D-A634-DA55BE07C74C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95A4B65C-EA3A-45A5-94C2-98DF539D172F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87FB5C25-7B39-4B9C-8C81-56306B55A36A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76B9FD12-6CA1-4524-8923-0B0ED558FB0C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154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7F7A156-E8F0-4163-887B-2AD3CCE76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268"/>
            <a:ext cx="7151461" cy="35757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15</a:t>
            </a:fld>
            <a:endParaRPr lang="en-US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BA0046D6-244A-4408-9485-D0671F6C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(Data-771)/(MCx281.72)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E62417B-4E58-48F7-B4D7-E160C92AD175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7FFAF13-3756-435A-A940-56E1F81FAD21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Data-771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MCx281.72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0922527D-252B-4DA4-9FAA-70EB8770EB27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C90BE2AA-D5EC-4F5B-AB81-2DC247A4728D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id="{75D6E60D-EB68-4241-A187-A53A3AAE0BA4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7CC7B277-86D1-4141-8D73-E5256634421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26BA953B-5E3C-4FF4-A4B1-92EAD40DFDB2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62C16AFC-A640-4117-90A3-9482C4CC82D1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id="{2B78806E-FBDA-4FCF-839D-6E014BC15394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id="{A0E62307-3EB1-4CB9-AD00-91F222300C6A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3703829E-B636-4BFE-BC68-BE809B0A66F8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569FEB4C-5F64-45A3-937F-EA410A42A4C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91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16</a:t>
            </a:fld>
            <a:endParaRPr 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89DD211F-9418-4A8A-97B5-DE7069CF9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235995"/>
            <a:ext cx="7151463" cy="3575731"/>
          </a:xfrm>
        </p:spPr>
      </p:pic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491FF079-A8B9-484F-911A-621AF7A00B75}"/>
              </a:ext>
            </a:extLst>
          </p:cNvPr>
          <p:cNvSpPr txBox="1">
            <a:spLocks/>
          </p:cNvSpPr>
          <p:nvPr/>
        </p:nvSpPr>
        <p:spPr>
          <a:xfrm>
            <a:off x="827485" y="1808584"/>
            <a:ext cx="4282679" cy="5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(Data-771)/(MCx281.72)</a:t>
            </a:r>
            <a:endParaRPr lang="en-US" sz="1800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E038D22-72C0-47D9-AFCE-F6447A6C5047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9213452-D1D5-4FBF-8441-D52DBB6AF0DF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Data-771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MCx281.72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8CC39FE-0C30-4C4A-9CA4-BBE6C28AB8D3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31" name="橢圓 30">
                <a:extLst>
                  <a:ext uri="{FF2B5EF4-FFF2-40B4-BE49-F238E27FC236}">
                    <a16:creationId xmlns:a16="http://schemas.microsoft.com/office/drawing/2014/main" id="{FDCC2009-A3F5-4B17-9092-5951E626006A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id="{131034BC-98C9-4FE9-94B3-2003AA55C899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9E5B8358-F7B8-41BB-80B8-FC4F1505BBC4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93A54144-A758-4012-BA27-E94A0B974DB3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9F24FD7F-C9A0-4231-82F2-5B7E63432453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直線接點 28">
                <a:extLst>
                  <a:ext uri="{FF2B5EF4-FFF2-40B4-BE49-F238E27FC236}">
                    <a16:creationId xmlns:a16="http://schemas.microsoft.com/office/drawing/2014/main" id="{6106BD72-3D6A-4F5E-AF56-DB7822448286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id="{2D3D8395-5956-4304-B8E1-7BCDDB7519D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87A45532-8C8C-48C8-8F51-B0B371707251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76E34E84-45CA-4449-B643-C768D36EBB32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94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17C22-BDA0-4696-B58D-6FC3F60B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trike="sngStrike" dirty="0">
                <a:highlight>
                  <a:srgbClr val="FFFF00"/>
                </a:highlight>
              </a:rPr>
              <a:t>Threshold VS Resolution : Data, MC </a:t>
            </a:r>
            <a:endParaRPr lang="zh-TW" altLang="en-US" sz="4000" strike="sngStrike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3695E8-7F2F-4404-9374-D0704B52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AD1C8B-13B8-498E-BCAA-F9EE2708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51F133-5C39-4D11-8945-0F784151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12EB05-88E9-4559-8C76-7FE5BE956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C28D7F-D914-44AB-B6FA-08875F262D63}"/>
              </a:ext>
            </a:extLst>
          </p:cNvPr>
          <p:cNvSpPr/>
          <p:nvPr/>
        </p:nvSpPr>
        <p:spPr>
          <a:xfrm>
            <a:off x="4067944" y="1126148"/>
            <a:ext cx="1634353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Same graph in different art.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C7BE3068-C744-49D1-9584-0FB5B439C38C}"/>
              </a:ext>
            </a:extLst>
          </p:cNvPr>
          <p:cNvSpPr txBox="1">
            <a:spLocks/>
          </p:cNvSpPr>
          <p:nvPr/>
        </p:nvSpPr>
        <p:spPr>
          <a:xfrm>
            <a:off x="-706237" y="5530699"/>
            <a:ext cx="10638766" cy="135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rgbClr val="FF0000"/>
                </a:solidFill>
              </a:rPr>
              <a:t>PbWO</a:t>
            </a:r>
            <a:r>
              <a:rPr lang="en-US" sz="1600" dirty="0"/>
              <a:t> part was trying to apply the cut by the all setting which are used in Feb. 2025 beam test.</a:t>
            </a:r>
          </a:p>
          <a:p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FF2CFF"/>
                </a:solidFill>
              </a:rPr>
              <a:t>magenta circle </a:t>
            </a:r>
            <a:r>
              <a:rPr lang="en-US" altLang="zh-TW" sz="1600" dirty="0"/>
              <a:t>is the threshold for the analysis data, the </a:t>
            </a:r>
            <a:r>
              <a:rPr lang="en-US" altLang="zh-TW" sz="1600" dirty="0">
                <a:solidFill>
                  <a:srgbClr val="FF2CFF"/>
                </a:solidFill>
              </a:rPr>
              <a:t>magenta point</a:t>
            </a:r>
            <a:r>
              <a:rPr lang="en-US" altLang="zh-TW" sz="1600" dirty="0"/>
              <a:t> is the “DATA”.</a:t>
            </a:r>
            <a:endParaRPr lang="en-US" sz="1600" dirty="0"/>
          </a:p>
          <a:p>
            <a:r>
              <a:rPr lang="en-US" sz="1600" u="sng" dirty="0"/>
              <a:t>Do the comparison with data, the data is better then MC in THR = 30.0MeV case.</a:t>
            </a:r>
          </a:p>
          <a:p>
            <a:endParaRPr lang="en-US" sz="16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1B23017-9D97-4EC2-BE85-4D4EEC4EE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64682"/>
            <a:ext cx="5519142" cy="39660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582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0FEEF-9CC7-4A77-98E4-9B2381DC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Plan for the Test Beam next March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9F02F0-FF02-41AC-819B-71309A72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146F8B-A8F7-40D9-A09E-3A42AAAE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BAA599-406B-44C5-8180-B6797ECF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3A5DEC5-014A-4A0D-8404-52DEA450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/>
              <a:t>Original plan : </a:t>
            </a:r>
          </a:p>
          <a:p>
            <a:pPr lvl="1"/>
            <a:r>
              <a:rPr lang="en-US" altLang="zh-TW" sz="2200" dirty="0"/>
              <a:t>PbWO4 + </a:t>
            </a:r>
            <a:r>
              <a:rPr lang="en-US" altLang="zh-TW" sz="2200" dirty="0" err="1"/>
              <a:t>newSiPM</a:t>
            </a:r>
            <a:r>
              <a:rPr lang="en-US" altLang="zh-TW" sz="2200" dirty="0"/>
              <a:t> + H2GCROC</a:t>
            </a:r>
          </a:p>
          <a:p>
            <a:r>
              <a:rPr lang="en-US" altLang="zh-TW" sz="2200" dirty="0"/>
              <a:t>New plan : </a:t>
            </a:r>
          </a:p>
          <a:p>
            <a:pPr lvl="1"/>
            <a:r>
              <a:rPr lang="en-US" altLang="zh-TW" sz="2200" dirty="0"/>
              <a:t>PbWO4 + </a:t>
            </a:r>
            <a:r>
              <a:rPr lang="en-US" altLang="zh-TW" sz="2200" dirty="0" err="1"/>
              <a:t>oldSiPM</a:t>
            </a:r>
            <a:r>
              <a:rPr lang="en-US" altLang="zh-TW" sz="2200" dirty="0"/>
              <a:t> + CITIROC (full readout)</a:t>
            </a:r>
          </a:p>
          <a:p>
            <a:pPr lvl="1"/>
            <a:r>
              <a:rPr lang="en-US" altLang="zh-TW" sz="2200" dirty="0"/>
              <a:t>PbWO4 + </a:t>
            </a:r>
            <a:r>
              <a:rPr lang="en-US" altLang="zh-TW" sz="2200" dirty="0" err="1"/>
              <a:t>oldSiPM</a:t>
            </a:r>
            <a:r>
              <a:rPr lang="en-US" altLang="zh-TW" sz="2200" dirty="0"/>
              <a:t> + H2GCROC</a:t>
            </a:r>
          </a:p>
          <a:p>
            <a:pPr lvl="1"/>
            <a:r>
              <a:rPr lang="en-US" altLang="zh-TW" sz="2200" dirty="0"/>
              <a:t>LYSO + APD + CITIROC (full readout)</a:t>
            </a:r>
          </a:p>
          <a:p>
            <a:r>
              <a:rPr lang="en-US" altLang="zh-TW" sz="2200" dirty="0"/>
              <a:t>To do </a:t>
            </a:r>
          </a:p>
          <a:p>
            <a:r>
              <a:rPr lang="en-US" altLang="zh-TW" sz="2200" dirty="0"/>
              <a:t>Known problem for PbWO4 : threshold too high in last test beam (noisy)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TW" sz="2200" dirty="0">
                <a:sym typeface="Wingdings" panose="05000000000000000000" pitchFamily="2" charset="2"/>
              </a:rPr>
              <a:t>CR test in Taiwan is undergoing to reduce noise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TW" sz="2200" dirty="0">
                <a:sym typeface="Wingdings" panose="05000000000000000000" pitchFamily="2" charset="2"/>
              </a:rPr>
              <a:t>If  we can fix the problem, we would like to test it again. PbWO4 + </a:t>
            </a:r>
            <a:r>
              <a:rPr lang="en-US" altLang="zh-TW" sz="2200" dirty="0" err="1">
                <a:sym typeface="Wingdings" panose="05000000000000000000" pitchFamily="2" charset="2"/>
              </a:rPr>
              <a:t>SiPM</a:t>
            </a:r>
            <a:r>
              <a:rPr lang="en-US" altLang="zh-TW" sz="2200" dirty="0">
                <a:sym typeface="Wingdings" panose="05000000000000000000" pitchFamily="2" charset="2"/>
              </a:rPr>
              <a:t> +CITIROC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TW" sz="2200" dirty="0">
                <a:sym typeface="Wingdings" panose="05000000000000000000" pitchFamily="2" charset="2"/>
              </a:rPr>
              <a:t>Also to test w/ another DAQ, H2GCROC</a:t>
            </a:r>
          </a:p>
          <a:p>
            <a:r>
              <a:rPr lang="en-US" altLang="zh-TW" sz="2200" dirty="0"/>
              <a:t>Know problem for LYSO : Wrongly operation of APD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630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B65A3-626A-4F35-AD71-7C1A13A7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ighlight>
                  <a:srgbClr val="FFFF00"/>
                </a:highlight>
              </a:rPr>
              <a:t>CR Test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048B8B-411F-40E0-B176-9B0A6E32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442209-643D-4313-A342-38359116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A2BC51-23AA-4BF2-BC6C-56D2469F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98F178-A0C3-492E-8C1F-A2688B8EC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135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B9C35-895F-84F2-A2E6-7FD7A822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C58D-B404-340A-7996-717B320B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Study Energy Spread Cut (2)</a:t>
            </a:r>
            <a:br>
              <a:rPr lang="en-US" altLang="zh-TW" sz="3200" dirty="0"/>
            </a:br>
            <a:r>
              <a:rPr lang="en-US" altLang="zh-TW" sz="3200" b="1" dirty="0">
                <a:highlight>
                  <a:srgbClr val="FFFF00"/>
                </a:highlight>
              </a:rPr>
              <a:t>LYSO +APD</a:t>
            </a:r>
            <a:endParaRPr lang="zh-TW" altLang="en-US" sz="3200" b="1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ACF4C-04E3-7D12-BB37-971C0913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39AF5-70E0-4191-5CB4-4DA361F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C25DD-D19C-93A4-24C7-AC777E33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EF890-65A3-046A-061D-D4500653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trike="sngStrike" dirty="0">
                <a:highlight>
                  <a:srgbClr val="FFFF00"/>
                </a:highlight>
              </a:rPr>
              <a:t>E1x1/E3x3 &lt; [0.25, 0.35, 0.50, 1.00]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D6780F4-2094-4B7C-B33F-F6314D06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864" y="1143000"/>
            <a:ext cx="9144000" cy="4572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E96C637-A96E-4A71-AFA6-A42D42EF2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3791" y="2228014"/>
            <a:ext cx="9144000" cy="4572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3E5C883-7ACF-4CE1-B732-B8D1692B0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81" y="1156345"/>
            <a:ext cx="9144000" cy="4572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F6F5290-761C-4965-ABE6-2BCD30A3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81" y="1894617"/>
            <a:ext cx="9144000" cy="4572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BACF910-5C71-4496-AFAF-382F1FA20FB2}"/>
              </a:ext>
            </a:extLst>
          </p:cNvPr>
          <p:cNvSpPr/>
          <p:nvPr/>
        </p:nvSpPr>
        <p:spPr>
          <a:xfrm>
            <a:off x="5796135" y="1412776"/>
            <a:ext cx="9319345" cy="5138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Nor. version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4693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1E9B09BA-3EBC-EA20-48A5-3B3B0BDC03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B6EDFD-E85C-9222-0E9C-138E6D07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Backup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9336E-0ABE-582C-1790-D216D5F3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AB06E-8DF4-5976-3085-D93A7B7E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3D8EB-51EA-3702-9A63-E5D9192E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/19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3909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76E9D-057A-6A87-32D0-D61F4438E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C63-1BCE-7F43-EC1B-B935D934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Threshold Study </a:t>
            </a:r>
            <a:br>
              <a:rPr lang="en-US" altLang="zh-TW" sz="3200" dirty="0"/>
            </a:br>
            <a:r>
              <a:rPr lang="en-US" altLang="zh-TW" sz="3200" dirty="0"/>
              <a:t>Fitting of Energy Spectrum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F2060-691A-8DE0-72B7-90FE98A8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718C7-8977-AEB4-AF26-61FE19EB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655B4-5E17-9707-EE38-51EF01CE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8A5F7C-043A-CC21-6BC3-C68F7DF56B8A}"/>
              </a:ext>
            </a:extLst>
          </p:cNvPr>
          <p:cNvSpPr/>
          <p:nvPr/>
        </p:nvSpPr>
        <p:spPr>
          <a:xfrm>
            <a:off x="6156176" y="4727238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Fitting function:</a:t>
            </a:r>
          </a:p>
          <a:p>
            <a:r>
              <a:rPr lang="en-US" altLang="zh-TW" dirty="0"/>
              <a:t>Gaussian: Pedestal, 202keV, 307keV</a:t>
            </a:r>
          </a:p>
          <a:p>
            <a:r>
              <a:rPr lang="en-US" altLang="zh-TW" dirty="0"/>
              <a:t>Exponential: background</a:t>
            </a:r>
          </a:p>
          <a:p>
            <a:r>
              <a:rPr lang="en-US" altLang="zh-TW" dirty="0"/>
              <a:t>Gaussian CDF :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From the fitting, we can define threshold position </a:t>
            </a:r>
            <a:endParaRPr lang="zh-TW" altLang="en-US" dirty="0">
              <a:solidFill>
                <a:srgbClr val="FF0000"/>
              </a:solidFill>
            </a:endParaRPr>
          </a:p>
          <a:p>
            <a:pPr lvl="1"/>
            <a:endParaRPr lang="en-US" altLang="zh-TW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3C18B0-6503-EDD7-FE9F-5DD24F8753EC}"/>
              </a:ext>
            </a:extLst>
          </p:cNvPr>
          <p:cNvGrpSpPr/>
          <p:nvPr/>
        </p:nvGrpSpPr>
        <p:grpSpPr>
          <a:xfrm>
            <a:off x="395536" y="1068523"/>
            <a:ext cx="7632848" cy="4808748"/>
            <a:chOff x="395536" y="1068523"/>
            <a:chExt cx="7632848" cy="4808748"/>
          </a:xfrm>
        </p:grpSpPr>
        <p:grpSp>
          <p:nvGrpSpPr>
            <p:cNvPr id="7" name="群組 8">
              <a:extLst>
                <a:ext uri="{FF2B5EF4-FFF2-40B4-BE49-F238E27FC236}">
                  <a16:creationId xmlns:a16="http://schemas.microsoft.com/office/drawing/2014/main" id="{E196AF41-C7FF-FA2E-2838-AA7E8B55BE9D}"/>
                </a:ext>
              </a:extLst>
            </p:cNvPr>
            <p:cNvGrpSpPr/>
            <p:nvPr/>
          </p:nvGrpSpPr>
          <p:grpSpPr>
            <a:xfrm>
              <a:off x="395536" y="1220058"/>
              <a:ext cx="7632848" cy="4657213"/>
              <a:chOff x="0" y="3171892"/>
              <a:chExt cx="4482141" cy="2989713"/>
            </a:xfrm>
          </p:grpSpPr>
          <p:pic>
            <p:nvPicPr>
              <p:cNvPr id="8" name="圖片 6">
                <a:extLst>
                  <a:ext uri="{FF2B5EF4-FFF2-40B4-BE49-F238E27FC236}">
                    <a16:creationId xmlns:a16="http://schemas.microsoft.com/office/drawing/2014/main" id="{1EF0469E-2554-AF44-3F6A-3C5E834D9E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25041"/>
              <a:stretch/>
            </p:blipFill>
            <p:spPr>
              <a:xfrm>
                <a:off x="0" y="3171892"/>
                <a:ext cx="4482141" cy="2989713"/>
              </a:xfrm>
              <a:prstGeom prst="rect">
                <a:avLst/>
              </a:prstGeom>
            </p:spPr>
          </p:pic>
          <p:pic>
            <p:nvPicPr>
              <p:cNvPr id="9" name="圖片 12">
                <a:extLst>
                  <a:ext uri="{FF2B5EF4-FFF2-40B4-BE49-F238E27FC236}">
                    <a16:creationId xmlns:a16="http://schemas.microsoft.com/office/drawing/2014/main" id="{8D2A3A89-348B-B8AE-A32C-B7C006FE3F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0889" t="50613"/>
              <a:stretch/>
            </p:blipFill>
            <p:spPr>
              <a:xfrm>
                <a:off x="1545630" y="4685071"/>
                <a:ext cx="2936511" cy="1476534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270395-4ECF-4205-CFA1-79C7F3BF1042}"/>
                </a:ext>
              </a:extLst>
            </p:cNvPr>
            <p:cNvSpPr txBox="1"/>
            <p:nvPr/>
          </p:nvSpPr>
          <p:spPr>
            <a:xfrm>
              <a:off x="845586" y="1068523"/>
              <a:ext cx="19442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DAC = 220 (digit)</a:t>
              </a:r>
              <a:endParaRPr lang="zh-TW" altLang="en-US" sz="16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72777E-EDBF-9AB6-4D69-305EBC68E917}"/>
                </a:ext>
              </a:extLst>
            </p:cNvPr>
            <p:cNvSpPr txBox="1"/>
            <p:nvPr/>
          </p:nvSpPr>
          <p:spPr>
            <a:xfrm>
              <a:off x="3350565" y="1112924"/>
              <a:ext cx="19442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DAC = 300 (digit)</a:t>
              </a:r>
              <a:endParaRPr lang="zh-TW" alt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215002-C4B6-A0E2-B28D-8FD270483E31}"/>
                </a:ext>
              </a:extLst>
            </p:cNvPr>
            <p:cNvSpPr txBox="1"/>
            <p:nvPr/>
          </p:nvSpPr>
          <p:spPr>
            <a:xfrm>
              <a:off x="6012160" y="1112924"/>
              <a:ext cx="1787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DAC = 380 (digit)</a:t>
              </a:r>
              <a:endParaRPr lang="zh-TW" altLang="en-US" sz="16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9820E0-6C20-2AC0-50C5-D86C750E07DE}"/>
                </a:ext>
              </a:extLst>
            </p:cNvPr>
            <p:cNvSpPr txBox="1"/>
            <p:nvPr/>
          </p:nvSpPr>
          <p:spPr>
            <a:xfrm>
              <a:off x="906458" y="3445264"/>
              <a:ext cx="19442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DAC = 460 (digit)</a:t>
              </a:r>
              <a:endParaRPr lang="zh-TW" altLang="en-US" sz="16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D4C689-D4B3-0838-B028-E26394C30CFD}"/>
                </a:ext>
              </a:extLst>
            </p:cNvPr>
            <p:cNvSpPr txBox="1"/>
            <p:nvPr/>
          </p:nvSpPr>
          <p:spPr>
            <a:xfrm>
              <a:off x="3495313" y="3470072"/>
              <a:ext cx="19442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DAC = 540 (digit)</a:t>
              </a:r>
              <a:endParaRPr lang="zh-TW" altLang="en-US" sz="16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B883DC-3287-5C84-B986-DD4EE9E6ABA5}"/>
                </a:ext>
              </a:extLst>
            </p:cNvPr>
            <p:cNvSpPr txBox="1"/>
            <p:nvPr/>
          </p:nvSpPr>
          <p:spPr>
            <a:xfrm>
              <a:off x="5925182" y="3470072"/>
              <a:ext cx="19442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DAC = 580 (digit)</a:t>
              </a:r>
              <a:endParaRPr lang="zh-TW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081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B9C35-895F-84F2-A2E6-7FD7A822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C58D-B404-340A-7996-717B320B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Study Energy Spread Cut (2)</a:t>
            </a:r>
            <a:br>
              <a:rPr lang="en-US" altLang="zh-TW" sz="3200" dirty="0"/>
            </a:br>
            <a:r>
              <a:rPr lang="en-US" altLang="zh-TW" sz="3200" b="1" dirty="0">
                <a:highlight>
                  <a:srgbClr val="FFFF00"/>
                </a:highlight>
              </a:rPr>
              <a:t>PbWO4 +</a:t>
            </a:r>
            <a:r>
              <a:rPr lang="en-US" altLang="zh-TW" sz="3200" b="1" dirty="0" err="1">
                <a:highlight>
                  <a:srgbClr val="FFFF00"/>
                </a:highlight>
              </a:rPr>
              <a:t>SiPM</a:t>
            </a:r>
            <a:endParaRPr lang="zh-TW" altLang="en-US" sz="3200" b="1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ACF4C-04E3-7D12-BB37-971C0913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39AF5-70E0-4191-5CB4-4DA361F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C25DD-D19C-93A4-24C7-AC777E33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EF890-65A3-046A-061D-D4500653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trike="sngStrike" dirty="0">
                <a:highlight>
                  <a:srgbClr val="FFFF00"/>
                </a:highlight>
              </a:rPr>
              <a:t>E1x1/E3x3 &lt; [0.55, 0.70, 0.85, 1.00]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1D2C7B7-250E-47C5-85D5-7AD27817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4402" y="1391270"/>
            <a:ext cx="9144000" cy="4572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5FB5663-8A60-4CA9-8175-C2070CE60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7964" y="2780928"/>
            <a:ext cx="9144000" cy="4572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D479E61-5B1D-43A5-930D-02062514C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17" y="1628800"/>
            <a:ext cx="9144000" cy="4572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3A3E48D-9969-420C-BDF7-7235C3982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17" y="355476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6F1166-E0A3-4F87-A9A1-F2BD94B2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" y="44624"/>
            <a:ext cx="9098969" cy="792088"/>
          </a:xfrm>
        </p:spPr>
        <p:txBody>
          <a:bodyPr/>
          <a:lstStyle/>
          <a:p>
            <a:r>
              <a:rPr lang="en-US" altLang="zh-TW" sz="2800" dirty="0"/>
              <a:t>Threshold Study </a:t>
            </a:r>
            <a:br>
              <a:rPr lang="en-US" altLang="zh-TW" sz="2800" dirty="0"/>
            </a:br>
            <a:r>
              <a:rPr lang="en-US" altLang="zh-TW" sz="2800" dirty="0"/>
              <a:t>Find DAC to Energy Mapping of CITIROC 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51748A-A884-49FC-9EFA-F793759E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7E5B2D4-591C-4225-A609-2BE6E56F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E7D021-5D74-4393-91C3-3CB6CFC3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A53E35F-0355-4CEB-9AD7-AAE4971FC586}"/>
              </a:ext>
            </a:extLst>
          </p:cNvPr>
          <p:cNvSpPr txBox="1"/>
          <p:nvPr/>
        </p:nvSpPr>
        <p:spPr>
          <a:xfrm>
            <a:off x="5126592" y="2765073"/>
            <a:ext cx="3929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How to find the DAC to energy mapping of CITIROC? 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1600" b="1" dirty="0"/>
              <a:t>Set different threshold on CTIROC 220 ~ 620 (digit)</a:t>
            </a:r>
          </a:p>
          <a:p>
            <a:pPr lvl="1"/>
            <a:r>
              <a:rPr lang="en-US" altLang="zh-TW" sz="1600" dirty="0"/>
              <a:t>During test beam :</a:t>
            </a:r>
          </a:p>
          <a:p>
            <a:pPr lvl="1"/>
            <a:r>
              <a:rPr lang="en-US" altLang="zh-TW" sz="1600" dirty="0"/>
              <a:t>LYSO threshold = 268 ~ 300 (digit)</a:t>
            </a:r>
          </a:p>
          <a:p>
            <a:pPr lvl="1"/>
            <a:r>
              <a:rPr lang="en-US" altLang="zh-TW" sz="1600" dirty="0"/>
              <a:t>PbWO4 threshold = 400 ~</a:t>
            </a:r>
            <a:r>
              <a:rPr lang="zh-TW" altLang="en-US" sz="1600" dirty="0"/>
              <a:t> </a:t>
            </a:r>
            <a:r>
              <a:rPr lang="en-US" altLang="zh-TW" sz="1600" dirty="0"/>
              <a:t>650 (digit) 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1600" b="1" dirty="0"/>
              <a:t>Get energy spectrum</a:t>
            </a:r>
            <a:r>
              <a:rPr lang="zh-TW" altLang="en-US" sz="1600" b="1" dirty="0"/>
              <a:t> </a:t>
            </a:r>
            <a:r>
              <a:rPr lang="en-US" altLang="zh-TW" sz="1600" b="1" dirty="0"/>
              <a:t>with different threshold setting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1600" b="1" dirty="0"/>
              <a:t>Fit energy spectrum </a:t>
            </a:r>
            <a:r>
              <a:rPr lang="en-US" altLang="zh-TW" sz="1600" dirty="0"/>
              <a:t>to the find the corresponding threshold in DAC(digit) to Energy(MeV) mapping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B2B327-DF07-1DD0-8CF8-1DEE19F12722}"/>
              </a:ext>
            </a:extLst>
          </p:cNvPr>
          <p:cNvGrpSpPr/>
          <p:nvPr/>
        </p:nvGrpSpPr>
        <p:grpSpPr>
          <a:xfrm>
            <a:off x="107504" y="2644321"/>
            <a:ext cx="4634447" cy="3803096"/>
            <a:chOff x="338346" y="3276636"/>
            <a:chExt cx="3058286" cy="284226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5836136-71C9-4CCD-8C69-791FE634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063"/>
            <a:stretch>
              <a:fillRect/>
            </a:stretch>
          </p:blipFill>
          <p:spPr>
            <a:xfrm>
              <a:off x="338346" y="3276636"/>
              <a:ext cx="3058286" cy="284226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D7A533-67EA-2A3B-2C51-BECA0BBC7D48}"/>
                </a:ext>
              </a:extLst>
            </p:cNvPr>
            <p:cNvSpPr txBox="1"/>
            <p:nvPr/>
          </p:nvSpPr>
          <p:spPr>
            <a:xfrm>
              <a:off x="985052" y="3626105"/>
              <a:ext cx="827090" cy="23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/>
                <a:t>202keV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BCFC8B-484A-D5F1-27D0-BC58E1FBBD62}"/>
                </a:ext>
              </a:extLst>
            </p:cNvPr>
            <p:cNvSpPr txBox="1"/>
            <p:nvPr/>
          </p:nvSpPr>
          <p:spPr>
            <a:xfrm>
              <a:off x="1525510" y="3736565"/>
              <a:ext cx="827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/>
                <a:t>307keV</a:t>
              </a:r>
              <a:endParaRPr lang="zh-TW" altLang="en-US" sz="14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B0E363-F637-3B6B-125F-12C751523966}"/>
                </a:ext>
              </a:extLst>
            </p:cNvPr>
            <p:cNvSpPr txBox="1"/>
            <p:nvPr/>
          </p:nvSpPr>
          <p:spPr>
            <a:xfrm>
              <a:off x="792266" y="3336361"/>
              <a:ext cx="641895" cy="23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/>
                <a:t>pedestal</a:t>
              </a:r>
              <a:endParaRPr lang="zh-TW" altLang="en-US" sz="1400" b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9FF636-FFE2-DD9B-182D-CAAD85E8BF37}"/>
              </a:ext>
            </a:extLst>
          </p:cNvPr>
          <p:cNvGrpSpPr/>
          <p:nvPr/>
        </p:nvGrpSpPr>
        <p:grpSpPr>
          <a:xfrm>
            <a:off x="755576" y="1136118"/>
            <a:ext cx="7997313" cy="1139808"/>
            <a:chOff x="755576" y="1353088"/>
            <a:chExt cx="7997313" cy="1139808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11123555-79D3-403B-ACCD-281B613BC107}"/>
                </a:ext>
              </a:extLst>
            </p:cNvPr>
            <p:cNvSpPr/>
            <p:nvPr/>
          </p:nvSpPr>
          <p:spPr>
            <a:xfrm>
              <a:off x="1178664" y="1432842"/>
              <a:ext cx="1152128" cy="64807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LYSO crystal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462B7FD0-004E-4E3F-8E79-D3DEE4E3CEA2}"/>
                </a:ext>
              </a:extLst>
            </p:cNvPr>
            <p:cNvSpPr/>
            <p:nvPr/>
          </p:nvSpPr>
          <p:spPr>
            <a:xfrm>
              <a:off x="2834467" y="1439261"/>
              <a:ext cx="967019" cy="64807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GAGG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1717953C-EA29-4837-ADE8-466A08AC5C41}"/>
                </a:ext>
              </a:extLst>
            </p:cNvPr>
            <p:cNvSpPr/>
            <p:nvPr/>
          </p:nvSpPr>
          <p:spPr>
            <a:xfrm>
              <a:off x="3801487" y="1439261"/>
              <a:ext cx="823003" cy="64807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>
                  <a:solidFill>
                    <a:schemeClr val="tx1"/>
                  </a:solidFill>
                </a:rPr>
                <a:t>SiPM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86C6A61E-5389-4B5C-A946-48AC2AFA50D6}"/>
                </a:ext>
              </a:extLst>
            </p:cNvPr>
            <p:cNvSpPr/>
            <p:nvPr/>
          </p:nvSpPr>
          <p:spPr>
            <a:xfrm>
              <a:off x="5179817" y="1439261"/>
              <a:ext cx="823003" cy="648072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CITI ROC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8CAEA4-1274-8F59-5CC5-8B82728CB677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4624490" y="1763297"/>
              <a:ext cx="5553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736ED1-6369-E7D9-2A81-6B782B79D8E8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2330792" y="1763297"/>
              <a:ext cx="5036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1316D7C-5205-6C66-4734-9DA6952C9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0759" y="1619221"/>
              <a:ext cx="59904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9DC175-9FE9-876A-20F3-AB508C19CFE7}"/>
                </a:ext>
              </a:extLst>
            </p:cNvPr>
            <p:cNvSpPr txBox="1"/>
            <p:nvPr/>
          </p:nvSpPr>
          <p:spPr>
            <a:xfrm>
              <a:off x="6585768" y="1353088"/>
              <a:ext cx="1584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B050"/>
                  </a:solidFill>
                </a:rPr>
                <a:t>Set threshold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4D74BB7-0934-EE66-C730-282F123CD843}"/>
                </a:ext>
              </a:extLst>
            </p:cNvPr>
            <p:cNvCxnSpPr>
              <a:cxnSpLocks/>
            </p:cNvCxnSpPr>
            <p:nvPr/>
          </p:nvCxnSpPr>
          <p:spPr>
            <a:xfrm>
              <a:off x="6010759" y="1943317"/>
              <a:ext cx="59904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EF2D48-9CF8-2D44-A2DA-759225BBC29F}"/>
                </a:ext>
              </a:extLst>
            </p:cNvPr>
            <p:cNvSpPr txBox="1"/>
            <p:nvPr/>
          </p:nvSpPr>
          <p:spPr>
            <a:xfrm>
              <a:off x="755576" y="2112671"/>
              <a:ext cx="2024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Radiation source</a:t>
              </a:r>
              <a:endParaRPr lang="zh-TW" alt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5B9127-643A-A170-98B4-DB34668B0970}"/>
                </a:ext>
              </a:extLst>
            </p:cNvPr>
            <p:cNvSpPr txBox="1"/>
            <p:nvPr/>
          </p:nvSpPr>
          <p:spPr>
            <a:xfrm>
              <a:off x="6591962" y="1667683"/>
              <a:ext cx="2160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00FF"/>
                  </a:solidFill>
                </a:rPr>
                <a:t>Get energy spectrum of LYSO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635917B-6ED2-C086-8763-20655C6BB160}"/>
                </a:ext>
              </a:extLst>
            </p:cNvPr>
            <p:cNvSpPr txBox="1"/>
            <p:nvPr/>
          </p:nvSpPr>
          <p:spPr>
            <a:xfrm>
              <a:off x="3057039" y="2098311"/>
              <a:ext cx="1455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Calorimeter</a:t>
              </a:r>
              <a:endParaRPr lang="zh-TW" alt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DBE309-7D25-65AF-2AFA-09D11D1AEEE7}"/>
                </a:ext>
              </a:extLst>
            </p:cNvPr>
            <p:cNvSpPr txBox="1"/>
            <p:nvPr/>
          </p:nvSpPr>
          <p:spPr>
            <a:xfrm>
              <a:off x="5292080" y="2123564"/>
              <a:ext cx="823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DAQ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71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B02B5C9-F6C2-492B-9B06-0FB9C8D0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00" y="3300087"/>
            <a:ext cx="2458303" cy="245830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B49A005-0C55-44D8-9448-FF78C1AF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456" y="3300963"/>
            <a:ext cx="2458304" cy="245830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E8D364F-4D63-4C91-9553-48D1D76115C6}"/>
              </a:ext>
            </a:extLst>
          </p:cNvPr>
          <p:cNvSpPr/>
          <p:nvPr/>
        </p:nvSpPr>
        <p:spPr>
          <a:xfrm>
            <a:off x="15024" y="404664"/>
            <a:ext cx="8928992" cy="60486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</a:rPr>
              <a:t>THR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 計算過程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8C70F6-19A9-43D4-8E89-119E7034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380" y="1089233"/>
            <a:ext cx="8486812" cy="3550028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The function of fitting on average THR:</a:t>
            </a:r>
          </a:p>
          <a:p>
            <a:pPr lvl="1"/>
            <a:r>
              <a:rPr lang="en-US" altLang="zh-TW" sz="1600" dirty="0"/>
              <a:t>Average </a:t>
            </a:r>
            <a:r>
              <a:rPr lang="zh-TW" altLang="en-US" sz="1600" dirty="0"/>
              <a:t>-</a:t>
            </a:r>
            <a:r>
              <a:rPr lang="en-US" altLang="zh-TW" sz="1600" dirty="0"/>
              <a:t>3375.4</a:t>
            </a:r>
            <a:r>
              <a:rPr lang="zh-TW" altLang="en-US" sz="1600" dirty="0"/>
              <a:t>+</a:t>
            </a:r>
            <a:r>
              <a:rPr lang="en-US" altLang="zh-TW" sz="1600" dirty="0"/>
              <a:t>15.25</a:t>
            </a:r>
            <a:r>
              <a:rPr lang="zh-TW" altLang="en-US" sz="1600" dirty="0"/>
              <a:t>*x+0.0</a:t>
            </a:r>
            <a:r>
              <a:rPr lang="en-US" altLang="zh-TW" sz="1600" dirty="0"/>
              <a:t>17 x</a:t>
            </a:r>
            <a:r>
              <a:rPr lang="en-US" altLang="zh-TW" sz="1600" baseline="30000" dirty="0"/>
              <a:t>2</a:t>
            </a:r>
            <a:r>
              <a:rPr lang="en-US" altLang="zh-TW" sz="1600" dirty="0"/>
              <a:t>+</a:t>
            </a:r>
            <a:r>
              <a:rPr lang="en-US" altLang="zh-TW" sz="1600" dirty="0">
                <a:solidFill>
                  <a:srgbClr val="FF0000"/>
                </a:solidFill>
              </a:rPr>
              <a:t> 2500</a:t>
            </a:r>
            <a:endParaRPr lang="en-US" altLang="zh-TW" sz="1600" dirty="0"/>
          </a:p>
          <a:p>
            <a:pPr lvl="2"/>
            <a:r>
              <a:rPr lang="en-US" altLang="zh-TW" sz="1400" dirty="0"/>
              <a:t>PS: Because in beam test data, we’ve added </a:t>
            </a:r>
            <a:r>
              <a:rPr lang="en-US" altLang="zh-TW" sz="1400" dirty="0">
                <a:solidFill>
                  <a:srgbClr val="FF0000"/>
                </a:solidFill>
              </a:rPr>
              <a:t>2500</a:t>
            </a:r>
            <a:r>
              <a:rPr lang="en-US" altLang="zh-TW" sz="1400" dirty="0"/>
              <a:t> for prevent “-ADC”.</a:t>
            </a:r>
          </a:p>
          <a:p>
            <a:r>
              <a:rPr lang="en-US" altLang="zh-TW" sz="1800" dirty="0"/>
              <a:t>In PWO: Average </a:t>
            </a:r>
            <a:r>
              <a:rPr lang="en-US" altLang="zh-TW" sz="1800" dirty="0" err="1"/>
              <a:t>Cal.ADC</a:t>
            </a:r>
            <a:r>
              <a:rPr lang="en-US" altLang="zh-TW" sz="1800" dirty="0"/>
              <a:t> = (ADC-4572.9)/1.04</a:t>
            </a:r>
          </a:p>
          <a:p>
            <a:r>
              <a:rPr lang="en-US" altLang="zh-TW" sz="1800" dirty="0"/>
              <a:t>Using single channel gain: E =  (Cal.ADC</a:t>
            </a:r>
            <a:r>
              <a:rPr lang="en-US" altLang="zh-TW" sz="1800" baseline="-25000" dirty="0"/>
              <a:t>max</a:t>
            </a:r>
            <a:r>
              <a:rPr lang="en-US" altLang="zh-TW" sz="1800" dirty="0"/>
              <a:t>+4770)/323.47</a:t>
            </a:r>
          </a:p>
          <a:p>
            <a:r>
              <a:rPr lang="en-US" altLang="zh-TW" sz="1800" dirty="0"/>
              <a:t>Thus, the THR set as 400~650 is:</a:t>
            </a:r>
          </a:p>
          <a:p>
            <a:pPr lvl="1"/>
            <a:r>
              <a:rPr lang="en-US" altLang="zh-TW" sz="1600" dirty="0"/>
              <a:t>DAC </a:t>
            </a:r>
            <a:r>
              <a:rPr lang="en-US" altLang="zh-TW" sz="1600" dirty="0">
                <a:solidFill>
                  <a:srgbClr val="FF0000"/>
                </a:solidFill>
              </a:rPr>
              <a:t>400</a:t>
            </a:r>
            <a:r>
              <a:rPr lang="en-US" altLang="zh-TW" sz="1600" dirty="0"/>
              <a:t> = 7944 ADC = </a:t>
            </a:r>
            <a:r>
              <a:rPr lang="en-US" altLang="zh-TW" sz="1600" dirty="0">
                <a:solidFill>
                  <a:srgbClr val="FF0000"/>
                </a:solidFill>
              </a:rPr>
              <a:t>24.8MeV</a:t>
            </a:r>
            <a:r>
              <a:rPr lang="en-US" altLang="zh-TW" sz="1600" dirty="0"/>
              <a:t> </a:t>
            </a:r>
          </a:p>
          <a:p>
            <a:pPr lvl="1"/>
            <a:r>
              <a:rPr lang="en-US" altLang="zh-TW" sz="1600" dirty="0"/>
              <a:t>DAC 600 = 14394ADC = 43.9MeV</a:t>
            </a:r>
          </a:p>
          <a:p>
            <a:pPr lvl="1"/>
            <a:r>
              <a:rPr lang="en-US" altLang="zh-TW" sz="1600" dirty="0"/>
              <a:t>DAC </a:t>
            </a:r>
            <a:r>
              <a:rPr lang="en-US" altLang="zh-TW" sz="1600" dirty="0">
                <a:solidFill>
                  <a:srgbClr val="FF0000"/>
                </a:solidFill>
              </a:rPr>
              <a:t>650</a:t>
            </a:r>
            <a:r>
              <a:rPr lang="en-US" altLang="zh-TW" sz="1600" dirty="0"/>
              <a:t> =  16219 ADC = </a:t>
            </a:r>
            <a:r>
              <a:rPr lang="en-US" altLang="zh-TW" sz="1600" dirty="0">
                <a:solidFill>
                  <a:srgbClr val="FF0000"/>
                </a:solidFill>
              </a:rPr>
              <a:t>49.4MeV</a:t>
            </a:r>
          </a:p>
          <a:p>
            <a:pPr lvl="1"/>
            <a:endParaRPr lang="en-US" altLang="zh-TW" sz="1600" dirty="0"/>
          </a:p>
          <a:p>
            <a:pPr lvl="1"/>
            <a:endParaRPr lang="zh-TW" altLang="en-US" sz="1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B8BEE81-A6EA-46BC-A25C-C820D2B53841}"/>
              </a:ext>
            </a:extLst>
          </p:cNvPr>
          <p:cNvSpPr txBox="1"/>
          <p:nvPr/>
        </p:nvSpPr>
        <p:spPr>
          <a:xfrm>
            <a:off x="713868" y="4790318"/>
            <a:ext cx="30297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25" dirty="0">
                <a:solidFill>
                  <a:srgbClr val="FF0000"/>
                </a:solidFill>
              </a:rPr>
              <a:t>double </a:t>
            </a:r>
            <a:r>
              <a:rPr lang="en-US" altLang="zh-TW" sz="825" dirty="0">
                <a:solidFill>
                  <a:srgbClr val="FF0000"/>
                </a:solidFill>
              </a:rPr>
              <a:t>DAC</a:t>
            </a:r>
            <a:r>
              <a:rPr lang="zh-TW" altLang="en-US" sz="825" dirty="0">
                <a:solidFill>
                  <a:srgbClr val="FF0000"/>
                </a:solidFill>
              </a:rPr>
              <a:t> = </a:t>
            </a:r>
            <a:r>
              <a:rPr lang="en-US" altLang="zh-TW" sz="825" dirty="0">
                <a:solidFill>
                  <a:srgbClr val="FF0000"/>
                </a:solidFill>
              </a:rPr>
              <a:t>400</a:t>
            </a:r>
            <a:r>
              <a:rPr lang="zh-TW" altLang="en-US" sz="825" dirty="0">
                <a:solidFill>
                  <a:srgbClr val="FF0000"/>
                </a:solidFill>
              </a:rPr>
              <a:t>; double </a:t>
            </a:r>
            <a:r>
              <a:rPr lang="en-US" altLang="zh-TW" sz="825" dirty="0">
                <a:solidFill>
                  <a:srgbClr val="FF0000"/>
                </a:solidFill>
              </a:rPr>
              <a:t>ADC</a:t>
            </a:r>
            <a:r>
              <a:rPr lang="zh-TW" altLang="en-US" sz="825" dirty="0">
                <a:solidFill>
                  <a:srgbClr val="FF0000"/>
                </a:solidFill>
              </a:rPr>
              <a:t>=(-</a:t>
            </a:r>
            <a:r>
              <a:rPr lang="en-US" altLang="zh-TW" sz="825" dirty="0">
                <a:solidFill>
                  <a:srgbClr val="FF0000"/>
                </a:solidFill>
              </a:rPr>
              <a:t>3375.4</a:t>
            </a:r>
            <a:r>
              <a:rPr lang="zh-TW" altLang="en-US" sz="825" dirty="0">
                <a:solidFill>
                  <a:srgbClr val="FF0000"/>
                </a:solidFill>
              </a:rPr>
              <a:t>+</a:t>
            </a:r>
            <a:r>
              <a:rPr lang="en-US" altLang="zh-TW" sz="825" dirty="0">
                <a:solidFill>
                  <a:srgbClr val="FF0000"/>
                </a:solidFill>
              </a:rPr>
              <a:t>15.25</a:t>
            </a:r>
            <a:r>
              <a:rPr lang="zh-TW" altLang="en-US" sz="825" dirty="0">
                <a:solidFill>
                  <a:srgbClr val="FF0000"/>
                </a:solidFill>
              </a:rPr>
              <a:t>*</a:t>
            </a:r>
            <a:r>
              <a:rPr lang="en-US" altLang="zh-TW" sz="825" dirty="0">
                <a:solidFill>
                  <a:srgbClr val="FF0000"/>
                </a:solidFill>
              </a:rPr>
              <a:t> DAC </a:t>
            </a:r>
            <a:r>
              <a:rPr lang="zh-TW" altLang="en-US" sz="825" dirty="0">
                <a:solidFill>
                  <a:srgbClr val="FF0000"/>
                </a:solidFill>
              </a:rPr>
              <a:t>+0.</a:t>
            </a:r>
            <a:r>
              <a:rPr lang="en-US" altLang="zh-TW" sz="825" dirty="0">
                <a:solidFill>
                  <a:srgbClr val="FF0000"/>
                </a:solidFill>
              </a:rPr>
              <a:t>017</a:t>
            </a:r>
            <a:r>
              <a:rPr lang="zh-TW" altLang="en-US" sz="825" dirty="0">
                <a:solidFill>
                  <a:srgbClr val="FF0000"/>
                </a:solidFill>
              </a:rPr>
              <a:t>*</a:t>
            </a:r>
            <a:r>
              <a:rPr lang="en-US" altLang="zh-TW" sz="825" dirty="0">
                <a:solidFill>
                  <a:srgbClr val="FF0000"/>
                </a:solidFill>
              </a:rPr>
              <a:t>pow(DAC,2)</a:t>
            </a:r>
            <a:r>
              <a:rPr lang="zh-TW" altLang="en-US" sz="825" dirty="0">
                <a:solidFill>
                  <a:srgbClr val="FF0000"/>
                </a:solidFill>
              </a:rPr>
              <a:t>+2500 ); double  </a:t>
            </a:r>
            <a:r>
              <a:rPr lang="en-US" altLang="zh-TW" sz="825" dirty="0" err="1">
                <a:solidFill>
                  <a:srgbClr val="FF0000"/>
                </a:solidFill>
              </a:rPr>
              <a:t>CalADC</a:t>
            </a:r>
            <a:r>
              <a:rPr lang="zh-TW" altLang="en-US" sz="825" dirty="0">
                <a:solidFill>
                  <a:srgbClr val="FF0000"/>
                </a:solidFill>
              </a:rPr>
              <a:t> = </a:t>
            </a:r>
            <a:r>
              <a:rPr lang="en-US" altLang="zh-TW" sz="825" dirty="0">
                <a:solidFill>
                  <a:srgbClr val="FF0000"/>
                </a:solidFill>
              </a:rPr>
              <a:t>(ADC-4572.9)/1.04; double </a:t>
            </a:r>
            <a:r>
              <a:rPr lang="en-US" altLang="zh-TW" sz="825" dirty="0" err="1">
                <a:solidFill>
                  <a:srgbClr val="FF0000"/>
                </a:solidFill>
              </a:rPr>
              <a:t>Ecut</a:t>
            </a:r>
            <a:r>
              <a:rPr lang="en-US" altLang="zh-TW" sz="825" dirty="0">
                <a:solidFill>
                  <a:srgbClr val="FF0000"/>
                </a:solidFill>
              </a:rPr>
              <a:t>=(</a:t>
            </a:r>
            <a:r>
              <a:rPr lang="en-US" altLang="zh-TW" sz="825" dirty="0" err="1">
                <a:solidFill>
                  <a:srgbClr val="FF0000"/>
                </a:solidFill>
              </a:rPr>
              <a:t>CalADC</a:t>
            </a:r>
            <a:r>
              <a:rPr lang="en-US" altLang="zh-TW" sz="825" dirty="0">
                <a:solidFill>
                  <a:srgbClr val="FF0000"/>
                </a:solidFill>
              </a:rPr>
              <a:t> +4770</a:t>
            </a:r>
            <a:r>
              <a:rPr lang="zh-TW" altLang="en-US" sz="825" dirty="0">
                <a:solidFill>
                  <a:srgbClr val="FF0000"/>
                </a:solidFill>
              </a:rPr>
              <a:t>)/</a:t>
            </a:r>
            <a:r>
              <a:rPr lang="en-US" altLang="zh-TW" sz="825" dirty="0">
                <a:solidFill>
                  <a:srgbClr val="FF0000"/>
                </a:solidFill>
              </a:rPr>
              <a:t>323.47</a:t>
            </a:r>
            <a:r>
              <a:rPr lang="zh-TW" altLang="en-US" sz="825" dirty="0">
                <a:solidFill>
                  <a:srgbClr val="FF0000"/>
                </a:solidFill>
              </a:rPr>
              <a:t>; cout&lt;&lt;</a:t>
            </a:r>
            <a:r>
              <a:rPr lang="en-US" altLang="zh-TW" sz="825" dirty="0">
                <a:solidFill>
                  <a:srgbClr val="FF0000"/>
                </a:solidFill>
              </a:rPr>
              <a:t> DAC </a:t>
            </a:r>
            <a:r>
              <a:rPr lang="zh-TW" altLang="en-US" sz="825" dirty="0">
                <a:solidFill>
                  <a:srgbClr val="FF0000"/>
                </a:solidFill>
              </a:rPr>
              <a:t>&lt;&lt;" "&lt;&lt;</a:t>
            </a:r>
            <a:r>
              <a:rPr lang="en-US" altLang="zh-TW" sz="825" dirty="0">
                <a:solidFill>
                  <a:srgbClr val="FF0000"/>
                </a:solidFill>
              </a:rPr>
              <a:t> ADC </a:t>
            </a:r>
            <a:r>
              <a:rPr lang="zh-TW" altLang="en-US" sz="825" dirty="0">
                <a:solidFill>
                  <a:srgbClr val="FF0000"/>
                </a:solidFill>
              </a:rPr>
              <a:t>&lt;&lt;" "&lt;&lt;</a:t>
            </a:r>
            <a:r>
              <a:rPr lang="en-US" altLang="zh-TW" sz="825" dirty="0">
                <a:solidFill>
                  <a:srgbClr val="FF0000"/>
                </a:solidFill>
              </a:rPr>
              <a:t> </a:t>
            </a:r>
            <a:r>
              <a:rPr lang="en-US" altLang="zh-TW" sz="825" dirty="0" err="1">
                <a:solidFill>
                  <a:srgbClr val="FF0000"/>
                </a:solidFill>
              </a:rPr>
              <a:t>CalADC</a:t>
            </a:r>
            <a:r>
              <a:rPr lang="en-US" altLang="zh-TW" sz="825" dirty="0">
                <a:solidFill>
                  <a:srgbClr val="FF0000"/>
                </a:solidFill>
              </a:rPr>
              <a:t> </a:t>
            </a:r>
            <a:r>
              <a:rPr lang="zh-TW" altLang="en-US" sz="825" dirty="0">
                <a:solidFill>
                  <a:srgbClr val="FF0000"/>
                </a:solidFill>
              </a:rPr>
              <a:t>&lt;&lt;" "&lt;&lt;</a:t>
            </a:r>
            <a:r>
              <a:rPr lang="en-US" altLang="zh-TW" sz="825" dirty="0">
                <a:solidFill>
                  <a:srgbClr val="FF0000"/>
                </a:solidFill>
              </a:rPr>
              <a:t> </a:t>
            </a:r>
            <a:r>
              <a:rPr lang="en-US" altLang="zh-TW" sz="825" dirty="0" err="1">
                <a:solidFill>
                  <a:srgbClr val="FF0000"/>
                </a:solidFill>
              </a:rPr>
              <a:t>Ecut</a:t>
            </a:r>
            <a:r>
              <a:rPr lang="en-US" altLang="zh-TW" sz="825" dirty="0">
                <a:solidFill>
                  <a:srgbClr val="FF0000"/>
                </a:solidFill>
              </a:rPr>
              <a:t> </a:t>
            </a:r>
            <a:r>
              <a:rPr lang="zh-TW" altLang="en-US" sz="825" dirty="0">
                <a:solidFill>
                  <a:srgbClr val="FF0000"/>
                </a:solidFill>
              </a:rPr>
              <a:t>&lt;&lt;endl;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BE67FFB-3C1E-4DA8-B8F3-78363865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PWO THR on Ch40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030163-1391-43DB-8543-799618B2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F16BDE-6118-4CAC-B233-1CDEE61C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2A50DA7B-BC0D-48DB-A7DA-0C8165353535}"/>
              </a:ext>
            </a:extLst>
          </p:cNvPr>
          <p:cNvGraphicFramePr>
            <a:graphicFrameLocks noGrp="1"/>
          </p:cNvGraphicFramePr>
          <p:nvPr/>
        </p:nvGraphicFramePr>
        <p:xfrm>
          <a:off x="278190" y="4216780"/>
          <a:ext cx="3139609" cy="11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98">
                  <a:extLst>
                    <a:ext uri="{9D8B030D-6E8A-4147-A177-3AD203B41FA5}">
                      <a16:colId xmlns:a16="http://schemas.microsoft.com/office/drawing/2014/main" val="2457678088"/>
                    </a:ext>
                  </a:extLst>
                </a:gridCol>
                <a:gridCol w="716995">
                  <a:extLst>
                    <a:ext uri="{9D8B030D-6E8A-4147-A177-3AD203B41FA5}">
                      <a16:colId xmlns:a16="http://schemas.microsoft.com/office/drawing/2014/main" val="381772894"/>
                    </a:ext>
                  </a:extLst>
                </a:gridCol>
                <a:gridCol w="890826">
                  <a:extLst>
                    <a:ext uri="{9D8B030D-6E8A-4147-A177-3AD203B41FA5}">
                      <a16:colId xmlns:a16="http://schemas.microsoft.com/office/drawing/2014/main" val="3002688301"/>
                    </a:ext>
                  </a:extLst>
                </a:gridCol>
                <a:gridCol w="886790">
                  <a:extLst>
                    <a:ext uri="{9D8B030D-6E8A-4147-A177-3AD203B41FA5}">
                      <a16:colId xmlns:a16="http://schemas.microsoft.com/office/drawing/2014/main" val="186863757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DAC</a:t>
                      </a:r>
                      <a:r>
                        <a:rPr lang="en-US" altLang="zh-TW" sz="1100" baseline="-25000" dirty="0"/>
                        <a:t>THR</a:t>
                      </a:r>
                      <a:endParaRPr lang="zh-TW" altLang="en-US" sz="11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2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1100" dirty="0"/>
                        <a:t>μ</a:t>
                      </a:r>
                      <a:r>
                        <a:rPr lang="en-US" altLang="zh-TW" sz="1100" dirty="0"/>
                        <a:t>ADC</a:t>
                      </a:r>
                      <a:r>
                        <a:rPr lang="en-US" altLang="zh-TW" sz="1100" baseline="-25000" dirty="0"/>
                        <a:t>THR</a:t>
                      </a:r>
                      <a:endParaRPr lang="zh-TW" altLang="en-US" sz="11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100" dirty="0" err="1"/>
                        <a:t>Cal.ADC</a:t>
                      </a:r>
                      <a:r>
                        <a:rPr lang="en-US" altLang="zh-TW" sz="1100" baseline="-25000" dirty="0" err="1"/>
                        <a:t>THR</a:t>
                      </a:r>
                      <a:endParaRPr lang="zh-TW" altLang="en-US" sz="11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2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E</a:t>
                      </a:r>
                      <a:r>
                        <a:rPr lang="en-US" altLang="zh-TW" sz="1100" baseline="-25000" dirty="0"/>
                        <a:t>THR</a:t>
                      </a:r>
                      <a:r>
                        <a:rPr lang="en-US" altLang="zh-TW" sz="1100" baseline="0" dirty="0"/>
                        <a:t>(MeV)</a:t>
                      </a:r>
                      <a:endParaRPr lang="zh-TW" altLang="en-US" sz="11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42430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400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7945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3242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24.77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67507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600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14395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9444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43.94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813734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/>
                        <a:t>650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16220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11199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/>
                        <a:t>49.37</a:t>
                      </a:r>
                      <a:endParaRPr lang="zh-TW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62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1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EC0A0-F162-142A-E24C-7B5D3CAC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CDD7-1091-2D88-90E2-376D5413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Threshold Study </a:t>
            </a:r>
            <a:br>
              <a:rPr lang="en-US" altLang="zh-TW" sz="3200" dirty="0"/>
            </a:br>
            <a:r>
              <a:rPr lang="en-US" altLang="zh-TW" sz="3200" dirty="0"/>
              <a:t>Fitting of Energy Spectrum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E606D-21B4-72F6-285F-BA492CA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AEEC2-09D5-3B50-9BE9-B224720F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2D424-6D2D-A628-3D6F-4465A542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F255360-8BBD-6EB2-79A9-4AFB72D41440}"/>
              </a:ext>
            </a:extLst>
          </p:cNvPr>
          <p:cNvSpPr/>
          <p:nvPr/>
        </p:nvSpPr>
        <p:spPr>
          <a:xfrm>
            <a:off x="3511850" y="4078368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Total fitting function </a:t>
            </a:r>
            <a:r>
              <a:rPr lang="en-US" altLang="zh-TW" dirty="0">
                <a:highlight>
                  <a:srgbClr val="FFFF00"/>
                </a:highlight>
              </a:rPr>
              <a:t>* Gaussian CDF on left hand side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en-US" altLang="zh-TW" dirty="0"/>
              <a:t>Gaussian: Pedestal, 202keV, 307keV, </a:t>
            </a:r>
            <a:r>
              <a:rPr lang="en-US" altLang="zh-TW" dirty="0">
                <a:highlight>
                  <a:srgbClr val="FFFF00"/>
                </a:highlight>
              </a:rPr>
              <a:t>escape peak(OK).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en-US" altLang="zh-TW" dirty="0"/>
              <a:t>Exponential: background </a:t>
            </a:r>
            <a:endParaRPr lang="zh-TW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ADD307-B3E8-2D0E-AB4C-7BA02795994F}"/>
              </a:ext>
            </a:extLst>
          </p:cNvPr>
          <p:cNvGrpSpPr/>
          <p:nvPr/>
        </p:nvGrpSpPr>
        <p:grpSpPr>
          <a:xfrm>
            <a:off x="0" y="913882"/>
            <a:ext cx="8864343" cy="2838956"/>
            <a:chOff x="-285635" y="1165206"/>
            <a:chExt cx="9285346" cy="2998595"/>
          </a:xfrm>
        </p:grpSpPr>
        <p:pic>
          <p:nvPicPr>
            <p:cNvPr id="10" name="圖片 6">
              <a:extLst>
                <a:ext uri="{FF2B5EF4-FFF2-40B4-BE49-F238E27FC236}">
                  <a16:creationId xmlns:a16="http://schemas.microsoft.com/office/drawing/2014/main" id="{2F38BD13-352C-B84C-5C43-FDBA530BB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523" r="75956"/>
            <a:stretch>
              <a:fillRect/>
            </a:stretch>
          </p:blipFill>
          <p:spPr>
            <a:xfrm>
              <a:off x="2997721" y="1276388"/>
              <a:ext cx="2958464" cy="278443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E9F77B-2ECE-259F-D6A4-28498D7FD923}"/>
                </a:ext>
              </a:extLst>
            </p:cNvPr>
            <p:cNvGrpSpPr/>
            <p:nvPr/>
          </p:nvGrpSpPr>
          <p:grpSpPr>
            <a:xfrm>
              <a:off x="-285635" y="1165206"/>
              <a:ext cx="9285346" cy="2998595"/>
              <a:chOff x="490553" y="1238414"/>
              <a:chExt cx="7684075" cy="2430076"/>
            </a:xfrm>
          </p:grpSpPr>
          <p:grpSp>
            <p:nvGrpSpPr>
              <p:cNvPr id="7" name="群組 8">
                <a:extLst>
                  <a:ext uri="{FF2B5EF4-FFF2-40B4-BE49-F238E27FC236}">
                    <a16:creationId xmlns:a16="http://schemas.microsoft.com/office/drawing/2014/main" id="{6369E6A4-DAC4-A79F-7270-0C4B420429EF}"/>
                  </a:ext>
                </a:extLst>
              </p:cNvPr>
              <p:cNvGrpSpPr/>
              <p:nvPr/>
            </p:nvGrpSpPr>
            <p:grpSpPr>
              <a:xfrm>
                <a:off x="490553" y="1348961"/>
                <a:ext cx="7684075" cy="2319529"/>
                <a:chOff x="-181915" y="3204091"/>
                <a:chExt cx="4512222" cy="1489029"/>
              </a:xfrm>
            </p:grpSpPr>
            <p:pic>
              <p:nvPicPr>
                <p:cNvPr id="8" name="圖片 6">
                  <a:extLst>
                    <a:ext uri="{FF2B5EF4-FFF2-40B4-BE49-F238E27FC236}">
                      <a16:creationId xmlns:a16="http://schemas.microsoft.com/office/drawing/2014/main" id="{38625299-189D-F0AB-37AE-CBEFA1099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-3042" t="1077" r="74022" b="50038"/>
                <a:stretch>
                  <a:fillRect/>
                </a:stretch>
              </p:blipFill>
              <p:spPr>
                <a:xfrm>
                  <a:off x="-181915" y="3204091"/>
                  <a:ext cx="1735244" cy="1461545"/>
                </a:xfrm>
                <a:prstGeom prst="rect">
                  <a:avLst/>
                </a:prstGeom>
              </p:spPr>
            </p:pic>
            <p:pic>
              <p:nvPicPr>
                <p:cNvPr id="9" name="圖片 12">
                  <a:extLst>
                    <a:ext uri="{FF2B5EF4-FFF2-40B4-BE49-F238E27FC236}">
                      <a16:creationId xmlns:a16="http://schemas.microsoft.com/office/drawing/2014/main" id="{6085F30C-2BD9-52C5-8B66-C05BC42A4C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5955" t="53282" r="1"/>
                <a:stretch>
                  <a:fillRect/>
                </a:stretch>
              </p:blipFill>
              <p:spPr>
                <a:xfrm>
                  <a:off x="2892639" y="3296372"/>
                  <a:ext cx="1437668" cy="1396748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2E5E41-3442-FC3E-EB0F-691A88DD6F86}"/>
                  </a:ext>
                </a:extLst>
              </p:cNvPr>
              <p:cNvSpPr txBox="1"/>
              <p:nvPr/>
            </p:nvSpPr>
            <p:spPr>
              <a:xfrm>
                <a:off x="1381342" y="1238414"/>
                <a:ext cx="1601961" cy="2897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/>
                  <a:t>DAC = 220 (digit)</a:t>
                </a:r>
                <a:endParaRPr lang="zh-TW" altLang="en-US" sz="1600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4C8368-9DE1-AF71-DCB4-9BC46BFA33E5}"/>
                  </a:ext>
                </a:extLst>
              </p:cNvPr>
              <p:cNvSpPr txBox="1"/>
              <p:nvPr/>
            </p:nvSpPr>
            <p:spPr>
              <a:xfrm>
                <a:off x="3845849" y="1273452"/>
                <a:ext cx="1589370" cy="2743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/>
                  <a:t>DAC = 300 (digit)</a:t>
                </a:r>
                <a:endParaRPr lang="zh-TW" altLang="en-US" sz="160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2E5CCC-1BC6-CA89-58E1-C507C4856BFB}"/>
                  </a:ext>
                </a:extLst>
              </p:cNvPr>
              <p:cNvSpPr txBox="1"/>
              <p:nvPr/>
            </p:nvSpPr>
            <p:spPr>
              <a:xfrm>
                <a:off x="6191528" y="1263678"/>
                <a:ext cx="17876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/>
                  <a:t>DAC = 580 (digit)</a:t>
                </a:r>
                <a:endParaRPr lang="zh-TW" altLang="en-US" sz="1600" b="1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B384A03-6C3E-5D69-7AAF-F4447D9D3B98}"/>
              </a:ext>
            </a:extLst>
          </p:cNvPr>
          <p:cNvSpPr txBox="1"/>
          <p:nvPr/>
        </p:nvSpPr>
        <p:spPr>
          <a:xfrm>
            <a:off x="3408919" y="5733256"/>
            <a:ext cx="440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trike="sngStrike" dirty="0">
                <a:highlight>
                  <a:srgbClr val="FFFF00"/>
                </a:highlight>
              </a:rPr>
              <a:t>圖要改</a:t>
            </a:r>
            <a:r>
              <a:rPr lang="en-US" altLang="zh-TW" strike="sngStrike" dirty="0">
                <a:highlight>
                  <a:srgbClr val="FFFF00"/>
                </a:highlight>
              </a:rPr>
              <a:t>, </a:t>
            </a:r>
            <a:r>
              <a:rPr lang="zh-TW" altLang="en-US" strike="sngStrike" dirty="0">
                <a:highlight>
                  <a:srgbClr val="FFFF00"/>
                </a:highlight>
              </a:rPr>
              <a:t>畫</a:t>
            </a:r>
            <a:r>
              <a:rPr lang="en-US" altLang="zh-TW" strike="sngStrike" dirty="0">
                <a:highlight>
                  <a:srgbClr val="FFFF00"/>
                </a:highlight>
              </a:rPr>
              <a:t>mean(back), sigma(blue), fitting (red)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AD3C33C-96E0-432E-928F-99AE81ED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5" y="3626411"/>
            <a:ext cx="2855540" cy="299634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9361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E39B-E84C-BFAE-9B2B-51620606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Gaussian CDF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FE3B0-8159-681C-A96B-49BFBED6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C4714-1AC2-4C64-F4C3-D0D68E6D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DD1CF-5A7F-BBF2-A233-57EC6881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/19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270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CEADF-30D1-79A8-AE2E-BD89FF89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9E63-99D2-D464-E9B9-D342A87A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 </a:t>
            </a:r>
            <a:r>
              <a:rPr lang="en-US" altLang="zh-TW" sz="3600" b="1" dirty="0"/>
              <a:t>MC Setting</a:t>
            </a:r>
            <a:endParaRPr lang="zh-TW" altLang="en-US" sz="3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83BF-D3D4-E50D-DE9F-EB551E07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D6E9D-10E3-A26C-CA03-5D3EB5F1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52B4D-95E8-DC4B-0963-B01455D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6CC25-6679-9B28-C620-BEDE753D8849}"/>
              </a:ext>
            </a:extLst>
          </p:cNvPr>
          <p:cNvSpPr txBox="1"/>
          <p:nvPr/>
        </p:nvSpPr>
        <p:spPr>
          <a:xfrm>
            <a:off x="4260016" y="1052736"/>
            <a:ext cx="48965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Objective:</a:t>
            </a:r>
            <a:r>
              <a:rPr lang="en-US" altLang="zh-TW" sz="1600" dirty="0"/>
              <a:t> Energy deposition in the crystal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Particle:</a:t>
            </a:r>
            <a:r>
              <a:rPr lang="en-US" altLang="zh-TW" sz="1600" dirty="0"/>
              <a:t> Positron (PDG ID = −21)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Beam energy:</a:t>
            </a:r>
            <a:r>
              <a:rPr lang="en-US" altLang="zh-TW" sz="1600" dirty="0"/>
              <a:t> W-200 </a:t>
            </a:r>
            <a:r>
              <a:rPr lang="el-GR" altLang="zh-TW" sz="1600" dirty="0"/>
              <a:t>μ</a:t>
            </a:r>
            <a:r>
              <a:rPr lang="en-US" altLang="zh-TW" sz="1600" dirty="0"/>
              <a:t>m–30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Beam position:</a:t>
            </a:r>
            <a:r>
              <a:rPr lang="en-US" altLang="zh-TW" sz="1600" dirty="0">
                <a:solidFill>
                  <a:srgbClr val="FF0000"/>
                </a:solidFill>
              </a:rPr>
              <a:t> spread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Beam direction: </a:t>
            </a:r>
            <a:r>
              <a:rPr lang="en-US" altLang="zh-TW" sz="1600" dirty="0">
                <a:solidFill>
                  <a:srgbClr val="FF0000"/>
                </a:solidFill>
              </a:rPr>
              <a:t>perpendicular to ZDC surface 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Experimental Setup : </a:t>
            </a:r>
            <a:r>
              <a:rPr lang="en-US" altLang="zh-TW" sz="1600" dirty="0"/>
              <a:t>same as test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With optical photon turned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No APD/</a:t>
            </a:r>
            <a:r>
              <a:rPr lang="en-US" altLang="zh-TW" sz="1600" b="1" dirty="0" err="1"/>
              <a:t>SiPM</a:t>
            </a:r>
            <a:r>
              <a:rPr lang="en-US" altLang="zh-TW" sz="1600" b="1" dirty="0"/>
              <a:t> simulation</a:t>
            </a:r>
          </a:p>
        </p:txBody>
      </p:sp>
      <p:pic>
        <p:nvPicPr>
          <p:cNvPr id="10" name="圖片 17">
            <a:extLst>
              <a:ext uri="{FF2B5EF4-FFF2-40B4-BE49-F238E27FC236}">
                <a16:creationId xmlns:a16="http://schemas.microsoft.com/office/drawing/2014/main" id="{92FF4EEC-35C0-F45B-50BF-ACD0E029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1" y="1318178"/>
            <a:ext cx="4086115" cy="1596500"/>
          </a:xfrm>
          <a:prstGeom prst="rect">
            <a:avLst/>
          </a:prstGeom>
        </p:spPr>
      </p:pic>
      <p:pic>
        <p:nvPicPr>
          <p:cNvPr id="6" name="圖片 40">
            <a:extLst>
              <a:ext uri="{FF2B5EF4-FFF2-40B4-BE49-F238E27FC236}">
                <a16:creationId xmlns:a16="http://schemas.microsoft.com/office/drawing/2014/main" id="{155EBA0E-EDB4-4210-9942-FE6A9FD4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88"/>
          <a:stretch/>
        </p:blipFill>
        <p:spPr>
          <a:xfrm>
            <a:off x="825371" y="3589987"/>
            <a:ext cx="7474322" cy="24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6018-63D8-EC96-C5C1-F5C73A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ighlight>
                  <a:srgbClr val="FFFF00"/>
                </a:highlight>
              </a:rPr>
              <a:t>LYSO/PbWO4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1EDE8-057F-C5A3-5603-CA5E866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2CFD3-D9A1-44A5-0561-47C27907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2DA21-B540-B445-F19A-A8E2E04A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E6D58-1F94-0520-E09E-66FEDCFA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strike="sngStrike" dirty="0">
                <a:highlight>
                  <a:srgbClr val="FFFF00"/>
                </a:highlight>
              </a:rPr>
              <a:t>ADC &lt;=&gt; Energy mapping, Fitting method (1)</a:t>
            </a:r>
          </a:p>
          <a:p>
            <a:r>
              <a:rPr lang="en-US" altLang="zh-TW" sz="2400" strike="sngStrike" dirty="0">
                <a:highlight>
                  <a:srgbClr val="FFFF00"/>
                </a:highlight>
              </a:rPr>
              <a:t>NO threshold cut, Data/MC : Emax, E3x3, E5x5 (3)</a:t>
            </a:r>
          </a:p>
          <a:p>
            <a:r>
              <a:rPr lang="en-US" altLang="zh-TW" sz="2400" strike="sngStrike" dirty="0">
                <a:highlight>
                  <a:srgbClr val="FFFF00"/>
                </a:highlight>
              </a:rPr>
              <a:t>With threshold cut (exp), Data/MC : Emax, E3x3, E5x5 (3)</a:t>
            </a:r>
          </a:p>
          <a:p>
            <a:r>
              <a:rPr lang="en-US" altLang="zh-TW" sz="2400" dirty="0">
                <a:highlight>
                  <a:srgbClr val="FFFF00"/>
                </a:highlight>
              </a:rPr>
              <a:t>With threshold cut (match), Data/MC : Emax, E3x3, E5x5 (3)</a:t>
            </a:r>
          </a:p>
          <a:p>
            <a:r>
              <a:rPr lang="en-US" altLang="zh-TW" sz="2400" strike="sngStrike" dirty="0">
                <a:highlight>
                  <a:srgbClr val="FFFF00"/>
                </a:highlight>
              </a:rPr>
              <a:t>Threshold VS Resolution : Data, MC (1)</a:t>
            </a:r>
            <a:endParaRPr lang="zh-TW" altLang="en-US" sz="2400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626154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28691</TotalTime>
  <Words>1119</Words>
  <Application>Microsoft Office PowerPoint</Application>
  <PresentationFormat>如螢幕大小 (4:3)</PresentationFormat>
  <Paragraphs>229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標準デザイン</vt:lpstr>
      <vt:lpstr>Study Energy Spread Cut (1) LYSO + APD</vt:lpstr>
      <vt:lpstr>Study Energy Spread Cut (2) LYSO +APD</vt:lpstr>
      <vt:lpstr>Study Energy Spread Cut (2) PbWO4 +SiPM</vt:lpstr>
      <vt:lpstr>Threshold Study  Find DAC to Energy Mapping of CITIROC </vt:lpstr>
      <vt:lpstr>PWO THR on Ch40</vt:lpstr>
      <vt:lpstr>Threshold Study  Fitting of Energy Spectrum</vt:lpstr>
      <vt:lpstr>Gaussian CDF</vt:lpstr>
      <vt:lpstr> MC Setting</vt:lpstr>
      <vt:lpstr>LYSO/PbWO4</vt:lpstr>
      <vt:lpstr>PWO E-ADC mapping</vt:lpstr>
      <vt:lpstr>PbWO4: 1x1 Data/MC in different energy</vt:lpstr>
      <vt:lpstr>PbWO4: 3x3 Data/MC in different energy</vt:lpstr>
      <vt:lpstr>PbWO4: 5x5 Data/MC in different energy</vt:lpstr>
      <vt:lpstr>PbWO4: 1x1 Data/MC with THR</vt:lpstr>
      <vt:lpstr>PbWO4: 3x3 Data/MC with THR</vt:lpstr>
      <vt:lpstr>PbWO4: 5x5 Data/MC with THR</vt:lpstr>
      <vt:lpstr>Threshold VS Resolution : Data, MC </vt:lpstr>
      <vt:lpstr>Plan for the Test Beam next March</vt:lpstr>
      <vt:lpstr>CR Test</vt:lpstr>
      <vt:lpstr>Backup</vt:lpstr>
      <vt:lpstr>Threshold Study  Fitting of Energy Spectrum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宇翔 蕭</cp:lastModifiedBy>
  <cp:revision>743</cp:revision>
  <dcterms:created xsi:type="dcterms:W3CDTF">2018-07-15T10:16:04Z</dcterms:created>
  <dcterms:modified xsi:type="dcterms:W3CDTF">2025-10-13T09:52:27Z</dcterms:modified>
</cp:coreProperties>
</file>