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3" r:id="rId3"/>
    <p:sldId id="634" r:id="rId4"/>
    <p:sldId id="635" r:id="rId5"/>
    <p:sldId id="637" r:id="rId6"/>
    <p:sldId id="636" r:id="rId7"/>
    <p:sldId id="440" r:id="rId8"/>
    <p:sldId id="407" r:id="rId9"/>
    <p:sldId id="448" r:id="rId10"/>
    <p:sldId id="364" r:id="rId11"/>
    <p:sldId id="433" r:id="rId12"/>
    <p:sldId id="427" r:id="rId13"/>
    <p:sldId id="428" r:id="rId14"/>
    <p:sldId id="435" r:id="rId15"/>
    <p:sldId id="432" r:id="rId16"/>
    <p:sldId id="439" r:id="rId17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33"/>
            <p14:sldId id="634"/>
            <p14:sldId id="635"/>
            <p14:sldId id="637"/>
            <p14:sldId id="636"/>
            <p14:sldId id="440"/>
            <p14:sldId id="407"/>
            <p14:sldId id="448"/>
            <p14:sldId id="364"/>
            <p14:sldId id="433"/>
            <p14:sldId id="427"/>
            <p14:sldId id="428"/>
            <p14:sldId id="435"/>
            <p14:sldId id="432"/>
            <p14:sldId id="439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CFF"/>
    <a:srgbClr val="00B050"/>
    <a:srgbClr val="B0A898"/>
    <a:srgbClr val="0000FF"/>
    <a:srgbClr val="8A9AF8"/>
    <a:srgbClr val="D6D6D6"/>
    <a:srgbClr val="00B0F0"/>
    <a:srgbClr val="09D0F5"/>
    <a:srgbClr val="83EB79"/>
    <a:srgbClr val="00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1" autoAdjust="0"/>
    <p:restoredTop sz="97628" autoAdjust="0"/>
  </p:normalViewPr>
  <p:slideViewPr>
    <p:cSldViewPr snapToGrid="0" showGuides="1">
      <p:cViewPr varScale="1">
        <p:scale>
          <a:sx n="151" d="100"/>
          <a:sy n="151" d="100"/>
        </p:scale>
        <p:origin x="186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condmat604004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MC condition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256" y="1088835"/>
            <a:ext cx="7026767" cy="3640990"/>
          </a:xfrm>
        </p:spPr>
        <p:txBody>
          <a:bodyPr>
            <a:normAutofit/>
          </a:bodyPr>
          <a:lstStyle/>
          <a:p>
            <a:r>
              <a:rPr lang="en-US" sz="2000" dirty="0"/>
              <a:t>Simulation content: energy deposit in the crystal array.</a:t>
            </a:r>
          </a:p>
          <a:p>
            <a:endParaRPr lang="en-US" sz="2000" dirty="0"/>
          </a:p>
          <a:p>
            <a:r>
              <a:rPr lang="en-US" sz="2000" dirty="0"/>
              <a:t>Particle type: -21(positron)</a:t>
            </a:r>
          </a:p>
          <a:p>
            <a:r>
              <a:rPr lang="en-US" sz="2000" dirty="0"/>
              <a:t>Beam energy: W-200</a:t>
            </a:r>
            <a:r>
              <a:rPr lang="el-GR" sz="2000" dirty="0"/>
              <a:t>μ</a:t>
            </a:r>
            <a:r>
              <a:rPr lang="en-US" sz="2000" dirty="0"/>
              <a:t>m-30deg in </a:t>
            </a:r>
            <a:r>
              <a:rPr lang="en-US" sz="2000" dirty="0">
                <a:solidFill>
                  <a:srgbClr val="FF0000"/>
                </a:solidFill>
              </a:rPr>
              <a:t>lns-tn-440e-2.pdf</a:t>
            </a:r>
          </a:p>
          <a:p>
            <a:r>
              <a:rPr lang="en-US" sz="2000" dirty="0"/>
              <a:t>Beam position: a square </a:t>
            </a:r>
            <a:r>
              <a:rPr lang="en-US" altLang="zh-TW" sz="2000" dirty="0"/>
              <a:t>at Ch. 28 and surrounding channels.</a:t>
            </a:r>
            <a:endParaRPr lang="en-US" sz="2000" dirty="0"/>
          </a:p>
          <a:p>
            <a:r>
              <a:rPr lang="en-US" sz="2000" dirty="0"/>
              <a:t>Beam direction: Fix the direction straight to the ZDC.</a:t>
            </a:r>
          </a:p>
          <a:p>
            <a:r>
              <a:rPr lang="en-US" sz="2000" dirty="0"/>
              <a:t>Option: (</a:t>
            </a:r>
            <a:r>
              <a:rPr lang="en-US" altLang="zh-TW" sz="2000" dirty="0"/>
              <a:t>O</a:t>
            </a:r>
            <a:r>
              <a:rPr lang="en-US" sz="2000" dirty="0"/>
              <a:t>) optical photon, (</a:t>
            </a:r>
            <a:r>
              <a:rPr lang="en-US" altLang="zh-TW" sz="2000" dirty="0"/>
              <a:t>O</a:t>
            </a:r>
            <a:r>
              <a:rPr lang="en-US" sz="2000" dirty="0"/>
              <a:t>) circuit simulation.</a:t>
            </a:r>
          </a:p>
          <a:p>
            <a:r>
              <a:rPr lang="en-US" sz="2000" dirty="0"/>
              <a:t>Setup: </a:t>
            </a:r>
            <a:r>
              <a:rPr lang="en-US" sz="2000" dirty="0">
                <a:solidFill>
                  <a:srgbClr val="FF0000"/>
                </a:solidFill>
              </a:rPr>
              <a:t>almost</a:t>
            </a:r>
            <a:r>
              <a:rPr lang="en-US" sz="2000" dirty="0"/>
              <a:t> experimental model.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68827" y="4684087"/>
            <a:ext cx="4173660" cy="1326951"/>
            <a:chOff x="5477546" y="4850939"/>
            <a:chExt cx="4153734" cy="14046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0E9ACB5-5AAB-4466-A1BE-F0DA1C313CA9}"/>
                </a:ext>
              </a:extLst>
            </p:cNvPr>
            <p:cNvSpPr/>
            <p:nvPr/>
          </p:nvSpPr>
          <p:spPr>
            <a:xfrm>
              <a:off x="6928206" y="5261208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303803A-0295-49B4-8222-CED1BD20E7E8}"/>
                </a:ext>
              </a:extLst>
            </p:cNvPr>
            <p:cNvSpPr/>
            <p:nvPr/>
          </p:nvSpPr>
          <p:spPr>
            <a:xfrm>
              <a:off x="6928206" y="5414056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7D9A88F-8EA0-4ECC-B63E-955A24F3AED0}"/>
                </a:ext>
              </a:extLst>
            </p:cNvPr>
            <p:cNvSpPr/>
            <p:nvPr/>
          </p:nvSpPr>
          <p:spPr>
            <a:xfrm>
              <a:off x="6928206" y="5566904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48E66C2-7861-45DA-AB53-4CB770683F49}"/>
                </a:ext>
              </a:extLst>
            </p:cNvPr>
            <p:cNvSpPr/>
            <p:nvPr/>
          </p:nvSpPr>
          <p:spPr>
            <a:xfrm>
              <a:off x="6928206" y="5722211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2E4693-E241-42E0-B3BC-5F404B28122F}"/>
                </a:ext>
              </a:extLst>
            </p:cNvPr>
            <p:cNvSpPr/>
            <p:nvPr/>
          </p:nvSpPr>
          <p:spPr>
            <a:xfrm rot="16200000">
              <a:off x="6015261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6C238BE-B2AA-49C9-BF2C-94DFE1ED65FF}"/>
                </a:ext>
              </a:extLst>
            </p:cNvPr>
            <p:cNvSpPr/>
            <p:nvPr/>
          </p:nvSpPr>
          <p:spPr>
            <a:xfrm rot="16200000">
              <a:off x="6112893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F0858C-572A-4AC8-892D-431DE5F15EF7}"/>
                </a:ext>
              </a:extLst>
            </p:cNvPr>
            <p:cNvSpPr/>
            <p:nvPr/>
          </p:nvSpPr>
          <p:spPr>
            <a:xfrm rot="16200000">
              <a:off x="6210525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BF82F0-7BA1-48B9-9211-D10C664E0DE3}"/>
                </a:ext>
              </a:extLst>
            </p:cNvPr>
            <p:cNvSpPr/>
            <p:nvPr/>
          </p:nvSpPr>
          <p:spPr>
            <a:xfrm rot="16200000">
              <a:off x="6308156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B81544-5AD8-4E05-8172-4E57D735344C}"/>
                </a:ext>
              </a:extLst>
            </p:cNvPr>
            <p:cNvSpPr/>
            <p:nvPr/>
          </p:nvSpPr>
          <p:spPr>
            <a:xfrm>
              <a:off x="8200034" y="5261208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08632F-67F4-4188-BECD-99895349E424}"/>
                </a:ext>
              </a:extLst>
            </p:cNvPr>
            <p:cNvSpPr/>
            <p:nvPr/>
          </p:nvSpPr>
          <p:spPr>
            <a:xfrm>
              <a:off x="8200034" y="5414056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7CF0C7B-C64B-4DB5-B779-EAB7AF63A0D1}"/>
                </a:ext>
              </a:extLst>
            </p:cNvPr>
            <p:cNvSpPr/>
            <p:nvPr/>
          </p:nvSpPr>
          <p:spPr>
            <a:xfrm>
              <a:off x="8200034" y="5566904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5FBBE18-5571-469B-9202-0D999823F702}"/>
                </a:ext>
              </a:extLst>
            </p:cNvPr>
            <p:cNvSpPr/>
            <p:nvPr/>
          </p:nvSpPr>
          <p:spPr>
            <a:xfrm>
              <a:off x="8200034" y="5722211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167A11-16AF-4D42-AA37-E8A99FF79FEF}"/>
                </a:ext>
              </a:extLst>
            </p:cNvPr>
            <p:cNvSpPr/>
            <p:nvPr/>
          </p:nvSpPr>
          <p:spPr>
            <a:xfrm rot="16200000">
              <a:off x="7287089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0C67E33-F73B-43A7-B05A-DA19779296DC}"/>
                </a:ext>
              </a:extLst>
            </p:cNvPr>
            <p:cNvSpPr/>
            <p:nvPr/>
          </p:nvSpPr>
          <p:spPr>
            <a:xfrm rot="16200000">
              <a:off x="7384721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6F1FAF-8F73-48B6-8C87-AE9144AAF618}"/>
                </a:ext>
              </a:extLst>
            </p:cNvPr>
            <p:cNvSpPr/>
            <p:nvPr/>
          </p:nvSpPr>
          <p:spPr>
            <a:xfrm rot="16200000">
              <a:off x="7482353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574DF9-BB94-4159-A452-3C23ACE775EC}"/>
                </a:ext>
              </a:extLst>
            </p:cNvPr>
            <p:cNvSpPr/>
            <p:nvPr/>
          </p:nvSpPr>
          <p:spPr>
            <a:xfrm rot="16200000">
              <a:off x="7579984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43BB2674-2E47-4216-B10A-70415998BD56}"/>
                </a:ext>
              </a:extLst>
            </p:cNvPr>
            <p:cNvSpPr/>
            <p:nvPr/>
          </p:nvSpPr>
          <p:spPr>
            <a:xfrm>
              <a:off x="5477546" y="5404859"/>
              <a:ext cx="512939" cy="30278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30000" dirty="0"/>
                <a:t>+</a:t>
              </a:r>
              <a:endParaRPr lang="zh-TW" altLang="en-US" sz="1200" baseline="30000" dirty="0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017ACA7-1DD0-4EC5-87A3-1EF712215F30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>
            <a:xfrm flipV="1">
              <a:off x="5990485" y="5552264"/>
              <a:ext cx="2922750" cy="398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E9A560A-3EDA-4FBF-950E-8B8A791AF676}"/>
                </a:ext>
              </a:extLst>
            </p:cNvPr>
            <p:cNvSpPr/>
            <p:nvPr/>
          </p:nvSpPr>
          <p:spPr>
            <a:xfrm>
              <a:off x="8913235" y="5261206"/>
              <a:ext cx="718045" cy="582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ZDC</a:t>
              </a:r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BEF2957-5EED-4639-97E8-D8184F8EE871}"/>
                </a:ext>
              </a:extLst>
            </p:cNvPr>
            <p:cNvSpPr/>
            <p:nvPr/>
          </p:nvSpPr>
          <p:spPr>
            <a:xfrm>
              <a:off x="6271948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B.M.2</a:t>
              </a:r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7062D80-9616-4601-AD53-081834A9CB5D}"/>
                </a:ext>
              </a:extLst>
            </p:cNvPr>
            <p:cNvSpPr/>
            <p:nvPr/>
          </p:nvSpPr>
          <p:spPr>
            <a:xfrm>
              <a:off x="7543776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B.M.1</a:t>
              </a:r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7196895-5F36-4A76-A88E-4A85203C721D}"/>
                </a:ext>
              </a:extLst>
            </p:cNvPr>
            <p:cNvSpPr/>
            <p:nvPr/>
          </p:nvSpPr>
          <p:spPr>
            <a:xfrm>
              <a:off x="61104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55DAF6C-8AC5-4857-89C0-3CB0D2FA5B86}"/>
                </a:ext>
              </a:extLst>
            </p:cNvPr>
            <p:cNvSpPr/>
            <p:nvPr/>
          </p:nvSpPr>
          <p:spPr>
            <a:xfrm>
              <a:off x="6760756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EF3FEE0-BF49-464E-B718-E349DF98DB69}"/>
                </a:ext>
              </a:extLst>
            </p:cNvPr>
            <p:cNvSpPr/>
            <p:nvPr/>
          </p:nvSpPr>
          <p:spPr>
            <a:xfrm>
              <a:off x="7391842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69C8796-1E71-4D55-9E9C-9B38B04BA322}"/>
                </a:ext>
              </a:extLst>
            </p:cNvPr>
            <p:cNvSpPr/>
            <p:nvPr/>
          </p:nvSpPr>
          <p:spPr>
            <a:xfrm>
              <a:off x="80420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1DF74FCC-4E5B-46A1-AA00-D08936698574}"/>
                </a:ext>
              </a:extLst>
            </p:cNvPr>
            <p:cNvCxnSpPr/>
            <p:nvPr/>
          </p:nvCxnSpPr>
          <p:spPr>
            <a:xfrm flipV="1">
              <a:off x="8563751" y="5394966"/>
              <a:ext cx="289092" cy="136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4C107795-61F6-4458-B68C-FD31F1E18E5E}"/>
                </a:ext>
              </a:extLst>
            </p:cNvPr>
            <p:cNvCxnSpPr>
              <a:cxnSpLocks/>
            </p:cNvCxnSpPr>
            <p:nvPr/>
          </p:nvCxnSpPr>
          <p:spPr>
            <a:xfrm>
              <a:off x="8572562" y="5578990"/>
              <a:ext cx="318399" cy="9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內容版面配置區 2"/>
          <p:cNvSpPr txBox="1">
            <a:spLocks/>
          </p:cNvSpPr>
          <p:nvPr/>
        </p:nvSpPr>
        <p:spPr>
          <a:xfrm>
            <a:off x="4442487" y="1833354"/>
            <a:ext cx="7279956" cy="376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219568" y="2471351"/>
            <a:ext cx="39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B4DC53B9-0335-458C-8822-16F355F9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62" y="105118"/>
            <a:ext cx="3087703" cy="3992647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55EBA0E-EDB4-4210-9942-FE6A9FD4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88"/>
          <a:stretch/>
        </p:blipFill>
        <p:spPr>
          <a:xfrm>
            <a:off x="4616971" y="4176083"/>
            <a:ext cx="7474322" cy="2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0E18E8E-8D40-45AF-9D39-609C160C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52" y="2638112"/>
            <a:ext cx="3581594" cy="37671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3D1B7B9-0136-4338-AE35-8822BF069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4" y="2787080"/>
            <a:ext cx="3569642" cy="35696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B964441B-C3F0-4983-8321-89298AC27CAD}"/>
              </a:ext>
            </a:extLst>
          </p:cNvPr>
          <p:cNvGrpSpPr/>
          <p:nvPr/>
        </p:nvGrpSpPr>
        <p:grpSpPr>
          <a:xfrm>
            <a:off x="3800597" y="3171892"/>
            <a:ext cx="4482141" cy="2989713"/>
            <a:chOff x="0" y="3171892"/>
            <a:chExt cx="4482141" cy="298971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1A40376-8426-4304-8F07-02FEE8237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41"/>
            <a:stretch/>
          </p:blipFill>
          <p:spPr>
            <a:xfrm>
              <a:off x="0" y="3171892"/>
              <a:ext cx="4482141" cy="298971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76A3584-F1C5-4DEB-9ACB-CAFEA036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89" t="50613"/>
            <a:stretch/>
          </p:blipFill>
          <p:spPr>
            <a:xfrm>
              <a:off x="1545630" y="4685071"/>
              <a:ext cx="2936511" cy="1476534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B1BE700-A344-4365-8CAB-DF49BDD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THR. fit of readout board: PbWO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EB003-5C25-4D49-B108-A71B4C9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57" y="1279461"/>
            <a:ext cx="11216926" cy="1657467"/>
          </a:xfrm>
        </p:spPr>
        <p:txBody>
          <a:bodyPr/>
          <a:lstStyle/>
          <a:p>
            <a:r>
              <a:rPr lang="en-US" altLang="zh-TW" dirty="0"/>
              <a:t>Kai-Yu did the experiment of </a:t>
            </a:r>
            <a:r>
              <a:rPr lang="en-US" altLang="zh-TW" dirty="0">
                <a:solidFill>
                  <a:srgbClr val="FF0000"/>
                </a:solidFill>
              </a:rPr>
              <a:t>PWO readout board</a:t>
            </a:r>
            <a:r>
              <a:rPr lang="en-US" altLang="zh-TW" dirty="0"/>
              <a:t> + (GAGG-SiPM) scintillator module + LYSO source.</a:t>
            </a:r>
          </a:p>
          <a:p>
            <a:r>
              <a:rPr lang="en-US" altLang="zh-TW" dirty="0"/>
              <a:t>Fitting function of spectrum: 1. Gaussian(pedestal, 297,395keV, 297 escape peak) 2. Expo. decay(circuit noise). 3. </a:t>
            </a:r>
            <a:r>
              <a:rPr lang="en-US" altLang="zh-TW" dirty="0" err="1"/>
              <a:t>Gasuuian</a:t>
            </a:r>
            <a:r>
              <a:rPr lang="en-US" altLang="zh-TW" dirty="0"/>
              <a:t>-CDF Aka. error function(threshold decay fitting).</a:t>
            </a:r>
          </a:p>
          <a:p>
            <a:r>
              <a:rPr lang="en-US" altLang="zh-TW" u="sng" dirty="0"/>
              <a:t>Fit the relationship of VF-DAC VS THR. and </a:t>
            </a:r>
            <a:r>
              <a:rPr lang="el-GR" altLang="zh-TW" u="sng" dirty="0"/>
              <a:t>σ</a:t>
            </a:r>
            <a:r>
              <a:rPr lang="en-US" altLang="zh-TW" u="sng" dirty="0"/>
              <a:t>THR. The VF-DAC VS THR is </a:t>
            </a:r>
            <a:r>
              <a:rPr lang="en-US" altLang="zh-TW" u="sng" dirty="0" err="1"/>
              <a:t>fited</a:t>
            </a:r>
            <a:r>
              <a:rPr lang="en-US" altLang="zh-TW" u="sng" dirty="0"/>
              <a:t> well by </a:t>
            </a:r>
            <a:r>
              <a:rPr lang="en-US" altLang="zh-TW" u="sng" dirty="0">
                <a:solidFill>
                  <a:srgbClr val="FF0000"/>
                </a:solidFill>
              </a:rPr>
              <a:t>Quad</a:t>
            </a:r>
            <a:r>
              <a:rPr lang="en-US" altLang="zh-TW" u="sng" dirty="0"/>
              <a:t>.. </a:t>
            </a:r>
            <a:endParaRPr lang="zh-TW" altLang="en-US" u="sng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444E2D-DF88-46EC-A4F5-A76C82DD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F3FB3-23DA-438C-BF71-CE7455C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Quad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+0.025 </m:t>
                      </m:r>
                      <m:sSup>
                        <m:sSup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5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191187"/>
            <a:ext cx="5316538" cy="1558363"/>
          </a:xfrm>
        </p:spPr>
        <p:txBody>
          <a:bodyPr/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Almost case could fit will by quadratic.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16526A-28E7-4915-A587-A95A27BD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74" y="909920"/>
            <a:ext cx="5791200" cy="5791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02CD17-7164-4F21-AC5A-077A243C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385" y="2815845"/>
            <a:ext cx="3581594" cy="3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191187"/>
            <a:ext cx="5688120" cy="4010598"/>
          </a:xfrm>
        </p:spPr>
        <p:txBody>
          <a:bodyPr>
            <a:normAutofit/>
          </a:bodyPr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The mean could fit will by quadratic.</a:t>
            </a:r>
          </a:p>
          <a:p>
            <a:pPr lvl="1"/>
            <a:r>
              <a:rPr lang="en-US" altLang="zh-TW" dirty="0"/>
              <a:t>Use quadratic to construct the all channel case and fill them into TH2 to fit by quadratic for total channel.</a:t>
            </a:r>
          </a:p>
          <a:p>
            <a:pPr lvl="1"/>
            <a:r>
              <a:rPr lang="en-US" altLang="zh-TW" dirty="0"/>
              <a:t>Average THR of all channel:</a:t>
            </a:r>
          </a:p>
          <a:p>
            <a:pPr lvl="2"/>
            <a:r>
              <a:rPr lang="en-US" altLang="zh-TW" dirty="0"/>
              <a:t>-3375.410 + 15.255 ADC + 0.017 ADC</a:t>
            </a:r>
            <a:r>
              <a:rPr lang="en-US" altLang="zh-TW" baseline="30000" dirty="0"/>
              <a:t>2</a:t>
            </a:r>
            <a:r>
              <a:rPr lang="en-US" altLang="zh-TW" dirty="0">
                <a:solidFill>
                  <a:srgbClr val="FF0000"/>
                </a:solidFill>
              </a:rPr>
              <a:t>+2500(data offset)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width of THR is no relationship.</a:t>
            </a:r>
          </a:p>
          <a:p>
            <a:r>
              <a:rPr lang="zh-TW" altLang="en-US" dirty="0">
                <a:effectLst/>
              </a:rPr>
              <a:t>明天再想了</a:t>
            </a:r>
            <a:r>
              <a:rPr lang="en-US" altLang="zh-TW" dirty="0">
                <a:effectLst/>
              </a:rPr>
              <a:t>...</a:t>
            </a:r>
            <a:r>
              <a:rPr lang="zh-TW" altLang="en-US" dirty="0">
                <a:effectLst/>
              </a:rPr>
              <a:t>鎢酸鉛那邊重新把那些沒想到的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兩片</a:t>
            </a:r>
            <a:r>
              <a:rPr lang="en-US" altLang="zh-TW" dirty="0">
                <a:effectLst/>
              </a:rPr>
              <a:t>SIPM</a:t>
            </a:r>
            <a:r>
              <a:rPr lang="zh-TW" altLang="en-US" dirty="0">
                <a:effectLst/>
              </a:rPr>
              <a:t>的影響</a:t>
            </a:r>
            <a:r>
              <a:rPr lang="en-US" altLang="zh-TW" dirty="0">
                <a:effectLst/>
              </a:rPr>
              <a:t>+</a:t>
            </a:r>
            <a:r>
              <a:rPr lang="zh-TW" altLang="en-US" dirty="0">
                <a:effectLst/>
              </a:rPr>
              <a:t>那個兩千五</a:t>
            </a:r>
            <a:r>
              <a:rPr lang="en-US" altLang="zh-TW" dirty="0">
                <a:effectLst/>
              </a:rPr>
              <a:t>+</a:t>
            </a:r>
            <a:r>
              <a:rPr lang="en-US" altLang="zh-TW" dirty="0" err="1">
                <a:effectLst/>
              </a:rPr>
              <a:t>channe</a:t>
            </a:r>
            <a:r>
              <a:rPr lang="zh-TW" altLang="en-US" dirty="0">
                <a:effectLst/>
              </a:rPr>
              <a:t>校正對</a:t>
            </a:r>
            <a:r>
              <a:rPr lang="en-US" altLang="zh-TW" dirty="0">
                <a:effectLst/>
              </a:rPr>
              <a:t>ADC</a:t>
            </a:r>
            <a:r>
              <a:rPr lang="zh-TW" altLang="en-US" dirty="0">
                <a:effectLst/>
              </a:rPr>
              <a:t>的縮放</a:t>
            </a:r>
            <a:r>
              <a:rPr lang="en-US" altLang="zh-TW" dirty="0">
                <a:effectLst/>
              </a:rPr>
              <a:t>offset</a:t>
            </a:r>
            <a:r>
              <a:rPr lang="zh-TW" altLang="en-US" dirty="0">
                <a:effectLst/>
              </a:rPr>
              <a:t>影響</a:t>
            </a:r>
            <a:r>
              <a:rPr lang="en-US" altLang="zh-TW" dirty="0">
                <a:effectLst/>
              </a:rPr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799B7E-3F73-4153-8FBA-B04F1012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4" y="4003421"/>
            <a:ext cx="2532600" cy="25326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7576DC-EBF5-4482-99B0-67387311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703" y="4003421"/>
            <a:ext cx="2532600" cy="2532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1914551-EE87-4394-92EA-C7146AFB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05" y="649255"/>
            <a:ext cx="5065197" cy="253259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1688107-E450-4974-AF27-31607FC22BB5}"/>
              </a:ext>
            </a:extLst>
          </p:cNvPr>
          <p:cNvSpPr/>
          <p:nvPr/>
        </p:nvSpPr>
        <p:spPr>
          <a:xfrm>
            <a:off x="6052252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A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4D19C84-E7DE-4DD9-85AD-6215165F1CAD}"/>
              </a:ext>
            </a:extLst>
          </p:cNvPr>
          <p:cNvSpPr/>
          <p:nvPr/>
        </p:nvSpPr>
        <p:spPr>
          <a:xfrm>
            <a:off x="8594873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B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E8E0B5B-BBF2-4417-A610-A480D21BD564}"/>
              </a:ext>
            </a:extLst>
          </p:cNvPr>
          <p:cNvSpPr/>
          <p:nvPr/>
        </p:nvSpPr>
        <p:spPr>
          <a:xfrm rot="16200000">
            <a:off x="5844936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D91354-1D91-4DEB-B8B0-FAD480D3BA5B}"/>
              </a:ext>
            </a:extLst>
          </p:cNvPr>
          <p:cNvSpPr/>
          <p:nvPr/>
        </p:nvSpPr>
        <p:spPr>
          <a:xfrm rot="16200000">
            <a:off x="8369502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D3252D4-6089-4BDD-86E4-0D92AF29C329}"/>
              </a:ext>
            </a:extLst>
          </p:cNvPr>
          <p:cNvCxnSpPr/>
          <p:nvPr/>
        </p:nvCxnSpPr>
        <p:spPr>
          <a:xfrm>
            <a:off x="7639548" y="336406"/>
            <a:ext cx="572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BF3D195F-D6A1-4B62-9887-709EEFF50124}"/>
              </a:ext>
            </a:extLst>
          </p:cNvPr>
          <p:cNvCxnSpPr/>
          <p:nvPr/>
        </p:nvCxnSpPr>
        <p:spPr>
          <a:xfrm>
            <a:off x="7639548" y="494402"/>
            <a:ext cx="5722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41D66AA-D579-408E-97A4-365CF98F748D}"/>
              </a:ext>
            </a:extLst>
          </p:cNvPr>
          <p:cNvCxnSpPr/>
          <p:nvPr/>
        </p:nvCxnSpPr>
        <p:spPr>
          <a:xfrm>
            <a:off x="7925666" y="265615"/>
            <a:ext cx="0" cy="12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AB1ABFBE-3B6A-4DED-BCBA-D73CA4E70225}"/>
              </a:ext>
            </a:extLst>
          </p:cNvPr>
          <p:cNvCxnSpPr/>
          <p:nvPr/>
        </p:nvCxnSpPr>
        <p:spPr>
          <a:xfrm>
            <a:off x="7924683" y="423914"/>
            <a:ext cx="0" cy="1297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9FEFB14-4942-42C2-B075-A049952955BC}"/>
              </a:ext>
            </a:extLst>
          </p:cNvPr>
          <p:cNvSpPr/>
          <p:nvPr/>
        </p:nvSpPr>
        <p:spPr>
          <a:xfrm>
            <a:off x="8103987" y="295738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Width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ED49875-0E01-48E7-B5AE-CF7D0C769FF7}"/>
              </a:ext>
            </a:extLst>
          </p:cNvPr>
          <p:cNvSpPr/>
          <p:nvPr/>
        </p:nvSpPr>
        <p:spPr>
          <a:xfrm>
            <a:off x="8103987" y="453655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Mean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1B7B3F0-0CF1-4121-A9F2-47551E98414E}"/>
              </a:ext>
            </a:extLst>
          </p:cNvPr>
          <p:cNvSpPr/>
          <p:nvPr/>
        </p:nvSpPr>
        <p:spPr>
          <a:xfrm>
            <a:off x="8742394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624B5A6-0A02-4212-9681-E38E1CFD7394}"/>
              </a:ext>
            </a:extLst>
          </p:cNvPr>
          <p:cNvSpPr/>
          <p:nvPr/>
        </p:nvSpPr>
        <p:spPr>
          <a:xfrm>
            <a:off x="6222145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23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8E086-4710-4FF9-A9FD-96F2C608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up: X-ray escape peak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50E69-389C-42A7-99E6-42B2ADDC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6" y="1167732"/>
            <a:ext cx="10601008" cy="867100"/>
          </a:xfrm>
        </p:spPr>
        <p:txBody>
          <a:bodyPr>
            <a:normAutofit/>
          </a:bodyPr>
          <a:lstStyle/>
          <a:p>
            <a:r>
              <a:rPr lang="en-US" altLang="zh-TW" dirty="0"/>
              <a:t>X-ray escape peak is kind of process that the gamma ray loss some energy by X-ray in crystal.</a:t>
            </a:r>
          </a:p>
          <a:p>
            <a:r>
              <a:rPr lang="en-US" altLang="zh-TW" dirty="0"/>
              <a:t>In some crystal scintillator detector paper, they describe the </a:t>
            </a:r>
            <a:r>
              <a:rPr lang="en-US" altLang="zh-TW" dirty="0">
                <a:solidFill>
                  <a:srgbClr val="FF0000"/>
                </a:solidFill>
              </a:rPr>
              <a:t>X-ray escape peak</a:t>
            </a:r>
            <a:r>
              <a:rPr lang="en-US" altLang="zh-TW" dirty="0"/>
              <a:t> in the gamma radiation case.</a:t>
            </a:r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55E333-C2BC-4AB8-B5C5-6E563294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0F6952-AC1F-4B01-B0BD-0BC2270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Simulated spectra of GAGG and LYSO crystals. The X-ray escape peaks are visible in red at around (a) 450 keV for LYSO and (b) 460 keV for GAGG crystals.">
            <a:extLst>
              <a:ext uri="{FF2B5EF4-FFF2-40B4-BE49-F238E27FC236}">
                <a16:creationId xmlns:a16="http://schemas.microsoft.com/office/drawing/2014/main" id="{E4CBDE03-AF0B-4E4B-8B3B-D2390F76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4" y="2988957"/>
            <a:ext cx="6140322" cy="20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FC22D4-E6E6-4813-98F4-286BFE75CD93}"/>
              </a:ext>
            </a:extLst>
          </p:cNvPr>
          <p:cNvSpPr txBox="1"/>
          <p:nvPr/>
        </p:nvSpPr>
        <p:spPr>
          <a:xfrm>
            <a:off x="5315547" y="4983646"/>
            <a:ext cx="6296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11.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Simulated spectra of GAGG and LYSO crystals. The X-ray escape peaks are visible in red at around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450 keV for LYSO and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460 keV for GAGG crystals.</a:t>
            </a:r>
            <a:endParaRPr lang="en-US" altLang="zh-TW" sz="1100" b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2D6C52-CF4B-4186-9956-8543AA5B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0"/>
          <a:stretch/>
        </p:blipFill>
        <p:spPr>
          <a:xfrm>
            <a:off x="734603" y="2826315"/>
            <a:ext cx="3496667" cy="30310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7D6DE3-5652-4F60-B5A3-D018784E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39" t="86851"/>
          <a:stretch/>
        </p:blipFill>
        <p:spPr>
          <a:xfrm>
            <a:off x="734602" y="5857384"/>
            <a:ext cx="3496668" cy="41053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BD5EADD-A8A7-4BEB-A7A6-510611F2465F}"/>
              </a:ext>
            </a:extLst>
          </p:cNvPr>
          <p:cNvSpPr txBox="1"/>
          <p:nvPr/>
        </p:nvSpPr>
        <p:spPr>
          <a:xfrm>
            <a:off x="5348474" y="5469268"/>
            <a:ext cx="6140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Reference: Matter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43; </a:t>
            </a:r>
            <a:r>
              <a:rPr lang="en-US" altLang="zh-TW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https://doi.org/10.3390/condmat6040043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7D116B-2D59-4054-B36A-EF1AFB788374}"/>
              </a:ext>
            </a:extLst>
          </p:cNvPr>
          <p:cNvSpPr txBox="1"/>
          <p:nvPr/>
        </p:nvSpPr>
        <p:spPr>
          <a:xfrm>
            <a:off x="734602" y="2353738"/>
            <a:ext cx="349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i="1" dirty="0">
                <a:solidFill>
                  <a:srgbClr val="222222"/>
                </a:solidFill>
                <a:latin typeface="Arial" panose="020B0604020202020204" pitchFamily="34" charset="0"/>
              </a:rPr>
              <a:t>Text book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zh-TW" sz="1200" dirty="0">
                <a:solidFill>
                  <a:schemeClr val="bg1"/>
                </a:solidFill>
              </a:rPr>
              <a:t>G. F. Knoll, </a:t>
            </a:r>
            <a:r>
              <a:rPr lang="en-US" altLang="zh-TW" sz="1200" i="1" dirty="0">
                <a:solidFill>
                  <a:schemeClr val="bg1"/>
                </a:solidFill>
              </a:rPr>
              <a:t>Radiation Detection and Measurement</a:t>
            </a:r>
            <a:r>
              <a:rPr lang="en-US" altLang="zh-TW" sz="1200" dirty="0">
                <a:solidFill>
                  <a:schemeClr val="bg1"/>
                </a:solidFill>
              </a:rPr>
              <a:t>, 4th ed. (Wiley, 2010)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CA073-CEC7-4750-B19A-C2E4C7F9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to MeV: PWO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A11412-BC22-4DB4-8A83-658A2F4C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5283"/>
            <a:ext cx="8946541" cy="4733370"/>
          </a:xfrm>
        </p:spPr>
        <p:txBody>
          <a:bodyPr/>
          <a:lstStyle/>
          <a:p>
            <a:r>
              <a:rPr lang="en-US" altLang="zh-TW" dirty="0"/>
              <a:t>Use the relationship of </a:t>
            </a:r>
            <a:r>
              <a:rPr lang="en-US" altLang="zh-TW" dirty="0" err="1"/>
              <a:t>ADCmax</a:t>
            </a:r>
            <a:r>
              <a:rPr lang="en-US" altLang="zh-TW" dirty="0"/>
              <a:t>  VS </a:t>
            </a:r>
            <a:r>
              <a:rPr lang="en-US" altLang="zh-TW" dirty="0" err="1"/>
              <a:t>Emax</a:t>
            </a:r>
            <a:r>
              <a:rPr lang="en-US" altLang="zh-TW" dirty="0"/>
              <a:t> and Ebeam VS </a:t>
            </a:r>
            <a:r>
              <a:rPr lang="en-US" altLang="zh-TW" dirty="0" err="1"/>
              <a:t>ADCmax</a:t>
            </a:r>
            <a:r>
              <a:rPr lang="en-US" altLang="zh-TW" dirty="0"/>
              <a:t>, we can convert the ADC to MeV, and know the MeV of THR and </a:t>
            </a:r>
            <a:r>
              <a:rPr lang="el-GR" altLang="zh-TW" dirty="0"/>
              <a:t>σ</a:t>
            </a:r>
            <a:r>
              <a:rPr lang="en-US" altLang="zh-TW"/>
              <a:t>THR –ADC.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F06BC3-D7C4-4646-B281-F0730AFD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48E1E-E823-4E0A-8B65-C1B19FB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15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17F93C-2B4E-4FBD-876A-C6C3E0B0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56" y="2258660"/>
            <a:ext cx="4328160" cy="4328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34" y="2258660"/>
            <a:ext cx="4328160" cy="4328160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C18A47D-88A0-448F-BA72-E8180031CE69}"/>
              </a:ext>
            </a:extLst>
          </p:cNvPr>
          <p:cNvCxnSpPr>
            <a:cxnSpLocks/>
          </p:cNvCxnSpPr>
          <p:nvPr/>
        </p:nvCxnSpPr>
        <p:spPr>
          <a:xfrm flipV="1">
            <a:off x="7645400" y="2730500"/>
            <a:ext cx="0" cy="6540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0E0DD06-8BEE-4863-890B-64BA7FD84F97}"/>
              </a:ext>
            </a:extLst>
          </p:cNvPr>
          <p:cNvCxnSpPr>
            <a:cxnSpLocks/>
          </p:cNvCxnSpPr>
          <p:nvPr/>
        </p:nvCxnSpPr>
        <p:spPr>
          <a:xfrm>
            <a:off x="7645400" y="2730500"/>
            <a:ext cx="33083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CCDFC80-16AF-4AB4-AEFB-C74C5452CA50}"/>
              </a:ext>
            </a:extLst>
          </p:cNvPr>
          <p:cNvCxnSpPr>
            <a:cxnSpLocks/>
          </p:cNvCxnSpPr>
          <p:nvPr/>
        </p:nvCxnSpPr>
        <p:spPr>
          <a:xfrm>
            <a:off x="10953750" y="2730500"/>
            <a:ext cx="0" cy="14414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FE73145-DBC0-4B04-999D-6F63EDD4B161}"/>
              </a:ext>
            </a:extLst>
          </p:cNvPr>
          <p:cNvCxnSpPr/>
          <p:nvPr/>
        </p:nvCxnSpPr>
        <p:spPr>
          <a:xfrm>
            <a:off x="7645400" y="3429000"/>
            <a:ext cx="3308350" cy="793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424B149-12B8-4536-AFF6-F5154CD9DB0D}"/>
              </a:ext>
            </a:extLst>
          </p:cNvPr>
          <p:cNvSpPr/>
          <p:nvPr/>
        </p:nvSpPr>
        <p:spPr>
          <a:xfrm>
            <a:off x="7844325" y="2824483"/>
            <a:ext cx="1771651" cy="546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Leakage part!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38B67AD-25CF-4ED7-9F9B-A3AA982D4667}"/>
              </a:ext>
            </a:extLst>
          </p:cNvPr>
          <p:cNvSpPr/>
          <p:nvPr/>
        </p:nvSpPr>
        <p:spPr>
          <a:xfrm>
            <a:off x="7708900" y="1797050"/>
            <a:ext cx="1460500" cy="27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hlinkClick r:id="rId4" action="ppaction://hlinksldjump"/>
              </a:rPr>
              <a:t>GO back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2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C5D2FD-C0FE-4483-9457-9915CBD0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19" y="2669013"/>
            <a:ext cx="6198917" cy="40321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Problem: Apply the THR cut on PbWO</a:t>
            </a:r>
            <a:r>
              <a:rPr lang="en-US" altLang="zh-TW" baseline="-25000" dirty="0"/>
              <a:t>4</a:t>
            </a:r>
            <a:r>
              <a:rPr lang="en-US" altLang="zh-TW" dirty="0"/>
              <a:t> MC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Why does </a:t>
                </a:r>
                <a:r>
                  <a:rPr lang="en-US" altLang="zh-TW" b="1" dirty="0" err="1"/>
                  <a:t>ADCmax</a:t>
                </a:r>
                <a:r>
                  <a:rPr lang="en-US" altLang="zh-TW" b="1" dirty="0"/>
                  <a:t> show 2 peaks in both MC and data, but </a:t>
                </a:r>
                <a:r>
                  <a:rPr lang="en-US" altLang="zh-TW" b="1" dirty="0" err="1"/>
                  <a:t>Edep</a:t>
                </a:r>
                <a:r>
                  <a:rPr lang="en-US" altLang="zh-TW" b="1" baseline="-25000" dirty="0" err="1"/>
                  <a:t>max</a:t>
                </a:r>
                <a:r>
                  <a:rPr lang="en-US" altLang="zh-TW" b="1" dirty="0"/>
                  <a:t> not?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In simulation, energy is from crystal, but collected photons are from SiPM.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Applying THR cuts makes SiPM channels act separately → sometimes 2 peaks appear in data/MC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For 98 MeV, THR=650, but it behaves like the 450 case in data?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THR(DAC) must be set channel by channel.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Try 450 files of data to check.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>
                    <a:latin typeface="+mj-lt"/>
                  </a:rPr>
                  <a:t>In the high THR cases, the resolution is wired!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THR make the data point in a small range.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When the THR approach the peak, the resolution of Emax is better…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When the THR filter the channels without max tower channel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lt"/>
                  </a:rPr>
                  <a:t>, and also have a smaller resolution.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  <a:blipFill>
                <a:blip r:embed="rId3"/>
                <a:stretch>
                  <a:fillRect l="-148" t="-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16</a:t>
            </a:fld>
            <a:endParaRPr 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2D19E36-6D1E-4300-A92B-67F1167488EB}"/>
              </a:ext>
            </a:extLst>
          </p:cNvPr>
          <p:cNvGrpSpPr/>
          <p:nvPr/>
        </p:nvGrpSpPr>
        <p:grpSpPr>
          <a:xfrm>
            <a:off x="9319260" y="609599"/>
            <a:ext cx="1921118" cy="1903639"/>
            <a:chOff x="8983607" y="259367"/>
            <a:chExt cx="2256771" cy="225387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4CFD93F9-C602-4FC0-AA76-4CA7859A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5610" y="537477"/>
              <a:ext cx="1975762" cy="197576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A6F9DCA-FEB2-49C3-8C31-ECAC01D441D0}"/>
                </a:ext>
              </a:extLst>
            </p:cNvPr>
            <p:cNvSpPr/>
            <p:nvPr/>
          </p:nvSpPr>
          <p:spPr>
            <a:xfrm>
              <a:off x="8983607" y="259367"/>
              <a:ext cx="2256771" cy="27811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E5x5 of </a:t>
              </a:r>
              <a:r>
                <a:rPr lang="en-US" altLang="zh-TW" sz="1200" dirty="0">
                  <a:solidFill>
                    <a:srgbClr val="FF0000"/>
                  </a:solidFill>
                  <a:latin typeface="+mj-lt"/>
                </a:rPr>
                <a:t>Data, </a:t>
              </a:r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HV = 30V</a:t>
              </a:r>
              <a:endParaRPr lang="zh-TW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AB845C7-EC7D-4E1E-AA76-BDC47F23985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289607" y="2513238"/>
            <a:ext cx="424113" cy="770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5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6F8E5-7B39-48A9-879E-CD09392E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Review</a:t>
            </a:r>
            <a:r>
              <a:rPr lang="en-US" altLang="zh-TW" dirty="0"/>
              <a:t>: The cross-talk study in </a:t>
            </a:r>
            <a:r>
              <a:rPr lang="en-US" altLang="zh-TW" dirty="0" err="1"/>
              <a:t>PbWO</a:t>
            </a:r>
            <a:r>
              <a:rPr lang="en-US" altLang="zh-TW" dirty="0"/>
              <a:t> case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2FF1E4-8AD8-464A-9897-9CF4E0E6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691" y="1215940"/>
            <a:ext cx="6529428" cy="2439042"/>
          </a:xfrm>
        </p:spPr>
        <p:txBody>
          <a:bodyPr/>
          <a:lstStyle/>
          <a:p>
            <a:r>
              <a:rPr lang="en-US" altLang="zh-TW" dirty="0"/>
              <a:t>In CH’s study, the GAGG</a:t>
            </a:r>
            <a:r>
              <a:rPr lang="zh-TW" altLang="en-US" dirty="0"/>
              <a:t> </a:t>
            </a:r>
            <a:r>
              <a:rPr lang="en-US" altLang="zh-TW" dirty="0"/>
              <a:t>shot by </a:t>
            </a:r>
            <a:r>
              <a:rPr lang="en-US" altLang="zh-TW" baseline="30000" dirty="0"/>
              <a:t>176</a:t>
            </a:r>
            <a:r>
              <a:rPr lang="en-US" altLang="zh-TW" dirty="0"/>
              <a:t>Lu, have the crosstalk ~10%.</a:t>
            </a:r>
          </a:p>
          <a:p>
            <a:r>
              <a:rPr lang="en-US" altLang="zh-TW" dirty="0"/>
              <a:t>Need to check this is happen or not in our data.</a:t>
            </a:r>
          </a:p>
          <a:p>
            <a:r>
              <a:rPr lang="en-US" altLang="zh-TW" dirty="0"/>
              <a:t>Draw the E</a:t>
            </a:r>
            <a:r>
              <a:rPr lang="en-US" altLang="zh-TW" baseline="-25000" dirty="0"/>
              <a:t>max</a:t>
            </a:r>
            <a:r>
              <a:rPr lang="en-US" altLang="zh-TW" dirty="0"/>
              <a:t>(with 2 SiPM </a:t>
            </a:r>
            <a:r>
              <a:rPr lang="en-US" altLang="zh-TW" dirty="0" err="1"/>
              <a:t>ch.</a:t>
            </a:r>
            <a:r>
              <a:rPr lang="en-US" altLang="zh-TW" dirty="0"/>
              <a:t>) VS E</a:t>
            </a:r>
            <a:r>
              <a:rPr lang="en-US" altLang="zh-TW" baseline="-25000" dirty="0"/>
              <a:t>max</a:t>
            </a:r>
            <a:r>
              <a:rPr lang="en-US" altLang="zh-TW" dirty="0"/>
              <a:t>/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sec</a:t>
            </a:r>
            <a:r>
              <a:rPr lang="en-US" altLang="zh-TW" dirty="0"/>
              <a:t>(with 2 SiPM </a:t>
            </a:r>
            <a:r>
              <a:rPr lang="en-US" altLang="zh-TW" dirty="0" err="1"/>
              <a:t>ch.</a:t>
            </a:r>
            <a:r>
              <a:rPr lang="en-US" altLang="zh-TW" dirty="0"/>
              <a:t>).</a:t>
            </a:r>
          </a:p>
          <a:p>
            <a:pPr lvl="1"/>
            <a:r>
              <a:rPr lang="en-US" altLang="zh-TW" dirty="0"/>
              <a:t>Require the both E</a:t>
            </a:r>
            <a:r>
              <a:rPr lang="en-US" altLang="zh-TW" baseline="-25000" dirty="0"/>
              <a:t>max</a:t>
            </a:r>
            <a:r>
              <a:rPr lang="en-US" altLang="zh-TW" dirty="0"/>
              <a:t> and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sec</a:t>
            </a:r>
            <a:r>
              <a:rPr lang="en-US" altLang="zh-TW" dirty="0"/>
              <a:t> contain 2 SiPM-Ch. signal. </a:t>
            </a:r>
          </a:p>
          <a:p>
            <a:r>
              <a:rPr lang="en-US" altLang="zh-TW" dirty="0"/>
              <a:t>Draw also the E</a:t>
            </a:r>
            <a:r>
              <a:rPr lang="en-US" altLang="zh-TW" baseline="-25000" dirty="0"/>
              <a:t>max</a:t>
            </a:r>
            <a:r>
              <a:rPr lang="en-US" altLang="zh-TW" dirty="0"/>
              <a:t> profile and E</a:t>
            </a:r>
            <a:r>
              <a:rPr lang="en-US" altLang="zh-TW" baseline="-25000" dirty="0"/>
              <a:t>5x5</a:t>
            </a:r>
            <a:r>
              <a:rPr lang="en-US" altLang="zh-TW" dirty="0"/>
              <a:t> to do the comparison.</a:t>
            </a:r>
          </a:p>
          <a:p>
            <a:r>
              <a:rPr lang="en-US" altLang="zh-TW" dirty="0"/>
              <a:t>PS:	 98 MeV couldn’t fire 4 requirement hits in most event.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C02B50-1876-4000-B254-AA0F6E6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BA0082-A799-4776-BE95-74A0BDCE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EC56844-1FA6-4C68-B05D-0A65F8B82FD9}"/>
              </a:ext>
            </a:extLst>
          </p:cNvPr>
          <p:cNvGrpSpPr/>
          <p:nvPr/>
        </p:nvGrpSpPr>
        <p:grpSpPr>
          <a:xfrm>
            <a:off x="370757" y="3413699"/>
            <a:ext cx="5864226" cy="3148402"/>
            <a:chOff x="434975" y="3100005"/>
            <a:chExt cx="5864226" cy="314840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D0C63B1-4C7F-4888-9200-3F99C3B48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" y="3582625"/>
              <a:ext cx="4733925" cy="266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C87197E-A2E8-407B-B646-A394D22F6494}"/>
                </a:ext>
              </a:extLst>
            </p:cNvPr>
            <p:cNvSpPr/>
            <p:nvPr/>
          </p:nvSpPr>
          <p:spPr>
            <a:xfrm rot="16200000">
              <a:off x="3979866" y="4075086"/>
              <a:ext cx="114299" cy="10065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EAFE5A8E-08FD-460B-ACD5-64D1B99FEE7C}"/>
                </a:ext>
              </a:extLst>
            </p:cNvPr>
            <p:cNvCxnSpPr/>
            <p:nvPr/>
          </p:nvCxnSpPr>
          <p:spPr>
            <a:xfrm>
              <a:off x="4540280" y="4578350"/>
              <a:ext cx="774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1345F98-D80D-4F8C-BC8E-367ACC2AE738}"/>
                </a:ext>
              </a:extLst>
            </p:cNvPr>
            <p:cNvSpPr/>
            <p:nvPr/>
          </p:nvSpPr>
          <p:spPr>
            <a:xfrm>
              <a:off x="5314981" y="4375999"/>
              <a:ext cx="984220" cy="3740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Max Cross-talk to Sec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6CCFFA5C-4BB9-4F8D-9640-5C080C9CC59A}"/>
                </a:ext>
              </a:extLst>
            </p:cNvPr>
            <p:cNvSpPr/>
            <p:nvPr/>
          </p:nvSpPr>
          <p:spPr>
            <a:xfrm rot="16200000">
              <a:off x="4162426" y="3927474"/>
              <a:ext cx="292101" cy="273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9F836965-266A-4D19-A1B3-EF6E53CA1206}"/>
                </a:ext>
              </a:extLst>
            </p:cNvPr>
            <p:cNvCxnSpPr/>
            <p:nvPr/>
          </p:nvCxnSpPr>
          <p:spPr>
            <a:xfrm>
              <a:off x="4540280" y="4066242"/>
              <a:ext cx="774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42BDBF8-A5F4-4328-9F19-F8F5A967F73D}"/>
                </a:ext>
              </a:extLst>
            </p:cNvPr>
            <p:cNvSpPr/>
            <p:nvPr/>
          </p:nvSpPr>
          <p:spPr>
            <a:xfrm>
              <a:off x="5314981" y="3835401"/>
              <a:ext cx="984220" cy="4310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Max = 307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Sec = 202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BA371E5E-EC72-468D-ADEA-AF4EE95090BB}"/>
                </a:ext>
              </a:extLst>
            </p:cNvPr>
            <p:cNvSpPr/>
            <p:nvPr/>
          </p:nvSpPr>
          <p:spPr>
            <a:xfrm rot="20004946">
              <a:off x="3923689" y="3644163"/>
              <a:ext cx="226654" cy="10065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6AD401B6-51CD-44EB-BF69-56408C4B9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591289"/>
              <a:ext cx="1314480" cy="2407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FD29C69-EB9E-4B64-A96E-45614562B5F7}"/>
                </a:ext>
              </a:extLst>
            </p:cNvPr>
            <p:cNvSpPr/>
            <p:nvPr/>
          </p:nvSpPr>
          <p:spPr>
            <a:xfrm>
              <a:off x="5314981" y="3360448"/>
              <a:ext cx="984220" cy="4310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err="1">
                  <a:solidFill>
                    <a:srgbClr val="FF0000"/>
                  </a:solidFill>
                </a:rPr>
                <a:t>Max+Sec</a:t>
              </a:r>
              <a:endParaRPr lang="en-US" altLang="zh-TW" sz="1200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 = 307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655E3FDE-DF6D-4D7D-BCF9-7FA376FD4B57}"/>
                </a:ext>
              </a:extLst>
            </p:cNvPr>
            <p:cNvSpPr/>
            <p:nvPr/>
          </p:nvSpPr>
          <p:spPr>
            <a:xfrm rot="20004946">
              <a:off x="3628805" y="3644163"/>
              <a:ext cx="226654" cy="10065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06114C97-3F96-41D2-9C0E-48D3AC6F6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3751" y="3330847"/>
              <a:ext cx="657240" cy="3512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05BDC5D-281A-4B51-888D-102CE9184B88}"/>
                </a:ext>
              </a:extLst>
            </p:cNvPr>
            <p:cNvSpPr/>
            <p:nvPr/>
          </p:nvSpPr>
          <p:spPr>
            <a:xfrm>
              <a:off x="4190992" y="3100005"/>
              <a:ext cx="984220" cy="4310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err="1">
                  <a:solidFill>
                    <a:srgbClr val="FF0000"/>
                  </a:solidFill>
                </a:rPr>
                <a:t>Max+Sec</a:t>
              </a:r>
              <a:endParaRPr lang="en-US" altLang="zh-TW" sz="1200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 = 202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CEEF8815-9548-47A5-A6C2-A99FBBC6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94" y="3896319"/>
            <a:ext cx="2690502" cy="2690502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E8350367-A7BC-44CD-83CE-2342941DD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291" y="3896319"/>
            <a:ext cx="2690502" cy="2690502"/>
          </a:xfrm>
          <a:prstGeom prst="rect">
            <a:avLst/>
          </a:prstGeom>
        </p:spPr>
      </p:pic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76B72D20-917D-4EA9-9C57-D672954900CE}"/>
              </a:ext>
            </a:extLst>
          </p:cNvPr>
          <p:cNvCxnSpPr/>
          <p:nvPr/>
        </p:nvCxnSpPr>
        <p:spPr>
          <a:xfrm>
            <a:off x="7112000" y="3136900"/>
            <a:ext cx="26797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27584A0-2EC6-4421-AB54-53EFE64B4156}"/>
              </a:ext>
            </a:extLst>
          </p:cNvPr>
          <p:cNvCxnSpPr/>
          <p:nvPr/>
        </p:nvCxnSpPr>
        <p:spPr>
          <a:xfrm>
            <a:off x="7010400" y="2813050"/>
            <a:ext cx="742950" cy="103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6F8E5-7B39-48A9-879E-CD09392E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Review</a:t>
            </a:r>
            <a:r>
              <a:rPr lang="en-US" altLang="zh-TW" dirty="0"/>
              <a:t>: The cross-talk study in </a:t>
            </a:r>
            <a:r>
              <a:rPr lang="en-US" altLang="zh-TW" dirty="0" err="1"/>
              <a:t>PbWO</a:t>
            </a:r>
            <a:r>
              <a:rPr lang="en-US" altLang="zh-TW" dirty="0"/>
              <a:t> case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2FF1E4-8AD8-464A-9897-9CF4E0E6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12" y="1062326"/>
            <a:ext cx="10057482" cy="2592656"/>
          </a:xfrm>
        </p:spPr>
        <p:txBody>
          <a:bodyPr/>
          <a:lstStyle/>
          <a:p>
            <a:r>
              <a:rPr lang="en-US" altLang="zh-TW" dirty="0"/>
              <a:t>Draw the E</a:t>
            </a:r>
            <a:r>
              <a:rPr lang="en-US" altLang="zh-TW" baseline="-25000" dirty="0"/>
              <a:t>max</a:t>
            </a:r>
            <a:r>
              <a:rPr lang="en-US" altLang="zh-TW" dirty="0"/>
              <a:t>(with 2 SiPM </a:t>
            </a:r>
            <a:r>
              <a:rPr lang="en-US" altLang="zh-TW" dirty="0" err="1"/>
              <a:t>ch.</a:t>
            </a:r>
            <a:r>
              <a:rPr lang="en-US" altLang="zh-TW" dirty="0"/>
              <a:t>) VS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sec</a:t>
            </a:r>
            <a:r>
              <a:rPr lang="en-US" altLang="zh-TW" baseline="-25000" dirty="0"/>
              <a:t> </a:t>
            </a:r>
            <a:r>
              <a:rPr lang="en-US" altLang="zh-TW" dirty="0"/>
              <a:t>/E</a:t>
            </a:r>
            <a:r>
              <a:rPr lang="en-US" altLang="zh-TW" baseline="-25000" dirty="0"/>
              <a:t>max</a:t>
            </a:r>
            <a:r>
              <a:rPr lang="en-US" altLang="zh-TW" dirty="0"/>
              <a:t> (with 2 SiPM </a:t>
            </a:r>
            <a:r>
              <a:rPr lang="en-US" altLang="zh-TW" dirty="0" err="1"/>
              <a:t>ch.</a:t>
            </a:r>
            <a:r>
              <a:rPr lang="en-US" altLang="zh-TW" dirty="0"/>
              <a:t>).</a:t>
            </a:r>
          </a:p>
          <a:p>
            <a:pPr lvl="1"/>
            <a:r>
              <a:rPr lang="en-US" altLang="zh-TW" dirty="0"/>
              <a:t>Require the both E</a:t>
            </a:r>
            <a:r>
              <a:rPr lang="en-US" altLang="zh-TW" baseline="-25000" dirty="0"/>
              <a:t>max</a:t>
            </a:r>
            <a:r>
              <a:rPr lang="en-US" altLang="zh-TW" dirty="0"/>
              <a:t> and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sec</a:t>
            </a:r>
            <a:r>
              <a:rPr lang="en-US" altLang="zh-TW" dirty="0"/>
              <a:t> contain 2 SiPM-Ch. signal. </a:t>
            </a:r>
          </a:p>
          <a:p>
            <a:r>
              <a:rPr lang="en-US" altLang="zh-TW" dirty="0"/>
              <a:t>Draw also the E</a:t>
            </a:r>
            <a:r>
              <a:rPr lang="en-US" altLang="zh-TW" baseline="-25000" dirty="0"/>
              <a:t>max</a:t>
            </a:r>
            <a:r>
              <a:rPr lang="en-US" altLang="zh-TW" dirty="0"/>
              <a:t> profile and E</a:t>
            </a:r>
            <a:r>
              <a:rPr lang="en-US" altLang="zh-TW" baseline="-25000" dirty="0"/>
              <a:t>5x5</a:t>
            </a:r>
            <a:r>
              <a:rPr lang="en-US" altLang="zh-TW" dirty="0"/>
              <a:t> to do the comparison.</a:t>
            </a:r>
          </a:p>
          <a:p>
            <a:r>
              <a:rPr lang="en-US" altLang="zh-TW" dirty="0"/>
              <a:t>Discussion: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Q1. </a:t>
            </a:r>
            <a:r>
              <a:rPr lang="en-US" altLang="zh-TW" dirty="0"/>
              <a:t>Why E=197, the ratio is quite large? </a:t>
            </a:r>
            <a:r>
              <a:rPr lang="en-US" altLang="zh-TW" dirty="0">
                <a:solidFill>
                  <a:srgbClr val="FF0000"/>
                </a:solidFill>
              </a:rPr>
              <a:t>A:</a:t>
            </a:r>
            <a:r>
              <a:rPr lang="en-US" altLang="zh-TW" dirty="0"/>
              <a:t> Because the low ratio case is flited by 4-Hits condition.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Q2. </a:t>
            </a:r>
            <a:r>
              <a:rPr lang="en-US" altLang="zh-TW" dirty="0"/>
              <a:t>If the data contains the obviously </a:t>
            </a:r>
            <a:r>
              <a:rPr lang="en-US" altLang="zh-TW" dirty="0">
                <a:solidFill>
                  <a:srgbClr val="0000FF"/>
                </a:solidFill>
              </a:rPr>
              <a:t>cross-talk</a:t>
            </a:r>
            <a:r>
              <a:rPr lang="en-US" altLang="zh-TW" dirty="0"/>
              <a:t> which is like CH’s study? </a:t>
            </a:r>
            <a:r>
              <a:rPr lang="en-US" altLang="zh-TW" dirty="0">
                <a:solidFill>
                  <a:srgbClr val="FF0000"/>
                </a:solidFill>
              </a:rPr>
              <a:t>A: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Not</a:t>
            </a:r>
            <a:r>
              <a:rPr lang="en-US" altLang="zh-TW" dirty="0"/>
              <a:t> find in the E</a:t>
            </a:r>
            <a:r>
              <a:rPr lang="en-US" altLang="zh-TW" baseline="-25000" dirty="0"/>
              <a:t>max</a:t>
            </a:r>
            <a:r>
              <a:rPr lang="en-US" altLang="zh-TW" dirty="0"/>
              <a:t> and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sec</a:t>
            </a:r>
            <a:r>
              <a:rPr lang="en-US" altLang="zh-TW" dirty="0"/>
              <a:t>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C02B50-1876-4000-B254-AA0F6E6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BA0082-A799-4776-BE95-74A0BDCE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1506528C-21CE-4EEA-B008-0F0E7A3A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" y="3627763"/>
            <a:ext cx="2986276" cy="2986276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7DF6CE7-E9D6-40B5-88E2-60C1A376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404" y="3627763"/>
            <a:ext cx="2986276" cy="2986276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CE9DF85C-363E-4C51-93DF-AFBDDBCE8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0" y="3627763"/>
            <a:ext cx="2986276" cy="2986276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F1D1D87-F303-489E-8D39-2BD154ED0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096" y="3627763"/>
            <a:ext cx="2986276" cy="29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3F96466-3970-4E73-BE30-F71925F3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815"/>
            <a:ext cx="12192000" cy="254353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C76F8E5-7B39-48A9-879E-CD09392E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cross-talk study in </a:t>
            </a:r>
            <a:r>
              <a:rPr lang="en-US" altLang="zh-TW" dirty="0" err="1"/>
              <a:t>PbWO</a:t>
            </a:r>
            <a:r>
              <a:rPr lang="en-US" altLang="zh-TW" dirty="0"/>
              <a:t> case: SiPM </a:t>
            </a:r>
            <a:r>
              <a:rPr lang="en-US" altLang="zh-TW" dirty="0" err="1"/>
              <a:t>ch.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2FF1E4-8AD8-464A-9897-9CF4E0E6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8806"/>
            <a:ext cx="6529428" cy="2250044"/>
          </a:xfrm>
        </p:spPr>
        <p:txBody>
          <a:bodyPr>
            <a:normAutofit/>
          </a:bodyPr>
          <a:lstStyle/>
          <a:p>
            <a:r>
              <a:rPr lang="en-US" altLang="zh-TW" dirty="0"/>
              <a:t>Draw the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dep</a:t>
            </a:r>
            <a:r>
              <a:rPr lang="en-US" altLang="zh-TW" dirty="0"/>
              <a:t> of </a:t>
            </a:r>
            <a:r>
              <a:rPr lang="en-US" altLang="zh-TW" dirty="0" err="1"/>
              <a:t>ADC</a:t>
            </a:r>
            <a:r>
              <a:rPr lang="en-US" altLang="zh-TW" baseline="-25000" dirty="0" err="1"/>
              <a:t>max</a:t>
            </a:r>
            <a:r>
              <a:rPr lang="en-US" altLang="zh-TW" dirty="0"/>
              <a:t> VS </a:t>
            </a:r>
            <a:r>
              <a:rPr lang="en-US" altLang="zh-TW" dirty="0" err="1"/>
              <a:t>ADC</a:t>
            </a:r>
            <a:r>
              <a:rPr lang="en-US" altLang="zh-TW" baseline="-25000" dirty="0" err="1"/>
              <a:t>sec</a:t>
            </a:r>
            <a:r>
              <a:rPr lang="en-US" altLang="zh-TW" baseline="-25000" dirty="0"/>
              <a:t> or other</a:t>
            </a:r>
            <a:r>
              <a:rPr lang="en-US" altLang="zh-TW" dirty="0"/>
              <a:t>/ </a:t>
            </a:r>
            <a:r>
              <a:rPr lang="en-US" altLang="zh-TW" dirty="0" err="1"/>
              <a:t>ADC</a:t>
            </a:r>
            <a:r>
              <a:rPr lang="en-US" altLang="zh-TW" baseline="-25000" dirty="0" err="1"/>
              <a:t>max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Any channels draw in the graph like CH’s result.</a:t>
            </a:r>
          </a:p>
          <a:p>
            <a:r>
              <a:rPr lang="en-US" altLang="zh-TW" dirty="0"/>
              <a:t>In the result:</a:t>
            </a:r>
          </a:p>
          <a:p>
            <a:pPr lvl="1"/>
            <a:r>
              <a:rPr lang="en-US" altLang="zh-TW" dirty="0" err="1"/>
              <a:t>ADC</a:t>
            </a:r>
            <a:r>
              <a:rPr lang="en-US" altLang="zh-TW" baseline="-25000" dirty="0" err="1"/>
              <a:t>sec</a:t>
            </a:r>
            <a:r>
              <a:rPr lang="en-US" altLang="zh-TW" dirty="0"/>
              <a:t> share about &gt;90% signal, which is because they are in the same crystal.</a:t>
            </a:r>
          </a:p>
          <a:p>
            <a:pPr lvl="1"/>
            <a:r>
              <a:rPr lang="en-US" altLang="zh-TW" dirty="0"/>
              <a:t>The other channel also share the total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dep</a:t>
            </a:r>
            <a:r>
              <a:rPr lang="en-US" altLang="zh-TW" dirty="0"/>
              <a:t> like the linear form.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The </a:t>
            </a:r>
            <a:r>
              <a:rPr lang="en-US" altLang="zh-TW" dirty="0" err="1">
                <a:solidFill>
                  <a:srgbClr val="FF0000"/>
                </a:solidFill>
              </a:rPr>
              <a:t>PbWO</a:t>
            </a:r>
            <a:r>
              <a:rPr lang="en-US" altLang="zh-TW" dirty="0">
                <a:solidFill>
                  <a:srgbClr val="FF0000"/>
                </a:solidFill>
              </a:rPr>
              <a:t> without full readout contains without the “cross-talk”!</a:t>
            </a:r>
          </a:p>
          <a:p>
            <a:pPr lvl="2"/>
            <a:r>
              <a:rPr lang="en-US" altLang="zh-TW" dirty="0">
                <a:solidFill>
                  <a:srgbClr val="FF0000"/>
                </a:solidFill>
              </a:rPr>
              <a:t>Maybe the THR is too high to for </a:t>
            </a:r>
            <a:r>
              <a:rPr lang="en-US" altLang="zh-TW" dirty="0" err="1">
                <a:solidFill>
                  <a:srgbClr val="FF0000"/>
                </a:solidFill>
              </a:rPr>
              <a:t>corss</a:t>
            </a:r>
            <a:r>
              <a:rPr lang="en-US" altLang="zh-TW" dirty="0">
                <a:solidFill>
                  <a:srgbClr val="FF0000"/>
                </a:solidFill>
              </a:rPr>
              <a:t>-talk to fire the channel!</a:t>
            </a:r>
          </a:p>
          <a:p>
            <a:pPr lvl="1"/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C02B50-1876-4000-B254-AA0F6E6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BA0082-A799-4776-BE95-74A0BDCE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694" y="588473"/>
            <a:ext cx="838199" cy="182218"/>
          </a:xfrm>
        </p:spPr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04175F7-4D5E-4C82-81AE-72E3925E9939}"/>
              </a:ext>
            </a:extLst>
          </p:cNvPr>
          <p:cNvSpPr txBox="1"/>
          <p:nvPr/>
        </p:nvSpPr>
        <p:spPr>
          <a:xfrm>
            <a:off x="80786" y="3362703"/>
            <a:ext cx="8078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B0A898"/>
                </a:solidFill>
              </a:rPr>
              <a:t>PS: all graphs of any cases in: </a:t>
            </a:r>
            <a:r>
              <a:rPr lang="zh-TW" altLang="en-US" sz="1100" dirty="0">
                <a:solidFill>
                  <a:srgbClr val="B0A898"/>
                </a:solidFill>
              </a:rPr>
              <a:t>/data8/ZDC/EMCal/ShareScript/PbWOBTHV/HV30V/SSSelect</a:t>
            </a:r>
            <a:r>
              <a:rPr lang="en-US" altLang="zh-TW" sz="1100" dirty="0">
                <a:solidFill>
                  <a:srgbClr val="B0A898"/>
                </a:solidFill>
              </a:rPr>
              <a:t>/ADC12Relatioship_E*.gif</a:t>
            </a:r>
            <a:endParaRPr lang="zh-TW" altLang="en-US" sz="1100" dirty="0">
              <a:solidFill>
                <a:srgbClr val="B0A898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877B7D-7B90-40E7-B422-DF671CB1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94" y="588473"/>
            <a:ext cx="5265899" cy="284052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9BE51A96-64B7-4120-8765-73CD51FEC7A1}"/>
              </a:ext>
            </a:extLst>
          </p:cNvPr>
          <p:cNvSpPr txBox="1"/>
          <p:nvPr/>
        </p:nvSpPr>
        <p:spPr>
          <a:xfrm>
            <a:off x="0" y="3696319"/>
            <a:ext cx="403225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Majority VS Minority(</a:t>
            </a:r>
            <a:r>
              <a:rPr lang="en-US" altLang="zh-TW" dirty="0" err="1">
                <a:solidFill>
                  <a:srgbClr val="0000FF"/>
                </a:solidFill>
              </a:rPr>
              <a:t>ADC</a:t>
            </a:r>
            <a:r>
              <a:rPr lang="en-US" altLang="zh-TW" baseline="-25000" dirty="0" err="1">
                <a:solidFill>
                  <a:srgbClr val="0000FF"/>
                </a:solidFill>
              </a:rPr>
              <a:t>!max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F4EDA90-E64F-4258-AFE7-BFB45D472134}"/>
              </a:ext>
            </a:extLst>
          </p:cNvPr>
          <p:cNvSpPr txBox="1"/>
          <p:nvPr/>
        </p:nvSpPr>
        <p:spPr>
          <a:xfrm>
            <a:off x="4079874" y="3696319"/>
            <a:ext cx="403225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Majority VS Minority(</a:t>
            </a:r>
            <a:r>
              <a:rPr lang="en-US" altLang="zh-TW" dirty="0" err="1">
                <a:solidFill>
                  <a:srgbClr val="0000FF"/>
                </a:solidFill>
              </a:rPr>
              <a:t>ADC</a:t>
            </a:r>
            <a:r>
              <a:rPr lang="en-US" altLang="zh-TW" baseline="-25000" dirty="0" err="1">
                <a:solidFill>
                  <a:srgbClr val="0000FF"/>
                </a:solidFill>
              </a:rPr>
              <a:t>sec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72A64D0-F0D9-40C2-B823-AE7F57C32CBD}"/>
              </a:ext>
            </a:extLst>
          </p:cNvPr>
          <p:cNvSpPr txBox="1"/>
          <p:nvPr/>
        </p:nvSpPr>
        <p:spPr>
          <a:xfrm>
            <a:off x="8159749" y="3696319"/>
            <a:ext cx="403225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Majority VS Minority(ADC</a:t>
            </a:r>
            <a:r>
              <a:rPr lang="en-US" altLang="zh-TW" baseline="-25000" dirty="0">
                <a:solidFill>
                  <a:srgbClr val="0000FF"/>
                </a:solidFill>
              </a:rPr>
              <a:t>&lt;sec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4A15C-A05E-404B-B806-6D2C01E8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MC version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94A145-D30C-4E2A-A121-EB04EFFB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6587"/>
            <a:ext cx="9404723" cy="4733370"/>
          </a:xfrm>
        </p:spPr>
        <p:txBody>
          <a:bodyPr/>
          <a:lstStyle/>
          <a:p>
            <a:r>
              <a:rPr lang="en-US" altLang="zh-TW" dirty="0"/>
              <a:t>Some problem about opt-MC</a:t>
            </a:r>
          </a:p>
          <a:p>
            <a:pPr lvl="1"/>
            <a:r>
              <a:rPr lang="en-US" altLang="zh-TW" dirty="0"/>
              <a:t>Because, the signal cut by THR couldn’t fit data well, I will tune the THR of MC first!</a:t>
            </a:r>
          </a:p>
          <a:p>
            <a:pPr lvl="1"/>
            <a:r>
              <a:rPr lang="en-US" altLang="zh-TW" dirty="0"/>
              <a:t>The boundary reflection is not complete to the experiment setup, I will do after new MC done!</a:t>
            </a:r>
          </a:p>
          <a:p>
            <a:r>
              <a:rPr lang="en-US" altLang="zh-TW" dirty="0"/>
              <a:t>The </a:t>
            </a:r>
            <a:r>
              <a:rPr lang="en-US" altLang="zh-TW" dirty="0" err="1"/>
              <a:t>Edep</a:t>
            </a:r>
            <a:r>
              <a:rPr lang="en-US" altLang="zh-TW" dirty="0"/>
              <a:t> cases: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94D4C9-5C6C-4EE5-B31C-57A7EFF2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300C92-692C-4492-96D8-DBA93E0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BCCCA35-9CBF-4B44-8389-D9BFB69C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34" y="2516471"/>
            <a:ext cx="9404723" cy="196204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9356A0D-8194-4A69-8271-8EAD002AFBEA}"/>
              </a:ext>
            </a:extLst>
          </p:cNvPr>
          <p:cNvSpPr/>
          <p:nvPr/>
        </p:nvSpPr>
        <p:spPr>
          <a:xfrm>
            <a:off x="4911882" y="2257040"/>
            <a:ext cx="3194426" cy="248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/>
              <a:t>Edep</a:t>
            </a:r>
            <a:r>
              <a:rPr lang="en-US" altLang="zh-TW" sz="1400" dirty="0"/>
              <a:t> ratio 796MeV, THR = 0</a:t>
            </a:r>
            <a:endParaRPr lang="zh-TW" altLang="en-US" sz="1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7D848C5-3C4C-4910-ABDE-85E124A60C28}"/>
              </a:ext>
            </a:extLst>
          </p:cNvPr>
          <p:cNvSpPr/>
          <p:nvPr/>
        </p:nvSpPr>
        <p:spPr>
          <a:xfrm>
            <a:off x="2404008" y="4077048"/>
            <a:ext cx="8055644" cy="230249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1B5E36-AF84-45B1-9684-96843412928D}"/>
              </a:ext>
            </a:extLst>
          </p:cNvPr>
          <p:cNvSpPr/>
          <p:nvPr/>
        </p:nvSpPr>
        <p:spPr>
          <a:xfrm>
            <a:off x="2755524" y="3761636"/>
            <a:ext cx="1828800" cy="28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2CFF"/>
                </a:solidFill>
              </a:rPr>
              <a:t>Not be cut</a:t>
            </a:r>
            <a:endParaRPr lang="zh-TW" altLang="en-US" dirty="0">
              <a:solidFill>
                <a:srgbClr val="FF2CFF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AEF1A30-65B3-4262-9799-3EFEAA21B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34" y="4716188"/>
            <a:ext cx="9404723" cy="196204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3F18A1E-5910-4BD2-B42C-B1CF75EB5664}"/>
              </a:ext>
            </a:extLst>
          </p:cNvPr>
          <p:cNvSpPr/>
          <p:nvPr/>
        </p:nvSpPr>
        <p:spPr>
          <a:xfrm>
            <a:off x="4911882" y="4439912"/>
            <a:ext cx="3194426" cy="248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SiPM-signal ratio 796MeV, THR = 0</a:t>
            </a:r>
            <a:endParaRPr lang="zh-TW" altLang="en-US" sz="1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9D1CF4F-A29D-4D28-AE77-964B6D8C604A}"/>
              </a:ext>
            </a:extLst>
          </p:cNvPr>
          <p:cNvSpPr/>
          <p:nvPr/>
        </p:nvSpPr>
        <p:spPr>
          <a:xfrm>
            <a:off x="2404008" y="6328931"/>
            <a:ext cx="8055644" cy="230249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A073A0-B80C-42E7-BF38-CBC3A821CD02}"/>
              </a:ext>
            </a:extLst>
          </p:cNvPr>
          <p:cNvSpPr/>
          <p:nvPr/>
        </p:nvSpPr>
        <p:spPr>
          <a:xfrm>
            <a:off x="2755524" y="5928335"/>
            <a:ext cx="1828800" cy="28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2CFF"/>
                </a:solidFill>
              </a:rPr>
              <a:t>Not be cut</a:t>
            </a:r>
            <a:endParaRPr lang="zh-TW" altLang="en-US" dirty="0">
              <a:solidFill>
                <a:srgbClr val="FF2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9C657-E9C7-4599-93DE-ECC75264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the full readout problem!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DA937-B390-4802-9A8B-40F8A877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900" y="2643471"/>
            <a:ext cx="8722703" cy="3452535"/>
          </a:xfrm>
        </p:spPr>
        <p:txBody>
          <a:bodyPr/>
          <a:lstStyle/>
          <a:p>
            <a:r>
              <a:rPr lang="en-US" altLang="zh-TW" dirty="0"/>
              <a:t>I found the setup under full-readout setting contains:</a:t>
            </a:r>
          </a:p>
          <a:p>
            <a:r>
              <a:rPr lang="en-US" altLang="zh-TW" dirty="0"/>
              <a:t>Sometimes, the ROC sends packets with no fired channels.</a:t>
            </a:r>
          </a:p>
          <a:p>
            <a:endParaRPr lang="en-US" altLang="zh-TW" dirty="0"/>
          </a:p>
          <a:p>
            <a:r>
              <a:rPr lang="en-US" altLang="zh-TW" dirty="0"/>
              <a:t>Why? The package should be output when any channel in one ROC is fired?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089509-0AA6-473D-880D-167A366F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B65689-BFEA-4A46-9C69-C163A1D9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C3F065-8304-4D7F-A48E-620494393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25"/>
          <a:stretch/>
        </p:blipFill>
        <p:spPr>
          <a:xfrm>
            <a:off x="504535" y="1311841"/>
            <a:ext cx="1457615" cy="51397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7B7107-55F3-4E91-9A8E-58A10A301FC0}"/>
              </a:ext>
            </a:extLst>
          </p:cNvPr>
          <p:cNvSpPr/>
          <p:nvPr/>
        </p:nvSpPr>
        <p:spPr>
          <a:xfrm>
            <a:off x="787400" y="1311841"/>
            <a:ext cx="1174750" cy="2580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652560-0D37-424C-A233-224344FE9019}"/>
              </a:ext>
            </a:extLst>
          </p:cNvPr>
          <p:cNvSpPr/>
          <p:nvPr/>
        </p:nvSpPr>
        <p:spPr>
          <a:xfrm>
            <a:off x="547314" y="1061385"/>
            <a:ext cx="1593850" cy="23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Same ROC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3CA7AEB-B4AB-4AC9-983A-369718C4DB00}"/>
              </a:ext>
            </a:extLst>
          </p:cNvPr>
          <p:cNvCxnSpPr>
            <a:cxnSpLocks/>
          </p:cNvCxnSpPr>
          <p:nvPr/>
        </p:nvCxnSpPr>
        <p:spPr>
          <a:xfrm flipH="1" flipV="1">
            <a:off x="1463821" y="2203450"/>
            <a:ext cx="781194" cy="146050"/>
          </a:xfrm>
          <a:prstGeom prst="straightConnector1">
            <a:avLst/>
          </a:prstGeom>
          <a:ln>
            <a:solidFill>
              <a:srgbClr val="FF2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94935C0A-EC1B-452A-B558-86203C7ECD1E}"/>
              </a:ext>
            </a:extLst>
          </p:cNvPr>
          <p:cNvSpPr/>
          <p:nvPr/>
        </p:nvSpPr>
        <p:spPr>
          <a:xfrm>
            <a:off x="2051050" y="2033864"/>
            <a:ext cx="4699000" cy="609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2CFF"/>
                </a:solidFill>
              </a:rPr>
              <a:t>The Boolean  “Hit ” means channel “fire”?</a:t>
            </a:r>
            <a:endParaRPr lang="zh-TW" altLang="en-US" dirty="0">
              <a:solidFill>
                <a:srgbClr val="FF2C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8A56C8-D821-4A5D-A910-27D6FB3E0B73}"/>
              </a:ext>
            </a:extLst>
          </p:cNvPr>
          <p:cNvSpPr/>
          <p:nvPr/>
        </p:nvSpPr>
        <p:spPr>
          <a:xfrm>
            <a:off x="1293439" y="1311842"/>
            <a:ext cx="81482" cy="812436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E493BA-6AD0-4E75-AE0B-DE19C9D1B70B}"/>
              </a:ext>
            </a:extLst>
          </p:cNvPr>
          <p:cNvSpPr/>
          <p:nvPr/>
        </p:nvSpPr>
        <p:spPr>
          <a:xfrm>
            <a:off x="1382339" y="2124277"/>
            <a:ext cx="81482" cy="1768273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577CC93-06C7-4956-838A-5D4A4CA5851E}"/>
              </a:ext>
            </a:extLst>
          </p:cNvPr>
          <p:cNvSpPr/>
          <p:nvPr/>
        </p:nvSpPr>
        <p:spPr>
          <a:xfrm>
            <a:off x="787400" y="3890873"/>
            <a:ext cx="1174750" cy="2580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2B19F6-F69C-4DB3-9389-D09E4B96B309}"/>
              </a:ext>
            </a:extLst>
          </p:cNvPr>
          <p:cNvSpPr/>
          <p:nvPr/>
        </p:nvSpPr>
        <p:spPr>
          <a:xfrm>
            <a:off x="1334180" y="3890874"/>
            <a:ext cx="81482" cy="812436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BAA3094-CAC6-4D59-9A35-FBCCA9B195CA}"/>
              </a:ext>
            </a:extLst>
          </p:cNvPr>
          <p:cNvSpPr/>
          <p:nvPr/>
        </p:nvSpPr>
        <p:spPr>
          <a:xfrm>
            <a:off x="1382339" y="4703309"/>
            <a:ext cx="81482" cy="1768273"/>
          </a:xfrm>
          <a:prstGeom prst="rect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7397BC2-9937-4246-809E-5DF2181EA553}"/>
              </a:ext>
            </a:extLst>
          </p:cNvPr>
          <p:cNvCxnSpPr/>
          <p:nvPr/>
        </p:nvCxnSpPr>
        <p:spPr>
          <a:xfrm flipH="1">
            <a:off x="1536700" y="2643472"/>
            <a:ext cx="787400" cy="1763428"/>
          </a:xfrm>
          <a:prstGeom prst="straightConnector1">
            <a:avLst/>
          </a:prstGeom>
          <a:ln>
            <a:solidFill>
              <a:srgbClr val="FF2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16415-E03C-434C-983E-99EE96C5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FDE737-6241-4095-80AF-C87A926A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515037"/>
            <a:ext cx="11277156" cy="4733370"/>
          </a:xfrm>
        </p:spPr>
        <p:txBody>
          <a:bodyPr/>
          <a:lstStyle/>
          <a:p>
            <a:r>
              <a:rPr lang="en-US" altLang="zh-TW" dirty="0"/>
              <a:t>Our </a:t>
            </a:r>
            <a:r>
              <a:rPr lang="en-US" altLang="zh-TW" dirty="0" err="1"/>
              <a:t>PbWO</a:t>
            </a:r>
            <a:r>
              <a:rPr lang="en-US" altLang="zh-TW" dirty="0"/>
              <a:t> setup without full-readout is not contain obviously cross-talk.</a:t>
            </a:r>
          </a:p>
          <a:p>
            <a:r>
              <a:rPr lang="en-US" altLang="zh-TW" dirty="0"/>
              <a:t>The MC need to be tune n the THR part!</a:t>
            </a:r>
          </a:p>
          <a:p>
            <a:r>
              <a:rPr lang="en-US" altLang="zh-TW" dirty="0"/>
              <a:t>The CitiROC will sent the package without any channel was fired!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038F4B-B933-46E6-A712-BFC4A709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818ADB-2EF1-4552-ABBF-6585EA37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dirty="0"/>
              <a:t>Try the new function/algorism in energy regression.</a:t>
            </a:r>
          </a:p>
          <a:p>
            <a:pPr lvl="1"/>
            <a:r>
              <a:rPr lang="en-US" altLang="zh-TW" u="sng" strike="sngStrike" dirty="0"/>
              <a:t>Energy regression by MC. </a:t>
            </a:r>
            <a:r>
              <a:rPr lang="en-US" altLang="zh-TW" u="sng" dirty="0">
                <a:solidFill>
                  <a:srgbClr val="FF0000"/>
                </a:solidFill>
              </a:rPr>
              <a:t> =&gt; Scan all MC case and apply the parameters on data to improve resolution.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dirty="0"/>
              <a:t>Tune the THR of MC to fit the </a:t>
            </a:r>
            <a:r>
              <a:rPr lang="en-US" altLang="zh-TW"/>
              <a:t>data case.</a:t>
            </a:r>
            <a:endParaRPr lang="en-US" altLang="zh-TW" u="sng"/>
          </a:p>
          <a:p>
            <a:pPr lvl="1"/>
            <a:r>
              <a:rPr lang="en-US" altLang="zh-TW" u="sng" dirty="0"/>
              <a:t>Use the new MC which the boundary reflection is fit to the EXP.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9A58-7D12-4814-AAA9-D984603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CC886-347C-47E1-809B-07885318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02E7D-A49B-4CF5-9F63-CEC54D8F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08084-8E30-40C7-B653-60DE95D4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70530</TotalTime>
  <Words>1462</Words>
  <Application>Microsoft Office PowerPoint</Application>
  <PresentationFormat>寬螢幕</PresentationFormat>
  <Paragraphs>180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Roboto</vt:lpstr>
      <vt:lpstr>Times New Roman</vt:lpstr>
      <vt:lpstr>Wingdings</vt:lpstr>
      <vt:lpstr>Wingdings 3</vt:lpstr>
      <vt:lpstr>模板2</vt:lpstr>
      <vt:lpstr>Weekly meeting</vt:lpstr>
      <vt:lpstr>Review: The cross-talk study in PbWO case</vt:lpstr>
      <vt:lpstr>Review: The cross-talk study in PbWO case</vt:lpstr>
      <vt:lpstr>The cross-talk study in PbWO case: SiPM ch.</vt:lpstr>
      <vt:lpstr>The MC version</vt:lpstr>
      <vt:lpstr>About the full readout problem!</vt:lpstr>
      <vt:lpstr>Summary</vt:lpstr>
      <vt:lpstr>To do </vt:lpstr>
      <vt:lpstr>END</vt:lpstr>
      <vt:lpstr>The MC condition</vt:lpstr>
      <vt:lpstr>THR. fit of readout board: PbWO4</vt:lpstr>
      <vt:lpstr>Mean THR</vt:lpstr>
      <vt:lpstr>Mean THR</vt:lpstr>
      <vt:lpstr>Back up: X-ray escape peak</vt:lpstr>
      <vt:lpstr>ADC to MeV: PWO </vt:lpstr>
      <vt:lpstr>Problem: Apply the THR cut on PbWO4 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12477</cp:revision>
  <dcterms:created xsi:type="dcterms:W3CDTF">2020-10-12T05:45:27Z</dcterms:created>
  <dcterms:modified xsi:type="dcterms:W3CDTF">2025-11-13T12:07:12Z</dcterms:modified>
</cp:coreProperties>
</file>