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642" r:id="rId3"/>
    <p:sldId id="640" r:id="rId4"/>
    <p:sldId id="648" r:id="rId5"/>
    <p:sldId id="639" r:id="rId6"/>
    <p:sldId id="641" r:id="rId7"/>
    <p:sldId id="638" r:id="rId8"/>
    <p:sldId id="643" r:id="rId9"/>
    <p:sldId id="649" r:id="rId10"/>
    <p:sldId id="644" r:id="rId11"/>
    <p:sldId id="650" r:id="rId12"/>
    <p:sldId id="646" r:id="rId13"/>
    <p:sldId id="407" r:id="rId14"/>
    <p:sldId id="448" r:id="rId15"/>
  </p:sldIdLst>
  <p:sldSz cx="12192000" cy="6858000"/>
  <p:notesSz cx="6858000" cy="9144000"/>
  <p:defaultTextStyle>
    <a:defPPr>
      <a:defRPr lang="en-US"/>
    </a:defPPr>
    <a:lvl1pPr marL="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06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12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18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24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30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36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42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48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C71E07ED-570C-4103-AE36-2F6AC5BC9FFF}">
          <p14:sldIdLst>
            <p14:sldId id="256"/>
            <p14:sldId id="642"/>
            <p14:sldId id="640"/>
            <p14:sldId id="648"/>
            <p14:sldId id="639"/>
            <p14:sldId id="641"/>
            <p14:sldId id="638"/>
            <p14:sldId id="643"/>
            <p14:sldId id="649"/>
            <p14:sldId id="644"/>
            <p14:sldId id="650"/>
            <p14:sldId id="646"/>
            <p14:sldId id="407"/>
            <p14:sldId id="448"/>
          </p14:sldIdLst>
        </p14:section>
        <p14:section name="OLD" id="{9FEB97FE-894A-4E95-B0B4-E5F930988A08}">
          <p14:sldIdLst/>
        </p14:section>
        <p14:section name="未命名的章節" id="{FBFD0632-491E-4772-8550-DDA63FD7BC0A}">
          <p14:sldIdLst/>
        </p14:section>
        <p14:section name="back" id="{1590131B-47B5-47AE-A8F1-F2F406D30CCD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宇翔 蕭" initials="宇翔" lastIdx="3" clrIdx="0">
    <p:extLst>
      <p:ext uri="{19B8F6BF-5375-455C-9EA6-DF929625EA0E}">
        <p15:presenceInfo xmlns:p15="http://schemas.microsoft.com/office/powerpoint/2012/main" userId="72c0bfc401acae7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2CFF"/>
    <a:srgbClr val="00B050"/>
    <a:srgbClr val="B0A898"/>
    <a:srgbClr val="8A9AF8"/>
    <a:srgbClr val="D6D6D6"/>
    <a:srgbClr val="00B0F0"/>
    <a:srgbClr val="09D0F5"/>
    <a:srgbClr val="83EB79"/>
    <a:srgbClr val="00B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31" autoAdjust="0"/>
    <p:restoredTop sz="97628" autoAdjust="0"/>
  </p:normalViewPr>
  <p:slideViewPr>
    <p:cSldViewPr snapToGrid="0" showGuides="1">
      <p:cViewPr varScale="1">
        <p:scale>
          <a:sx n="151" d="100"/>
          <a:sy n="151" d="100"/>
        </p:scale>
        <p:origin x="186" y="3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164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8B93F-675D-4D31-AD57-634F0E4EB823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1A40B-C30F-4BF8-B90A-56CA318EC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36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82002-FB70-4548-B3E6-DB12AED46420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90838-D8D2-4A0C-A284-1D950D662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8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6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8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4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0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6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2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8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7" y="1447809"/>
            <a:ext cx="8825659" cy="3329581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7" y="4777380"/>
            <a:ext cx="8825659" cy="861420"/>
          </a:xfrm>
        </p:spPr>
        <p:txBody>
          <a:bodyPr anchor="t"/>
          <a:lstStyle>
            <a:lvl1pPr marL="0" indent="0" algn="ctr">
              <a:buNone/>
              <a:defRPr cap="all">
                <a:solidFill>
                  <a:schemeClr val="bg1"/>
                </a:solidFill>
              </a:defRPr>
            </a:lvl1pPr>
            <a:lvl2pPr marL="2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8162-96B1-449E-8A36-55F7F62D0591}" type="datetime1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0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2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7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675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F16A-A16C-400F-8253-CDC32CFCD418}" type="datetime1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0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1447800"/>
            <a:ext cx="8825659" cy="1981200"/>
          </a:xfrm>
        </p:spPr>
        <p:txBody>
          <a:bodyPr/>
          <a:lstStyle>
            <a:lvl1pPr>
              <a:defRPr sz="27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1748-A2E1-4E98-8306-A406D3176AC5}" type="datetime1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6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27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6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788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C51F-6981-4ED0-8E5C-22BBBF79F1CB}" type="datetime1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6"/>
            <a:ext cx="801912" cy="11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6863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1" y="2613790"/>
            <a:ext cx="801912" cy="11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6863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7820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3124201"/>
            <a:ext cx="8825660" cy="1653180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125" cap="none">
                <a:solidFill>
                  <a:schemeClr val="bg1"/>
                </a:soli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3AF9-750C-474E-8BFA-E2E22899C34C}" type="datetime1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6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6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9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9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6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5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5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5F0-8BFF-45C8-94D9-071D9FB005D2}" type="datetime1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34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6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5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5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5" y="4827220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6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7" y="4827218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5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5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6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AB0B-6079-4BB6-87A7-45629D66386C}" type="datetime1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11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1A80-5CEE-4638-B2B0-EB681A0641EC}" type="datetime1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38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8" y="430222"/>
            <a:ext cx="1752601" cy="5826125"/>
          </a:xfrm>
        </p:spPr>
        <p:txBody>
          <a:bodyPr vert="eaVert" anchor="b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A595-56B1-459E-91A5-BA1425C862A2}" type="datetime1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5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F0E2-C9D0-46E6-8E37-CE8ED287D739}" type="datetime1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0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2" y="2861737"/>
            <a:ext cx="8825657" cy="1915647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125" cap="all">
                <a:solidFill>
                  <a:schemeClr val="bg1"/>
                </a:soli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4484-1F67-446D-A927-C6B487B9952C}" type="datetime1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3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8"/>
            <a:ext cx="4396339" cy="4195763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6" y="2056093"/>
            <a:ext cx="4396341" cy="4200245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F262-5310-4F1A-B299-7F8E79A938D9}" type="datetime1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7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7" y="2514600"/>
            <a:ext cx="4396339" cy="3741738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EF98-3A57-465C-8935-0FF4D437AEAB}" type="datetime1">
              <a:rPr lang="en-US" smtClean="0"/>
              <a:t>11/20/2025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3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64AA-55E4-4F2F-80D8-04B04D9BC196}" type="datetime1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3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0862F-EFF3-4958-B0B9-08239510E122}" type="datetime1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15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135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9" y="3129289"/>
            <a:ext cx="3401063" cy="2895599"/>
          </a:xfrm>
        </p:spPr>
        <p:txBody>
          <a:bodyPr/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97DC-4E23-4D5E-9C9B-C54CF1D766B6}" type="datetime1">
              <a:rPr lang="en-US" smtClean="0"/>
              <a:t>11/20/2025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5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9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2025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39FE-7520-49A6-B51D-5BC26A040D82}" type="datetime1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8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31000"/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-8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5" y="2669694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5" y="2892354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3" y="9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83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334960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3" y="452719"/>
            <a:ext cx="9404723" cy="609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1515037"/>
            <a:ext cx="8946541" cy="4733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39095" y="6586446"/>
            <a:ext cx="13207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EC969E9-7A1B-4730-B341-0312F75F304C}" type="datetime1">
              <a:rPr lang="en-US" smtClean="0"/>
              <a:t>11/20/2025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3820" y="6586820"/>
            <a:ext cx="5146393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bg1">
                    <a:alpha val="60000"/>
                  </a:schemeClr>
                </a:solidFill>
                <a:latin typeface="Arial Black" panose="020B0A04020102020204" pitchFamily="34" charset="0"/>
                <a:ea typeface="+mj-ea"/>
              </a:defRPr>
            </a:lvl1pPr>
          </a:lstStyle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249694" y="295738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0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CEF41-9E5F-4033-9FC8-455A557C5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923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defTabSz="257169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92876" indent="-192876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8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marL="417899" indent="-160731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400" b="0" i="0" kern="1200">
          <a:solidFill>
            <a:schemeClr val="bg1"/>
          </a:solidFill>
          <a:latin typeface="+mj-lt"/>
          <a:ea typeface="+mj-ea"/>
          <a:cs typeface="+mj-cs"/>
        </a:defRPr>
      </a:lvl2pPr>
      <a:lvl3pPr marL="642921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200" b="0" i="0" kern="1200">
          <a:solidFill>
            <a:schemeClr val="bg1"/>
          </a:solidFill>
          <a:latin typeface="+mj-lt"/>
          <a:ea typeface="+mj-ea"/>
          <a:cs typeface="+mj-cs"/>
        </a:defRPr>
      </a:lvl3pPr>
      <a:lvl4pPr marL="900090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050" b="0" i="0" kern="1200">
          <a:solidFill>
            <a:schemeClr val="bg1"/>
          </a:solidFill>
          <a:latin typeface="+mj-lt"/>
          <a:ea typeface="+mj-ea"/>
          <a:cs typeface="+mj-cs"/>
        </a:defRPr>
      </a:lvl4pPr>
      <a:lvl5pPr marL="1157259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050" b="0" i="0" kern="1200">
          <a:solidFill>
            <a:schemeClr val="bg1"/>
          </a:solidFill>
          <a:latin typeface="+mj-lt"/>
          <a:ea typeface="+mj-ea"/>
          <a:cs typeface="+mj-cs"/>
        </a:defRPr>
      </a:lvl5pPr>
      <a:lvl6pPr marL="1409590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1671596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1928765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185933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90220" y="1447810"/>
            <a:ext cx="7139095" cy="3329581"/>
          </a:xfrm>
        </p:spPr>
        <p:txBody>
          <a:bodyPr anchor="ctr"/>
          <a:lstStyle/>
          <a:p>
            <a:r>
              <a:rPr lang="en-US" altLang="zh-TW" dirty="0"/>
              <a:t>Weekly meeting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Yu-Siang Xiao (</a:t>
            </a:r>
            <a:r>
              <a:rPr lang="zh-TW" altLang="en-US" sz="2000" dirty="0"/>
              <a:t>蕭宇翔</a:t>
            </a:r>
            <a:r>
              <a:rPr lang="en-US" altLang="zh-TW" sz="2000" dirty="0"/>
              <a:t>)</a:t>
            </a:r>
            <a:endParaRPr 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9009462" y="6355080"/>
            <a:ext cx="1393362" cy="460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2025</a:t>
            </a:r>
            <a:r>
              <a:rPr lang="zh-TW" altLang="en-US" dirty="0"/>
              <a:t> </a:t>
            </a:r>
            <a:r>
              <a:rPr lang="en-US" altLang="zh-TW" dirty="0"/>
              <a:t>11/19</a:t>
            </a:r>
          </a:p>
        </p:txBody>
      </p:sp>
    </p:spTree>
    <p:extLst>
      <p:ext uri="{BB962C8B-B14F-4D97-AF65-F5344CB8AC3E}">
        <p14:creationId xmlns:p14="http://schemas.microsoft.com/office/powerpoint/2010/main" val="1044948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6113" y="452719"/>
            <a:ext cx="10745787" cy="609607"/>
          </a:xfrm>
        </p:spPr>
        <p:txBody>
          <a:bodyPr/>
          <a:lstStyle/>
          <a:p>
            <a:r>
              <a:rPr lang="en-US" dirty="0"/>
              <a:t>Beam profile ZDC, after calibration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03312" y="1114987"/>
            <a:ext cx="9678988" cy="1139263"/>
          </a:xfrm>
        </p:spPr>
        <p:txBody>
          <a:bodyPr/>
          <a:lstStyle/>
          <a:p>
            <a:r>
              <a:rPr lang="en-US" dirty="0"/>
              <a:t>Draw the gravity center in ZDC after the gain calibration of channels.</a:t>
            </a:r>
          </a:p>
          <a:p>
            <a:pPr lvl="1"/>
            <a:r>
              <a:rPr lang="en-US" dirty="0"/>
              <a:t>PS: Some channel collect without data and also don’t have enough test to calibrate the gain, so that channels will be empty.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10</a:t>
            </a:fld>
            <a:endParaRPr 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57C5BC5-4CCF-4512-9F21-93AD63BD7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8726" y="2031414"/>
            <a:ext cx="3417474" cy="341747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D608506-A2B0-482A-8B12-663113526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4307" y="1841993"/>
            <a:ext cx="4089400" cy="40894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96314F70-5080-4658-BC1F-2FCC62CBA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350" y="2031415"/>
            <a:ext cx="3417476" cy="3417474"/>
          </a:xfrm>
          <a:prstGeom prst="rect">
            <a:avLst/>
          </a:prstGeom>
        </p:spPr>
      </p:pic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1840BEFB-059D-4B71-9FA0-17F18ACB09B9}"/>
              </a:ext>
            </a:extLst>
          </p:cNvPr>
          <p:cNvSpPr/>
          <p:nvPr/>
        </p:nvSpPr>
        <p:spPr>
          <a:xfrm>
            <a:off x="5752306" y="3429000"/>
            <a:ext cx="533400" cy="444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AC1FC381-33AC-4598-8FCB-42D6A4615F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711010"/>
              </p:ext>
            </p:extLst>
          </p:nvPr>
        </p:nvGraphicFramePr>
        <p:xfrm>
          <a:off x="3580606" y="5452444"/>
          <a:ext cx="4876800" cy="1171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77494725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23227198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573888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/>
                        <a:t>PbWO</a:t>
                      </a:r>
                      <a:r>
                        <a:rPr lang="en-US" altLang="zh-TW" dirty="0"/>
                        <a:t> Std Dev X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571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err="1"/>
                        <a:t>PbWO</a:t>
                      </a:r>
                      <a:r>
                        <a:rPr lang="en-US" altLang="zh-TW" dirty="0"/>
                        <a:t> Std Dev Y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240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Original</a:t>
                      </a:r>
                    </a:p>
                    <a:p>
                      <a:r>
                        <a:rPr lang="en-US" altLang="zh-TW" dirty="0"/>
                        <a:t>(index*21=&gt;mm)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16.69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12.83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724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Calibration</a:t>
                      </a:r>
                    </a:p>
                    <a:p>
                      <a:r>
                        <a:rPr lang="en-US" altLang="zh-TW" dirty="0"/>
                        <a:t>(mm)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14.66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9.99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685706"/>
                  </a:ext>
                </a:extLst>
              </a:tr>
            </a:tbl>
          </a:graphicData>
        </a:graphic>
      </p:graphicFrame>
      <p:sp>
        <p:nvSpPr>
          <p:cNvPr id="13" name="箭號: 向下 12">
            <a:extLst>
              <a:ext uri="{FF2B5EF4-FFF2-40B4-BE49-F238E27FC236}">
                <a16:creationId xmlns:a16="http://schemas.microsoft.com/office/drawing/2014/main" id="{02B237A9-E62C-4449-A289-E79BC316E582}"/>
              </a:ext>
            </a:extLst>
          </p:cNvPr>
          <p:cNvSpPr/>
          <p:nvPr/>
        </p:nvSpPr>
        <p:spPr>
          <a:xfrm>
            <a:off x="5930900" y="6057385"/>
            <a:ext cx="165100" cy="1841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6C2A6FF-9E19-4CD5-AAC5-2062A329D79A}"/>
              </a:ext>
            </a:extLst>
          </p:cNvPr>
          <p:cNvSpPr/>
          <p:nvPr/>
        </p:nvSpPr>
        <p:spPr>
          <a:xfrm>
            <a:off x="6096000" y="6057385"/>
            <a:ext cx="9779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C00000"/>
                </a:solidFill>
              </a:rPr>
              <a:t>better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273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66EAC6-558A-406D-AB83-4D17952BC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Residual of Cali. B.M. predict and ZDC position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49824B1-89AA-4F7A-8CFE-988A73CCD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To be continue.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1A671F7-AFA0-4F92-8C62-74F030B41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A0E0F2E-E0D9-4A43-8BDF-EEB38BAC6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43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Emax, E3x3, E5x5 after gain calibration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doing the calibration.</a:t>
            </a:r>
          </a:p>
          <a:p>
            <a:r>
              <a:rPr lang="en-US" dirty="0"/>
              <a:t>Draw the </a:t>
            </a:r>
            <a:r>
              <a:rPr lang="en-US" altLang="zh-TW" dirty="0"/>
              <a:t>Emax, E3x3, E5x5, and the shower profile.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12</a:t>
            </a:fld>
            <a:endParaRPr 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EE253A50-1670-4E87-BC1E-63D9717DB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507" y="2711449"/>
            <a:ext cx="3837277" cy="383727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9BA02C7B-C8D7-4E35-9E0D-4A32B2408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11449"/>
            <a:ext cx="3837277" cy="383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91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F2A5B1-0462-433E-B70E-68639F6DD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 do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BC108F1-ED43-4F5E-8EFA-490AAF580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15037"/>
            <a:ext cx="9722004" cy="4733370"/>
          </a:xfrm>
        </p:spPr>
        <p:txBody>
          <a:bodyPr/>
          <a:lstStyle/>
          <a:p>
            <a:r>
              <a:rPr lang="en-US" altLang="zh-TW" dirty="0"/>
              <a:t>Data:</a:t>
            </a:r>
          </a:p>
          <a:p>
            <a:pPr lvl="1"/>
            <a:r>
              <a:rPr lang="en-US" altLang="zh-TW" dirty="0"/>
              <a:t>Try the new function/algorism in energy regression.</a:t>
            </a:r>
          </a:p>
          <a:p>
            <a:pPr lvl="1"/>
            <a:r>
              <a:rPr lang="en-US" altLang="zh-TW" u="sng" strike="sngStrike" dirty="0"/>
              <a:t>Energy regression by MC. </a:t>
            </a:r>
            <a:r>
              <a:rPr lang="en-US" altLang="zh-TW" u="sng" dirty="0">
                <a:solidFill>
                  <a:srgbClr val="FF0000"/>
                </a:solidFill>
              </a:rPr>
              <a:t> =&gt; Scan all MC case and apply the parameters on data to improve resolution.</a:t>
            </a:r>
          </a:p>
          <a:p>
            <a:pPr lvl="1"/>
            <a:r>
              <a:rPr lang="en-US" altLang="zh-TW" dirty="0"/>
              <a:t>Analysis the full setup data(BMx2+LYSO+PbWO).</a:t>
            </a:r>
          </a:p>
          <a:p>
            <a:r>
              <a:rPr lang="en-US" altLang="zh-TW" dirty="0"/>
              <a:t>MC:</a:t>
            </a:r>
          </a:p>
          <a:p>
            <a:pPr lvl="1"/>
            <a:r>
              <a:rPr lang="en-US" altLang="zh-TW" dirty="0"/>
              <a:t>Tune the THR of MC to fit the </a:t>
            </a:r>
            <a:r>
              <a:rPr lang="en-US" altLang="zh-TW"/>
              <a:t>data case.</a:t>
            </a:r>
            <a:endParaRPr lang="en-US" altLang="zh-TW" u="sng"/>
          </a:p>
          <a:p>
            <a:pPr lvl="1"/>
            <a:r>
              <a:rPr lang="en-US" altLang="zh-TW" u="sng" dirty="0"/>
              <a:t>Use the new MC which the boundary reflection is fit to the EXP.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FB6435F-D54D-4D3D-9528-8EACBB84F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6A7DD13-4F3B-4947-AC7C-0F5C0E0C1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47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A49A58-7D12-4814-AAA9-D9846033D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END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21CC886-347C-47E1-809B-078853188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FF02E7D-A49B-4CF5-9F63-CEC54D8FD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DD08084-8E30-40C7-B653-60DE95D41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99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Tracking/Beam Monitor Analysis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base"/>
            <a:r>
              <a:rPr lang="en-US" dirty="0"/>
              <a:t>3-1: Tracking/Beam Monitor Analysis</a:t>
            </a:r>
          </a:p>
          <a:p>
            <a:pPr lvl="1" algn="l" fontAlgn="base"/>
            <a:r>
              <a:rPr lang="en-US" dirty="0"/>
              <a:t>Show BM-predicted hit position vs. actual ZDC hit position</a:t>
            </a:r>
          </a:p>
          <a:p>
            <a:pPr lvl="1" algn="l" fontAlgn="base"/>
            <a:r>
              <a:rPr lang="en-US" dirty="0" err="1"/>
              <a:t>xPos</a:t>
            </a:r>
            <a:r>
              <a:rPr lang="en-US" dirty="0"/>
              <a:t> VS count, </a:t>
            </a:r>
            <a:r>
              <a:rPr lang="en-US" dirty="0" err="1"/>
              <a:t>yPos</a:t>
            </a:r>
            <a:r>
              <a:rPr lang="en-US" dirty="0"/>
              <a:t> VS </a:t>
            </a:r>
            <a:r>
              <a:rPr lang="en-US" dirty="0" err="1"/>
              <a:t>cout</a:t>
            </a:r>
            <a:r>
              <a:rPr lang="en-US" dirty="0"/>
              <a:t>, </a:t>
            </a:r>
            <a:r>
              <a:rPr lang="en-US" dirty="0" err="1"/>
              <a:t>xPos</a:t>
            </a:r>
            <a:r>
              <a:rPr lang="en-US" dirty="0"/>
              <a:t> VS </a:t>
            </a:r>
            <a:r>
              <a:rPr lang="en-US" dirty="0" err="1"/>
              <a:t>yPos</a:t>
            </a:r>
            <a:r>
              <a:rPr lang="en-US" dirty="0"/>
              <a:t> in different Z-</a:t>
            </a:r>
            <a:r>
              <a:rPr lang="en-US" dirty="0" err="1"/>
              <a:t>dir</a:t>
            </a:r>
            <a:r>
              <a:rPr lang="en-US" dirty="0"/>
              <a:t> layers : BMs, ZDC (weighted method)</a:t>
            </a:r>
          </a:p>
          <a:p>
            <a:pPr lvl="1" algn="l" fontAlgn="base"/>
            <a:r>
              <a:rPr lang="en-US" dirty="0"/>
              <a:t>tracking hit VS ZDC hit in </a:t>
            </a:r>
            <a:r>
              <a:rPr lang="en-US" dirty="0" err="1"/>
              <a:t>deltaZ</a:t>
            </a:r>
            <a:r>
              <a:rPr lang="en-US" dirty="0"/>
              <a:t> VS count, </a:t>
            </a:r>
            <a:r>
              <a:rPr lang="en-US" dirty="0" err="1"/>
              <a:t>deltaY</a:t>
            </a:r>
            <a:r>
              <a:rPr lang="en-US" dirty="0"/>
              <a:t> count, </a:t>
            </a:r>
            <a:r>
              <a:rPr lang="en-US" dirty="0" err="1"/>
              <a:t>deltaX</a:t>
            </a:r>
            <a:r>
              <a:rPr lang="en-US" dirty="0"/>
              <a:t> VS </a:t>
            </a:r>
            <a:r>
              <a:rPr lang="en-US" dirty="0" err="1"/>
              <a:t>deltaY</a:t>
            </a:r>
            <a:r>
              <a:rPr lang="en-US" dirty="0"/>
              <a:t> , </a:t>
            </a:r>
            <a:r>
              <a:rPr lang="en-US" dirty="0" err="1"/>
              <a:t>deltaR</a:t>
            </a:r>
            <a:r>
              <a:rPr lang="en-US" dirty="0"/>
              <a:t> (weighted method)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內容版面配置區 2">
                <a:extLst>
                  <a:ext uri="{FF2B5EF4-FFF2-40B4-BE49-F238E27FC236}">
                    <a16:creationId xmlns:a16="http://schemas.microsoft.com/office/drawing/2014/main" id="{6638B6BC-E5BB-4A19-8821-73247B59B5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03312" y="2978149"/>
                <a:ext cx="8946541" cy="361437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92876" indent="-192876" algn="just" defTabSz="257169" rtl="0" eaLnBrk="1" latinLnBrk="0" hangingPunct="1">
                  <a:spcBef>
                    <a:spcPts val="563"/>
                  </a:spcBef>
                  <a:spcAft>
                    <a:spcPts val="0"/>
                  </a:spcAft>
                  <a:buClr>
                    <a:schemeClr val="accent2">
                      <a:lumMod val="75000"/>
                    </a:schemeClr>
                  </a:buClr>
                  <a:buSzPct val="80000"/>
                  <a:buFont typeface="Wingdings" panose="05000000000000000000" pitchFamily="2" charset="2"/>
                  <a:buChar char="Ø"/>
                  <a:defRPr sz="1800" b="0" i="0" kern="120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  <a:lvl2pPr marL="417899" indent="-160731" algn="just" defTabSz="257169" rtl="0" eaLnBrk="1" latinLnBrk="0" hangingPunct="1">
                  <a:spcBef>
                    <a:spcPts val="563"/>
                  </a:spcBef>
                  <a:spcAft>
                    <a:spcPts val="0"/>
                  </a:spcAft>
                  <a:buClr>
                    <a:schemeClr val="accent2">
                      <a:lumMod val="75000"/>
                    </a:schemeClr>
                  </a:buClr>
                  <a:buSzPct val="80000"/>
                  <a:buFont typeface="Wingdings" panose="05000000000000000000" pitchFamily="2" charset="2"/>
                  <a:buChar char="Ø"/>
                  <a:defRPr sz="1400" b="0" i="0" kern="120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2pPr>
                <a:lvl3pPr marL="642921" indent="-128585" algn="just" defTabSz="257169" rtl="0" eaLnBrk="1" latinLnBrk="0" hangingPunct="1">
                  <a:spcBef>
                    <a:spcPts val="563"/>
                  </a:spcBef>
                  <a:spcAft>
                    <a:spcPts val="0"/>
                  </a:spcAft>
                  <a:buClr>
                    <a:schemeClr val="accent2">
                      <a:lumMod val="75000"/>
                    </a:schemeClr>
                  </a:buClr>
                  <a:buSzPct val="80000"/>
                  <a:buFont typeface="Wingdings" panose="05000000000000000000" pitchFamily="2" charset="2"/>
                  <a:buChar char="Ø"/>
                  <a:defRPr sz="1200" b="0" i="0" kern="120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3pPr>
                <a:lvl4pPr marL="900090" indent="-128585" algn="just" defTabSz="257169" rtl="0" eaLnBrk="1" latinLnBrk="0" hangingPunct="1">
                  <a:spcBef>
                    <a:spcPts val="563"/>
                  </a:spcBef>
                  <a:spcAft>
                    <a:spcPts val="0"/>
                  </a:spcAft>
                  <a:buClr>
                    <a:schemeClr val="accent2">
                      <a:lumMod val="75000"/>
                    </a:schemeClr>
                  </a:buClr>
                  <a:buSzPct val="80000"/>
                  <a:buFont typeface="Wingdings" panose="05000000000000000000" pitchFamily="2" charset="2"/>
                  <a:buChar char="Ø"/>
                  <a:defRPr sz="1050" b="0" i="0" kern="120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4pPr>
                <a:lvl5pPr marL="1157259" indent="-128585" algn="just" defTabSz="257169" rtl="0" eaLnBrk="1" latinLnBrk="0" hangingPunct="1">
                  <a:spcBef>
                    <a:spcPts val="563"/>
                  </a:spcBef>
                  <a:spcAft>
                    <a:spcPts val="0"/>
                  </a:spcAft>
                  <a:buClr>
                    <a:schemeClr val="accent2">
                      <a:lumMod val="75000"/>
                    </a:schemeClr>
                  </a:buClr>
                  <a:buSzPct val="80000"/>
                  <a:buFont typeface="Wingdings" panose="05000000000000000000" pitchFamily="2" charset="2"/>
                  <a:buChar char="Ø"/>
                  <a:defRPr sz="1050" b="0" i="0" kern="120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5pPr>
                <a:lvl6pPr marL="1409590" indent="-128585" algn="l" defTabSz="257169" rtl="0" eaLnBrk="1" latinLnBrk="0" hangingPunct="1">
                  <a:spcBef>
                    <a:spcPts val="563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788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1671596" indent="-128585" algn="l" defTabSz="257169" rtl="0" eaLnBrk="1" latinLnBrk="0" hangingPunct="1">
                  <a:spcBef>
                    <a:spcPts val="563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788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1928765" indent="-128585" algn="l" defTabSz="257169" rtl="0" eaLnBrk="1" latinLnBrk="0" hangingPunct="1">
                  <a:spcBef>
                    <a:spcPts val="563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788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2185933" indent="-128585" algn="l" defTabSz="257169" rtl="0" eaLnBrk="1" latinLnBrk="0" hangingPunct="1">
                  <a:spcBef>
                    <a:spcPts val="563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788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algn="l" fontAlgn="base"/>
                <a:r>
                  <a:rPr lang="en-US" sz="2400" dirty="0"/>
                  <a:t>Let’s go through the online monitoring process.</a:t>
                </a:r>
              </a:p>
              <a:p>
                <a:pPr lvl="1" algn="l" fontAlgn="base"/>
                <a:r>
                  <a:rPr lang="en-US" sz="1800" dirty="0"/>
                  <a:t>The example run is Feb2025, Run2013,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𝜇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=796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𝑀𝑒𝑉</m:t>
                    </m:r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7" name="內容版面配置區 2">
                <a:extLst>
                  <a:ext uri="{FF2B5EF4-FFF2-40B4-BE49-F238E27FC236}">
                    <a16:creationId xmlns:a16="http://schemas.microsoft.com/office/drawing/2014/main" id="{6638B6BC-E5BB-4A19-8821-73247B59B5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312" y="2978149"/>
                <a:ext cx="8946541" cy="3614377"/>
              </a:xfrm>
              <a:prstGeom prst="rect">
                <a:avLst/>
              </a:prstGeom>
              <a:blipFill>
                <a:blip r:embed="rId2"/>
                <a:stretch>
                  <a:fillRect l="-545" t="-13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圖片 7">
            <a:extLst>
              <a:ext uri="{FF2B5EF4-FFF2-40B4-BE49-F238E27FC236}">
                <a16:creationId xmlns:a16="http://schemas.microsoft.com/office/drawing/2014/main" id="{D90E4174-DF69-48D0-B1E5-1BD0252DD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662" y="2708471"/>
            <a:ext cx="3087703" cy="399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圖片 23">
            <a:extLst>
              <a:ext uri="{FF2B5EF4-FFF2-40B4-BE49-F238E27FC236}">
                <a16:creationId xmlns:a16="http://schemas.microsoft.com/office/drawing/2014/main" id="{85D56C39-1B6F-4A04-823E-846AB799E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992" y="2254442"/>
            <a:ext cx="4873925" cy="4332378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79D9EE5B-24A8-4719-B21A-D92CD98FF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310" y="4481175"/>
            <a:ext cx="4737699" cy="2105644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A75904CB-3E7C-46A2-A0FB-42163AEDD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311" y="2254442"/>
            <a:ext cx="4737699" cy="210564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9928" y="452719"/>
            <a:ext cx="10809766" cy="609607"/>
          </a:xfrm>
        </p:spPr>
        <p:txBody>
          <a:bodyPr/>
          <a:lstStyle/>
          <a:p>
            <a:r>
              <a:rPr lang="en-US" dirty="0" err="1"/>
              <a:t>xPos</a:t>
            </a:r>
            <a:r>
              <a:rPr lang="en-US" dirty="0"/>
              <a:t>, </a:t>
            </a:r>
            <a:r>
              <a:rPr lang="en-US" altLang="zh-TW" dirty="0" err="1"/>
              <a:t>yPos</a:t>
            </a:r>
            <a:r>
              <a:rPr lang="en-US" altLang="zh-TW" dirty="0"/>
              <a:t> </a:t>
            </a:r>
            <a:r>
              <a:rPr lang="en-US" dirty="0"/>
              <a:t>VS count in different Z-</a:t>
            </a:r>
            <a:r>
              <a:rPr lang="en-US" dirty="0" err="1"/>
              <a:t>dir</a:t>
            </a:r>
            <a:r>
              <a:rPr lang="en-US" dirty="0"/>
              <a:t> layers : BMs, ZDC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4637" y="1062315"/>
            <a:ext cx="10221913" cy="1192126"/>
          </a:xfrm>
        </p:spPr>
        <p:txBody>
          <a:bodyPr/>
          <a:lstStyle/>
          <a:p>
            <a:r>
              <a:rPr lang="en-US" dirty="0"/>
              <a:t>Draw the position on different Z(layer index) of detectors system.</a:t>
            </a:r>
          </a:p>
          <a:p>
            <a:r>
              <a:rPr lang="en-US" dirty="0"/>
              <a:t>Contains: bar-scintillator(SiPM) x 4 layers and ZDC(PbWO</a:t>
            </a:r>
            <a:r>
              <a:rPr lang="en-US" baseline="-25000" dirty="0"/>
              <a:t>4</a:t>
            </a:r>
            <a:r>
              <a:rPr lang="en-US" dirty="0"/>
              <a:t> or LYSO).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3</a:t>
            </a:fld>
            <a:endParaRPr lang="en-US"/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35D05AD3-766B-414B-BB59-145DEE93B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8330" y="1062315"/>
            <a:ext cx="2986569" cy="121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6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圖片 34">
            <a:extLst>
              <a:ext uri="{FF2B5EF4-FFF2-40B4-BE49-F238E27FC236}">
                <a16:creationId xmlns:a16="http://schemas.microsoft.com/office/drawing/2014/main" id="{DBE4B1BB-622E-4E36-8C5D-09CDC3660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644" y="2525314"/>
            <a:ext cx="3960355" cy="3960355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3E4A5AA4-6BDD-4CBB-8540-EED147128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743" y="2527298"/>
            <a:ext cx="3960354" cy="3960354"/>
          </a:xfrm>
          <a:prstGeom prst="rect">
            <a:avLst/>
          </a:prstGeom>
        </p:spPr>
      </p:pic>
      <p:pic>
        <p:nvPicPr>
          <p:cNvPr id="31" name="圖片 30">
            <a:extLst>
              <a:ext uri="{FF2B5EF4-FFF2-40B4-BE49-F238E27FC236}">
                <a16:creationId xmlns:a16="http://schemas.microsoft.com/office/drawing/2014/main" id="{E06D406A-807C-4C98-B9F5-4ED2EA78B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745" y="2527298"/>
            <a:ext cx="3960354" cy="3960354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id="{71A6D0E9-8E1E-478A-B1D7-2B9BD6229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59" y="2527298"/>
            <a:ext cx="3960355" cy="396035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0BDB4D7-A9A8-4EC8-A315-6109AF370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06" y="326360"/>
            <a:ext cx="11859544" cy="609607"/>
          </a:xfrm>
        </p:spPr>
        <p:txBody>
          <a:bodyPr/>
          <a:lstStyle/>
          <a:p>
            <a:r>
              <a:rPr lang="en-US" altLang="zh-TW" dirty="0" err="1"/>
              <a:t>xPos</a:t>
            </a:r>
            <a:r>
              <a:rPr lang="en-US" altLang="zh-TW" dirty="0"/>
              <a:t> VS </a:t>
            </a:r>
            <a:r>
              <a:rPr lang="en-US" altLang="zh-TW" dirty="0" err="1"/>
              <a:t>yPos</a:t>
            </a:r>
            <a:r>
              <a:rPr lang="en-US" altLang="zh-TW" dirty="0"/>
              <a:t> in different Z-</a:t>
            </a:r>
            <a:r>
              <a:rPr lang="en-US" altLang="zh-TW" dirty="0" err="1"/>
              <a:t>dir</a:t>
            </a:r>
            <a:r>
              <a:rPr lang="en-US" altLang="zh-TW" dirty="0"/>
              <a:t> layers : BMs, ZDC (weighted)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F1798B1-52D4-4F4C-B881-A079A2822C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6087" y="1063424"/>
                <a:ext cx="6840538" cy="1433601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/>
                  <a:t>Calculate gravity center: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𝐴𝐷𝐶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)/(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𝐴𝐷𝐶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/>
              </a:p>
              <a:p>
                <a:r>
                  <a:rPr lang="en-US" altLang="zh-TW" dirty="0"/>
                  <a:t>A pair of X-Y layers could print a X-Y beam profile.</a:t>
                </a:r>
              </a:p>
              <a:p>
                <a:r>
                  <a:rPr lang="en-US" altLang="zh-TW" dirty="0"/>
                  <a:t>Draw the beam profile on B.M.2, B.M.1, and ZDC.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F1798B1-52D4-4F4C-B881-A079A2822C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6087" y="1063424"/>
                <a:ext cx="6840538" cy="1433601"/>
              </a:xfrm>
              <a:blipFill>
                <a:blip r:embed="rId5"/>
                <a:stretch>
                  <a:fillRect l="-178" t="-21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4BB07B4-BBC2-49E5-806B-1DC34C392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ACAC4DC-28E5-4C4A-8FB3-E9DBCA6B2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4</a:t>
            </a:fld>
            <a:endParaRPr 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0E577A4-0434-4C5F-AB11-BA1EF8AB61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6625" y="976015"/>
            <a:ext cx="3493672" cy="142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95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>
            <a:extLst>
              <a:ext uri="{FF2B5EF4-FFF2-40B4-BE49-F238E27FC236}">
                <a16:creationId xmlns:a16="http://schemas.microsoft.com/office/drawing/2014/main" id="{E26A7E73-BF95-446A-B2C6-EFC8E6C9B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664" y="3455731"/>
            <a:ext cx="5366708" cy="268335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6113" y="452719"/>
            <a:ext cx="10809766" cy="609607"/>
          </a:xfrm>
        </p:spPr>
        <p:txBody>
          <a:bodyPr/>
          <a:lstStyle/>
          <a:p>
            <a:r>
              <a:rPr lang="en-US" dirty="0"/>
              <a:t>BM-predicted hit position vs. actual ZDC hit position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42774" y="1219307"/>
            <a:ext cx="7238433" cy="1584678"/>
          </a:xfrm>
        </p:spPr>
        <p:txBody>
          <a:bodyPr/>
          <a:lstStyle/>
          <a:p>
            <a:r>
              <a:rPr lang="en-US" dirty="0"/>
              <a:t>Use the position on B.M.s to calculate the direction and </a:t>
            </a:r>
            <a:r>
              <a:rPr lang="en-US" altLang="zh-TW" dirty="0"/>
              <a:t>predict the position on ZDC by extrapolate.</a:t>
            </a:r>
            <a:endParaRPr lang="zh-TW" altLang="en-US" dirty="0"/>
          </a:p>
          <a:p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5</a:t>
            </a:fld>
            <a:endParaRPr lang="en-US"/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1F5DDD37-843F-4EEE-9D03-A1EDBAEBC270}"/>
              </a:ext>
            </a:extLst>
          </p:cNvPr>
          <p:cNvGrpSpPr/>
          <p:nvPr/>
        </p:nvGrpSpPr>
        <p:grpSpPr>
          <a:xfrm>
            <a:off x="1019927" y="1183096"/>
            <a:ext cx="3332727" cy="1526853"/>
            <a:chOff x="529788" y="3133726"/>
            <a:chExt cx="5997087" cy="2747500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CEDDEB52-BBD9-46E7-97A1-1758A75F3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9375" y="3133726"/>
              <a:ext cx="2747500" cy="2747500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F6A0493D-CD6B-48A4-969F-4FF970BED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9788" y="3133726"/>
              <a:ext cx="2747500" cy="2747500"/>
            </a:xfrm>
            <a:prstGeom prst="rect">
              <a:avLst/>
            </a:prstGeom>
          </p:spPr>
        </p:pic>
        <p:sp>
          <p:nvSpPr>
            <p:cNvPr id="11" name="十字形 10">
              <a:extLst>
                <a:ext uri="{FF2B5EF4-FFF2-40B4-BE49-F238E27FC236}">
                  <a16:creationId xmlns:a16="http://schemas.microsoft.com/office/drawing/2014/main" id="{5FB976F8-78AA-43F9-A036-26F77323A4E5}"/>
                </a:ext>
              </a:extLst>
            </p:cNvPr>
            <p:cNvSpPr/>
            <p:nvPr/>
          </p:nvSpPr>
          <p:spPr>
            <a:xfrm>
              <a:off x="3356881" y="4336025"/>
              <a:ext cx="342900" cy="342900"/>
            </a:xfrm>
            <a:prstGeom prst="plus">
              <a:avLst>
                <a:gd name="adj" fmla="val 41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C8FA9321-B19C-4611-8512-866FDA86259E}"/>
              </a:ext>
            </a:extLst>
          </p:cNvPr>
          <p:cNvSpPr/>
          <p:nvPr/>
        </p:nvSpPr>
        <p:spPr>
          <a:xfrm rot="5400000">
            <a:off x="4358049" y="2912411"/>
            <a:ext cx="485775" cy="2807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546354A-8F94-4087-89D7-965492373CBB}"/>
              </a:ext>
            </a:extLst>
          </p:cNvPr>
          <p:cNvSpPr/>
          <p:nvPr/>
        </p:nvSpPr>
        <p:spPr>
          <a:xfrm>
            <a:off x="783936" y="2870030"/>
            <a:ext cx="3448050" cy="345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Calculate the direction</a:t>
            </a:r>
            <a:endParaRPr lang="zh-TW" altLang="en-US" dirty="0"/>
          </a:p>
        </p:txBody>
      </p:sp>
      <p:sp>
        <p:nvSpPr>
          <p:cNvPr id="15" name="箭號: 向右 14">
            <a:extLst>
              <a:ext uri="{FF2B5EF4-FFF2-40B4-BE49-F238E27FC236}">
                <a16:creationId xmlns:a16="http://schemas.microsoft.com/office/drawing/2014/main" id="{A54454B9-87CE-4851-838E-5394FFB24FB5}"/>
              </a:ext>
            </a:extLst>
          </p:cNvPr>
          <p:cNvSpPr/>
          <p:nvPr/>
        </p:nvSpPr>
        <p:spPr>
          <a:xfrm rot="18910630">
            <a:off x="5853111" y="3913665"/>
            <a:ext cx="485775" cy="2807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583EF19-638B-4728-8B32-A6ACFCE71D69}"/>
              </a:ext>
            </a:extLst>
          </p:cNvPr>
          <p:cNvSpPr/>
          <p:nvPr/>
        </p:nvSpPr>
        <p:spPr>
          <a:xfrm>
            <a:off x="6229350" y="2011646"/>
            <a:ext cx="4783973" cy="345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Predict the position on ZDC by extrapolate</a:t>
            </a:r>
            <a:endParaRPr lang="zh-TW" altLang="en-US" dirty="0"/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1969CF0D-0754-4DA0-A8BE-132D0368D8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029" y="2373589"/>
            <a:ext cx="4350355" cy="4353983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383C0E61-99D5-4E3B-8545-7916F4FAF002}"/>
              </a:ext>
            </a:extLst>
          </p:cNvPr>
          <p:cNvSpPr/>
          <p:nvPr/>
        </p:nvSpPr>
        <p:spPr>
          <a:xfrm>
            <a:off x="6934200" y="2566924"/>
            <a:ext cx="1390650" cy="507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/>
              <a:t>position </a:t>
            </a:r>
          </a:p>
          <a:p>
            <a:pPr algn="ctr"/>
            <a:r>
              <a:rPr lang="en-US" altLang="zh-TW" sz="1200" dirty="0"/>
              <a:t>1st B.M.</a:t>
            </a:r>
            <a:endParaRPr lang="zh-TW" altLang="en-US" sz="1200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AF15247-0A5B-4416-A844-6794A264B2BF}"/>
              </a:ext>
            </a:extLst>
          </p:cNvPr>
          <p:cNvSpPr/>
          <p:nvPr/>
        </p:nvSpPr>
        <p:spPr>
          <a:xfrm>
            <a:off x="9113869" y="2566924"/>
            <a:ext cx="1390650" cy="507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/>
              <a:t>position </a:t>
            </a:r>
          </a:p>
          <a:p>
            <a:pPr algn="ctr"/>
            <a:r>
              <a:rPr lang="en-US" altLang="zh-TW" sz="1200" dirty="0"/>
              <a:t>2nd B.M.</a:t>
            </a:r>
            <a:endParaRPr lang="zh-TW" altLang="en-US" sz="1200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3F8F36B-BD80-43AA-A582-AEEE13FFD227}"/>
              </a:ext>
            </a:extLst>
          </p:cNvPr>
          <p:cNvSpPr/>
          <p:nvPr/>
        </p:nvSpPr>
        <p:spPr>
          <a:xfrm>
            <a:off x="6934200" y="4725924"/>
            <a:ext cx="1390650" cy="507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/>
              <a:t>position </a:t>
            </a:r>
          </a:p>
          <a:p>
            <a:pPr algn="ctr"/>
            <a:r>
              <a:rPr lang="en-US" altLang="zh-TW" sz="1200" dirty="0"/>
              <a:t>ZDC VS predict</a:t>
            </a:r>
            <a:endParaRPr lang="zh-TW" altLang="en-US" sz="1200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97DD7295-9E0E-4F6C-962B-D7DAA57C45CB}"/>
              </a:ext>
            </a:extLst>
          </p:cNvPr>
          <p:cNvSpPr/>
          <p:nvPr/>
        </p:nvSpPr>
        <p:spPr>
          <a:xfrm>
            <a:off x="9113869" y="4725924"/>
            <a:ext cx="1390650" cy="507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/>
              <a:t>Residual between ZDC &amp; predict</a:t>
            </a:r>
            <a:endParaRPr lang="zh-TW" altLang="en-US" sz="1200" dirty="0"/>
          </a:p>
        </p:txBody>
      </p: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A23AB4BF-3156-47AE-A10D-E6F133E67DA8}"/>
              </a:ext>
            </a:extLst>
          </p:cNvPr>
          <p:cNvGrpSpPr/>
          <p:nvPr/>
        </p:nvGrpSpPr>
        <p:grpSpPr>
          <a:xfrm>
            <a:off x="6969046" y="5808129"/>
            <a:ext cx="1371758" cy="527806"/>
            <a:chOff x="6953092" y="5611279"/>
            <a:chExt cx="1371758" cy="527806"/>
          </a:xfrm>
        </p:grpSpPr>
        <p:sp>
          <p:nvSpPr>
            <p:cNvPr id="25" name="星形: 五角 24">
              <a:extLst>
                <a:ext uri="{FF2B5EF4-FFF2-40B4-BE49-F238E27FC236}">
                  <a16:creationId xmlns:a16="http://schemas.microsoft.com/office/drawing/2014/main" id="{7AD94A6A-DECD-4150-BC3D-D710E462E904}"/>
                </a:ext>
              </a:extLst>
            </p:cNvPr>
            <p:cNvSpPr/>
            <p:nvPr/>
          </p:nvSpPr>
          <p:spPr>
            <a:xfrm>
              <a:off x="6961983" y="5760697"/>
              <a:ext cx="45719" cy="45719"/>
            </a:xfrm>
            <a:prstGeom prst="star5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94B46390-3AF8-42EA-A3D2-68C9B0E893B7}"/>
                </a:ext>
              </a:extLst>
            </p:cNvPr>
            <p:cNvSpPr txBox="1"/>
            <p:nvPr/>
          </p:nvSpPr>
          <p:spPr>
            <a:xfrm>
              <a:off x="7016750" y="5611279"/>
              <a:ext cx="9144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TW" sz="1400" dirty="0">
                  <a:solidFill>
                    <a:srgbClr val="FF0000"/>
                  </a:solidFill>
                </a:rPr>
                <a:t>: predict</a:t>
              </a:r>
              <a:endParaRPr lang="zh-TW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31" name="文字方塊 30">
              <a:extLst>
                <a:ext uri="{FF2B5EF4-FFF2-40B4-BE49-F238E27FC236}">
                  <a16:creationId xmlns:a16="http://schemas.microsoft.com/office/drawing/2014/main" id="{169909E9-B000-4D3F-899F-38848215A4FA}"/>
                </a:ext>
              </a:extLst>
            </p:cNvPr>
            <p:cNvSpPr txBox="1"/>
            <p:nvPr/>
          </p:nvSpPr>
          <p:spPr>
            <a:xfrm>
              <a:off x="7016750" y="5831308"/>
              <a:ext cx="13081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TW" sz="1400" dirty="0">
                  <a:solidFill>
                    <a:srgbClr val="FF0000"/>
                  </a:solidFill>
                </a:rPr>
                <a:t>: ZDC center</a:t>
              </a:r>
              <a:endParaRPr lang="zh-TW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32" name="橢圓 31">
              <a:extLst>
                <a:ext uri="{FF2B5EF4-FFF2-40B4-BE49-F238E27FC236}">
                  <a16:creationId xmlns:a16="http://schemas.microsoft.com/office/drawing/2014/main" id="{6214B4BD-2C18-45FD-921E-9559B86FBFB7}"/>
                </a:ext>
              </a:extLst>
            </p:cNvPr>
            <p:cNvSpPr/>
            <p:nvPr/>
          </p:nvSpPr>
          <p:spPr>
            <a:xfrm>
              <a:off x="6953092" y="5962336"/>
              <a:ext cx="63500" cy="7016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2612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6113" y="452719"/>
            <a:ext cx="10809766" cy="609607"/>
          </a:xfrm>
        </p:spPr>
        <p:txBody>
          <a:bodyPr/>
          <a:lstStyle/>
          <a:p>
            <a:r>
              <a:rPr lang="en-US" dirty="0"/>
              <a:t>Prediction residual: </a:t>
            </a:r>
            <a:r>
              <a:rPr lang="en-US" dirty="0" err="1"/>
              <a:t>deltaX</a:t>
            </a:r>
            <a:r>
              <a:rPr lang="en-US" dirty="0"/>
              <a:t> VS </a:t>
            </a:r>
            <a:r>
              <a:rPr lang="en-US" dirty="0" err="1"/>
              <a:t>deltaY</a:t>
            </a:r>
            <a:r>
              <a:rPr lang="en-US" dirty="0"/>
              <a:t> , </a:t>
            </a:r>
            <a:r>
              <a:rPr lang="en-US" dirty="0" err="1"/>
              <a:t>deltaR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7512" y="1203994"/>
            <a:ext cx="10917238" cy="767687"/>
          </a:xfrm>
        </p:spPr>
        <p:txBody>
          <a:bodyPr/>
          <a:lstStyle/>
          <a:p>
            <a:r>
              <a:rPr lang="en-US" dirty="0"/>
              <a:t>Draw the difference: predicted-position and ZDC gravity center.</a:t>
            </a:r>
          </a:p>
          <a:p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6</a:t>
            </a:fld>
            <a:endParaRPr lang="en-US"/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75227EEF-EE79-429F-B45D-09DA9C50D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691" y="2489200"/>
            <a:ext cx="4049430" cy="4049430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A1C1F69C-6D08-4771-8D56-6164E3307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9" y="2489200"/>
            <a:ext cx="4049430" cy="4049430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AA1EB419-FCF7-4108-8032-9D6B3EB7A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0121" y="2489200"/>
            <a:ext cx="4049430" cy="4049430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1435AA86-E9CB-48AE-84E5-BC59A516CB29}"/>
              </a:ext>
            </a:extLst>
          </p:cNvPr>
          <p:cNvSpPr/>
          <p:nvPr/>
        </p:nvSpPr>
        <p:spPr>
          <a:xfrm>
            <a:off x="149790" y="2019871"/>
            <a:ext cx="3793560" cy="469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/>
              <a:t>Residual: ZDC gravity center - B.M. pixel combination prediction</a:t>
            </a:r>
            <a:endParaRPr lang="zh-TW" altLang="en-US" sz="1600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C688363-B505-4DC1-9522-F88BA1A4D8F3}"/>
              </a:ext>
            </a:extLst>
          </p:cNvPr>
          <p:cNvSpPr/>
          <p:nvPr/>
        </p:nvSpPr>
        <p:spPr>
          <a:xfrm>
            <a:off x="4199220" y="2127250"/>
            <a:ext cx="3792372" cy="361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/>
              <a:t>Residual: ZDC gravity center - B.M. prediction</a:t>
            </a:r>
            <a:endParaRPr lang="zh-TW" altLang="en-US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34D0AEF3-BF1C-48DD-81D1-5D0C5167A217}"/>
                  </a:ext>
                </a:extLst>
              </p:cNvPr>
              <p:cNvSpPr/>
              <p:nvPr/>
            </p:nvSpPr>
            <p:spPr>
              <a:xfrm>
                <a:off x="8248650" y="2127250"/>
                <a:ext cx="3792372" cy="3619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600" dirty="0"/>
                  <a:t>Residual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1600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zh-TW" sz="1600" dirty="0"/>
                  <a:t>R form</a:t>
                </a:r>
                <a:endParaRPr lang="zh-TW" altLang="en-US" sz="1600" dirty="0"/>
              </a:p>
            </p:txBody>
          </p:sp>
        </mc:Choice>
        <mc:Fallback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34D0AEF3-BF1C-48DD-81D1-5D0C5167A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8650" y="2127250"/>
                <a:ext cx="3792372" cy="361950"/>
              </a:xfrm>
              <a:prstGeom prst="rect">
                <a:avLst/>
              </a:prstGeom>
              <a:blipFill>
                <a:blip r:embed="rId5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矩形 28">
            <a:extLst>
              <a:ext uri="{FF2B5EF4-FFF2-40B4-BE49-F238E27FC236}">
                <a16:creationId xmlns:a16="http://schemas.microsoft.com/office/drawing/2014/main" id="{A25243F0-6A54-4030-8C47-C357E80FAE8A}"/>
              </a:ext>
            </a:extLst>
          </p:cNvPr>
          <p:cNvSpPr/>
          <p:nvPr/>
        </p:nvSpPr>
        <p:spPr>
          <a:xfrm>
            <a:off x="1574800" y="2752719"/>
            <a:ext cx="1225550" cy="2762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Need 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1207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dirty="0"/>
              <a:t>Event display tool (online analysis)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1155" y="1515037"/>
            <a:ext cx="11835441" cy="4733370"/>
          </a:xfrm>
        </p:spPr>
        <p:txBody>
          <a:bodyPr>
            <a:normAutofit/>
          </a:bodyPr>
          <a:lstStyle/>
          <a:p>
            <a:pPr algn="l" fontAlgn="base"/>
            <a:r>
              <a:rPr lang="en-US" dirty="0"/>
              <a:t>3-2: Event display tool (online analysis)</a:t>
            </a:r>
          </a:p>
          <a:p>
            <a:pPr algn="l" fontAlgn="base"/>
            <a:r>
              <a:rPr lang="en-US" dirty="0"/>
              <a:t>save data -&gt; decoding -&gt; analysis (BM,	tracking, clustering)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lvl="1" algn="l" fontAlgn="base"/>
            <a:r>
              <a:rPr lang="en-US" dirty="0"/>
              <a:t>Gain calibration for beam monitor (to be discussed on Friday? what do we do and why failed?). </a:t>
            </a:r>
            <a:r>
              <a:rPr lang="en-US" dirty="0" err="1"/>
              <a:t>AFter</a:t>
            </a:r>
            <a:r>
              <a:rPr lang="en-US" dirty="0"/>
              <a:t> </a:t>
            </a:r>
            <a:r>
              <a:rPr lang="en-US" dirty="0" err="1"/>
              <a:t>calibratioon</a:t>
            </a:r>
            <a:r>
              <a:rPr lang="en-US" dirty="0"/>
              <a:t>, display 1D and 2D hit maps: ADC VS count (x layer), ADC VS count (y layer), x–y (ADC)for BM1, BM2 (MC also needed?)</a:t>
            </a:r>
          </a:p>
          <a:p>
            <a:pPr lvl="1" algn="l" fontAlgn="base"/>
            <a:r>
              <a:rPr lang="en-US" dirty="0"/>
              <a:t>same for ZDC, after calibration, x VS y plot (MC also needed?)</a:t>
            </a:r>
          </a:p>
          <a:p>
            <a:pPr lvl="1" algn="l" fontAlgn="base"/>
            <a:r>
              <a:rPr lang="en-US" dirty="0"/>
              <a:t>tracking : time matching -&gt; gravity weighted method -&gt; position matching -&gt; extrapolation -&gt; hit on ZDC surface -&gt; track hit on ZDC, then compare to ZDC hit after weighted method  </a:t>
            </a:r>
          </a:p>
          <a:p>
            <a:pPr lvl="1" algn="l" fontAlgn="base"/>
            <a:r>
              <a:rPr lang="en-US" dirty="0" err="1"/>
              <a:t>Emax</a:t>
            </a:r>
            <a:r>
              <a:rPr lang="en-US" dirty="0"/>
              <a:t>, E3x3, E5x5 after gain calibration (MC used as a guided line?)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98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6113" y="452719"/>
            <a:ext cx="10402887" cy="609607"/>
          </a:xfrm>
        </p:spPr>
        <p:txBody>
          <a:bodyPr/>
          <a:lstStyle/>
          <a:p>
            <a:r>
              <a:rPr lang="en-US" dirty="0"/>
              <a:t>Gain calibration for beam monitor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6113" y="1106797"/>
            <a:ext cx="10738167" cy="876069"/>
          </a:xfrm>
        </p:spPr>
        <p:txBody>
          <a:bodyPr>
            <a:normAutofit/>
          </a:bodyPr>
          <a:lstStyle/>
          <a:p>
            <a:r>
              <a:rPr lang="en-US" altLang="zh-TW" dirty="0"/>
              <a:t>Due to the signal (ADC) of channels are same, the gain almost to be same.</a:t>
            </a:r>
          </a:p>
          <a:p>
            <a:r>
              <a:rPr lang="en-US" altLang="zh-TW" dirty="0"/>
              <a:t>The B.M. calibration is done by align the offset of each channel.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8</a:t>
            </a:fld>
            <a:endParaRPr lang="en-US"/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3B9AB121-89EC-453F-8975-F1FED85005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196209" y="1882039"/>
            <a:ext cx="4739640" cy="2369820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2EEABEDC-0483-4C02-8042-D2FF52DFA0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7247463" y="1882039"/>
            <a:ext cx="4739640" cy="2369820"/>
          </a:xfrm>
          <a:prstGeom prst="rect">
            <a:avLst/>
          </a:prstGeom>
        </p:spPr>
      </p:pic>
      <p:sp>
        <p:nvSpPr>
          <p:cNvPr id="21" name="箭號: 向右 20">
            <a:extLst>
              <a:ext uri="{FF2B5EF4-FFF2-40B4-BE49-F238E27FC236}">
                <a16:creationId xmlns:a16="http://schemas.microsoft.com/office/drawing/2014/main" id="{53823ACE-B01B-4811-8C4C-51F65690B6B3}"/>
              </a:ext>
            </a:extLst>
          </p:cNvPr>
          <p:cNvSpPr/>
          <p:nvPr/>
        </p:nvSpPr>
        <p:spPr>
          <a:xfrm>
            <a:off x="5032079" y="2041388"/>
            <a:ext cx="2119154" cy="1555821"/>
          </a:xfrm>
          <a:prstGeom prst="rightArrow">
            <a:avLst>
              <a:gd name="adj1" fmla="val 4804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Find the offset difference</a:t>
            </a:r>
            <a:endParaRPr lang="zh-TW" altLang="en-US" dirty="0"/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27C45959-0F9B-4A61-8026-3871B6F56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786" y="4314915"/>
            <a:ext cx="3029206" cy="2271905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44C6FF2D-60F5-41A4-813D-6E5D16D3F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939" y="4314915"/>
            <a:ext cx="3029206" cy="2271905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B12E74BE-2283-43B5-913F-B9CB03F830E4}"/>
              </a:ext>
            </a:extLst>
          </p:cNvPr>
          <p:cNvSpPr/>
          <p:nvPr/>
        </p:nvSpPr>
        <p:spPr>
          <a:xfrm>
            <a:off x="3703320" y="4314915"/>
            <a:ext cx="2561118" cy="2286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Ch. correct value @T1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20075D7C-C47F-4287-A5ED-9C8CF709F569}"/>
              </a:ext>
            </a:extLst>
          </p:cNvPr>
          <p:cNvSpPr/>
          <p:nvPr/>
        </p:nvSpPr>
        <p:spPr>
          <a:xfrm>
            <a:off x="6903720" y="4314915"/>
            <a:ext cx="2561118" cy="2286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/>
                </a:solidFill>
              </a:rPr>
              <a:t>Ch. correct value @T2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31" name="箭號: 向右 30">
            <a:extLst>
              <a:ext uri="{FF2B5EF4-FFF2-40B4-BE49-F238E27FC236}">
                <a16:creationId xmlns:a16="http://schemas.microsoft.com/office/drawing/2014/main" id="{73CDB6D1-131A-4295-8444-4A4DD1FE67C4}"/>
              </a:ext>
            </a:extLst>
          </p:cNvPr>
          <p:cNvSpPr/>
          <p:nvPr/>
        </p:nvSpPr>
        <p:spPr>
          <a:xfrm>
            <a:off x="830580" y="4780779"/>
            <a:ext cx="2506980" cy="12771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The difference of all B.M. channels </a:t>
            </a:r>
            <a:endParaRPr lang="zh-TW" altLang="en-US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2B9A9814-314F-4AE3-9AD1-CDFFA52B196E}"/>
              </a:ext>
            </a:extLst>
          </p:cNvPr>
          <p:cNvSpPr/>
          <p:nvPr/>
        </p:nvSpPr>
        <p:spPr>
          <a:xfrm>
            <a:off x="196209" y="1897827"/>
            <a:ext cx="2364570" cy="2286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ADC of reference Ch.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7EEBF084-9D9A-4D30-80E8-A6702115C572}"/>
              </a:ext>
            </a:extLst>
          </p:cNvPr>
          <p:cNvSpPr/>
          <p:nvPr/>
        </p:nvSpPr>
        <p:spPr>
          <a:xfrm>
            <a:off x="2509920" y="1897827"/>
            <a:ext cx="2364570" cy="2286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ADC of target Ch.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2F3C2C43-A602-4229-9090-A553F43A5E10}"/>
              </a:ext>
            </a:extLst>
          </p:cNvPr>
          <p:cNvSpPr/>
          <p:nvPr/>
        </p:nvSpPr>
        <p:spPr>
          <a:xfrm>
            <a:off x="7259551" y="1897827"/>
            <a:ext cx="2364570" cy="2286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bg1"/>
                </a:solidFill>
              </a:rPr>
              <a:t>Black = best alignment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C08D3630-080A-463B-BDE1-F6045C2D0E62}"/>
                  </a:ext>
                </a:extLst>
              </p:cNvPr>
              <p:cNvSpPr/>
              <p:nvPr/>
            </p:nvSpPr>
            <p:spPr>
              <a:xfrm>
                <a:off x="9573262" y="1897827"/>
                <a:ext cx="2364570" cy="22860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600" dirty="0">
                    <a:solidFill>
                      <a:schemeClr val="bg1"/>
                    </a:solidFill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TW" sz="1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1600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TW" sz="1600" dirty="0">
                    <a:solidFill>
                      <a:schemeClr val="bg1"/>
                    </a:solidFill>
                  </a:rPr>
                  <a:t>of offset Val.</a:t>
                </a:r>
                <a:endParaRPr lang="zh-TW" alt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C08D3630-080A-463B-BDE1-F6045C2D0E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3262" y="1897827"/>
                <a:ext cx="2364570" cy="228601"/>
              </a:xfrm>
              <a:prstGeom prst="rect">
                <a:avLst/>
              </a:prstGeom>
              <a:blipFill>
                <a:blip r:embed="rId5"/>
                <a:stretch>
                  <a:fillRect t="-28947" b="-578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987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6113" y="452719"/>
            <a:ext cx="10402887" cy="609607"/>
          </a:xfrm>
        </p:spPr>
        <p:txBody>
          <a:bodyPr/>
          <a:lstStyle/>
          <a:p>
            <a:r>
              <a:rPr lang="en-US" dirty="0"/>
              <a:t>Gain calibration for beam monitor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6113" y="1106798"/>
            <a:ext cx="10715307" cy="829952"/>
          </a:xfrm>
        </p:spPr>
        <p:txBody>
          <a:bodyPr>
            <a:normAutofit/>
          </a:bodyPr>
          <a:lstStyle/>
          <a:p>
            <a:r>
              <a:rPr lang="en-US" dirty="0"/>
              <a:t>After do the offset calibration on ADC, draw the beam profile again and compare to the non-</a:t>
            </a:r>
            <a:r>
              <a:rPr lang="en-US" dirty="0" err="1"/>
              <a:t>cali</a:t>
            </a:r>
            <a:r>
              <a:rPr lang="en-US" dirty="0"/>
              <a:t>. Case.</a:t>
            </a:r>
          </a:p>
          <a:p>
            <a:r>
              <a:rPr lang="en-US" dirty="0"/>
              <a:t>In total case, the result is not be better, and almost not change.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9</a:t>
            </a:fld>
            <a:endParaRPr lang="en-US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6977DDB4-9972-4BF2-9238-F4D61EF2E2C2}"/>
              </a:ext>
            </a:extLst>
          </p:cNvPr>
          <p:cNvGrpSpPr/>
          <p:nvPr/>
        </p:nvGrpSpPr>
        <p:grpSpPr>
          <a:xfrm>
            <a:off x="0" y="2428132"/>
            <a:ext cx="12192000" cy="2858079"/>
            <a:chOff x="0" y="3573780"/>
            <a:chExt cx="12192000" cy="2858079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828CFF16-EBAE-483A-8089-8EC667F56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33922" y="3573780"/>
              <a:ext cx="2858078" cy="2858078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1AD94F70-F1FC-4665-B321-AA56DC67A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8185" y="3573780"/>
              <a:ext cx="2858078" cy="2858078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9C9D59E9-0B1F-41AD-97E2-E97605ED9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75738" y="3573781"/>
              <a:ext cx="2858078" cy="2858078"/>
            </a:xfrm>
            <a:prstGeom prst="rect">
              <a:avLst/>
            </a:prstGeom>
          </p:spPr>
        </p:pic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1722DF4B-EE16-4A75-9468-14D67D761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573780"/>
              <a:ext cx="2858079" cy="2858079"/>
            </a:xfrm>
            <a:prstGeom prst="rect">
              <a:avLst/>
            </a:prstGeom>
          </p:spPr>
        </p:pic>
        <p:sp>
          <p:nvSpPr>
            <p:cNvPr id="17" name="箭號: 向右 16">
              <a:extLst>
                <a:ext uri="{FF2B5EF4-FFF2-40B4-BE49-F238E27FC236}">
                  <a16:creationId xmlns:a16="http://schemas.microsoft.com/office/drawing/2014/main" id="{7E9218AC-1E31-4E02-8372-43FC3E5E4E05}"/>
                </a:ext>
              </a:extLst>
            </p:cNvPr>
            <p:cNvSpPr/>
            <p:nvPr/>
          </p:nvSpPr>
          <p:spPr>
            <a:xfrm>
              <a:off x="5733816" y="4648200"/>
              <a:ext cx="724369" cy="6477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Cal.</a:t>
              </a:r>
              <a:endParaRPr lang="zh-TW" altLang="en-US" dirty="0"/>
            </a:p>
          </p:txBody>
        </p:sp>
      </p:grpSp>
      <p:graphicFrame>
        <p:nvGraphicFramePr>
          <p:cNvPr id="11" name="表格 11">
            <a:extLst>
              <a:ext uri="{FF2B5EF4-FFF2-40B4-BE49-F238E27FC236}">
                <a16:creationId xmlns:a16="http://schemas.microsoft.com/office/drawing/2014/main" id="{1BF44EC5-95E9-4D1A-931C-1D7E5906C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468090"/>
              </p:ext>
            </p:extLst>
          </p:nvPr>
        </p:nvGraphicFramePr>
        <p:xfrm>
          <a:off x="2245360" y="5380254"/>
          <a:ext cx="8128000" cy="1171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77494725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23227198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95738885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15185082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218463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BM2. Std Dev X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571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BM2. Std Dev Y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BM1. Std Dev X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2571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BM1. Std Dev Y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240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Original</a:t>
                      </a:r>
                    </a:p>
                    <a:p>
                      <a:r>
                        <a:rPr lang="en-US" altLang="zh-TW" dirty="0"/>
                        <a:t>(index*2.1=&gt;mm)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13.70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9.16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13.56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9.07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724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/>
                        <a:t>Calibration</a:t>
                      </a:r>
                    </a:p>
                    <a:p>
                      <a:r>
                        <a:rPr lang="en-US" altLang="zh-TW" dirty="0"/>
                        <a:t>(mm)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13.55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9.07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13.69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9.15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685706"/>
                  </a:ext>
                </a:extLst>
              </a:tr>
            </a:tbl>
          </a:graphicData>
        </a:graphic>
      </p:graphicFrame>
      <p:sp>
        <p:nvSpPr>
          <p:cNvPr id="12" name="箭號: 向下 11">
            <a:extLst>
              <a:ext uri="{FF2B5EF4-FFF2-40B4-BE49-F238E27FC236}">
                <a16:creationId xmlns:a16="http://schemas.microsoft.com/office/drawing/2014/main" id="{8B25CD58-1C33-47C8-B006-BE779DD1C543}"/>
              </a:ext>
            </a:extLst>
          </p:cNvPr>
          <p:cNvSpPr/>
          <p:nvPr/>
        </p:nvSpPr>
        <p:spPr>
          <a:xfrm>
            <a:off x="4495800" y="6009673"/>
            <a:ext cx="165100" cy="1841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73E52096-2D6A-4152-A355-D71BE5734330}"/>
              </a:ext>
            </a:extLst>
          </p:cNvPr>
          <p:cNvSpPr/>
          <p:nvPr/>
        </p:nvSpPr>
        <p:spPr>
          <a:xfrm>
            <a:off x="4660900" y="6009673"/>
            <a:ext cx="9779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C00000"/>
                </a:solidFill>
              </a:rPr>
              <a:t>better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20" name="箭號: 向下 19">
            <a:extLst>
              <a:ext uri="{FF2B5EF4-FFF2-40B4-BE49-F238E27FC236}">
                <a16:creationId xmlns:a16="http://schemas.microsoft.com/office/drawing/2014/main" id="{534A5100-1411-4881-8457-F513550F5E98}"/>
              </a:ext>
            </a:extLst>
          </p:cNvPr>
          <p:cNvSpPr/>
          <p:nvPr/>
        </p:nvSpPr>
        <p:spPr>
          <a:xfrm>
            <a:off x="7943850" y="6009673"/>
            <a:ext cx="165100" cy="1841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E8C369C-9225-49EA-9063-0D6E2C3CF2CF}"/>
              </a:ext>
            </a:extLst>
          </p:cNvPr>
          <p:cNvSpPr/>
          <p:nvPr/>
        </p:nvSpPr>
        <p:spPr>
          <a:xfrm>
            <a:off x="8108950" y="6009673"/>
            <a:ext cx="1435100" cy="17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C00000"/>
                </a:solidFill>
              </a:rPr>
              <a:t>Not better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06C4AF9E-2DCB-4D8E-803D-67FB4131DA42}"/>
              </a:ext>
            </a:extLst>
          </p:cNvPr>
          <p:cNvSpPr/>
          <p:nvPr/>
        </p:nvSpPr>
        <p:spPr>
          <a:xfrm>
            <a:off x="0" y="2025650"/>
            <a:ext cx="5733816" cy="396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+ 250 ADC to prevent “-” value</a:t>
            </a:r>
            <a:endParaRPr lang="zh-TW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6CEF034-EF22-4F17-8B6E-E218ECE7B9BF}"/>
              </a:ext>
            </a:extLst>
          </p:cNvPr>
          <p:cNvSpPr/>
          <p:nvPr/>
        </p:nvSpPr>
        <p:spPr>
          <a:xfrm>
            <a:off x="6467014" y="2025650"/>
            <a:ext cx="5733816" cy="396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Align the offset of all channel and move to be “+”.</a:t>
            </a:r>
            <a:endParaRPr lang="zh-TW" altLang="en-US" dirty="0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CE5F4A8-9CAB-4A43-ABEF-992F14027C65}"/>
              </a:ext>
            </a:extLst>
          </p:cNvPr>
          <p:cNvSpPr/>
          <p:nvPr/>
        </p:nvSpPr>
        <p:spPr>
          <a:xfrm>
            <a:off x="-13970" y="5458561"/>
            <a:ext cx="2259330" cy="396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>
                <a:solidFill>
                  <a:srgbClr val="C00000"/>
                </a:solidFill>
              </a:rPr>
              <a:t>PS: size of channel = 2.1mm, index * 2.1 = relativity position</a:t>
            </a:r>
            <a:endParaRPr lang="zh-TW" altLang="en-US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782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模板2">
  <a:themeElements>
    <a:clrScheme name="離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自訂 4">
      <a:majorFont>
        <a:latin typeface="Times New Roman"/>
        <a:ea typeface="標楷體"/>
        <a:cs typeface=""/>
      </a:majorFont>
      <a:minorFont>
        <a:latin typeface="Arial"/>
        <a:ea typeface="微軟正黑體"/>
        <a:cs typeface="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模板2" id="{7B243093-F40B-49D2-8649-AEF9F6135092}" vid="{EB65F3AC-24C7-49F9-AF21-B89FB096BA6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模板2</Template>
  <TotalTime>71897</TotalTime>
  <Words>973</Words>
  <Application>Microsoft Office PowerPoint</Application>
  <PresentationFormat>寬螢幕</PresentationFormat>
  <Paragraphs>136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Cambria Math</vt:lpstr>
      <vt:lpstr>Times New Roman</vt:lpstr>
      <vt:lpstr>Wingdings</vt:lpstr>
      <vt:lpstr>Wingdings 3</vt:lpstr>
      <vt:lpstr>模板2</vt:lpstr>
      <vt:lpstr>Weekly meeting</vt:lpstr>
      <vt:lpstr>Tracking/Beam Monitor Analysis</vt:lpstr>
      <vt:lpstr>xPos, yPos VS count in different Z-dir layers : BMs, ZDC</vt:lpstr>
      <vt:lpstr>xPos VS yPos in different Z-dir layers : BMs, ZDC (weighted)</vt:lpstr>
      <vt:lpstr>BM-predicted hit position vs. actual ZDC hit position</vt:lpstr>
      <vt:lpstr>Prediction residual: deltaX VS deltaY , deltaR</vt:lpstr>
      <vt:lpstr>Event display tool (online analysis)</vt:lpstr>
      <vt:lpstr>Gain calibration for beam monitor</vt:lpstr>
      <vt:lpstr>Gain calibration for beam monitor</vt:lpstr>
      <vt:lpstr>Beam profile ZDC, after calibration </vt:lpstr>
      <vt:lpstr>Residual of Cali. B.M. predict and ZDC position</vt:lpstr>
      <vt:lpstr>Emax, E3x3, E5x5 after gain calibration</vt:lpstr>
      <vt:lpstr>To do </vt:lpstr>
      <vt:lpstr>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弮箞 林</dc:creator>
  <cp:lastModifiedBy>宇翔 蕭</cp:lastModifiedBy>
  <cp:revision>12612</cp:revision>
  <dcterms:created xsi:type="dcterms:W3CDTF">2020-10-12T05:45:27Z</dcterms:created>
  <dcterms:modified xsi:type="dcterms:W3CDTF">2025-11-21T06:13:45Z</dcterms:modified>
</cp:coreProperties>
</file>