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642" r:id="rId3"/>
    <p:sldId id="640" r:id="rId4"/>
    <p:sldId id="655" r:id="rId5"/>
    <p:sldId id="656" r:id="rId6"/>
    <p:sldId id="651" r:id="rId7"/>
    <p:sldId id="648" r:id="rId8"/>
    <p:sldId id="653" r:id="rId9"/>
    <p:sldId id="654" r:id="rId10"/>
    <p:sldId id="639" r:id="rId11"/>
    <p:sldId id="641" r:id="rId12"/>
    <p:sldId id="638" r:id="rId13"/>
    <p:sldId id="643" r:id="rId14"/>
    <p:sldId id="649" r:id="rId15"/>
    <p:sldId id="644" r:id="rId16"/>
    <p:sldId id="650" r:id="rId17"/>
    <p:sldId id="646" r:id="rId18"/>
    <p:sldId id="657" r:id="rId19"/>
    <p:sldId id="658" r:id="rId20"/>
    <p:sldId id="659" r:id="rId21"/>
    <p:sldId id="407" r:id="rId22"/>
    <p:sldId id="448" r:id="rId23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642"/>
            <p14:sldId id="640"/>
            <p14:sldId id="655"/>
            <p14:sldId id="656"/>
            <p14:sldId id="651"/>
            <p14:sldId id="648"/>
            <p14:sldId id="653"/>
            <p14:sldId id="654"/>
            <p14:sldId id="639"/>
            <p14:sldId id="641"/>
            <p14:sldId id="638"/>
            <p14:sldId id="643"/>
            <p14:sldId id="649"/>
            <p14:sldId id="644"/>
            <p14:sldId id="650"/>
            <p14:sldId id="646"/>
            <p14:sldId id="657"/>
            <p14:sldId id="658"/>
            <p14:sldId id="659"/>
            <p14:sldId id="407"/>
            <p14:sldId id="448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F0"/>
    <a:srgbClr val="FF2CFF"/>
    <a:srgbClr val="0000FF"/>
    <a:srgbClr val="00B050"/>
    <a:srgbClr val="B0A898"/>
    <a:srgbClr val="8A9AF8"/>
    <a:srgbClr val="D6D6D6"/>
    <a:srgbClr val="00B0F0"/>
    <a:srgbClr val="09D0F5"/>
    <a:srgbClr val="83E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9" autoAdjust="0"/>
    <p:restoredTop sz="97628" autoAdjust="0"/>
  </p:normalViewPr>
  <p:slideViewPr>
    <p:cSldViewPr snapToGrid="0" showGuides="1">
      <p:cViewPr varScale="1">
        <p:scale>
          <a:sx n="160" d="100"/>
          <a:sy n="160" d="100"/>
        </p:scale>
        <p:origin x="144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5.gif"/><Relationship Id="rId7" Type="http://schemas.openxmlformats.org/officeDocument/2006/relationships/image" Target="../media/image69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4" Type="http://schemas.openxmlformats.org/officeDocument/2006/relationships/image" Target="../media/image66.gif"/><Relationship Id="rId9" Type="http://schemas.openxmlformats.org/officeDocument/2006/relationships/image" Target="../media/image7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2025</a:t>
            </a:r>
            <a:r>
              <a:rPr lang="zh-TW" altLang="en-US" dirty="0"/>
              <a:t> </a:t>
            </a:r>
            <a:r>
              <a:rPr lang="en-US" altLang="zh-TW"/>
              <a:t>11/27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圖片 40">
            <a:extLst>
              <a:ext uri="{FF2B5EF4-FFF2-40B4-BE49-F238E27FC236}">
                <a16:creationId xmlns:a16="http://schemas.microsoft.com/office/drawing/2014/main" id="{3BB00CF4-4FE5-44A9-B971-92E40F0E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801" y="1186327"/>
            <a:ext cx="1526853" cy="1526853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95B9607A-BE59-4758-B3FD-6CDA2690F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90" y="1186327"/>
            <a:ext cx="1526853" cy="152685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26A7E73-BF95-446A-B2C6-EFC8E6C9B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64" y="3455731"/>
            <a:ext cx="5366708" cy="26833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10809766" cy="609607"/>
          </a:xfrm>
        </p:spPr>
        <p:txBody>
          <a:bodyPr/>
          <a:lstStyle/>
          <a:p>
            <a:r>
              <a:rPr lang="en-US" dirty="0"/>
              <a:t>BM-predicted hit position vs. actual ZDC hit position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2774" y="1219307"/>
            <a:ext cx="7238433" cy="1584678"/>
          </a:xfrm>
        </p:spPr>
        <p:txBody>
          <a:bodyPr/>
          <a:lstStyle/>
          <a:p>
            <a:r>
              <a:rPr lang="en-US" dirty="0"/>
              <a:t>Use the position on B.M.s to calculate the direction and </a:t>
            </a:r>
            <a:r>
              <a:rPr lang="en-US" altLang="zh-TW" dirty="0"/>
              <a:t>predict the position on ZDC by extrapolate.</a:t>
            </a:r>
            <a:endParaRPr lang="zh-TW" altLang="en-US" dirty="0"/>
          </a:p>
          <a:p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10</a:t>
            </a:fld>
            <a:endParaRPr 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C8FA9321-B19C-4611-8512-866FDA86259E}"/>
              </a:ext>
            </a:extLst>
          </p:cNvPr>
          <p:cNvSpPr/>
          <p:nvPr/>
        </p:nvSpPr>
        <p:spPr>
          <a:xfrm rot="5400000">
            <a:off x="4358049" y="2912411"/>
            <a:ext cx="485775" cy="28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546354A-8F94-4087-89D7-965492373CBB}"/>
              </a:ext>
            </a:extLst>
          </p:cNvPr>
          <p:cNvSpPr/>
          <p:nvPr/>
        </p:nvSpPr>
        <p:spPr>
          <a:xfrm>
            <a:off x="783936" y="2870030"/>
            <a:ext cx="3448050" cy="34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Calculate the direction</a:t>
            </a:r>
            <a:endParaRPr lang="zh-TW" altLang="en-US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A54454B9-87CE-4851-838E-5394FFB24FB5}"/>
              </a:ext>
            </a:extLst>
          </p:cNvPr>
          <p:cNvSpPr/>
          <p:nvPr/>
        </p:nvSpPr>
        <p:spPr>
          <a:xfrm rot="18910630">
            <a:off x="5853111" y="3913665"/>
            <a:ext cx="485775" cy="28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583EF19-638B-4728-8B32-A6ACFCE71D69}"/>
              </a:ext>
            </a:extLst>
          </p:cNvPr>
          <p:cNvSpPr/>
          <p:nvPr/>
        </p:nvSpPr>
        <p:spPr>
          <a:xfrm>
            <a:off x="6229350" y="2011646"/>
            <a:ext cx="4783973" cy="34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Predict the position on ZDC by extrapolate</a:t>
            </a:r>
            <a:endParaRPr lang="zh-TW" altLang="en-US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1969CF0D-0754-4DA0-A8BE-132D0368D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029" y="2373589"/>
            <a:ext cx="4350355" cy="4353983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383C0E61-99D5-4E3B-8545-7916F4FAF002}"/>
              </a:ext>
            </a:extLst>
          </p:cNvPr>
          <p:cNvSpPr/>
          <p:nvPr/>
        </p:nvSpPr>
        <p:spPr>
          <a:xfrm>
            <a:off x="6934200" y="2566924"/>
            <a:ext cx="1390650" cy="50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position </a:t>
            </a:r>
          </a:p>
          <a:p>
            <a:pPr algn="ctr"/>
            <a:r>
              <a:rPr lang="en-US" altLang="zh-TW" sz="1200" dirty="0"/>
              <a:t>1st B.M.</a:t>
            </a:r>
            <a:endParaRPr lang="zh-TW" altLang="en-US" sz="12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AF15247-0A5B-4416-A844-6794A264B2BF}"/>
              </a:ext>
            </a:extLst>
          </p:cNvPr>
          <p:cNvSpPr/>
          <p:nvPr/>
        </p:nvSpPr>
        <p:spPr>
          <a:xfrm>
            <a:off x="9113869" y="2566924"/>
            <a:ext cx="1390650" cy="50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position </a:t>
            </a:r>
          </a:p>
          <a:p>
            <a:pPr algn="ctr"/>
            <a:r>
              <a:rPr lang="en-US" altLang="zh-TW" sz="1200" dirty="0"/>
              <a:t>2nd B.M.</a:t>
            </a:r>
            <a:endParaRPr lang="zh-TW" altLang="en-US" sz="12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3F8F36B-BD80-43AA-A582-AEEE13FFD227}"/>
              </a:ext>
            </a:extLst>
          </p:cNvPr>
          <p:cNvSpPr/>
          <p:nvPr/>
        </p:nvSpPr>
        <p:spPr>
          <a:xfrm>
            <a:off x="6934200" y="4725924"/>
            <a:ext cx="1390650" cy="50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position </a:t>
            </a:r>
          </a:p>
          <a:p>
            <a:pPr algn="ctr"/>
            <a:r>
              <a:rPr lang="en-US" altLang="zh-TW" sz="1200" dirty="0"/>
              <a:t>ZDC VS predict</a:t>
            </a:r>
            <a:endParaRPr lang="zh-TW" altLang="en-US" sz="12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7DD7295-9E0E-4F6C-962B-D7DAA57C45CB}"/>
              </a:ext>
            </a:extLst>
          </p:cNvPr>
          <p:cNvSpPr/>
          <p:nvPr/>
        </p:nvSpPr>
        <p:spPr>
          <a:xfrm>
            <a:off x="9113869" y="4725924"/>
            <a:ext cx="1390650" cy="50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Residual between ZDC &amp; predict</a:t>
            </a:r>
            <a:endParaRPr lang="zh-TW" altLang="en-US" sz="1200" dirty="0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A23AB4BF-3156-47AE-A10D-E6F133E67DA8}"/>
              </a:ext>
            </a:extLst>
          </p:cNvPr>
          <p:cNvGrpSpPr/>
          <p:nvPr/>
        </p:nvGrpSpPr>
        <p:grpSpPr>
          <a:xfrm>
            <a:off x="6969046" y="5808129"/>
            <a:ext cx="1371758" cy="527806"/>
            <a:chOff x="6953092" y="5611279"/>
            <a:chExt cx="1371758" cy="527806"/>
          </a:xfrm>
        </p:grpSpPr>
        <p:sp>
          <p:nvSpPr>
            <p:cNvPr id="25" name="星形: 五角 24">
              <a:extLst>
                <a:ext uri="{FF2B5EF4-FFF2-40B4-BE49-F238E27FC236}">
                  <a16:creationId xmlns:a16="http://schemas.microsoft.com/office/drawing/2014/main" id="{7AD94A6A-DECD-4150-BC3D-D710E462E904}"/>
                </a:ext>
              </a:extLst>
            </p:cNvPr>
            <p:cNvSpPr/>
            <p:nvPr/>
          </p:nvSpPr>
          <p:spPr>
            <a:xfrm>
              <a:off x="6961983" y="5760697"/>
              <a:ext cx="45719" cy="4571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94B46390-3AF8-42EA-A3D2-68C9B0E893B7}"/>
                </a:ext>
              </a:extLst>
            </p:cNvPr>
            <p:cNvSpPr txBox="1"/>
            <p:nvPr/>
          </p:nvSpPr>
          <p:spPr>
            <a:xfrm>
              <a:off x="7016750" y="5611279"/>
              <a:ext cx="9144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1400" dirty="0">
                  <a:solidFill>
                    <a:srgbClr val="FF0000"/>
                  </a:solidFill>
                </a:rPr>
                <a:t>: predict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169909E9-B000-4D3F-899F-38848215A4FA}"/>
                </a:ext>
              </a:extLst>
            </p:cNvPr>
            <p:cNvSpPr txBox="1"/>
            <p:nvPr/>
          </p:nvSpPr>
          <p:spPr>
            <a:xfrm>
              <a:off x="7016750" y="5831308"/>
              <a:ext cx="13081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1400" dirty="0">
                  <a:solidFill>
                    <a:srgbClr val="FF0000"/>
                  </a:solidFill>
                </a:rPr>
                <a:t>: ZDC center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6214B4BD-2C18-45FD-921E-9559B86FBFB7}"/>
                </a:ext>
              </a:extLst>
            </p:cNvPr>
            <p:cNvSpPr/>
            <p:nvPr/>
          </p:nvSpPr>
          <p:spPr>
            <a:xfrm>
              <a:off x="6953092" y="5962336"/>
              <a:ext cx="63500" cy="701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61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圖片 39">
            <a:extLst>
              <a:ext uri="{FF2B5EF4-FFF2-40B4-BE49-F238E27FC236}">
                <a16:creationId xmlns:a16="http://schemas.microsoft.com/office/drawing/2014/main" id="{E2F91FC9-5D53-4610-9B51-1F3B34FDA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934" y="2904564"/>
            <a:ext cx="3634065" cy="3634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10809766" cy="609607"/>
          </a:xfrm>
        </p:spPr>
        <p:txBody>
          <a:bodyPr/>
          <a:lstStyle/>
          <a:p>
            <a:r>
              <a:rPr lang="en-US" dirty="0"/>
              <a:t>Prediction residual: </a:t>
            </a:r>
            <a:r>
              <a:rPr lang="en-US" dirty="0" err="1"/>
              <a:t>deltaX</a:t>
            </a:r>
            <a:r>
              <a:rPr lang="en-US" dirty="0"/>
              <a:t> VS </a:t>
            </a:r>
            <a:r>
              <a:rPr lang="en-US" dirty="0" err="1"/>
              <a:t>deltaY</a:t>
            </a:r>
            <a:r>
              <a:rPr lang="en-US" dirty="0"/>
              <a:t> , </a:t>
            </a:r>
            <a:r>
              <a:rPr lang="en-US" dirty="0" err="1"/>
              <a:t>deltaR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512" y="1203994"/>
            <a:ext cx="10917238" cy="767687"/>
          </a:xfrm>
        </p:spPr>
        <p:txBody>
          <a:bodyPr/>
          <a:lstStyle/>
          <a:p>
            <a:r>
              <a:rPr lang="en-US" dirty="0"/>
              <a:t>Draw the difference: predicted-position and ZDC gravity center.</a:t>
            </a:r>
          </a:p>
          <a:p>
            <a:r>
              <a:rPr lang="en-US" dirty="0"/>
              <a:t>`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11</a:t>
            </a:fld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C688363-B505-4DC1-9522-F88BA1A4D8F3}"/>
              </a:ext>
            </a:extLst>
          </p:cNvPr>
          <p:cNvSpPr/>
          <p:nvPr/>
        </p:nvSpPr>
        <p:spPr>
          <a:xfrm>
            <a:off x="493331" y="2489200"/>
            <a:ext cx="3634066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Residual: ZDC </a:t>
            </a:r>
            <a:r>
              <a:rPr lang="en-US" altLang="zh-TW" sz="1400" i="1" dirty="0"/>
              <a:t>C</a:t>
            </a:r>
            <a:r>
              <a:rPr lang="en-US" altLang="zh-TW" sz="1400" i="1" baseline="-25000" dirty="0"/>
              <a:t>M</a:t>
            </a:r>
            <a:r>
              <a:rPr lang="en-US" altLang="zh-TW" sz="1400" dirty="0"/>
              <a:t> - B.M. </a:t>
            </a:r>
            <a:r>
              <a:rPr lang="en-US" altLang="zh-TW" sz="1400" i="1" dirty="0"/>
              <a:t>C</a:t>
            </a:r>
            <a:r>
              <a:rPr lang="en-US" altLang="zh-TW" sz="1400" i="1" baseline="-25000" dirty="0"/>
              <a:t>M </a:t>
            </a:r>
            <a:r>
              <a:rPr lang="en-US" altLang="zh-TW" sz="1400" dirty="0"/>
              <a:t>prediction</a:t>
            </a:r>
            <a:endParaRPr lang="zh-TW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4D0AEF3-BF1C-48DD-81D1-5D0C5167A217}"/>
                  </a:ext>
                </a:extLst>
              </p:cNvPr>
              <p:cNvSpPr/>
              <p:nvPr/>
            </p:nvSpPr>
            <p:spPr>
              <a:xfrm>
                <a:off x="8557934" y="2489200"/>
                <a:ext cx="3634066" cy="3619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dirty="0"/>
                  <a:t>Residual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TW" sz="1600" dirty="0"/>
                  <a:t>R form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4D0AEF3-BF1C-48DD-81D1-5D0C5167A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934" y="2489200"/>
                <a:ext cx="3634066" cy="361950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圖片 32">
            <a:extLst>
              <a:ext uri="{FF2B5EF4-FFF2-40B4-BE49-F238E27FC236}">
                <a16:creationId xmlns:a16="http://schemas.microsoft.com/office/drawing/2014/main" id="{EE8B2270-2F8D-4124-BA1A-615065680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32" y="2904564"/>
            <a:ext cx="3634065" cy="363406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28444882-A54F-4F40-A20B-2CA960BD4AB9}"/>
              </a:ext>
            </a:extLst>
          </p:cNvPr>
          <p:cNvSpPr/>
          <p:nvPr/>
        </p:nvSpPr>
        <p:spPr>
          <a:xfrm>
            <a:off x="9749257" y="3302000"/>
            <a:ext cx="2178050" cy="56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Coding typo </a:t>
            </a:r>
            <a:r>
              <a:rPr lang="en-US" altLang="zh-TW" dirty="0">
                <a:sym typeface="Wingdings" panose="05000000000000000000" pitchFamily="2" charset="2"/>
              </a:rPr>
              <a:t></a:t>
            </a:r>
            <a:endParaRPr lang="zh-TW" altLang="en-US" dirty="0"/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D95E6DA0-E760-45D2-82C6-588C1806F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633" y="2904564"/>
            <a:ext cx="3634064" cy="3634064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79B50BB2-73D5-44BF-A9D8-244CAFF73B97}"/>
              </a:ext>
            </a:extLst>
          </p:cNvPr>
          <p:cNvSpPr/>
          <p:nvPr/>
        </p:nvSpPr>
        <p:spPr>
          <a:xfrm>
            <a:off x="4525633" y="2489200"/>
            <a:ext cx="3634064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Residual: ZDC </a:t>
            </a:r>
            <a:r>
              <a:rPr lang="en-US" altLang="zh-TW" sz="1400" i="1" dirty="0"/>
              <a:t>C</a:t>
            </a:r>
            <a:r>
              <a:rPr lang="en-US" altLang="zh-TW" sz="1400" i="1" baseline="-25000" dirty="0"/>
              <a:t>M </a:t>
            </a:r>
            <a:r>
              <a:rPr lang="en-US" altLang="zh-TW" sz="1400" dirty="0"/>
              <a:t>- B.M. </a:t>
            </a:r>
            <a:r>
              <a:rPr lang="en-US" altLang="zh-TW" sz="1400" dirty="0" err="1"/>
              <a:t>ADC</a:t>
            </a:r>
            <a:r>
              <a:rPr lang="en-US" altLang="zh-TW" sz="1400" baseline="-25000" dirty="0" err="1"/>
              <a:t>max</a:t>
            </a:r>
            <a:r>
              <a:rPr lang="en-US" altLang="zh-TW" sz="1400" baseline="-25000" dirty="0"/>
              <a:t> </a:t>
            </a:r>
            <a:r>
              <a:rPr lang="en-US" altLang="zh-TW" sz="1400" dirty="0"/>
              <a:t>prediction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1120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Event display tool (online analysis)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155" y="1515037"/>
            <a:ext cx="11835441" cy="4733370"/>
          </a:xfrm>
        </p:spPr>
        <p:txBody>
          <a:bodyPr>
            <a:normAutofit/>
          </a:bodyPr>
          <a:lstStyle/>
          <a:p>
            <a:pPr algn="l" fontAlgn="base"/>
            <a:r>
              <a:rPr lang="en-US" dirty="0"/>
              <a:t>3-2: Event display tool (online analysis)</a:t>
            </a:r>
          </a:p>
          <a:p>
            <a:pPr algn="l" fontAlgn="base"/>
            <a:r>
              <a:rPr lang="en-US" dirty="0"/>
              <a:t>save data -&gt; decoding -&gt; analysis (BM,	tracking, clustering)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 algn="l" fontAlgn="base"/>
            <a:r>
              <a:rPr lang="en-US" dirty="0"/>
              <a:t>Gain calibration for beam monitor (to be discussed on Friday? what do we do and why failed?). </a:t>
            </a:r>
            <a:r>
              <a:rPr lang="en-US" dirty="0" err="1"/>
              <a:t>AFter</a:t>
            </a:r>
            <a:r>
              <a:rPr lang="en-US" dirty="0"/>
              <a:t> </a:t>
            </a:r>
            <a:r>
              <a:rPr lang="en-US" dirty="0" err="1"/>
              <a:t>calibratioon</a:t>
            </a:r>
            <a:r>
              <a:rPr lang="en-US" dirty="0"/>
              <a:t>, display 1D and 2D hit maps: ADC VS count (x layer), ADC VS count (y layer), x–y (ADC)for BM1, BM2 (MC also needed?)</a:t>
            </a:r>
          </a:p>
          <a:p>
            <a:pPr lvl="1" algn="l" fontAlgn="base"/>
            <a:r>
              <a:rPr lang="en-US" dirty="0"/>
              <a:t>same for ZDC, after calibration, x VS y plot (MC also needed?)</a:t>
            </a:r>
          </a:p>
          <a:p>
            <a:pPr lvl="1" algn="l" fontAlgn="base"/>
            <a:r>
              <a:rPr lang="en-US" dirty="0"/>
              <a:t>tracking : time matching -&gt; gravity weighted method -&gt; position matching -&gt; extrapolation -&gt; hit on ZDC surface -&gt; track hit on ZDC, then compare to ZDC hit after weighted method  </a:t>
            </a:r>
          </a:p>
          <a:p>
            <a:pPr lvl="1" algn="l" fontAlgn="base"/>
            <a:r>
              <a:rPr lang="en-US" dirty="0" err="1"/>
              <a:t>Emax</a:t>
            </a:r>
            <a:r>
              <a:rPr lang="en-US" dirty="0"/>
              <a:t>, E3x3, E5x5 after gain calibration (MC used as a guided line?)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10402887" cy="609607"/>
          </a:xfrm>
        </p:spPr>
        <p:txBody>
          <a:bodyPr/>
          <a:lstStyle/>
          <a:p>
            <a:r>
              <a:rPr lang="en-US" dirty="0"/>
              <a:t>Gain calibration for beam monitor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113" y="1106797"/>
            <a:ext cx="10738167" cy="876069"/>
          </a:xfrm>
        </p:spPr>
        <p:txBody>
          <a:bodyPr>
            <a:normAutofit/>
          </a:bodyPr>
          <a:lstStyle/>
          <a:p>
            <a:r>
              <a:rPr lang="en-US" altLang="zh-TW" dirty="0"/>
              <a:t>Due to the signal (ADC) of channels are same, the gain almost to be same.</a:t>
            </a:r>
          </a:p>
          <a:p>
            <a:r>
              <a:rPr lang="en-US" altLang="zh-TW" dirty="0"/>
              <a:t>The B.M. calibration is done by align the offset of each channel.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13</a:t>
            </a:fld>
            <a:endParaRPr 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3B9AB121-89EC-453F-8975-F1FED8500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96209" y="1882039"/>
            <a:ext cx="4739640" cy="236982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EEABEDC-0483-4C02-8042-D2FF52DFA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7247463" y="1882039"/>
            <a:ext cx="4739640" cy="2369820"/>
          </a:xfrm>
          <a:prstGeom prst="rect">
            <a:avLst/>
          </a:prstGeom>
        </p:spPr>
      </p:pic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53823ACE-B01B-4811-8C4C-51F65690B6B3}"/>
              </a:ext>
            </a:extLst>
          </p:cNvPr>
          <p:cNvSpPr/>
          <p:nvPr/>
        </p:nvSpPr>
        <p:spPr>
          <a:xfrm>
            <a:off x="5032079" y="2041388"/>
            <a:ext cx="2119154" cy="1555821"/>
          </a:xfrm>
          <a:prstGeom prst="rightArrow">
            <a:avLst>
              <a:gd name="adj1" fmla="val 480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Find the offset difference</a:t>
            </a:r>
            <a:endParaRPr lang="zh-TW" altLang="en-US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27C45959-0F9B-4A61-8026-3871B6F56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026" y="4314915"/>
            <a:ext cx="3029206" cy="2271905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44C6FF2D-60F5-41A4-813D-6E5D16D3F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179" y="4314915"/>
            <a:ext cx="3029206" cy="2271905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B12E74BE-2283-43B5-913F-B9CB03F830E4}"/>
              </a:ext>
            </a:extLst>
          </p:cNvPr>
          <p:cNvSpPr/>
          <p:nvPr/>
        </p:nvSpPr>
        <p:spPr>
          <a:xfrm>
            <a:off x="4336560" y="4314915"/>
            <a:ext cx="2561118" cy="228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Ch. correct value @T1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0075D7C-C47F-4287-A5ED-9C8CF709F569}"/>
              </a:ext>
            </a:extLst>
          </p:cNvPr>
          <p:cNvSpPr/>
          <p:nvPr/>
        </p:nvSpPr>
        <p:spPr>
          <a:xfrm>
            <a:off x="7536960" y="4314915"/>
            <a:ext cx="2561118" cy="228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Ch. correct value @T2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73CDB6D1-131A-4295-8444-4A4DD1FE67C4}"/>
              </a:ext>
            </a:extLst>
          </p:cNvPr>
          <p:cNvSpPr/>
          <p:nvPr/>
        </p:nvSpPr>
        <p:spPr>
          <a:xfrm>
            <a:off x="1463820" y="4780779"/>
            <a:ext cx="2506980" cy="1277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 difference of all B.M. channels </a:t>
            </a:r>
            <a:endParaRPr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B9A9814-314F-4AE3-9AD1-CDFFA52B196E}"/>
              </a:ext>
            </a:extLst>
          </p:cNvPr>
          <p:cNvSpPr/>
          <p:nvPr/>
        </p:nvSpPr>
        <p:spPr>
          <a:xfrm>
            <a:off x="196209" y="1897827"/>
            <a:ext cx="2364570" cy="228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ADC of reference Ch.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EEBF084-9D9A-4D30-80E8-A6702115C572}"/>
              </a:ext>
            </a:extLst>
          </p:cNvPr>
          <p:cNvSpPr/>
          <p:nvPr/>
        </p:nvSpPr>
        <p:spPr>
          <a:xfrm>
            <a:off x="2509920" y="1897827"/>
            <a:ext cx="2364570" cy="228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ADC of target Ch.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F3C2C43-A602-4229-9090-A553F43A5E10}"/>
              </a:ext>
            </a:extLst>
          </p:cNvPr>
          <p:cNvSpPr/>
          <p:nvPr/>
        </p:nvSpPr>
        <p:spPr>
          <a:xfrm>
            <a:off x="7259551" y="1897827"/>
            <a:ext cx="2364570" cy="228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/>
                </a:solidFill>
              </a:rPr>
              <a:t>Black = best alignment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C08D3630-080A-463B-BDE1-F6045C2D0E62}"/>
                  </a:ext>
                </a:extLst>
              </p:cNvPr>
              <p:cNvSpPr/>
              <p:nvPr/>
            </p:nvSpPr>
            <p:spPr>
              <a:xfrm>
                <a:off x="9573262" y="1897827"/>
                <a:ext cx="2364570" cy="22860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dirty="0">
                    <a:solidFill>
                      <a:schemeClr val="bg1"/>
                    </a:solidFill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TW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1600" dirty="0">
                    <a:solidFill>
                      <a:schemeClr val="bg1"/>
                    </a:solidFill>
                  </a:rPr>
                  <a:t>of offset Val.</a:t>
                </a:r>
                <a:endParaRPr lang="zh-TW" alt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C08D3630-080A-463B-BDE1-F6045C2D0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262" y="1897827"/>
                <a:ext cx="2364570" cy="228601"/>
              </a:xfrm>
              <a:prstGeom prst="rect">
                <a:avLst/>
              </a:prstGeom>
              <a:blipFill>
                <a:blip r:embed="rId5"/>
                <a:stretch>
                  <a:fillRect t="-28947" b="-5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8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>
            <a:extLst>
              <a:ext uri="{FF2B5EF4-FFF2-40B4-BE49-F238E27FC236}">
                <a16:creationId xmlns:a16="http://schemas.microsoft.com/office/drawing/2014/main" id="{E36F2141-02ED-49BE-BFFF-A50EFA05F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737" y="2428133"/>
            <a:ext cx="2858078" cy="2858078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AB4F3DBD-D58E-4E5A-9E1D-E14CC08A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8133"/>
            <a:ext cx="2858078" cy="2858078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7FCA08D7-7E64-43FB-8450-9784107B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183" y="2428132"/>
            <a:ext cx="2858079" cy="2858079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BEDB8AC7-6616-4669-9000-3FADEA8C1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921" y="2428132"/>
            <a:ext cx="2858079" cy="28580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10402887" cy="609607"/>
          </a:xfrm>
        </p:spPr>
        <p:txBody>
          <a:bodyPr/>
          <a:lstStyle/>
          <a:p>
            <a:r>
              <a:rPr lang="en-US" dirty="0"/>
              <a:t>Gain calibration for beam monitor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113" y="1106798"/>
            <a:ext cx="10715307" cy="829952"/>
          </a:xfrm>
        </p:spPr>
        <p:txBody>
          <a:bodyPr>
            <a:normAutofit/>
          </a:bodyPr>
          <a:lstStyle/>
          <a:p>
            <a:r>
              <a:rPr lang="en-US" dirty="0"/>
              <a:t>After do the offset calibration on ADC, draw the beam profile again and compare to the non-</a:t>
            </a:r>
            <a:r>
              <a:rPr lang="en-US" dirty="0" err="1"/>
              <a:t>cali</a:t>
            </a:r>
            <a:r>
              <a:rPr lang="en-US" dirty="0"/>
              <a:t>. Case.</a:t>
            </a:r>
          </a:p>
          <a:p>
            <a:r>
              <a:rPr lang="en-US" dirty="0"/>
              <a:t>In total case, the result of sigma is not be better, but the shape(fitting precision) is going to be uglier.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14</a:t>
            </a:fld>
            <a:endParaRPr 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7E9218AC-1E31-4E02-8372-43FC3E5E4E05}"/>
              </a:ext>
            </a:extLst>
          </p:cNvPr>
          <p:cNvSpPr/>
          <p:nvPr/>
        </p:nvSpPr>
        <p:spPr>
          <a:xfrm>
            <a:off x="5733816" y="3502552"/>
            <a:ext cx="724369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Cal.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1">
                <a:extLst>
                  <a:ext uri="{FF2B5EF4-FFF2-40B4-BE49-F238E27FC236}">
                    <a16:creationId xmlns:a16="http://schemas.microsoft.com/office/drawing/2014/main" id="{1BF44EC5-95E9-4D1A-931C-1D7E5906CE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3858150"/>
                  </p:ext>
                </p:extLst>
              </p:nvPr>
            </p:nvGraphicFramePr>
            <p:xfrm>
              <a:off x="2352913" y="5595987"/>
              <a:ext cx="9676578" cy="9085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830">
                      <a:extLst>
                        <a:ext uri="{9D8B030D-6E8A-4147-A177-3AD203B41FA5}">
                          <a16:colId xmlns:a16="http://schemas.microsoft.com/office/drawing/2014/main" val="774947258"/>
                        </a:ext>
                      </a:extLst>
                    </a:gridCol>
                    <a:gridCol w="1205230">
                      <a:extLst>
                        <a:ext uri="{9D8B030D-6E8A-4147-A177-3AD203B41FA5}">
                          <a16:colId xmlns:a16="http://schemas.microsoft.com/office/drawing/2014/main" val="4232271987"/>
                        </a:ext>
                      </a:extLst>
                    </a:gridCol>
                    <a:gridCol w="819341">
                      <a:extLst>
                        <a:ext uri="{9D8B030D-6E8A-4147-A177-3AD203B41FA5}">
                          <a16:colId xmlns:a16="http://schemas.microsoft.com/office/drawing/2014/main" val="1463915929"/>
                        </a:ext>
                      </a:extLst>
                    </a:gridCol>
                    <a:gridCol w="1168718">
                      <a:extLst>
                        <a:ext uri="{9D8B030D-6E8A-4147-A177-3AD203B41FA5}">
                          <a16:colId xmlns:a16="http://schemas.microsoft.com/office/drawing/2014/main" val="1957388851"/>
                        </a:ext>
                      </a:extLst>
                    </a:gridCol>
                    <a:gridCol w="819341">
                      <a:extLst>
                        <a:ext uri="{9D8B030D-6E8A-4147-A177-3AD203B41FA5}">
                          <a16:colId xmlns:a16="http://schemas.microsoft.com/office/drawing/2014/main" val="1623083900"/>
                        </a:ext>
                      </a:extLst>
                    </a:gridCol>
                    <a:gridCol w="1168718">
                      <a:extLst>
                        <a:ext uri="{9D8B030D-6E8A-4147-A177-3AD203B41FA5}">
                          <a16:colId xmlns:a16="http://schemas.microsoft.com/office/drawing/2014/main" val="3151850827"/>
                        </a:ext>
                      </a:extLst>
                    </a:gridCol>
                    <a:gridCol w="819341">
                      <a:extLst>
                        <a:ext uri="{9D8B030D-6E8A-4147-A177-3AD203B41FA5}">
                          <a16:colId xmlns:a16="http://schemas.microsoft.com/office/drawing/2014/main" val="1449007458"/>
                        </a:ext>
                      </a:extLst>
                    </a:gridCol>
                    <a:gridCol w="1168718">
                      <a:extLst>
                        <a:ext uri="{9D8B030D-6E8A-4147-A177-3AD203B41FA5}">
                          <a16:colId xmlns:a16="http://schemas.microsoft.com/office/drawing/2014/main" val="3921846385"/>
                        </a:ext>
                      </a:extLst>
                    </a:gridCol>
                    <a:gridCol w="819341">
                      <a:extLst>
                        <a:ext uri="{9D8B030D-6E8A-4147-A177-3AD203B41FA5}">
                          <a16:colId xmlns:a16="http://schemas.microsoft.com/office/drawing/2014/main" val="2985337338"/>
                        </a:ext>
                      </a:extLst>
                    </a:gridCol>
                  </a:tblGrid>
                  <a:tr h="302836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BM2. Std Dev X 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1" i="1" dirty="0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p>
                                    <m:r>
                                      <a:rPr lang="en-US" altLang="zh-TW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  <m:t>𝑵𝑫𝑭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BM2. Std Dev 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1" i="1" dirty="0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p>
                                    <m:r>
                                      <a:rPr lang="en-US" altLang="zh-TW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  <m:t>𝑵𝑫𝑭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BM1. Std Dev X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1" i="1" dirty="0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p>
                                    <m:r>
                                      <a:rPr lang="en-US" altLang="zh-TW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  <m:t>𝑵𝑫𝑭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BM1. Std Dev 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1" i="1" dirty="0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p>
                                    <m:r>
                                      <a:rPr lang="en-US" altLang="zh-TW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  <m:t>𝑵𝑫𝑭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5240563"/>
                      </a:ext>
                    </a:extLst>
                  </a:tr>
                  <a:tr h="30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Original (index*2.1=&gt;mm)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14.34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23.90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8.76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16.38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14.66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9.25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9.07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17.42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9724601"/>
                      </a:ext>
                    </a:extLst>
                  </a:tr>
                  <a:tr h="30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Calibration (mm) 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14.20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41.67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8.84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27.76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14.50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27.76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8.89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25.51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7685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1">
                <a:extLst>
                  <a:ext uri="{FF2B5EF4-FFF2-40B4-BE49-F238E27FC236}">
                    <a16:creationId xmlns:a16="http://schemas.microsoft.com/office/drawing/2014/main" id="{1BF44EC5-95E9-4D1A-931C-1D7E5906CE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3858150"/>
                  </p:ext>
                </p:extLst>
              </p:nvPr>
            </p:nvGraphicFramePr>
            <p:xfrm>
              <a:off x="2352913" y="5595987"/>
              <a:ext cx="9676578" cy="9085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830">
                      <a:extLst>
                        <a:ext uri="{9D8B030D-6E8A-4147-A177-3AD203B41FA5}">
                          <a16:colId xmlns:a16="http://schemas.microsoft.com/office/drawing/2014/main" val="774947258"/>
                        </a:ext>
                      </a:extLst>
                    </a:gridCol>
                    <a:gridCol w="1205230">
                      <a:extLst>
                        <a:ext uri="{9D8B030D-6E8A-4147-A177-3AD203B41FA5}">
                          <a16:colId xmlns:a16="http://schemas.microsoft.com/office/drawing/2014/main" val="4232271987"/>
                        </a:ext>
                      </a:extLst>
                    </a:gridCol>
                    <a:gridCol w="819341">
                      <a:extLst>
                        <a:ext uri="{9D8B030D-6E8A-4147-A177-3AD203B41FA5}">
                          <a16:colId xmlns:a16="http://schemas.microsoft.com/office/drawing/2014/main" val="1463915929"/>
                        </a:ext>
                      </a:extLst>
                    </a:gridCol>
                    <a:gridCol w="1168718">
                      <a:extLst>
                        <a:ext uri="{9D8B030D-6E8A-4147-A177-3AD203B41FA5}">
                          <a16:colId xmlns:a16="http://schemas.microsoft.com/office/drawing/2014/main" val="1957388851"/>
                        </a:ext>
                      </a:extLst>
                    </a:gridCol>
                    <a:gridCol w="819341">
                      <a:extLst>
                        <a:ext uri="{9D8B030D-6E8A-4147-A177-3AD203B41FA5}">
                          <a16:colId xmlns:a16="http://schemas.microsoft.com/office/drawing/2014/main" val="1623083900"/>
                        </a:ext>
                      </a:extLst>
                    </a:gridCol>
                    <a:gridCol w="1168718">
                      <a:extLst>
                        <a:ext uri="{9D8B030D-6E8A-4147-A177-3AD203B41FA5}">
                          <a16:colId xmlns:a16="http://schemas.microsoft.com/office/drawing/2014/main" val="3151850827"/>
                        </a:ext>
                      </a:extLst>
                    </a:gridCol>
                    <a:gridCol w="819341">
                      <a:extLst>
                        <a:ext uri="{9D8B030D-6E8A-4147-A177-3AD203B41FA5}">
                          <a16:colId xmlns:a16="http://schemas.microsoft.com/office/drawing/2014/main" val="1449007458"/>
                        </a:ext>
                      </a:extLst>
                    </a:gridCol>
                    <a:gridCol w="1168718">
                      <a:extLst>
                        <a:ext uri="{9D8B030D-6E8A-4147-A177-3AD203B41FA5}">
                          <a16:colId xmlns:a16="http://schemas.microsoft.com/office/drawing/2014/main" val="3921846385"/>
                        </a:ext>
                      </a:extLst>
                    </a:gridCol>
                    <a:gridCol w="819341">
                      <a:extLst>
                        <a:ext uri="{9D8B030D-6E8A-4147-A177-3AD203B41FA5}">
                          <a16:colId xmlns:a16="http://schemas.microsoft.com/office/drawing/2014/main" val="2985337338"/>
                        </a:ext>
                      </a:extLst>
                    </a:gridCol>
                  </a:tblGrid>
                  <a:tr h="302836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BM2. Std Dev X 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6"/>
                          <a:stretch>
                            <a:fillRect l="-352593" t="-2000" r="-728148" b="-2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BM2. Std Dev 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6"/>
                          <a:stretch>
                            <a:fillRect l="-599254" t="-2000" r="-490299" b="-2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BM1. Std Dev X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6"/>
                          <a:stretch>
                            <a:fillRect l="-836296" t="-2000" r="-244444" b="-2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BM1. Std Dev 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6"/>
                          <a:stretch>
                            <a:fillRect l="-1077778" t="-2000" r="-2963" b="-2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5240563"/>
                      </a:ext>
                    </a:extLst>
                  </a:tr>
                  <a:tr h="30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Original (index*2.1=&gt;mm)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14.34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23.90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8.76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16.38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14.66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9.25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9.07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17.42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9724601"/>
                      </a:ext>
                    </a:extLst>
                  </a:tr>
                  <a:tr h="30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Calibration (mm) 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14.20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41.67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8.84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27.76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14.50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27.76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8.89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>
                              <a:solidFill>
                                <a:sysClr val="windowText" lastClr="000000"/>
                              </a:solidFill>
                            </a:rPr>
                            <a:t>25.51</a:t>
                          </a:r>
                          <a:endParaRPr lang="zh-TW" alt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76857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06C4AF9E-2DCB-4D8E-803D-67FB4131DA42}"/>
              </a:ext>
            </a:extLst>
          </p:cNvPr>
          <p:cNvSpPr/>
          <p:nvPr/>
        </p:nvSpPr>
        <p:spPr>
          <a:xfrm>
            <a:off x="0" y="2025650"/>
            <a:ext cx="5733816" cy="396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+ 250 ADC to prevent “-” value</a:t>
            </a:r>
            <a:endParaRPr lang="zh-TW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6CEF034-EF22-4F17-8B6E-E218ECE7B9BF}"/>
              </a:ext>
            </a:extLst>
          </p:cNvPr>
          <p:cNvSpPr/>
          <p:nvPr/>
        </p:nvSpPr>
        <p:spPr>
          <a:xfrm>
            <a:off x="6467014" y="2025650"/>
            <a:ext cx="5733816" cy="396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Align the offset of all channel and move to be “+”.</a:t>
            </a: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CE5F4A8-9CAB-4A43-ABEF-992F14027C65}"/>
              </a:ext>
            </a:extLst>
          </p:cNvPr>
          <p:cNvSpPr/>
          <p:nvPr/>
        </p:nvSpPr>
        <p:spPr>
          <a:xfrm>
            <a:off x="-13970" y="5458561"/>
            <a:ext cx="2259330" cy="396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rgbClr val="C00000"/>
                </a:solidFill>
              </a:rPr>
              <a:t>PS: size of channel = 2.1mm, index * 2.1 = relativity position</a:t>
            </a:r>
            <a:endParaRPr lang="zh-TW" altLang="en-US" sz="1200" dirty="0">
              <a:solidFill>
                <a:srgbClr val="C00000"/>
              </a:solidFill>
            </a:endParaRPr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43660393-201E-4C8F-A8C5-F6DC7B00C60B}"/>
              </a:ext>
            </a:extLst>
          </p:cNvPr>
          <p:cNvSpPr/>
          <p:nvPr/>
        </p:nvSpPr>
        <p:spPr>
          <a:xfrm>
            <a:off x="2073835" y="6233459"/>
            <a:ext cx="171525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D747C566-8F9E-4A89-B251-3D201A70E366}"/>
                  </a:ext>
                </a:extLst>
              </p:cNvPr>
              <p:cNvSpPr/>
              <p:nvPr/>
            </p:nvSpPr>
            <p:spPr>
              <a:xfrm>
                <a:off x="71718" y="6108699"/>
                <a:ext cx="1894564" cy="4781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Uglier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TW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b="1" i="1" dirty="0" smtClean="0">
                        <a:latin typeface="Cambria Math" panose="02040503050406030204" pitchFamily="18" charset="0"/>
                      </a:rPr>
                      <m:t>𝑵𝑫𝑭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D747C566-8F9E-4A89-B251-3D201A70E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8" y="6108699"/>
                <a:ext cx="1894564" cy="478121"/>
              </a:xfrm>
              <a:prstGeom prst="rect">
                <a:avLst/>
              </a:prstGeom>
              <a:blipFill>
                <a:blip r:embed="rId7"/>
                <a:stretch>
                  <a:fillRect t="-19512" b="-24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578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224F747A-DFB1-4181-8456-49CC1BB23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2" y="2027860"/>
            <a:ext cx="3417474" cy="341747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1A99853-EBA7-4A6F-AD12-879FDDE2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186" y="2027860"/>
            <a:ext cx="3417474" cy="34174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10745787" cy="609607"/>
          </a:xfrm>
        </p:spPr>
        <p:txBody>
          <a:bodyPr/>
          <a:lstStyle/>
          <a:p>
            <a:r>
              <a:rPr lang="en-US" dirty="0"/>
              <a:t>Beam profile ZDC, after calibration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3312" y="1114987"/>
            <a:ext cx="9678988" cy="1139263"/>
          </a:xfrm>
        </p:spPr>
        <p:txBody>
          <a:bodyPr/>
          <a:lstStyle/>
          <a:p>
            <a:r>
              <a:rPr lang="en-US" dirty="0"/>
              <a:t>Draw the gravity center in ZDC after the gain calibration of channels.</a:t>
            </a:r>
          </a:p>
          <a:p>
            <a:pPr lvl="1"/>
            <a:r>
              <a:rPr lang="en-US" dirty="0"/>
              <a:t>PS: Some channel collect without data and also don’t have enough test to calibrate the gain, so that channels will be empty.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15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D608506-A2B0-482A-8B12-663113526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4307" y="1841993"/>
            <a:ext cx="4089400" cy="4089400"/>
          </a:xfrm>
          <a:prstGeom prst="rect">
            <a:avLst/>
          </a:prstGeo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1840BEFB-059D-4B71-9FA0-17F18ACB09B9}"/>
              </a:ext>
            </a:extLst>
          </p:cNvPr>
          <p:cNvSpPr/>
          <p:nvPr/>
        </p:nvSpPr>
        <p:spPr>
          <a:xfrm>
            <a:off x="5752306" y="3429000"/>
            <a:ext cx="5334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AC1FC381-33AC-4598-8FCB-42D6A4615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49338"/>
              </p:ext>
            </p:extLst>
          </p:nvPr>
        </p:nvGraphicFramePr>
        <p:xfrm>
          <a:off x="3580606" y="5452444"/>
          <a:ext cx="4876800" cy="117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749472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3227198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5738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PbWO</a:t>
                      </a:r>
                      <a:r>
                        <a:rPr lang="en-US" altLang="zh-TW" dirty="0"/>
                        <a:t> Std Dev 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/>
                        <a:t>PbWO</a:t>
                      </a:r>
                      <a:r>
                        <a:rPr lang="en-US" altLang="zh-TW" dirty="0"/>
                        <a:t> Std Dev 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4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Original</a:t>
                      </a:r>
                    </a:p>
                    <a:p>
                      <a:r>
                        <a:rPr lang="en-US" altLang="zh-TW" dirty="0"/>
                        <a:t>(index*21=&gt;mm)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16.4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12.8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72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Calibration</a:t>
                      </a:r>
                    </a:p>
                    <a:p>
                      <a:r>
                        <a:rPr lang="en-US" altLang="zh-TW" dirty="0"/>
                        <a:t>(mm)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14.8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11.0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85706"/>
                  </a:ext>
                </a:extLst>
              </a:tr>
            </a:tbl>
          </a:graphicData>
        </a:graphic>
      </p:graphicFrame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02B237A9-E62C-4449-A289-E79BC316E582}"/>
              </a:ext>
            </a:extLst>
          </p:cNvPr>
          <p:cNvSpPr/>
          <p:nvPr/>
        </p:nvSpPr>
        <p:spPr>
          <a:xfrm>
            <a:off x="5930900" y="6057385"/>
            <a:ext cx="165100" cy="184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6C2A6FF-9E19-4CD5-AAC5-2062A329D79A}"/>
              </a:ext>
            </a:extLst>
          </p:cNvPr>
          <p:cNvSpPr/>
          <p:nvPr/>
        </p:nvSpPr>
        <p:spPr>
          <a:xfrm>
            <a:off x="6096000" y="6057385"/>
            <a:ext cx="9779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C00000"/>
                </a:solidFill>
              </a:rPr>
              <a:t>better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7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66EAC6-558A-406D-AB83-4D17952B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Residual of Cali. B.M. predict and ZDC position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1A671F7-AFA0-4F92-8C62-74F030B4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A0E0F2E-E0D9-4A43-8BDF-EEB38BAC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16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EE4339A-005F-46EE-9467-EB3BA4C8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504" y="1062326"/>
            <a:ext cx="4044950" cy="40449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08D7611-9CDD-475B-8A45-7948FA705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454" y="3082566"/>
            <a:ext cx="2021546" cy="202471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192CAB4-63D2-4D19-88A4-EACF223B3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" y="1062326"/>
            <a:ext cx="4044950" cy="4044950"/>
          </a:xfrm>
          <a:prstGeom prst="rect">
            <a:avLst/>
          </a:prstGeom>
        </p:spPr>
      </p:pic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28F0DA27-116E-4EBC-8756-23FA773FDC44}"/>
              </a:ext>
            </a:extLst>
          </p:cNvPr>
          <p:cNvSpPr/>
          <p:nvPr/>
        </p:nvSpPr>
        <p:spPr>
          <a:xfrm>
            <a:off x="4825519" y="1743939"/>
            <a:ext cx="956653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9D94E82-4C50-4B85-98FD-6331AB8AC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354" y="3083415"/>
            <a:ext cx="2024143" cy="2024143"/>
          </a:xfrm>
          <a:prstGeom prst="rect">
            <a:avLst/>
          </a:prstGeom>
        </p:spPr>
      </p:pic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F96BEA6F-51F3-42D3-9553-72C7067B3E44}"/>
              </a:ext>
            </a:extLst>
          </p:cNvPr>
          <p:cNvSpPr txBox="1">
            <a:spLocks/>
          </p:cNvSpPr>
          <p:nvPr/>
        </p:nvSpPr>
        <p:spPr>
          <a:xfrm>
            <a:off x="255942" y="5187581"/>
            <a:ext cx="11364557" cy="1473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TW" dirty="0"/>
              <a:t>Apparently, the residual is not better after the calibrations.</a:t>
            </a:r>
          </a:p>
          <a:p>
            <a:pPr lvl="1"/>
            <a:r>
              <a:rPr lang="en-US" dirty="0"/>
              <a:t>The position resolution in ZDC part is better.</a:t>
            </a:r>
          </a:p>
          <a:p>
            <a:pPr lvl="1"/>
            <a:r>
              <a:rPr lang="en-US" dirty="0"/>
              <a:t>The B.M. case is not going to be better. The </a:t>
            </a:r>
            <a:r>
              <a:rPr lang="en-US" altLang="zh-TW" dirty="0"/>
              <a:t>needless B.M. “calibration” makes </a:t>
            </a:r>
            <a:r>
              <a:rPr lang="en-US" dirty="0"/>
              <a:t>more residual.</a:t>
            </a:r>
          </a:p>
        </p:txBody>
      </p:sp>
    </p:spTree>
    <p:extLst>
      <p:ext uri="{BB962C8B-B14F-4D97-AF65-F5344CB8AC3E}">
        <p14:creationId xmlns:p14="http://schemas.microsoft.com/office/powerpoint/2010/main" val="81854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892365D0-29B5-4C8D-A3A6-99DB499D8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06" y="2711448"/>
            <a:ext cx="3837277" cy="383727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8DF1631-F22E-4AD0-A008-4C1B80FD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711448"/>
            <a:ext cx="3837277" cy="383727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Emax, E3x3, E5x5 after gain calibration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295" y="1515037"/>
            <a:ext cx="8946541" cy="4733370"/>
          </a:xfrm>
        </p:spPr>
        <p:txBody>
          <a:bodyPr/>
          <a:lstStyle/>
          <a:p>
            <a:r>
              <a:rPr lang="en-US" dirty="0"/>
              <a:t>After doing the calibration.</a:t>
            </a:r>
          </a:p>
          <a:p>
            <a:r>
              <a:rPr lang="en-US" dirty="0"/>
              <a:t>Draw the </a:t>
            </a:r>
            <a:r>
              <a:rPr lang="en-US" altLang="zh-TW" dirty="0"/>
              <a:t>Emax, E3x3, E5x5, and the shower profile.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C5D1C2-D318-48AB-A937-FD5CE1E3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Something about B.M. under full readout mode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055460-D927-4359-8B10-1D031C96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59" y="1264026"/>
            <a:ext cx="6744726" cy="4733370"/>
          </a:xfrm>
        </p:spPr>
        <p:txBody>
          <a:bodyPr/>
          <a:lstStyle/>
          <a:p>
            <a:r>
              <a:rPr lang="en-US" altLang="zh-TW" dirty="0"/>
              <a:t>In the previous report, I shows the detector record the event without any channel fired.</a:t>
            </a:r>
          </a:p>
          <a:p>
            <a:r>
              <a:rPr lang="en-US" altLang="zh-TW" dirty="0"/>
              <a:t>And I also have a mistake in the previous report, the B.M. record some “</a:t>
            </a:r>
            <a:r>
              <a:rPr lang="en-US" altLang="zh-TW" dirty="0" err="1"/>
              <a:t>Unfire</a:t>
            </a:r>
            <a:r>
              <a:rPr lang="en-US" altLang="zh-TW" dirty="0"/>
              <a:t>“ case in beam test. The fire rate R</a:t>
            </a:r>
            <a:r>
              <a:rPr lang="en-US" altLang="zh-TW" baseline="-25000" dirty="0"/>
              <a:t>f</a:t>
            </a:r>
            <a:r>
              <a:rPr lang="en-US" altLang="zh-TW" dirty="0"/>
              <a:t> =16.56%</a:t>
            </a:r>
          </a:p>
          <a:p>
            <a:endParaRPr lang="en-US" altLang="zh-TW" dirty="0"/>
          </a:p>
          <a:p>
            <a:r>
              <a:rPr lang="en-US" altLang="zh-TW" dirty="0"/>
              <a:t>Take </a:t>
            </a:r>
            <a:r>
              <a:rPr lang="en-US" altLang="zh-TW" sz="1200" dirty="0"/>
              <a:t>Run4006_HV210_VF350_450_x60_LG_CR_165818.919LYSO/Run400_</a:t>
            </a:r>
            <a:r>
              <a:rPr lang="en-US" altLang="zh-TW" dirty="0">
                <a:solidFill>
                  <a:srgbClr val="FF0000"/>
                </a:solidFill>
              </a:rPr>
              <a:t>T1</a:t>
            </a:r>
            <a:r>
              <a:rPr lang="en-US" altLang="zh-TW" sz="1200" dirty="0"/>
              <a:t>_Sci.root </a:t>
            </a:r>
            <a:r>
              <a:rPr lang="en-US" altLang="zh-TW" dirty="0"/>
              <a:t>for example(T1 = B.M.1), </a:t>
            </a:r>
          </a:p>
          <a:p>
            <a:pPr lvl="1"/>
            <a:r>
              <a:rPr lang="en-US" altLang="zh-TW" dirty="0"/>
              <a:t>The R</a:t>
            </a:r>
            <a:r>
              <a:rPr lang="en-US" altLang="zh-TW" baseline="-25000" dirty="0"/>
              <a:t>f</a:t>
            </a:r>
            <a:r>
              <a:rPr lang="en-US" altLang="zh-TW" dirty="0"/>
              <a:t> only: 0.347%, and the case of all single hit: R</a:t>
            </a:r>
            <a:r>
              <a:rPr lang="en-US" altLang="zh-TW" baseline="-25000" dirty="0"/>
              <a:t>f-sing</a:t>
            </a:r>
            <a:r>
              <a:rPr lang="en-US" altLang="zh-TW" dirty="0"/>
              <a:t> = 1/64 =1.5%. </a:t>
            </a:r>
          </a:p>
          <a:p>
            <a:pPr lvl="1"/>
            <a:r>
              <a:rPr lang="en-US" altLang="zh-TW" dirty="0"/>
              <a:t>It means in the almost case, the detector record the data without any fire signal.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362E62E-72C9-4F3D-8EF9-D5E62C3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2559E7-2513-4284-B2A3-F6CE8A0E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18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A3FF415-AC1F-4C7E-A84D-F71DC008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951" y="4093481"/>
            <a:ext cx="3844875" cy="2717828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DAADC140-35D1-45B6-ACFD-F10B04CE773F}"/>
              </a:ext>
            </a:extLst>
          </p:cNvPr>
          <p:cNvSpPr/>
          <p:nvPr/>
        </p:nvSpPr>
        <p:spPr>
          <a:xfrm>
            <a:off x="8033417" y="5193152"/>
            <a:ext cx="1159435" cy="705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Not fire</a:t>
            </a:r>
          </a:p>
          <a:p>
            <a:pPr algn="ctr"/>
            <a:r>
              <a:rPr lang="en-US" altLang="zh-TW" dirty="0"/>
              <a:t>&lt;THR.</a:t>
            </a:r>
            <a:endParaRPr lang="zh-TW" altLang="en-US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25A9B37A-5C31-4E19-8271-FC2620ABD4D2}"/>
              </a:ext>
            </a:extLst>
          </p:cNvPr>
          <p:cNvSpPr/>
          <p:nvPr/>
        </p:nvSpPr>
        <p:spPr>
          <a:xfrm>
            <a:off x="9659017" y="5193152"/>
            <a:ext cx="1159435" cy="705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Fire</a:t>
            </a:r>
          </a:p>
          <a:p>
            <a:pPr algn="ctr"/>
            <a:r>
              <a:rPr lang="en-US" altLang="zh-TW" dirty="0"/>
              <a:t>&gt;THR.</a:t>
            </a:r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0AEC1EA8-2BF6-4C50-9115-6BB2DE9A6AAD}"/>
              </a:ext>
            </a:extLst>
          </p:cNvPr>
          <p:cNvSpPr/>
          <p:nvPr/>
        </p:nvSpPr>
        <p:spPr>
          <a:xfrm>
            <a:off x="10543534" y="4467586"/>
            <a:ext cx="882292" cy="119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AF01441-4412-478C-AC75-536F28A96ECE}"/>
              </a:ext>
            </a:extLst>
          </p:cNvPr>
          <p:cNvCxnSpPr>
            <a:cxnSpLocks/>
          </p:cNvCxnSpPr>
          <p:nvPr/>
        </p:nvCxnSpPr>
        <p:spPr>
          <a:xfrm>
            <a:off x="6096000" y="3699435"/>
            <a:ext cx="1484951" cy="50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857638B4-1E52-467F-83D4-DFC862F6F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951" y="1260731"/>
            <a:ext cx="3844875" cy="2766405"/>
          </a:xfrm>
          <a:prstGeom prst="rect">
            <a:avLst/>
          </a:prstGeom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2C908C1-5983-4EE1-A1FF-17989EBFE809}"/>
              </a:ext>
            </a:extLst>
          </p:cNvPr>
          <p:cNvCxnSpPr>
            <a:cxnSpLocks/>
          </p:cNvCxnSpPr>
          <p:nvPr/>
        </p:nvCxnSpPr>
        <p:spPr>
          <a:xfrm>
            <a:off x="6460565" y="2373858"/>
            <a:ext cx="1162222" cy="5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06C069F9-C031-4295-8138-39106C27CC44}"/>
              </a:ext>
            </a:extLst>
          </p:cNvPr>
          <p:cNvSpPr/>
          <p:nvPr/>
        </p:nvSpPr>
        <p:spPr>
          <a:xfrm>
            <a:off x="8033417" y="2402544"/>
            <a:ext cx="1159435" cy="705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Not fire</a:t>
            </a:r>
          </a:p>
          <a:p>
            <a:pPr algn="ctr"/>
            <a:r>
              <a:rPr lang="en-US" altLang="zh-TW" dirty="0"/>
              <a:t>&lt;THR.</a:t>
            </a:r>
            <a:endParaRPr lang="zh-TW" altLang="en-US" dirty="0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EFD03B29-3306-4066-882B-F95106EADEEB}"/>
              </a:ext>
            </a:extLst>
          </p:cNvPr>
          <p:cNvSpPr/>
          <p:nvPr/>
        </p:nvSpPr>
        <p:spPr>
          <a:xfrm>
            <a:off x="9659017" y="2402544"/>
            <a:ext cx="1159435" cy="705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Fire</a:t>
            </a:r>
          </a:p>
          <a:p>
            <a:pPr algn="ctr"/>
            <a:r>
              <a:rPr lang="en-US" altLang="zh-TW" dirty="0"/>
              <a:t>&gt;THR.</a:t>
            </a:r>
            <a:endParaRPr lang="zh-TW" altLang="en-US" dirty="0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A7562C24-9736-4DF7-863F-29A48956971E}"/>
              </a:ext>
            </a:extLst>
          </p:cNvPr>
          <p:cNvSpPr/>
          <p:nvPr/>
        </p:nvSpPr>
        <p:spPr>
          <a:xfrm>
            <a:off x="10543534" y="1610267"/>
            <a:ext cx="882292" cy="119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88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7CCD06-0834-4D6A-8EAA-10632651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719"/>
            <a:ext cx="10338640" cy="609607"/>
          </a:xfrm>
        </p:spPr>
        <p:txBody>
          <a:bodyPr/>
          <a:lstStyle/>
          <a:p>
            <a:r>
              <a:rPr lang="en-US" altLang="zh-TW" dirty="0"/>
              <a:t>Observe the B.M. spectrum under cosmic run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12AE26-11E5-419F-AE0A-10D3B697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00" y="1108637"/>
            <a:ext cx="11016970" cy="4733370"/>
          </a:xfrm>
        </p:spPr>
        <p:txBody>
          <a:bodyPr/>
          <a:lstStyle/>
          <a:p>
            <a:r>
              <a:rPr lang="en-US" altLang="zh-TW" dirty="0"/>
              <a:t>In the almost case, we can think the background be uniform, which the rate&gt;&gt;real event.</a:t>
            </a:r>
          </a:p>
          <a:p>
            <a:r>
              <a:rPr lang="en-US" altLang="zh-TW" dirty="0"/>
              <a:t>Because I’ve check the shape and scale of spectrum is the same, the only different is count and offset on ADC.</a:t>
            </a:r>
          </a:p>
          <a:p>
            <a:r>
              <a:rPr lang="en-US" altLang="zh-TW" dirty="0"/>
              <a:t>Do some “calibration” on offset, and compare the fire or not and the position.</a:t>
            </a:r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3FB206F-B410-494F-93FB-983AB36A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3A14D9A-DB20-485D-B8FD-27D54858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19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30BA005-871F-4EDB-8D5B-92A22236B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825"/>
            <a:ext cx="6463552" cy="323177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9498A3F-3CB9-4614-90BC-C1649B581982}"/>
              </a:ext>
            </a:extLst>
          </p:cNvPr>
          <p:cNvSpPr/>
          <p:nvPr/>
        </p:nvSpPr>
        <p:spPr>
          <a:xfrm>
            <a:off x="2115672" y="2330824"/>
            <a:ext cx="2324846" cy="251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Almost noise B.M1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9A7ED15-CEA9-4BEF-8FA4-4030F029D5EF}"/>
              </a:ext>
            </a:extLst>
          </p:cNvPr>
          <p:cNvSpPr/>
          <p:nvPr/>
        </p:nvSpPr>
        <p:spPr>
          <a:xfrm>
            <a:off x="759012" y="2719294"/>
            <a:ext cx="2814917" cy="2414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ROC B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946C429-CE9A-4693-8898-CF70790B364D}"/>
              </a:ext>
            </a:extLst>
          </p:cNvPr>
          <p:cNvSpPr/>
          <p:nvPr/>
        </p:nvSpPr>
        <p:spPr>
          <a:xfrm>
            <a:off x="3573929" y="2719294"/>
            <a:ext cx="2814917" cy="2414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ROC 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A3B9251-EF79-494D-AED7-5167137BA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824" y="4586205"/>
            <a:ext cx="4123762" cy="206188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03035EB-3B30-438B-9086-36F6D546C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824" y="2160494"/>
            <a:ext cx="4123762" cy="206188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A56A600E-404C-4F55-BCEF-856BEA14F860}"/>
              </a:ext>
            </a:extLst>
          </p:cNvPr>
          <p:cNvSpPr/>
          <p:nvPr/>
        </p:nvSpPr>
        <p:spPr>
          <a:xfrm>
            <a:off x="1" y="5515539"/>
            <a:ext cx="6463552" cy="597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Take the mean of channel on ADC to be the offset(ADC</a:t>
            </a:r>
            <a:r>
              <a:rPr lang="en-US" altLang="zh-TW" baseline="-25000" dirty="0"/>
              <a:t>0</a:t>
            </a:r>
            <a:r>
              <a:rPr lang="en-US" altLang="zh-TW" dirty="0"/>
              <a:t>), and the simple calibration way is Cal-ADC = ADC- ADC</a:t>
            </a:r>
            <a:r>
              <a:rPr lang="en-US" altLang="zh-TW" baseline="-25000" dirty="0"/>
              <a:t>0</a:t>
            </a:r>
            <a:endParaRPr lang="zh-TW" altLang="en-US" dirty="0"/>
          </a:p>
        </p:txBody>
      </p:sp>
      <p:sp>
        <p:nvSpPr>
          <p:cNvPr id="20" name="箭號: 弧形右彎 19">
            <a:extLst>
              <a:ext uri="{FF2B5EF4-FFF2-40B4-BE49-F238E27FC236}">
                <a16:creationId xmlns:a16="http://schemas.microsoft.com/office/drawing/2014/main" id="{F6247CEE-4180-4E4C-8369-788FE3CD5BD8}"/>
              </a:ext>
            </a:extLst>
          </p:cNvPr>
          <p:cNvSpPr/>
          <p:nvPr/>
        </p:nvSpPr>
        <p:spPr>
          <a:xfrm>
            <a:off x="6776664" y="3531351"/>
            <a:ext cx="424093" cy="1984188"/>
          </a:xfrm>
          <a:prstGeom prst="curvedRightArrow">
            <a:avLst>
              <a:gd name="adj1" fmla="val 25000"/>
              <a:gd name="adj2" fmla="val 11108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02FAAA-D922-4B32-AB0B-6F4DA53898DC}"/>
              </a:ext>
            </a:extLst>
          </p:cNvPr>
          <p:cNvSpPr/>
          <p:nvPr/>
        </p:nvSpPr>
        <p:spPr>
          <a:xfrm>
            <a:off x="6834745" y="4332941"/>
            <a:ext cx="815137" cy="167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Cali.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581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Tracking/Beam Monitor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en-US" dirty="0"/>
              <a:t>3-1: Tracking/Beam Monitor Analysis</a:t>
            </a:r>
          </a:p>
          <a:p>
            <a:pPr lvl="1" algn="l" fontAlgn="base"/>
            <a:r>
              <a:rPr lang="en-US" dirty="0"/>
              <a:t>Show BM-predicted hit position vs. actual ZDC hit position</a:t>
            </a:r>
          </a:p>
          <a:p>
            <a:pPr lvl="1" algn="l" fontAlgn="base"/>
            <a:r>
              <a:rPr lang="en-US" dirty="0" err="1"/>
              <a:t>xPos</a:t>
            </a:r>
            <a:r>
              <a:rPr lang="en-US" dirty="0"/>
              <a:t> VS count, </a:t>
            </a:r>
            <a:r>
              <a:rPr lang="en-US" dirty="0" err="1"/>
              <a:t>yPos</a:t>
            </a:r>
            <a:r>
              <a:rPr lang="en-US" dirty="0"/>
              <a:t> VS </a:t>
            </a:r>
            <a:r>
              <a:rPr lang="en-US" dirty="0" err="1"/>
              <a:t>cout</a:t>
            </a:r>
            <a:r>
              <a:rPr lang="en-US" dirty="0"/>
              <a:t>, </a:t>
            </a:r>
            <a:r>
              <a:rPr lang="en-US" dirty="0" err="1"/>
              <a:t>xPos</a:t>
            </a:r>
            <a:r>
              <a:rPr lang="en-US" dirty="0"/>
              <a:t> VS </a:t>
            </a:r>
            <a:r>
              <a:rPr lang="en-US" dirty="0" err="1"/>
              <a:t>yPos</a:t>
            </a:r>
            <a:r>
              <a:rPr lang="en-US" dirty="0"/>
              <a:t> in different Z-</a:t>
            </a:r>
            <a:r>
              <a:rPr lang="en-US" dirty="0" err="1"/>
              <a:t>dir</a:t>
            </a:r>
            <a:r>
              <a:rPr lang="en-US" dirty="0"/>
              <a:t> layers : BMs, ZDC (weighted method)</a:t>
            </a:r>
          </a:p>
          <a:p>
            <a:pPr lvl="1" algn="l" fontAlgn="base"/>
            <a:r>
              <a:rPr lang="en-US" dirty="0"/>
              <a:t>tracking hit VS ZDC hit in </a:t>
            </a:r>
            <a:r>
              <a:rPr lang="en-US" dirty="0" err="1"/>
              <a:t>deltaZ</a:t>
            </a:r>
            <a:r>
              <a:rPr lang="en-US" dirty="0"/>
              <a:t> VS count, </a:t>
            </a:r>
            <a:r>
              <a:rPr lang="en-US" dirty="0" err="1"/>
              <a:t>deltaY</a:t>
            </a:r>
            <a:r>
              <a:rPr lang="en-US" dirty="0"/>
              <a:t> count, </a:t>
            </a:r>
            <a:r>
              <a:rPr lang="en-US" dirty="0" err="1"/>
              <a:t>deltaX</a:t>
            </a:r>
            <a:r>
              <a:rPr lang="en-US" dirty="0"/>
              <a:t> VS </a:t>
            </a:r>
            <a:r>
              <a:rPr lang="en-US" dirty="0" err="1"/>
              <a:t>deltaY</a:t>
            </a:r>
            <a:r>
              <a:rPr lang="en-US" dirty="0"/>
              <a:t> , </a:t>
            </a:r>
            <a:r>
              <a:rPr lang="en-US" dirty="0" err="1"/>
              <a:t>deltaR</a:t>
            </a:r>
            <a:r>
              <a:rPr lang="en-US" dirty="0"/>
              <a:t> (weighted method)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6638B6BC-E5BB-4A19-8821-73247B59B5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3312" y="2978149"/>
                <a:ext cx="8946541" cy="36143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92876" indent="-192876" algn="just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  <a:defRPr sz="1800" b="0" i="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417899" indent="-160731" algn="just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  <a:defRPr sz="1400" b="0" i="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2pPr>
                <a:lvl3pPr marL="642921" indent="-128585" algn="just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  <a:defRPr sz="1200" b="0" i="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3pPr>
                <a:lvl4pPr marL="900090" indent="-128585" algn="just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  <a:defRPr sz="1050" b="0" i="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4pPr>
                <a:lvl5pPr marL="1157259" indent="-128585" algn="just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  <a:defRPr sz="1050" b="0" i="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5pPr>
                <a:lvl6pPr marL="1409590" indent="-128585" algn="l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788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1671596" indent="-128585" algn="l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788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1928765" indent="-128585" algn="l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788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2185933" indent="-128585" algn="l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788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algn="l" fontAlgn="base"/>
                <a:r>
                  <a:rPr lang="en-US" sz="2400" dirty="0"/>
                  <a:t>Let’s go through the online monitoring process.</a:t>
                </a:r>
              </a:p>
              <a:p>
                <a:pPr lvl="1" algn="l" fontAlgn="base"/>
                <a:r>
                  <a:rPr lang="en-US" sz="1800" dirty="0"/>
                  <a:t>The example run is Feb2025, Run2013,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=796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6638B6BC-E5BB-4A19-8821-73247B59B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12" y="2978149"/>
                <a:ext cx="8946541" cy="3614377"/>
              </a:xfrm>
              <a:prstGeom prst="rect">
                <a:avLst/>
              </a:prstGeom>
              <a:blipFill>
                <a:blip r:embed="rId2"/>
                <a:stretch>
                  <a:fillRect l="-545" t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D90E4174-DF69-48D0-B1E5-1BD0252DD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662" y="2708471"/>
            <a:ext cx="3087703" cy="39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B4B2A7-3A91-4FD0-8377-D2DF917B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 event display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F554C6E-C598-49D8-BBA8-5B3EFB34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3F33C3B-9062-405F-A41C-AF2D1A2B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20</a:t>
            </a:fld>
            <a:endParaRPr 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9CEC76B-71DB-473D-810E-8225A1B68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1145"/>
            <a:ext cx="2991705" cy="149585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90ECFB0-91F2-47B6-A91A-0DD3B6102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5719"/>
            <a:ext cx="2991705" cy="149585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90BC8FD-87CD-494B-B8E1-225B21F551DF}"/>
              </a:ext>
            </a:extLst>
          </p:cNvPr>
          <p:cNvSpPr/>
          <p:nvPr/>
        </p:nvSpPr>
        <p:spPr>
          <a:xfrm>
            <a:off x="276652" y="2162868"/>
            <a:ext cx="2438400" cy="34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D2-Ev00092 </a:t>
            </a:r>
            <a:endParaRPr lang="zh-TW" altLang="en-US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CC5D64BC-7BCD-4478-9B9D-BB34C10F0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553" y="4975568"/>
            <a:ext cx="2991705" cy="1495853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CC7A8922-7386-4F73-9789-D57734508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554" y="2805719"/>
            <a:ext cx="2991705" cy="1495853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5FB4A756-15A2-4AF3-9859-515346DEE60B}"/>
              </a:ext>
            </a:extLst>
          </p:cNvPr>
          <p:cNvSpPr/>
          <p:nvPr/>
        </p:nvSpPr>
        <p:spPr>
          <a:xfrm>
            <a:off x="3315205" y="2162868"/>
            <a:ext cx="2438400" cy="34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D2-Ev00507 </a:t>
            </a:r>
            <a:endParaRPr lang="zh-TW" altLang="en-US" dirty="0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0AC2A457-C753-45C6-8A32-F454C3832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108" y="4975568"/>
            <a:ext cx="2991704" cy="1495852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390F537C-337E-424A-A227-68663E56B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108" y="2809303"/>
            <a:ext cx="2991704" cy="1495852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ABBC6F1A-D754-4DE2-9E20-1731DF6AEB63}"/>
              </a:ext>
            </a:extLst>
          </p:cNvPr>
          <p:cNvSpPr/>
          <p:nvPr/>
        </p:nvSpPr>
        <p:spPr>
          <a:xfrm>
            <a:off x="6353760" y="2162868"/>
            <a:ext cx="2438400" cy="34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D2-Ev002268 </a:t>
            </a:r>
            <a:endParaRPr lang="zh-TW" altLang="en-US" dirty="0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AF1B38EA-2DD3-4138-B9EE-9C94362B01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5662" y="2809301"/>
            <a:ext cx="2991705" cy="1495853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642997F9-5521-4B88-9163-7F07402F34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5661" y="4975568"/>
            <a:ext cx="2991705" cy="1495853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5C62BD6-6AC1-4079-AF12-4524FDEEC420}"/>
              </a:ext>
            </a:extLst>
          </p:cNvPr>
          <p:cNvSpPr/>
          <p:nvPr/>
        </p:nvSpPr>
        <p:spPr>
          <a:xfrm>
            <a:off x="9392315" y="2162868"/>
            <a:ext cx="2438400" cy="34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D3-Ev00014 </a:t>
            </a:r>
            <a:endParaRPr lang="zh-TW" altLang="en-US" dirty="0"/>
          </a:p>
        </p:txBody>
      </p:sp>
      <p:sp>
        <p:nvSpPr>
          <p:cNvPr id="36" name="箭號: 向下 35">
            <a:extLst>
              <a:ext uri="{FF2B5EF4-FFF2-40B4-BE49-F238E27FC236}">
                <a16:creationId xmlns:a16="http://schemas.microsoft.com/office/drawing/2014/main" id="{28DDC573-DA08-4E2A-A96E-622A7ACDBBC4}"/>
              </a:ext>
            </a:extLst>
          </p:cNvPr>
          <p:cNvSpPr/>
          <p:nvPr/>
        </p:nvSpPr>
        <p:spPr>
          <a:xfrm>
            <a:off x="5145741" y="4476376"/>
            <a:ext cx="227106" cy="383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1CDBD6A-CF75-4724-A1FA-B216333E3839}"/>
              </a:ext>
            </a:extLst>
          </p:cNvPr>
          <p:cNvSpPr/>
          <p:nvPr/>
        </p:nvSpPr>
        <p:spPr>
          <a:xfrm>
            <a:off x="5526499" y="4494956"/>
            <a:ext cx="2438400" cy="34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Calibration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9775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F2A5B1-0462-433E-B70E-68639F6D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do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C108F1-ED43-4F5E-8EFA-490AAF58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5037"/>
            <a:ext cx="9722004" cy="4733370"/>
          </a:xfrm>
        </p:spPr>
        <p:txBody>
          <a:bodyPr/>
          <a:lstStyle/>
          <a:p>
            <a:r>
              <a:rPr lang="en-US" altLang="zh-TW" dirty="0"/>
              <a:t>Data:</a:t>
            </a:r>
          </a:p>
          <a:p>
            <a:pPr lvl="1"/>
            <a:r>
              <a:rPr lang="en-US" altLang="zh-TW" dirty="0"/>
              <a:t>Try the new function/algorism in energy regression.</a:t>
            </a:r>
          </a:p>
          <a:p>
            <a:pPr lvl="1"/>
            <a:r>
              <a:rPr lang="en-US" altLang="zh-TW" u="sng" strike="sngStrike" dirty="0"/>
              <a:t>Energy regression by MC. </a:t>
            </a:r>
            <a:r>
              <a:rPr lang="en-US" altLang="zh-TW" u="sng" dirty="0">
                <a:solidFill>
                  <a:srgbClr val="FF0000"/>
                </a:solidFill>
              </a:rPr>
              <a:t> =&gt; Scan all MC case and apply the parameters on data to improve resolution.</a:t>
            </a:r>
          </a:p>
          <a:p>
            <a:pPr lvl="1"/>
            <a:r>
              <a:rPr lang="en-US" altLang="zh-TW" dirty="0"/>
              <a:t>Analysis the full setup data(BMx2+LYSO+PbWO).</a:t>
            </a:r>
          </a:p>
          <a:p>
            <a:r>
              <a:rPr lang="en-US" altLang="zh-TW" dirty="0"/>
              <a:t>MC:</a:t>
            </a:r>
          </a:p>
          <a:p>
            <a:pPr lvl="1"/>
            <a:r>
              <a:rPr lang="en-US" altLang="zh-TW" dirty="0"/>
              <a:t>Tune the THR of MC to fit the </a:t>
            </a:r>
            <a:r>
              <a:rPr lang="en-US" altLang="zh-TW"/>
              <a:t>data case.</a:t>
            </a:r>
            <a:endParaRPr lang="en-US" altLang="zh-TW" u="sng"/>
          </a:p>
          <a:p>
            <a:pPr lvl="1"/>
            <a:r>
              <a:rPr lang="en-US" altLang="zh-TW" u="sng" dirty="0"/>
              <a:t>Use the new MC which the boundary reflection is fit to the EXP.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B6435F-D54D-4D3D-9528-8EACBB84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A7DD13-4F3B-4947-AC7C-0F5C0E0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7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A49A58-7D12-4814-AAA9-D9846033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1CC886-347C-47E1-809B-078853188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F02E7D-A49B-4CF5-9F63-CEC54D8F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D08084-8E30-40C7-B653-60DE95D4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9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圖片 37">
            <a:extLst>
              <a:ext uri="{FF2B5EF4-FFF2-40B4-BE49-F238E27FC236}">
                <a16:creationId xmlns:a16="http://schemas.microsoft.com/office/drawing/2014/main" id="{6001A1C9-BC5E-4E56-88C0-44043E1B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6" y="4360085"/>
            <a:ext cx="3835298" cy="1917649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12952F95-410D-4D9F-AE74-8A0370CB8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192" y="4360085"/>
            <a:ext cx="3835298" cy="1917649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85D56C39-1B6F-4A04-823E-846AB799E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892" y="2655510"/>
            <a:ext cx="4075001" cy="3622224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79D9EE5B-24A8-4719-B21A-D92CD98FF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195" y="2655510"/>
            <a:ext cx="3835295" cy="1704576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75904CB-3E7C-46A2-A0FB-42163AEDD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8" y="2655510"/>
            <a:ext cx="3835295" cy="17045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928" y="452719"/>
            <a:ext cx="10809766" cy="609607"/>
          </a:xfrm>
        </p:spPr>
        <p:txBody>
          <a:bodyPr/>
          <a:lstStyle/>
          <a:p>
            <a:r>
              <a:rPr lang="en-US" dirty="0" err="1"/>
              <a:t>xPos</a:t>
            </a:r>
            <a:r>
              <a:rPr lang="en-US" dirty="0"/>
              <a:t>, </a:t>
            </a:r>
            <a:r>
              <a:rPr lang="en-US" altLang="zh-TW" dirty="0" err="1"/>
              <a:t>yPos</a:t>
            </a:r>
            <a:r>
              <a:rPr lang="en-US" altLang="zh-TW" dirty="0"/>
              <a:t> </a:t>
            </a:r>
            <a:r>
              <a:rPr lang="en-US" dirty="0"/>
              <a:t>VS count in different Z-</a:t>
            </a:r>
            <a:r>
              <a:rPr lang="en-US" dirty="0" err="1"/>
              <a:t>dir</a:t>
            </a:r>
            <a:r>
              <a:rPr lang="en-US" dirty="0"/>
              <a:t> layers : BMs, ZDC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637" y="1062315"/>
            <a:ext cx="10221913" cy="1192126"/>
          </a:xfrm>
        </p:spPr>
        <p:txBody>
          <a:bodyPr/>
          <a:lstStyle/>
          <a:p>
            <a:r>
              <a:rPr lang="en-US" dirty="0"/>
              <a:t>Draw the position on different Z(layer index) of detectors system.</a:t>
            </a:r>
          </a:p>
          <a:p>
            <a:r>
              <a:rPr lang="en-US" dirty="0"/>
              <a:t>Contains: bar-scintillator(SiPM) x 4 layers and ZDC(PbWO</a:t>
            </a:r>
            <a:r>
              <a:rPr lang="en-US" baseline="-25000" dirty="0"/>
              <a:t>4</a:t>
            </a:r>
            <a:r>
              <a:rPr lang="en-US" dirty="0"/>
              <a:t> or LYSO).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35D05AD3-766B-414B-BB59-145DEE93B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8330" y="1062315"/>
            <a:ext cx="2986569" cy="12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413B5ACB-9861-4515-973F-51CE15938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28" y="3316941"/>
            <a:ext cx="3269879" cy="326987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1EA0F79-D7C8-45CD-9557-902B215C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ADC</a:t>
            </a:r>
            <a:r>
              <a:rPr lang="zh-TW" altLang="en-US" dirty="0"/>
              <a:t> </a:t>
            </a:r>
            <a:r>
              <a:rPr lang="en-US" altLang="zh-TW" dirty="0"/>
              <a:t>distribution of BM, ZDC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8588807-F7BD-461B-8C6C-93A723DD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45F85F2-CD5D-4F26-9216-AE570A91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E22F1ED7-1DB8-4C8E-A50B-FCD07DD4F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87" y="1105297"/>
            <a:ext cx="5480424" cy="274021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886015FA-087A-4CFF-9889-4DA42E088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287" y="4057282"/>
            <a:ext cx="5480424" cy="2740212"/>
          </a:xfrm>
          <a:prstGeom prst="rect">
            <a:avLst/>
          </a:prstGeom>
        </p:spPr>
      </p:pic>
      <p:sp>
        <p:nvSpPr>
          <p:cNvPr id="25" name="內容版面配置區 24">
            <a:extLst>
              <a:ext uri="{FF2B5EF4-FFF2-40B4-BE49-F238E27FC236}">
                <a16:creationId xmlns:a16="http://schemas.microsoft.com/office/drawing/2014/main" id="{348A9D3E-B704-4AE5-871D-FB5C8A9A6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2326"/>
            <a:ext cx="5768287" cy="801617"/>
          </a:xfrm>
        </p:spPr>
        <p:txBody>
          <a:bodyPr/>
          <a:lstStyle/>
          <a:p>
            <a:r>
              <a:rPr lang="en-US" altLang="zh-TW" dirty="0"/>
              <a:t>The ADC distribution on B.M. 2, B.M. 1, and ZDC-</a:t>
            </a:r>
            <a:r>
              <a:rPr lang="en-US" altLang="zh-TW" dirty="0" err="1"/>
              <a:t>PbWO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 B.M. cases draw by position </a:t>
            </a:r>
            <a:r>
              <a:rPr lang="en-US" altLang="zh-TW" dirty="0" err="1"/>
              <a:t>iX</a:t>
            </a:r>
            <a:r>
              <a:rPr lang="en-US" altLang="zh-TW" dirty="0"/>
              <a:t> or </a:t>
            </a:r>
            <a:r>
              <a:rPr lang="en-US" altLang="zh-TW" dirty="0" err="1"/>
              <a:t>iY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9F4283AB-A79D-4AE3-8FC1-12FB9686A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738" y="1982710"/>
            <a:ext cx="2986569" cy="12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0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6ADCC2-B9CC-4E5D-A841-7C196A44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1D-ADC of each detector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7AB6F4-0AF9-490D-9CA0-947FBB17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6BA2ED-8D4B-4360-9186-B429B10B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5E6367E-1925-46FF-8395-DCF3FD3B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1" y="2587812"/>
            <a:ext cx="3897408" cy="389740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1704044-F1E8-4B26-AA0C-44ABAA1D2491}"/>
              </a:ext>
            </a:extLst>
          </p:cNvPr>
          <p:cNvSpPr/>
          <p:nvPr/>
        </p:nvSpPr>
        <p:spPr>
          <a:xfrm>
            <a:off x="1414555" y="2305425"/>
            <a:ext cx="1255059" cy="259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B.M.2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2568686-0B53-4CC6-A1FF-8013E3555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307" y="2587812"/>
            <a:ext cx="3897408" cy="389740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1FB257D-890D-41DB-B26E-9B0AF0FE439E}"/>
              </a:ext>
            </a:extLst>
          </p:cNvPr>
          <p:cNvSpPr/>
          <p:nvPr/>
        </p:nvSpPr>
        <p:spPr>
          <a:xfrm>
            <a:off x="5465481" y="2305426"/>
            <a:ext cx="1255059" cy="259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B.M.1</a:t>
            </a:r>
            <a:endParaRPr lang="zh-TW" altLang="en-US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6B45A812-5561-4C8D-9CBA-0B5B9B650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211" y="2587812"/>
            <a:ext cx="3897408" cy="389740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5EB978A4-622C-4040-84C6-B9F971FC78D0}"/>
              </a:ext>
            </a:extLst>
          </p:cNvPr>
          <p:cNvSpPr/>
          <p:nvPr/>
        </p:nvSpPr>
        <p:spPr>
          <a:xfrm>
            <a:off x="9516407" y="2305426"/>
            <a:ext cx="1255059" cy="259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PbWO</a:t>
            </a:r>
            <a:endParaRPr lang="zh-TW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CE496BE2-EF0A-4412-AB93-5FAB227A2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157" y="1089961"/>
            <a:ext cx="2986569" cy="1215464"/>
          </a:xfrm>
          <a:prstGeom prst="rect">
            <a:avLst/>
          </a:prstGeom>
        </p:spPr>
      </p:pic>
      <p:sp>
        <p:nvSpPr>
          <p:cNvPr id="22" name="內容版面配置區 24">
            <a:extLst>
              <a:ext uri="{FF2B5EF4-FFF2-40B4-BE49-F238E27FC236}">
                <a16:creationId xmlns:a16="http://schemas.microsoft.com/office/drawing/2014/main" id="{FF9B270A-25E7-47A0-9418-8DA145B8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929" y="1166922"/>
            <a:ext cx="6717553" cy="801617"/>
          </a:xfrm>
        </p:spPr>
        <p:txBody>
          <a:bodyPr>
            <a:normAutofit/>
          </a:bodyPr>
          <a:lstStyle/>
          <a:p>
            <a:r>
              <a:rPr lang="en-US" altLang="zh-TW" dirty="0"/>
              <a:t>The 1D-ADC distribution on B.M. 2, B.M. 1, and ZDC-</a:t>
            </a:r>
            <a:r>
              <a:rPr lang="en-US" altLang="zh-TW" dirty="0" err="1"/>
              <a:t>PbWO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 ZDC cases draw by position </a:t>
            </a:r>
            <a:r>
              <a:rPr lang="en-US" altLang="zh-TW" dirty="0" err="1"/>
              <a:t>iX</a:t>
            </a:r>
            <a:r>
              <a:rPr lang="en-US" altLang="zh-TW" dirty="0"/>
              <a:t> or </a:t>
            </a:r>
            <a:r>
              <a:rPr lang="en-US" altLang="zh-TW" dirty="0" err="1"/>
              <a:t>iY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5D6080-910B-4805-8FDC-AC8074D9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6" y="452719"/>
            <a:ext cx="11545887" cy="609607"/>
          </a:xfrm>
        </p:spPr>
        <p:txBody>
          <a:bodyPr/>
          <a:lstStyle/>
          <a:p>
            <a:r>
              <a:rPr lang="en-US" altLang="zh-TW" dirty="0"/>
              <a:t>Multiplicity VS count in different Z-</a:t>
            </a:r>
            <a:r>
              <a:rPr lang="en-US" altLang="zh-TW" dirty="0" err="1"/>
              <a:t>dir</a:t>
            </a:r>
            <a:r>
              <a:rPr lang="en-US" altLang="zh-TW" dirty="0"/>
              <a:t> layers : BMs, ZDC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369A084-B934-48FC-95B8-9464AC11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844B75F-30D0-46F1-B4AB-B28E8C42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F23C040-5880-4EA2-BFE7-ECC6A69445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3788" y="3956153"/>
            <a:ext cx="5261333" cy="26306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AA882A9-396C-40EE-B387-B5254EDB56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3788" y="1246914"/>
            <a:ext cx="5261333" cy="263066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F691B01-C15D-43F6-9DD8-3E65B6F35D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1794" y="2789520"/>
            <a:ext cx="3797300" cy="37973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113FC4D-1618-44D0-8B8B-E9CD6039B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121" y="1246914"/>
            <a:ext cx="3493672" cy="1421843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484135D-8CE4-44BC-88D3-294C7FCAE626}"/>
              </a:ext>
            </a:extLst>
          </p:cNvPr>
          <p:cNvCxnSpPr>
            <a:cxnSpLocks/>
          </p:cNvCxnSpPr>
          <p:nvPr/>
        </p:nvCxnSpPr>
        <p:spPr>
          <a:xfrm>
            <a:off x="4340118" y="2484720"/>
            <a:ext cx="138123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83AAB67A-E9A0-4BFA-AAA9-9438C3537F76}"/>
              </a:ext>
            </a:extLst>
          </p:cNvPr>
          <p:cNvCxnSpPr>
            <a:cxnSpLocks/>
          </p:cNvCxnSpPr>
          <p:nvPr/>
        </p:nvCxnSpPr>
        <p:spPr>
          <a:xfrm>
            <a:off x="7787108" y="5177120"/>
            <a:ext cx="77602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BE3F0E89-2CCB-4AA5-A901-397D2ADBF652}"/>
              </a:ext>
            </a:extLst>
          </p:cNvPr>
          <p:cNvSpPr/>
          <p:nvPr/>
        </p:nvSpPr>
        <p:spPr>
          <a:xfrm>
            <a:off x="4079750" y="2200310"/>
            <a:ext cx="1816099" cy="1845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Fire sequence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578B00F-7493-48F4-ABAF-DE2B1CE4C03C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5544455" y="3632200"/>
            <a:ext cx="437246" cy="3239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34A60340-2692-4878-B83C-50C6D3D90DA2}"/>
              </a:ext>
            </a:extLst>
          </p:cNvPr>
          <p:cNvCxnSpPr>
            <a:cxnSpLocks/>
          </p:cNvCxnSpPr>
          <p:nvPr/>
        </p:nvCxnSpPr>
        <p:spPr>
          <a:xfrm>
            <a:off x="4340118" y="5177120"/>
            <a:ext cx="138123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BA5C5B-A255-46C3-AD8C-0C8EF4D2A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8" y="2848824"/>
            <a:ext cx="2889250" cy="2097826"/>
          </a:xfrm>
        </p:spPr>
        <p:txBody>
          <a:bodyPr>
            <a:normAutofit/>
          </a:bodyPr>
          <a:lstStyle/>
          <a:p>
            <a:r>
              <a:rPr lang="en-US" altLang="zh-TW" dirty="0"/>
              <a:t>In almost case, the average multiplicity is not going to be only single hit!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435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圖片 49">
            <a:extLst>
              <a:ext uri="{FF2B5EF4-FFF2-40B4-BE49-F238E27FC236}">
                <a16:creationId xmlns:a16="http://schemas.microsoft.com/office/drawing/2014/main" id="{0B497957-DE57-470D-9BD8-F519A3C6E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743" y="2525314"/>
            <a:ext cx="3960354" cy="3960354"/>
          </a:xfrm>
          <a:prstGeom prst="rect">
            <a:avLst/>
          </a:prstGeom>
        </p:spPr>
      </p:pic>
      <p:pic>
        <p:nvPicPr>
          <p:cNvPr id="52" name="圖片 51">
            <a:extLst>
              <a:ext uri="{FF2B5EF4-FFF2-40B4-BE49-F238E27FC236}">
                <a16:creationId xmlns:a16="http://schemas.microsoft.com/office/drawing/2014/main" id="{D821B3A3-4ABF-4F98-880F-36EFF9BA8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5314"/>
            <a:ext cx="3960354" cy="3960354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DBE4B1BB-622E-4E36-8C5D-09CDC3660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644" y="2525314"/>
            <a:ext cx="3960355" cy="3960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0BDB4D7-A9A8-4EC8-A315-6109AF37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6" y="326360"/>
            <a:ext cx="11859544" cy="609607"/>
          </a:xfrm>
        </p:spPr>
        <p:txBody>
          <a:bodyPr/>
          <a:lstStyle/>
          <a:p>
            <a:r>
              <a:rPr lang="en-US" altLang="zh-TW" dirty="0" err="1"/>
              <a:t>xPos</a:t>
            </a:r>
            <a:r>
              <a:rPr lang="en-US" altLang="zh-TW" dirty="0"/>
              <a:t> VS </a:t>
            </a:r>
            <a:r>
              <a:rPr lang="en-US" altLang="zh-TW" dirty="0" err="1"/>
              <a:t>yPos</a:t>
            </a:r>
            <a:r>
              <a:rPr lang="en-US" altLang="zh-TW" dirty="0"/>
              <a:t> in different Z-</a:t>
            </a:r>
            <a:r>
              <a:rPr lang="en-US" altLang="zh-TW" dirty="0" err="1"/>
              <a:t>dir</a:t>
            </a:r>
            <a:r>
              <a:rPr lang="en-US" altLang="zh-TW" dirty="0"/>
              <a:t> layers : BMs, ZDC (weighted)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F1798B1-52D4-4F4C-B881-A079A2822C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087" y="1063424"/>
                <a:ext cx="6840538" cy="143360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Calculate gravity center: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𝐴𝐷𝐶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𝐴𝐷𝐶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A pair of X-Y layers could print a X-Y beam profile.</a:t>
                </a:r>
              </a:p>
              <a:p>
                <a:r>
                  <a:rPr lang="en-US" altLang="zh-TW" dirty="0"/>
                  <a:t>Draw the beam profile on B.M.2, B.M.1, and ZDC.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F1798B1-52D4-4F4C-B881-A079A2822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087" y="1063424"/>
                <a:ext cx="6840538" cy="1433601"/>
              </a:xfrm>
              <a:blipFill>
                <a:blip r:embed="rId5"/>
                <a:stretch>
                  <a:fillRect l="-178" t="-21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4BB07B4-BBC2-49E5-806B-1DC34C39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CAC4DC-28E5-4C4A-8FB3-E9DBCA6B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7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0E577A4-0434-4C5F-AB11-BA1EF8AB6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25" y="976015"/>
            <a:ext cx="3493672" cy="14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18CEA9-0089-4A9C-9951-CA4E4C1D6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180051"/>
            <a:ext cx="9404723" cy="609607"/>
          </a:xfrm>
        </p:spPr>
        <p:txBody>
          <a:bodyPr/>
          <a:lstStyle/>
          <a:p>
            <a:r>
              <a:rPr lang="en-US" altLang="zh-TW" dirty="0"/>
              <a:t>B.M.: Beam profile in different method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05F764-28A0-40A2-A4B2-4D3214F34F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28720"/>
                <a:ext cx="3651624" cy="3552269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Compare 3 method to determining the beam position in B.M.</a:t>
                </a:r>
              </a:p>
              <a:p>
                <a:r>
                  <a:rPr lang="en-US" altLang="zh-TW" dirty="0"/>
                  <a:t>1. ADC max in layers</a:t>
                </a:r>
              </a:p>
              <a:p>
                <a:pPr lvl="1"/>
                <a:r>
                  <a:rPr lang="en-US" altLang="zh-TW" dirty="0"/>
                  <a:t>Take position of </a:t>
                </a:r>
                <a:r>
                  <a:rPr lang="en-US" altLang="zh-TW" dirty="0" err="1"/>
                  <a:t>ADC</a:t>
                </a:r>
                <a:r>
                  <a:rPr lang="en-US" altLang="zh-TW" baseline="-25000" dirty="0" err="1"/>
                  <a:t>max</a:t>
                </a:r>
                <a:r>
                  <a:rPr lang="en-US" altLang="zh-TW" dirty="0"/>
                  <a:t> channel X and Y. </a:t>
                </a:r>
              </a:p>
              <a:p>
                <a:r>
                  <a:rPr lang="en-US" altLang="zh-TW" dirty="0"/>
                  <a:t>2. ADC Wt. in layers</a:t>
                </a:r>
              </a:p>
              <a:p>
                <a:pPr lvl="1"/>
                <a:r>
                  <a:rPr lang="en-US" altLang="zh-TW" dirty="0"/>
                  <a:t>Using gravity center method: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i="1" dirty="0" err="1"/>
                  <a:t>w</a:t>
                </a:r>
                <a:r>
                  <a:rPr lang="en-US" altLang="zh-TW" i="1" baseline="-25000" dirty="0" err="1"/>
                  <a:t>i</a:t>
                </a:r>
                <a:r>
                  <a:rPr lang="en-US" altLang="zh-TW" dirty="0"/>
                  <a:t> = </a:t>
                </a:r>
                <a:r>
                  <a:rPr lang="en-US" altLang="zh-TW" i="1" dirty="0"/>
                  <a:t>ADC</a:t>
                </a:r>
                <a:r>
                  <a:rPr lang="en-US" altLang="zh-TW" dirty="0"/>
                  <a:t> of channel </a:t>
                </a:r>
                <a:r>
                  <a:rPr lang="en-US" altLang="zh-TW" i="1" dirty="0" err="1"/>
                  <a:t>i</a:t>
                </a:r>
                <a:endParaRPr lang="en-US" altLang="zh-TW" i="1" dirty="0"/>
              </a:p>
              <a:p>
                <a:r>
                  <a:rPr lang="en-US" altLang="zh-TW" dirty="0"/>
                  <a:t>3. Unwt. in layers</a:t>
                </a:r>
              </a:p>
              <a:p>
                <a:pPr lvl="1"/>
                <a:r>
                  <a:rPr lang="en-US" altLang="zh-TW" i="1" dirty="0" err="1"/>
                  <a:t>w</a:t>
                </a:r>
                <a:r>
                  <a:rPr lang="en-US" altLang="zh-TW" i="1" baseline="-25000" dirty="0" err="1"/>
                  <a:t>i</a:t>
                </a:r>
                <a:r>
                  <a:rPr lang="en-US" altLang="zh-TW" dirty="0"/>
                  <a:t> = </a:t>
                </a:r>
                <a:r>
                  <a:rPr lang="en-US" altLang="zh-TW" i="1" dirty="0"/>
                  <a:t>1 </a:t>
                </a:r>
                <a:r>
                  <a:rPr lang="en-US" altLang="zh-TW" dirty="0"/>
                  <a:t>( = Unwt. setting)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05F764-28A0-40A2-A4B2-4D3214F34F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28720"/>
                <a:ext cx="3651624" cy="3552269"/>
              </a:xfrm>
              <a:blipFill>
                <a:blip r:embed="rId2"/>
                <a:stretch>
                  <a:fillRect l="-334" t="-1031" r="-13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840578-60E4-4006-9048-FEFFFD3E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4F43A23-8FD1-473D-9876-D6D9EB95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694" y="146528"/>
            <a:ext cx="838199" cy="767687"/>
          </a:xfrm>
        </p:spPr>
        <p:txBody>
          <a:bodyPr/>
          <a:lstStyle/>
          <a:p>
            <a:fld id="{DE4CEF41-9E5F-4033-9FC8-455A557C593D}" type="slidenum">
              <a:rPr lang="en-US" smtClean="0"/>
              <a:t>8</a:t>
            </a:fld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63AAA96-B10C-47AD-9603-53701C361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786" y="3968378"/>
            <a:ext cx="2709571" cy="270957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22EB73E-5EA7-42D7-8651-62E55D603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786" y="1258807"/>
            <a:ext cx="2709571" cy="270957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FB57588-4F88-4E7E-9A75-574142AC8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127" y="3968378"/>
            <a:ext cx="2709571" cy="270957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5CBC123-FB76-4D10-8A52-9FD2792AB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822" y="3968378"/>
            <a:ext cx="2709571" cy="270957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D708A6B-2442-433E-88E5-DF1781B12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3127" y="1258807"/>
            <a:ext cx="2709571" cy="270957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23BA114-CA3D-40DC-8161-1F7AB00421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3822" y="1258807"/>
            <a:ext cx="2709571" cy="270957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BECD4825-C910-48A1-BC3D-01607EA3FF3B}"/>
              </a:ext>
            </a:extLst>
          </p:cNvPr>
          <p:cNvSpPr/>
          <p:nvPr/>
        </p:nvSpPr>
        <p:spPr>
          <a:xfrm rot="16200000">
            <a:off x="2428817" y="2442408"/>
            <a:ext cx="2709572" cy="3423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altLang="zh-TW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 BM layers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55EACEC-C308-4BB1-A865-AE207D4793DD}"/>
              </a:ext>
            </a:extLst>
          </p:cNvPr>
          <p:cNvSpPr/>
          <p:nvPr/>
        </p:nvSpPr>
        <p:spPr>
          <a:xfrm rot="16200000">
            <a:off x="2428817" y="5149016"/>
            <a:ext cx="2709572" cy="3423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altLang="zh-TW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 BM layers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3E252DA-38DE-460C-BD8A-98B4783A4C41}"/>
              </a:ext>
            </a:extLst>
          </p:cNvPr>
          <p:cNvSpPr/>
          <p:nvPr/>
        </p:nvSpPr>
        <p:spPr>
          <a:xfrm>
            <a:off x="3954519" y="914957"/>
            <a:ext cx="2709572" cy="3423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1. ADC max in layers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082CFB4-32AA-4899-B9E1-ACB5B4D03340}"/>
              </a:ext>
            </a:extLst>
          </p:cNvPr>
          <p:cNvSpPr/>
          <p:nvPr/>
        </p:nvSpPr>
        <p:spPr>
          <a:xfrm>
            <a:off x="9372593" y="914957"/>
            <a:ext cx="2709572" cy="3423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3. Unwt. in layers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F2F571F-7C17-4E84-91F6-F2846EB6BC34}"/>
              </a:ext>
            </a:extLst>
          </p:cNvPr>
          <p:cNvSpPr/>
          <p:nvPr/>
        </p:nvSpPr>
        <p:spPr>
          <a:xfrm>
            <a:off x="6663821" y="914957"/>
            <a:ext cx="2709572" cy="3423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2. ADC Wt. in layers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格 23">
                <a:extLst>
                  <a:ext uri="{FF2B5EF4-FFF2-40B4-BE49-F238E27FC236}">
                    <a16:creationId xmlns:a16="http://schemas.microsoft.com/office/drawing/2014/main" id="{2D329177-0364-4A4E-9261-0FFC7E509ED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4583953"/>
              <a:ext cx="3558276" cy="2004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6235">
                      <a:extLst>
                        <a:ext uri="{9D8B030D-6E8A-4147-A177-3AD203B41FA5}">
                          <a16:colId xmlns:a16="http://schemas.microsoft.com/office/drawing/2014/main" val="3756455003"/>
                        </a:ext>
                      </a:extLst>
                    </a:gridCol>
                    <a:gridCol w="872565">
                      <a:extLst>
                        <a:ext uri="{9D8B030D-6E8A-4147-A177-3AD203B41FA5}">
                          <a16:colId xmlns:a16="http://schemas.microsoft.com/office/drawing/2014/main" val="2433675912"/>
                        </a:ext>
                      </a:extLst>
                    </a:gridCol>
                    <a:gridCol w="878541">
                      <a:extLst>
                        <a:ext uri="{9D8B030D-6E8A-4147-A177-3AD203B41FA5}">
                          <a16:colId xmlns:a16="http://schemas.microsoft.com/office/drawing/2014/main" val="918011879"/>
                        </a:ext>
                      </a:extLst>
                    </a:gridCol>
                    <a:gridCol w="850935">
                      <a:extLst>
                        <a:ext uri="{9D8B030D-6E8A-4147-A177-3AD203B41FA5}">
                          <a16:colId xmlns:a16="http://schemas.microsoft.com/office/drawing/2014/main" val="1748306656"/>
                        </a:ext>
                      </a:extLst>
                    </a:gridCol>
                  </a:tblGrid>
                  <a:tr h="2863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ADC max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ADC Wt.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Unwt.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0384384"/>
                      </a:ext>
                    </a:extLst>
                  </a:tr>
                  <a:tr h="286340">
                    <a:tc gridSpan="4">
                      <a:txBody>
                        <a:bodyPr/>
                        <a:lstStyle/>
                        <a:p>
                          <a:pPr marL="0" marR="0" lvl="0" indent="0" algn="ctr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1</a:t>
                          </a:r>
                          <a:r>
                            <a:rPr lang="en-US" altLang="zh-TW" baseline="30000" dirty="0"/>
                            <a:t>st</a:t>
                          </a:r>
                          <a:r>
                            <a:rPr lang="en-US" altLang="zh-TW" dirty="0"/>
                            <a:t>  BM layers</a:t>
                          </a:r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altLang="zh-TW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altLang="zh-TW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altLang="zh-TW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1124181"/>
                      </a:ext>
                    </a:extLst>
                  </a:tr>
                  <a:tr h="2863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1: 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𝑁𝐷𝐹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36.7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14.8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B6F0"/>
                              </a:solidFill>
                            </a:rPr>
                            <a:t>13.5</a:t>
                          </a:r>
                          <a:endParaRPr lang="zh-TW" altLang="en-US" dirty="0">
                            <a:solidFill>
                              <a:srgbClr val="00B6F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423824"/>
                      </a:ext>
                    </a:extLst>
                  </a:tr>
                  <a:tr h="286340">
                    <a:tc>
                      <a:txBody>
                        <a:bodyPr/>
                        <a:lstStyle/>
                        <a:p>
                          <a:pPr marL="0" marR="0" lvl="0" indent="0" algn="l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1: 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𝑁𝐷𝐹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113.4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25.5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B6F0"/>
                              </a:solidFill>
                            </a:rPr>
                            <a:t>18.7</a:t>
                          </a:r>
                          <a:endParaRPr lang="zh-TW" altLang="en-US" dirty="0">
                            <a:solidFill>
                              <a:srgbClr val="00B6F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8017350"/>
                      </a:ext>
                    </a:extLst>
                  </a:tr>
                  <a:tr h="286340">
                    <a:tc gridSpan="4">
                      <a:txBody>
                        <a:bodyPr/>
                        <a:lstStyle/>
                        <a:p>
                          <a:pPr marL="0" marR="0" lvl="0" indent="0" algn="ctr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2</a:t>
                          </a:r>
                          <a:r>
                            <a:rPr lang="en-US" altLang="zh-TW" baseline="30000" dirty="0"/>
                            <a:t>st</a:t>
                          </a:r>
                          <a:r>
                            <a:rPr lang="en-US" altLang="zh-TW" dirty="0"/>
                            <a:t>  BM layers</a:t>
                          </a:r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0673537"/>
                      </a:ext>
                    </a:extLst>
                  </a:tr>
                  <a:tr h="2863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2: 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𝑁𝐷𝐹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125.1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41.68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B6F0"/>
                              </a:solidFill>
                            </a:rPr>
                            <a:t>21.36</a:t>
                          </a:r>
                          <a:endParaRPr lang="zh-TW" altLang="en-US" dirty="0">
                            <a:solidFill>
                              <a:srgbClr val="00B6F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944005"/>
                      </a:ext>
                    </a:extLst>
                  </a:tr>
                  <a:tr h="286340">
                    <a:tc>
                      <a:txBody>
                        <a:bodyPr/>
                        <a:lstStyle/>
                        <a:p>
                          <a:pPr marL="0" marR="0" lvl="0" indent="0" algn="l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2: 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𝑁𝐷𝐹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48.3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28.0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B6F0"/>
                              </a:solidFill>
                            </a:rPr>
                            <a:t>8.2</a:t>
                          </a:r>
                          <a:endParaRPr lang="zh-TW" altLang="en-US" dirty="0">
                            <a:solidFill>
                              <a:srgbClr val="00B6F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10858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格 23">
                <a:extLst>
                  <a:ext uri="{FF2B5EF4-FFF2-40B4-BE49-F238E27FC236}">
                    <a16:creationId xmlns:a16="http://schemas.microsoft.com/office/drawing/2014/main" id="{2D329177-0364-4A4E-9261-0FFC7E509ED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4583953"/>
              <a:ext cx="3558276" cy="20043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6235">
                      <a:extLst>
                        <a:ext uri="{9D8B030D-6E8A-4147-A177-3AD203B41FA5}">
                          <a16:colId xmlns:a16="http://schemas.microsoft.com/office/drawing/2014/main" val="3756455003"/>
                        </a:ext>
                      </a:extLst>
                    </a:gridCol>
                    <a:gridCol w="872565">
                      <a:extLst>
                        <a:ext uri="{9D8B030D-6E8A-4147-A177-3AD203B41FA5}">
                          <a16:colId xmlns:a16="http://schemas.microsoft.com/office/drawing/2014/main" val="2433675912"/>
                        </a:ext>
                      </a:extLst>
                    </a:gridCol>
                    <a:gridCol w="878541">
                      <a:extLst>
                        <a:ext uri="{9D8B030D-6E8A-4147-A177-3AD203B41FA5}">
                          <a16:colId xmlns:a16="http://schemas.microsoft.com/office/drawing/2014/main" val="918011879"/>
                        </a:ext>
                      </a:extLst>
                    </a:gridCol>
                    <a:gridCol w="850935">
                      <a:extLst>
                        <a:ext uri="{9D8B030D-6E8A-4147-A177-3AD203B41FA5}">
                          <a16:colId xmlns:a16="http://schemas.microsoft.com/office/drawing/2014/main" val="1748306656"/>
                        </a:ext>
                      </a:extLst>
                    </a:gridCol>
                  </a:tblGrid>
                  <a:tr h="2863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ADC max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ADC Wt.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Unwt.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0384384"/>
                      </a:ext>
                    </a:extLst>
                  </a:tr>
                  <a:tr h="286340">
                    <a:tc gridSpan="4">
                      <a:txBody>
                        <a:bodyPr/>
                        <a:lstStyle/>
                        <a:p>
                          <a:pPr marL="0" marR="0" lvl="0" indent="0" algn="ctr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1</a:t>
                          </a:r>
                          <a:r>
                            <a:rPr lang="en-US" altLang="zh-TW" baseline="30000" dirty="0"/>
                            <a:t>st</a:t>
                          </a:r>
                          <a:r>
                            <a:rPr lang="en-US" altLang="zh-TW" dirty="0"/>
                            <a:t>  BM layers</a:t>
                          </a:r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altLang="zh-TW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altLang="zh-TW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altLang="zh-TW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1124181"/>
                      </a:ext>
                    </a:extLst>
                  </a:tr>
                  <a:tr h="2863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9"/>
                          <a:stretch>
                            <a:fillRect l="-1274" t="-202128" r="-274522" b="-4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36.7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14.8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B6F0"/>
                              </a:solidFill>
                            </a:rPr>
                            <a:t>13.5</a:t>
                          </a:r>
                          <a:endParaRPr lang="zh-TW" altLang="en-US" dirty="0">
                            <a:solidFill>
                              <a:srgbClr val="00B6F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423824"/>
                      </a:ext>
                    </a:extLst>
                  </a:tr>
                  <a:tr h="2863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9"/>
                          <a:stretch>
                            <a:fillRect l="-1274" t="-295833" r="-274522" b="-2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113.4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25.5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B6F0"/>
                              </a:solidFill>
                            </a:rPr>
                            <a:t>18.7</a:t>
                          </a:r>
                          <a:endParaRPr lang="zh-TW" altLang="en-US" dirty="0">
                            <a:solidFill>
                              <a:srgbClr val="00B6F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8017350"/>
                      </a:ext>
                    </a:extLst>
                  </a:tr>
                  <a:tr h="286340">
                    <a:tc gridSpan="4">
                      <a:txBody>
                        <a:bodyPr/>
                        <a:lstStyle/>
                        <a:p>
                          <a:pPr marL="0" marR="0" lvl="0" indent="0" algn="ctr" defTabSz="25716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2</a:t>
                          </a:r>
                          <a:r>
                            <a:rPr lang="en-US" altLang="zh-TW" baseline="30000" dirty="0"/>
                            <a:t>st</a:t>
                          </a:r>
                          <a:r>
                            <a:rPr lang="en-US" altLang="zh-TW" dirty="0"/>
                            <a:t>  BM layers</a:t>
                          </a:r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0673537"/>
                      </a:ext>
                    </a:extLst>
                  </a:tr>
                  <a:tr h="2863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9"/>
                          <a:stretch>
                            <a:fillRect l="-1274" t="-504255" r="-274522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125.1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41.68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B6F0"/>
                              </a:solidFill>
                            </a:rPr>
                            <a:t>21.36</a:t>
                          </a:r>
                          <a:endParaRPr lang="zh-TW" altLang="en-US" dirty="0">
                            <a:solidFill>
                              <a:srgbClr val="00B6F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944005"/>
                      </a:ext>
                    </a:extLst>
                  </a:tr>
                  <a:tr h="2863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9"/>
                          <a:stretch>
                            <a:fillRect l="-1274" t="-604255" r="-274522" b="-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48.3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28.0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B6F0"/>
                              </a:solidFill>
                            </a:rPr>
                            <a:t>8.2</a:t>
                          </a:r>
                          <a:endParaRPr lang="zh-TW" altLang="en-US" dirty="0">
                            <a:solidFill>
                              <a:srgbClr val="00B6F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10858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AB60676B-8422-4807-8000-EEE2EB26D915}"/>
              </a:ext>
            </a:extLst>
          </p:cNvPr>
          <p:cNvSpPr/>
          <p:nvPr/>
        </p:nvSpPr>
        <p:spPr>
          <a:xfrm>
            <a:off x="2957229" y="4232649"/>
            <a:ext cx="342367" cy="34533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0E379E8F-051A-42C5-895F-6D05C989614F}"/>
              </a:ext>
            </a:extLst>
          </p:cNvPr>
          <p:cNvSpPr/>
          <p:nvPr/>
        </p:nvSpPr>
        <p:spPr>
          <a:xfrm>
            <a:off x="2671481" y="3811326"/>
            <a:ext cx="913865" cy="3884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Best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3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DDF961-B81C-41F3-A40E-3F87ABD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719"/>
            <a:ext cx="10966169" cy="609607"/>
          </a:xfrm>
        </p:spPr>
        <p:txBody>
          <a:bodyPr/>
          <a:lstStyle/>
          <a:p>
            <a:r>
              <a:rPr lang="en-US" altLang="zh-TW" dirty="0"/>
              <a:t>The following slide come from B.M. ADC Wt. result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80E3FF-F987-4B31-B6C5-284F71B4C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383" y="1816847"/>
            <a:ext cx="8946541" cy="4431560"/>
          </a:xfrm>
        </p:spPr>
        <p:txBody>
          <a:bodyPr/>
          <a:lstStyle/>
          <a:p>
            <a:r>
              <a:rPr lang="en-US" altLang="zh-TW" dirty="0"/>
              <a:t>After I check the method Unwt. is better than ADC Wt., I’ll apply the code into this method even in MC cases.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B2B8270-965C-444E-B207-D6F37802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ACF06C-86AC-459E-B2C1-149F5A11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64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80891</TotalTime>
  <Words>1676</Words>
  <Application>Microsoft Office PowerPoint</Application>
  <PresentationFormat>寬螢幕</PresentationFormat>
  <Paragraphs>245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Cambria Math</vt:lpstr>
      <vt:lpstr>Times New Roman</vt:lpstr>
      <vt:lpstr>Wingdings</vt:lpstr>
      <vt:lpstr>Wingdings 3</vt:lpstr>
      <vt:lpstr>模板2</vt:lpstr>
      <vt:lpstr>Weekly meeting</vt:lpstr>
      <vt:lpstr>Tracking/Beam Monitor Analysis</vt:lpstr>
      <vt:lpstr>xPos, yPos VS count in different Z-dir layers : BMs, ZDC</vt:lpstr>
      <vt:lpstr>ADC distribution of BM, ZDC</vt:lpstr>
      <vt:lpstr>1D-ADC of each detector</vt:lpstr>
      <vt:lpstr>Multiplicity VS count in different Z-dir layers : BMs, ZDC</vt:lpstr>
      <vt:lpstr>xPos VS yPos in different Z-dir layers : BMs, ZDC (weighted)</vt:lpstr>
      <vt:lpstr>B.M.: Beam profile in different method</vt:lpstr>
      <vt:lpstr>The following slide come from B.M. ADC Wt. result</vt:lpstr>
      <vt:lpstr>BM-predicted hit position vs. actual ZDC hit position</vt:lpstr>
      <vt:lpstr>Prediction residual: deltaX VS deltaY , deltaR</vt:lpstr>
      <vt:lpstr>Event display tool (online analysis)</vt:lpstr>
      <vt:lpstr>Gain calibration for beam monitor</vt:lpstr>
      <vt:lpstr>Gain calibration for beam monitor</vt:lpstr>
      <vt:lpstr>Beam profile ZDC, after calibration </vt:lpstr>
      <vt:lpstr>Residual of Cali. B.M. predict and ZDC position</vt:lpstr>
      <vt:lpstr>Emax, E3x3, E5x5 after gain calibration</vt:lpstr>
      <vt:lpstr>Something about B.M. under full readout mode</vt:lpstr>
      <vt:lpstr>Observe the B.M. spectrum under cosmic run</vt:lpstr>
      <vt:lpstr>Some event display</vt:lpstr>
      <vt:lpstr>To do 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12749</cp:revision>
  <dcterms:created xsi:type="dcterms:W3CDTF">2020-10-12T05:45:27Z</dcterms:created>
  <dcterms:modified xsi:type="dcterms:W3CDTF">2025-11-27T12:58:58Z</dcterms:modified>
</cp:coreProperties>
</file>