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1" r:id="rId2"/>
    <p:sldId id="373" r:id="rId3"/>
    <p:sldId id="375" r:id="rId4"/>
    <p:sldId id="372" r:id="rId5"/>
    <p:sldId id="374" r:id="rId6"/>
    <p:sldId id="653" r:id="rId7"/>
    <p:sldId id="654" r:id="rId8"/>
    <p:sldId id="655" r:id="rId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FFCCFF"/>
    <a:srgbClr val="99CCFF"/>
    <a:srgbClr val="FF9900"/>
    <a:srgbClr val="FFFFCC"/>
    <a:srgbClr val="3399FF"/>
    <a:srgbClr val="99FFCC"/>
    <a:srgbClr val="66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9" autoAdjust="0"/>
    <p:restoredTop sz="97438" autoAdjust="0"/>
  </p:normalViewPr>
  <p:slideViewPr>
    <p:cSldViewPr>
      <p:cViewPr varScale="1">
        <p:scale>
          <a:sx n="156" d="100"/>
          <a:sy n="156" d="100"/>
        </p:scale>
        <p:origin x="114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2025/12/1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30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ZDC Crystal Update</a:t>
            </a:r>
            <a:br>
              <a:rPr lang="en-US" altLang="zh-TW" sz="3600" dirty="0"/>
            </a:br>
            <a:r>
              <a:rPr lang="en-US" altLang="zh-TW" sz="3600" dirty="0"/>
              <a:t>20251201</a:t>
            </a:r>
            <a:endParaRPr lang="zh-TW" altLang="en-US" sz="3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1E9D9A-47AA-4672-955D-F51709A4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r>
              <a:rPr lang="en-US" altLang="zh-TW" sz="2000" b="1" dirty="0"/>
              <a:t>Chia-Yu Hsieh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TW" sz="2000" b="1" dirty="0">
                <a:cs typeface="Times New Roman" panose="02020603050405020304" pitchFamily="18" charset="0"/>
              </a:rPr>
              <a:t>Academia </a:t>
            </a:r>
            <a:r>
              <a:rPr lang="en-US" altLang="zh-TW" sz="2000" b="1" dirty="0" err="1">
                <a:cs typeface="Times New Roman" panose="02020603050405020304" pitchFamily="18" charset="0"/>
              </a:rPr>
              <a:t>Sinica</a:t>
            </a:r>
            <a:r>
              <a:rPr lang="en-US" altLang="zh-TW" sz="2000" b="1" dirty="0">
                <a:cs typeface="Times New Roman" panose="02020603050405020304" pitchFamily="18" charset="0"/>
              </a:rPr>
              <a:t>, Taiwan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3538D9C-D820-4D86-BC65-40BB0927C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2" y="116632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7A30-BF41-9859-F34F-4830963D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Yuji’s Request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6B952-5E9E-C062-032B-989E1388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442E0-B98C-BEBD-259B-C00A53A9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78554-037E-4E6F-FF85-850E346B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06432-C28D-AB38-A973-A699A7664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BM and ZDC (Find ADC max)</a:t>
            </a:r>
          </a:p>
          <a:p>
            <a:pPr lvl="1"/>
            <a:r>
              <a:rPr lang="en-US" altLang="zh-TW" dirty="0" err="1"/>
              <a:t>ADCx</a:t>
            </a:r>
            <a:r>
              <a:rPr lang="en-US" altLang="zh-TW" dirty="0"/>
              <a:t> VS count </a:t>
            </a:r>
          </a:p>
          <a:p>
            <a:pPr lvl="1"/>
            <a:r>
              <a:rPr lang="en-US" altLang="zh-TW" dirty="0" err="1"/>
              <a:t>ADCy</a:t>
            </a:r>
            <a:r>
              <a:rPr lang="en-US" altLang="zh-TW" dirty="0"/>
              <a:t> VS count  </a:t>
            </a:r>
          </a:p>
          <a:p>
            <a:pPr lvl="1"/>
            <a:r>
              <a:rPr lang="en-US" altLang="zh-TW" dirty="0" err="1"/>
              <a:t>ADCx</a:t>
            </a:r>
            <a:r>
              <a:rPr lang="en-US" altLang="zh-TW" dirty="0"/>
              <a:t>–</a:t>
            </a:r>
            <a:r>
              <a:rPr lang="en-US" altLang="zh-TW" dirty="0" err="1"/>
              <a:t>ADCy</a:t>
            </a:r>
            <a:endParaRPr lang="en-US" altLang="zh-TW" dirty="0"/>
          </a:p>
          <a:p>
            <a:pPr lvl="1"/>
            <a:r>
              <a:rPr lang="en-US" altLang="zh-TW" dirty="0"/>
              <a:t>BM</a:t>
            </a:r>
            <a:r>
              <a:rPr lang="zh-TW" altLang="en-US" dirty="0"/>
              <a:t> </a:t>
            </a:r>
            <a:r>
              <a:rPr lang="en-US" altLang="zh-TW" dirty="0"/>
              <a:t>w/o</a:t>
            </a:r>
            <a:r>
              <a:rPr lang="zh-TW" altLang="en-US" dirty="0"/>
              <a:t> </a:t>
            </a:r>
            <a:r>
              <a:rPr lang="en-US" altLang="zh-TW" dirty="0"/>
              <a:t>Calibration (peak) and ZDC w/ Calibration (weighted method)</a:t>
            </a:r>
          </a:p>
          <a:p>
            <a:pPr marL="514350" indent="-457200"/>
            <a:r>
              <a:rPr lang="en-US" altLang="zh-TW" dirty="0"/>
              <a:t>Residual -&gt; Position resolution</a:t>
            </a:r>
          </a:p>
          <a:p>
            <a:pPr marL="514350" indent="-457200"/>
            <a:r>
              <a:rPr lang="en-US" altLang="zh-TW" dirty="0"/>
              <a:t>E5x5 -&gt; Energy resolution</a:t>
            </a: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4187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2C13-0155-0278-0C14-216AB7B9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Run Info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4D9DF-D919-FC1C-5484-F5B2AC12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321F3-970E-4D53-E320-3B4CA812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F0732-A863-9344-33E6-10D66D36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/N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6C30189-22E5-1457-3CCB-AEFE144D0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Feb2025, Run2013,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=796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6C30189-22E5-1457-3CCB-AEFE144D0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36" t="-15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2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8244-35D0-3A68-83A8-C12DB4D3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</a:rPr>
              <a:t>Hit Distribution (RAW)</a:t>
            </a:r>
            <a:endParaRPr lang="zh-TW" altLang="en-US" dirty="0"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2FA4B-513F-332E-53D4-CDEE7E02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8F66D-C70A-2AC2-4513-73711BAA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A2034-11A2-D744-134F-C50F6684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24">
            <a:extLst>
              <a:ext uri="{FF2B5EF4-FFF2-40B4-BE49-F238E27FC236}">
                <a16:creationId xmlns:a16="http://schemas.microsoft.com/office/drawing/2014/main" id="{35D05AD3-766B-414B-BB59-145DEE93B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72189"/>
            <a:ext cx="4104456" cy="1670418"/>
          </a:xfrm>
          <a:prstGeom prst="rect">
            <a:avLst/>
          </a:prstGeom>
        </p:spPr>
      </p:pic>
      <p:pic>
        <p:nvPicPr>
          <p:cNvPr id="8" name="圖片 37">
            <a:extLst>
              <a:ext uri="{FF2B5EF4-FFF2-40B4-BE49-F238E27FC236}">
                <a16:creationId xmlns:a16="http://schemas.microsoft.com/office/drawing/2014/main" id="{6001A1C9-BC5E-4E56-88C0-44043E1BB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0841" y="2530891"/>
            <a:ext cx="3835298" cy="1917649"/>
          </a:xfrm>
          <a:prstGeom prst="rect">
            <a:avLst/>
          </a:prstGeom>
        </p:spPr>
      </p:pic>
      <p:pic>
        <p:nvPicPr>
          <p:cNvPr id="9" name="圖片 39">
            <a:extLst>
              <a:ext uri="{FF2B5EF4-FFF2-40B4-BE49-F238E27FC236}">
                <a16:creationId xmlns:a16="http://schemas.microsoft.com/office/drawing/2014/main" id="{12952F95-410D-4D9F-AE74-8A0370CB8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457" y="2654929"/>
            <a:ext cx="3835298" cy="1917649"/>
          </a:xfrm>
          <a:prstGeom prst="rect">
            <a:avLst/>
          </a:prstGeom>
        </p:spPr>
      </p:pic>
      <p:pic>
        <p:nvPicPr>
          <p:cNvPr id="11" name="圖片 6">
            <a:extLst>
              <a:ext uri="{FF2B5EF4-FFF2-40B4-BE49-F238E27FC236}">
                <a16:creationId xmlns:a16="http://schemas.microsoft.com/office/drawing/2014/main" id="{2AA882A9-396C-40EE-B387-B5254EDB56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1006" y="4584900"/>
            <a:ext cx="3835253" cy="1917627"/>
          </a:xfrm>
          <a:prstGeom prst="rect">
            <a:avLst/>
          </a:prstGeom>
        </p:spPr>
      </p:pic>
      <p:pic>
        <p:nvPicPr>
          <p:cNvPr id="12" name="圖片 5">
            <a:extLst>
              <a:ext uri="{FF2B5EF4-FFF2-40B4-BE49-F238E27FC236}">
                <a16:creationId xmlns:a16="http://schemas.microsoft.com/office/drawing/2014/main" id="{7F23C040-5880-4EA2-BFE7-ECC6A69445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4928" y="4612210"/>
            <a:ext cx="3835254" cy="1917627"/>
          </a:xfrm>
          <a:prstGeom prst="rect">
            <a:avLst/>
          </a:prstGeom>
        </p:spPr>
      </p:pic>
      <p:pic>
        <p:nvPicPr>
          <p:cNvPr id="14" name="圖片 7">
            <a:extLst>
              <a:ext uri="{FF2B5EF4-FFF2-40B4-BE49-F238E27FC236}">
                <a16:creationId xmlns:a16="http://schemas.microsoft.com/office/drawing/2014/main" id="{EF691B01-C15D-43F6-9DD8-3E65B6F35D8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3408" y="4369433"/>
            <a:ext cx="2016675" cy="2016675"/>
          </a:xfrm>
          <a:prstGeom prst="rect">
            <a:avLst/>
          </a:prstGeom>
        </p:spPr>
      </p:pic>
      <p:pic>
        <p:nvPicPr>
          <p:cNvPr id="15" name="圖片 23">
            <a:extLst>
              <a:ext uri="{FF2B5EF4-FFF2-40B4-BE49-F238E27FC236}">
                <a16:creationId xmlns:a16="http://schemas.microsoft.com/office/drawing/2014/main" id="{85D56C39-1B6F-4A04-823E-846AB799ED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4858" y="2514613"/>
            <a:ext cx="2025225" cy="1800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571238-FE0B-4EF3-A303-249E95B7EEDA}"/>
              </a:ext>
            </a:extLst>
          </p:cNvPr>
          <p:cNvSpPr/>
          <p:nvPr/>
        </p:nvSpPr>
        <p:spPr>
          <a:xfrm>
            <a:off x="6804248" y="2492896"/>
            <a:ext cx="2305445" cy="3960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967BEC-139A-2DD4-827F-BC40583DB6CF}"/>
              </a:ext>
            </a:extLst>
          </p:cNvPr>
          <p:cNvSpPr txBox="1"/>
          <p:nvPr/>
        </p:nvSpPr>
        <p:spPr>
          <a:xfrm>
            <a:off x="-324544" y="55172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log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993466-5035-C6F0-609C-DB4128CFBBDF}"/>
              </a:ext>
            </a:extLst>
          </p:cNvPr>
          <p:cNvSpPr txBox="1"/>
          <p:nvPr/>
        </p:nvSpPr>
        <p:spPr>
          <a:xfrm>
            <a:off x="-457141" y="3749402"/>
            <a:ext cx="2971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trike="sngStrike" dirty="0">
                <a:solidFill>
                  <a:srgbClr val="FF0000"/>
                </a:solidFill>
              </a:rPr>
              <a:t>X-axis : change to cm?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trike="sngStrike" dirty="0" err="1">
                <a:solidFill>
                  <a:srgbClr val="FF0000"/>
                </a:solidFill>
              </a:rPr>
              <a:t>Titile</a:t>
            </a:r>
            <a:r>
              <a:rPr lang="en-US" altLang="zh-TW" strike="sngStrike" dirty="0">
                <a:solidFill>
                  <a:srgbClr val="FF0000"/>
                </a:solidFill>
              </a:rPr>
              <a:t> : BM1</a:t>
            </a:r>
            <a:r>
              <a:rPr lang="zh-TW" altLang="en-US" strike="sngStrike" dirty="0">
                <a:solidFill>
                  <a:srgbClr val="FF0000"/>
                </a:solidFill>
              </a:rPr>
              <a:t> </a:t>
            </a:r>
            <a:r>
              <a:rPr lang="en-US" altLang="zh-TW" strike="sngStrike" dirty="0">
                <a:solidFill>
                  <a:srgbClr val="FF0000"/>
                </a:solidFill>
              </a:rPr>
              <a:t>X</a:t>
            </a:r>
            <a:r>
              <a:rPr lang="zh-TW" altLang="en-US" strike="sngStrike" dirty="0">
                <a:solidFill>
                  <a:srgbClr val="FF0000"/>
                </a:solidFill>
              </a:rPr>
              <a:t> </a:t>
            </a:r>
            <a:r>
              <a:rPr lang="en-US" altLang="zh-TW" strike="sngStrike" dirty="0">
                <a:solidFill>
                  <a:srgbClr val="FF0000"/>
                </a:solidFill>
              </a:rPr>
              <a:t>plane</a:t>
            </a:r>
            <a:r>
              <a:rPr lang="zh-TW" altLang="en-US" strike="sngStrike" dirty="0">
                <a:solidFill>
                  <a:srgbClr val="FF0000"/>
                </a:solidFill>
              </a:rPr>
              <a:t> </a:t>
            </a:r>
            <a:endParaRPr lang="en-US" altLang="zh-TW" strike="sngStrike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5CEB60-7390-0D93-3C02-E23C9754D8AA}"/>
              </a:ext>
            </a:extLst>
          </p:cNvPr>
          <p:cNvSpPr txBox="1"/>
          <p:nvPr/>
        </p:nvSpPr>
        <p:spPr>
          <a:xfrm>
            <a:off x="706620" y="5391882"/>
            <a:ext cx="2971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trike="sngStrike" dirty="0">
                <a:solidFill>
                  <a:srgbClr val="FF0000"/>
                </a:solidFill>
              </a:rPr>
              <a:t>X-axis : number of  hit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trike="sngStrike" dirty="0">
                <a:solidFill>
                  <a:srgbClr val="FF0000"/>
                </a:solidFill>
              </a:rPr>
              <a:t>Y-axis : log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trike="sngStrike" dirty="0" err="1">
                <a:solidFill>
                  <a:srgbClr val="FF0000"/>
                </a:solidFill>
              </a:rPr>
              <a:t>Titile</a:t>
            </a:r>
            <a:r>
              <a:rPr lang="en-US" altLang="zh-TW" strike="sngStrike" dirty="0">
                <a:solidFill>
                  <a:srgbClr val="FF0000"/>
                </a:solidFill>
              </a:rPr>
              <a:t> : BM1</a:t>
            </a:r>
            <a:r>
              <a:rPr lang="zh-TW" altLang="en-US" strike="sngStrike" dirty="0">
                <a:solidFill>
                  <a:srgbClr val="FF0000"/>
                </a:solidFill>
              </a:rPr>
              <a:t> </a:t>
            </a:r>
            <a:r>
              <a:rPr lang="en-US" altLang="zh-TW" strike="sngStrike" dirty="0">
                <a:solidFill>
                  <a:srgbClr val="FF0000"/>
                </a:solidFill>
              </a:rPr>
              <a:t>X</a:t>
            </a:r>
            <a:r>
              <a:rPr lang="zh-TW" altLang="en-US" strike="sngStrike" dirty="0">
                <a:solidFill>
                  <a:srgbClr val="FF0000"/>
                </a:solidFill>
              </a:rPr>
              <a:t> </a:t>
            </a:r>
            <a:r>
              <a:rPr lang="en-US" altLang="zh-TW" strike="sngStrike" dirty="0">
                <a:solidFill>
                  <a:srgbClr val="FF0000"/>
                </a:solidFill>
              </a:rPr>
              <a:t>plane</a:t>
            </a:r>
            <a:r>
              <a:rPr lang="zh-TW" altLang="en-US" strike="sngStrike" dirty="0">
                <a:solidFill>
                  <a:srgbClr val="FF0000"/>
                </a:solidFill>
              </a:rPr>
              <a:t> </a:t>
            </a:r>
            <a:endParaRPr lang="en-US" altLang="zh-TW" strike="sngStrike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34FCDA-BFDA-B71C-5BA1-9C601C260715}"/>
              </a:ext>
            </a:extLst>
          </p:cNvPr>
          <p:cNvSpPr txBox="1"/>
          <p:nvPr/>
        </p:nvSpPr>
        <p:spPr>
          <a:xfrm>
            <a:off x="6813698" y="5035898"/>
            <a:ext cx="35189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trike="sngStrike" dirty="0">
                <a:solidFill>
                  <a:srgbClr val="FF0000"/>
                </a:solidFill>
              </a:rPr>
              <a:t>ZDC</a:t>
            </a:r>
          </a:p>
          <a:p>
            <a:r>
              <a:rPr lang="en-US" altLang="zh-TW" strike="sngStrike" dirty="0">
                <a:solidFill>
                  <a:srgbClr val="FF0000"/>
                </a:solidFill>
              </a:rPr>
              <a:t>Same plot as BM</a:t>
            </a:r>
          </a:p>
          <a:p>
            <a:r>
              <a:rPr lang="en-US" altLang="zh-TW" strike="sngStrike" dirty="0">
                <a:solidFill>
                  <a:srgbClr val="FF0000"/>
                </a:solidFill>
              </a:rPr>
              <a:t>Separated into x and y in 1D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3436" y="499091"/>
            <a:ext cx="4811856" cy="240592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6281" y="499091"/>
            <a:ext cx="4811856" cy="240592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6281" y="3088784"/>
            <a:ext cx="4811856" cy="240592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1091" y="3088784"/>
            <a:ext cx="4811856" cy="240592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32" y="3394745"/>
            <a:ext cx="4554934" cy="4554934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33" y="-1440755"/>
            <a:ext cx="4554933" cy="455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5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F838-0078-F20B-17D4-16E7AC6C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Fired Position (Weighted Method, BM simple weight, ZDC gravity weight)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9B3DA-4884-5482-259F-11607E67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92368-F807-AA36-32FA-60826933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C0911-F836-AFEC-D119-3BD969B5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2" name="圖片 15">
            <a:extLst>
              <a:ext uri="{FF2B5EF4-FFF2-40B4-BE49-F238E27FC236}">
                <a16:creationId xmlns:a16="http://schemas.microsoft.com/office/drawing/2014/main" id="{3A8D7C34-A63E-5C74-154E-CD41CCBAB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730" y="1124464"/>
            <a:ext cx="2664296" cy="2664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36A7BB-F078-5880-7EA6-971523D2FA7C}"/>
              </a:ext>
            </a:extLst>
          </p:cNvPr>
          <p:cNvSpPr txBox="1"/>
          <p:nvPr/>
        </p:nvSpPr>
        <p:spPr>
          <a:xfrm>
            <a:off x="7570878" y="2799703"/>
            <a:ext cx="2016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w/ Calibration</a:t>
            </a:r>
            <a:endParaRPr lang="zh-TW" altLang="en-US" dirty="0"/>
          </a:p>
        </p:txBody>
      </p:sp>
      <p:pic>
        <p:nvPicPr>
          <p:cNvPr id="14" name="圖片 6">
            <a:extLst>
              <a:ext uri="{FF2B5EF4-FFF2-40B4-BE49-F238E27FC236}">
                <a16:creationId xmlns:a16="http://schemas.microsoft.com/office/drawing/2014/main" id="{AA1576B3-83A0-770C-B860-3E265711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6472"/>
            <a:ext cx="2664296" cy="2664296"/>
          </a:xfrm>
          <a:prstGeom prst="rect">
            <a:avLst/>
          </a:prstGeom>
        </p:spPr>
      </p:pic>
      <p:pic>
        <p:nvPicPr>
          <p:cNvPr id="15" name="圖片 8">
            <a:extLst>
              <a:ext uri="{FF2B5EF4-FFF2-40B4-BE49-F238E27FC236}">
                <a16:creationId xmlns:a16="http://schemas.microsoft.com/office/drawing/2014/main" id="{181589DC-7EDF-F728-C93D-8FBDFEAAE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175993"/>
            <a:ext cx="2592288" cy="25922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F9683F-6ABC-728F-3F17-AF6FBE2D8679}"/>
              </a:ext>
            </a:extLst>
          </p:cNvPr>
          <p:cNvSpPr txBox="1"/>
          <p:nvPr/>
        </p:nvSpPr>
        <p:spPr>
          <a:xfrm>
            <a:off x="1601581" y="4107562"/>
            <a:ext cx="5652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trike="sngStrike" dirty="0">
                <a:solidFill>
                  <a:srgbClr val="FF0000"/>
                </a:solidFill>
              </a:rPr>
              <a:t>w/ tracking, timing and position matching are done.</a:t>
            </a:r>
          </a:p>
          <a:p>
            <a:r>
              <a:rPr lang="en-US" altLang="zh-TW" strike="sngStrike" dirty="0">
                <a:solidFill>
                  <a:srgbClr val="FF0000"/>
                </a:solidFill>
              </a:rPr>
              <a:t>Label =&gt; red.</a:t>
            </a:r>
          </a:p>
          <a:p>
            <a:r>
              <a:rPr lang="en-US" altLang="zh-TW" strike="sngStrike" dirty="0">
                <a:solidFill>
                  <a:srgbClr val="FF0000"/>
                </a:solidFill>
              </a:rPr>
              <a:t>Here, sigma is beam profile sigma</a:t>
            </a:r>
            <a:endParaRPr lang="zh-TW" altLang="en-US" strike="sngStrike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708" y="5188564"/>
            <a:ext cx="4058297" cy="40582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25" y="5257204"/>
            <a:ext cx="4058297" cy="405829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18" y="5277686"/>
            <a:ext cx="4126937" cy="41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05F764-28A0-40A2-A4B2-4D3214F34F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24830"/>
                <a:ext cx="2738718" cy="2664202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altLang="zh-TW" dirty="0"/>
                  <a:t>Compare 3 method to determining the beam position in B.M.</a:t>
                </a:r>
              </a:p>
              <a:p>
                <a:r>
                  <a:rPr lang="en-US" altLang="zh-TW" dirty="0"/>
                  <a:t>1. ADC max in layers</a:t>
                </a:r>
              </a:p>
              <a:p>
                <a:pPr lvl="1"/>
                <a:r>
                  <a:rPr lang="en-US" altLang="zh-TW" dirty="0"/>
                  <a:t>Take position of </a:t>
                </a:r>
                <a:r>
                  <a:rPr lang="en-US" altLang="zh-TW" dirty="0" err="1"/>
                  <a:t>ADC</a:t>
                </a:r>
                <a:r>
                  <a:rPr lang="en-US" altLang="zh-TW" baseline="-25000" dirty="0" err="1"/>
                  <a:t>max</a:t>
                </a:r>
                <a:r>
                  <a:rPr lang="en-US" altLang="zh-TW" dirty="0"/>
                  <a:t> channel X and Y. </a:t>
                </a:r>
              </a:p>
              <a:p>
                <a:r>
                  <a:rPr lang="en-US" altLang="zh-TW" dirty="0"/>
                  <a:t>2. ADC Wt. in layers</a:t>
                </a:r>
              </a:p>
              <a:p>
                <a:pPr lvl="1"/>
                <a:r>
                  <a:rPr lang="en-US" altLang="zh-TW" dirty="0"/>
                  <a:t>Using gravity center method: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i="1" dirty="0" err="1"/>
                  <a:t>w</a:t>
                </a:r>
                <a:r>
                  <a:rPr lang="en-US" altLang="zh-TW" i="1" baseline="-25000" dirty="0" err="1"/>
                  <a:t>i</a:t>
                </a:r>
                <a:r>
                  <a:rPr lang="en-US" altLang="zh-TW" dirty="0"/>
                  <a:t> = </a:t>
                </a:r>
                <a:r>
                  <a:rPr lang="en-US" altLang="zh-TW" i="1" dirty="0"/>
                  <a:t>ADC</a:t>
                </a:r>
                <a:r>
                  <a:rPr lang="en-US" altLang="zh-TW" dirty="0"/>
                  <a:t> of channel </a:t>
                </a:r>
                <a:r>
                  <a:rPr lang="en-US" altLang="zh-TW" i="1" dirty="0" err="1"/>
                  <a:t>i</a:t>
                </a:r>
                <a:endParaRPr lang="en-US" altLang="zh-TW" i="1" dirty="0"/>
              </a:p>
              <a:p>
                <a:r>
                  <a:rPr lang="en-US" altLang="zh-TW" dirty="0"/>
                  <a:t>3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. Unwt. in layers</a:t>
                </a:r>
              </a:p>
              <a:p>
                <a:pPr lvl="1"/>
                <a:r>
                  <a:rPr lang="en-US" altLang="zh-TW" i="1" dirty="0" err="1">
                    <a:solidFill>
                      <a:srgbClr val="FF0000"/>
                    </a:solidFill>
                  </a:rPr>
                  <a:t>w</a:t>
                </a:r>
                <a:r>
                  <a:rPr lang="en-US" altLang="zh-TW" i="1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= 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1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 = Unwt. setting)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05F764-28A0-40A2-A4B2-4D3214F34F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4830"/>
                <a:ext cx="2738718" cy="2664202"/>
              </a:xfrm>
              <a:blipFill>
                <a:blip r:embed="rId2"/>
                <a:stretch>
                  <a:fillRect t="-16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840578-60E4-4006-9048-FEFFFD3E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4F43A23-8FD1-473D-9876-D6D9EB95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408" y="490605"/>
            <a:ext cx="628649" cy="575765"/>
          </a:xfrm>
        </p:spPr>
        <p:txBody>
          <a:bodyPr/>
          <a:lstStyle/>
          <a:p>
            <a:fld id="{DE4CEF41-9E5F-4033-9FC8-455A557C593D}" type="slidenum">
              <a:rPr lang="en-US" sz="1050" smtClean="0"/>
              <a:t>6</a:t>
            </a:fld>
            <a:endParaRPr lang="en-US" sz="105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63AAA96-B10C-47AD-9603-53701C361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227" y="3356992"/>
            <a:ext cx="2032178" cy="203217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22EB73E-5EA7-42D7-8651-62E55D603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227" y="1324814"/>
            <a:ext cx="2032178" cy="203217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FB57588-4F88-4E7E-9A75-574142AC8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983" y="3356992"/>
            <a:ext cx="2032178" cy="203217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5CBC123-FB76-4D10-8A52-9FD2792AB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004" y="3356992"/>
            <a:ext cx="2032178" cy="203217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D708A6B-2442-433E-88E5-DF1781B12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3983" y="1324814"/>
            <a:ext cx="2032178" cy="203217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23BA114-CA3D-40DC-8161-1F7AB00421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2004" y="1324814"/>
            <a:ext cx="2032178" cy="203217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BECD4825-C910-48A1-BC3D-01607EA3FF3B}"/>
              </a:ext>
            </a:extLst>
          </p:cNvPr>
          <p:cNvSpPr/>
          <p:nvPr/>
        </p:nvSpPr>
        <p:spPr>
          <a:xfrm rot="16200000">
            <a:off x="1875750" y="2212514"/>
            <a:ext cx="2032179" cy="256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altLang="zh-TW" sz="1400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</a:rPr>
              <a:t>  BM layers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55EACEC-C308-4BB1-A865-AE207D4793DD}"/>
              </a:ext>
            </a:extLst>
          </p:cNvPr>
          <p:cNvSpPr/>
          <p:nvPr/>
        </p:nvSpPr>
        <p:spPr>
          <a:xfrm rot="16200000">
            <a:off x="1875750" y="4242470"/>
            <a:ext cx="2032179" cy="256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altLang="zh-TW" sz="1400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</a:rPr>
              <a:t>  BM layers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3E252DA-38DE-460C-BD8A-98B4783A4C41}"/>
              </a:ext>
            </a:extLst>
          </p:cNvPr>
          <p:cNvSpPr/>
          <p:nvPr/>
        </p:nvSpPr>
        <p:spPr>
          <a:xfrm>
            <a:off x="3020026" y="1066926"/>
            <a:ext cx="2032179" cy="256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</a:rPr>
              <a:t>1. ADC max in layers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082CFB4-32AA-4899-B9E1-ACB5B4D03340}"/>
              </a:ext>
            </a:extLst>
          </p:cNvPr>
          <p:cNvSpPr/>
          <p:nvPr/>
        </p:nvSpPr>
        <p:spPr>
          <a:xfrm>
            <a:off x="7083582" y="1066926"/>
            <a:ext cx="2032179" cy="256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</a:rPr>
              <a:t>3. Unwt. in layers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F2F571F-7C17-4E84-91F6-F2846EB6BC34}"/>
              </a:ext>
            </a:extLst>
          </p:cNvPr>
          <p:cNvSpPr/>
          <p:nvPr/>
        </p:nvSpPr>
        <p:spPr>
          <a:xfrm>
            <a:off x="5052003" y="1066926"/>
            <a:ext cx="2032179" cy="256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</a:rPr>
              <a:t>2. ADC Wt. in layers</a:t>
            </a:r>
            <a:endParaRPr lang="zh-TW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格 23">
                <a:extLst>
                  <a:ext uri="{FF2B5EF4-FFF2-40B4-BE49-F238E27FC236}">
                    <a16:creationId xmlns:a16="http://schemas.microsoft.com/office/drawing/2014/main" id="{2D329177-0364-4A4E-9261-0FFC7E509E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0478265"/>
                  </p:ext>
                </p:extLst>
              </p:nvPr>
            </p:nvGraphicFramePr>
            <p:xfrm>
              <a:off x="70011" y="3284984"/>
              <a:ext cx="2668707" cy="30375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7176">
                      <a:extLst>
                        <a:ext uri="{9D8B030D-6E8A-4147-A177-3AD203B41FA5}">
                          <a16:colId xmlns:a16="http://schemas.microsoft.com/office/drawing/2014/main" val="3756455003"/>
                        </a:ext>
                      </a:extLst>
                    </a:gridCol>
                    <a:gridCol w="654424">
                      <a:extLst>
                        <a:ext uri="{9D8B030D-6E8A-4147-A177-3AD203B41FA5}">
                          <a16:colId xmlns:a16="http://schemas.microsoft.com/office/drawing/2014/main" val="2433675912"/>
                        </a:ext>
                      </a:extLst>
                    </a:gridCol>
                    <a:gridCol w="658906">
                      <a:extLst>
                        <a:ext uri="{9D8B030D-6E8A-4147-A177-3AD203B41FA5}">
                          <a16:colId xmlns:a16="http://schemas.microsoft.com/office/drawing/2014/main" val="918011879"/>
                        </a:ext>
                      </a:extLst>
                    </a:gridCol>
                    <a:gridCol w="638201">
                      <a:extLst>
                        <a:ext uri="{9D8B030D-6E8A-4147-A177-3AD203B41FA5}">
                          <a16:colId xmlns:a16="http://schemas.microsoft.com/office/drawing/2014/main" val="1748306656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ADC max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ADC Wt.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Unwt.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60384384"/>
                      </a:ext>
                    </a:extLst>
                  </a:tr>
                  <a:tr h="274320">
                    <a:tc gridSpan="4">
                      <a:txBody>
                        <a:bodyPr/>
                        <a:lstStyle/>
                        <a:p>
                          <a:pPr marL="0" marR="0" lvl="0" indent="0" algn="ctr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en-US" altLang="zh-TW" sz="1400" baseline="30000" dirty="0">
                              <a:solidFill>
                                <a:srgbClr val="FF0000"/>
                              </a:solidFill>
                            </a:rPr>
                            <a:t>st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  BM layers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en-US" altLang="zh-TW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altLang="zh-TW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altLang="zh-TW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1124181"/>
                      </a:ext>
                    </a:extLst>
                  </a:tr>
                  <a:tr h="4794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1: </m:t>
                                </m:r>
                                <m:sSup>
                                  <m:sSupPr>
                                    <m:ctrlPr>
                                      <a:rPr lang="en-US" altLang="zh-TW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0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TW" sz="14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𝑁𝐷𝐹</m:t>
                                </m:r>
                              </m:oMath>
                            </m:oMathPara>
                          </a14:m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36.7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14.8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13.5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122423824"/>
                      </a:ext>
                    </a:extLst>
                  </a:tr>
                  <a:tr h="479441">
                    <a:tc>
                      <a:txBody>
                        <a:bodyPr/>
                        <a:lstStyle/>
                        <a:p>
                          <a:pPr marL="0" marR="0" lvl="0" indent="0" algn="l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1: </m:t>
                                </m:r>
                                <m:sSup>
                                  <m:sSupPr>
                                    <m:ctrlPr>
                                      <a:rPr lang="en-US" altLang="zh-TW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0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TW" sz="14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𝑁𝐷𝐹</m:t>
                                </m:r>
                              </m:oMath>
                            </m:oMathPara>
                          </a14:m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113.4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25.5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18.7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48017350"/>
                      </a:ext>
                    </a:extLst>
                  </a:tr>
                  <a:tr h="274320">
                    <a:tc gridSpan="4">
                      <a:txBody>
                        <a:bodyPr/>
                        <a:lstStyle/>
                        <a:p>
                          <a:pPr marL="0" marR="0" lvl="0" indent="0" algn="ctr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r>
                            <a:rPr lang="en-US" altLang="zh-TW" sz="1400" baseline="30000" dirty="0">
                              <a:solidFill>
                                <a:srgbClr val="FF0000"/>
                              </a:solidFill>
                            </a:rPr>
                            <a:t>st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  BM layers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0673537"/>
                      </a:ext>
                    </a:extLst>
                  </a:tr>
                  <a:tr h="4794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2: </m:t>
                                </m:r>
                                <m:sSup>
                                  <m:sSupPr>
                                    <m:ctrlPr>
                                      <a:rPr lang="en-US" altLang="zh-TW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0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TW" sz="14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𝑁𝐷𝐹</m:t>
                                </m:r>
                              </m:oMath>
                            </m:oMathPara>
                          </a14:m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125.1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41.68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21.36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74944005"/>
                      </a:ext>
                    </a:extLst>
                  </a:tr>
                  <a:tr h="479441">
                    <a:tc>
                      <a:txBody>
                        <a:bodyPr/>
                        <a:lstStyle/>
                        <a:p>
                          <a:pPr marL="0" marR="0" lvl="0" indent="0" algn="l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2: </m:t>
                                </m:r>
                                <m:sSup>
                                  <m:sSupPr>
                                    <m:ctrlPr>
                                      <a:rPr lang="en-US" altLang="zh-TW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0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TW" sz="14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sz="1400" b="0" smtClean="0">
                                    <a:latin typeface="Cambria Math" panose="02040503050406030204" pitchFamily="18" charset="0"/>
                                  </a:rPr>
                                  <m:t>𝑁𝐷𝐹</m:t>
                                </m:r>
                              </m:oMath>
                            </m:oMathPara>
                          </a14:m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48.3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28.0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8.2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510858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格 23">
                <a:extLst>
                  <a:ext uri="{FF2B5EF4-FFF2-40B4-BE49-F238E27FC236}">
                    <a16:creationId xmlns:a16="http://schemas.microsoft.com/office/drawing/2014/main" id="{2D329177-0364-4A4E-9261-0FFC7E509E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0478265"/>
                  </p:ext>
                </p:extLst>
              </p:nvPr>
            </p:nvGraphicFramePr>
            <p:xfrm>
              <a:off x="70011" y="3284984"/>
              <a:ext cx="2668707" cy="30594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7176">
                      <a:extLst>
                        <a:ext uri="{9D8B030D-6E8A-4147-A177-3AD203B41FA5}">
                          <a16:colId xmlns:a16="http://schemas.microsoft.com/office/drawing/2014/main" val="3756455003"/>
                        </a:ext>
                      </a:extLst>
                    </a:gridCol>
                    <a:gridCol w="654424">
                      <a:extLst>
                        <a:ext uri="{9D8B030D-6E8A-4147-A177-3AD203B41FA5}">
                          <a16:colId xmlns:a16="http://schemas.microsoft.com/office/drawing/2014/main" val="2433675912"/>
                        </a:ext>
                      </a:extLst>
                    </a:gridCol>
                    <a:gridCol w="658906">
                      <a:extLst>
                        <a:ext uri="{9D8B030D-6E8A-4147-A177-3AD203B41FA5}">
                          <a16:colId xmlns:a16="http://schemas.microsoft.com/office/drawing/2014/main" val="918011879"/>
                        </a:ext>
                      </a:extLst>
                    </a:gridCol>
                    <a:gridCol w="638201">
                      <a:extLst>
                        <a:ext uri="{9D8B030D-6E8A-4147-A177-3AD203B41FA5}">
                          <a16:colId xmlns:a16="http://schemas.microsoft.com/office/drawing/2014/main" val="1748306656"/>
                        </a:ext>
                      </a:extLst>
                    </a:gridCol>
                  </a:tblGrid>
                  <a:tr h="495300">
                    <a:tc>
                      <a:txBody>
                        <a:bodyPr/>
                        <a:lstStyle/>
                        <a:p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ADC max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ADC Wt.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Unwt.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60384384"/>
                      </a:ext>
                    </a:extLst>
                  </a:tr>
                  <a:tr h="281940">
                    <a:tc gridSpan="4">
                      <a:txBody>
                        <a:bodyPr/>
                        <a:lstStyle/>
                        <a:p>
                          <a:pPr marL="0" marR="0" lvl="0" indent="0" algn="ctr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en-US" altLang="zh-TW" sz="1400" baseline="30000" dirty="0">
                              <a:solidFill>
                                <a:srgbClr val="FF0000"/>
                              </a:solidFill>
                            </a:rPr>
                            <a:t>st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  BM layers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en-US" altLang="zh-TW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altLang="zh-TW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altLang="zh-TW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1124181"/>
                      </a:ext>
                    </a:extLst>
                  </a:tr>
                  <a:tr h="50006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847" t="-159756" r="-273729" b="-365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36.7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14.8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13.5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122423824"/>
                      </a:ext>
                    </a:extLst>
                  </a:tr>
                  <a:tr h="50006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847" t="-259756" r="-273729" b="-265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113.4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25.5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18.7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48017350"/>
                      </a:ext>
                    </a:extLst>
                  </a:tr>
                  <a:tr h="281940">
                    <a:tc gridSpan="4">
                      <a:txBody>
                        <a:bodyPr/>
                        <a:lstStyle/>
                        <a:p>
                          <a:pPr marL="0" marR="0" lvl="0" indent="0" algn="ctr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r>
                            <a:rPr lang="en-US" altLang="zh-TW" sz="1400" baseline="30000" dirty="0">
                              <a:solidFill>
                                <a:srgbClr val="FF0000"/>
                              </a:solidFill>
                            </a:rPr>
                            <a:t>st</a:t>
                          </a: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  BM layers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0673537"/>
                      </a:ext>
                    </a:extLst>
                  </a:tr>
                  <a:tr h="50006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847" t="-417073" r="-273729" b="-10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125.1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41.68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21.36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74944005"/>
                      </a:ext>
                    </a:extLst>
                  </a:tr>
                  <a:tr h="50006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847" t="-517073" r="-273729" b="-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48.3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/>
                            <a:t>28.0</a:t>
                          </a:r>
                          <a:endParaRPr lang="zh-TW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</a:rPr>
                            <a:t>8.2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510858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D81AB0D0-48D6-A994-A72C-3D7D9F01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Profile w/ Different Method </a:t>
            </a:r>
            <a:endParaRPr lang="zh-TW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3FA948-C171-ED7C-B9DE-E859C4C9A14C}"/>
              </a:ext>
            </a:extLst>
          </p:cNvPr>
          <p:cNvSpPr/>
          <p:nvPr/>
        </p:nvSpPr>
        <p:spPr>
          <a:xfrm>
            <a:off x="7083582" y="908720"/>
            <a:ext cx="2060418" cy="4624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C1877-6506-D078-96EB-2DD4A375E6BA}"/>
              </a:ext>
            </a:extLst>
          </p:cNvPr>
          <p:cNvSpPr txBox="1"/>
          <p:nvPr/>
        </p:nvSpPr>
        <p:spPr>
          <a:xfrm>
            <a:off x="7092280" y="5546150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Simple average =&gt; chosen for 2025 Feb. test beam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3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5D1DF2F-1659-4D84-B77C-075EC454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20" y="1920498"/>
            <a:ext cx="4121670" cy="4128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08794-8B2C-CDA7-AD1C-60061665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Residual/Position Resolution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FAC61-DAB9-5561-DF27-0E37DD46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1802A-6D88-D823-B31F-ECAC2941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8C8E1-81EB-0005-AA34-56DC56A2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矩形 26">
            <a:extLst>
              <a:ext uri="{FF2B5EF4-FFF2-40B4-BE49-F238E27FC236}">
                <a16:creationId xmlns:a16="http://schemas.microsoft.com/office/drawing/2014/main" id="{37B578C3-6D42-23B3-D898-A8822E1D5F5C}"/>
              </a:ext>
            </a:extLst>
          </p:cNvPr>
          <p:cNvSpPr/>
          <p:nvPr/>
        </p:nvSpPr>
        <p:spPr>
          <a:xfrm>
            <a:off x="251519" y="1501468"/>
            <a:ext cx="3634066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Residual: ZDC </a:t>
            </a:r>
            <a:r>
              <a:rPr lang="en-US" altLang="zh-TW" sz="1400" i="1" dirty="0"/>
              <a:t>C</a:t>
            </a:r>
            <a:r>
              <a:rPr lang="en-US" altLang="zh-TW" sz="1400" i="1" baseline="-25000" dirty="0"/>
              <a:t>M</a:t>
            </a:r>
            <a:r>
              <a:rPr lang="en-US" altLang="zh-TW" sz="1400" dirty="0"/>
              <a:t> - B.M. </a:t>
            </a:r>
            <a:r>
              <a:rPr lang="en-US" altLang="zh-TW" sz="1400" i="1" dirty="0"/>
              <a:t>C</a:t>
            </a:r>
            <a:r>
              <a:rPr lang="en-US" altLang="zh-TW" sz="1400" i="1" baseline="-25000" dirty="0"/>
              <a:t>M </a:t>
            </a:r>
            <a:r>
              <a:rPr lang="en-US" altLang="zh-TW" sz="1400" dirty="0"/>
              <a:t>prediction</a:t>
            </a:r>
            <a:endParaRPr lang="zh-TW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7">
                <a:extLst>
                  <a:ext uri="{FF2B5EF4-FFF2-40B4-BE49-F238E27FC236}">
                    <a16:creationId xmlns:a16="http://schemas.microsoft.com/office/drawing/2014/main" id="{A917ACF4-DC5C-645C-1334-E2A7C85A3425}"/>
                  </a:ext>
                </a:extLst>
              </p:cNvPr>
              <p:cNvSpPr/>
              <p:nvPr/>
            </p:nvSpPr>
            <p:spPr>
              <a:xfrm>
                <a:off x="8316122" y="1501468"/>
                <a:ext cx="3634066" cy="3619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dirty="0"/>
                  <a:t>Residual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TW" sz="1600" dirty="0"/>
                  <a:t>R form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27">
                <a:extLst>
                  <a:ext uri="{FF2B5EF4-FFF2-40B4-BE49-F238E27FC236}">
                    <a16:creationId xmlns:a16="http://schemas.microsoft.com/office/drawing/2014/main" id="{A917ACF4-DC5C-645C-1334-E2A7C85A3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122" y="1501468"/>
                <a:ext cx="3634066" cy="361950"/>
              </a:xfrm>
              <a:prstGeom prst="rect">
                <a:avLst/>
              </a:prstGeom>
              <a:blipFill>
                <a:blip r:embed="rId3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32">
            <a:extLst>
              <a:ext uri="{FF2B5EF4-FFF2-40B4-BE49-F238E27FC236}">
                <a16:creationId xmlns:a16="http://schemas.microsoft.com/office/drawing/2014/main" id="{68CDE2D7-5E33-123A-E34D-4A8B85652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16832"/>
            <a:ext cx="3634065" cy="3634065"/>
          </a:xfrm>
          <a:prstGeom prst="rect">
            <a:avLst/>
          </a:prstGeom>
        </p:spPr>
      </p:pic>
      <p:pic>
        <p:nvPicPr>
          <p:cNvPr id="12" name="圖片 40">
            <a:extLst>
              <a:ext uri="{FF2B5EF4-FFF2-40B4-BE49-F238E27FC236}">
                <a16:creationId xmlns:a16="http://schemas.microsoft.com/office/drawing/2014/main" id="{C8B04936-F36F-4319-9604-A28082E58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821" y="1916832"/>
            <a:ext cx="3634064" cy="3634064"/>
          </a:xfrm>
          <a:prstGeom prst="rect">
            <a:avLst/>
          </a:prstGeom>
        </p:spPr>
      </p:pic>
      <p:sp>
        <p:nvSpPr>
          <p:cNvPr id="13" name="矩形 41">
            <a:extLst>
              <a:ext uri="{FF2B5EF4-FFF2-40B4-BE49-F238E27FC236}">
                <a16:creationId xmlns:a16="http://schemas.microsoft.com/office/drawing/2014/main" id="{7516EBB0-C6DA-CDA1-EF5B-9A63B2C29B36}"/>
              </a:ext>
            </a:extLst>
          </p:cNvPr>
          <p:cNvSpPr/>
          <p:nvPr/>
        </p:nvSpPr>
        <p:spPr>
          <a:xfrm>
            <a:off x="4283821" y="1501468"/>
            <a:ext cx="3634064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Residual: ZDC </a:t>
            </a:r>
            <a:r>
              <a:rPr lang="en-US" altLang="zh-TW" sz="1400" i="1" dirty="0"/>
              <a:t>C</a:t>
            </a:r>
            <a:r>
              <a:rPr lang="en-US" altLang="zh-TW" sz="1400" i="1" baseline="-25000" dirty="0"/>
              <a:t>M </a:t>
            </a:r>
            <a:r>
              <a:rPr lang="en-US" altLang="zh-TW" sz="1400" dirty="0"/>
              <a:t>- B.M. </a:t>
            </a:r>
            <a:r>
              <a:rPr lang="en-US" altLang="zh-TW" sz="1400" dirty="0" err="1"/>
              <a:t>ADC</a:t>
            </a:r>
            <a:r>
              <a:rPr lang="en-US" altLang="zh-TW" sz="1400" baseline="-25000" dirty="0" err="1"/>
              <a:t>max</a:t>
            </a:r>
            <a:r>
              <a:rPr lang="en-US" altLang="zh-TW" sz="1400" baseline="-25000" dirty="0"/>
              <a:t> </a:t>
            </a:r>
            <a:r>
              <a:rPr lang="en-US" altLang="zh-TW" sz="1400" dirty="0"/>
              <a:t>prediction</a:t>
            </a:r>
            <a:endParaRPr lang="zh-TW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FDF3F4-0364-D07E-D7C5-24B8DECCE4C2}"/>
              </a:ext>
            </a:extLst>
          </p:cNvPr>
          <p:cNvSpPr txBox="1"/>
          <p:nvPr/>
        </p:nvSpPr>
        <p:spPr>
          <a:xfrm>
            <a:off x="1187624" y="55715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After tracking, time and position matching.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Resolution ~ X^2 = res_ZDC^2 + res_BM^2 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Assuming resolution of BM = 2mm (too small compared to 6mm-8mm)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=&gt; Resolution here is basically resolution of ZDC = 6mm~8mm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40D1F2-1709-6368-7DF2-69B9663B5D5C}"/>
                  </a:ext>
                </a:extLst>
              </p:cNvPr>
              <p:cNvSpPr txBox="1"/>
              <p:nvPr/>
            </p:nvSpPr>
            <p:spPr>
              <a:xfrm>
                <a:off x="9187452" y="2969999"/>
                <a:ext cx="2952328" cy="112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trike="sngStrike" dirty="0">
                    <a:solidFill>
                      <a:srgbClr val="FF0000"/>
                    </a:solidFill>
                  </a:rPr>
                  <a:t>please fit and give sigma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trike="sngStrike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b="0" i="1" strike="sngStrike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trike="sngStrike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b="0" i="1" strike="sngStrike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trike="sngStrike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altLang="zh-TW" b="0" i="1" strike="sngStrike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trike="sngStrike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trike="sngStrike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trike="sngStrik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trike="sngStrik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b="0" i="1" strike="sngStrik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b="0" i="1" strike="sngStrike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trike="sngStrike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trike="sngStrike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b="0" i="1" strike="sngStrik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trike="sngStrik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trike="sngStrik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trike="sngStrike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  <m:sSup>
                            <m:sSupPr>
                              <m:ctrlPr>
                                <a:rPr lang="en-US" altLang="zh-TW" b="0" i="1" strike="sngStrik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trike="sngStrik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b="0" i="1" strike="sngStrik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altLang="zh-TW" strike="sngStrike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∈[0,</m:t>
                      </m:r>
                      <m:r>
                        <a:rPr lang="en-US" altLang="zh-TW" b="0" i="1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altLang="zh-TW" b="0" i="1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b="0" i="1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𝑅𝑀𝑆</m:t>
                      </m:r>
                      <m:r>
                        <a:rPr lang="en-US" altLang="zh-TW" b="0" i="1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trike="sngStrike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40D1F2-1709-6368-7DF2-69B9663B5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452" y="2969999"/>
                <a:ext cx="2952328" cy="1120756"/>
              </a:xfrm>
              <a:prstGeom prst="rect">
                <a:avLst/>
              </a:prstGeom>
              <a:blipFill>
                <a:blip r:embed="rId6"/>
                <a:stretch>
                  <a:fillRect l="-1653" t="-2717" b="-54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>
            <a:extLst>
              <a:ext uri="{FF2B5EF4-FFF2-40B4-BE49-F238E27FC236}">
                <a16:creationId xmlns:a16="http://schemas.microsoft.com/office/drawing/2014/main" id="{E2810675-CE7F-409B-BC1A-DC6826E4B2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9517" y="4221088"/>
            <a:ext cx="3825103" cy="11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6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89BA-F435-EEED-C692-2994A1B7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Clustering and Energy </a:t>
            </a:r>
            <a:r>
              <a:rPr lang="en-US" altLang="zh-TW" dirty="0" err="1"/>
              <a:t>Resoltuion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D1E74-5BB8-07DF-AE82-6189E98D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02A3E-2695-22C2-C93D-5DE0413F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70211-3727-C56E-3441-34D29C0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14">
            <a:extLst>
              <a:ext uri="{FF2B5EF4-FFF2-40B4-BE49-F238E27FC236}">
                <a16:creationId xmlns:a16="http://schemas.microsoft.com/office/drawing/2014/main" id="{201FC05B-8C6C-2509-0BD2-EBB29C041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124744"/>
            <a:ext cx="3240360" cy="3240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67A16E-4D4D-46CA-56BF-95842127D97D}"/>
              </a:ext>
            </a:extLst>
          </p:cNvPr>
          <p:cNvSpPr txBox="1"/>
          <p:nvPr/>
        </p:nvSpPr>
        <p:spPr>
          <a:xfrm>
            <a:off x="1115616" y="551723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Better plot =&gt; give </a:t>
            </a:r>
            <a:r>
              <a:rPr lang="en-US" altLang="zh-TW" dirty="0" err="1">
                <a:solidFill>
                  <a:srgbClr val="FF0000"/>
                </a:solidFill>
              </a:rPr>
              <a:t>Eax</a:t>
            </a:r>
            <a:r>
              <a:rPr lang="en-US" altLang="zh-TW" dirty="0">
                <a:solidFill>
                  <a:srgbClr val="FF0000"/>
                </a:solidFill>
              </a:rPr>
              <a:t>, E3x3, E5x5, separated.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X-axis change to energy (MeV)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E34B10-0105-A69F-906B-EB3361A539E4}"/>
              </a:ext>
            </a:extLst>
          </p:cNvPr>
          <p:cNvSpPr/>
          <p:nvPr/>
        </p:nvSpPr>
        <p:spPr>
          <a:xfrm>
            <a:off x="2001381" y="1670946"/>
            <a:ext cx="1368152" cy="1550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DBCBCC-C85D-5BCB-B349-56840F4BBBC4}"/>
              </a:ext>
            </a:extLst>
          </p:cNvPr>
          <p:cNvSpPr/>
          <p:nvPr/>
        </p:nvSpPr>
        <p:spPr>
          <a:xfrm>
            <a:off x="475928" y="1670946"/>
            <a:ext cx="1368152" cy="1550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7F973-1DA5-FEE0-A36B-F313AACA409F}"/>
              </a:ext>
            </a:extLst>
          </p:cNvPr>
          <p:cNvSpPr/>
          <p:nvPr/>
        </p:nvSpPr>
        <p:spPr>
          <a:xfrm>
            <a:off x="3526834" y="1639660"/>
            <a:ext cx="1368152" cy="1550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6DFFC-4A4F-9C7B-9C27-445D428183BE}"/>
              </a:ext>
            </a:extLst>
          </p:cNvPr>
          <p:cNvSpPr txBox="1"/>
          <p:nvPr/>
        </p:nvSpPr>
        <p:spPr>
          <a:xfrm>
            <a:off x="2411760" y="13063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E3x3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AA2AB6-E0B8-6ED4-101A-E1C490CA34DB}"/>
              </a:ext>
            </a:extLst>
          </p:cNvPr>
          <p:cNvSpPr txBox="1"/>
          <p:nvPr/>
        </p:nvSpPr>
        <p:spPr>
          <a:xfrm>
            <a:off x="827584" y="125437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Emax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2720E3-7AE3-2F7A-C68A-B429B1087AFE}"/>
              </a:ext>
            </a:extLst>
          </p:cNvPr>
          <p:cNvSpPr txBox="1"/>
          <p:nvPr/>
        </p:nvSpPr>
        <p:spPr>
          <a:xfrm>
            <a:off x="3923928" y="12450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E5x5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3D92890A-1882-4526-AC65-3C597F7B9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2329" y="44624"/>
            <a:ext cx="4320480" cy="432048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081A6A5-23DA-4835-B545-26DC21A39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9731" y="0"/>
            <a:ext cx="4320480" cy="432048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FE4D25D-94FC-4ADB-A450-A94BAA61B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713" y="-44624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47999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23832</TotalTime>
  <Words>504</Words>
  <Application>Microsoft Office PowerPoint</Application>
  <PresentationFormat>如螢幕大小 (4:3)</PresentationFormat>
  <Paragraphs>105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標準デザイン</vt:lpstr>
      <vt:lpstr>ZDC Crystal Update 20251201</vt:lpstr>
      <vt:lpstr>Yuji’s Request</vt:lpstr>
      <vt:lpstr>Run Info</vt:lpstr>
      <vt:lpstr>Hit Distribution (RAW)</vt:lpstr>
      <vt:lpstr>Fired Position (Weighted Method, BM simple weight, ZDC gravity weight)</vt:lpstr>
      <vt:lpstr>Beam Profile w/ Different Method </vt:lpstr>
      <vt:lpstr>Residual/Position Resolution</vt:lpstr>
      <vt:lpstr>Clustering and Energy Resoltuion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宇翔 蕭</cp:lastModifiedBy>
  <cp:revision>647</cp:revision>
  <dcterms:created xsi:type="dcterms:W3CDTF">2018-07-15T10:16:04Z</dcterms:created>
  <dcterms:modified xsi:type="dcterms:W3CDTF">2025-12-01T11:52:08Z</dcterms:modified>
</cp:coreProperties>
</file>