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671" r:id="rId3"/>
    <p:sldId id="670" r:id="rId4"/>
    <p:sldId id="673" r:id="rId5"/>
    <p:sldId id="672" r:id="rId6"/>
    <p:sldId id="388" r:id="rId7"/>
    <p:sldId id="398" r:id="rId8"/>
    <p:sldId id="399" r:id="rId9"/>
    <p:sldId id="668" r:id="rId10"/>
    <p:sldId id="669" r:id="rId11"/>
    <p:sldId id="400" r:id="rId12"/>
    <p:sldId id="401" r:id="rId13"/>
    <p:sldId id="397" r:id="rId14"/>
    <p:sldId id="393" r:id="rId15"/>
    <p:sldId id="394" r:id="rId16"/>
    <p:sldId id="396" r:id="rId17"/>
    <p:sldId id="392" r:id="rId18"/>
    <p:sldId id="391" r:id="rId19"/>
    <p:sldId id="383" r:id="rId20"/>
    <p:sldId id="382" r:id="rId21"/>
    <p:sldId id="369" r:id="rId22"/>
    <p:sldId id="379" r:id="rId23"/>
    <p:sldId id="371" r:id="rId24"/>
    <p:sldId id="374" r:id="rId25"/>
    <p:sldId id="387" r:id="rId26"/>
    <p:sldId id="389" r:id="rId27"/>
    <p:sldId id="385" r:id="rId28"/>
    <p:sldId id="375" r:id="rId29"/>
    <p:sldId id="355" r:id="rId30"/>
    <p:sldId id="377" r:id="rId31"/>
    <p:sldId id="386" r:id="rId32"/>
    <p:sldId id="380" r:id="rId33"/>
    <p:sldId id="367" r:id="rId34"/>
    <p:sldId id="381" r:id="rId35"/>
    <p:sldId id="373" r:id="rId36"/>
    <p:sldId id="376" r:id="rId37"/>
    <p:sldId id="368" r:id="rId38"/>
    <p:sldId id="366" r:id="rId39"/>
    <p:sldId id="378" r:id="rId40"/>
    <p:sldId id="364" r:id="rId41"/>
    <p:sldId id="363" r:id="rId42"/>
    <p:sldId id="362" r:id="rId43"/>
    <p:sldId id="357" r:id="rId44"/>
    <p:sldId id="361" r:id="rId45"/>
    <p:sldId id="358" r:id="rId46"/>
    <p:sldId id="360" r:id="rId47"/>
    <p:sldId id="353" r:id="rId48"/>
    <p:sldId id="356" r:id="rId49"/>
    <p:sldId id="354" r:id="rId50"/>
    <p:sldId id="337" r:id="rId5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紹揚 呂" initials="紹呂" lastIdx="1" clrIdx="0">
    <p:extLst>
      <p:ext uri="{19B8F6BF-5375-455C-9EA6-DF929625EA0E}">
        <p15:presenceInfo xmlns:p15="http://schemas.microsoft.com/office/powerpoint/2012/main" userId="a0123eabe4da660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FF"/>
    <a:srgbClr val="D83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973" autoAdjust="0"/>
    <p:restoredTop sz="96336" autoAdjust="0"/>
  </p:normalViewPr>
  <p:slideViewPr>
    <p:cSldViewPr snapToGrid="0">
      <p:cViewPr varScale="1">
        <p:scale>
          <a:sx n="162" d="100"/>
          <a:sy n="162" d="100"/>
        </p:scale>
        <p:origin x="1032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51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38D6B-3653-9B44-A2AD-961EEA012AF6}" type="datetimeFigureOut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D6A12-5F05-3448-B261-3C7E354685C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171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6944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6B90E-B6EF-F3E5-F5F6-760FC8BF6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AFF1D6F-DCBB-2F81-21A3-227A0E346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A8A8D78-EAB9-47FD-5B0D-C020D6842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DD2833F-3C69-B67C-8754-07406862B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39425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4ECFA-7BC8-0709-0CBD-CC00C0A2D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9202F62C-7193-17A2-6D50-B5951F77F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2F4BF7D-3082-0329-5E65-BA5E006C0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B2BB263-0553-073D-A147-8F0D4629E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4565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82164-5DD4-DA08-5432-C2E80F3F1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1EA8117-60D9-D393-1E93-3A52A3759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DD4714C-5AEF-B506-256E-A4095F67F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09DCE9B-331A-2CD7-4627-DA9906CC77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08990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573FF-ED48-2566-8C2E-65926443B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53D727B-E437-CD7F-A7C5-F0B3252ED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CA4CEED-FA11-9BFD-A1B1-51A610D34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4BF109-8918-DDF8-85D7-B6FE11F24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95660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82F40-C529-9F12-0560-54140CF1A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AFBF135-E7E4-8917-A563-A547B6BBD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8E29BBC1-6656-B147-67BA-8FAC556BA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5F7BAF2-D3A2-31C7-F02B-2E25178AF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69530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E9FAE-69E3-FF5E-47FC-7B59E041E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8995D427-0F22-CF96-EA34-7718EDB66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323401D-C822-3924-FEC6-C51027EC5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A8B16FA-B878-9CD2-CC3B-3C46BF150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70031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2422-F4B8-7DC0-0931-3CA38E9B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A434BE7E-3DF7-6D36-8743-8EA24D8BA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22A7E20-7BF5-1F79-48A8-89926528B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AE3DF8D-85FD-5A7E-E95A-586D34C0F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90864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1E463-0065-B8DC-F8FF-7A8083729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34AA949-4D26-C6B7-FB2D-B73AA6CBBB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7E84AA5-B1A1-7CA5-4F55-9F3A53C89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1217C5E-5F9F-2B17-6857-6208F6531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50189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FC645-9987-37AD-1710-C32E92C5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48C6821-945A-9B32-EB54-B9D2A9065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6535F35-4D9F-205B-21A6-0601AE13C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F9317FA-DA36-00C6-0227-2C2BE67D4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05555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5A16A-2366-DC90-5DA7-27F598926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DA9F133-8418-9918-F3AE-964D1DFC2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F264768D-0664-72F9-0A51-90C8F91F5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265E1D6-F80F-AE0B-EA55-E04D2D5B9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4569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AAE06-958A-5084-DB3F-422C889D4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24ED4BD5-B869-7515-650F-8FB8AA6F6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DB5C701-19A5-EE18-4E6E-630542AA5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9F5D49D-371C-26F4-27F9-2FC7BD839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45427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9ABED-FA18-F8EC-7BAE-A392F45A5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04E47303-526C-99C8-F15C-0C34165F1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FFA7401-50D3-DCF5-B5C4-8DEC108AE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511A3C2-FBF7-3B78-36EF-1E9305761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04296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E0CA8-32AB-EED4-350A-672D13DA1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5CAB9C0-06BC-7387-8A47-E71D89056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D9DA093-2CB1-6D3A-490D-20EDA9454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57B7540-511C-6C9A-9604-EB9364E8A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02111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52297-A50C-3E68-C91D-0765BE200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27B1FCD-8D01-9BFC-0456-E898F133B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34AEFFC-5500-DD8A-134D-8E37CB32A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0EDE288-F808-BACC-E839-B641869AD5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24722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761F7-2203-C34C-5C31-4A24A0256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C2F5033F-7122-8FD4-1FAB-3A90D1100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5683E2E-A595-6367-05CD-5D57E194C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645617-2D12-D130-0D9A-5227CBE8E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83227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0ACB4-8E9E-8D1B-1024-47FCFC080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7239709-BD4A-A130-07D0-5DA2FD667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BFB9E08-6009-3A4A-67F3-F8922DA17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5D2DB7-64D6-87B9-8F59-A0E08A7AE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31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34187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62B9D-B3BA-1798-028B-C9BB6E43D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04C0E2D3-FBBF-7E6C-ADD8-6142B634F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7F0BAC8-181D-AC40-78E7-4FA925652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68F23EA-0B06-F433-ECD5-0F3F0E318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61355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EA898-9653-8E19-E030-21CC3A7B2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4387936-E6B5-F7A0-BDF6-B792B817EF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7288407-1E09-D391-0DFC-16F8D7FCD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59FCC74-A472-B775-6E1F-591B2EB81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92698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9FA74-D29F-82AF-26AD-6C4D092FE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8DFA262-67CD-0717-3ED9-B4B324FD1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2156C3C-0B74-5B5C-FB3B-A741E75D4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F0F8B59-A2E6-D1CC-FC0C-F7B73280F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34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02695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A3612-511E-6141-FFE8-18B05DF77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B85F561-02AC-48CF-FE5E-0713B21CB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009E54D-805C-373C-F444-91A0791C7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C7BE725-A758-AF33-AD29-2B8DA2FC11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42392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31C38-F703-DE45-26E1-58B177419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CC7A4DF3-B10A-C616-08E8-5A053AB57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38E8926-A46F-63B3-A673-6C7D79E7F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5D1DD31-159B-5950-1BF1-039768FA91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48467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4EBB1-EB15-207B-263F-DE9387BA6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1021ED17-11F4-BE21-924B-54931247F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D822BC6-3AA8-6CBD-EE0C-3CCAE598E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1236E07-B06C-9D0A-AA59-65495746F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3307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60DA4-77D2-190C-30ED-934CD7BC8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6BF65E9-246B-1499-C4C4-8D7601F6C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1D8D48C-CE28-3864-3D25-2D5958EAF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903772D-D605-FAD3-7307-67810DCB8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56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C83E1-6896-58C9-56B1-BE2CA5205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43349DD-CEBC-1DCF-427A-7BFD71461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38FC3F6-E0C8-DF6D-E8DA-7D69B78E2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69B657-0CCA-A1AF-4B49-20ED2D216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308708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840A0-A30F-98F8-4EFB-326D76D53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067A5A8-C9E9-C25E-A52E-3A1EB9E52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8E7800D2-6FEF-6338-8BCC-7E8A6956C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36F9BA0-3CFC-C030-D88D-208D7C595E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40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61498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5EF21-DCDF-CD64-8302-B427F38F5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58D9D4C-4E52-0322-D561-91E637C0A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8791D9E9-AE75-2598-36E3-F4C76B628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64937A5-11E1-B3DF-AFFF-7AA54DCB3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41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04974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8F929-DAA6-2606-9A59-9B6F194C4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1A8A0AAA-7ED3-D79E-9F38-0DF527F78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1022B211-FCAF-A369-7767-38B9E4287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6DE38A-AFDF-25C7-FD55-B2A7D7BF8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42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07338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F8253-F3C0-A847-9DDD-726773C38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B5DE6FF-7639-4F70-9CB6-7EDDA27C7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B9B35B94-12DB-9B78-90AA-1803BB735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2E084B9-6B71-40E6-5579-C5D61EEA0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40248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61466-5CE3-CD6F-4E94-361A79ED8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6A287B7-B8A8-B20C-4D59-627B316F25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58FDA91-841B-0D0F-A46F-E04F1587C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7F883AF-0792-9EA7-4342-68AD08D76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44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082041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4D6B6-B72A-8C15-F923-26B61D97D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9E27A48-0471-735E-0CF0-41D0D44E0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128CE90D-8025-8564-152A-97772086B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15788F-FBFF-0DC1-9810-FA9B5380B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45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245309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50A57-6195-059D-D7D6-1D0AC6E0D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90DD2B1B-F4AA-ED06-E33E-76CCEF4475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140CC2A-6D07-15BB-F874-B3E3759BB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00D0FF5-5E53-267F-7A0F-C509A0D6D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46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533265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3BA1A-D9A3-09B4-F4FA-28C4C88F6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24F30CBA-A5B6-6554-65ED-AEB324020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C160580-10EA-3FAD-C159-84B4FBED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9E06AA-2517-6218-9466-6996BCD3E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47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690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700C9-65C1-0B24-C2D1-C111F2A8E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BE1C1D2-46AF-572E-BC30-A94758E82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8BF7ACD-79B3-6443-0E04-62FBFDD54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20ECA4-7841-EF33-76A3-F758E07D5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902659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1EF68-20CA-5E3C-A86B-76DBC83E3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F8C098D-41CB-E74C-DDAB-AB268541B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A62340D-10A9-97CC-17E6-C03E494A9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A4C84F1-0294-A968-36DD-79AFCA027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48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10750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11C06-25CC-32C4-A11E-10C7EDB71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7D78C57-6148-494D-E82D-196AA2B0F9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E20FF45-F42D-8DEF-359F-1314BF4F0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8CBE60-98CA-90CF-1358-3900E134A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49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05324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78007-7ECF-B9E6-3940-A0C179E9F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D4B3448-A81A-B64E-300E-3EE193375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5B6BC14-C8A3-8C7F-F4B6-4A208F3D8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6D4415C-8DCB-6EB5-3B01-CDE091EC4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0975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ABB6F-0834-D156-64C7-AD4F4F580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26CC1631-A6ED-DF22-4397-6AFA90590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D97FC74-9412-806E-3114-14BFCFEF1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FC477F7-5FC5-B276-CD00-50C106C2F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3926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0908F-9D4A-9870-A172-2E95B4E70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96CBE07-126A-C900-06D9-D19C99348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32C10D5-9548-808E-6B17-FA4BC4F29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B72848-F92D-11A3-6F45-76E27F0A6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5706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24D27-6381-E347-3CAD-5BDEB271A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CACDA695-1582-4513-A01F-467481121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9512D34-2364-ECF8-B373-FD0F2B5C7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E56AE07-DE23-683F-639C-1E1E124C69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26502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08A01-345C-4F9F-682B-6A24A5D63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9CAA13E5-065D-026A-7A3F-711AAF7CA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7F3A8A9-92AB-7124-1BEB-045834443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0FA3353-ADE6-BAB0-E58B-4EC37B66E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6A12-5F05-3448-B261-3C7E354685C6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2790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E4BEB0-26E9-FC8A-91CE-947F339FD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1473E94-AB99-8D23-BFFD-E82FC79E5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50DB30-7498-5931-37C5-44F543CFF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F61D-D61A-464D-A5F6-948B60D7ECA6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44F4B9-2A58-C052-58B9-B57311B23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5F00302-002C-3455-0CCC-F0E1483F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9F2DD4C-50D0-4D43-B8F4-03BF3198592F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0470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464B7D-080D-0F87-85A1-F99A15046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3E7EC9-F86E-E4CF-3333-E2D6D39BB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08FD34-2293-072B-AC5E-FAD6D99CA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C6F-D081-48FE-A5DF-BBB45CE07BBD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82984D-7A2B-F7D7-8268-C702FC0E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7C6328C-7A22-D721-3DC4-C76A6A17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7094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347AF20-2B52-84C8-81F3-E5EC6A46E4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B91C5F9-4788-058E-7555-AD5C8ED54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0ABE13-F815-68AA-4889-56FDFDF3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E29A-9A60-4206-974C-22C57C6E61C9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89941F-B043-98BB-B6D4-2385B7FD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30BCAB8-3456-9663-C99B-48A10A9B3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96647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00" y="44624"/>
            <a:ext cx="12171723" cy="79208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4300" y="6551744"/>
            <a:ext cx="2434883" cy="30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2025/12/05</a:t>
            </a:r>
            <a:endParaRPr lang="en-US" altLang="ja-JP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449182" y="6557148"/>
            <a:ext cx="7537075" cy="3008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ZDC crystal part : online monitoring</a:t>
            </a:r>
            <a:endParaRPr lang="en-US" altLang="ja-JP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986257" y="6557147"/>
            <a:ext cx="2160000" cy="295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19621D2-C8FC-4F75-9E5A-153A48AC0064}" type="slidenum">
              <a:rPr lang="en-US" altLang="ja-JP" smtClean="0"/>
              <a:pPr/>
              <a:t>‹#›</a:t>
            </a:fld>
            <a:r>
              <a:rPr lang="en-US" altLang="ja-JP" dirty="0"/>
              <a:t>/11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idx="1"/>
          </p:nvPr>
        </p:nvSpPr>
        <p:spPr>
          <a:xfrm>
            <a:off x="14300" y="894730"/>
            <a:ext cx="12171723" cy="5657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758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5D9C2B-9726-FFE2-4998-7E663628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0D50CC-BE13-C34F-8917-0BBF3D24F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7CB2061-D645-6BF0-A21C-CA6D7192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3"/>
            <a:ext cx="2743200" cy="365125"/>
          </a:xfrm>
        </p:spPr>
        <p:txBody>
          <a:bodyPr/>
          <a:lstStyle/>
          <a:p>
            <a:fld id="{239619D0-DB49-4D69-A396-1A360727F420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A67F31-2434-63CF-21E4-8146309FA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B8454C-7BB1-FD1C-DC3A-12D237E9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9F2DD4C-50D0-4D43-B8F4-03BF3198592F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441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5C09FB-AAE2-8272-C1F2-641EDE00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0BBD41-A9C1-11C0-5E44-C40ED19D9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A4282C4-B745-8423-E717-48CF0961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E260-F890-4247-9DEE-C8C6DAD0845D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B71813-9349-5C2D-AB37-B836846F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70EA71B-83DF-D196-714E-F76DA1B3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7880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F17F1B-C3DB-F3C3-3BC9-16C5F1209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B7E056-9FC4-B9F1-F0AA-0FA5ACDB7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C7B2A29-97C3-4AAD-B78D-048B5F25E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FA3230-1928-39BF-9050-CAC77C0D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406C-B98E-4B9F-AEDC-A8CF288B482C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6971200-371B-1546-2094-B17FB9FA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F6DC41A-8E71-558E-FFD1-EC2486C3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5032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F92E1E-D223-063E-7BB2-630C65EC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3558642-AFF3-7D60-1E73-7608BFD57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A856055-B9C0-ED3A-F4E4-C9F817362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CF17DAC-6694-C4F0-3854-C496F165A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6AAB89A-E216-7DDC-B4E2-A78E434E3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1D45398-F59A-6086-AA65-A270FC7D1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EC75-C52A-472C-BB2A-6865B08AFE8F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B76408D-DBE2-54A4-92DC-75BADD8F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54F4BCA-D633-217E-D864-B02DA1BF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184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F90F79-5B68-A110-0BF6-1341FD25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E2BFC2A-23CF-8AF6-281B-D2B152CBA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A282-6999-49F3-9E73-6618691B3787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6F85439-9F71-7BF2-5CD6-88A71D27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1922412-D875-77DC-F48D-A2EA1B996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3766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1678371-B85F-FFD7-E0F4-397E30E28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97D7B-1128-4E5F-A934-2B1FB9F784F4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F93FAF6-1475-6E96-5F0A-24D6C0D68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E80ACF2-5BED-328B-E2AD-E777DEB6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1116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A9A33-2519-BF14-DC8B-813F66D9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0FCE2F-4B79-F424-412D-6255C25C9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EEA7A7F-764C-A7A4-5888-05279C5BA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5C45FFA-A551-C507-A03D-99D3872C0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CE2B-DAC2-4A8E-ABD1-451001F6FE6F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65620BE-FD33-4987-6393-9150F8F6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6A47ED5-EE64-EECE-DA39-C9CFF891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71396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865A95-FCF2-9B7E-35E6-3083DE9C2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EC883F0-07C4-7182-9078-0A5A56098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5F2B448-5B9A-6B6C-BB16-D0BEA20C4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6E0FCFC-5CDB-EDB4-3BF0-4FD8A9F1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C9E5-04CF-473A-960A-3460B2B07BD7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C908C3C-2B76-8D86-05F8-8A1065DBD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5F9526E-EF15-D9EF-6E68-99C24F5B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1209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EED1682-4950-E484-449C-B035D1056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5A6DD7-A0E3-B405-9905-F4B32CDCE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A4C998-A3B8-DFD5-8394-57A5A637A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1EBD6-DEE5-401F-AB8D-303E24702BDA}" type="datetime1">
              <a:rPr kumimoji="1" lang="zh-TW" altLang="en-US" smtClean="0"/>
              <a:t>2026/1/9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0D8E810-D332-3270-36D4-CD1E07FEE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0DEF167-7015-F57F-916B-2AF71DEE3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9F2DD4C-50D0-4D43-B8F4-03BF3198592F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323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42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6.gi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120.png"/><Relationship Id="rId5" Type="http://schemas.openxmlformats.org/officeDocument/2006/relationships/image" Target="../media/image46.png"/><Relationship Id="rId10" Type="http://schemas.openxmlformats.org/officeDocument/2006/relationships/image" Target="../media/image11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191.png"/><Relationship Id="rId10" Type="http://schemas.openxmlformats.org/officeDocument/2006/relationships/image" Target="../media/image56.png"/><Relationship Id="rId4" Type="http://schemas.openxmlformats.org/officeDocument/2006/relationships/image" Target="../media/image181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1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1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410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94.png"/><Relationship Id="rId10" Type="http://schemas.openxmlformats.org/officeDocument/2006/relationships/image" Target="../media/image350.png"/><Relationship Id="rId4" Type="http://schemas.openxmlformats.org/officeDocument/2006/relationships/image" Target="../media/image93.png"/><Relationship Id="rId9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97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240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10.png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01.png"/><Relationship Id="rId4" Type="http://schemas.openxmlformats.org/officeDocument/2006/relationships/image" Target="../media/image119.png"/><Relationship Id="rId9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7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39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32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5" Type="http://schemas.openxmlformats.org/officeDocument/2006/relationships/image" Target="../media/image13.png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Relationship Id="rId1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9018BA-C186-9785-0CF9-A45F91760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20713"/>
            <a:ext cx="9144000" cy="1193800"/>
          </a:xfrm>
        </p:spPr>
        <p:txBody>
          <a:bodyPr/>
          <a:lstStyle/>
          <a:p>
            <a:r>
              <a:rPr kumimoji="1" lang="en-US" altLang="zh-TW" dirty="0"/>
              <a:t>Geant4 Simulation </a:t>
            </a:r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CA553E-2CC9-F12D-CC69-EC345FF2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t>1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4728AAF-17B5-570B-2585-7FD21423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80" y="3888261"/>
            <a:ext cx="4602285" cy="260251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F39F70C-5E13-B160-BE0E-3130DF60A311}"/>
              </a:ext>
            </a:extLst>
          </p:cNvPr>
          <p:cNvSpPr txBox="1"/>
          <p:nvPr/>
        </p:nvSpPr>
        <p:spPr>
          <a:xfrm>
            <a:off x="1084140" y="6488668"/>
            <a:ext cx="291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Chu’s cosmic setup + </a:t>
            </a:r>
            <a:r>
              <a:rPr lang="en-US" altLang="zh-TW" dirty="0" err="1"/>
              <a:t>Ecomug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A1EB61E-8AF3-0DDC-F02E-BC623FEF2D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26" r="15297"/>
          <a:stretch>
            <a:fillRect/>
          </a:stretch>
        </p:blipFill>
        <p:spPr>
          <a:xfrm>
            <a:off x="5612404" y="2982397"/>
            <a:ext cx="1215297" cy="3030114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845CBE7D-7531-A3F4-B356-F8C24BB100E0}"/>
              </a:ext>
            </a:extLst>
          </p:cNvPr>
          <p:cNvSpPr txBox="1"/>
          <p:nvPr/>
        </p:nvSpPr>
        <p:spPr>
          <a:xfrm>
            <a:off x="4951710" y="4007158"/>
            <a:ext cx="660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BM2</a:t>
            </a:r>
            <a:br>
              <a:rPr lang="en-US" altLang="zh-TW" sz="1200" dirty="0"/>
            </a:br>
            <a:r>
              <a:rPr lang="en-US" altLang="zh-TW" sz="1200" dirty="0"/>
              <a:t>LYSO</a:t>
            </a:r>
            <a:br>
              <a:rPr lang="en-US" altLang="zh-TW" sz="1200" dirty="0"/>
            </a:br>
            <a:r>
              <a:rPr lang="en-US" altLang="zh-TW" sz="1200" dirty="0"/>
              <a:t>PbWO4</a:t>
            </a:r>
            <a:br>
              <a:rPr lang="en-US" altLang="zh-TW" sz="1200" dirty="0"/>
            </a:br>
            <a:r>
              <a:rPr lang="en-US" altLang="zh-TW" sz="1200" dirty="0"/>
              <a:t>BM1</a:t>
            </a:r>
            <a:endParaRPr lang="zh-TW" altLang="en-US" sz="120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841D49-439A-4A89-1C11-3F17EF86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83777D1-3228-94C6-5CBD-21E84CA0D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236" y="3098800"/>
            <a:ext cx="4799818" cy="32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9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74843-B974-16DF-A9F7-DC42CF7BD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字方塊 19">
            <a:extLst>
              <a:ext uri="{FF2B5EF4-FFF2-40B4-BE49-F238E27FC236}">
                <a16:creationId xmlns:a16="http://schemas.microsoft.com/office/drawing/2014/main" id="{3F635AE6-6485-5391-32C1-2243360500AD}"/>
              </a:ext>
            </a:extLst>
          </p:cNvPr>
          <p:cNvSpPr txBox="1"/>
          <p:nvPr/>
        </p:nvSpPr>
        <p:spPr>
          <a:xfrm>
            <a:off x="2438509" y="908840"/>
            <a:ext cx="223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Hits position : 2D</a:t>
            </a:r>
            <a:endParaRPr lang="zh-TW" altLang="en-US" b="1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243F1B-F78A-D6A8-DCAB-B63A14060234}"/>
              </a:ext>
            </a:extLst>
          </p:cNvPr>
          <p:cNvSpPr txBox="1"/>
          <p:nvPr/>
        </p:nvSpPr>
        <p:spPr>
          <a:xfrm>
            <a:off x="5361023" y="901794"/>
            <a:ext cx="212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Hits position in X</a:t>
            </a:r>
            <a:endParaRPr lang="zh-TW" altLang="en-US" b="1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B457684-AE72-A38D-FDE4-44CB010B044E}"/>
              </a:ext>
            </a:extLst>
          </p:cNvPr>
          <p:cNvSpPr txBox="1"/>
          <p:nvPr/>
        </p:nvSpPr>
        <p:spPr>
          <a:xfrm>
            <a:off x="7856496" y="908840"/>
            <a:ext cx="212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Hits position in Y</a:t>
            </a:r>
            <a:endParaRPr lang="zh-TW" altLang="en-US" b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FD213A-C8EC-4BCD-B00D-D27AA47C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10</a:t>
            </a:fld>
            <a:endParaRPr lang="en-US" altLang="ja-JP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28A55C-37DC-B279-14A0-BAFF047AB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4" y="44451"/>
            <a:ext cx="9128125" cy="792163"/>
          </a:xfrm>
        </p:spPr>
        <p:txBody>
          <a:bodyPr/>
          <a:lstStyle/>
          <a:p>
            <a:r>
              <a:rPr lang="en-US" altLang="zh-TW" sz="4800" dirty="0">
                <a:latin typeface="+mn-lt"/>
              </a:rPr>
              <a:t>Hit Distribution : BM1</a:t>
            </a:r>
            <a:endParaRPr lang="zh-TW" altLang="en-US" sz="4800" dirty="0">
              <a:latin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93039EE-0EE7-F438-24E5-1DDFD5978CCF}"/>
              </a:ext>
            </a:extLst>
          </p:cNvPr>
          <p:cNvSpPr txBox="1"/>
          <p:nvPr/>
        </p:nvSpPr>
        <p:spPr>
          <a:xfrm>
            <a:off x="3746200" y="3705769"/>
            <a:ext cx="247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Hit Multiplicity in X</a:t>
            </a:r>
            <a:endParaRPr lang="zh-TW" altLang="en-US" b="1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BF6FA35-2C7D-D77C-772A-71281AE4434E}"/>
              </a:ext>
            </a:extLst>
          </p:cNvPr>
          <p:cNvSpPr txBox="1"/>
          <p:nvPr/>
        </p:nvSpPr>
        <p:spPr>
          <a:xfrm>
            <a:off x="6366050" y="3702467"/>
            <a:ext cx="247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Hit Multiplicity in Y</a:t>
            </a:r>
            <a:endParaRPr lang="zh-TW" altLang="en-US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FCBF9CE-2717-36B9-EFB7-926D8360D0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375"/>
          <a:stretch>
            <a:fillRect/>
          </a:stretch>
        </p:blipFill>
        <p:spPr>
          <a:xfrm>
            <a:off x="2307830" y="1278172"/>
            <a:ext cx="2520000" cy="245632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11A6A0D-A49A-B1FC-9FE1-5DC82AB929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51"/>
          <a:stretch>
            <a:fillRect/>
          </a:stretch>
        </p:blipFill>
        <p:spPr>
          <a:xfrm>
            <a:off x="5417766" y="1217118"/>
            <a:ext cx="5040000" cy="250441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3F025DE-5C43-77AF-443E-F3EED15B4A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785"/>
          <a:stretch>
            <a:fillRect/>
          </a:stretch>
        </p:blipFill>
        <p:spPr>
          <a:xfrm>
            <a:off x="3312178" y="4086683"/>
            <a:ext cx="4878000" cy="234650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C29C6C0-1DF2-5DFC-A2EF-6C85A2999AC8}"/>
              </a:ext>
            </a:extLst>
          </p:cNvPr>
          <p:cNvSpPr txBox="1"/>
          <p:nvPr/>
        </p:nvSpPr>
        <p:spPr>
          <a:xfrm>
            <a:off x="9476731" y="2905780"/>
            <a:ext cx="2880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tx1"/>
                </a:solidFill>
              </a:rPr>
              <a:t>*Equal-weighted method</a:t>
            </a:r>
          </a:p>
          <a:p>
            <a:pPr algn="ctr"/>
            <a:r>
              <a:rPr lang="en-US" altLang="zh-TW" sz="1400" b="1" dirty="0">
                <a:solidFill>
                  <a:schemeClr val="tx1"/>
                </a:solidFill>
              </a:rPr>
              <a:t>*Pass no</a:t>
            </a:r>
            <a:r>
              <a:rPr lang="en-US" altLang="zh-TW" sz="1400" b="1" dirty="0"/>
              <a:t> hits events</a:t>
            </a:r>
            <a:endParaRPr lang="en-US" altLang="zh-TW" sz="1400" b="1" dirty="0">
              <a:solidFill>
                <a:schemeClr val="tx1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77ADEF5-5CBB-3D67-0981-CCF5BB0A38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209" b="50997"/>
          <a:stretch>
            <a:fillRect/>
          </a:stretch>
        </p:blipFill>
        <p:spPr>
          <a:xfrm>
            <a:off x="-157787" y="1085481"/>
            <a:ext cx="2596296" cy="2634079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6C024CC4-3568-890C-8806-8D19943386A9}"/>
              </a:ext>
            </a:extLst>
          </p:cNvPr>
          <p:cNvSpPr txBox="1"/>
          <p:nvPr/>
        </p:nvSpPr>
        <p:spPr>
          <a:xfrm>
            <a:off x="294051" y="908840"/>
            <a:ext cx="223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Beam Profile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610400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35D9A-4115-1287-7800-19BB90192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28F87CE8-C290-A344-1A09-BE73593418CE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842C2E9-9381-2482-5283-975F84A6ADED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F5B8375-9D15-A313-0BF9-B46BCEB2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7364"/>
            <a:ext cx="4114800" cy="365125"/>
          </a:xfrm>
        </p:spPr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4810E50-3DE3-ACF2-DB97-F04D451E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11</a:t>
            </a:fld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97DE77C-5523-1224-6ABF-BCC28A8F8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554" y="1840239"/>
            <a:ext cx="2616776" cy="254135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24683D6-9EEA-ECEA-991F-576C41F10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714" y="4376655"/>
            <a:ext cx="2489605" cy="241784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9AE58DE-9204-556C-A0D5-9C4E4C9CA5B3}"/>
              </a:ext>
            </a:extLst>
          </p:cNvPr>
          <p:cNvSpPr txBox="1"/>
          <p:nvPr/>
        </p:nvSpPr>
        <p:spPr>
          <a:xfrm flipH="1">
            <a:off x="8313280" y="1478937"/>
            <a:ext cx="271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Linear </a:t>
            </a:r>
            <a:r>
              <a:rPr lang="en-US" altLang="zh-TW" dirty="0" err="1"/>
              <a:t>Regession</a:t>
            </a:r>
            <a:r>
              <a:rPr lang="en-US" altLang="zh-TW" dirty="0"/>
              <a:t> result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A37CC6B-FEE3-34DD-5C40-F77F54B8A26F}"/>
              </a:ext>
            </a:extLst>
          </p:cNvPr>
          <p:cNvSpPr txBox="1"/>
          <p:nvPr/>
        </p:nvSpPr>
        <p:spPr>
          <a:xfrm>
            <a:off x="486919" y="1097445"/>
            <a:ext cx="5486401" cy="2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25"/>
              </a:lnSpc>
              <a:buNone/>
            </a:pPr>
            <a:r>
              <a:rPr lang="en-US" altLang="zh-TW" b="0" dirty="0" err="1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Ereco</a:t>
            </a:r>
            <a:r>
              <a:rPr lang="en-US" altLang="zh-TW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 = a</a:t>
            </a:r>
            <a:r>
              <a:rPr lang="en-US" altLang="zh-TW" dirty="0">
                <a:solidFill>
                  <a:srgbClr val="6A9955"/>
                </a:solidFill>
                <a:latin typeface="Consolas" panose="020B0609020204030204" pitchFamily="49" charset="0"/>
              </a:rPr>
              <a:t>0</a:t>
            </a:r>
            <a:r>
              <a:rPr lang="en-US" altLang="zh-TW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 * E</a:t>
            </a:r>
            <a:r>
              <a:rPr lang="en-US" altLang="zh-TW" dirty="0">
                <a:solidFill>
                  <a:srgbClr val="6A9955"/>
                </a:solidFill>
                <a:latin typeface="Consolas" panose="020B0609020204030204" pitchFamily="49" charset="0"/>
              </a:rPr>
              <a:t>1x1 + a1*E3x3</a:t>
            </a:r>
            <a:r>
              <a:rPr lang="en-US" altLang="zh-TW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 + a2*E5x5 + b </a:t>
            </a:r>
            <a:endParaRPr lang="en-US" altLang="zh-TW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80648EC5-2781-39B1-F48A-7E84A2B85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16" y="1810573"/>
            <a:ext cx="3296671" cy="247250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D109197-3570-5ADE-3607-16050F686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616" y="4334171"/>
            <a:ext cx="3296672" cy="2472504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452A4528-9337-3D01-C866-1E15662E0D3A}"/>
              </a:ext>
            </a:extLst>
          </p:cNvPr>
          <p:cNvSpPr txBox="1"/>
          <p:nvPr/>
        </p:nvSpPr>
        <p:spPr>
          <a:xfrm flipH="1">
            <a:off x="609599" y="1409352"/>
            <a:ext cx="274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 err="1"/>
              <a:t>Ebeam</a:t>
            </a:r>
            <a:r>
              <a:rPr lang="en-US" altLang="zh-TW" sz="1100" dirty="0"/>
              <a:t> fitted by Gauss</a:t>
            </a:r>
          </a:p>
          <a:p>
            <a:r>
              <a:rPr lang="en-US" altLang="zh-TW" sz="1100" dirty="0"/>
              <a:t>E5x5, E5x5reco,hRatio fitted by </a:t>
            </a:r>
            <a:r>
              <a:rPr lang="en-US" altLang="zh-TW" sz="1100" dirty="0" err="1"/>
              <a:t>Crystalball</a:t>
            </a:r>
            <a:endParaRPr lang="en-US" altLang="zh-TW" sz="1100" dirty="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D7FD4F10-2274-31CC-B39F-7ED9BD56C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3432" y="1840239"/>
            <a:ext cx="3296672" cy="247250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BA581EE0-17C3-F802-3D54-FBA56BFAF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3432" y="4283076"/>
            <a:ext cx="3296672" cy="247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86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FE0D6-40FD-1DA9-B137-8EDCEE9BE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20A714C-5E29-C42B-DE8D-F1C8450F5F94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7269C09-2E03-F434-3B9B-8DF7F81D23F7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892442D-0589-FEDA-8872-425D25D6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7364"/>
            <a:ext cx="4114800" cy="365125"/>
          </a:xfrm>
        </p:spPr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D485068-C0C4-D300-96AC-575D5B4A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12</a:t>
            </a:fld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4133604-659C-D97E-C6A9-2C92A14D2E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"/>
          <a:stretch>
            <a:fillRect/>
          </a:stretch>
        </p:blipFill>
        <p:spPr>
          <a:xfrm>
            <a:off x="171550" y="3970949"/>
            <a:ext cx="2616776" cy="252451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656526C-94F4-8C1D-BDFE-0ADA40E45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84" y="1445179"/>
            <a:ext cx="2600988" cy="253172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36BE5FD-BBF5-92E2-0F8C-DD40BF52AB2F}"/>
              </a:ext>
            </a:extLst>
          </p:cNvPr>
          <p:cNvSpPr txBox="1"/>
          <p:nvPr/>
        </p:nvSpPr>
        <p:spPr>
          <a:xfrm flipH="1">
            <a:off x="419097" y="1025688"/>
            <a:ext cx="225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ML Regression result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7E5CB5F-FBFB-B973-F096-CB7FF8BE1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154" y="1429594"/>
            <a:ext cx="2616776" cy="254135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3C7A650-402B-B15A-BDB3-7694CDC4C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979" y="3952622"/>
            <a:ext cx="2489605" cy="241784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2182D97-F870-9B7E-278F-FD98C4B4A9B9}"/>
              </a:ext>
            </a:extLst>
          </p:cNvPr>
          <p:cNvSpPr txBox="1"/>
          <p:nvPr/>
        </p:nvSpPr>
        <p:spPr>
          <a:xfrm flipH="1">
            <a:off x="3069891" y="1025688"/>
            <a:ext cx="237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Linear </a:t>
            </a:r>
            <a:r>
              <a:rPr lang="en-US" altLang="zh-TW" dirty="0" err="1"/>
              <a:t>Regession</a:t>
            </a:r>
            <a:r>
              <a:rPr lang="en-US" altLang="zh-TW" dirty="0"/>
              <a:t> result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2318868-D457-1163-4074-B3BE0F1E6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4930" y="3952622"/>
            <a:ext cx="2489606" cy="241785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78DFA37-C42D-3C47-6441-344A2A6AB0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4930" y="1548490"/>
            <a:ext cx="2489606" cy="241785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33C17D3-C64F-FE1C-D8EF-DAE09964EE12}"/>
              </a:ext>
            </a:extLst>
          </p:cNvPr>
          <p:cNvSpPr txBox="1"/>
          <p:nvPr/>
        </p:nvSpPr>
        <p:spPr>
          <a:xfrm>
            <a:off x="4825923" y="127880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6X0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EDA3998-DD86-D8BE-0E35-4EBB553BFDF8}"/>
              </a:ext>
            </a:extLst>
          </p:cNvPr>
          <p:cNvSpPr txBox="1"/>
          <p:nvPr/>
        </p:nvSpPr>
        <p:spPr>
          <a:xfrm>
            <a:off x="7270177" y="127880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8X0</a:t>
            </a:r>
            <a:endParaRPr lang="zh-TW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1EE3C4C-721D-600A-B7B8-4F514C94DDAE}"/>
              </a:ext>
            </a:extLst>
          </p:cNvPr>
          <p:cNvSpPr txBox="1"/>
          <p:nvPr/>
        </p:nvSpPr>
        <p:spPr>
          <a:xfrm>
            <a:off x="8014613" y="2053940"/>
            <a:ext cx="39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Linear regression only scale back the mean but don’t improve the resolution.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A10D63D9-EC98-230F-1AA3-37BA5403882D}"/>
              </a:ext>
            </a:extLst>
          </p:cNvPr>
          <p:cNvCxnSpPr/>
          <p:nvPr/>
        </p:nvCxnSpPr>
        <p:spPr>
          <a:xfrm>
            <a:off x="2776671" y="1158240"/>
            <a:ext cx="0" cy="5349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57F6E0C-8E11-1F99-F1C4-BB0C6FB2175F}"/>
              </a:ext>
            </a:extLst>
          </p:cNvPr>
          <p:cNvSpPr txBox="1"/>
          <p:nvPr/>
        </p:nvSpPr>
        <p:spPr>
          <a:xfrm>
            <a:off x="2112312" y="127880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6X0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752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6038E-55A2-C3D2-BCEE-6A5FE16D6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AE007320-0180-A064-3A55-ABEBEACC7B66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D62760E-7973-B7BF-0D72-382C2B46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A4738A3-EA3D-552F-427E-1A0FDE4B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13</a:t>
            </a:fld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EE4D4D3-4359-658D-31B3-96733FA8A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563" y="1056463"/>
            <a:ext cx="8147128" cy="5362529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8946DE4D-726A-EF55-896A-65E6C33586E9}"/>
              </a:ext>
            </a:extLst>
          </p:cNvPr>
          <p:cNvCxnSpPr>
            <a:cxnSpLocks/>
          </p:cNvCxnSpPr>
          <p:nvPr/>
        </p:nvCxnSpPr>
        <p:spPr>
          <a:xfrm>
            <a:off x="6762180" y="1587880"/>
            <a:ext cx="1938309" cy="1841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A010924-E761-BCC3-2D34-CC76FC7F3F40}"/>
              </a:ext>
            </a:extLst>
          </p:cNvPr>
          <p:cNvCxnSpPr>
            <a:cxnSpLocks/>
          </p:cNvCxnSpPr>
          <p:nvPr/>
        </p:nvCxnSpPr>
        <p:spPr>
          <a:xfrm>
            <a:off x="9423248" y="1549295"/>
            <a:ext cx="2020441" cy="1879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24D46DE3-19DD-D725-DADA-754FAD979D1A}"/>
              </a:ext>
            </a:extLst>
          </p:cNvPr>
          <p:cNvCxnSpPr>
            <a:cxnSpLocks/>
          </p:cNvCxnSpPr>
          <p:nvPr/>
        </p:nvCxnSpPr>
        <p:spPr>
          <a:xfrm flipH="1">
            <a:off x="9423248" y="1475412"/>
            <a:ext cx="2020441" cy="1953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342BD90D-DB58-CC45-1FE9-FEC3C94E09A0}"/>
              </a:ext>
            </a:extLst>
          </p:cNvPr>
          <p:cNvCxnSpPr>
            <a:cxnSpLocks/>
          </p:cNvCxnSpPr>
          <p:nvPr/>
        </p:nvCxnSpPr>
        <p:spPr>
          <a:xfrm flipH="1">
            <a:off x="6680048" y="1475412"/>
            <a:ext cx="2020441" cy="1953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395829F-E6C0-A780-8A43-9AEE617B30BB}"/>
              </a:ext>
            </a:extLst>
          </p:cNvPr>
          <p:cNvSpPr txBox="1"/>
          <p:nvPr/>
        </p:nvSpPr>
        <p:spPr>
          <a:xfrm>
            <a:off x="10571111" y="2267540"/>
            <a:ext cx="137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GID is wrong</a:t>
            </a:r>
            <a:endParaRPr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4372595-24FB-95A1-048E-09F3C3C37782}"/>
              </a:ext>
            </a:extLst>
          </p:cNvPr>
          <p:cNvSpPr txBox="1"/>
          <p:nvPr/>
        </p:nvSpPr>
        <p:spPr>
          <a:xfrm>
            <a:off x="4038600" y="1030269"/>
            <a:ext cx="1860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ym typeface="Wingdings" panose="05000000000000000000" pitchFamily="2" charset="2"/>
              </a:rPr>
              <a:t>Beam profile</a:t>
            </a:r>
            <a:endParaRPr lang="zh-TW" altLang="en-US" dirty="0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394AF27F-0A38-EC85-5939-227E2FB7E057}"/>
              </a:ext>
            </a:extLst>
          </p:cNvPr>
          <p:cNvSpPr/>
          <p:nvPr/>
        </p:nvSpPr>
        <p:spPr>
          <a:xfrm>
            <a:off x="6411751" y="3737727"/>
            <a:ext cx="2249724" cy="3195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ym typeface="Wingdings" panose="05000000000000000000" pitchFamily="2" charset="2"/>
              </a:rPr>
              <a:t>LYSO </a:t>
            </a:r>
            <a:r>
              <a:rPr lang="en-US" altLang="zh-TW" dirty="0" err="1">
                <a:sym typeface="Wingdings" panose="05000000000000000000" pitchFamily="2" charset="2"/>
              </a:rPr>
              <a:t>iXiY</a:t>
            </a:r>
            <a:r>
              <a:rPr lang="en-US" altLang="zh-TW" dirty="0">
                <a:sym typeface="Wingdings" panose="05000000000000000000" pitchFamily="2" charset="2"/>
              </a:rPr>
              <a:t> </a:t>
            </a:r>
            <a:r>
              <a:rPr lang="en-US" altLang="zh-TW" dirty="0" err="1">
                <a:sym typeface="Wingdings" panose="05000000000000000000" pitchFamily="2" charset="2"/>
              </a:rPr>
              <a:t>hitmap</a:t>
            </a:r>
            <a:endParaRPr lang="zh-TW" altLang="en-US" dirty="0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86F32330-24A2-513E-4C22-C2B0BDBFC03D}"/>
              </a:ext>
            </a:extLst>
          </p:cNvPr>
          <p:cNvSpPr/>
          <p:nvPr/>
        </p:nvSpPr>
        <p:spPr>
          <a:xfrm>
            <a:off x="9094721" y="3737727"/>
            <a:ext cx="2249724" cy="3195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ym typeface="Wingdings" panose="05000000000000000000" pitchFamily="2" charset="2"/>
              </a:rPr>
              <a:t>APD </a:t>
            </a:r>
            <a:r>
              <a:rPr lang="en-US" altLang="zh-TW" dirty="0" err="1">
                <a:sym typeface="Wingdings" panose="05000000000000000000" pitchFamily="2" charset="2"/>
              </a:rPr>
              <a:t>iXiY</a:t>
            </a:r>
            <a:r>
              <a:rPr lang="en-US" altLang="zh-TW" dirty="0">
                <a:sym typeface="Wingdings" panose="05000000000000000000" pitchFamily="2" charset="2"/>
              </a:rPr>
              <a:t> </a:t>
            </a:r>
            <a:r>
              <a:rPr lang="en-US" altLang="zh-TW" dirty="0" err="1">
                <a:sym typeface="Wingdings" panose="05000000000000000000" pitchFamily="2" charset="2"/>
              </a:rPr>
              <a:t>hitmap</a:t>
            </a:r>
            <a:endParaRPr lang="zh-TW" altLang="en-US" dirty="0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4112C22A-67FD-9896-1644-EC4353BEC1F9}"/>
              </a:ext>
            </a:extLst>
          </p:cNvPr>
          <p:cNvSpPr/>
          <p:nvPr/>
        </p:nvSpPr>
        <p:spPr>
          <a:xfrm>
            <a:off x="6411750" y="1054196"/>
            <a:ext cx="2376345" cy="3195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ym typeface="Wingdings" panose="05000000000000000000" pitchFamily="2" charset="2"/>
              </a:rPr>
              <a:t>LYSO </a:t>
            </a:r>
            <a:r>
              <a:rPr lang="en-US" altLang="zh-TW" dirty="0" err="1">
                <a:sym typeface="Wingdings" panose="05000000000000000000" pitchFamily="2" charset="2"/>
              </a:rPr>
              <a:t>iXiY</a:t>
            </a:r>
            <a:r>
              <a:rPr lang="en-US" altLang="zh-TW" dirty="0">
                <a:sym typeface="Wingdings" panose="05000000000000000000" pitchFamily="2" charset="2"/>
              </a:rPr>
              <a:t> GID mapping</a:t>
            </a:r>
            <a:endParaRPr lang="zh-TW" altLang="en-US" dirty="0"/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DF8AC89C-1F4D-A71E-21AC-CA3FD5C5D6E7}"/>
              </a:ext>
            </a:extLst>
          </p:cNvPr>
          <p:cNvSpPr/>
          <p:nvPr/>
        </p:nvSpPr>
        <p:spPr>
          <a:xfrm>
            <a:off x="9094721" y="1054196"/>
            <a:ext cx="2376344" cy="3195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ym typeface="Wingdings" panose="05000000000000000000" pitchFamily="2" charset="2"/>
              </a:rPr>
              <a:t>APD </a:t>
            </a:r>
            <a:r>
              <a:rPr lang="en-US" altLang="zh-TW" dirty="0" err="1">
                <a:sym typeface="Wingdings" panose="05000000000000000000" pitchFamily="2" charset="2"/>
              </a:rPr>
              <a:t>iXiY</a:t>
            </a:r>
            <a:r>
              <a:rPr lang="en-US" altLang="zh-TW" dirty="0">
                <a:sym typeface="Wingdings" panose="05000000000000000000" pitchFamily="2" charset="2"/>
              </a:rPr>
              <a:t> GID mapping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350107B-C734-73D1-C5BD-CD8F5D6D45F4}"/>
              </a:ext>
            </a:extLst>
          </p:cNvPr>
          <p:cNvSpPr txBox="1"/>
          <p:nvPr/>
        </p:nvSpPr>
        <p:spPr>
          <a:xfrm>
            <a:off x="247308" y="1054196"/>
            <a:ext cx="58980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ym typeface="Wingdings" panose="05000000000000000000" pitchFamily="2" charset="2"/>
              </a:rPr>
              <a:t>MC setting(after2025/11):</a:t>
            </a:r>
          </a:p>
          <a:p>
            <a:endParaRPr lang="en-US" altLang="zh-TW" dirty="0">
              <a:sym typeface="Wingdings" panose="05000000000000000000" pitchFamily="2" charset="2"/>
            </a:endParaRPr>
          </a:p>
          <a:p>
            <a:r>
              <a:rPr lang="en-US" altLang="zh-TW" dirty="0">
                <a:sym typeface="Wingdings" panose="05000000000000000000" pitchFamily="2" charset="2"/>
              </a:rPr>
              <a:t>Energy:</a:t>
            </a:r>
          </a:p>
          <a:p>
            <a:r>
              <a:rPr lang="en-US" altLang="zh-TW" dirty="0">
                <a:sym typeface="Wingdings" panose="05000000000000000000" pitchFamily="2" charset="2"/>
              </a:rPr>
              <a:t>50MeV~800MeV positron beam</a:t>
            </a:r>
          </a:p>
          <a:p>
            <a:endParaRPr lang="en-US" altLang="zh-TW" dirty="0">
              <a:sym typeface="Wingdings" panose="05000000000000000000" pitchFamily="2" charset="2"/>
            </a:endParaRPr>
          </a:p>
          <a:p>
            <a:r>
              <a:rPr lang="en-US" altLang="zh-TW" dirty="0">
                <a:sym typeface="Wingdings" panose="05000000000000000000" pitchFamily="2" charset="2"/>
              </a:rPr>
              <a:t>Position:</a:t>
            </a:r>
          </a:p>
          <a:p>
            <a:r>
              <a:rPr lang="en-US" altLang="zh-TW" dirty="0">
                <a:sym typeface="Wingdings" panose="05000000000000000000" pitchFamily="2" charset="2"/>
              </a:rPr>
              <a:t>X: -10mm +- 20mm</a:t>
            </a:r>
          </a:p>
          <a:p>
            <a:r>
              <a:rPr lang="en-US" altLang="zh-TW" dirty="0">
                <a:sym typeface="Wingdings" panose="05000000000000000000" pitchFamily="2" charset="2"/>
              </a:rPr>
              <a:t>Y: 10mm +- 20mm</a:t>
            </a:r>
          </a:p>
          <a:p>
            <a:endParaRPr lang="en-US" altLang="zh-TW" dirty="0">
              <a:sym typeface="Wingdings" panose="05000000000000000000" pitchFamily="2" charset="2"/>
            </a:endParaRPr>
          </a:p>
          <a:p>
            <a:r>
              <a:rPr lang="en-US" altLang="zh-TW" dirty="0">
                <a:sym typeface="Wingdings" panose="05000000000000000000" pitchFamily="2" charset="2"/>
              </a:rPr>
              <a:t>Direction: (0,0,1)</a:t>
            </a:r>
          </a:p>
          <a:p>
            <a:endParaRPr lang="en-US" altLang="zh-TW" dirty="0">
              <a:sym typeface="Wingdings" panose="05000000000000000000" pitchFamily="2" charset="2"/>
            </a:endParaRPr>
          </a:p>
          <a:p>
            <a:r>
              <a:rPr lang="en-US" altLang="zh-TW" dirty="0">
                <a:sym typeface="Wingdings" panose="05000000000000000000" pitchFamily="2" charset="2"/>
              </a:rPr>
              <a:t>Optical: Activated/</a:t>
            </a:r>
            <a:r>
              <a:rPr lang="en-US" altLang="zh-TW" dirty="0" err="1">
                <a:sym typeface="Wingdings" panose="05000000000000000000" pitchFamily="2" charset="2"/>
              </a:rPr>
              <a:t>inactivatred</a:t>
            </a:r>
            <a:r>
              <a:rPr lang="en-US" altLang="zh-TW" dirty="0">
                <a:sym typeface="Wingdings" panose="05000000000000000000" pitchFamily="2" charset="2"/>
              </a:rPr>
              <a:t> (only crystal)</a:t>
            </a:r>
          </a:p>
          <a:p>
            <a:endParaRPr lang="en-US" altLang="zh-TW" dirty="0">
              <a:sym typeface="Wingdings" panose="05000000000000000000" pitchFamily="2" charset="2"/>
            </a:endParaRPr>
          </a:p>
          <a:p>
            <a:r>
              <a:rPr lang="en-US" altLang="zh-TW" dirty="0">
                <a:sym typeface="Wingdings" panose="05000000000000000000" pitchFamily="2" charset="2"/>
              </a:rPr>
              <a:t>GDML: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ym typeface="Wingdings" panose="05000000000000000000" pitchFamily="2" charset="2"/>
              </a:rPr>
              <a:t>BM: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ym typeface="Wingdings" panose="05000000000000000000" pitchFamily="2" charset="2"/>
              </a:rPr>
              <a:t>PbWO4: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ym typeface="Wingdings" panose="05000000000000000000" pitchFamily="2" charset="2"/>
              </a:rPr>
              <a:t>LYSO: there’re some shifting.(done)</a:t>
            </a:r>
          </a:p>
          <a:p>
            <a:endParaRPr lang="zh-TW" altLang="en-US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D6796126-D83B-3C1B-89DB-6EA5D24CCC71}"/>
              </a:ext>
            </a:extLst>
          </p:cNvPr>
          <p:cNvSpPr txBox="1"/>
          <p:nvPr/>
        </p:nvSpPr>
        <p:spPr>
          <a:xfrm>
            <a:off x="5848175" y="3476117"/>
            <a:ext cx="4956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(mm)</a:t>
            </a:r>
            <a:endParaRPr lang="zh-TW" altLang="en-US" sz="1050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59DEB0B7-2114-51E8-6130-D580BBBA3D0D}"/>
              </a:ext>
            </a:extLst>
          </p:cNvPr>
          <p:cNvSpPr txBox="1"/>
          <p:nvPr/>
        </p:nvSpPr>
        <p:spPr>
          <a:xfrm rot="16200000">
            <a:off x="3542952" y="1342678"/>
            <a:ext cx="4956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(mm)</a:t>
            </a:r>
            <a:endParaRPr lang="zh-TW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079883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BD672-71EB-C336-6F3D-BFDF038B4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9AE867E1-99E9-69B5-E8F7-08621F849FCD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BF8DE48-D734-4D4F-686D-B74B2CF1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6DCBA10-8040-A5BA-AA4E-0F937935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14</a:t>
            </a:fld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408EB11-9E2D-C676-1B24-20324683C92C}"/>
                  </a:ext>
                </a:extLst>
              </p:cNvPr>
              <p:cNvSpPr txBox="1"/>
              <p:nvPr/>
            </p:nvSpPr>
            <p:spPr>
              <a:xfrm>
                <a:off x="6851514" y="442146"/>
                <a:ext cx="4285549" cy="3904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ym typeface="Wingdings" panose="05000000000000000000" pitchFamily="2" charset="2"/>
                  </a:rPr>
                  <a:t>MC file: 6X0_PbWO4_noOptical_noGDML</a:t>
                </a:r>
              </a:p>
              <a:p>
                <a:endParaRPr lang="en-US" altLang="zh-TW" dirty="0">
                  <a:sym typeface="Wingdings" panose="05000000000000000000" pitchFamily="2" charset="2"/>
                </a:endParaRPr>
              </a:p>
              <a:p>
                <a:r>
                  <a:rPr lang="en-US" altLang="zh-TW" dirty="0">
                    <a:sym typeface="Wingdings" panose="05000000000000000000" pitchFamily="2" charset="2"/>
                  </a:rPr>
                  <a:t>Input variables for regression: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ym typeface="Wingdings" panose="05000000000000000000" pitchFamily="2" charset="2"/>
                  </a:rPr>
                  <a:t>E1x1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ym typeface="Wingdings" panose="05000000000000000000" pitchFamily="2" charset="2"/>
                  </a:rPr>
                  <a:t>E3x3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ym typeface="Wingdings" panose="05000000000000000000" pitchFamily="2" charset="2"/>
                  </a:rPr>
                  <a:t>E5x5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r>
                  <a:rPr lang="en-US" altLang="zh-TW" dirty="0">
                    <a:sym typeface="Wingdings" panose="05000000000000000000" pitchFamily="2" charset="2"/>
                  </a:rPr>
                  <a:t>Target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E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𝑏𝑒𝑎𝑚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>
                  <a:sym typeface="Wingdings" panose="05000000000000000000" pitchFamily="2" charset="2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408EB11-9E2D-C676-1B24-20324683C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514" y="442146"/>
                <a:ext cx="4285549" cy="3904852"/>
              </a:xfrm>
              <a:prstGeom prst="rect">
                <a:avLst/>
              </a:prstGeom>
              <a:blipFill>
                <a:blip r:embed="rId3"/>
                <a:stretch>
                  <a:fillRect l="-1280" t="-9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2">
            <a:extLst>
              <a:ext uri="{FF2B5EF4-FFF2-40B4-BE49-F238E27FC236}">
                <a16:creationId xmlns:a16="http://schemas.microsoft.com/office/drawing/2014/main" id="{953CC381-F968-2468-05CA-E8DC3077B572}"/>
              </a:ext>
            </a:extLst>
          </p:cNvPr>
          <p:cNvSpPr txBox="1"/>
          <p:nvPr/>
        </p:nvSpPr>
        <p:spPr>
          <a:xfrm>
            <a:off x="8690840" y="3673688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@628MeV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BC6D040-B085-277D-6FBC-2DF0F8941227}"/>
              </a:ext>
            </a:extLst>
          </p:cNvPr>
          <p:cNvSpPr txBox="1"/>
          <p:nvPr/>
        </p:nvSpPr>
        <p:spPr>
          <a:xfrm>
            <a:off x="7973255" y="1248238"/>
            <a:ext cx="1016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accent1"/>
                </a:solidFill>
                <a:sym typeface="Wingdings" panose="05000000000000000000" pitchFamily="2" charset="2"/>
              </a:rPr>
              <a:t>E1st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accent1"/>
                </a:solidFill>
                <a:sym typeface="Wingdings" panose="05000000000000000000" pitchFamily="2" charset="2"/>
              </a:rPr>
              <a:t>E2nd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accent1"/>
                </a:solidFill>
                <a:sym typeface="Wingdings" panose="05000000000000000000" pitchFamily="2" charset="2"/>
              </a:rPr>
              <a:t>E3rd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accent1"/>
                </a:solidFill>
                <a:sym typeface="Wingdings" panose="05000000000000000000" pitchFamily="2" charset="2"/>
              </a:rPr>
              <a:t>E4th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err="1">
                <a:solidFill>
                  <a:schemeClr val="accent1"/>
                </a:solidFill>
                <a:sym typeface="Wingdings" panose="05000000000000000000" pitchFamily="2" charset="2"/>
              </a:rPr>
              <a:t>nHits</a:t>
            </a:r>
            <a:endParaRPr lang="en-US" altLang="zh-TW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52D7131-F3CD-A318-47C5-1AD73E0EB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515" y="1233886"/>
            <a:ext cx="2431913" cy="232137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E9D8819-300A-16BC-D684-48CF296C2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25" y="1172774"/>
            <a:ext cx="3061332" cy="245722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7FD398F-17A7-563C-A61A-78EAC5785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70" y="3879372"/>
            <a:ext cx="3337241" cy="261350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09619A3-442D-FFEA-95A6-9D081E9BA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9717" y="3916632"/>
            <a:ext cx="3170331" cy="242860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CF1EC1B3-D2AE-4D49-CFB3-8967F9FF58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048" y="4114883"/>
            <a:ext cx="2649094" cy="2076413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78DC672-8FFB-6108-DBBA-2A9A30DF64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9143" y="4114883"/>
            <a:ext cx="2660094" cy="2089821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380B65A7-F88E-AFA3-C589-44C2265FAE31}"/>
              </a:ext>
            </a:extLst>
          </p:cNvPr>
          <p:cNvSpPr txBox="1"/>
          <p:nvPr/>
        </p:nvSpPr>
        <p:spPr>
          <a:xfrm>
            <a:off x="8205895" y="6263159"/>
            <a:ext cx="248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We get better resolution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672FD378-CBBE-FEF0-58C6-E1BF58B6FF29}"/>
                  </a:ext>
                </a:extLst>
              </p:cNvPr>
              <p:cNvSpPr txBox="1"/>
              <p:nvPr/>
            </p:nvSpPr>
            <p:spPr>
              <a:xfrm>
                <a:off x="8994289" y="1248238"/>
                <a:ext cx="1058636" cy="1948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st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nd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st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rd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st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672FD378-CBBE-FEF0-58C6-E1BF58B6F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4289" y="1248238"/>
                <a:ext cx="1058636" cy="19484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DC26745-D612-E499-CB65-63DDD441AA7C}"/>
                  </a:ext>
                </a:extLst>
              </p:cNvPr>
              <p:cNvSpPr txBox="1"/>
              <p:nvPr/>
            </p:nvSpPr>
            <p:spPr>
              <a:xfrm>
                <a:off x="9909161" y="1248238"/>
                <a:ext cx="1016035" cy="2570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nd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rd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nd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rd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chemeClr val="accent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DC26745-D612-E499-CB65-63DDD441A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9161" y="1248238"/>
                <a:ext cx="1016035" cy="257064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字方塊 29">
            <a:extLst>
              <a:ext uri="{FF2B5EF4-FFF2-40B4-BE49-F238E27FC236}">
                <a16:creationId xmlns:a16="http://schemas.microsoft.com/office/drawing/2014/main" id="{09B9656C-CEA0-8812-945C-39A5432793AA}"/>
              </a:ext>
            </a:extLst>
          </p:cNvPr>
          <p:cNvSpPr txBox="1"/>
          <p:nvPr/>
        </p:nvSpPr>
        <p:spPr>
          <a:xfrm>
            <a:off x="4610328" y="905135"/>
            <a:ext cx="127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Importance</a:t>
            </a:r>
            <a:endParaRPr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476D20A-AA2D-6ED5-346F-0114FAE2A14E}"/>
              </a:ext>
            </a:extLst>
          </p:cNvPr>
          <p:cNvSpPr txBox="1"/>
          <p:nvPr/>
        </p:nvSpPr>
        <p:spPr>
          <a:xfrm>
            <a:off x="4610328" y="3547300"/>
            <a:ext cx="108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Deviation</a:t>
            </a:r>
            <a:endParaRPr lang="zh-TW" alt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AD44604-A879-7B47-3B4D-28C415876C3B}"/>
              </a:ext>
            </a:extLst>
          </p:cNvPr>
          <p:cNvSpPr txBox="1"/>
          <p:nvPr/>
        </p:nvSpPr>
        <p:spPr>
          <a:xfrm>
            <a:off x="1266804" y="3547300"/>
            <a:ext cx="955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Relation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80ADBE5-4B0C-71AB-D3D5-DFA62EF5593E}"/>
              </a:ext>
            </a:extLst>
          </p:cNvPr>
          <p:cNvSpPr txBox="1"/>
          <p:nvPr/>
        </p:nvSpPr>
        <p:spPr>
          <a:xfrm>
            <a:off x="1266804" y="803442"/>
            <a:ext cx="127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Train &amp; Test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085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695F6-906E-22BC-F430-83B522B38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BCA90685-3F21-3F68-9A69-0E14D4E20A69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5B679A8-9BA8-2ADF-A0A2-5CBFD3281B9B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0614EEC-92BD-656E-AE48-D8C268791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7364"/>
            <a:ext cx="4114800" cy="365125"/>
          </a:xfrm>
        </p:spPr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A4D09E8-299A-9902-D871-FC55CFEA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15</a:t>
            </a:fld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2F30DFD-7EBA-BBC7-9DC2-CFDEDC2CD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154" b="33904"/>
          <a:stretch>
            <a:fillRect/>
          </a:stretch>
        </p:blipFill>
        <p:spPr>
          <a:xfrm>
            <a:off x="185899" y="1195735"/>
            <a:ext cx="2861783" cy="526682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76639A9-113C-D1C9-F032-C1533372BC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011" b="31309"/>
          <a:stretch>
            <a:fillRect/>
          </a:stretch>
        </p:blipFill>
        <p:spPr>
          <a:xfrm>
            <a:off x="2744267" y="1385779"/>
            <a:ext cx="472439" cy="4982095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9FDC2A4B-5F4D-181C-9CE2-6E6E2B368F82}"/>
              </a:ext>
            </a:extLst>
          </p:cNvPr>
          <p:cNvSpPr txBox="1"/>
          <p:nvPr/>
        </p:nvSpPr>
        <p:spPr>
          <a:xfrm>
            <a:off x="3110147" y="6536936"/>
            <a:ext cx="123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Fitting by DCB</a:t>
            </a:r>
            <a:endParaRPr lang="zh-TW" altLang="en-US" sz="12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6F32A89-2977-61AD-52BD-F3E9E81E066F}"/>
              </a:ext>
            </a:extLst>
          </p:cNvPr>
          <p:cNvSpPr txBox="1"/>
          <p:nvPr/>
        </p:nvSpPr>
        <p:spPr>
          <a:xfrm>
            <a:off x="-79924" y="6536936"/>
            <a:ext cx="123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Fitting by Gauss</a:t>
            </a:r>
            <a:endParaRPr lang="zh-TW" altLang="en-US" sz="12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1AB12E5-2084-C129-862D-0B58732C9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521" y="3950025"/>
            <a:ext cx="2487214" cy="241784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17404AD-C2FA-B297-43DC-C59B671CC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734" y="1408670"/>
            <a:ext cx="2484001" cy="241784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37DD3A4-F251-E039-5ED1-826402F4B868}"/>
              </a:ext>
            </a:extLst>
          </p:cNvPr>
          <p:cNvSpPr txBox="1"/>
          <p:nvPr/>
        </p:nvSpPr>
        <p:spPr>
          <a:xfrm flipH="1">
            <a:off x="4887043" y="1080460"/>
            <a:ext cx="225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ML Regression result</a:t>
            </a:r>
          </a:p>
        </p:txBody>
      </p:sp>
    </p:spTree>
    <p:extLst>
      <p:ext uri="{BB962C8B-B14F-4D97-AF65-F5344CB8AC3E}">
        <p14:creationId xmlns:p14="http://schemas.microsoft.com/office/powerpoint/2010/main" val="2108254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200B6-413F-71F3-0A57-476135967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82571351-22A8-0695-7B50-D6A7C2D521BE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BAD980A-A9EE-E14B-D9BA-4F1D78FB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D1C51E6-A31F-00B9-DA24-CC199B483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16</a:t>
            </a:fld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381A25BF-A394-A6D0-7127-19AC62C8A9A0}"/>
                  </a:ext>
                </a:extLst>
              </p:cNvPr>
              <p:cNvSpPr txBox="1"/>
              <p:nvPr/>
            </p:nvSpPr>
            <p:spPr>
              <a:xfrm>
                <a:off x="6851514" y="442146"/>
                <a:ext cx="4285549" cy="3904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ym typeface="Wingdings" panose="05000000000000000000" pitchFamily="2" charset="2"/>
                  </a:rPr>
                  <a:t>MC file: 6X0_PbWO4_noOptical_noGDML</a:t>
                </a:r>
              </a:p>
              <a:p>
                <a:endParaRPr lang="en-US" altLang="zh-TW" dirty="0">
                  <a:sym typeface="Wingdings" panose="05000000000000000000" pitchFamily="2" charset="2"/>
                </a:endParaRPr>
              </a:p>
              <a:p>
                <a:r>
                  <a:rPr lang="en-US" altLang="zh-TW" dirty="0">
                    <a:sym typeface="Wingdings" panose="05000000000000000000" pitchFamily="2" charset="2"/>
                  </a:rPr>
                  <a:t>Input variables for regression: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ym typeface="Wingdings" panose="05000000000000000000" pitchFamily="2" charset="2"/>
                  </a:rPr>
                  <a:t>E1x1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ym typeface="Wingdings" panose="05000000000000000000" pitchFamily="2" charset="2"/>
                  </a:rPr>
                  <a:t>E3x3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ym typeface="Wingdings" panose="05000000000000000000" pitchFamily="2" charset="2"/>
                  </a:rPr>
                  <a:t>E5x5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r>
                  <a:rPr lang="en-US" altLang="zh-TW" dirty="0">
                    <a:sym typeface="Wingdings" panose="05000000000000000000" pitchFamily="2" charset="2"/>
                  </a:rPr>
                  <a:t>Target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E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𝑏𝑒𝑎𝑚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>
                  <a:sym typeface="Wingdings" panose="05000000000000000000" pitchFamily="2" charset="2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381A25BF-A394-A6D0-7127-19AC62C8A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514" y="442146"/>
                <a:ext cx="4285549" cy="3904852"/>
              </a:xfrm>
              <a:prstGeom prst="rect">
                <a:avLst/>
              </a:prstGeom>
              <a:blipFill>
                <a:blip r:embed="rId3"/>
                <a:stretch>
                  <a:fillRect l="-1280" t="-9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72F8487F-7860-32DC-9014-D38BD67C7E25}"/>
              </a:ext>
            </a:extLst>
          </p:cNvPr>
          <p:cNvSpPr txBox="1"/>
          <p:nvPr/>
        </p:nvSpPr>
        <p:spPr>
          <a:xfrm>
            <a:off x="7973255" y="1248238"/>
            <a:ext cx="38082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ym typeface="Wingdings" panose="05000000000000000000" pitchFamily="2" charset="2"/>
              </a:rPr>
              <a:t>E1st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ym typeface="Wingdings" panose="05000000000000000000" pitchFamily="2" charset="2"/>
              </a:rPr>
              <a:t>E2nd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ym typeface="Wingdings" panose="05000000000000000000" pitchFamily="2" charset="2"/>
              </a:rPr>
              <a:t>E3rd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ym typeface="Wingdings" panose="05000000000000000000" pitchFamily="2" charset="2"/>
              </a:rPr>
              <a:t>E4th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err="1">
                <a:sym typeface="Wingdings" panose="05000000000000000000" pitchFamily="2" charset="2"/>
              </a:rPr>
              <a:t>nHits</a:t>
            </a:r>
            <a:endParaRPr lang="en-US" altLang="zh-TW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BDAF076B-8833-4580-4833-7FFDCFCD8CF4}"/>
                  </a:ext>
                </a:extLst>
              </p:cNvPr>
              <p:cNvSpPr txBox="1"/>
              <p:nvPr/>
            </p:nvSpPr>
            <p:spPr>
              <a:xfrm>
                <a:off x="8994289" y="1248238"/>
                <a:ext cx="1978512" cy="1948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st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nd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st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rd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st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BDAF076B-8833-4580-4833-7FFDCFCD8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4289" y="1248238"/>
                <a:ext cx="1978512" cy="19484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4C5FA12A-8D64-E99C-19B2-30ABA892BB64}"/>
                  </a:ext>
                </a:extLst>
              </p:cNvPr>
              <p:cNvSpPr txBox="1"/>
              <p:nvPr/>
            </p:nvSpPr>
            <p:spPr>
              <a:xfrm>
                <a:off x="9909161" y="1248238"/>
                <a:ext cx="1978512" cy="2570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nd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rd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nd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rd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sym typeface="Wingdings" panose="05000000000000000000" pitchFamily="2" charset="2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altLang="zh-TW" dirty="0"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4C5FA12A-8D64-E99C-19B2-30ABA892B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9161" y="1248238"/>
                <a:ext cx="1978512" cy="2570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字方塊 29">
            <a:extLst>
              <a:ext uri="{FF2B5EF4-FFF2-40B4-BE49-F238E27FC236}">
                <a16:creationId xmlns:a16="http://schemas.microsoft.com/office/drawing/2014/main" id="{5A27F9A1-9935-6EDA-E3A0-25D0F5A42E2E}"/>
              </a:ext>
            </a:extLst>
          </p:cNvPr>
          <p:cNvSpPr txBox="1"/>
          <p:nvPr/>
        </p:nvSpPr>
        <p:spPr>
          <a:xfrm>
            <a:off x="4610328" y="803442"/>
            <a:ext cx="127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Importance</a:t>
            </a:r>
            <a:endParaRPr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6108975-CE3F-ECC6-96FD-6B6DED7FEBBC}"/>
              </a:ext>
            </a:extLst>
          </p:cNvPr>
          <p:cNvSpPr txBox="1"/>
          <p:nvPr/>
        </p:nvSpPr>
        <p:spPr>
          <a:xfrm>
            <a:off x="4610328" y="3547300"/>
            <a:ext cx="108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Deviation</a:t>
            </a:r>
            <a:endParaRPr lang="zh-TW" alt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0726BEF-9988-A822-6DEC-24B024EA1B69}"/>
              </a:ext>
            </a:extLst>
          </p:cNvPr>
          <p:cNvSpPr txBox="1"/>
          <p:nvPr/>
        </p:nvSpPr>
        <p:spPr>
          <a:xfrm>
            <a:off x="1266804" y="3547300"/>
            <a:ext cx="955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Relation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02E50D3-D750-964D-ED0B-9E9304E3AD3A}"/>
              </a:ext>
            </a:extLst>
          </p:cNvPr>
          <p:cNvSpPr txBox="1"/>
          <p:nvPr/>
        </p:nvSpPr>
        <p:spPr>
          <a:xfrm>
            <a:off x="1266804" y="803442"/>
            <a:ext cx="127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Train &amp; Test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DA2E70-7859-E509-147A-50985E9C6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5579" y="4159916"/>
            <a:ext cx="2496630" cy="196663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A8E1EEC-878D-6F40-121D-5F05924C8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4058" y="4170362"/>
            <a:ext cx="2496630" cy="195619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A23539F-7E46-B329-C503-91FBA5869B53}"/>
              </a:ext>
            </a:extLst>
          </p:cNvPr>
          <p:cNvSpPr txBox="1"/>
          <p:nvPr/>
        </p:nvSpPr>
        <p:spPr>
          <a:xfrm>
            <a:off x="9083192" y="367368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@47MeV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9EE6178-3022-401A-029C-31A7A38628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2677" y="3911337"/>
            <a:ext cx="3095982" cy="239837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3DC5D18-378B-7E0B-AC41-21D51BE5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198" y="1172775"/>
            <a:ext cx="2922494" cy="237452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B692E87C-9434-FAF0-305F-7519BA465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9573" y="1120396"/>
            <a:ext cx="2451688" cy="233532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5C6E994-0216-4275-D463-BD1AAE73E5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846" y="3858354"/>
            <a:ext cx="3124911" cy="2452303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AC9DFE12-DD3C-A4D9-1C50-2420A104D685}"/>
              </a:ext>
            </a:extLst>
          </p:cNvPr>
          <p:cNvSpPr txBox="1"/>
          <p:nvPr/>
        </p:nvSpPr>
        <p:spPr>
          <a:xfrm>
            <a:off x="1933445" y="6382524"/>
            <a:ext cx="2723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ML regression looks bad.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4173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E0F3C-58BB-5A30-055E-C8B128D7E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064E2DB3-067C-C756-5762-C6C686207B12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BF79AC8-01FD-E317-2ABA-CA13088DD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3FD4824-22A9-2255-5110-B6DA6414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17</a:t>
            </a:fld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8AD2341-187F-D093-01D2-D4A531141D94}"/>
                  </a:ext>
                </a:extLst>
              </p:cNvPr>
              <p:cNvSpPr txBox="1"/>
              <p:nvPr/>
            </p:nvSpPr>
            <p:spPr>
              <a:xfrm>
                <a:off x="6851514" y="442146"/>
                <a:ext cx="3808257" cy="3907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ym typeface="Wingdings" panose="05000000000000000000" pitchFamily="2" charset="2"/>
                  </a:rPr>
                  <a:t>MC file: 6X0_PbWO4</a:t>
                </a:r>
              </a:p>
              <a:p>
                <a:endParaRPr lang="en-US" altLang="zh-TW" dirty="0">
                  <a:sym typeface="Wingdings" panose="05000000000000000000" pitchFamily="2" charset="2"/>
                </a:endParaRPr>
              </a:p>
              <a:p>
                <a:r>
                  <a:rPr lang="en-US" altLang="zh-TW" dirty="0">
                    <a:sym typeface="Wingdings" panose="05000000000000000000" pitchFamily="2" charset="2"/>
                  </a:rPr>
                  <a:t>Input variables for regression: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ym typeface="Wingdings" panose="05000000000000000000" pitchFamily="2" charset="2"/>
                  </a:rPr>
                  <a:t>E1x1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ym typeface="Wingdings" panose="05000000000000000000" pitchFamily="2" charset="2"/>
                  </a:rPr>
                  <a:t>E3x3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ym typeface="Wingdings" panose="05000000000000000000" pitchFamily="2" charset="2"/>
                  </a:rPr>
                  <a:t>E5x5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TW" b="0" i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r>
                  <a:rPr lang="en-US" altLang="zh-TW" dirty="0">
                    <a:sym typeface="Wingdings" panose="05000000000000000000" pitchFamily="2" charset="2"/>
                  </a:rPr>
                  <a:t>Target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E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𝑏𝑒𝑎𝑚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</m:t>
                        </m:r>
                        <m: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a:rPr lang="en-US" altLang="zh-TW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>
                  <a:sym typeface="Wingdings" panose="05000000000000000000" pitchFamily="2" charset="2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8AD2341-187F-D093-01D2-D4A531141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514" y="442146"/>
                <a:ext cx="3808257" cy="3907865"/>
              </a:xfrm>
              <a:prstGeom prst="rect">
                <a:avLst/>
              </a:prstGeom>
              <a:blipFill>
                <a:blip r:embed="rId3"/>
                <a:stretch>
                  <a:fillRect l="-1440" t="-9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2">
            <a:extLst>
              <a:ext uri="{FF2B5EF4-FFF2-40B4-BE49-F238E27FC236}">
                <a16:creationId xmlns:a16="http://schemas.microsoft.com/office/drawing/2014/main" id="{EC57EF82-2EA8-1C8B-84A1-85F50AB48923}"/>
              </a:ext>
            </a:extLst>
          </p:cNvPr>
          <p:cNvSpPr txBox="1"/>
          <p:nvPr/>
        </p:nvSpPr>
        <p:spPr>
          <a:xfrm>
            <a:off x="8543049" y="4139195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@539MeV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49FC14B-97FB-3718-771B-A27A1A1F1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865" y="4177045"/>
            <a:ext cx="2563506" cy="207729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823EF0D-3231-3420-4293-0EA4DD1AF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90" y="4105006"/>
            <a:ext cx="2251511" cy="214933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3860E00-3568-65B3-3499-DB7BCC474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01" y="1731297"/>
            <a:ext cx="2481487" cy="197523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AAF918A-4C68-E0A3-AD25-C35D50CB6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831" y="1746473"/>
            <a:ext cx="2711463" cy="207738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07D6EFB9-F352-E266-9846-CFCA4E6C9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828" y="4466554"/>
            <a:ext cx="2648513" cy="2074414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4C83A9E-F218-0D87-C1F9-02D5C0AEF5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3341" y="4472322"/>
            <a:ext cx="2639045" cy="206864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B7C54F0-DC10-07CE-E930-6655E3E658EA}"/>
              </a:ext>
            </a:extLst>
          </p:cNvPr>
          <p:cNvSpPr txBox="1"/>
          <p:nvPr/>
        </p:nvSpPr>
        <p:spPr>
          <a:xfrm>
            <a:off x="7973255" y="1248238"/>
            <a:ext cx="38082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ym typeface="Wingdings" panose="05000000000000000000" pitchFamily="2" charset="2"/>
              </a:rPr>
              <a:t>E1th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ym typeface="Wingdings" panose="05000000000000000000" pitchFamily="2" charset="2"/>
              </a:rPr>
              <a:t>E2th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ym typeface="Wingdings" panose="05000000000000000000" pitchFamily="2" charset="2"/>
              </a:rPr>
              <a:t>E3th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ym typeface="Wingdings" panose="05000000000000000000" pitchFamily="2" charset="2"/>
              </a:rPr>
              <a:t>E4th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err="1">
                <a:sym typeface="Wingdings" panose="05000000000000000000" pitchFamily="2" charset="2"/>
              </a:rPr>
              <a:t>nHits</a:t>
            </a:r>
            <a:endParaRPr lang="en-US" altLang="zh-TW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003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B18B0-D7A1-B269-3BE2-3E80B2397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7170A0B0-4BB7-0D10-63F4-D44790BF9E91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F5A1A1A-8A72-A2DC-D32E-FB8DF3661E87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82B7BE7-756F-2DC4-C107-C6BEF03E5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7364"/>
            <a:ext cx="4114800" cy="365125"/>
          </a:xfrm>
        </p:spPr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3A900EC-C8EC-96EE-A9C8-E933952C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18</a:t>
            </a:fld>
            <a:endParaRPr kumimoji="1"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44E13E6-B264-7D71-260D-8AD2C31DD726}"/>
              </a:ext>
            </a:extLst>
          </p:cNvPr>
          <p:cNvSpPr txBox="1"/>
          <p:nvPr/>
        </p:nvSpPr>
        <p:spPr>
          <a:xfrm flipH="1">
            <a:off x="4831200" y="1048454"/>
            <a:ext cx="225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Regression result(ML)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11B7303-F3D5-959B-0D63-69046949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154" b="33904"/>
          <a:stretch>
            <a:fillRect/>
          </a:stretch>
        </p:blipFill>
        <p:spPr>
          <a:xfrm>
            <a:off x="1427584" y="1195735"/>
            <a:ext cx="2861783" cy="526682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6220F83-3957-867F-1C01-A026E65C68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011" b="31309"/>
          <a:stretch>
            <a:fillRect/>
          </a:stretch>
        </p:blipFill>
        <p:spPr>
          <a:xfrm>
            <a:off x="3985952" y="1385779"/>
            <a:ext cx="472439" cy="498209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3FB075D-E55B-74A7-3142-5C07A14EE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421" y="4147963"/>
            <a:ext cx="2264023" cy="218790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653D13B-E0F0-E706-AFE7-3888BFE05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200" y="1522446"/>
            <a:ext cx="2251244" cy="2187905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17511293-C4D3-DBE6-B1FA-CCBBDBB9180E}"/>
              </a:ext>
            </a:extLst>
          </p:cNvPr>
          <p:cNvSpPr txBox="1"/>
          <p:nvPr/>
        </p:nvSpPr>
        <p:spPr>
          <a:xfrm>
            <a:off x="7525790" y="2456167"/>
            <a:ext cx="4286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Good news &amp; bad news</a:t>
            </a:r>
          </a:p>
          <a:p>
            <a:endParaRPr lang="en-US" altLang="zh-TW" dirty="0"/>
          </a:p>
          <a:p>
            <a:r>
              <a:rPr lang="en-US" altLang="zh-TW" dirty="0"/>
              <a:t>Scaling is back to 1; resolution is still bad. </a:t>
            </a:r>
            <a:r>
              <a:rPr lang="en-US" altLang="zh-TW" dirty="0">
                <a:sym typeface="Wingdings" panose="05000000000000000000" pitchFamily="2" charset="2"/>
              </a:rPr>
              <a:t></a:t>
            </a:r>
          </a:p>
          <a:p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18BE612-4E63-D235-1DAB-50FBEBD1AA37}"/>
              </a:ext>
            </a:extLst>
          </p:cNvPr>
          <p:cNvSpPr txBox="1"/>
          <p:nvPr/>
        </p:nvSpPr>
        <p:spPr>
          <a:xfrm>
            <a:off x="4351832" y="6536936"/>
            <a:ext cx="123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Fitting by DCB</a:t>
            </a:r>
            <a:endParaRPr lang="zh-TW" altLang="en-US" sz="12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55949ED-AC7A-C64C-0D16-107EA28E7277}"/>
              </a:ext>
            </a:extLst>
          </p:cNvPr>
          <p:cNvSpPr txBox="1"/>
          <p:nvPr/>
        </p:nvSpPr>
        <p:spPr>
          <a:xfrm>
            <a:off x="1161761" y="6536936"/>
            <a:ext cx="123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Fitting by Gauss</a:t>
            </a:r>
            <a:endParaRPr lang="zh-TW" altLang="en-US" sz="12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99882EB-7D85-1F8F-F6C7-58B924D4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5253" y="3656496"/>
            <a:ext cx="3748458" cy="294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93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C6A4C-CE17-8EA4-14CE-75C1B69A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7D896179-F57A-44E0-073D-8CB53AF5BB8A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AB60E41-5F84-CFD1-CF46-FDC0895457FD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80F8349-382D-3C25-3B7E-B5098672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040958C-261B-A6F1-8059-E1135A41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19</a:t>
            </a:fld>
            <a:endParaRPr kumimoji="1"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98FB3D9-2C9A-174F-B21F-D1580789890D}"/>
              </a:ext>
            </a:extLst>
          </p:cNvPr>
          <p:cNvSpPr txBox="1"/>
          <p:nvPr/>
        </p:nvSpPr>
        <p:spPr>
          <a:xfrm flipH="1">
            <a:off x="5334000" y="358908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The length of crystal(PbWO4) is not long enough to observe the decreasing trend of energy resolution.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0142A5F-9DFE-B226-F796-FC90E11D8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66" y="1160813"/>
            <a:ext cx="7971339" cy="551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71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37228-DF31-7C83-98FD-2A2F01498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6EC15D8-A348-9876-A9C6-0AD0093F1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7364"/>
            <a:ext cx="4114800" cy="365125"/>
          </a:xfrm>
        </p:spPr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E65FF32-2B61-E340-F621-D61BD052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2</a:t>
            </a:fld>
            <a:endParaRPr kumimoji="1"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3D50571-0325-C6BA-AEA3-F28DF3F9CF25}"/>
              </a:ext>
            </a:extLst>
          </p:cNvPr>
          <p:cNvSpPr txBox="1"/>
          <p:nvPr/>
        </p:nvSpPr>
        <p:spPr>
          <a:xfrm>
            <a:off x="-1" y="6571639"/>
            <a:ext cx="5486401" cy="2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25"/>
              </a:lnSpc>
              <a:buNone/>
            </a:pPr>
            <a:r>
              <a:rPr lang="en-US" altLang="zh-TW" b="0" dirty="0" err="1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Ereco</a:t>
            </a:r>
            <a:r>
              <a:rPr lang="en-US" altLang="zh-TW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 = a</a:t>
            </a:r>
            <a:r>
              <a:rPr lang="en-US" altLang="zh-TW" dirty="0">
                <a:solidFill>
                  <a:srgbClr val="6A9955"/>
                </a:solidFill>
                <a:latin typeface="Consolas" panose="020B0609020204030204" pitchFamily="49" charset="0"/>
              </a:rPr>
              <a:t>0</a:t>
            </a:r>
            <a:r>
              <a:rPr lang="en-US" altLang="zh-TW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 * E</a:t>
            </a:r>
            <a:r>
              <a:rPr lang="en-US" altLang="zh-TW" dirty="0">
                <a:solidFill>
                  <a:srgbClr val="6A9955"/>
                </a:solidFill>
                <a:latin typeface="Consolas" panose="020B0609020204030204" pitchFamily="49" charset="0"/>
              </a:rPr>
              <a:t>1x1 + a1*E3x3</a:t>
            </a:r>
            <a:r>
              <a:rPr lang="en-US" altLang="zh-TW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 + a2*E5x5 + b </a:t>
            </a:r>
            <a:endParaRPr lang="en-US" altLang="zh-TW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DF2C72-19CE-E9FB-C683-FDA411F58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437" y="783866"/>
            <a:ext cx="2245674" cy="16842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C8C9B13-5321-BB46-A791-BB68D2041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4" y="786475"/>
            <a:ext cx="2245674" cy="168425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0540664-5DE4-D073-B0E5-6E397D37F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342" y="796311"/>
            <a:ext cx="2245676" cy="168425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DEAD081-37BD-477B-6C00-1121D3691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2" y="2786143"/>
            <a:ext cx="2245674" cy="168425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06D3030-2B01-57A0-4401-A7FADFD8D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437" y="2762146"/>
            <a:ext cx="2245674" cy="168425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96008AF7-4FC9-7E03-FDEC-CA4D67EC8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344" y="2786143"/>
            <a:ext cx="2245674" cy="1684256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978069A-D9D2-A86C-85EE-AA5FC62601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06" y="4764127"/>
            <a:ext cx="2246822" cy="168511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F6633459-7209-C7F5-3E9E-3A1ADDF62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7583" y="4792726"/>
            <a:ext cx="2245674" cy="1684256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221160C8-5FF2-6AB9-FD5F-03BFFD594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6490" y="4763975"/>
            <a:ext cx="2245674" cy="1684256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8914299A-5B13-C959-0ED9-AFDADACB7C71}"/>
              </a:ext>
            </a:extLst>
          </p:cNvPr>
          <p:cNvSpPr txBox="1"/>
          <p:nvPr/>
        </p:nvSpPr>
        <p:spPr>
          <a:xfrm>
            <a:off x="3041332" y="495746"/>
            <a:ext cx="12076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Crystal ball</a:t>
            </a:r>
            <a:endParaRPr lang="zh-TW" altLang="en-US" sz="1200" dirty="0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DF0DFBC3-5DDC-5430-FD14-162DF9A5162F}"/>
              </a:ext>
            </a:extLst>
          </p:cNvPr>
          <p:cNvSpPr txBox="1"/>
          <p:nvPr/>
        </p:nvSpPr>
        <p:spPr>
          <a:xfrm>
            <a:off x="5429294" y="379872"/>
            <a:ext cx="1333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rgbClr val="6A9955"/>
                </a:solidFill>
                <a:latin typeface="Consolas" panose="020B0609020204030204" pitchFamily="49" charset="0"/>
              </a:rPr>
              <a:t>Double sided </a:t>
            </a:r>
            <a:r>
              <a:rPr lang="en-US" altLang="zh-TW" sz="1200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Crystal ball</a:t>
            </a:r>
            <a:endParaRPr lang="zh-TW" altLang="en-US" sz="1200" dirty="0"/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949FBD6B-D642-730F-145A-FC52555B2B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0986" y="6571265"/>
            <a:ext cx="2566058" cy="360357"/>
          </a:xfrm>
          <a:prstGeom prst="rect">
            <a:avLst/>
          </a:prstGeom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74209897-DBAF-E870-DF66-AB61D235037D}"/>
              </a:ext>
            </a:extLst>
          </p:cNvPr>
          <p:cNvCxnSpPr/>
          <p:nvPr/>
        </p:nvCxnSpPr>
        <p:spPr>
          <a:xfrm flipH="1">
            <a:off x="3534158" y="85119"/>
            <a:ext cx="15274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5141C8E-50E3-80B0-21FE-BF29170868DC}"/>
              </a:ext>
            </a:extLst>
          </p:cNvPr>
          <p:cNvSpPr txBox="1"/>
          <p:nvPr/>
        </p:nvSpPr>
        <p:spPr>
          <a:xfrm>
            <a:off x="2326490" y="-53381"/>
            <a:ext cx="12076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Xiao’s plots</a:t>
            </a:r>
            <a:endParaRPr lang="zh-TW" altLang="en-US" sz="12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A81FE39-9584-6A40-A73E-77FCD113E8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3563" y="352168"/>
            <a:ext cx="2743199" cy="205739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5B3F86B-EF76-2995-22B0-0254E94A14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4384" y="196993"/>
            <a:ext cx="2925251" cy="273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96A6964B-63ED-7D15-F853-E8A51B2C7CA4}"/>
                  </a:ext>
                </a:extLst>
              </p:cNvPr>
              <p:cNvSpPr txBox="1"/>
              <p:nvPr/>
            </p:nvSpPr>
            <p:spPr>
              <a:xfrm>
                <a:off x="9993377" y="1113428"/>
                <a:ext cx="19410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zh-TW" sz="12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12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  <m:r>
                        <a:rPr lang="en-US" altLang="zh-TW" sz="12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altLang="zh-TW" sz="12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𝑙𝑒𝑓𝑡</m:t>
                      </m:r>
                      <m:r>
                        <a:rPr lang="en-US" altLang="zh-TW" sz="12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en-US" altLang="zh-TW" sz="12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𝑠𝑖𝑑𝑒</m:t>
                      </m:r>
                      <m:r>
                        <a:rPr lang="en-US" altLang="zh-TW" sz="12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en-US" altLang="zh-TW" sz="12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𝐹𝑊𝐻𝑀</m:t>
                      </m:r>
                    </m:oMath>
                  </m:oMathPara>
                </a14:m>
                <a:endParaRPr lang="en-US" altLang="zh-TW" sz="1200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zh-TW" sz="12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12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𝑅</m:t>
                          </m:r>
                        </m:sub>
                      </m:sSub>
                      <m:r>
                        <a:rPr lang="en-US" altLang="zh-TW" sz="12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altLang="zh-TW" sz="12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𝑟𝑖𝑔h𝑡</m:t>
                      </m:r>
                      <m:r>
                        <a:rPr lang="en-US" altLang="zh-TW" sz="12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en-US" altLang="zh-TW" sz="12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𝑠𝑖𝑑𝑒</m:t>
                      </m:r>
                      <m:r>
                        <a:rPr lang="en-US" altLang="zh-TW" sz="12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en-US" altLang="zh-TW" sz="12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𝐹𝑊𝐻𝑀</m:t>
                      </m:r>
                    </m:oMath>
                  </m:oMathPara>
                </a14:m>
                <a:endParaRPr lang="zh-TW" altLang="en-US" sz="1200" dirty="0"/>
              </a:p>
              <a:p>
                <a:endParaRPr lang="zh-TW" altLang="en-US" sz="12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96A6964B-63ED-7D15-F853-E8A51B2C7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3377" y="1113428"/>
                <a:ext cx="1941018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圖片 45">
            <a:extLst>
              <a:ext uri="{FF2B5EF4-FFF2-40B4-BE49-F238E27FC236}">
                <a16:creationId xmlns:a16="http://schemas.microsoft.com/office/drawing/2014/main" id="{9C571CAE-8B46-A584-2853-7F8986B59B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3563" y="2439949"/>
            <a:ext cx="2743199" cy="2057399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D1862034-8580-6594-D7A4-0F871FED04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53563" y="4491225"/>
            <a:ext cx="2743208" cy="20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10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E2512-5AE8-A87D-2E83-4817D2B18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82A0E5C0-3C15-DEBD-067C-2BFCCA905FA8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CFE1FDA-CBD6-2430-088F-4006AA2F45A0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E9CA84B-B0E3-D60A-B162-83B19B831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62" y="1487067"/>
            <a:ext cx="4602285" cy="260251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933720B-871B-0952-54ED-D101D83C6A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26" r="15297"/>
          <a:stretch>
            <a:fillRect/>
          </a:stretch>
        </p:blipFill>
        <p:spPr>
          <a:xfrm>
            <a:off x="7743653" y="1252962"/>
            <a:ext cx="1215297" cy="30301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BC2A79AB-8BB7-455B-45F8-5A0EE3B52F63}"/>
                  </a:ext>
                </a:extLst>
              </p:cNvPr>
              <p:cNvSpPr txBox="1"/>
              <p:nvPr/>
            </p:nvSpPr>
            <p:spPr>
              <a:xfrm>
                <a:off x="7010150" y="2275762"/>
                <a:ext cx="8057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1200" dirty="0"/>
                  <a:t>BM2</a:t>
                </a:r>
                <a:br>
                  <a:rPr lang="en-US" altLang="zh-TW" sz="1200" dirty="0"/>
                </a:br>
                <a:r>
                  <a:rPr lang="en-US" altLang="zh-TW" sz="1200" dirty="0"/>
                  <a:t>LYSO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 sz="1200">
                              <a:latin typeface="Cambria Math" panose="02040503050406030204" pitchFamily="18" charset="0"/>
                            </a:rPr>
                            <m:t>PbWO</m:t>
                          </m:r>
                        </m:e>
                        <m:sub>
                          <m:r>
                            <a:rPr lang="en-US" altLang="zh-TW" sz="120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br>
                  <a:rPr lang="en-US" altLang="zh-TW" sz="1200" dirty="0"/>
                </a:br>
                <a:r>
                  <a:rPr lang="en-US" altLang="zh-TW" sz="1200" dirty="0"/>
                  <a:t>BM1</a:t>
                </a:r>
                <a:endParaRPr lang="zh-TW" altLang="en-US" sz="12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BC2A79AB-8BB7-455B-45F8-5A0EE3B52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150" y="2275762"/>
                <a:ext cx="805798" cy="830997"/>
              </a:xfrm>
              <a:prstGeom prst="rect">
                <a:avLst/>
              </a:prstGeom>
              <a:blipFill>
                <a:blip r:embed="rId5"/>
                <a:stretch>
                  <a:fillRect b="-43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559C430-EB0B-91D8-DB95-75C13E9011E9}"/>
              </a:ext>
            </a:extLst>
          </p:cNvPr>
          <p:cNvCxnSpPr/>
          <p:nvPr/>
        </p:nvCxnSpPr>
        <p:spPr>
          <a:xfrm flipH="1">
            <a:off x="1560022" y="2275762"/>
            <a:ext cx="3643745" cy="298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9A84394-10D9-B179-5080-75596E06DF44}"/>
              </a:ext>
            </a:extLst>
          </p:cNvPr>
          <p:cNvSpPr txBox="1"/>
          <p:nvPr/>
        </p:nvSpPr>
        <p:spPr>
          <a:xfrm>
            <a:off x="5203767" y="2045226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Sky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0DE4971-AF62-0D88-1B91-3F81B90E53DB}"/>
              </a:ext>
            </a:extLst>
          </p:cNvPr>
          <p:cNvSpPr txBox="1"/>
          <p:nvPr/>
        </p:nvSpPr>
        <p:spPr>
          <a:xfrm>
            <a:off x="353269" y="4376690"/>
            <a:ext cx="6751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# of beam: 3000, (30k, 300k)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Particle: muon- &amp; muon+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Optical photon is turned on</a:t>
            </a:r>
          </a:p>
          <a:p>
            <a:endParaRPr lang="en-US" altLang="zh-TW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F1823BA-50D4-474A-C732-F8FECAF92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2A7A531-31F6-76DD-DBEC-FAEEAF22F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20</a:t>
            </a:fld>
            <a:endParaRPr kumimoji="1"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8BE88B-5D49-EE8A-B660-C08B563D1C47}"/>
              </a:ext>
            </a:extLst>
          </p:cNvPr>
          <p:cNvSpPr txBox="1"/>
          <p:nvPr/>
        </p:nvSpPr>
        <p:spPr>
          <a:xfrm>
            <a:off x="353269" y="883630"/>
            <a:ext cx="7268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Chia-Sheng Chu’s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2C1C6A9F-6906-1D63-EDA9-6917D1FA33B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511039" y="4503035"/>
              <a:ext cx="6971608" cy="11176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934">
                      <a:extLst>
                        <a:ext uri="{9D8B030D-6E8A-4147-A177-3AD203B41FA5}">
                          <a16:colId xmlns:a16="http://schemas.microsoft.com/office/drawing/2014/main" val="1813262942"/>
                        </a:ext>
                      </a:extLst>
                    </a:gridCol>
                    <a:gridCol w="1161934">
                      <a:extLst>
                        <a:ext uri="{9D8B030D-6E8A-4147-A177-3AD203B41FA5}">
                          <a16:colId xmlns:a16="http://schemas.microsoft.com/office/drawing/2014/main" val="2210010934"/>
                        </a:ext>
                      </a:extLst>
                    </a:gridCol>
                    <a:gridCol w="1601660">
                      <a:extLst>
                        <a:ext uri="{9D8B030D-6E8A-4147-A177-3AD203B41FA5}">
                          <a16:colId xmlns:a16="http://schemas.microsoft.com/office/drawing/2014/main" val="2090976003"/>
                        </a:ext>
                      </a:extLst>
                    </a:gridCol>
                    <a:gridCol w="1231225">
                      <a:extLst>
                        <a:ext uri="{9D8B030D-6E8A-4147-A177-3AD203B41FA5}">
                          <a16:colId xmlns:a16="http://schemas.microsoft.com/office/drawing/2014/main" val="2920207095"/>
                        </a:ext>
                      </a:extLst>
                    </a:gridCol>
                    <a:gridCol w="875086">
                      <a:extLst>
                        <a:ext uri="{9D8B030D-6E8A-4147-A177-3AD203B41FA5}">
                          <a16:colId xmlns:a16="http://schemas.microsoft.com/office/drawing/2014/main" val="336910860"/>
                        </a:ext>
                      </a:extLst>
                    </a:gridCol>
                    <a:gridCol w="939769">
                      <a:extLst>
                        <a:ext uri="{9D8B030D-6E8A-4147-A177-3AD203B41FA5}">
                          <a16:colId xmlns:a16="http://schemas.microsoft.com/office/drawing/2014/main" val="3753285596"/>
                        </a:ext>
                      </a:extLst>
                    </a:gridCol>
                  </a:tblGrid>
                  <a:tr h="4775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GDML</a:t>
                          </a:r>
                        </a:p>
                        <a:p>
                          <a:pPr algn="ctr"/>
                          <a:r>
                            <a:rPr lang="en-US" altLang="zh-TW" dirty="0"/>
                            <a:t>Files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Frame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Platform</a:t>
                          </a:r>
                          <a:br>
                            <a:rPr lang="en-US" altLang="zh-TW" dirty="0"/>
                          </a:br>
                          <a:r>
                            <a:rPr lang="en-US" altLang="zh-TW" dirty="0"/>
                            <a:t>(8 platforms)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Beam</a:t>
                          </a:r>
                          <a:br>
                            <a:rPr lang="en-US" altLang="zh-TW" dirty="0"/>
                          </a:br>
                          <a:r>
                            <a:rPr lang="en-US" altLang="zh-TW" dirty="0"/>
                            <a:t>Monitor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PbWO</m:t>
                                    </m:r>
                                  </m:e>
                                  <m:sub>
                                    <m: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b="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5833719"/>
                      </a:ext>
                    </a:extLst>
                  </a:tr>
                  <a:tr h="477568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X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4119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2C1C6A9F-6906-1D63-EDA9-6917D1FA33B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511039" y="4503035"/>
              <a:ext cx="6971608" cy="11176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934">
                      <a:extLst>
                        <a:ext uri="{9D8B030D-6E8A-4147-A177-3AD203B41FA5}">
                          <a16:colId xmlns:a16="http://schemas.microsoft.com/office/drawing/2014/main" val="1813262942"/>
                        </a:ext>
                      </a:extLst>
                    </a:gridCol>
                    <a:gridCol w="1161934">
                      <a:extLst>
                        <a:ext uri="{9D8B030D-6E8A-4147-A177-3AD203B41FA5}">
                          <a16:colId xmlns:a16="http://schemas.microsoft.com/office/drawing/2014/main" val="2210010934"/>
                        </a:ext>
                      </a:extLst>
                    </a:gridCol>
                    <a:gridCol w="1601660">
                      <a:extLst>
                        <a:ext uri="{9D8B030D-6E8A-4147-A177-3AD203B41FA5}">
                          <a16:colId xmlns:a16="http://schemas.microsoft.com/office/drawing/2014/main" val="2090976003"/>
                        </a:ext>
                      </a:extLst>
                    </a:gridCol>
                    <a:gridCol w="1231225">
                      <a:extLst>
                        <a:ext uri="{9D8B030D-6E8A-4147-A177-3AD203B41FA5}">
                          <a16:colId xmlns:a16="http://schemas.microsoft.com/office/drawing/2014/main" val="2920207095"/>
                        </a:ext>
                      </a:extLst>
                    </a:gridCol>
                    <a:gridCol w="875086">
                      <a:extLst>
                        <a:ext uri="{9D8B030D-6E8A-4147-A177-3AD203B41FA5}">
                          <a16:colId xmlns:a16="http://schemas.microsoft.com/office/drawing/2014/main" val="336910860"/>
                        </a:ext>
                      </a:extLst>
                    </a:gridCol>
                    <a:gridCol w="939769">
                      <a:extLst>
                        <a:ext uri="{9D8B030D-6E8A-4147-A177-3AD203B41FA5}">
                          <a16:colId xmlns:a16="http://schemas.microsoft.com/office/drawing/2014/main" val="3753285596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GDML</a:t>
                          </a:r>
                        </a:p>
                        <a:p>
                          <a:pPr algn="ctr"/>
                          <a:r>
                            <a:rPr lang="en-US" altLang="zh-TW" dirty="0"/>
                            <a:t>Files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Frame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Platform</a:t>
                          </a:r>
                          <a:br>
                            <a:rPr lang="en-US" altLang="zh-TW" dirty="0"/>
                          </a:br>
                          <a:r>
                            <a:rPr lang="en-US" altLang="zh-TW" dirty="0"/>
                            <a:t>(8 platforms)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Beam</a:t>
                          </a:r>
                          <a:br>
                            <a:rPr lang="en-US" altLang="zh-TW" dirty="0"/>
                          </a:br>
                          <a:r>
                            <a:rPr lang="en-US" altLang="zh-TW" dirty="0"/>
                            <a:t>Monitor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6"/>
                          <a:stretch>
                            <a:fillRect l="-644156" t="-4717" r="-2597" b="-764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5833719"/>
                      </a:ext>
                    </a:extLst>
                  </a:tr>
                  <a:tr h="477568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X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41197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53125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5F856-8E76-4D51-8FD8-0F5897C20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D34AC541-0BFC-6A72-C26F-260D4A99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620" b="1"/>
          <a:stretch>
            <a:fillRect/>
          </a:stretch>
        </p:blipFill>
        <p:spPr>
          <a:xfrm>
            <a:off x="0" y="3984181"/>
            <a:ext cx="7100358" cy="181919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49D8938-ADDF-A8DB-CEC6-6BB69FAB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457"/>
          <a:stretch>
            <a:fillRect/>
          </a:stretch>
        </p:blipFill>
        <p:spPr>
          <a:xfrm>
            <a:off x="0" y="1744759"/>
            <a:ext cx="7100358" cy="175544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80D0D02-8AB6-F066-1EFC-A74F61A12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334" y="1309702"/>
            <a:ext cx="4535604" cy="448106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4BEB23DE-E5A5-B42C-F86E-10720B473054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5692D5-7E45-3B3E-376B-A35008121930}"/>
              </a:ext>
            </a:extLst>
          </p:cNvPr>
          <p:cNvSpPr/>
          <p:nvPr/>
        </p:nvSpPr>
        <p:spPr>
          <a:xfrm>
            <a:off x="3184632" y="1302881"/>
            <a:ext cx="831273" cy="2875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LYSO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21B02D-0140-F1C5-C071-C4EF868EB695}"/>
                  </a:ext>
                </a:extLst>
              </p:cNvPr>
              <p:cNvSpPr/>
              <p:nvPr/>
            </p:nvSpPr>
            <p:spPr>
              <a:xfrm>
                <a:off x="3075707" y="3722486"/>
                <a:ext cx="958735" cy="287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PbWO</m:t>
                          </m:r>
                        </m:e>
                        <m:sub>
                          <m:r>
                            <a:rPr lang="en-US" altLang="zh-TW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21B02D-0140-F1C5-C071-C4EF868EB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707" y="3722486"/>
                <a:ext cx="958735" cy="287582"/>
              </a:xfrm>
              <a:prstGeom prst="rect">
                <a:avLst/>
              </a:prstGeom>
              <a:blipFill>
                <a:blip r:embed="rId5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632D84F8-4023-845B-EE67-93CE05C8AB46}"/>
              </a:ext>
            </a:extLst>
          </p:cNvPr>
          <p:cNvCxnSpPr>
            <a:cxnSpLocks/>
          </p:cNvCxnSpPr>
          <p:nvPr/>
        </p:nvCxnSpPr>
        <p:spPr>
          <a:xfrm flipH="1">
            <a:off x="6267796" y="2200103"/>
            <a:ext cx="354676" cy="44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FE26831C-119A-2670-171B-4C2FD9C0CE7E}"/>
              </a:ext>
            </a:extLst>
          </p:cNvPr>
          <p:cNvSpPr txBox="1"/>
          <p:nvPr/>
        </p:nvSpPr>
        <p:spPr>
          <a:xfrm>
            <a:off x="6572595" y="2015437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MIP</a:t>
            </a:r>
            <a:endParaRPr lang="zh-TW" altLang="en-US" dirty="0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9294899-8B3D-FA5A-DA1A-72417D9C6094}"/>
              </a:ext>
            </a:extLst>
          </p:cNvPr>
          <p:cNvSpPr txBox="1"/>
          <p:nvPr/>
        </p:nvSpPr>
        <p:spPr>
          <a:xfrm>
            <a:off x="7325334" y="564186"/>
            <a:ext cx="5659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Requirement: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Each layer of </a:t>
            </a:r>
            <a:r>
              <a:rPr lang="en-US" altLang="zh-TW" dirty="0" err="1"/>
              <a:t>BeamMonitor</a:t>
            </a:r>
            <a:r>
              <a:rPr lang="en-US" altLang="zh-TW" dirty="0"/>
              <a:t> has hits. </a:t>
            </a:r>
            <a:endParaRPr lang="zh-TW" altLang="en-US" dirty="0"/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86F433B2-1E9A-039D-2B5C-1E80D3DC9952}"/>
              </a:ext>
            </a:extLst>
          </p:cNvPr>
          <p:cNvCxnSpPr>
            <a:cxnSpLocks/>
          </p:cNvCxnSpPr>
          <p:nvPr/>
        </p:nvCxnSpPr>
        <p:spPr>
          <a:xfrm flipH="1">
            <a:off x="6182200" y="4494415"/>
            <a:ext cx="354676" cy="44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C39EE1A0-894B-EC56-0B8A-76D036DB8E54}"/>
              </a:ext>
            </a:extLst>
          </p:cNvPr>
          <p:cNvSpPr txBox="1"/>
          <p:nvPr/>
        </p:nvSpPr>
        <p:spPr>
          <a:xfrm>
            <a:off x="6486999" y="4309749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MIP</a:t>
            </a:r>
            <a:endParaRPr lang="zh-TW" altLang="en-US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4DE3930B-08F9-4845-CB59-6A85B183451C}"/>
              </a:ext>
            </a:extLst>
          </p:cNvPr>
          <p:cNvSpPr txBox="1"/>
          <p:nvPr/>
        </p:nvSpPr>
        <p:spPr>
          <a:xfrm>
            <a:off x="7794830" y="3806264"/>
            <a:ext cx="1133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Gain=50x in APD</a:t>
            </a:r>
            <a:endParaRPr lang="zh-TW" altLang="en-US" sz="1100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694BCE25-9EAC-AC93-18BB-0CF857A09CBB}"/>
              </a:ext>
            </a:extLst>
          </p:cNvPr>
          <p:cNvSpPr txBox="1"/>
          <p:nvPr/>
        </p:nvSpPr>
        <p:spPr>
          <a:xfrm>
            <a:off x="9962728" y="3806264"/>
            <a:ext cx="1253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Gain=200x in </a:t>
            </a:r>
            <a:r>
              <a:rPr lang="en-US" altLang="zh-TW" sz="1100" dirty="0" err="1"/>
              <a:t>SiPM</a:t>
            </a:r>
            <a:endParaRPr lang="zh-TW" altLang="en-US" sz="1100" dirty="0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E402F1E3-A8FD-004C-5708-D14C10E45B43}"/>
              </a:ext>
            </a:extLst>
          </p:cNvPr>
          <p:cNvSpPr txBox="1"/>
          <p:nvPr/>
        </p:nvSpPr>
        <p:spPr>
          <a:xfrm>
            <a:off x="7061552" y="5805943"/>
            <a:ext cx="260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Light escape in LYSO array</a:t>
            </a:r>
            <a:endParaRPr lang="zh-TW" altLang="en-US" dirty="0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2D075B84-6977-4AC3-F919-6BEBA528A623}"/>
              </a:ext>
            </a:extLst>
          </p:cNvPr>
          <p:cNvSpPr txBox="1"/>
          <p:nvPr/>
        </p:nvSpPr>
        <p:spPr>
          <a:xfrm>
            <a:off x="10275474" y="5649491"/>
            <a:ext cx="16514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/>
              <a:t>*Randomly pick a gain value</a:t>
            </a:r>
            <a:endParaRPr lang="zh-TW" altLang="en-US" sz="1000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2C3E0957-6E1A-384E-D8DC-3FF00A57DDA7}"/>
              </a:ext>
            </a:extLst>
          </p:cNvPr>
          <p:cNvSpPr/>
          <p:nvPr/>
        </p:nvSpPr>
        <p:spPr>
          <a:xfrm>
            <a:off x="9793" y="1760678"/>
            <a:ext cx="1203865" cy="1955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ADP total </a:t>
            </a:r>
            <a:endParaRPr lang="zh-TW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B292C89-5898-90CA-8462-E7433DC88F18}"/>
              </a:ext>
            </a:extLst>
          </p:cNvPr>
          <p:cNvSpPr/>
          <p:nvPr/>
        </p:nvSpPr>
        <p:spPr>
          <a:xfrm>
            <a:off x="1794259" y="1760678"/>
            <a:ext cx="1203865" cy="1955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ADP 1x1 </a:t>
            </a:r>
            <a:endParaRPr lang="zh-TW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A76C0BC-CF46-9A10-16A2-790F5C56820F}"/>
              </a:ext>
            </a:extLst>
          </p:cNvPr>
          <p:cNvSpPr/>
          <p:nvPr/>
        </p:nvSpPr>
        <p:spPr>
          <a:xfrm>
            <a:off x="9793" y="4063742"/>
            <a:ext cx="1203865" cy="1955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err="1"/>
              <a:t>SiPM</a:t>
            </a:r>
            <a:r>
              <a:rPr lang="en-US" altLang="zh-TW" dirty="0"/>
              <a:t> total</a:t>
            </a:r>
            <a:endParaRPr lang="zh-TW" altLang="en-US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2CEDB01-13ED-B868-38A6-90261BE9E534}"/>
              </a:ext>
            </a:extLst>
          </p:cNvPr>
          <p:cNvSpPr/>
          <p:nvPr/>
        </p:nvSpPr>
        <p:spPr>
          <a:xfrm>
            <a:off x="1794259" y="4063742"/>
            <a:ext cx="1203865" cy="1955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err="1"/>
              <a:t>SiPM</a:t>
            </a:r>
            <a:r>
              <a:rPr lang="en-US" altLang="zh-TW" dirty="0"/>
              <a:t> 1x1 </a:t>
            </a:r>
            <a:endParaRPr lang="zh-TW" altLang="en-US" dirty="0"/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6F5E0E3D-AE34-FB48-364D-1563E0A4EA2D}"/>
              </a:ext>
            </a:extLst>
          </p:cNvPr>
          <p:cNvCxnSpPr/>
          <p:nvPr/>
        </p:nvCxnSpPr>
        <p:spPr>
          <a:xfrm>
            <a:off x="66502" y="3624349"/>
            <a:ext cx="68884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E4499798-3B1A-652E-0F14-9484679214B4}"/>
              </a:ext>
            </a:extLst>
          </p:cNvPr>
          <p:cNvSpPr txBox="1"/>
          <p:nvPr/>
        </p:nvSpPr>
        <p:spPr>
          <a:xfrm>
            <a:off x="421624" y="5699722"/>
            <a:ext cx="2745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# of photons</a:t>
            </a:r>
            <a:r>
              <a:rPr lang="ja-JP" altLang="en-US" sz="1200" dirty="0"/>
              <a:t> </a:t>
            </a:r>
            <a:r>
              <a:rPr lang="en-US" altLang="ja-JP" sz="1200" dirty="0"/>
              <a:t>hit sensor producing signals.</a:t>
            </a:r>
            <a:endParaRPr lang="zh-TW" altLang="en-US" sz="1200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3F247E9F-BE9C-E64B-5467-85B7C6BFC6C4}"/>
              </a:ext>
            </a:extLst>
          </p:cNvPr>
          <p:cNvCxnSpPr>
            <a:cxnSpLocks/>
          </p:cNvCxnSpPr>
          <p:nvPr/>
        </p:nvCxnSpPr>
        <p:spPr>
          <a:xfrm>
            <a:off x="9566733" y="1260397"/>
            <a:ext cx="0" cy="442889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9E56F111-057C-1A1F-C5A1-AAAA38BC054B}"/>
                  </a:ext>
                </a:extLst>
              </p:cNvPr>
              <p:cNvSpPr txBox="1"/>
              <p:nvPr/>
            </p:nvSpPr>
            <p:spPr>
              <a:xfrm>
                <a:off x="9566733" y="5803379"/>
                <a:ext cx="2736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Less light escape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PbWO</m:t>
                        </m:r>
                      </m:e>
                      <m:sub>
                        <m:r>
                          <a:rPr lang="en-US" altLang="zh-TW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9E56F111-057C-1A1F-C5A1-AAAA38BC0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6733" y="5803379"/>
                <a:ext cx="2736518" cy="369332"/>
              </a:xfrm>
              <a:prstGeom prst="rect">
                <a:avLst/>
              </a:prstGeom>
              <a:blipFill>
                <a:blip r:embed="rId6"/>
                <a:stretch>
                  <a:fillRect l="-1782" t="-9836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1373C9E3-76F9-4308-0D20-438E33B1322F}"/>
              </a:ext>
            </a:extLst>
          </p:cNvPr>
          <p:cNvCxnSpPr>
            <a:cxnSpLocks/>
          </p:cNvCxnSpPr>
          <p:nvPr/>
        </p:nvCxnSpPr>
        <p:spPr>
          <a:xfrm>
            <a:off x="5813623" y="5087389"/>
            <a:ext cx="54610" cy="372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6741BF91-0BBF-3815-9438-DE000B43EF4C}"/>
              </a:ext>
            </a:extLst>
          </p:cNvPr>
          <p:cNvCxnSpPr>
            <a:cxnSpLocks/>
          </p:cNvCxnSpPr>
          <p:nvPr/>
        </p:nvCxnSpPr>
        <p:spPr>
          <a:xfrm>
            <a:off x="5813623" y="2662064"/>
            <a:ext cx="109220" cy="281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49E56B6-B68C-717C-9574-1D54DFE0BB74}"/>
              </a:ext>
            </a:extLst>
          </p:cNvPr>
          <p:cNvSpPr txBox="1"/>
          <p:nvPr/>
        </p:nvSpPr>
        <p:spPr>
          <a:xfrm>
            <a:off x="12359437" y="5898275"/>
            <a:ext cx="239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Hits counts on </a:t>
            </a:r>
            <a:r>
              <a:rPr lang="en-US" altLang="zh-TW" sz="1200" dirty="0" err="1"/>
              <a:t>SiPM</a:t>
            </a:r>
            <a:r>
              <a:rPr lang="en-US" altLang="zh-TW" sz="1200" dirty="0"/>
              <a:t> are low. </a:t>
            </a:r>
            <a:br>
              <a:rPr lang="en-US" altLang="zh-TW" sz="1200" dirty="0"/>
            </a:br>
            <a:r>
              <a:rPr lang="en-US" altLang="zh-TW" sz="1200" dirty="0"/>
              <a:t>(Low LY &amp; packaging difference)</a:t>
            </a:r>
            <a:endParaRPr lang="zh-TW" altLang="en-US" sz="12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560D79E-44F6-E675-AC78-D8B3E3B78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2F0816B1-96F1-051C-08D3-E4CC5188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57" y="6492875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21</a:t>
            </a:fld>
            <a:endParaRPr kumimoji="1" lang="zh-TW" alt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734DFCA4-0414-31B3-D34E-50FA8115E0DA}"/>
              </a:ext>
            </a:extLst>
          </p:cNvPr>
          <p:cNvSpPr txBox="1"/>
          <p:nvPr/>
        </p:nvSpPr>
        <p:spPr>
          <a:xfrm>
            <a:off x="6601781" y="3299901"/>
            <a:ext cx="611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dirty="0" err="1"/>
              <a:t>Edep</a:t>
            </a:r>
            <a:r>
              <a:rPr lang="en-US" altLang="zh-TW" sz="800" dirty="0"/>
              <a:t>(keV)</a:t>
            </a:r>
            <a:endParaRPr lang="zh-TW" altLang="en-US" sz="8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BD6E61F-2F7F-A432-69E3-6792D9E752E0}"/>
              </a:ext>
            </a:extLst>
          </p:cNvPr>
          <p:cNvSpPr txBox="1"/>
          <p:nvPr/>
        </p:nvSpPr>
        <p:spPr>
          <a:xfrm>
            <a:off x="4749756" y="3299901"/>
            <a:ext cx="611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dirty="0" err="1"/>
              <a:t>Edep</a:t>
            </a:r>
            <a:r>
              <a:rPr lang="en-US" altLang="zh-TW" sz="800" dirty="0"/>
              <a:t>(keV)</a:t>
            </a:r>
            <a:endParaRPr lang="zh-TW" altLang="en-US" sz="800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ADCE342A-50F6-6C84-858E-029A801406FE}"/>
              </a:ext>
            </a:extLst>
          </p:cNvPr>
          <p:cNvSpPr txBox="1"/>
          <p:nvPr/>
        </p:nvSpPr>
        <p:spPr>
          <a:xfrm>
            <a:off x="6601781" y="5657620"/>
            <a:ext cx="611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dirty="0" err="1"/>
              <a:t>Edep</a:t>
            </a:r>
            <a:r>
              <a:rPr lang="en-US" altLang="zh-TW" sz="800" dirty="0"/>
              <a:t>(keV)</a:t>
            </a:r>
            <a:endParaRPr lang="zh-TW" altLang="en-US" sz="800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6B4902A-9549-E513-5D39-9002DD06D737}"/>
              </a:ext>
            </a:extLst>
          </p:cNvPr>
          <p:cNvSpPr txBox="1"/>
          <p:nvPr/>
        </p:nvSpPr>
        <p:spPr>
          <a:xfrm>
            <a:off x="4749756" y="5657620"/>
            <a:ext cx="611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dirty="0" err="1"/>
              <a:t>Edep</a:t>
            </a:r>
            <a:r>
              <a:rPr lang="en-US" altLang="zh-TW" sz="800" dirty="0"/>
              <a:t>(keV)</a:t>
            </a:r>
            <a:endParaRPr lang="zh-TW" altLang="en-US" sz="800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47EE4FD-0C03-26F8-061D-D9038FC5FE00}"/>
              </a:ext>
            </a:extLst>
          </p:cNvPr>
          <p:cNvSpPr txBox="1"/>
          <p:nvPr/>
        </p:nvSpPr>
        <p:spPr>
          <a:xfrm>
            <a:off x="421624" y="3321338"/>
            <a:ext cx="2745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# of photons</a:t>
            </a:r>
            <a:r>
              <a:rPr lang="ja-JP" altLang="en-US" sz="1200" dirty="0"/>
              <a:t> </a:t>
            </a:r>
            <a:r>
              <a:rPr lang="en-US" altLang="ja-JP" sz="1200" dirty="0"/>
              <a:t>hit sensor producing signals.</a:t>
            </a:r>
            <a:endParaRPr lang="zh-TW" altLang="en-US" sz="12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4F2D57-38E6-D3CC-A971-AE9D3B9DAD13}"/>
              </a:ext>
            </a:extLst>
          </p:cNvPr>
          <p:cNvSpPr/>
          <p:nvPr/>
        </p:nvSpPr>
        <p:spPr>
          <a:xfrm>
            <a:off x="5216920" y="177245"/>
            <a:ext cx="1557248" cy="5279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440A9C6-FCF3-351C-85EE-F5CB8970DE2A}"/>
              </a:ext>
            </a:extLst>
          </p:cNvPr>
          <p:cNvSpPr/>
          <p:nvPr/>
        </p:nvSpPr>
        <p:spPr>
          <a:xfrm>
            <a:off x="5216920" y="732478"/>
            <a:ext cx="1557248" cy="5279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0F6CD44-731E-991B-1F5C-0D8B54B245D7}"/>
              </a:ext>
            </a:extLst>
          </p:cNvPr>
          <p:cNvSpPr/>
          <p:nvPr/>
        </p:nvSpPr>
        <p:spPr>
          <a:xfrm>
            <a:off x="6824047" y="308512"/>
            <a:ext cx="105293" cy="2573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54F77F4-FCDD-8F56-ADE1-14F1055ABCFD}"/>
              </a:ext>
            </a:extLst>
          </p:cNvPr>
          <p:cNvSpPr/>
          <p:nvPr/>
        </p:nvSpPr>
        <p:spPr>
          <a:xfrm>
            <a:off x="6824047" y="845884"/>
            <a:ext cx="105293" cy="2573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379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A41E0-8537-1A84-52BD-B6E886F15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AB92E452-4F91-574A-00B2-7ACA22B4D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402" y="4317237"/>
            <a:ext cx="2360662" cy="233227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17EEAEB9-B8CC-C74E-BBAF-644871D15366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D1776F5-3813-DF70-752B-F888377C9C55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376F36F-0A2B-A939-2EC7-037EBBBF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54AFFA-55F8-DC20-F44A-16E40FE3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22</a:t>
            </a:fld>
            <a:endParaRPr kumimoji="1" lang="zh-TW" altLang="en-US" dirty="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C211EDE6-11D6-E979-99A8-FAF1B573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416"/>
          <a:stretch>
            <a:fillRect/>
          </a:stretch>
        </p:blipFill>
        <p:spPr>
          <a:xfrm>
            <a:off x="0" y="1675293"/>
            <a:ext cx="3996600" cy="396496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6C509E5-57BE-2B44-B5D7-52E4949F206A}"/>
              </a:ext>
            </a:extLst>
          </p:cNvPr>
          <p:cNvSpPr/>
          <p:nvPr/>
        </p:nvSpPr>
        <p:spPr>
          <a:xfrm>
            <a:off x="203148" y="1260779"/>
            <a:ext cx="3530431" cy="2582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Hit multiplicity</a:t>
            </a:r>
            <a:endParaRPr lang="zh-TW" altLang="en-US" dirty="0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2A6B0EBF-18EB-42AA-7932-ED8690629AA8}"/>
              </a:ext>
            </a:extLst>
          </p:cNvPr>
          <p:cNvCxnSpPr/>
          <p:nvPr/>
        </p:nvCxnSpPr>
        <p:spPr>
          <a:xfrm>
            <a:off x="5318538" y="3963862"/>
            <a:ext cx="0" cy="626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31">
            <a:extLst>
              <a:ext uri="{FF2B5EF4-FFF2-40B4-BE49-F238E27FC236}">
                <a16:creationId xmlns:a16="http://schemas.microsoft.com/office/drawing/2014/main" id="{4B97C7E7-D459-5CB6-F6E9-F90367F34F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694"/>
          <a:stretch>
            <a:fillRect/>
          </a:stretch>
        </p:blipFill>
        <p:spPr>
          <a:xfrm>
            <a:off x="3809441" y="1924473"/>
            <a:ext cx="4166575" cy="3799753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B655FB61-07F0-C8E5-8714-B507A499DC02}"/>
              </a:ext>
            </a:extLst>
          </p:cNvPr>
          <p:cNvSpPr/>
          <p:nvPr/>
        </p:nvSpPr>
        <p:spPr>
          <a:xfrm>
            <a:off x="4045013" y="1260779"/>
            <a:ext cx="3530431" cy="2582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Emax in LYSO array</a:t>
            </a:r>
            <a:endParaRPr lang="zh-TW" altLang="en-US" dirty="0"/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0CC8C49B-C877-91E4-376D-2316351C0BDF}"/>
              </a:ext>
            </a:extLst>
          </p:cNvPr>
          <p:cNvCxnSpPr/>
          <p:nvPr/>
        </p:nvCxnSpPr>
        <p:spPr>
          <a:xfrm>
            <a:off x="4997113" y="4124575"/>
            <a:ext cx="127462" cy="5623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279C6081-DE6B-6664-1522-4DD1FC79D7BE}"/>
              </a:ext>
            </a:extLst>
          </p:cNvPr>
          <p:cNvCxnSpPr>
            <a:cxnSpLocks/>
          </p:cNvCxnSpPr>
          <p:nvPr/>
        </p:nvCxnSpPr>
        <p:spPr>
          <a:xfrm flipH="1">
            <a:off x="5870676" y="3983259"/>
            <a:ext cx="508823" cy="5167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63E5391-667B-90FB-A2F5-401EDA2FC852}"/>
              </a:ext>
            </a:extLst>
          </p:cNvPr>
          <p:cNvSpPr txBox="1"/>
          <p:nvPr/>
        </p:nvSpPr>
        <p:spPr>
          <a:xfrm>
            <a:off x="4548737" y="3869180"/>
            <a:ext cx="11145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100" dirty="0">
                <a:solidFill>
                  <a:srgbClr val="FF0000"/>
                </a:solidFill>
              </a:rPr>
              <a:t>Scattering</a:t>
            </a:r>
            <a:endParaRPr lang="zh-TW" altLang="en-US" sz="1100" dirty="0">
              <a:solidFill>
                <a:srgbClr val="FF0000"/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2AF5335A-CD04-96B1-EEFB-B63E490851B7}"/>
              </a:ext>
            </a:extLst>
          </p:cNvPr>
          <p:cNvSpPr txBox="1"/>
          <p:nvPr/>
        </p:nvSpPr>
        <p:spPr>
          <a:xfrm>
            <a:off x="6225269" y="3727864"/>
            <a:ext cx="7063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100" dirty="0">
                <a:solidFill>
                  <a:srgbClr val="FF0000"/>
                </a:solidFill>
              </a:rPr>
              <a:t>Shower</a:t>
            </a:r>
            <a:endParaRPr lang="zh-TW" altLang="en-US" sz="1100" dirty="0">
              <a:solidFill>
                <a:srgbClr val="FF0000"/>
              </a:solidFill>
            </a:endParaRPr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7534EBE5-F050-B801-1310-BBDF2946340D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5624244" y="3340481"/>
            <a:ext cx="225483" cy="317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648550A3-6F26-A1D0-2253-28A9CF12AB13}"/>
              </a:ext>
            </a:extLst>
          </p:cNvPr>
          <p:cNvSpPr txBox="1"/>
          <p:nvPr/>
        </p:nvSpPr>
        <p:spPr>
          <a:xfrm>
            <a:off x="5849727" y="3155815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MIP ~ 62MeV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86417C12-E79D-088F-1CAB-306A7D3714A1}"/>
              </a:ext>
            </a:extLst>
          </p:cNvPr>
          <p:cNvCxnSpPr/>
          <p:nvPr/>
        </p:nvCxnSpPr>
        <p:spPr>
          <a:xfrm>
            <a:off x="1558961" y="2866582"/>
            <a:ext cx="81880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38EC7C51-5BE3-A123-ABF8-EED990729636}"/>
              </a:ext>
            </a:extLst>
          </p:cNvPr>
          <p:cNvSpPr txBox="1"/>
          <p:nvPr/>
        </p:nvSpPr>
        <p:spPr>
          <a:xfrm>
            <a:off x="1172533" y="2351879"/>
            <a:ext cx="14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 consistent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788BC6D-BDBC-97DD-85AC-F30C71505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402" y="2174945"/>
            <a:ext cx="2359441" cy="23310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7F7303F-A153-2DDB-E87F-480357883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181" y="60240"/>
            <a:ext cx="2359441" cy="233107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EA61B235-03B5-F77C-C53E-F04A7764EE6F}"/>
              </a:ext>
            </a:extLst>
          </p:cNvPr>
          <p:cNvSpPr txBox="1"/>
          <p:nvPr/>
        </p:nvSpPr>
        <p:spPr>
          <a:xfrm>
            <a:off x="10495731" y="932927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 selection</a:t>
            </a:r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5399280-AF10-556C-D55B-89056E095706}"/>
              </a:ext>
            </a:extLst>
          </p:cNvPr>
          <p:cNvSpPr txBox="1"/>
          <p:nvPr/>
        </p:nvSpPr>
        <p:spPr>
          <a:xfrm>
            <a:off x="10316095" y="3139142"/>
            <a:ext cx="179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One layer one hit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325B465-AF3C-F530-FD3C-E063225C635E}"/>
              </a:ext>
            </a:extLst>
          </p:cNvPr>
          <p:cNvSpPr txBox="1"/>
          <p:nvPr/>
        </p:nvSpPr>
        <p:spPr>
          <a:xfrm>
            <a:off x="10316095" y="507553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iX</a:t>
            </a:r>
            <a:r>
              <a:rPr lang="en-US" altLang="zh-TW" dirty="0"/>
              <a:t> &amp; </a:t>
            </a:r>
            <a:r>
              <a:rPr lang="en-US" altLang="zh-TW" dirty="0" err="1"/>
              <a:t>iY</a:t>
            </a:r>
            <a:r>
              <a:rPr lang="en-US" altLang="zh-TW" dirty="0"/>
              <a:t> of BM2 ==</a:t>
            </a:r>
          </a:p>
          <a:p>
            <a:r>
              <a:rPr lang="en-US" altLang="zh-TW" dirty="0" err="1"/>
              <a:t>iX</a:t>
            </a:r>
            <a:r>
              <a:rPr lang="en-US" altLang="zh-TW" dirty="0"/>
              <a:t> &amp; </a:t>
            </a:r>
            <a:r>
              <a:rPr lang="en-US" altLang="zh-TW" dirty="0" err="1"/>
              <a:t>iY</a:t>
            </a:r>
            <a:r>
              <a:rPr lang="en-US" altLang="zh-TW" dirty="0"/>
              <a:t> of BM1</a:t>
            </a:r>
            <a:endParaRPr lang="zh-TW" altLang="en-US" dirty="0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9E33E452-599A-C11D-2F96-E956F6FE9ED2}"/>
              </a:ext>
            </a:extLst>
          </p:cNvPr>
          <p:cNvCxnSpPr>
            <a:cxnSpLocks/>
          </p:cNvCxnSpPr>
          <p:nvPr/>
        </p:nvCxnSpPr>
        <p:spPr>
          <a:xfrm flipV="1">
            <a:off x="7899146" y="5958921"/>
            <a:ext cx="508508" cy="149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3139A65-E6A6-A81F-5EF1-EEFB62C9D946}"/>
              </a:ext>
            </a:extLst>
          </p:cNvPr>
          <p:cNvSpPr txBox="1"/>
          <p:nvPr/>
        </p:nvSpPr>
        <p:spPr>
          <a:xfrm>
            <a:off x="7257550" y="5998856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unknown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815868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9BB37-9637-4BF2-2CA4-7F0F42F4F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3700D77A-E31A-360C-4AA0-872B682991A4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30543B4-0080-263E-9854-36469D7B39CC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025255A-B5F2-576A-0C4D-EB9A613CB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41" y="1644271"/>
            <a:ext cx="3589503" cy="357154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6863E45-B5A5-4E6A-EC2F-AD687F69476C}"/>
              </a:ext>
            </a:extLst>
          </p:cNvPr>
          <p:cNvSpPr/>
          <p:nvPr/>
        </p:nvSpPr>
        <p:spPr>
          <a:xfrm>
            <a:off x="2143204" y="1670443"/>
            <a:ext cx="1823177" cy="175959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4483FD-C001-A07B-7D4E-E6DB90962E5B}"/>
              </a:ext>
            </a:extLst>
          </p:cNvPr>
          <p:cNvSpPr/>
          <p:nvPr/>
        </p:nvSpPr>
        <p:spPr>
          <a:xfrm>
            <a:off x="293003" y="1670443"/>
            <a:ext cx="1823177" cy="175959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DDC92C4-7F21-2A61-9E99-1CC083237982}"/>
              </a:ext>
            </a:extLst>
          </p:cNvPr>
          <p:cNvSpPr/>
          <p:nvPr/>
        </p:nvSpPr>
        <p:spPr>
          <a:xfrm>
            <a:off x="293004" y="3456213"/>
            <a:ext cx="1823177" cy="175959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769511B-AE7E-9F93-5A78-6FD78965DE8B}"/>
              </a:ext>
            </a:extLst>
          </p:cNvPr>
          <p:cNvSpPr/>
          <p:nvPr/>
        </p:nvSpPr>
        <p:spPr>
          <a:xfrm>
            <a:off x="2143204" y="3456213"/>
            <a:ext cx="1823177" cy="175959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B9C91444-AF75-8307-3D7D-6687CA170223}"/>
              </a:ext>
            </a:extLst>
          </p:cNvPr>
          <p:cNvCxnSpPr>
            <a:cxnSpLocks/>
          </p:cNvCxnSpPr>
          <p:nvPr/>
        </p:nvCxnSpPr>
        <p:spPr>
          <a:xfrm flipV="1">
            <a:off x="579274" y="5258848"/>
            <a:ext cx="244506" cy="123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2EF5326-BEE0-DA21-82A5-8E8F684CD4FD}"/>
              </a:ext>
            </a:extLst>
          </p:cNvPr>
          <p:cNvSpPr txBox="1"/>
          <p:nvPr/>
        </p:nvSpPr>
        <p:spPr>
          <a:xfrm>
            <a:off x="106981" y="5415689"/>
            <a:ext cx="71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Al foil</a:t>
            </a:r>
            <a:endParaRPr lang="zh-TW" altLang="en-US" dirty="0"/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3944F362-C245-B8F2-C8FC-A42077782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853" y="1617627"/>
            <a:ext cx="3589502" cy="3571540"/>
          </a:xfrm>
          <a:prstGeom prst="rect">
            <a:avLst/>
          </a:prstGeom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id="{BFB9DCD9-46F7-80E0-4320-16C4424F7D54}"/>
              </a:ext>
            </a:extLst>
          </p:cNvPr>
          <p:cNvSpPr txBox="1"/>
          <p:nvPr/>
        </p:nvSpPr>
        <p:spPr>
          <a:xfrm>
            <a:off x="1802691" y="1312346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GDML</a:t>
            </a:r>
            <a:endParaRPr lang="zh-TW" altLang="en-US" dirty="0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93D621EE-7E12-6433-5384-F56640897238}"/>
              </a:ext>
            </a:extLst>
          </p:cNvPr>
          <p:cNvSpPr txBox="1"/>
          <p:nvPr/>
        </p:nvSpPr>
        <p:spPr>
          <a:xfrm>
            <a:off x="5769191" y="1260779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</a:t>
            </a:r>
            <a:r>
              <a:rPr lang="zh-TW" altLang="en-US" dirty="0"/>
              <a:t> </a:t>
            </a:r>
            <a:r>
              <a:rPr lang="en-US" altLang="zh-TW" dirty="0"/>
              <a:t>GDML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948108D-E44B-5026-2F9E-B221BDDADE3E}"/>
              </a:ext>
            </a:extLst>
          </p:cNvPr>
          <p:cNvSpPr txBox="1"/>
          <p:nvPr/>
        </p:nvSpPr>
        <p:spPr>
          <a:xfrm>
            <a:off x="2435159" y="5592920"/>
            <a:ext cx="404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The difference of light escaping in LYSO array between two models. </a:t>
            </a:r>
          </a:p>
          <a:p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752E582-2771-3A6A-1BD0-06A8F3E08175}"/>
              </a:ext>
            </a:extLst>
          </p:cNvPr>
          <p:cNvSpPr txBox="1"/>
          <p:nvPr/>
        </p:nvSpPr>
        <p:spPr>
          <a:xfrm>
            <a:off x="2839742" y="1425193"/>
            <a:ext cx="26070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/>
              <a:t>*Different event with cosmic simulation</a:t>
            </a:r>
            <a:endParaRPr lang="zh-TW" altLang="en-US" sz="1050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B3AAE7B-6C80-4A79-2C80-A47237B99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556E893-2975-4B6E-C9C1-8B1B05AE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23</a:t>
            </a:fld>
            <a:endParaRPr kumimoji="1" lang="zh-TW" altLang="en-US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37429D9-7203-4F2D-E168-FE9DC6A6870C}"/>
              </a:ext>
            </a:extLst>
          </p:cNvPr>
          <p:cNvSpPr txBox="1"/>
          <p:nvPr/>
        </p:nvSpPr>
        <p:spPr>
          <a:xfrm>
            <a:off x="7345154" y="5569544"/>
            <a:ext cx="4390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If we sum 3x3,5x5 ADCs with </a:t>
            </a:r>
            <a:r>
              <a:rPr lang="en-US" altLang="zh-TW" dirty="0" err="1"/>
              <a:t>Edep</a:t>
            </a:r>
            <a:r>
              <a:rPr lang="en-US" altLang="zh-TW" dirty="0"/>
              <a:t> in 4x4 Al-foil array hit, the resolution will be better? (less noise)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61A1E358-0985-0417-AC11-BE4F5823921B}"/>
              </a:ext>
            </a:extLst>
          </p:cNvPr>
          <p:cNvCxnSpPr>
            <a:cxnSpLocks/>
          </p:cNvCxnSpPr>
          <p:nvPr/>
        </p:nvCxnSpPr>
        <p:spPr>
          <a:xfrm flipH="1" flipV="1">
            <a:off x="3584775" y="5302702"/>
            <a:ext cx="560455" cy="235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F7F5B8F8-F708-A469-3D15-9742414F7C44}"/>
              </a:ext>
            </a:extLst>
          </p:cNvPr>
          <p:cNvCxnSpPr>
            <a:cxnSpLocks/>
          </p:cNvCxnSpPr>
          <p:nvPr/>
        </p:nvCxnSpPr>
        <p:spPr>
          <a:xfrm flipV="1">
            <a:off x="4130334" y="5290779"/>
            <a:ext cx="488202" cy="249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697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63645-9CE4-CDD5-6530-6F79733F8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25006590-CB89-2217-16F7-A8A1BFDA8897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9B873D7C-22CB-7221-80E7-B61B767B84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4008445"/>
                  </p:ext>
                </p:extLst>
              </p:nvPr>
            </p:nvGraphicFramePr>
            <p:xfrm>
              <a:off x="169598" y="1565384"/>
              <a:ext cx="4809726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0831">
                      <a:extLst>
                        <a:ext uri="{9D8B030D-6E8A-4147-A177-3AD203B41FA5}">
                          <a16:colId xmlns:a16="http://schemas.microsoft.com/office/drawing/2014/main" val="122872600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362476263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66401683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3433451255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4052273421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001173934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3268896685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501322726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2488849161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47710652"/>
                        </a:ext>
                      </a:extLst>
                    </a:gridCol>
                    <a:gridCol w="415463">
                      <a:extLst>
                        <a:ext uri="{9D8B030D-6E8A-4147-A177-3AD203B41FA5}">
                          <a16:colId xmlns:a16="http://schemas.microsoft.com/office/drawing/2014/main" val="414274905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Energy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3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4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5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6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7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8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9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10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1605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6678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PbWO</m:t>
                                    </m:r>
                                  </m:e>
                                  <m:sub>
                                    <m: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1605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9B873D7C-22CB-7221-80E7-B61B767B84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4008445"/>
                  </p:ext>
                </p:extLst>
              </p:nvPr>
            </p:nvGraphicFramePr>
            <p:xfrm>
              <a:off x="169598" y="1565384"/>
              <a:ext cx="4809726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0831">
                      <a:extLst>
                        <a:ext uri="{9D8B030D-6E8A-4147-A177-3AD203B41FA5}">
                          <a16:colId xmlns:a16="http://schemas.microsoft.com/office/drawing/2014/main" val="122872600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362476263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66401683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3433451255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4052273421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001173934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3268896685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501322726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2488849161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47710652"/>
                        </a:ext>
                      </a:extLst>
                    </a:gridCol>
                    <a:gridCol w="415463">
                      <a:extLst>
                        <a:ext uri="{9D8B030D-6E8A-4147-A177-3AD203B41FA5}">
                          <a16:colId xmlns:a16="http://schemas.microsoft.com/office/drawing/2014/main" val="414274905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Energy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3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4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5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6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7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8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9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10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1605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6678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667" t="-209836" r="-42933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16058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C4ECE112-EB0B-4083-2113-EF3D49A170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9723986"/>
                  </p:ext>
                </p:extLst>
              </p:nvPr>
            </p:nvGraphicFramePr>
            <p:xfrm>
              <a:off x="169598" y="2920206"/>
              <a:ext cx="5596479" cy="11505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86280">
                      <a:extLst>
                        <a:ext uri="{9D8B030D-6E8A-4147-A177-3AD203B41FA5}">
                          <a16:colId xmlns:a16="http://schemas.microsoft.com/office/drawing/2014/main" val="122872600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362476263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66401683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3433451255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052273421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001173934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3268896685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501322726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2488849161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7710652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2506023417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142749054"/>
                        </a:ext>
                      </a:extLst>
                    </a:gridCol>
                  </a:tblGrid>
                  <a:tr h="408911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Energy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11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12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13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14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15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16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17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18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19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20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21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1605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6678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PbWO</m:t>
                                    </m:r>
                                  </m:e>
                                  <m:sub>
                                    <m: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1605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C4ECE112-EB0B-4083-2113-EF3D49A170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9723986"/>
                  </p:ext>
                </p:extLst>
              </p:nvPr>
            </p:nvGraphicFramePr>
            <p:xfrm>
              <a:off x="169598" y="2920206"/>
              <a:ext cx="5596479" cy="11505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86280">
                      <a:extLst>
                        <a:ext uri="{9D8B030D-6E8A-4147-A177-3AD203B41FA5}">
                          <a16:colId xmlns:a16="http://schemas.microsoft.com/office/drawing/2014/main" val="122872600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362476263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66401683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3433451255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052273421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001173934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3268896685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501322726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2488849161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7710652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2506023417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142749054"/>
                        </a:ext>
                      </a:extLst>
                    </a:gridCol>
                  </a:tblGrid>
                  <a:tr h="408911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Energy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11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12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13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14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15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16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17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18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19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20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21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1605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6678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4"/>
                          <a:stretch>
                            <a:fillRect l="-617" t="-218033" r="-47037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1605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B4483E3C-4B25-09A4-F1E4-5B278BF034C9}"/>
              </a:ext>
            </a:extLst>
          </p:cNvPr>
          <p:cNvSpPr txBox="1"/>
          <p:nvPr/>
        </p:nvSpPr>
        <p:spPr>
          <a:xfrm>
            <a:off x="180842" y="1196052"/>
            <a:ext cx="373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Geant4 progress (Beam test)  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8686FB2-8D1F-B3DC-CD82-3E2DCFBEC67A}"/>
              </a:ext>
            </a:extLst>
          </p:cNvPr>
          <p:cNvSpPr txBox="1"/>
          <p:nvPr/>
        </p:nvSpPr>
        <p:spPr>
          <a:xfrm>
            <a:off x="8830788" y="191099"/>
            <a:ext cx="2168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accent6"/>
                </a:solidFill>
              </a:rPr>
              <a:t>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accent2"/>
                </a:solidFill>
              </a:rPr>
              <a:t>Running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FF0000"/>
                </a:solidFill>
              </a:rPr>
              <a:t>Not ready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83893E5-8A65-9D3D-715A-2619641786F7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0A868D1-7C39-77B2-5370-5C55C9BE11B6}"/>
              </a:ext>
            </a:extLst>
          </p:cNvPr>
          <p:cNvSpPr txBox="1"/>
          <p:nvPr/>
        </p:nvSpPr>
        <p:spPr>
          <a:xfrm>
            <a:off x="169598" y="4614085"/>
            <a:ext cx="9498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The raw </a:t>
            </a:r>
            <a:r>
              <a:rPr lang="en-US" altLang="zh-TW" dirty="0" err="1"/>
              <a:t>rootfiles</a:t>
            </a:r>
            <a:r>
              <a:rPr lang="en-US" altLang="zh-TW" dirty="0"/>
              <a:t> can be found on “/data8/</a:t>
            </a:r>
            <a:r>
              <a:rPr lang="en-US" altLang="zh-TW" dirty="0" err="1"/>
              <a:t>EMcal</a:t>
            </a:r>
            <a:r>
              <a:rPr lang="en-US" altLang="zh-TW" dirty="0"/>
              <a:t>/simulation/Lu/PbWO4_opt(</a:t>
            </a:r>
            <a:r>
              <a:rPr lang="en-US" altLang="zh-TW" dirty="0" err="1"/>
              <a:t>LYSO_opt</a:t>
            </a:r>
            <a:r>
              <a:rPr lang="en-US" altLang="zh-TW" dirty="0"/>
              <a:t>)/*.root”.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The Roasted </a:t>
            </a:r>
            <a:r>
              <a:rPr lang="en-US" altLang="zh-TW" dirty="0" err="1"/>
              <a:t>rootfiles</a:t>
            </a:r>
            <a:r>
              <a:rPr lang="en-US" altLang="zh-TW" dirty="0"/>
              <a:t> can be found on “/data4/</a:t>
            </a:r>
            <a:r>
              <a:rPr lang="en-US" altLang="zh-TW" dirty="0" err="1"/>
              <a:t>AndyLu</a:t>
            </a:r>
            <a:r>
              <a:rPr lang="en-US" altLang="zh-TW" dirty="0"/>
              <a:t>/</a:t>
            </a:r>
            <a:r>
              <a:rPr lang="en-US" altLang="zh-TW" dirty="0" err="1"/>
              <a:t>SiPM_ana</a:t>
            </a:r>
            <a:r>
              <a:rPr lang="en-US" altLang="zh-TW" dirty="0"/>
              <a:t>/</a:t>
            </a:r>
            <a:r>
              <a:rPr lang="en-US" altLang="zh-TW" dirty="0" err="1"/>
              <a:t>rootfile</a:t>
            </a:r>
            <a:r>
              <a:rPr lang="en-US" altLang="zh-TW" dirty="0"/>
              <a:t>/*.root”.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EB450C3-D4F1-9079-C58A-A2C11D674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FCBB1A-DD58-78B1-0B19-13D8D385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24</a:t>
            </a:fld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0CD35B-EB89-52B8-49E7-BBEFB69A61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1444824"/>
                  </p:ext>
                </p:extLst>
              </p:nvPr>
            </p:nvGraphicFramePr>
            <p:xfrm>
              <a:off x="6425925" y="1565384"/>
              <a:ext cx="4809726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0831">
                      <a:extLst>
                        <a:ext uri="{9D8B030D-6E8A-4147-A177-3AD203B41FA5}">
                          <a16:colId xmlns:a16="http://schemas.microsoft.com/office/drawing/2014/main" val="122872600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362476263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66401683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3433451255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4052273421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001173934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3268896685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501322726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2488849161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47710652"/>
                        </a:ext>
                      </a:extLst>
                    </a:gridCol>
                    <a:gridCol w="415463">
                      <a:extLst>
                        <a:ext uri="{9D8B030D-6E8A-4147-A177-3AD203B41FA5}">
                          <a16:colId xmlns:a16="http://schemas.microsoft.com/office/drawing/2014/main" val="414274905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Energy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3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4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5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6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7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8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9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10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1605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6678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PbWO</m:t>
                                    </m:r>
                                  </m:e>
                                  <m:sub>
                                    <m: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1605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0CD35B-EB89-52B8-49E7-BBEFB69A61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1444824"/>
                  </p:ext>
                </p:extLst>
              </p:nvPr>
            </p:nvGraphicFramePr>
            <p:xfrm>
              <a:off x="6425925" y="1565384"/>
              <a:ext cx="4809726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0831">
                      <a:extLst>
                        <a:ext uri="{9D8B030D-6E8A-4147-A177-3AD203B41FA5}">
                          <a16:colId xmlns:a16="http://schemas.microsoft.com/office/drawing/2014/main" val="122872600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362476263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66401683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3433451255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4052273421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1001173934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3268896685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501322726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2488849161"/>
                        </a:ext>
                      </a:extLst>
                    </a:gridCol>
                    <a:gridCol w="387048">
                      <a:extLst>
                        <a:ext uri="{9D8B030D-6E8A-4147-A177-3AD203B41FA5}">
                          <a16:colId xmlns:a16="http://schemas.microsoft.com/office/drawing/2014/main" val="47710652"/>
                        </a:ext>
                      </a:extLst>
                    </a:gridCol>
                    <a:gridCol w="415463">
                      <a:extLst>
                        <a:ext uri="{9D8B030D-6E8A-4147-A177-3AD203B41FA5}">
                          <a16:colId xmlns:a16="http://schemas.microsoft.com/office/drawing/2014/main" val="414274905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Energy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3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4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5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6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7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8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9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10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1605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6678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5"/>
                          <a:stretch>
                            <a:fillRect l="-667" t="-209836" r="-42933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16058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7858BC15-8150-8C7E-B26B-7488E19D2A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8458504"/>
                  </p:ext>
                </p:extLst>
              </p:nvPr>
            </p:nvGraphicFramePr>
            <p:xfrm>
              <a:off x="6425925" y="2920206"/>
              <a:ext cx="5596479" cy="11505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86280">
                      <a:extLst>
                        <a:ext uri="{9D8B030D-6E8A-4147-A177-3AD203B41FA5}">
                          <a16:colId xmlns:a16="http://schemas.microsoft.com/office/drawing/2014/main" val="122872600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362476263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66401683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3433451255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052273421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001173934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3268896685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501322726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2488849161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7710652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2506023417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142749054"/>
                        </a:ext>
                      </a:extLst>
                    </a:gridCol>
                  </a:tblGrid>
                  <a:tr h="408911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Energy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11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12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13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14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15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16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17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18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19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20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21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1605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6678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PbWO</m:t>
                                    </m:r>
                                  </m:e>
                                  <m:sub>
                                    <m: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1605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7858BC15-8150-8C7E-B26B-7488E19D2A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8458504"/>
                  </p:ext>
                </p:extLst>
              </p:nvPr>
            </p:nvGraphicFramePr>
            <p:xfrm>
              <a:off x="6425925" y="2920206"/>
              <a:ext cx="5596479" cy="11505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86280">
                      <a:extLst>
                        <a:ext uri="{9D8B030D-6E8A-4147-A177-3AD203B41FA5}">
                          <a16:colId xmlns:a16="http://schemas.microsoft.com/office/drawing/2014/main" val="122872600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362476263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66401683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3433451255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052273421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1001173934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3268896685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501322726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2488849161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7710652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2506023417"/>
                        </a:ext>
                      </a:extLst>
                    </a:gridCol>
                    <a:gridCol w="419109">
                      <a:extLst>
                        <a:ext uri="{9D8B030D-6E8A-4147-A177-3AD203B41FA5}">
                          <a16:colId xmlns:a16="http://schemas.microsoft.com/office/drawing/2014/main" val="4142749054"/>
                        </a:ext>
                      </a:extLst>
                    </a:gridCol>
                  </a:tblGrid>
                  <a:tr h="408911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Energy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11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12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13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14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15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16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17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18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19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20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21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1605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6678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6"/>
                          <a:stretch>
                            <a:fillRect l="-617" t="-218033" r="-46975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1605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C502080D-4438-DB42-D3C0-6B5186009315}"/>
              </a:ext>
            </a:extLst>
          </p:cNvPr>
          <p:cNvSpPr txBox="1"/>
          <p:nvPr/>
        </p:nvSpPr>
        <p:spPr>
          <a:xfrm>
            <a:off x="6437169" y="1196052"/>
            <a:ext cx="373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Data roasting progress 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F23827-3364-3918-180D-E61B969118BB}"/>
                  </a:ext>
                </a:extLst>
              </p:cNvPr>
              <p:cNvSpPr txBox="1"/>
              <p:nvPr/>
            </p:nvSpPr>
            <p:spPr>
              <a:xfrm>
                <a:off x="6274687" y="191099"/>
                <a:ext cx="244503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dirty="0"/>
                  <a:t>#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of beam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LYSO:      3k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PbWO</m:t>
                        </m:r>
                      </m:e>
                      <m:sub>
                        <m:r>
                          <a:rPr lang="en-US" altLang="zh-TW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dirty="0"/>
                  <a:t>: 60k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F23827-3364-3918-180D-E61B96911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687" y="191099"/>
                <a:ext cx="2445034" cy="923330"/>
              </a:xfrm>
              <a:prstGeom prst="rect">
                <a:avLst/>
              </a:prstGeom>
              <a:blipFill>
                <a:blip r:embed="rId7"/>
                <a:stretch>
                  <a:fillRect l="-1995" t="-3289"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2366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7050A-3E4A-AAC7-B114-B0CB77EBA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C4072271-287D-76D5-A5C9-7341AD79D93C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902DEAC-38CC-F68C-42F8-977D7D32C61A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9FDE097-085C-F45E-8F14-B0956A12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1A38267-63B8-1B0A-0203-74A3ACB3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25</a:t>
            </a:fld>
            <a:endParaRPr kumimoji="1"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4155AC4-1DE9-433D-7792-534179CC21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3719723" y="1495590"/>
            <a:ext cx="2408369" cy="475882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BFD974E-EB2A-0951-8DF3-5B9EEE1B6B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>
          <a:xfrm>
            <a:off x="847904" y="1544996"/>
            <a:ext cx="2408369" cy="475882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C10064FF-6FF3-7EF5-FE73-4C44EF3A96FE}"/>
              </a:ext>
            </a:extLst>
          </p:cNvPr>
          <p:cNvSpPr txBox="1"/>
          <p:nvPr/>
        </p:nvSpPr>
        <p:spPr>
          <a:xfrm>
            <a:off x="894617" y="6392961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800MeV e+ beam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2894231-754E-DB53-DE1B-94435A1BC84C}"/>
              </a:ext>
            </a:extLst>
          </p:cNvPr>
          <p:cNvSpPr txBox="1"/>
          <p:nvPr/>
        </p:nvSpPr>
        <p:spPr>
          <a:xfrm>
            <a:off x="1829448" y="373453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10X0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050DFAB-9381-E252-9BCB-4F6E172737FB}"/>
              </a:ext>
            </a:extLst>
          </p:cNvPr>
          <p:cNvSpPr txBox="1"/>
          <p:nvPr/>
        </p:nvSpPr>
        <p:spPr>
          <a:xfrm>
            <a:off x="3905725" y="103355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8X0</a:t>
            </a:r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DC8C8FF-6B24-A796-C9BA-3025903E9CDE}"/>
              </a:ext>
            </a:extLst>
          </p:cNvPr>
          <p:cNvSpPr txBox="1"/>
          <p:nvPr/>
        </p:nvSpPr>
        <p:spPr>
          <a:xfrm>
            <a:off x="1127796" y="103355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6X0</a:t>
            </a:r>
            <a:endParaRPr lang="zh-TW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FE0E339-F197-9213-D052-7D85FA1648A5}"/>
              </a:ext>
            </a:extLst>
          </p:cNvPr>
          <p:cNvSpPr txBox="1"/>
          <p:nvPr/>
        </p:nvSpPr>
        <p:spPr>
          <a:xfrm>
            <a:off x="4389798" y="373453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20X0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1ACCC4D-1ED6-1F76-8987-A2F4880748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539" b="48086"/>
          <a:stretch>
            <a:fillRect/>
          </a:stretch>
        </p:blipFill>
        <p:spPr>
          <a:xfrm>
            <a:off x="847904" y="4018754"/>
            <a:ext cx="2478745" cy="247046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918F694-8B62-0673-6805-6D1B36422D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000" b="48050"/>
          <a:stretch>
            <a:fillRect/>
          </a:stretch>
        </p:blipFill>
        <p:spPr>
          <a:xfrm>
            <a:off x="3689298" y="4018755"/>
            <a:ext cx="2406702" cy="247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42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0C6D5-A145-734B-1581-69E1EDD1E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BFF73870-94A0-F339-FC4B-8183C0E1DB9D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14FC470-B39D-4EA0-D7C4-3D5A61ACFE23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1925B6A-F8CD-CF42-CDA5-BACEF5685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264" y="2237798"/>
            <a:ext cx="4308155" cy="428659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9C51E0-1583-6109-F435-A750B8CBDEE6}"/>
              </a:ext>
            </a:extLst>
          </p:cNvPr>
          <p:cNvSpPr/>
          <p:nvPr/>
        </p:nvSpPr>
        <p:spPr>
          <a:xfrm>
            <a:off x="5021341" y="2237798"/>
            <a:ext cx="2154078" cy="21058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328F09-5B82-7EAC-33B0-4691E431873D}"/>
              </a:ext>
            </a:extLst>
          </p:cNvPr>
          <p:cNvSpPr/>
          <p:nvPr/>
        </p:nvSpPr>
        <p:spPr>
          <a:xfrm>
            <a:off x="2867263" y="2237798"/>
            <a:ext cx="2154078" cy="21058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BCCA3ED-0D04-7CDD-48FD-2C8547C67F97}"/>
              </a:ext>
            </a:extLst>
          </p:cNvPr>
          <p:cNvSpPr/>
          <p:nvPr/>
        </p:nvSpPr>
        <p:spPr>
          <a:xfrm>
            <a:off x="2867263" y="4343689"/>
            <a:ext cx="2154078" cy="21058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89B5EB2-C7D6-BC28-28CC-9977C6F7A200}"/>
              </a:ext>
            </a:extLst>
          </p:cNvPr>
          <p:cNvSpPr/>
          <p:nvPr/>
        </p:nvSpPr>
        <p:spPr>
          <a:xfrm>
            <a:off x="5021341" y="4343689"/>
            <a:ext cx="2154078" cy="21058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3CBCF04-9D43-8C30-0513-BA4984226937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3846725" y="6483274"/>
            <a:ext cx="244506" cy="123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A0A71D0-02AE-1975-4692-E13DF0F601F3}"/>
              </a:ext>
            </a:extLst>
          </p:cNvPr>
          <p:cNvSpPr txBox="1"/>
          <p:nvPr/>
        </p:nvSpPr>
        <p:spPr>
          <a:xfrm>
            <a:off x="3129926" y="6421755"/>
            <a:ext cx="71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Al foil</a:t>
            </a:r>
            <a:endParaRPr lang="zh-TW" altLang="en-US" dirty="0"/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C3CC4959-106C-162B-483B-7DD6442CC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073" y="2200391"/>
            <a:ext cx="4308154" cy="4286596"/>
          </a:xfrm>
          <a:prstGeom prst="rect">
            <a:avLst/>
          </a:prstGeom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id="{D16DFA26-559B-AE49-0083-71AF3ED4AF72}"/>
              </a:ext>
            </a:extLst>
          </p:cNvPr>
          <p:cNvSpPr txBox="1"/>
          <p:nvPr/>
        </p:nvSpPr>
        <p:spPr>
          <a:xfrm>
            <a:off x="4665589" y="1868466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GDML</a:t>
            </a:r>
            <a:endParaRPr lang="zh-TW" altLang="en-US" dirty="0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2E064C2-0A8C-EDC1-2B2F-02D9664D6870}"/>
              </a:ext>
            </a:extLst>
          </p:cNvPr>
          <p:cNvSpPr txBox="1"/>
          <p:nvPr/>
        </p:nvSpPr>
        <p:spPr>
          <a:xfrm>
            <a:off x="8840167" y="1834735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</a:t>
            </a:r>
            <a:r>
              <a:rPr lang="zh-TW" altLang="en-US" dirty="0"/>
              <a:t> </a:t>
            </a:r>
            <a:r>
              <a:rPr lang="en-US" altLang="zh-TW" dirty="0"/>
              <a:t>GDML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2F6EAA5-6569-B2E6-2E62-317451B7429F}"/>
              </a:ext>
            </a:extLst>
          </p:cNvPr>
          <p:cNvSpPr txBox="1"/>
          <p:nvPr/>
        </p:nvSpPr>
        <p:spPr>
          <a:xfrm>
            <a:off x="5223164" y="1165528"/>
            <a:ext cx="713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The difference of light escaping in LYSO array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181387E-8182-C740-C126-317660FBF32B}"/>
              </a:ext>
            </a:extLst>
          </p:cNvPr>
          <p:cNvSpPr txBox="1"/>
          <p:nvPr/>
        </p:nvSpPr>
        <p:spPr>
          <a:xfrm>
            <a:off x="6616946" y="6529477"/>
            <a:ext cx="1116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/>
              <a:t>*Different event</a:t>
            </a:r>
            <a:endParaRPr lang="zh-TW" altLang="en-US" sz="1050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010CB81-FE13-D097-007B-CD444481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A8D4F0-4A71-8B29-2E50-C1244F50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26</a:t>
            </a:fld>
            <a:endParaRPr kumimoji="1"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7DC5561-1AEB-6469-E3F2-90D3C7E82CB0}"/>
              </a:ext>
            </a:extLst>
          </p:cNvPr>
          <p:cNvSpPr txBox="1"/>
          <p:nvPr/>
        </p:nvSpPr>
        <p:spPr>
          <a:xfrm>
            <a:off x="235211" y="2746043"/>
            <a:ext cx="247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Different clustering ratio</a:t>
            </a:r>
            <a:endParaRPr lang="zh-TW" altLang="en-US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AC43B3A-9C71-E72C-0B51-6C685A604C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261"/>
          <a:stretch>
            <a:fillRect/>
          </a:stretch>
        </p:blipFill>
        <p:spPr>
          <a:xfrm>
            <a:off x="164608" y="3158837"/>
            <a:ext cx="2646001" cy="242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00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9B4FB-0845-5264-9576-C2E9F790A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11AA9E1-D070-2740-BAB8-62708E11D5AB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913D8C9-FEC5-DF2F-9B33-71D702367FD6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C56556E-A9FF-0CE9-3DAD-129D1D4D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5C50051-8C3F-5A0C-72F9-C68DD02AF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27</a:t>
            </a:fld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556ED00-84A0-0331-F901-FADD403803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896"/>
          <a:stretch>
            <a:fillRect/>
          </a:stretch>
        </p:blipFill>
        <p:spPr>
          <a:xfrm>
            <a:off x="39776" y="1613303"/>
            <a:ext cx="1999412" cy="386541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00E6758-14E7-5A98-8F9F-01E13E6C3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896"/>
          <a:stretch>
            <a:fillRect/>
          </a:stretch>
        </p:blipFill>
        <p:spPr>
          <a:xfrm>
            <a:off x="2039188" y="1613302"/>
            <a:ext cx="1999412" cy="386541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3D2ACFC-9B8C-2E8C-28E4-02221D74CE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017"/>
          <a:stretch>
            <a:fillRect/>
          </a:stretch>
        </p:blipFill>
        <p:spPr>
          <a:xfrm>
            <a:off x="3851161" y="1613302"/>
            <a:ext cx="1994708" cy="3865418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C4BCF9E-EAFC-6173-1E76-0F914419412B}"/>
              </a:ext>
            </a:extLst>
          </p:cNvPr>
          <p:cNvSpPr txBox="1"/>
          <p:nvPr/>
        </p:nvSpPr>
        <p:spPr>
          <a:xfrm>
            <a:off x="2039188" y="1076114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197MeV e+ beam</a:t>
            </a:r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1CE52976-05AB-25A9-2D8F-130AD09BE6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000"/>
          <a:stretch>
            <a:fillRect/>
          </a:stretch>
        </p:blipFill>
        <p:spPr>
          <a:xfrm>
            <a:off x="8096935" y="1613302"/>
            <a:ext cx="1956231" cy="386541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7418739-0B5F-05A8-7D8E-53D99FF1CB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000"/>
          <a:stretch>
            <a:fillRect/>
          </a:stretch>
        </p:blipFill>
        <p:spPr>
          <a:xfrm>
            <a:off x="6140704" y="1613302"/>
            <a:ext cx="1956231" cy="386541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1B2EB82F-2F06-5984-BB9B-716E133BA4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161"/>
          <a:stretch>
            <a:fillRect/>
          </a:stretch>
        </p:blipFill>
        <p:spPr>
          <a:xfrm>
            <a:off x="10053166" y="1613302"/>
            <a:ext cx="2028168" cy="3865418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EC84703D-800C-7650-1E56-5A2BE56EE116}"/>
              </a:ext>
            </a:extLst>
          </p:cNvPr>
          <p:cNvSpPr txBox="1"/>
          <p:nvPr/>
        </p:nvSpPr>
        <p:spPr>
          <a:xfrm>
            <a:off x="8150758" y="1076114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492MeV e+ beam</a:t>
            </a:r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CBD2226-4FA7-7F3E-D8CD-69E1B82865E3}"/>
              </a:ext>
            </a:extLst>
          </p:cNvPr>
          <p:cNvSpPr txBox="1"/>
          <p:nvPr/>
        </p:nvSpPr>
        <p:spPr>
          <a:xfrm>
            <a:off x="797886" y="5597220"/>
            <a:ext cx="10505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It looks consistency between optical photon hit and energies deposited in PbWO4. (Multiplicity, R13, R15, R35)</a:t>
            </a:r>
          </a:p>
          <a:p>
            <a:endParaRPr lang="en-US" altLang="zh-TW" dirty="0"/>
          </a:p>
          <a:p>
            <a:r>
              <a:rPr lang="en-US" altLang="zh-TW" dirty="0"/>
              <a:t>But optical photon can offer better energy resolution at high energy.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2522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EA9DD-7BF9-81A7-8807-A531E440A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E4D514E7-515E-6459-BEB8-A5A44A37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28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87C6B80-4E3A-C59F-51DF-8CC4D4A3657C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771A1852-3082-641D-B337-37DA494ED05E}"/>
                  </a:ext>
                </a:extLst>
              </p:cNvPr>
              <p:cNvSpPr txBox="1"/>
              <p:nvPr/>
            </p:nvSpPr>
            <p:spPr>
              <a:xfrm>
                <a:off x="285462" y="1061463"/>
                <a:ext cx="805912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Simulation for Chu’s cosmic ray setup is OK.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5x5 resolution @800MeV: (</a:t>
                </a:r>
                <a:r>
                  <a:rPr lang="en-US" altLang="zh-TW" sz="2000" dirty="0" err="1"/>
                  <a:t>noGDML</a:t>
                </a:r>
                <a:r>
                  <a:rPr lang="en-US" altLang="zh-TW" sz="2000" dirty="0"/>
                  <a:t> version)</a:t>
                </a:r>
              </a:p>
              <a:p>
                <a:r>
                  <a:rPr lang="en-US" altLang="zh-TW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PbWO</m:t>
                        </m:r>
                      </m:e>
                      <m:sub>
                        <m:r>
                          <a:rPr lang="en-US" altLang="zh-TW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000" dirty="0"/>
                  <a:t>,  </a:t>
                </a:r>
                <a:r>
                  <a:rPr lang="en-US" altLang="zh-TW" sz="2000" dirty="0" err="1"/>
                  <a:t>SiPM</a:t>
                </a:r>
                <a:r>
                  <a:rPr lang="en-US" altLang="zh-TW" sz="2000" dirty="0"/>
                  <a:t> 	= 0.167, 0.143</a:t>
                </a:r>
              </a:p>
              <a:p>
                <a:endParaRPr lang="en-US" altLang="zh-TW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LYSO is undergoing tuning.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771A1852-3082-641D-B337-37DA494ED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62" y="1061463"/>
                <a:ext cx="8059122" cy="1938992"/>
              </a:xfrm>
              <a:prstGeom prst="rect">
                <a:avLst/>
              </a:prstGeom>
              <a:blipFill>
                <a:blip r:embed="rId3"/>
                <a:stretch>
                  <a:fillRect l="-681" t="-1572" b="-47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09030E3-33F3-A79C-882F-290A6BD0B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4C507B6-888B-D1C5-AE93-DA1B9C729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253" y="157545"/>
            <a:ext cx="4602285" cy="2602510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167A9FF3-28CD-0B08-E4AD-4C385210676A}"/>
              </a:ext>
            </a:extLst>
          </p:cNvPr>
          <p:cNvCxnSpPr/>
          <p:nvPr/>
        </p:nvCxnSpPr>
        <p:spPr>
          <a:xfrm flipH="1">
            <a:off x="7851313" y="946240"/>
            <a:ext cx="3643745" cy="298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339D6373-B31B-148B-FE8D-DF870DC0EA7F}"/>
              </a:ext>
            </a:extLst>
          </p:cNvPr>
          <p:cNvSpPr txBox="1"/>
          <p:nvPr/>
        </p:nvSpPr>
        <p:spPr>
          <a:xfrm>
            <a:off x="11495058" y="715704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Sky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509836C-A5D3-B0E8-7770-BA8151C37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459" y="4533910"/>
            <a:ext cx="3411428" cy="231349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2149152-474E-169D-BD9B-ACB67ACDA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8" y="4572876"/>
            <a:ext cx="4612482" cy="2246159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DD447B79-48E0-63F9-AEDA-9AF82ABE9E5E}"/>
              </a:ext>
            </a:extLst>
          </p:cNvPr>
          <p:cNvSpPr txBox="1"/>
          <p:nvPr/>
        </p:nvSpPr>
        <p:spPr>
          <a:xfrm>
            <a:off x="1455675" y="4380022"/>
            <a:ext cx="186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800MeV PbWO4+SiPM</a:t>
            </a:r>
            <a:endParaRPr lang="zh-TW" altLang="en-US" sz="1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60C915E-D1CD-02A5-5472-C05D3B2EAE16}"/>
              </a:ext>
            </a:extLst>
          </p:cNvPr>
          <p:cNvSpPr txBox="1"/>
          <p:nvPr/>
        </p:nvSpPr>
        <p:spPr>
          <a:xfrm>
            <a:off x="3799962" y="4388210"/>
            <a:ext cx="177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NoGDML</a:t>
            </a:r>
            <a:r>
              <a:rPr lang="en-US" altLang="zh-TW" dirty="0"/>
              <a:t> version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5409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D1DAAE3-D546-F2BE-7402-DC8EB7BF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29</a:t>
            </a:fld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1CCC89-340D-901C-C09F-BB5C777F7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30" y="1886562"/>
            <a:ext cx="9116697" cy="3277057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F3E4292-965A-D30F-650A-DCC4884D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25537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D282B-4D1F-DEF4-DA38-5DEC53F23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77D835CF-622E-C60F-45F5-A77273B94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42" y="3878950"/>
            <a:ext cx="2588947" cy="2510888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A0ECE34-BCBC-FC1A-FEEA-042DABF0217E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B759D40-C973-C4B2-F122-23901490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7364"/>
            <a:ext cx="4114800" cy="365125"/>
          </a:xfrm>
        </p:spPr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D90C491-97E7-3CFB-01CF-7D22A8194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3</a:t>
            </a:fld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0FBB8BC-F17A-C1EA-EFA9-12C0D0ACA6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8"/>
          <a:stretch>
            <a:fillRect/>
          </a:stretch>
        </p:blipFill>
        <p:spPr>
          <a:xfrm>
            <a:off x="238671" y="3885887"/>
            <a:ext cx="2612095" cy="252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8CBD9E1-FD14-7489-BD92-4CE97603C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70" y="1445179"/>
            <a:ext cx="2588947" cy="252000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341F80F-8A07-FC8F-8143-C65D4BCB683C}"/>
              </a:ext>
            </a:extLst>
          </p:cNvPr>
          <p:cNvSpPr txBox="1"/>
          <p:nvPr/>
        </p:nvSpPr>
        <p:spPr>
          <a:xfrm flipH="1">
            <a:off x="419097" y="1025688"/>
            <a:ext cx="225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ML Regression result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86F0F26-51EA-20A4-CDEE-C7D1541D9AA7}"/>
              </a:ext>
            </a:extLst>
          </p:cNvPr>
          <p:cNvSpPr txBox="1"/>
          <p:nvPr/>
        </p:nvSpPr>
        <p:spPr>
          <a:xfrm flipH="1">
            <a:off x="3069891" y="1025688"/>
            <a:ext cx="237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Linear </a:t>
            </a:r>
            <a:r>
              <a:rPr lang="en-US" altLang="zh-TW" dirty="0" err="1"/>
              <a:t>Regession</a:t>
            </a:r>
            <a:r>
              <a:rPr lang="en-US" altLang="zh-TW" dirty="0"/>
              <a:t> result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16E0C29-389A-2B37-A507-F63E0DBE2C8B}"/>
              </a:ext>
            </a:extLst>
          </p:cNvPr>
          <p:cNvSpPr txBox="1"/>
          <p:nvPr/>
        </p:nvSpPr>
        <p:spPr>
          <a:xfrm>
            <a:off x="2112312" y="127880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6X0</a:t>
            </a:r>
            <a:endParaRPr lang="zh-TW" altLang="en-US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C7C3F96-EF3C-3F39-AF07-1DABDEFBF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792" y="1378305"/>
            <a:ext cx="2588947" cy="2510888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202BBA25-A7D7-05F3-9852-CEC4BC43C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0886" y="1399029"/>
            <a:ext cx="2588947" cy="251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12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195A84-1FBA-1B76-7D12-3D5C565A0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956429-3E60-5385-E026-32F1D1B23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5710177-671E-B505-BB01-73B8F2CE9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9B77CBF-EFA1-F4E8-7860-CBC10AAD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30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8390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74469-8BDE-F059-E580-946E84395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C6B09249-D72B-772C-8CB4-7D2DC7FF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31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C46015B-E787-1DCF-9884-BAC96B4B6088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798BADF8-7413-9820-F9CC-8A28D1736FED}"/>
                  </a:ext>
                </a:extLst>
              </p:cNvPr>
              <p:cNvSpPr txBox="1"/>
              <p:nvPr/>
            </p:nvSpPr>
            <p:spPr>
              <a:xfrm>
                <a:off x="285462" y="1061463"/>
                <a:ext cx="8059122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Simulation for Chu’s cosmic ray setup is OK.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5x5 resolution @800MeV:</a:t>
                </a:r>
              </a:p>
              <a:p>
                <a:r>
                  <a:rPr lang="en-US" altLang="zh-TW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PbWO</m:t>
                        </m:r>
                      </m:e>
                      <m:sub>
                        <m:r>
                          <a:rPr lang="en-US" altLang="zh-TW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000" dirty="0"/>
                  <a:t>,  </a:t>
                </a:r>
                <a:r>
                  <a:rPr lang="en-US" altLang="zh-TW" sz="2000" dirty="0" err="1"/>
                  <a:t>SiPM</a:t>
                </a:r>
                <a:r>
                  <a:rPr lang="en-US" altLang="zh-TW" sz="2000" dirty="0"/>
                  <a:t> 	= 0.167, 0.143	</a:t>
                </a:r>
              </a:p>
              <a:p>
                <a:r>
                  <a:rPr lang="en-US" altLang="zh-TW" sz="2000" dirty="0"/>
                  <a:t>There is improvement on optical photon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PbWO</m:t>
                        </m:r>
                      </m:e>
                      <m:sub>
                        <m:r>
                          <a:rPr lang="en-US" altLang="zh-TW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000" dirty="0"/>
                  <a:t>.</a:t>
                </a:r>
              </a:p>
              <a:p>
                <a:endParaRPr lang="en-US" altLang="zh-TW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LYSO is undergoing tuning.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771A1852-3082-641D-B337-37DA494ED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62" y="1061463"/>
                <a:ext cx="8059122" cy="2246769"/>
              </a:xfrm>
              <a:prstGeom prst="rect">
                <a:avLst/>
              </a:prstGeom>
              <a:blipFill>
                <a:blip r:embed="rId3"/>
                <a:stretch>
                  <a:fillRect l="-832" t="-1355" b="-379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96AB30-EE35-86EB-55BE-88E86864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170E239-8B21-7D4A-3017-D372A84DF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253" y="157545"/>
            <a:ext cx="4602285" cy="2602510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ABFAF48E-438A-CDE9-FD60-34D1A6170802}"/>
              </a:ext>
            </a:extLst>
          </p:cNvPr>
          <p:cNvCxnSpPr/>
          <p:nvPr/>
        </p:nvCxnSpPr>
        <p:spPr>
          <a:xfrm flipH="1">
            <a:off x="7851313" y="946240"/>
            <a:ext cx="3643745" cy="298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657768E2-52DE-1669-9EC6-1BE02D5AC534}"/>
              </a:ext>
            </a:extLst>
          </p:cNvPr>
          <p:cNvSpPr txBox="1"/>
          <p:nvPr/>
        </p:nvSpPr>
        <p:spPr>
          <a:xfrm>
            <a:off x="11495058" y="715704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Sky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87C35A8-1E58-B5CE-0DBF-3F8623FE8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459" y="4533910"/>
            <a:ext cx="3411428" cy="231349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D8B64B6-E98D-BC48-35D3-E8F04FEF5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8" y="4572876"/>
            <a:ext cx="4612482" cy="2246159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F0615A11-9F86-4D59-4D48-061D5EF3CFA4}"/>
              </a:ext>
            </a:extLst>
          </p:cNvPr>
          <p:cNvSpPr txBox="1"/>
          <p:nvPr/>
        </p:nvSpPr>
        <p:spPr>
          <a:xfrm>
            <a:off x="1455675" y="4380022"/>
            <a:ext cx="186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800MeV PbWO4+SiPM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56571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D47B-FB47-825C-0A83-88D4AFDCB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>
            <a:extLst>
              <a:ext uri="{FF2B5EF4-FFF2-40B4-BE49-F238E27FC236}">
                <a16:creationId xmlns:a16="http://schemas.microsoft.com/office/drawing/2014/main" id="{CBC85D44-00BB-A2C5-8B0C-FE04E190BC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13"/>
          <a:stretch>
            <a:fillRect/>
          </a:stretch>
        </p:blipFill>
        <p:spPr>
          <a:xfrm>
            <a:off x="7356425" y="1464443"/>
            <a:ext cx="2804764" cy="2567117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DC6F0E0-66B2-7961-8E8C-24A0014F25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96"/>
          <a:stretch>
            <a:fillRect/>
          </a:stretch>
        </p:blipFill>
        <p:spPr>
          <a:xfrm>
            <a:off x="7665934" y="4435539"/>
            <a:ext cx="2663288" cy="2422461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F7438519-7D6B-4AAD-E9A9-851796E63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8" y="4246348"/>
            <a:ext cx="3837009" cy="260211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5CF9B3B-EFB4-6341-A336-4493CE3D1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41" y="1214285"/>
            <a:ext cx="4032196" cy="2734478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BD4B5FDC-B30C-1247-6A8F-73CF767A0F4C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4BB38AD-E7B3-F7F9-6099-42E2B063AFE6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47902C6-0D1F-CA0D-1DDD-243B80E36D28}"/>
              </a:ext>
            </a:extLst>
          </p:cNvPr>
          <p:cNvSpPr txBox="1"/>
          <p:nvPr/>
        </p:nvSpPr>
        <p:spPr>
          <a:xfrm>
            <a:off x="10182175" y="-26221"/>
            <a:ext cx="2060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160fc~400pc -&gt; 10^6 ~ 2.5*10^9</a:t>
            </a:r>
            <a:endParaRPr lang="zh-TW" altLang="en-US" sz="1100" dirty="0"/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460B24EA-383E-BB61-E11F-5466248FAE88}"/>
              </a:ext>
            </a:extLst>
          </p:cNvPr>
          <p:cNvSpPr txBox="1"/>
          <p:nvPr/>
        </p:nvSpPr>
        <p:spPr>
          <a:xfrm>
            <a:off x="3035582" y="1501867"/>
            <a:ext cx="125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Gain =200x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64538FB-B850-B4EA-CE0D-CC744C0D8087}"/>
              </a:ext>
            </a:extLst>
          </p:cNvPr>
          <p:cNvSpPr txBox="1"/>
          <p:nvPr/>
        </p:nvSpPr>
        <p:spPr>
          <a:xfrm>
            <a:off x="731528" y="3826839"/>
            <a:ext cx="35557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Error bar =</a:t>
            </a:r>
            <a:r>
              <a:rPr lang="zh-TW" altLang="en-US" sz="1050" dirty="0"/>
              <a:t> </a:t>
            </a:r>
            <a:r>
              <a:rPr lang="en-US" altLang="zh-TW" sz="1050" dirty="0"/>
              <a:t>sqrt((</a:t>
            </a:r>
            <a:r>
              <a:rPr lang="en-US" altLang="zh-TW" sz="1050" dirty="0" err="1"/>
              <a:t>mean_err</a:t>
            </a:r>
            <a:r>
              <a:rPr lang="en-US" altLang="zh-TW" sz="1050" dirty="0"/>
              <a:t>/mean)^2 + (</a:t>
            </a:r>
            <a:r>
              <a:rPr lang="en-US" altLang="zh-TW" sz="1050" dirty="0" err="1"/>
              <a:t>width_err</a:t>
            </a:r>
            <a:r>
              <a:rPr lang="en-US" altLang="zh-TW" sz="1050" dirty="0"/>
              <a:t>/width)^2)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FF7F663-7787-A384-F0BA-76D2C9F97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BAA1CA0-EC91-337E-3FD6-0E1DA5E3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32</a:t>
            </a:fld>
            <a:endParaRPr kumimoji="1"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BF51E03-515C-6C48-63F6-85D02E659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368" y="1314863"/>
            <a:ext cx="2659923" cy="259582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F2809AD-7D63-9B4F-9805-C79B70FC2A80}"/>
              </a:ext>
            </a:extLst>
          </p:cNvPr>
          <p:cNvSpPr txBox="1"/>
          <p:nvPr/>
        </p:nvSpPr>
        <p:spPr>
          <a:xfrm>
            <a:off x="4696502" y="3821805"/>
            <a:ext cx="26484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Point = </a:t>
            </a:r>
            <a:r>
              <a:rPr lang="en-US" altLang="zh-TW" sz="1050" dirty="0" err="1"/>
              <a:t>Pixel_GetFitMean</a:t>
            </a:r>
            <a:r>
              <a:rPr lang="en-US" altLang="zh-TW" sz="1050" dirty="0"/>
              <a:t>/ </a:t>
            </a:r>
            <a:r>
              <a:rPr lang="en-US" altLang="zh-TW" sz="1050" dirty="0" err="1"/>
              <a:t>Edep_GetFitMean</a:t>
            </a:r>
            <a:endParaRPr lang="en-US" altLang="zh-TW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B8BB8A18-2196-2AEE-D220-CAAC8A97CD6A}"/>
                  </a:ext>
                </a:extLst>
              </p:cNvPr>
              <p:cNvSpPr/>
              <p:nvPr/>
            </p:nvSpPr>
            <p:spPr>
              <a:xfrm>
                <a:off x="731528" y="973197"/>
                <a:ext cx="9677443" cy="287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PbWO</m:t>
                          </m:r>
                        </m:e>
                        <m:sub>
                          <m:r>
                            <a:rPr lang="en-US" altLang="zh-TW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B8BB8A18-2196-2AEE-D220-CAAC8A97CD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8" y="973197"/>
                <a:ext cx="9677443" cy="287582"/>
              </a:xfrm>
              <a:prstGeom prst="rect">
                <a:avLst/>
              </a:prstGeom>
              <a:blipFill>
                <a:blip r:embed="rId8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字方塊 30">
            <a:extLst>
              <a:ext uri="{FF2B5EF4-FFF2-40B4-BE49-F238E27FC236}">
                <a16:creationId xmlns:a16="http://schemas.microsoft.com/office/drawing/2014/main" id="{2DDDF563-5F44-A60C-821F-C94BB771653A}"/>
              </a:ext>
            </a:extLst>
          </p:cNvPr>
          <p:cNvSpPr txBox="1"/>
          <p:nvPr/>
        </p:nvSpPr>
        <p:spPr>
          <a:xfrm>
            <a:off x="5104878" y="1260779"/>
            <a:ext cx="167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Ratio </a:t>
            </a:r>
            <a:endParaRPr lang="zh-TW" alt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0B717FF-4D6A-077C-F2FE-C1005014DD8B}"/>
              </a:ext>
            </a:extLst>
          </p:cNvPr>
          <p:cNvSpPr txBox="1"/>
          <p:nvPr/>
        </p:nvSpPr>
        <p:spPr>
          <a:xfrm>
            <a:off x="1864862" y="1210527"/>
            <a:ext cx="167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Resolution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2A769F3A-CA44-006A-9132-DDF0247F1FC7}"/>
              </a:ext>
            </a:extLst>
          </p:cNvPr>
          <p:cNvSpPr txBox="1"/>
          <p:nvPr/>
        </p:nvSpPr>
        <p:spPr>
          <a:xfrm>
            <a:off x="7966988" y="1260779"/>
            <a:ext cx="167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Pixels to </a:t>
            </a:r>
            <a:r>
              <a:rPr lang="en-US" altLang="zh-TW" dirty="0" err="1"/>
              <a:t>Edep</a:t>
            </a:r>
            <a:endParaRPr lang="zh-TW" altLang="en-US" dirty="0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7DA58F35-CDD3-8BD5-5012-C341696B6C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9460" y="4310548"/>
            <a:ext cx="2610351" cy="2547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F0FE120C-B5A8-76E7-FC80-98D74ECEF296}"/>
                  </a:ext>
                </a:extLst>
              </p:cNvPr>
              <p:cNvSpPr/>
              <p:nvPr/>
            </p:nvSpPr>
            <p:spPr>
              <a:xfrm>
                <a:off x="731528" y="4114356"/>
                <a:ext cx="9677443" cy="287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𝐿𝑌𝑆𝑂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F0FE120C-B5A8-76E7-FC80-98D74ECEF2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8" y="4114356"/>
                <a:ext cx="9677443" cy="287582"/>
              </a:xfrm>
              <a:prstGeom prst="rect">
                <a:avLst/>
              </a:prstGeom>
              <a:blipFill>
                <a:blip r:embed="rId10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文字方塊 40">
            <a:extLst>
              <a:ext uri="{FF2B5EF4-FFF2-40B4-BE49-F238E27FC236}">
                <a16:creationId xmlns:a16="http://schemas.microsoft.com/office/drawing/2014/main" id="{E97C5A91-D294-F75C-1D62-6EC3CCF9656A}"/>
              </a:ext>
            </a:extLst>
          </p:cNvPr>
          <p:cNvSpPr txBox="1"/>
          <p:nvPr/>
        </p:nvSpPr>
        <p:spPr>
          <a:xfrm>
            <a:off x="8532237" y="4655701"/>
            <a:ext cx="325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Looks like the </a:t>
            </a:r>
            <a:r>
              <a:rPr lang="en-US" altLang="zh-TW" dirty="0" err="1"/>
              <a:t>SiPM</a:t>
            </a:r>
            <a:r>
              <a:rPr lang="en-US" altLang="zh-TW" dirty="0"/>
              <a:t> saturation curve we found one years ago.</a:t>
            </a:r>
            <a:endParaRPr lang="zh-TW" altLang="en-US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25AC51CE-D17B-8C63-0BB9-073D17DC734A}"/>
              </a:ext>
            </a:extLst>
          </p:cNvPr>
          <p:cNvSpPr txBox="1"/>
          <p:nvPr/>
        </p:nvSpPr>
        <p:spPr>
          <a:xfrm>
            <a:off x="5799416" y="1501867"/>
            <a:ext cx="125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Gain =200x</a:t>
            </a:r>
            <a:endParaRPr lang="zh-TW" altLang="en-US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3743157-175D-2FD3-6230-C86F175D2CF3}"/>
              </a:ext>
            </a:extLst>
          </p:cNvPr>
          <p:cNvSpPr txBox="1"/>
          <p:nvPr/>
        </p:nvSpPr>
        <p:spPr>
          <a:xfrm>
            <a:off x="8765212" y="1501867"/>
            <a:ext cx="125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Gain =200x</a:t>
            </a:r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BB4DEE69-FAE2-7282-FF36-161C2C3812F7}"/>
              </a:ext>
            </a:extLst>
          </p:cNvPr>
          <p:cNvSpPr/>
          <p:nvPr/>
        </p:nvSpPr>
        <p:spPr>
          <a:xfrm rot="16200000">
            <a:off x="590781" y="1429450"/>
            <a:ext cx="287581" cy="2340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" dirty="0"/>
              <a:t>5x5</a:t>
            </a:r>
            <a:endParaRPr lang="zh-TW" altLang="en-US" sz="500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78A6BAA2-F353-1AB8-0F85-96E619F21DFE}"/>
              </a:ext>
            </a:extLst>
          </p:cNvPr>
          <p:cNvSpPr/>
          <p:nvPr/>
        </p:nvSpPr>
        <p:spPr>
          <a:xfrm rot="16200000">
            <a:off x="741697" y="4445627"/>
            <a:ext cx="287581" cy="2340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" dirty="0"/>
              <a:t>5x5</a:t>
            </a:r>
            <a:endParaRPr lang="zh-TW" altLang="en-US" sz="5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4F1150E-6384-33C5-6F72-096841262CB6}"/>
              </a:ext>
            </a:extLst>
          </p:cNvPr>
          <p:cNvSpPr txBox="1"/>
          <p:nvPr/>
        </p:nvSpPr>
        <p:spPr>
          <a:xfrm>
            <a:off x="10016940" y="2050773"/>
            <a:ext cx="1901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Todo: linear fitting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8678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DCB44-6551-56FA-E322-630D4B13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5A4AF6E1-2AA6-3914-C513-30D85536C8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364"/>
          <a:stretch>
            <a:fillRect/>
          </a:stretch>
        </p:blipFill>
        <p:spPr>
          <a:xfrm>
            <a:off x="242560" y="1442032"/>
            <a:ext cx="2657917" cy="250667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4D96A2E3-D6F7-5C23-C69E-BEE371100E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>
          <a:xfrm>
            <a:off x="3076333" y="1433335"/>
            <a:ext cx="2573171" cy="250613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3C6455F-9075-5E27-8780-7FC1F5F8A2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93"/>
          <a:stretch>
            <a:fillRect/>
          </a:stretch>
        </p:blipFill>
        <p:spPr>
          <a:xfrm>
            <a:off x="5734880" y="1433335"/>
            <a:ext cx="2599253" cy="250613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C46945C5-6185-E9FB-3707-C322F9CE918A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B9920335-5312-BAAE-9BF8-2C656531186A}"/>
                  </a:ext>
                </a:extLst>
              </p:cNvPr>
              <p:cNvSpPr txBox="1"/>
              <p:nvPr/>
            </p:nvSpPr>
            <p:spPr>
              <a:xfrm>
                <a:off x="567003" y="987121"/>
                <a:ext cx="2334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150MeV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PbWO</m:t>
                        </m:r>
                      </m:e>
                      <m:sub>
                        <m:r>
                          <a:rPr lang="en-US" altLang="zh-TW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dirty="0"/>
                  <a:t>+SiPM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B9920335-5312-BAAE-9BF8-2C6565311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03" y="987121"/>
                <a:ext cx="2334998" cy="369332"/>
              </a:xfrm>
              <a:prstGeom prst="rect">
                <a:avLst/>
              </a:prstGeom>
              <a:blipFill>
                <a:blip r:embed="rId5"/>
                <a:stretch>
                  <a:fillRect l="-2089" t="-9836" r="-2350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>
            <a:extLst>
              <a:ext uri="{FF2B5EF4-FFF2-40B4-BE49-F238E27FC236}">
                <a16:creationId xmlns:a16="http://schemas.microsoft.com/office/drawing/2014/main" id="{4911874B-528C-22F3-CD93-CEF6D1B577C4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A754468-44B1-618F-353B-7F227F27FA3E}"/>
              </a:ext>
            </a:extLst>
          </p:cNvPr>
          <p:cNvSpPr txBox="1"/>
          <p:nvPr/>
        </p:nvSpPr>
        <p:spPr>
          <a:xfrm>
            <a:off x="10182175" y="-26221"/>
            <a:ext cx="2060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160fc~400pc -&gt; 10^6 ~ 2.5*10^9</a:t>
            </a:r>
            <a:endParaRPr lang="zh-TW" altLang="en-US" sz="11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D803084-CD1B-C75A-3129-20D7AC22F590}"/>
              </a:ext>
            </a:extLst>
          </p:cNvPr>
          <p:cNvSpPr txBox="1"/>
          <p:nvPr/>
        </p:nvSpPr>
        <p:spPr>
          <a:xfrm>
            <a:off x="4368134" y="1208542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Gain =15x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8F3A4C6-9D4E-A005-9646-D805AD75AFAA}"/>
              </a:ext>
            </a:extLst>
          </p:cNvPr>
          <p:cNvSpPr txBox="1"/>
          <p:nvPr/>
        </p:nvSpPr>
        <p:spPr>
          <a:xfrm>
            <a:off x="8661646" y="3220977"/>
            <a:ext cx="17219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*Fitting function is Gaussian</a:t>
            </a: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F46DA747-54A7-DDFD-FCBB-C0D6503FE61D}"/>
              </a:ext>
            </a:extLst>
          </p:cNvPr>
          <p:cNvSpPr txBox="1"/>
          <p:nvPr/>
        </p:nvSpPr>
        <p:spPr>
          <a:xfrm>
            <a:off x="5813261" y="1388959"/>
            <a:ext cx="830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Resolution:</a:t>
            </a:r>
            <a:endParaRPr lang="zh-TW" altLang="en-US" sz="1100" dirty="0"/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EFBD4FF0-10B3-9F3C-3001-84BE7288DE67}"/>
              </a:ext>
            </a:extLst>
          </p:cNvPr>
          <p:cNvSpPr txBox="1"/>
          <p:nvPr/>
        </p:nvSpPr>
        <p:spPr>
          <a:xfrm>
            <a:off x="7181000" y="117178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Gain =200x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DE4E5D1-4B54-912B-4952-812345769BC4}"/>
              </a:ext>
            </a:extLst>
          </p:cNvPr>
          <p:cNvSpPr txBox="1"/>
          <p:nvPr/>
        </p:nvSpPr>
        <p:spPr>
          <a:xfrm>
            <a:off x="4616335" y="424411"/>
            <a:ext cx="711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 </a:t>
            </a:r>
            <a:r>
              <a:rPr lang="en-US" altLang="zh-TW" dirty="0"/>
              <a:t>#</a:t>
            </a:r>
            <a:r>
              <a:rPr lang="zh-TW" altLang="en-US" dirty="0"/>
              <a:t> </a:t>
            </a:r>
            <a:r>
              <a:rPr lang="en-US" altLang="zh-TW" dirty="0"/>
              <a:t>of fired pixels =</a:t>
            </a:r>
            <a:r>
              <a:rPr lang="zh-TW" altLang="en-US" dirty="0"/>
              <a:t> </a:t>
            </a:r>
            <a:r>
              <a:rPr lang="en-US" altLang="zh-TW" dirty="0"/>
              <a:t># of photons</a:t>
            </a:r>
            <a:r>
              <a:rPr lang="ja-JP" altLang="en-US" dirty="0"/>
              <a:t> </a:t>
            </a:r>
            <a:r>
              <a:rPr lang="en-US" altLang="ja-JP" dirty="0"/>
              <a:t>hit sensor * PDF * </a:t>
            </a:r>
            <a:r>
              <a:rPr lang="en-US" altLang="ja-JP" dirty="0" err="1"/>
              <a:t>Recovery_time</a:t>
            </a:r>
            <a:r>
              <a:rPr lang="en-US" altLang="ja-JP" dirty="0"/>
              <a:t>()* </a:t>
            </a:r>
            <a:r>
              <a:rPr lang="en-US" altLang="ja-JP" dirty="0">
                <a:solidFill>
                  <a:srgbClr val="FF0000"/>
                </a:solidFill>
              </a:rPr>
              <a:t>Gain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86AC166-DD2D-A8A2-1607-9CC12D2A3737}"/>
              </a:ext>
            </a:extLst>
          </p:cNvPr>
          <p:cNvSpPr txBox="1"/>
          <p:nvPr/>
        </p:nvSpPr>
        <p:spPr>
          <a:xfrm>
            <a:off x="2868530" y="1410314"/>
            <a:ext cx="830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Resolution:</a:t>
            </a:r>
            <a:endParaRPr lang="zh-TW" altLang="en-US" sz="11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B1C1B3E-BE6E-00B9-340D-8EE1E4D1A236}"/>
              </a:ext>
            </a:extLst>
          </p:cNvPr>
          <p:cNvSpPr txBox="1"/>
          <p:nvPr/>
        </p:nvSpPr>
        <p:spPr>
          <a:xfrm>
            <a:off x="528395" y="1410314"/>
            <a:ext cx="830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Resolution:</a:t>
            </a:r>
            <a:endParaRPr lang="zh-TW" altLang="en-US" sz="11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5424972-F31F-9E23-2EF7-AFA5F5552093}"/>
              </a:ext>
            </a:extLst>
          </p:cNvPr>
          <p:cNvSpPr txBox="1"/>
          <p:nvPr/>
        </p:nvSpPr>
        <p:spPr>
          <a:xfrm>
            <a:off x="6007961" y="4606241"/>
            <a:ext cx="5375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According Kai-Yu, the dynamic range is 160fc to 400pC, which is 10^6 to 2.5*10^9 #_of_fired_pixels @gain=1. </a:t>
            </a:r>
            <a:br>
              <a:rPr lang="en-US" altLang="zh-TW" dirty="0"/>
            </a:br>
            <a:endParaRPr lang="en-US" altLang="zh-TW" dirty="0"/>
          </a:p>
          <a:p>
            <a:r>
              <a:rPr lang="en-US" altLang="zh-TW" dirty="0"/>
              <a:t>Gain needs to be determined?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936D391-65BA-7983-05FD-E011CB49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A74FDFB-8E99-6EDE-8431-2EED488A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33</a:t>
            </a:fld>
            <a:endParaRPr kumimoji="1"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BEF4983-D209-5309-D832-E97E52A4F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16" y="4544292"/>
            <a:ext cx="4476045" cy="2179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5B028A50-74E6-44E9-7005-3A5A02D3E97D}"/>
                  </a:ext>
                </a:extLst>
              </p:cNvPr>
              <p:cNvSpPr txBox="1"/>
              <p:nvPr/>
            </p:nvSpPr>
            <p:spPr>
              <a:xfrm>
                <a:off x="1879539" y="4225636"/>
                <a:ext cx="2334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800MeV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PbWO</m:t>
                        </m:r>
                      </m:e>
                      <m:sub>
                        <m:r>
                          <a:rPr lang="en-US" altLang="zh-TW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dirty="0"/>
                  <a:t>+SiPM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5B028A50-74E6-44E9-7005-3A5A02D3E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539" y="4225636"/>
                <a:ext cx="2334998" cy="369332"/>
              </a:xfrm>
              <a:prstGeom prst="rect">
                <a:avLst/>
              </a:prstGeom>
              <a:blipFill>
                <a:blip r:embed="rId7"/>
                <a:stretch>
                  <a:fillRect l="-2089" t="-8197" r="-2350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C4473C63-5F54-5721-8CB2-92266B45124C}"/>
                  </a:ext>
                </a:extLst>
              </p:cNvPr>
              <p:cNvSpPr txBox="1"/>
              <p:nvPr/>
            </p:nvSpPr>
            <p:spPr>
              <a:xfrm>
                <a:off x="8709607" y="1625052"/>
                <a:ext cx="1626023" cy="355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100" dirty="0"/>
                  <a:t>Resolution</a:t>
                </a:r>
                <a:r>
                  <a:rPr lang="zh-TW" altLang="en-US" sz="1100" dirty="0"/>
                  <a:t> </a:t>
                </a:r>
                <a:r>
                  <a:rPr lang="en-US" altLang="zh-TW" sz="1100" dirty="0"/>
                  <a:t>=</a:t>
                </a:r>
                <a:r>
                  <a:rPr lang="zh-TW" altLang="en-US" sz="11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1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sz="1100" i="1" dirty="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altLang="zh-TW" sz="1100" b="0" i="1" dirty="0" smtClean="0">
                            <a:latin typeface="Cambria Math" panose="02040503050406030204" pitchFamily="18" charset="0"/>
                          </a:rPr>
                          <m:t>𝑖𝑡𝑡𝑖𝑛𝑔</m:t>
                        </m:r>
                        <m:r>
                          <a:rPr lang="en-US" altLang="zh-TW" sz="11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10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altLang="zh-TW" sz="1100" b="0" i="1" dirty="0" smtClean="0">
                            <a:latin typeface="Cambria Math" panose="02040503050406030204" pitchFamily="18" charset="0"/>
                          </a:rPr>
                          <m:t>𝐹𝑖𝑡𝑡𝑖𝑛𝑔</m:t>
                        </m:r>
                        <m:r>
                          <a:rPr lang="en-US" altLang="zh-TW" sz="11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100" b="0" i="1" dirty="0" smtClean="0">
                            <a:latin typeface="Cambria Math" panose="02040503050406030204" pitchFamily="18" charset="0"/>
                          </a:rPr>
                          <m:t>𝑀𝑒𝑎𝑛</m:t>
                        </m:r>
                      </m:den>
                    </m:f>
                  </m:oMath>
                </a14:m>
                <a:r>
                  <a:rPr lang="en-US" altLang="zh-TW" sz="1100" dirty="0"/>
                  <a:t> </a:t>
                </a:r>
                <a:endParaRPr lang="zh-TW" altLang="en-US" sz="11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C4473C63-5F54-5721-8CB2-92266B451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607" y="1625052"/>
                <a:ext cx="1626023" cy="355354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890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DE25E-D554-E8AC-F336-355A61C48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1EDF746B-62A4-499F-1288-200420622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9890"/>
            <a:ext cx="2206001" cy="2049109"/>
          </a:xfrm>
          <a:prstGeom prst="rect">
            <a:avLst/>
          </a:prstGeom>
        </p:spPr>
      </p:pic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0F6A4C77-34E5-1B7C-1DB6-37AD8E59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34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D2A65896-1B3A-2C3B-F117-AB639CD66AB2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883CE8A-25BC-007E-B9D2-6BC931ADCD5B}"/>
              </a:ext>
            </a:extLst>
          </p:cNvPr>
          <p:cNvSpPr txBox="1"/>
          <p:nvPr/>
        </p:nvSpPr>
        <p:spPr>
          <a:xfrm>
            <a:off x="285399" y="768336"/>
            <a:ext cx="194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Optical simulation: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8EE194C-E8CB-74D2-E8CA-63398ED47D8F}"/>
              </a:ext>
            </a:extLst>
          </p:cNvPr>
          <p:cNvSpPr txBox="1"/>
          <p:nvPr/>
        </p:nvSpPr>
        <p:spPr>
          <a:xfrm>
            <a:off x="286434" y="1336164"/>
            <a:ext cx="1789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Hits on photon senser</a:t>
            </a:r>
            <a:endParaRPr lang="zh-TW" altLang="en-US" sz="1400" dirty="0"/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8F6CFD94-CE89-C979-F9DC-7AB270BF2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623" y="1641811"/>
            <a:ext cx="2275948" cy="2049109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1994ECEB-2189-0B43-EBA9-46CB0BBA43EB}"/>
              </a:ext>
            </a:extLst>
          </p:cNvPr>
          <p:cNvSpPr txBox="1"/>
          <p:nvPr/>
        </p:nvSpPr>
        <p:spPr>
          <a:xfrm>
            <a:off x="3097502" y="1336164"/>
            <a:ext cx="2194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Triggered on photon sensor</a:t>
            </a:r>
            <a:endParaRPr lang="zh-TW" altLang="en-US" sz="1400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FC958B92-B06E-E929-B304-872A4CECD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307" y="1360563"/>
            <a:ext cx="2507086" cy="2330357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31805A17-C964-916A-142D-A04C784A708F}"/>
              </a:ext>
            </a:extLst>
          </p:cNvPr>
          <p:cNvSpPr txBox="1"/>
          <p:nvPr/>
        </p:nvSpPr>
        <p:spPr>
          <a:xfrm>
            <a:off x="7606689" y="3549616"/>
            <a:ext cx="6591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Time(ns)</a:t>
            </a:r>
            <a:endParaRPr lang="zh-TW" altLang="en-US" sz="105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1E71C94-9EE3-AEE4-00BD-86ED5A5D0E91}"/>
              </a:ext>
            </a:extLst>
          </p:cNvPr>
          <p:cNvSpPr txBox="1"/>
          <p:nvPr/>
        </p:nvSpPr>
        <p:spPr>
          <a:xfrm>
            <a:off x="5036398" y="1660653"/>
            <a:ext cx="9685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# of pixel fired</a:t>
            </a:r>
            <a:endParaRPr lang="zh-TW" altLang="en-US" sz="1050" dirty="0"/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04D9FA46-20D4-8448-19DB-28C963EB9950}"/>
              </a:ext>
            </a:extLst>
          </p:cNvPr>
          <p:cNvCxnSpPr>
            <a:cxnSpLocks/>
          </p:cNvCxnSpPr>
          <p:nvPr/>
        </p:nvCxnSpPr>
        <p:spPr>
          <a:xfrm flipH="1">
            <a:off x="6082761" y="1861626"/>
            <a:ext cx="313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55B5203-BB3A-9359-F300-FA270BAE802D}"/>
              </a:ext>
            </a:extLst>
          </p:cNvPr>
          <p:cNvCxnSpPr>
            <a:cxnSpLocks/>
          </p:cNvCxnSpPr>
          <p:nvPr/>
        </p:nvCxnSpPr>
        <p:spPr>
          <a:xfrm flipH="1" flipV="1">
            <a:off x="6219358" y="1859391"/>
            <a:ext cx="20081" cy="16130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9BB3117-B0F2-70C8-F3A4-5116DA915CE1}"/>
              </a:ext>
            </a:extLst>
          </p:cNvPr>
          <p:cNvSpPr txBox="1"/>
          <p:nvPr/>
        </p:nvSpPr>
        <p:spPr>
          <a:xfrm>
            <a:off x="6296039" y="2327823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Height </a:t>
            </a:r>
            <a:endParaRPr lang="zh-TW" altLang="en-US" sz="1100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CF17713-6D73-D238-07A3-9DC1A8F33B19}"/>
              </a:ext>
            </a:extLst>
          </p:cNvPr>
          <p:cNvSpPr txBox="1"/>
          <p:nvPr/>
        </p:nvSpPr>
        <p:spPr>
          <a:xfrm>
            <a:off x="3801065" y="5260226"/>
            <a:ext cx="4407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/>
              <a:t>160fC to 400pC = 10 pixels to 25*10^4 pixels (if gain == 10^5)</a:t>
            </a:r>
            <a:endParaRPr lang="zh-TW" altLang="en-US" sz="1100" dirty="0"/>
          </a:p>
        </p:txBody>
      </p:sp>
      <p:sp>
        <p:nvSpPr>
          <p:cNvPr id="52" name="箭號: 向下 51">
            <a:extLst>
              <a:ext uri="{FF2B5EF4-FFF2-40B4-BE49-F238E27FC236}">
                <a16:creationId xmlns:a16="http://schemas.microsoft.com/office/drawing/2014/main" id="{792B4800-D339-6C24-EDCD-B01DE04486FE}"/>
              </a:ext>
            </a:extLst>
          </p:cNvPr>
          <p:cNvSpPr/>
          <p:nvPr/>
        </p:nvSpPr>
        <p:spPr>
          <a:xfrm rot="16200000">
            <a:off x="2486264" y="2377620"/>
            <a:ext cx="398791" cy="68289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F1303BB9-2701-3060-6C39-80244049D0BB}"/>
              </a:ext>
            </a:extLst>
          </p:cNvPr>
          <p:cNvSpPr txBox="1"/>
          <p:nvPr/>
        </p:nvSpPr>
        <p:spPr>
          <a:xfrm>
            <a:off x="2102531" y="2180073"/>
            <a:ext cx="1179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PDE &amp; Recovery</a:t>
            </a:r>
            <a:endParaRPr lang="zh-TW" altLang="en-US" sz="1200" dirty="0"/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A779D862-C06A-B4DA-17C6-EF7AC4F19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900" y="1447293"/>
            <a:ext cx="2237848" cy="2280171"/>
          </a:xfrm>
          <a:prstGeom prst="rect">
            <a:avLst/>
          </a:prstGeom>
        </p:spPr>
      </p:pic>
      <p:sp>
        <p:nvSpPr>
          <p:cNvPr id="60" name="箭號: 向右 59">
            <a:extLst>
              <a:ext uri="{FF2B5EF4-FFF2-40B4-BE49-F238E27FC236}">
                <a16:creationId xmlns:a16="http://schemas.microsoft.com/office/drawing/2014/main" id="{238CAE91-F326-033D-12F8-A588BB625A4F}"/>
              </a:ext>
            </a:extLst>
          </p:cNvPr>
          <p:cNvSpPr/>
          <p:nvPr/>
        </p:nvSpPr>
        <p:spPr>
          <a:xfrm>
            <a:off x="8496644" y="2483125"/>
            <a:ext cx="659155" cy="3189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27CDCD3B-6ED3-5A05-8ADD-111E8AF94318}"/>
              </a:ext>
            </a:extLst>
          </p:cNvPr>
          <p:cNvSpPr txBox="1"/>
          <p:nvPr/>
        </p:nvSpPr>
        <p:spPr>
          <a:xfrm>
            <a:off x="8354544" y="2010459"/>
            <a:ext cx="10342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/>
              <a:t>Integral # of pixel fired</a:t>
            </a:r>
            <a:endParaRPr lang="zh-TW" altLang="en-US" sz="1050" dirty="0"/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58B3D7B2-564B-5EBF-95D1-E586624BEA95}"/>
              </a:ext>
            </a:extLst>
          </p:cNvPr>
          <p:cNvSpPr txBox="1"/>
          <p:nvPr/>
        </p:nvSpPr>
        <p:spPr>
          <a:xfrm>
            <a:off x="9040572" y="1560869"/>
            <a:ext cx="7889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# of events</a:t>
            </a:r>
            <a:endParaRPr lang="zh-TW" altLang="en-US" sz="1050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CB6C035-7384-F1B6-6B6A-2712CD44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81990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61F20-B3D1-8C2E-DE0A-4BD736FBD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EDFC7DA-D3D1-035A-46B9-36DD58190766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072C13D-2D2E-5D88-E784-891F1507AB44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1DF69F5-56F6-7FF0-EE26-2EA08E7497FE}"/>
              </a:ext>
            </a:extLst>
          </p:cNvPr>
          <p:cNvSpPr txBox="1"/>
          <p:nvPr/>
        </p:nvSpPr>
        <p:spPr>
          <a:xfrm>
            <a:off x="6725743" y="958889"/>
            <a:ext cx="71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Al foil</a:t>
            </a:r>
            <a:endParaRPr lang="zh-TW" altLang="en-US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21D8C1B-A297-1834-4358-BDA81C45E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761" y="2112858"/>
            <a:ext cx="7522239" cy="373394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78CE4E91-5376-A6B4-1EBE-E6183820F3EB}"/>
              </a:ext>
            </a:extLst>
          </p:cNvPr>
          <p:cNvSpPr/>
          <p:nvPr/>
        </p:nvSpPr>
        <p:spPr>
          <a:xfrm>
            <a:off x="4710368" y="211285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A218716-7A8A-E4B1-5DE6-3BE783762BB6}"/>
              </a:ext>
            </a:extLst>
          </p:cNvPr>
          <p:cNvSpPr/>
          <p:nvPr/>
        </p:nvSpPr>
        <p:spPr>
          <a:xfrm>
            <a:off x="5939972" y="211285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4FB3432-85FD-52A5-939F-C85743B9F6B2}"/>
              </a:ext>
            </a:extLst>
          </p:cNvPr>
          <p:cNvSpPr/>
          <p:nvPr/>
        </p:nvSpPr>
        <p:spPr>
          <a:xfrm>
            <a:off x="7231335" y="211285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A99CCF5-D4AB-A197-A24A-8DDBF4F3AE23}"/>
              </a:ext>
            </a:extLst>
          </p:cNvPr>
          <p:cNvSpPr/>
          <p:nvPr/>
        </p:nvSpPr>
        <p:spPr>
          <a:xfrm>
            <a:off x="8478244" y="211285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2CB55CB-0D0F-B6DF-6B8A-D51E9AE75E61}"/>
              </a:ext>
            </a:extLst>
          </p:cNvPr>
          <p:cNvSpPr/>
          <p:nvPr/>
        </p:nvSpPr>
        <p:spPr>
          <a:xfrm>
            <a:off x="9754154" y="211285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02D9BE6-E7BE-2A4C-726F-38559E0BED47}"/>
              </a:ext>
            </a:extLst>
          </p:cNvPr>
          <p:cNvSpPr/>
          <p:nvPr/>
        </p:nvSpPr>
        <p:spPr>
          <a:xfrm>
            <a:off x="10984892" y="211285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8CA3180-0F34-3358-87DA-35C5C417DC02}"/>
              </a:ext>
            </a:extLst>
          </p:cNvPr>
          <p:cNvSpPr/>
          <p:nvPr/>
        </p:nvSpPr>
        <p:spPr>
          <a:xfrm>
            <a:off x="4710368" y="274124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304C431-6BF5-9BA8-B775-90C7781901C1}"/>
              </a:ext>
            </a:extLst>
          </p:cNvPr>
          <p:cNvSpPr/>
          <p:nvPr/>
        </p:nvSpPr>
        <p:spPr>
          <a:xfrm>
            <a:off x="5939972" y="274124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5C2EE048-4E1F-4A97-94FC-C147BE0FAF45}"/>
              </a:ext>
            </a:extLst>
          </p:cNvPr>
          <p:cNvSpPr/>
          <p:nvPr/>
        </p:nvSpPr>
        <p:spPr>
          <a:xfrm>
            <a:off x="7231335" y="274124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D9D2AD15-ED84-EFBA-C835-8277BCFF40C3}"/>
              </a:ext>
            </a:extLst>
          </p:cNvPr>
          <p:cNvSpPr/>
          <p:nvPr/>
        </p:nvSpPr>
        <p:spPr>
          <a:xfrm>
            <a:off x="8478244" y="274124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9D5F04F-2921-7CDD-8A20-D1C98B3E298E}"/>
              </a:ext>
            </a:extLst>
          </p:cNvPr>
          <p:cNvSpPr/>
          <p:nvPr/>
        </p:nvSpPr>
        <p:spPr>
          <a:xfrm>
            <a:off x="9754154" y="274124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1B02410-A855-0EE9-8FFC-E95775F96480}"/>
              </a:ext>
            </a:extLst>
          </p:cNvPr>
          <p:cNvSpPr/>
          <p:nvPr/>
        </p:nvSpPr>
        <p:spPr>
          <a:xfrm>
            <a:off x="10984892" y="274124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A97B6144-83F6-1845-1217-737C1A9E2F2B}"/>
              </a:ext>
            </a:extLst>
          </p:cNvPr>
          <p:cNvSpPr/>
          <p:nvPr/>
        </p:nvSpPr>
        <p:spPr>
          <a:xfrm>
            <a:off x="4710368" y="3371794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5977A38D-05A5-2B7B-0073-20C8FF78A1F8}"/>
              </a:ext>
            </a:extLst>
          </p:cNvPr>
          <p:cNvSpPr/>
          <p:nvPr/>
        </p:nvSpPr>
        <p:spPr>
          <a:xfrm>
            <a:off x="5939972" y="3371794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8F77415-1D1C-98C0-CDD8-FBDC520C2731}"/>
              </a:ext>
            </a:extLst>
          </p:cNvPr>
          <p:cNvSpPr/>
          <p:nvPr/>
        </p:nvSpPr>
        <p:spPr>
          <a:xfrm>
            <a:off x="7231335" y="3371794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83C6A4B5-65B4-4B1D-D6E1-2151D57F40F4}"/>
              </a:ext>
            </a:extLst>
          </p:cNvPr>
          <p:cNvSpPr/>
          <p:nvPr/>
        </p:nvSpPr>
        <p:spPr>
          <a:xfrm>
            <a:off x="8478244" y="3371794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8A0E4EC-7550-09CE-6696-A51246323A7E}"/>
              </a:ext>
            </a:extLst>
          </p:cNvPr>
          <p:cNvSpPr/>
          <p:nvPr/>
        </p:nvSpPr>
        <p:spPr>
          <a:xfrm>
            <a:off x="9754154" y="3371794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3959DB2-F5D1-530D-89A4-B6FD6258BBA8}"/>
              </a:ext>
            </a:extLst>
          </p:cNvPr>
          <p:cNvSpPr/>
          <p:nvPr/>
        </p:nvSpPr>
        <p:spPr>
          <a:xfrm>
            <a:off x="10984892" y="3371794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1F8485C3-4308-9117-7763-8182EA14C824}"/>
              </a:ext>
            </a:extLst>
          </p:cNvPr>
          <p:cNvSpPr/>
          <p:nvPr/>
        </p:nvSpPr>
        <p:spPr>
          <a:xfrm>
            <a:off x="4710368" y="4000181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C5ED2F09-E832-275D-DFCB-E32492D55248}"/>
              </a:ext>
            </a:extLst>
          </p:cNvPr>
          <p:cNvSpPr/>
          <p:nvPr/>
        </p:nvSpPr>
        <p:spPr>
          <a:xfrm>
            <a:off x="5939972" y="4000181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07291EC-A8F1-FFFB-53ED-FC68468A8C65}"/>
              </a:ext>
            </a:extLst>
          </p:cNvPr>
          <p:cNvSpPr/>
          <p:nvPr/>
        </p:nvSpPr>
        <p:spPr>
          <a:xfrm>
            <a:off x="7231335" y="4000181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752B8D26-7BA1-550E-AB37-3A5B47F84B09}"/>
              </a:ext>
            </a:extLst>
          </p:cNvPr>
          <p:cNvSpPr/>
          <p:nvPr/>
        </p:nvSpPr>
        <p:spPr>
          <a:xfrm>
            <a:off x="8478244" y="4000181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8667E24-526E-1387-7D72-B187496880D1}"/>
              </a:ext>
            </a:extLst>
          </p:cNvPr>
          <p:cNvSpPr/>
          <p:nvPr/>
        </p:nvSpPr>
        <p:spPr>
          <a:xfrm>
            <a:off x="9754154" y="4000181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99418DEC-A61E-8EA6-8C54-2FE7DEDA1C83}"/>
              </a:ext>
            </a:extLst>
          </p:cNvPr>
          <p:cNvSpPr/>
          <p:nvPr/>
        </p:nvSpPr>
        <p:spPr>
          <a:xfrm>
            <a:off x="10984892" y="4000181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4AC082F0-334E-4EF0-0E71-417B3244A43F}"/>
              </a:ext>
            </a:extLst>
          </p:cNvPr>
          <p:cNvSpPr/>
          <p:nvPr/>
        </p:nvSpPr>
        <p:spPr>
          <a:xfrm>
            <a:off x="4710368" y="461577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04FFDC7E-C42F-8AF8-574E-0291AE07BA29}"/>
              </a:ext>
            </a:extLst>
          </p:cNvPr>
          <p:cNvSpPr/>
          <p:nvPr/>
        </p:nvSpPr>
        <p:spPr>
          <a:xfrm>
            <a:off x="5939972" y="461577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E79B18F5-EC03-9F75-FFEC-BDF6CFC34EBD}"/>
              </a:ext>
            </a:extLst>
          </p:cNvPr>
          <p:cNvSpPr/>
          <p:nvPr/>
        </p:nvSpPr>
        <p:spPr>
          <a:xfrm>
            <a:off x="7231335" y="461577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1F560B0-D8A9-537A-4D53-B55C5BC3884D}"/>
              </a:ext>
            </a:extLst>
          </p:cNvPr>
          <p:cNvSpPr/>
          <p:nvPr/>
        </p:nvSpPr>
        <p:spPr>
          <a:xfrm>
            <a:off x="8478244" y="461577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8A7DC9F1-41D5-350D-F80D-73EAFCA1FD8B}"/>
              </a:ext>
            </a:extLst>
          </p:cNvPr>
          <p:cNvSpPr/>
          <p:nvPr/>
        </p:nvSpPr>
        <p:spPr>
          <a:xfrm>
            <a:off x="9754154" y="461577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622F65DC-6560-886C-A9AC-C3DD6CE8A384}"/>
              </a:ext>
            </a:extLst>
          </p:cNvPr>
          <p:cNvSpPr/>
          <p:nvPr/>
        </p:nvSpPr>
        <p:spPr>
          <a:xfrm>
            <a:off x="10984892" y="4615778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D84E2CED-E862-4488-F35E-9B8DCA7F0D86}"/>
              </a:ext>
            </a:extLst>
          </p:cNvPr>
          <p:cNvSpPr/>
          <p:nvPr/>
        </p:nvSpPr>
        <p:spPr>
          <a:xfrm>
            <a:off x="4710368" y="524416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3A27CBE2-27FA-B09D-C0EB-FC74645F2AB9}"/>
              </a:ext>
            </a:extLst>
          </p:cNvPr>
          <p:cNvSpPr/>
          <p:nvPr/>
        </p:nvSpPr>
        <p:spPr>
          <a:xfrm>
            <a:off x="5939972" y="524416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F942F70D-3CB3-6E67-7E96-A079F9310695}"/>
              </a:ext>
            </a:extLst>
          </p:cNvPr>
          <p:cNvSpPr/>
          <p:nvPr/>
        </p:nvSpPr>
        <p:spPr>
          <a:xfrm>
            <a:off x="7231335" y="524416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1EBE016F-061A-597F-C83B-B988776DE74D}"/>
              </a:ext>
            </a:extLst>
          </p:cNvPr>
          <p:cNvSpPr/>
          <p:nvPr/>
        </p:nvSpPr>
        <p:spPr>
          <a:xfrm>
            <a:off x="8478244" y="524416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7B5172DC-6CFC-22F8-DFB2-0F26425A8497}"/>
              </a:ext>
            </a:extLst>
          </p:cNvPr>
          <p:cNvSpPr/>
          <p:nvPr/>
        </p:nvSpPr>
        <p:spPr>
          <a:xfrm>
            <a:off x="9754154" y="524416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FD5A7FAC-61F2-CE1F-8019-DBD1628D866C}"/>
              </a:ext>
            </a:extLst>
          </p:cNvPr>
          <p:cNvSpPr/>
          <p:nvPr/>
        </p:nvSpPr>
        <p:spPr>
          <a:xfrm>
            <a:off x="10984892" y="5244165"/>
            <a:ext cx="1161936" cy="602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" name="直線單箭頭接點 1">
            <a:extLst>
              <a:ext uri="{FF2B5EF4-FFF2-40B4-BE49-F238E27FC236}">
                <a16:creationId xmlns:a16="http://schemas.microsoft.com/office/drawing/2014/main" id="{CF81C97D-6AD8-BE91-B1A4-586FFE3102AE}"/>
              </a:ext>
            </a:extLst>
          </p:cNvPr>
          <p:cNvCxnSpPr>
            <a:cxnSpLocks/>
          </p:cNvCxnSpPr>
          <p:nvPr/>
        </p:nvCxnSpPr>
        <p:spPr>
          <a:xfrm>
            <a:off x="7305019" y="1349010"/>
            <a:ext cx="91286" cy="763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E7C1AFC-705F-08EE-E197-96DB256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40353D-254D-DCE3-A356-A871554F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35</a:t>
            </a:fld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9F0A775-CD02-BA88-84D6-AA80716E9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34" y="1784848"/>
            <a:ext cx="4308155" cy="42865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65AA606-B643-1A8E-29BA-336C67571708}"/>
              </a:ext>
            </a:extLst>
          </p:cNvPr>
          <p:cNvSpPr/>
          <p:nvPr/>
        </p:nvSpPr>
        <p:spPr>
          <a:xfrm>
            <a:off x="2311911" y="1784848"/>
            <a:ext cx="2154078" cy="21058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1D4E54-C09B-2A86-8583-2C8370F9B34B}"/>
              </a:ext>
            </a:extLst>
          </p:cNvPr>
          <p:cNvSpPr/>
          <p:nvPr/>
        </p:nvSpPr>
        <p:spPr>
          <a:xfrm>
            <a:off x="157833" y="1784848"/>
            <a:ext cx="2154078" cy="21058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4D50F8D-DDF8-D991-37CF-81166E5A6616}"/>
              </a:ext>
            </a:extLst>
          </p:cNvPr>
          <p:cNvSpPr/>
          <p:nvPr/>
        </p:nvSpPr>
        <p:spPr>
          <a:xfrm>
            <a:off x="157833" y="3890739"/>
            <a:ext cx="2154078" cy="21058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704135-CB87-8D10-6210-FC112D66DE07}"/>
              </a:ext>
            </a:extLst>
          </p:cNvPr>
          <p:cNvSpPr/>
          <p:nvPr/>
        </p:nvSpPr>
        <p:spPr>
          <a:xfrm>
            <a:off x="2311911" y="3890739"/>
            <a:ext cx="2154078" cy="21058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221BF5B-B2A9-3506-BC35-B432F5CC17A9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1137295" y="6030324"/>
            <a:ext cx="244506" cy="123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E0FC037-590E-4E8C-12D7-55595E5E8604}"/>
              </a:ext>
            </a:extLst>
          </p:cNvPr>
          <p:cNvSpPr txBox="1"/>
          <p:nvPr/>
        </p:nvSpPr>
        <p:spPr>
          <a:xfrm>
            <a:off x="420496" y="5968805"/>
            <a:ext cx="71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Al foil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79507E6-98E1-C14A-A540-DB116F336DEC}"/>
              </a:ext>
            </a:extLst>
          </p:cNvPr>
          <p:cNvSpPr txBox="1"/>
          <p:nvPr/>
        </p:nvSpPr>
        <p:spPr>
          <a:xfrm>
            <a:off x="1956159" y="1415516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GDML</a:t>
            </a:r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385D8A7-3DED-D4A0-E42A-16DB514FFC3B}"/>
              </a:ext>
            </a:extLst>
          </p:cNvPr>
          <p:cNvSpPr/>
          <p:nvPr/>
        </p:nvSpPr>
        <p:spPr>
          <a:xfrm>
            <a:off x="3247505" y="1328221"/>
            <a:ext cx="791095" cy="3018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LYSO</a:t>
            </a:r>
            <a:endParaRPr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32F560D-35D9-94AE-1364-160F318BCC6C}"/>
              </a:ext>
            </a:extLst>
          </p:cNvPr>
          <p:cNvSpPr/>
          <p:nvPr/>
        </p:nvSpPr>
        <p:spPr>
          <a:xfrm>
            <a:off x="8539941" y="1328221"/>
            <a:ext cx="1537859" cy="3018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PbWO4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8808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BF7B5D-56DA-305A-FC55-7DA588E3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0E728D-E550-E936-6A5A-CA3072F48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FBE1982-43CD-3493-F993-9781784BC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FDB8BBB-7CB9-B262-ED55-D3EB1030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36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5794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FC438-56E7-54C2-666E-C6286899A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0891B4DB-4F36-FDF7-1405-9B6A684C31B2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FC44BFF-1841-0704-AAC8-0FB8FFB82B32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61FC6A6-B398-04DD-D095-A052DC9C7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62" y="1487067"/>
            <a:ext cx="4602285" cy="260251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059E52E-A980-6191-38AE-A29FD6FF4E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26" r="15297"/>
          <a:stretch>
            <a:fillRect/>
          </a:stretch>
        </p:blipFill>
        <p:spPr>
          <a:xfrm>
            <a:off x="6751668" y="1252962"/>
            <a:ext cx="1215297" cy="30301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CC0FD7-DCFF-E696-4B12-4095D8F76ECD}"/>
                  </a:ext>
                </a:extLst>
              </p:cNvPr>
              <p:cNvSpPr txBox="1"/>
              <p:nvPr/>
            </p:nvSpPr>
            <p:spPr>
              <a:xfrm>
                <a:off x="6018165" y="2275762"/>
                <a:ext cx="8057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1200" dirty="0"/>
                  <a:t>BM2</a:t>
                </a:r>
                <a:br>
                  <a:rPr lang="en-US" altLang="zh-TW" sz="1200" dirty="0"/>
                </a:br>
                <a:r>
                  <a:rPr lang="en-US" altLang="zh-TW" sz="1200" dirty="0"/>
                  <a:t>LYSO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 sz="1200">
                              <a:latin typeface="Cambria Math" panose="02040503050406030204" pitchFamily="18" charset="0"/>
                            </a:rPr>
                            <m:t>PbWO</m:t>
                          </m:r>
                        </m:e>
                        <m:sub>
                          <m:r>
                            <a:rPr lang="en-US" altLang="zh-TW" sz="120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br>
                  <a:rPr lang="en-US" altLang="zh-TW" sz="1200" dirty="0"/>
                </a:br>
                <a:r>
                  <a:rPr lang="en-US" altLang="zh-TW" sz="1200" dirty="0"/>
                  <a:t>BM1</a:t>
                </a:r>
                <a:endParaRPr lang="zh-TW" altLang="en-US" sz="12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CC0FD7-DCFF-E696-4B12-4095D8F76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165" y="2275762"/>
                <a:ext cx="805798" cy="830997"/>
              </a:xfrm>
              <a:prstGeom prst="rect">
                <a:avLst/>
              </a:prstGeom>
              <a:blipFill>
                <a:blip r:embed="rId5"/>
                <a:stretch>
                  <a:fillRect b="-43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DDD1A4CF-1F6C-00FE-19EB-125C7567D793}"/>
              </a:ext>
            </a:extLst>
          </p:cNvPr>
          <p:cNvCxnSpPr/>
          <p:nvPr/>
        </p:nvCxnSpPr>
        <p:spPr>
          <a:xfrm flipH="1">
            <a:off x="1560022" y="2275762"/>
            <a:ext cx="3643745" cy="298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F794FF8-A6C7-8715-97AF-D09C087A4305}"/>
              </a:ext>
            </a:extLst>
          </p:cNvPr>
          <p:cNvSpPr txBox="1"/>
          <p:nvPr/>
        </p:nvSpPr>
        <p:spPr>
          <a:xfrm>
            <a:off x="5203767" y="2045226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Sky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300D59F9-E42A-CD92-4FC7-DEA330CC4EAE}"/>
                  </a:ext>
                </a:extLst>
              </p:cNvPr>
              <p:cNvSpPr txBox="1"/>
              <p:nvPr/>
            </p:nvSpPr>
            <p:spPr>
              <a:xfrm>
                <a:off x="353269" y="4376690"/>
                <a:ext cx="6751125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# of beam: 3000, (30k)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Particle: muon- &amp; muon+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Optical photon is turned on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Requirement: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Cosmic muon pass BM1&amp;2,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LYSO,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PbWO</m:t>
                        </m:r>
                      </m:e>
                      <m:sub>
                        <m:r>
                          <a:rPr lang="en-US" altLang="zh-TW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dirty="0"/>
                  <a:t> within 50mm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300D59F9-E42A-CD92-4FC7-DEA330CC4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69" y="4376690"/>
                <a:ext cx="6751125" cy="2585323"/>
              </a:xfrm>
              <a:prstGeom prst="rect">
                <a:avLst/>
              </a:prstGeom>
              <a:blipFill>
                <a:blip r:embed="rId6"/>
                <a:stretch>
                  <a:fillRect l="-632" t="-14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矩形 27">
            <a:extLst>
              <a:ext uri="{FF2B5EF4-FFF2-40B4-BE49-F238E27FC236}">
                <a16:creationId xmlns:a16="http://schemas.microsoft.com/office/drawing/2014/main" id="{25787FA1-FB04-AA34-9150-FE5AB8A1394E}"/>
              </a:ext>
            </a:extLst>
          </p:cNvPr>
          <p:cNvSpPr/>
          <p:nvPr/>
        </p:nvSpPr>
        <p:spPr>
          <a:xfrm>
            <a:off x="9210502" y="2284595"/>
            <a:ext cx="498763" cy="1387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99F749F-4BD6-83F8-ED46-B4A4D282B0C8}"/>
              </a:ext>
            </a:extLst>
          </p:cNvPr>
          <p:cNvSpPr/>
          <p:nvPr/>
        </p:nvSpPr>
        <p:spPr>
          <a:xfrm>
            <a:off x="9036031" y="2538659"/>
            <a:ext cx="842357" cy="1387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67F4B9F-D025-111E-C20F-6CA49D52AC4F}"/>
              </a:ext>
            </a:extLst>
          </p:cNvPr>
          <p:cNvSpPr/>
          <p:nvPr/>
        </p:nvSpPr>
        <p:spPr>
          <a:xfrm>
            <a:off x="9036031" y="2792723"/>
            <a:ext cx="842357" cy="1387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A3F6610F-F295-22D8-708E-E77E692BBFF0}"/>
              </a:ext>
            </a:extLst>
          </p:cNvPr>
          <p:cNvCxnSpPr>
            <a:cxnSpLocks/>
            <a:endCxn id="72" idx="1"/>
          </p:cNvCxnSpPr>
          <p:nvPr/>
        </p:nvCxnSpPr>
        <p:spPr>
          <a:xfrm flipH="1" flipV="1">
            <a:off x="8613801" y="1163187"/>
            <a:ext cx="1724609" cy="3203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E79A2843-8C2B-33D3-3535-8C0EB5FE9323}"/>
              </a:ext>
            </a:extLst>
          </p:cNvPr>
          <p:cNvCxnSpPr>
            <a:cxnSpLocks/>
          </p:cNvCxnSpPr>
          <p:nvPr/>
        </p:nvCxnSpPr>
        <p:spPr>
          <a:xfrm flipV="1">
            <a:off x="8613801" y="1068296"/>
            <a:ext cx="1751965" cy="3289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橢圓 46">
            <a:extLst>
              <a:ext uri="{FF2B5EF4-FFF2-40B4-BE49-F238E27FC236}">
                <a16:creationId xmlns:a16="http://schemas.microsoft.com/office/drawing/2014/main" id="{333BB2F7-32DB-953B-D0F7-21D4336E58AF}"/>
              </a:ext>
            </a:extLst>
          </p:cNvPr>
          <p:cNvSpPr/>
          <p:nvPr/>
        </p:nvSpPr>
        <p:spPr>
          <a:xfrm>
            <a:off x="9130241" y="3021532"/>
            <a:ext cx="653935" cy="260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7E604259-8599-06B3-5160-27FFA4A3DC96}"/>
              </a:ext>
            </a:extLst>
          </p:cNvPr>
          <p:cNvSpPr/>
          <p:nvPr/>
        </p:nvSpPr>
        <p:spPr>
          <a:xfrm>
            <a:off x="9130241" y="2729044"/>
            <a:ext cx="653935" cy="260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0F5607CA-1B81-2F31-09EA-C5072B4340F4}"/>
              </a:ext>
            </a:extLst>
          </p:cNvPr>
          <p:cNvSpPr/>
          <p:nvPr/>
        </p:nvSpPr>
        <p:spPr>
          <a:xfrm>
            <a:off x="9130241" y="2456834"/>
            <a:ext cx="653935" cy="260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橢圓 49">
            <a:extLst>
              <a:ext uri="{FF2B5EF4-FFF2-40B4-BE49-F238E27FC236}">
                <a16:creationId xmlns:a16="http://schemas.microsoft.com/office/drawing/2014/main" id="{84C1C86B-9A57-ECB4-88AD-73D332DBC642}"/>
              </a:ext>
            </a:extLst>
          </p:cNvPr>
          <p:cNvSpPr/>
          <p:nvPr/>
        </p:nvSpPr>
        <p:spPr>
          <a:xfrm>
            <a:off x="9130241" y="2213847"/>
            <a:ext cx="653935" cy="260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4B0306B9-214F-4A6C-7325-A4677B1F35F7}"/>
              </a:ext>
            </a:extLst>
          </p:cNvPr>
          <p:cNvCxnSpPr>
            <a:cxnSpLocks/>
          </p:cNvCxnSpPr>
          <p:nvPr/>
        </p:nvCxnSpPr>
        <p:spPr>
          <a:xfrm flipH="1" flipV="1">
            <a:off x="8384777" y="1399829"/>
            <a:ext cx="2339971" cy="29136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5C8F8276-DFD8-D7F5-D074-EE4640037E96}"/>
              </a:ext>
            </a:extLst>
          </p:cNvPr>
          <p:cNvCxnSpPr>
            <a:cxnSpLocks/>
          </p:cNvCxnSpPr>
          <p:nvPr/>
        </p:nvCxnSpPr>
        <p:spPr>
          <a:xfrm flipH="1">
            <a:off x="8159430" y="1481098"/>
            <a:ext cx="2293213" cy="28323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72C5D691-EC72-5063-4327-791517DC1511}"/>
              </a:ext>
            </a:extLst>
          </p:cNvPr>
          <p:cNvCxnSpPr>
            <a:cxnSpLocks/>
          </p:cNvCxnSpPr>
          <p:nvPr/>
        </p:nvCxnSpPr>
        <p:spPr>
          <a:xfrm>
            <a:off x="8733905" y="1344824"/>
            <a:ext cx="14741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C9AAAF59-5F7D-21FA-C7E9-A05CD29F5211}"/>
              </a:ext>
            </a:extLst>
          </p:cNvPr>
          <p:cNvCxnSpPr>
            <a:cxnSpLocks/>
          </p:cNvCxnSpPr>
          <p:nvPr/>
        </p:nvCxnSpPr>
        <p:spPr>
          <a:xfrm>
            <a:off x="8623075" y="1680566"/>
            <a:ext cx="165146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85BC27D5-D35F-F986-A275-B2902DDE2202}"/>
              </a:ext>
            </a:extLst>
          </p:cNvPr>
          <p:cNvSpPr txBox="1"/>
          <p:nvPr/>
        </p:nvSpPr>
        <p:spPr>
          <a:xfrm>
            <a:off x="8648365" y="1436298"/>
            <a:ext cx="1610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rgbClr val="FF0000"/>
                </a:solidFill>
              </a:rPr>
              <a:t>View angel of </a:t>
            </a:r>
            <a:br>
              <a:rPr lang="en-US" altLang="zh-TW" sz="1200" dirty="0">
                <a:solidFill>
                  <a:srgbClr val="FF0000"/>
                </a:solidFill>
              </a:rPr>
            </a:br>
            <a:r>
              <a:rPr lang="en-US" altLang="zh-TW" sz="1200" dirty="0">
                <a:solidFill>
                  <a:srgbClr val="FF0000"/>
                </a:solidFill>
              </a:rPr>
              <a:t>my requirement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8CB86169-56A7-8470-9D74-BDD1EC806571}"/>
              </a:ext>
            </a:extLst>
          </p:cNvPr>
          <p:cNvSpPr txBox="1"/>
          <p:nvPr/>
        </p:nvSpPr>
        <p:spPr>
          <a:xfrm>
            <a:off x="8613801" y="1024687"/>
            <a:ext cx="1670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accent1"/>
                </a:solidFill>
              </a:rPr>
              <a:t>View angel of Detectors</a:t>
            </a:r>
            <a:endParaRPr lang="zh-TW" altLang="en-US" sz="1200" dirty="0">
              <a:solidFill>
                <a:schemeClr val="accent1"/>
              </a:solidFill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8948A2F-C9FA-1FE4-F6F0-41A6600F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D27ED54-5F59-3C1F-1D03-D9ACE0E3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37</a:t>
            </a:fld>
            <a:endParaRPr kumimoji="1"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489C7DB-6B5A-FA8F-B5C4-8F7BB66B8878}"/>
              </a:ext>
            </a:extLst>
          </p:cNvPr>
          <p:cNvSpPr txBox="1"/>
          <p:nvPr/>
        </p:nvSpPr>
        <p:spPr>
          <a:xfrm>
            <a:off x="353269" y="883630"/>
            <a:ext cx="7268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Chia-Sheng Chu’s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F1E64BF9-3537-CA9B-EB56-399F4AC1D5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1324862"/>
                  </p:ext>
                </p:extLst>
              </p:nvPr>
            </p:nvGraphicFramePr>
            <p:xfrm>
              <a:off x="4511039" y="4503035"/>
              <a:ext cx="6971608" cy="11176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934">
                      <a:extLst>
                        <a:ext uri="{9D8B030D-6E8A-4147-A177-3AD203B41FA5}">
                          <a16:colId xmlns:a16="http://schemas.microsoft.com/office/drawing/2014/main" val="1813262942"/>
                        </a:ext>
                      </a:extLst>
                    </a:gridCol>
                    <a:gridCol w="1161934">
                      <a:extLst>
                        <a:ext uri="{9D8B030D-6E8A-4147-A177-3AD203B41FA5}">
                          <a16:colId xmlns:a16="http://schemas.microsoft.com/office/drawing/2014/main" val="2210010934"/>
                        </a:ext>
                      </a:extLst>
                    </a:gridCol>
                    <a:gridCol w="1601660">
                      <a:extLst>
                        <a:ext uri="{9D8B030D-6E8A-4147-A177-3AD203B41FA5}">
                          <a16:colId xmlns:a16="http://schemas.microsoft.com/office/drawing/2014/main" val="2090976003"/>
                        </a:ext>
                      </a:extLst>
                    </a:gridCol>
                    <a:gridCol w="1231225">
                      <a:extLst>
                        <a:ext uri="{9D8B030D-6E8A-4147-A177-3AD203B41FA5}">
                          <a16:colId xmlns:a16="http://schemas.microsoft.com/office/drawing/2014/main" val="2920207095"/>
                        </a:ext>
                      </a:extLst>
                    </a:gridCol>
                    <a:gridCol w="875086">
                      <a:extLst>
                        <a:ext uri="{9D8B030D-6E8A-4147-A177-3AD203B41FA5}">
                          <a16:colId xmlns:a16="http://schemas.microsoft.com/office/drawing/2014/main" val="336910860"/>
                        </a:ext>
                      </a:extLst>
                    </a:gridCol>
                    <a:gridCol w="939769">
                      <a:extLst>
                        <a:ext uri="{9D8B030D-6E8A-4147-A177-3AD203B41FA5}">
                          <a16:colId xmlns:a16="http://schemas.microsoft.com/office/drawing/2014/main" val="3753285596"/>
                        </a:ext>
                      </a:extLst>
                    </a:gridCol>
                  </a:tblGrid>
                  <a:tr h="4775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GDML</a:t>
                          </a:r>
                        </a:p>
                        <a:p>
                          <a:pPr algn="ctr"/>
                          <a:r>
                            <a:rPr lang="en-US" altLang="zh-TW" dirty="0"/>
                            <a:t>Files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Frame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Platform</a:t>
                          </a:r>
                          <a:br>
                            <a:rPr lang="en-US" altLang="zh-TW" dirty="0"/>
                          </a:br>
                          <a:r>
                            <a:rPr lang="en-US" altLang="zh-TW" dirty="0"/>
                            <a:t>(8 platforms)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Beam</a:t>
                          </a:r>
                          <a:br>
                            <a:rPr lang="en-US" altLang="zh-TW" dirty="0"/>
                          </a:br>
                          <a:r>
                            <a:rPr lang="en-US" altLang="zh-TW" dirty="0"/>
                            <a:t>Monitor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PbWO</m:t>
                                    </m:r>
                                  </m:e>
                                  <m:sub>
                                    <m:r>
                                      <a:rPr lang="en-US" altLang="zh-TW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b="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5833719"/>
                      </a:ext>
                    </a:extLst>
                  </a:tr>
                  <a:tr h="477568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X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4119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F1E64BF9-3537-CA9B-EB56-399F4AC1D5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1324862"/>
                  </p:ext>
                </p:extLst>
              </p:nvPr>
            </p:nvGraphicFramePr>
            <p:xfrm>
              <a:off x="4511039" y="4503035"/>
              <a:ext cx="6971608" cy="11176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934">
                      <a:extLst>
                        <a:ext uri="{9D8B030D-6E8A-4147-A177-3AD203B41FA5}">
                          <a16:colId xmlns:a16="http://schemas.microsoft.com/office/drawing/2014/main" val="1813262942"/>
                        </a:ext>
                      </a:extLst>
                    </a:gridCol>
                    <a:gridCol w="1161934">
                      <a:extLst>
                        <a:ext uri="{9D8B030D-6E8A-4147-A177-3AD203B41FA5}">
                          <a16:colId xmlns:a16="http://schemas.microsoft.com/office/drawing/2014/main" val="2210010934"/>
                        </a:ext>
                      </a:extLst>
                    </a:gridCol>
                    <a:gridCol w="1601660">
                      <a:extLst>
                        <a:ext uri="{9D8B030D-6E8A-4147-A177-3AD203B41FA5}">
                          <a16:colId xmlns:a16="http://schemas.microsoft.com/office/drawing/2014/main" val="2090976003"/>
                        </a:ext>
                      </a:extLst>
                    </a:gridCol>
                    <a:gridCol w="1231225">
                      <a:extLst>
                        <a:ext uri="{9D8B030D-6E8A-4147-A177-3AD203B41FA5}">
                          <a16:colId xmlns:a16="http://schemas.microsoft.com/office/drawing/2014/main" val="2920207095"/>
                        </a:ext>
                      </a:extLst>
                    </a:gridCol>
                    <a:gridCol w="875086">
                      <a:extLst>
                        <a:ext uri="{9D8B030D-6E8A-4147-A177-3AD203B41FA5}">
                          <a16:colId xmlns:a16="http://schemas.microsoft.com/office/drawing/2014/main" val="336910860"/>
                        </a:ext>
                      </a:extLst>
                    </a:gridCol>
                    <a:gridCol w="939769">
                      <a:extLst>
                        <a:ext uri="{9D8B030D-6E8A-4147-A177-3AD203B41FA5}">
                          <a16:colId xmlns:a16="http://schemas.microsoft.com/office/drawing/2014/main" val="3753285596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GDML</a:t>
                          </a:r>
                        </a:p>
                        <a:p>
                          <a:pPr algn="ctr"/>
                          <a:r>
                            <a:rPr lang="en-US" altLang="zh-TW" dirty="0"/>
                            <a:t>Files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Frame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Platform</a:t>
                          </a:r>
                          <a:br>
                            <a:rPr lang="en-US" altLang="zh-TW" dirty="0"/>
                          </a:br>
                          <a:r>
                            <a:rPr lang="en-US" altLang="zh-TW" dirty="0"/>
                            <a:t>(8 platforms)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Beam</a:t>
                          </a:r>
                          <a:br>
                            <a:rPr lang="en-US" altLang="zh-TW" dirty="0"/>
                          </a:br>
                          <a:r>
                            <a:rPr lang="en-US" altLang="zh-TW" dirty="0"/>
                            <a:t>Monitor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LYSO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7"/>
                          <a:stretch>
                            <a:fillRect l="-644156" t="-4717" r="-2597" b="-764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5833719"/>
                      </a:ext>
                    </a:extLst>
                  </a:tr>
                  <a:tr h="477568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X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O</a:t>
                          </a:r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41197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F08F893D-2FE5-755D-788B-0906801E606C}"/>
              </a:ext>
            </a:extLst>
          </p:cNvPr>
          <p:cNvSpPr/>
          <p:nvPr/>
        </p:nvSpPr>
        <p:spPr>
          <a:xfrm>
            <a:off x="9210502" y="3089005"/>
            <a:ext cx="498763" cy="1387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6461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8D387-0E64-5FC2-7EC3-F7C54E436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84C0416C-EDAB-E7FF-D386-01B108899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38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B70D851-60F7-B66E-35CF-EEDF36900E39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CC52608-C5D7-E618-CD78-A224ABE96C65}"/>
              </a:ext>
            </a:extLst>
          </p:cNvPr>
          <p:cNvSpPr txBox="1"/>
          <p:nvPr/>
        </p:nvSpPr>
        <p:spPr>
          <a:xfrm>
            <a:off x="430735" y="1352198"/>
            <a:ext cx="65157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Simulation for Chu’s cosmic ray setup is ready.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5x5 resolution @150MeV:</a:t>
            </a:r>
          </a:p>
          <a:p>
            <a:r>
              <a:rPr lang="en-US" altLang="zh-TW" sz="2000" dirty="0"/>
              <a:t>	PbWO4,  </a:t>
            </a:r>
            <a:r>
              <a:rPr lang="en-US" altLang="zh-TW" sz="2000" dirty="0" err="1"/>
              <a:t>SiPM</a:t>
            </a:r>
            <a:r>
              <a:rPr lang="en-US" altLang="zh-TW" sz="2000" dirty="0"/>
              <a:t> 	= 0.112, 0.116</a:t>
            </a:r>
            <a:br>
              <a:rPr lang="en-US" altLang="zh-TW" sz="2000" dirty="0"/>
            </a:br>
            <a:r>
              <a:rPr lang="en-US" altLang="zh-TW" sz="2000" dirty="0"/>
              <a:t>	LYSO , APD 	= 0.144, 0.124</a:t>
            </a:r>
          </a:p>
          <a:p>
            <a:endParaRPr lang="en-US" altLang="zh-TW" sz="2000" dirty="0"/>
          </a:p>
          <a:p>
            <a:r>
              <a:rPr lang="en-US" altLang="zh-TW" sz="2000" dirty="0"/>
              <a:t>Optical photon can improve the resolution of LYSO array.</a:t>
            </a:r>
          </a:p>
          <a:p>
            <a:endParaRPr lang="en-US" altLang="zh-TW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/>
              <a:t>The trend of resolution is still weird, even though turning on the optical photon.</a:t>
            </a:r>
          </a:p>
          <a:p>
            <a:endParaRPr lang="en-US" altLang="zh-TW" sz="2000" dirty="0"/>
          </a:p>
          <a:p>
            <a:endParaRPr lang="zh-TW" altLang="en-US" sz="2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8057D32-EC8E-B1E4-DEC7-E2B613BFE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571" y="4416732"/>
            <a:ext cx="3098321" cy="210116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11F4A1B-B5DA-974A-6E0E-8189E15F9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463" y="157545"/>
            <a:ext cx="3874336" cy="4337127"/>
          </a:xfrm>
          <a:prstGeom prst="rect">
            <a:avLst/>
          </a:prstGeom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765BA11-E3BA-3D07-BC0E-F503BD32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82996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58010-D87B-D5E3-DD56-CC78D1E39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504E0ECD-4402-3B02-F040-578232074F97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42D072A-B72F-198F-048F-157D922301FE}"/>
              </a:ext>
            </a:extLst>
          </p:cNvPr>
          <p:cNvSpPr txBox="1"/>
          <p:nvPr/>
        </p:nvSpPr>
        <p:spPr>
          <a:xfrm>
            <a:off x="12638194" y="4283076"/>
            <a:ext cx="161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Chu’s Setup running on chip05.  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C2B26DE-89A4-23F1-1EA7-1A6535654B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" t="48407" r="-1" b="186"/>
          <a:stretch>
            <a:fillRect/>
          </a:stretch>
        </p:blipFill>
        <p:spPr>
          <a:xfrm>
            <a:off x="2974" y="4010068"/>
            <a:ext cx="7194590" cy="181003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E256977-FF21-16FE-C270-93AFBC62E93F}"/>
              </a:ext>
            </a:extLst>
          </p:cNvPr>
          <p:cNvSpPr/>
          <p:nvPr/>
        </p:nvSpPr>
        <p:spPr>
          <a:xfrm>
            <a:off x="3184632" y="1302881"/>
            <a:ext cx="831273" cy="2875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LYSO</a:t>
            </a:r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08669B4-19C3-0812-8945-5034E4C99D09}"/>
              </a:ext>
            </a:extLst>
          </p:cNvPr>
          <p:cNvSpPr/>
          <p:nvPr/>
        </p:nvSpPr>
        <p:spPr>
          <a:xfrm>
            <a:off x="3075707" y="3722486"/>
            <a:ext cx="958735" cy="2875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PbWO4</a:t>
            </a:r>
            <a:endParaRPr lang="zh-TW" altLang="en-US" dirty="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0FB4D905-1477-EAA1-0D07-6DFC4C5436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b="50093"/>
          <a:stretch>
            <a:fillRect/>
          </a:stretch>
        </p:blipFill>
        <p:spPr>
          <a:xfrm>
            <a:off x="9793" y="1760678"/>
            <a:ext cx="7090565" cy="1730960"/>
          </a:xfrm>
          <a:prstGeom prst="rect">
            <a:avLst/>
          </a:prstGeom>
        </p:spPr>
      </p:pic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F026E293-A8A5-206B-A113-59C82CC82DE6}"/>
              </a:ext>
            </a:extLst>
          </p:cNvPr>
          <p:cNvCxnSpPr>
            <a:cxnSpLocks/>
          </p:cNvCxnSpPr>
          <p:nvPr/>
        </p:nvCxnSpPr>
        <p:spPr>
          <a:xfrm flipH="1">
            <a:off x="6267796" y="2200103"/>
            <a:ext cx="354676" cy="44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3D6CC5A9-E20A-D2C3-02D3-ADECC55F1623}"/>
              </a:ext>
            </a:extLst>
          </p:cNvPr>
          <p:cNvSpPr txBox="1"/>
          <p:nvPr/>
        </p:nvSpPr>
        <p:spPr>
          <a:xfrm>
            <a:off x="6572595" y="2015437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MIP</a:t>
            </a:r>
            <a:endParaRPr lang="zh-TW" altLang="en-US" dirty="0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80071135-8C96-78F5-B67A-80CAB4B9FC26}"/>
              </a:ext>
            </a:extLst>
          </p:cNvPr>
          <p:cNvSpPr txBox="1"/>
          <p:nvPr/>
        </p:nvSpPr>
        <p:spPr>
          <a:xfrm>
            <a:off x="7325334" y="60068"/>
            <a:ext cx="5659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Requirement: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Each layer of </a:t>
            </a:r>
            <a:r>
              <a:rPr lang="en-US" altLang="zh-TW" dirty="0" err="1"/>
              <a:t>BeamMonitor</a:t>
            </a:r>
            <a:r>
              <a:rPr lang="en-US" altLang="zh-TW" dirty="0"/>
              <a:t> has hits.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pass</a:t>
            </a:r>
            <a:r>
              <a:rPr lang="zh-TW" altLang="en-US" dirty="0"/>
              <a:t> </a:t>
            </a:r>
            <a:r>
              <a:rPr lang="en-US" altLang="zh-TW" dirty="0"/>
              <a:t>same X-Y channel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LYSO, and PbWO4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To be added …. (threshold….)</a:t>
            </a:r>
            <a:endParaRPr lang="zh-TW" altLang="en-US" dirty="0"/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2E96AE79-610B-8801-05D2-87B23BCC61E3}"/>
              </a:ext>
            </a:extLst>
          </p:cNvPr>
          <p:cNvCxnSpPr>
            <a:cxnSpLocks/>
          </p:cNvCxnSpPr>
          <p:nvPr/>
        </p:nvCxnSpPr>
        <p:spPr>
          <a:xfrm flipH="1">
            <a:off x="6182200" y="4494415"/>
            <a:ext cx="354676" cy="44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3F70F9C7-1E76-8EB5-A495-1F244F6CDBBF}"/>
              </a:ext>
            </a:extLst>
          </p:cNvPr>
          <p:cNvSpPr txBox="1"/>
          <p:nvPr/>
        </p:nvSpPr>
        <p:spPr>
          <a:xfrm>
            <a:off x="6486999" y="4309749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MIP</a:t>
            </a:r>
            <a:endParaRPr lang="zh-TW" altLang="en-US" dirty="0"/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304395AA-1B9F-BF94-DAEA-9512A53BB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334" y="1260397"/>
            <a:ext cx="4482798" cy="4428896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7643E59E-8859-8AD4-53EA-321717D4B0EA}"/>
              </a:ext>
            </a:extLst>
          </p:cNvPr>
          <p:cNvSpPr txBox="1"/>
          <p:nvPr/>
        </p:nvSpPr>
        <p:spPr>
          <a:xfrm>
            <a:off x="7794830" y="3806264"/>
            <a:ext cx="1133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Gain=50x in APD</a:t>
            </a:r>
            <a:endParaRPr lang="zh-TW" altLang="en-US" sz="1100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F3468355-A202-9159-1217-E14B356EC552}"/>
              </a:ext>
            </a:extLst>
          </p:cNvPr>
          <p:cNvSpPr txBox="1"/>
          <p:nvPr/>
        </p:nvSpPr>
        <p:spPr>
          <a:xfrm>
            <a:off x="9962728" y="3806264"/>
            <a:ext cx="1253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Gain=200x in </a:t>
            </a:r>
            <a:r>
              <a:rPr lang="en-US" altLang="zh-TW" sz="1100" dirty="0" err="1"/>
              <a:t>SiPM</a:t>
            </a:r>
            <a:endParaRPr lang="zh-TW" altLang="en-US" sz="1100" dirty="0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FC0ADCE1-EE32-9D1C-D4E6-BFEDCA274DEA}"/>
              </a:ext>
            </a:extLst>
          </p:cNvPr>
          <p:cNvSpPr txBox="1"/>
          <p:nvPr/>
        </p:nvSpPr>
        <p:spPr>
          <a:xfrm>
            <a:off x="7061552" y="5805943"/>
            <a:ext cx="260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Light escape in LYSO array</a:t>
            </a:r>
            <a:br>
              <a:rPr lang="en-US" altLang="zh-TW" dirty="0"/>
            </a:br>
            <a:r>
              <a:rPr lang="en-US" altLang="zh-TW" dirty="0"/>
              <a:t>(Next page)</a:t>
            </a:r>
            <a:endParaRPr lang="zh-TW" altLang="en-US" dirty="0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F783C204-87E5-5226-D3D7-9E7193CA8153}"/>
              </a:ext>
            </a:extLst>
          </p:cNvPr>
          <p:cNvSpPr txBox="1"/>
          <p:nvPr/>
        </p:nvSpPr>
        <p:spPr>
          <a:xfrm>
            <a:off x="10275474" y="5649491"/>
            <a:ext cx="16514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/>
              <a:t>*Randomly pick a gain value</a:t>
            </a:r>
            <a:endParaRPr lang="zh-TW" altLang="en-US" sz="1000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3F2E77A-5659-641A-9E48-F9D275A3B4D2}"/>
              </a:ext>
            </a:extLst>
          </p:cNvPr>
          <p:cNvSpPr/>
          <p:nvPr/>
        </p:nvSpPr>
        <p:spPr>
          <a:xfrm>
            <a:off x="9793" y="1760678"/>
            <a:ext cx="1203865" cy="1955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ADP total </a:t>
            </a:r>
            <a:endParaRPr lang="zh-TW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269334EA-ECEE-355E-9E50-97E3FFFC6D62}"/>
              </a:ext>
            </a:extLst>
          </p:cNvPr>
          <p:cNvSpPr/>
          <p:nvPr/>
        </p:nvSpPr>
        <p:spPr>
          <a:xfrm>
            <a:off x="1794259" y="1760678"/>
            <a:ext cx="1203865" cy="1955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ADP 1x1 </a:t>
            </a:r>
            <a:endParaRPr lang="zh-TW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0279D89C-B44C-C04E-E500-B559C6E41029}"/>
              </a:ext>
            </a:extLst>
          </p:cNvPr>
          <p:cNvSpPr/>
          <p:nvPr/>
        </p:nvSpPr>
        <p:spPr>
          <a:xfrm>
            <a:off x="9793" y="4063742"/>
            <a:ext cx="1203865" cy="1955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err="1"/>
              <a:t>SiPM</a:t>
            </a:r>
            <a:r>
              <a:rPr lang="en-US" altLang="zh-TW" dirty="0"/>
              <a:t> total</a:t>
            </a:r>
            <a:endParaRPr lang="zh-TW" altLang="en-US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D27B5D9-D4A5-2D60-F1A6-42B374F730C6}"/>
              </a:ext>
            </a:extLst>
          </p:cNvPr>
          <p:cNvSpPr/>
          <p:nvPr/>
        </p:nvSpPr>
        <p:spPr>
          <a:xfrm>
            <a:off x="1794259" y="4063742"/>
            <a:ext cx="1203865" cy="1955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err="1"/>
              <a:t>SiPM</a:t>
            </a:r>
            <a:r>
              <a:rPr lang="en-US" altLang="zh-TW" dirty="0"/>
              <a:t> 1x1 </a:t>
            </a:r>
            <a:endParaRPr lang="zh-TW" altLang="en-US" dirty="0"/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B3B161EB-DB59-0D2E-D335-98534D5069D6}"/>
              </a:ext>
            </a:extLst>
          </p:cNvPr>
          <p:cNvCxnSpPr/>
          <p:nvPr/>
        </p:nvCxnSpPr>
        <p:spPr>
          <a:xfrm>
            <a:off x="66502" y="3624349"/>
            <a:ext cx="68884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66436B2C-9521-2CF9-B9F7-70EF981962EB}"/>
              </a:ext>
            </a:extLst>
          </p:cNvPr>
          <p:cNvSpPr txBox="1"/>
          <p:nvPr/>
        </p:nvSpPr>
        <p:spPr>
          <a:xfrm>
            <a:off x="955736" y="5803379"/>
            <a:ext cx="1677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# of photons</a:t>
            </a:r>
            <a:r>
              <a:rPr lang="ja-JP" altLang="en-US" sz="1200" dirty="0"/>
              <a:t> </a:t>
            </a:r>
            <a:r>
              <a:rPr lang="en-US" altLang="ja-JP" sz="1200" dirty="0"/>
              <a:t>hit sensor.</a:t>
            </a:r>
            <a:endParaRPr lang="zh-TW" altLang="en-US" sz="1200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2A7FFF67-6BA2-8E86-7FE8-947C1D297EEA}"/>
              </a:ext>
            </a:extLst>
          </p:cNvPr>
          <p:cNvCxnSpPr>
            <a:cxnSpLocks/>
            <a:stCxn id="56" idx="0"/>
            <a:endCxn id="56" idx="2"/>
          </p:cNvCxnSpPr>
          <p:nvPr/>
        </p:nvCxnSpPr>
        <p:spPr>
          <a:xfrm>
            <a:off x="9566733" y="1260397"/>
            <a:ext cx="0" cy="442889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3C6670E2-93FB-B8B8-8BAC-9C3C44A31D5F}"/>
              </a:ext>
            </a:extLst>
          </p:cNvPr>
          <p:cNvSpPr txBox="1"/>
          <p:nvPr/>
        </p:nvSpPr>
        <p:spPr>
          <a:xfrm>
            <a:off x="9566733" y="5803379"/>
            <a:ext cx="273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Less light escape in PbWO4</a:t>
            </a:r>
            <a:endParaRPr lang="zh-TW" altLang="en-US" dirty="0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F3EBD5EC-2839-A698-3552-9F60F81B2C7A}"/>
              </a:ext>
            </a:extLst>
          </p:cNvPr>
          <p:cNvCxnSpPr>
            <a:cxnSpLocks/>
          </p:cNvCxnSpPr>
          <p:nvPr/>
        </p:nvCxnSpPr>
        <p:spPr>
          <a:xfrm flipV="1">
            <a:off x="5416798" y="5545444"/>
            <a:ext cx="506876" cy="442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4E7B3D1D-D274-258C-8CA8-D84F915A0D84}"/>
              </a:ext>
            </a:extLst>
          </p:cNvPr>
          <p:cNvCxnSpPr>
            <a:cxnSpLocks/>
          </p:cNvCxnSpPr>
          <p:nvPr/>
        </p:nvCxnSpPr>
        <p:spPr>
          <a:xfrm flipV="1">
            <a:off x="5416798" y="3143834"/>
            <a:ext cx="451435" cy="2844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84EEFE2-E919-63E1-1981-11826C438F2A}"/>
              </a:ext>
            </a:extLst>
          </p:cNvPr>
          <p:cNvSpPr txBox="1"/>
          <p:nvPr/>
        </p:nvSpPr>
        <p:spPr>
          <a:xfrm>
            <a:off x="3635434" y="5974394"/>
            <a:ext cx="3318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Cosmic ray is not perpendicular to LYSO,PbWO4.</a:t>
            </a:r>
            <a:endParaRPr lang="zh-TW" altLang="en-US" sz="12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EA5B9D8-E3BB-F683-18EC-4042C02CC4C2}"/>
              </a:ext>
            </a:extLst>
          </p:cNvPr>
          <p:cNvSpPr txBox="1"/>
          <p:nvPr/>
        </p:nvSpPr>
        <p:spPr>
          <a:xfrm>
            <a:off x="9526385" y="6148297"/>
            <a:ext cx="239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Hits counts on </a:t>
            </a:r>
            <a:r>
              <a:rPr lang="en-US" altLang="zh-TW" sz="1200" dirty="0" err="1"/>
              <a:t>SiPM</a:t>
            </a:r>
            <a:r>
              <a:rPr lang="en-US" altLang="zh-TW" sz="1200" dirty="0"/>
              <a:t> are low. </a:t>
            </a:r>
            <a:br>
              <a:rPr lang="en-US" altLang="zh-TW" sz="1200" dirty="0"/>
            </a:br>
            <a:r>
              <a:rPr lang="en-US" altLang="zh-TW" sz="1200" dirty="0"/>
              <a:t>(Low LY &amp; packaging difference)</a:t>
            </a:r>
            <a:endParaRPr lang="zh-TW" altLang="en-US" sz="12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7FFCD00-2475-39BF-3AC7-61D222A2B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6B1B04F7-63E2-B1E8-347C-8B79B3A3B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57" y="6492875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39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266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AEFD6-D2C2-B2A6-D03D-56C6A96C6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7CF83FDE-5D0A-6F51-1469-4D9E003EB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494" y="3630452"/>
            <a:ext cx="5604395" cy="277941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9DCE14D-B42A-6B68-EFD8-97AD991B4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295" y="479918"/>
            <a:ext cx="5749594" cy="2851425"/>
          </a:xfrm>
          <a:prstGeom prst="rect">
            <a:avLst/>
          </a:prstGeom>
        </p:spPr>
      </p:pic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DBD6F1E-26CC-37FE-20F4-B0D406E9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0E084C0-E154-5E17-820C-56D9ECE0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4</a:t>
            </a:fld>
            <a:endParaRPr kumimoji="1"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48F01FB0-41A4-41D4-9933-B8F20D9A395C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351CAC8-3C50-56B9-E716-EDD9018FF113}"/>
              </a:ext>
            </a:extLst>
          </p:cNvPr>
          <p:cNvSpPr txBox="1"/>
          <p:nvPr/>
        </p:nvSpPr>
        <p:spPr>
          <a:xfrm flipH="1">
            <a:off x="233759" y="760717"/>
            <a:ext cx="380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Catch up plots in Xiao’s report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10C08D0-6C37-48B5-5F47-1FADDED33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7" y="1184094"/>
            <a:ext cx="5539257" cy="5497661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F8D773AF-49BB-DE19-CC18-407DA413B2D2}"/>
              </a:ext>
            </a:extLst>
          </p:cNvPr>
          <p:cNvSpPr txBox="1"/>
          <p:nvPr/>
        </p:nvSpPr>
        <p:spPr>
          <a:xfrm flipH="1">
            <a:off x="286587" y="6365916"/>
            <a:ext cx="20587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/>
              <a:t>z-axis is energy deposition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179F31B-A26B-FE37-0D2B-A027E289F9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711" t="3368" r="18827" b="78462"/>
          <a:stretch>
            <a:fillRect/>
          </a:stretch>
        </p:blipFill>
        <p:spPr>
          <a:xfrm>
            <a:off x="3957765" y="620441"/>
            <a:ext cx="2586178" cy="1831800"/>
          </a:xfrm>
          <a:prstGeom prst="rect">
            <a:avLst/>
          </a:prstGeom>
        </p:spPr>
      </p:pic>
      <p:sp>
        <p:nvSpPr>
          <p:cNvPr id="21" name="橢圓 20">
            <a:extLst>
              <a:ext uri="{FF2B5EF4-FFF2-40B4-BE49-F238E27FC236}">
                <a16:creationId xmlns:a16="http://schemas.microsoft.com/office/drawing/2014/main" id="{86EDE139-D087-6B5E-30CD-7C5F7DA6BE84}"/>
              </a:ext>
            </a:extLst>
          </p:cNvPr>
          <p:cNvSpPr/>
          <p:nvPr/>
        </p:nvSpPr>
        <p:spPr>
          <a:xfrm>
            <a:off x="9528934" y="2893170"/>
            <a:ext cx="617956" cy="5117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E579B854-D1B4-1932-B036-744170AEE5B8}"/>
              </a:ext>
            </a:extLst>
          </p:cNvPr>
          <p:cNvSpPr/>
          <p:nvPr/>
        </p:nvSpPr>
        <p:spPr>
          <a:xfrm>
            <a:off x="6610066" y="2003609"/>
            <a:ext cx="1138575" cy="11798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D88EE45-5B61-2B05-7B10-B1E1EFF10962}"/>
              </a:ext>
            </a:extLst>
          </p:cNvPr>
          <p:cNvSpPr/>
          <p:nvPr/>
        </p:nvSpPr>
        <p:spPr>
          <a:xfrm>
            <a:off x="6248829" y="325305"/>
            <a:ext cx="1411912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114CDEC-17C3-B4B8-D226-1785D772EAEF}"/>
              </a:ext>
            </a:extLst>
          </p:cNvPr>
          <p:cNvSpPr/>
          <p:nvPr/>
        </p:nvSpPr>
        <p:spPr>
          <a:xfrm>
            <a:off x="9131956" y="366471"/>
            <a:ext cx="1411912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D317B00-29EC-36CE-95A2-5E9951B473C9}"/>
              </a:ext>
            </a:extLst>
          </p:cNvPr>
          <p:cNvSpPr/>
          <p:nvPr/>
        </p:nvSpPr>
        <p:spPr>
          <a:xfrm>
            <a:off x="6329454" y="3432863"/>
            <a:ext cx="1250663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EF92EE0-06CB-661C-5BBA-8F0F32F53ED7}"/>
              </a:ext>
            </a:extLst>
          </p:cNvPr>
          <p:cNvSpPr/>
          <p:nvPr/>
        </p:nvSpPr>
        <p:spPr>
          <a:xfrm>
            <a:off x="9131956" y="3498228"/>
            <a:ext cx="1250663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2134F31-7C90-98E7-6CFF-99090826039A}"/>
              </a:ext>
            </a:extLst>
          </p:cNvPr>
          <p:cNvSpPr txBox="1"/>
          <p:nvPr/>
        </p:nvSpPr>
        <p:spPr>
          <a:xfrm>
            <a:off x="7440835" y="3498228"/>
            <a:ext cx="189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Leakage to behind</a:t>
            </a:r>
            <a:endParaRPr lang="zh-TW" altLang="en-US" dirty="0"/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9D2CF52F-DE13-F26C-5A90-FDA58C208B4C}"/>
              </a:ext>
            </a:extLst>
          </p:cNvPr>
          <p:cNvCxnSpPr>
            <a:endCxn id="22" idx="5"/>
          </p:cNvCxnSpPr>
          <p:nvPr/>
        </p:nvCxnSpPr>
        <p:spPr>
          <a:xfrm flipH="1" flipV="1">
            <a:off x="7587392" y="3043688"/>
            <a:ext cx="348062" cy="4422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40A36836-46A0-7498-EE46-96AB9C9F1E91}"/>
              </a:ext>
            </a:extLst>
          </p:cNvPr>
          <p:cNvCxnSpPr>
            <a:cxnSpLocks/>
          </p:cNvCxnSpPr>
          <p:nvPr/>
        </p:nvCxnSpPr>
        <p:spPr>
          <a:xfrm flipV="1">
            <a:off x="9204636" y="3331343"/>
            <a:ext cx="324298" cy="2058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>
            <a:extLst>
              <a:ext uri="{FF2B5EF4-FFF2-40B4-BE49-F238E27FC236}">
                <a16:creationId xmlns:a16="http://schemas.microsoft.com/office/drawing/2014/main" id="{777E5E48-659B-85B6-3E5B-B64E25238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752" y="1267157"/>
            <a:ext cx="2266352" cy="226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94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8CBCC-5E8A-EF24-CC5C-E60674A71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26E8955-56A6-C821-A030-44E83553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284" y="881492"/>
            <a:ext cx="3167233" cy="309091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5B7779B-9F11-23B0-A580-B42BF8C6A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79" y="1170266"/>
            <a:ext cx="4087861" cy="2772228"/>
          </a:xfrm>
          <a:prstGeom prst="rect">
            <a:avLst/>
          </a:prstGeom>
        </p:spPr>
      </p:pic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93E813E0-9264-7A69-950F-390A4E0A9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40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82E3A51-62CD-F902-6D98-8BB11690800B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5968963-AA01-336C-DBB6-F8BCEB16CF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480"/>
          <a:stretch>
            <a:fillRect/>
          </a:stretch>
        </p:blipFill>
        <p:spPr>
          <a:xfrm>
            <a:off x="4554645" y="1314458"/>
            <a:ext cx="3082710" cy="278339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806F5CD-F608-76E9-7CA4-0900B4749DC2}"/>
              </a:ext>
            </a:extLst>
          </p:cNvPr>
          <p:cNvSpPr txBox="1"/>
          <p:nvPr/>
        </p:nvSpPr>
        <p:spPr>
          <a:xfrm>
            <a:off x="6775029" y="3865494"/>
            <a:ext cx="958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err="1"/>
              <a:t>Edep</a:t>
            </a:r>
            <a:r>
              <a:rPr lang="en-US" altLang="zh-TW" sz="1200" dirty="0"/>
              <a:t>(keV)</a:t>
            </a:r>
            <a:endParaRPr lang="zh-TW" altLang="en-US" sz="12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1A71B3B-748D-5D1B-3114-F042FC2F86C5}"/>
              </a:ext>
            </a:extLst>
          </p:cNvPr>
          <p:cNvSpPr txBox="1"/>
          <p:nvPr/>
        </p:nvSpPr>
        <p:spPr>
          <a:xfrm>
            <a:off x="1373195" y="1089428"/>
            <a:ext cx="1569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E5x5 Resolution:</a:t>
            </a:r>
            <a:endParaRPr lang="zh-TW" altLang="en-US" sz="16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0E1174D-B4AB-045B-8A35-D73C269992EE}"/>
              </a:ext>
            </a:extLst>
          </p:cNvPr>
          <p:cNvSpPr txBox="1"/>
          <p:nvPr/>
        </p:nvSpPr>
        <p:spPr>
          <a:xfrm>
            <a:off x="4070377" y="1097909"/>
            <a:ext cx="11357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/>
              <a:t># of pixel fired</a:t>
            </a:r>
            <a:endParaRPr lang="zh-TW" altLang="en-US" sz="1050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D706C8D2-F9A1-F5EC-4431-5C62C0DEA992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4904580" y="3794486"/>
            <a:ext cx="179000" cy="781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8F7ED0C-B0A3-77A2-A694-EA941F807927}"/>
              </a:ext>
            </a:extLst>
          </p:cNvPr>
          <p:cNvSpPr txBox="1"/>
          <p:nvPr/>
        </p:nvSpPr>
        <p:spPr>
          <a:xfrm>
            <a:off x="4729055" y="4576131"/>
            <a:ext cx="709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511 keV</a:t>
            </a:r>
            <a:endParaRPr lang="zh-TW" altLang="en-US" sz="10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C81B5D5-BC8C-0A5D-E318-9397558240C8}"/>
              </a:ext>
            </a:extLst>
          </p:cNvPr>
          <p:cNvSpPr/>
          <p:nvPr/>
        </p:nvSpPr>
        <p:spPr>
          <a:xfrm>
            <a:off x="8959807" y="4097856"/>
            <a:ext cx="155449" cy="385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904FFF8-CB74-ABB0-EE46-1E8AA3CB3828}"/>
              </a:ext>
            </a:extLst>
          </p:cNvPr>
          <p:cNvSpPr txBox="1"/>
          <p:nvPr/>
        </p:nvSpPr>
        <p:spPr>
          <a:xfrm>
            <a:off x="8420633" y="727086"/>
            <a:ext cx="275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PbWO4 + </a:t>
            </a:r>
            <a:r>
              <a:rPr lang="en-US" altLang="zh-TW" dirty="0" err="1"/>
              <a:t>SiPM</a:t>
            </a:r>
            <a:r>
              <a:rPr lang="en-US" altLang="zh-TW" dirty="0"/>
              <a:t> Pixel/</a:t>
            </a:r>
            <a:r>
              <a:rPr lang="en-US" altLang="zh-TW" dirty="0" err="1"/>
              <a:t>Edep</a:t>
            </a:r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0F7134E-1427-EFDE-BE06-546251AECD5B}"/>
              </a:ext>
            </a:extLst>
          </p:cNvPr>
          <p:cNvSpPr txBox="1"/>
          <p:nvPr/>
        </p:nvSpPr>
        <p:spPr>
          <a:xfrm>
            <a:off x="9348853" y="4142493"/>
            <a:ext cx="262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1x1 ~0.027 pixel/MeV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3x3 ~0.035 pixel/MeV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5x5 ~0.047 pixel/MeV  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770FEA2-D253-8943-4653-B75F2B091A91}"/>
              </a:ext>
            </a:extLst>
          </p:cNvPr>
          <p:cNvSpPr txBox="1"/>
          <p:nvPr/>
        </p:nvSpPr>
        <p:spPr>
          <a:xfrm>
            <a:off x="124532" y="4003993"/>
            <a:ext cx="397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The trend of resolution is still weird. But yes, we should do regression first. 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07100FD3-C130-4C2B-17BC-C49D01316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738" y="4752103"/>
            <a:ext cx="2065406" cy="2015638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427E3DC7-328D-EA87-9B6B-9F33BC38B81E}"/>
              </a:ext>
            </a:extLst>
          </p:cNvPr>
          <p:cNvSpPr txBox="1"/>
          <p:nvPr/>
        </p:nvSpPr>
        <p:spPr>
          <a:xfrm>
            <a:off x="6096644" y="4438029"/>
            <a:ext cx="310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LYSO + APD nonlinear response</a:t>
            </a:r>
            <a:endParaRPr lang="zh-TW" altLang="en-US" dirty="0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3A4FD036-F103-026D-10E1-3473FFA228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549"/>
          <a:stretch>
            <a:fillRect/>
          </a:stretch>
        </p:blipFill>
        <p:spPr>
          <a:xfrm>
            <a:off x="4070377" y="4772003"/>
            <a:ext cx="1929547" cy="1768514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64C5A7DF-FD90-4E4B-8CAF-4E923647EE56}"/>
              </a:ext>
            </a:extLst>
          </p:cNvPr>
          <p:cNvSpPr txBox="1"/>
          <p:nvPr/>
        </p:nvSpPr>
        <p:spPr>
          <a:xfrm>
            <a:off x="4560357" y="749255"/>
            <a:ext cx="327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PbWO4 + </a:t>
            </a:r>
            <a:r>
              <a:rPr lang="en-US" altLang="zh-TW" dirty="0" err="1"/>
              <a:t>SiPM</a:t>
            </a:r>
            <a:r>
              <a:rPr lang="en-US" altLang="zh-TW" dirty="0"/>
              <a:t> linear response?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F8DA420-F0A7-77E3-6C1F-A80B5C53C529}"/>
              </a:ext>
            </a:extLst>
          </p:cNvPr>
          <p:cNvSpPr txBox="1"/>
          <p:nvPr/>
        </p:nvSpPr>
        <p:spPr>
          <a:xfrm>
            <a:off x="182679" y="4641198"/>
            <a:ext cx="37909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dirty="0"/>
              <a:t>I’ll try previous regression with PbWO4 with optical photon data.</a:t>
            </a:r>
            <a:endParaRPr lang="zh-TW" altLang="en-US" sz="105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1E63F5C-E08F-8E83-8B3C-51897F96D60A}"/>
              </a:ext>
            </a:extLst>
          </p:cNvPr>
          <p:cNvSpPr txBox="1"/>
          <p:nvPr/>
        </p:nvSpPr>
        <p:spPr>
          <a:xfrm>
            <a:off x="3679759" y="6466380"/>
            <a:ext cx="24496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dirty="0"/>
              <a:t>Not sure if it caused by optical photon.</a:t>
            </a:r>
            <a:endParaRPr lang="zh-TW" altLang="en-US" sz="105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9803BA3-B3F2-4F68-BF19-ACE9D523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281E525-D428-4EFE-7908-FB430F0F41A5}"/>
              </a:ext>
            </a:extLst>
          </p:cNvPr>
          <p:cNvSpPr/>
          <p:nvPr/>
        </p:nvSpPr>
        <p:spPr>
          <a:xfrm>
            <a:off x="124532" y="974630"/>
            <a:ext cx="3987709" cy="39970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323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BEA17-8A46-BA2C-D0F0-D58393941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4B761A3-B09C-AE00-86A5-43AF1CAA9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8" y="4128012"/>
            <a:ext cx="5144887" cy="2505426"/>
          </a:xfrm>
          <a:prstGeom prst="rect">
            <a:avLst/>
          </a:prstGeom>
        </p:spPr>
      </p:pic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17430365-B225-C70D-8F34-3C3D2B38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41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1FE9062-AEAE-4940-971B-26F5A8F8E88D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0314F6C-BEBB-747E-67EC-7F70478B5F31}"/>
              </a:ext>
            </a:extLst>
          </p:cNvPr>
          <p:cNvSpPr txBox="1"/>
          <p:nvPr/>
        </p:nvSpPr>
        <p:spPr>
          <a:xfrm>
            <a:off x="5380805" y="3429000"/>
            <a:ext cx="627710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We can still collect light(energy) when 3x3-&gt;5x5.</a:t>
            </a:r>
          </a:p>
          <a:p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Fitting Gaussian(a little left-shifted </a:t>
            </a:r>
            <a:r>
              <a:rPr lang="en-US" altLang="zh-TW" dirty="0">
                <a:sym typeface="Wingdings" panose="05000000000000000000" pitchFamily="2" charset="2"/>
              </a:rPr>
              <a:t> </a:t>
            </a:r>
            <a:r>
              <a:rPr lang="en-US" altLang="zh-TW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5x5 resolution @200MeV:</a:t>
            </a:r>
          </a:p>
          <a:p>
            <a:r>
              <a:rPr lang="en-US" altLang="zh-TW" dirty="0"/>
              <a:t>	PbWO4,  </a:t>
            </a:r>
            <a:r>
              <a:rPr lang="en-US" altLang="zh-TW" dirty="0" err="1"/>
              <a:t>SiPM</a:t>
            </a:r>
            <a:r>
              <a:rPr lang="en-US" altLang="zh-TW" dirty="0"/>
              <a:t> 	= 0.117 &amp; 0.118</a:t>
            </a:r>
            <a:br>
              <a:rPr lang="en-US" altLang="zh-TW" dirty="0"/>
            </a:br>
            <a:r>
              <a:rPr lang="en-US" altLang="zh-TW" dirty="0"/>
              <a:t>	LYSO , APD 	= 0.141 &amp; 0.091</a:t>
            </a:r>
          </a:p>
          <a:p>
            <a:endParaRPr lang="en-US" altLang="zh-TW" dirty="0"/>
          </a:p>
          <a:p>
            <a:r>
              <a:rPr lang="en-US" altLang="zh-TW" dirty="0"/>
              <a:t>Optical photon can enhance the resolution of LYSO crystal array.  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D670E45C-F186-295B-E76F-E09B4FDF3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900" y="2319281"/>
            <a:ext cx="2105319" cy="109552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2EEB293-FE83-7DC2-516F-9BA26D1B2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22" y="1427603"/>
            <a:ext cx="5144888" cy="250542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C7D1865-397C-5660-C6D1-2571FFF1E5DC}"/>
              </a:ext>
            </a:extLst>
          </p:cNvPr>
          <p:cNvSpPr txBox="1"/>
          <p:nvPr/>
        </p:nvSpPr>
        <p:spPr>
          <a:xfrm>
            <a:off x="1169791" y="1031000"/>
            <a:ext cx="233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200MeV PbWO4+SiPM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CF86967-1E25-2549-49CA-0198E9DE7B46}"/>
              </a:ext>
            </a:extLst>
          </p:cNvPr>
          <p:cNvSpPr txBox="1"/>
          <p:nvPr/>
        </p:nvSpPr>
        <p:spPr>
          <a:xfrm>
            <a:off x="111598" y="1373060"/>
            <a:ext cx="830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Resolution:</a:t>
            </a:r>
            <a:endParaRPr lang="zh-TW" altLang="en-US" sz="11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8A25E03-D580-767B-E8E2-6428B074F026}"/>
              </a:ext>
            </a:extLst>
          </p:cNvPr>
          <p:cNvSpPr txBox="1"/>
          <p:nvPr/>
        </p:nvSpPr>
        <p:spPr>
          <a:xfrm>
            <a:off x="2674112" y="1373060"/>
            <a:ext cx="830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Resolution:</a:t>
            </a:r>
            <a:endParaRPr lang="zh-TW" altLang="en-US" sz="11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AC35FA1-0A10-FD8E-9D99-370AEF9CC35D}"/>
              </a:ext>
            </a:extLst>
          </p:cNvPr>
          <p:cNvSpPr txBox="1"/>
          <p:nvPr/>
        </p:nvSpPr>
        <p:spPr>
          <a:xfrm>
            <a:off x="8119519" y="2869324"/>
            <a:ext cx="1615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/>
              <a:t>In experiment: </a:t>
            </a:r>
            <a:endParaRPr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059F0FE9-5AE8-51E9-8CCF-ED8B439C906D}"/>
              </a:ext>
            </a:extLst>
          </p:cNvPr>
          <p:cNvSpPr txBox="1"/>
          <p:nvPr/>
        </p:nvSpPr>
        <p:spPr>
          <a:xfrm>
            <a:off x="2018486" y="3943346"/>
            <a:ext cx="198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200MeV LYSO+APD</a:t>
            </a:r>
            <a:endParaRPr lang="zh-TW" altLang="en-US" dirty="0"/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0D638ADE-7D35-A4A2-0DF2-6F3F2170B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229" y="201096"/>
            <a:ext cx="4316131" cy="2101843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FDACC415-0798-A57A-3787-6DE0475B938B}"/>
              </a:ext>
            </a:extLst>
          </p:cNvPr>
          <p:cNvSpPr txBox="1"/>
          <p:nvPr/>
        </p:nvSpPr>
        <p:spPr>
          <a:xfrm>
            <a:off x="5766571" y="378157"/>
            <a:ext cx="1540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THR: Trigger Pixel &gt;90</a:t>
            </a:r>
            <a:endParaRPr lang="zh-TW" altLang="en-US" sz="1200" dirty="0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CB6F48C4-BAAE-24B0-BF3F-47A096CA6C29}"/>
              </a:ext>
            </a:extLst>
          </p:cNvPr>
          <p:cNvSpPr txBox="1"/>
          <p:nvPr/>
        </p:nvSpPr>
        <p:spPr>
          <a:xfrm>
            <a:off x="6237956" y="-15380"/>
            <a:ext cx="110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Last week</a:t>
            </a:r>
            <a:endParaRPr lang="zh-TW" altLang="en-US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45028716-A488-7CE9-A036-09C0DC9EAEBF}"/>
              </a:ext>
            </a:extLst>
          </p:cNvPr>
          <p:cNvSpPr txBox="1"/>
          <p:nvPr/>
        </p:nvSpPr>
        <p:spPr>
          <a:xfrm>
            <a:off x="8262304" y="16430"/>
            <a:ext cx="221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50MeV PbWO4+SiPM</a:t>
            </a:r>
            <a:endParaRPr lang="zh-TW" altLang="en-US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DC1F7260-4098-864F-A847-EEA024D71173}"/>
              </a:ext>
            </a:extLst>
          </p:cNvPr>
          <p:cNvSpPr txBox="1"/>
          <p:nvPr/>
        </p:nvSpPr>
        <p:spPr>
          <a:xfrm>
            <a:off x="3137433" y="6573497"/>
            <a:ext cx="19078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50" dirty="0"/>
              <a:t>有點小問題</a:t>
            </a:r>
            <a:r>
              <a:rPr lang="en-US" altLang="zh-TW" sz="1050" dirty="0"/>
              <a:t>, </a:t>
            </a:r>
            <a:r>
              <a:rPr lang="zh-TW" altLang="en-US" sz="1050" dirty="0"/>
              <a:t>要重新處理</a:t>
            </a:r>
            <a:r>
              <a:rPr lang="en-US" altLang="zh-TW" sz="1050" dirty="0"/>
              <a:t>signal</a:t>
            </a:r>
            <a:endParaRPr lang="zh-TW" altLang="en-US" sz="1050" dirty="0"/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269A2C64-AAC8-3E0F-54C8-3F8665FB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6382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AF682-7DD9-D08A-628D-4E5EA97A5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E8B0A23E-D768-238D-C2CA-7BF0091D6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9890"/>
            <a:ext cx="2206001" cy="2049109"/>
          </a:xfrm>
          <a:prstGeom prst="rect">
            <a:avLst/>
          </a:prstGeom>
        </p:spPr>
      </p:pic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25F91199-89C9-34DA-A3EE-5BD65F4C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42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62F4F0CA-1C0E-65E7-4ABD-1409AE7DFC12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0BF178F-FBCF-FCE3-8B69-EA4E6F0DE4CA}"/>
              </a:ext>
            </a:extLst>
          </p:cNvPr>
          <p:cNvSpPr txBox="1"/>
          <p:nvPr/>
        </p:nvSpPr>
        <p:spPr>
          <a:xfrm>
            <a:off x="285399" y="768336"/>
            <a:ext cx="194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Optical simulation: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627ECE6-6E05-9157-C328-3BC277A9FB80}"/>
              </a:ext>
            </a:extLst>
          </p:cNvPr>
          <p:cNvSpPr txBox="1"/>
          <p:nvPr/>
        </p:nvSpPr>
        <p:spPr>
          <a:xfrm>
            <a:off x="286434" y="1336164"/>
            <a:ext cx="1789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Hits on photon senser</a:t>
            </a:r>
            <a:endParaRPr lang="zh-TW" altLang="en-US" sz="1400" dirty="0"/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E1849009-BA03-A21F-26E9-690525DD6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623" y="1641811"/>
            <a:ext cx="2275948" cy="2049109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2B8FB663-F58D-1E72-61AC-DA82BBC6229F}"/>
              </a:ext>
            </a:extLst>
          </p:cNvPr>
          <p:cNvSpPr txBox="1"/>
          <p:nvPr/>
        </p:nvSpPr>
        <p:spPr>
          <a:xfrm>
            <a:off x="3097502" y="1336164"/>
            <a:ext cx="2194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Triggered on photon sensor</a:t>
            </a:r>
            <a:endParaRPr lang="zh-TW" altLang="en-US" sz="1400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F3311866-BFA5-795A-41C9-FD5F5DB85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307" y="1360563"/>
            <a:ext cx="2507086" cy="2330357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7AC4098C-D051-A064-5587-4FD8C4DFAFD4}"/>
              </a:ext>
            </a:extLst>
          </p:cNvPr>
          <p:cNvSpPr txBox="1"/>
          <p:nvPr/>
        </p:nvSpPr>
        <p:spPr>
          <a:xfrm>
            <a:off x="7606689" y="3549616"/>
            <a:ext cx="6591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Time(ns)</a:t>
            </a:r>
            <a:endParaRPr lang="zh-TW" altLang="en-US" sz="105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DF6F53F-74B8-2D08-D0E1-96D7B258AF59}"/>
              </a:ext>
            </a:extLst>
          </p:cNvPr>
          <p:cNvSpPr txBox="1"/>
          <p:nvPr/>
        </p:nvSpPr>
        <p:spPr>
          <a:xfrm>
            <a:off x="5036398" y="1660653"/>
            <a:ext cx="9685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# of pixel fired</a:t>
            </a:r>
            <a:endParaRPr lang="zh-TW" altLang="en-US" sz="1050" dirty="0"/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DC5FFC8A-40DC-7E29-4AB6-7749690D3427}"/>
              </a:ext>
            </a:extLst>
          </p:cNvPr>
          <p:cNvCxnSpPr>
            <a:cxnSpLocks/>
          </p:cNvCxnSpPr>
          <p:nvPr/>
        </p:nvCxnSpPr>
        <p:spPr>
          <a:xfrm flipH="1">
            <a:off x="6082761" y="1861626"/>
            <a:ext cx="313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791A61A1-FCC9-0462-8BB1-B8F1D64A7833}"/>
              </a:ext>
            </a:extLst>
          </p:cNvPr>
          <p:cNvCxnSpPr>
            <a:cxnSpLocks/>
          </p:cNvCxnSpPr>
          <p:nvPr/>
        </p:nvCxnSpPr>
        <p:spPr>
          <a:xfrm flipH="1" flipV="1">
            <a:off x="6219358" y="1859391"/>
            <a:ext cx="20081" cy="16130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4AE1FBC-FFA2-B489-6A23-320640B18F09}"/>
              </a:ext>
            </a:extLst>
          </p:cNvPr>
          <p:cNvSpPr txBox="1"/>
          <p:nvPr/>
        </p:nvSpPr>
        <p:spPr>
          <a:xfrm>
            <a:off x="6296039" y="2327823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Height </a:t>
            </a:r>
            <a:endParaRPr lang="zh-TW" altLang="en-US" sz="1100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70D712A9-6E75-3399-AEBC-E5327C436E9B}"/>
              </a:ext>
            </a:extLst>
          </p:cNvPr>
          <p:cNvSpPr txBox="1"/>
          <p:nvPr/>
        </p:nvSpPr>
        <p:spPr>
          <a:xfrm>
            <a:off x="3801065" y="5260226"/>
            <a:ext cx="4407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/>
              <a:t>160fC to 400pC = 10 pixels to 25*10^4 pixels (if gain == 10^5)</a:t>
            </a:r>
            <a:endParaRPr lang="zh-TW" altLang="en-US" sz="1100" dirty="0"/>
          </a:p>
        </p:txBody>
      </p:sp>
      <p:sp>
        <p:nvSpPr>
          <p:cNvPr id="52" name="箭號: 向下 51">
            <a:extLst>
              <a:ext uri="{FF2B5EF4-FFF2-40B4-BE49-F238E27FC236}">
                <a16:creationId xmlns:a16="http://schemas.microsoft.com/office/drawing/2014/main" id="{BF739B51-159F-8948-B074-176F5FC59CFF}"/>
              </a:ext>
            </a:extLst>
          </p:cNvPr>
          <p:cNvSpPr/>
          <p:nvPr/>
        </p:nvSpPr>
        <p:spPr>
          <a:xfrm rot="16200000">
            <a:off x="2486264" y="2377620"/>
            <a:ext cx="398791" cy="68289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387EDBE7-366F-BE25-57E4-7C6D9BDE1D8C}"/>
              </a:ext>
            </a:extLst>
          </p:cNvPr>
          <p:cNvSpPr txBox="1"/>
          <p:nvPr/>
        </p:nvSpPr>
        <p:spPr>
          <a:xfrm>
            <a:off x="2102531" y="2180073"/>
            <a:ext cx="1179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PDE &amp; Recovery</a:t>
            </a:r>
            <a:endParaRPr lang="zh-TW" altLang="en-US" sz="1200" dirty="0"/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4A96E042-9BBC-F1FA-0A1E-A3DCD8F17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900" y="1447293"/>
            <a:ext cx="2237848" cy="2280171"/>
          </a:xfrm>
          <a:prstGeom prst="rect">
            <a:avLst/>
          </a:prstGeom>
        </p:spPr>
      </p:pic>
      <p:sp>
        <p:nvSpPr>
          <p:cNvPr id="60" name="箭號: 向右 59">
            <a:extLst>
              <a:ext uri="{FF2B5EF4-FFF2-40B4-BE49-F238E27FC236}">
                <a16:creationId xmlns:a16="http://schemas.microsoft.com/office/drawing/2014/main" id="{0AD1B9B0-9295-0416-7700-16FE4A3FC2C4}"/>
              </a:ext>
            </a:extLst>
          </p:cNvPr>
          <p:cNvSpPr/>
          <p:nvPr/>
        </p:nvSpPr>
        <p:spPr>
          <a:xfrm>
            <a:off x="8496644" y="2483125"/>
            <a:ext cx="659155" cy="3189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54860DD8-2A92-5381-F5A4-6A5F579EB0A4}"/>
              </a:ext>
            </a:extLst>
          </p:cNvPr>
          <p:cNvSpPr txBox="1"/>
          <p:nvPr/>
        </p:nvSpPr>
        <p:spPr>
          <a:xfrm>
            <a:off x="8354544" y="2010459"/>
            <a:ext cx="10342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/>
              <a:t>Integral # of pixel fired</a:t>
            </a:r>
            <a:endParaRPr lang="zh-TW" altLang="en-US" sz="1050" dirty="0"/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799A3E18-DA49-0447-9224-F59C65D22E78}"/>
              </a:ext>
            </a:extLst>
          </p:cNvPr>
          <p:cNvSpPr txBox="1"/>
          <p:nvPr/>
        </p:nvSpPr>
        <p:spPr>
          <a:xfrm>
            <a:off x="9040572" y="1560869"/>
            <a:ext cx="7889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# of events</a:t>
            </a:r>
            <a:endParaRPr lang="zh-TW" altLang="en-US" sz="1050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E9F5DD6-131C-DAD2-B63F-4586224A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10062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CAF3F-D2C6-1EAE-976C-CAE2B3FB8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>
            <a:extLst>
              <a:ext uri="{FF2B5EF4-FFF2-40B4-BE49-F238E27FC236}">
                <a16:creationId xmlns:a16="http://schemas.microsoft.com/office/drawing/2014/main" id="{55D14366-8C64-4248-4954-85D4A5725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073" y="1096012"/>
            <a:ext cx="3875494" cy="2212295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58C3735F-6C36-C5C4-35F9-7D6B22F46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10"/>
          <a:stretch>
            <a:fillRect/>
          </a:stretch>
        </p:blipFill>
        <p:spPr>
          <a:xfrm>
            <a:off x="5163972" y="4180563"/>
            <a:ext cx="2507085" cy="2392934"/>
          </a:xfrm>
          <a:prstGeom prst="rect">
            <a:avLst/>
          </a:prstGeom>
        </p:spPr>
      </p:pic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9BBE3B43-0E6B-D228-64AA-4448D2AC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43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5606415-6D96-ED30-2E67-A5AC5493EF6B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815ECB6-1ECD-5EAC-70A2-431710D9E48E}"/>
              </a:ext>
            </a:extLst>
          </p:cNvPr>
          <p:cNvSpPr txBox="1"/>
          <p:nvPr/>
        </p:nvSpPr>
        <p:spPr>
          <a:xfrm>
            <a:off x="285399" y="768336"/>
            <a:ext cx="3204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Optical simulation: 50MeV case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DD162326-C110-5307-FB3A-D8A57B36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14" y="3709755"/>
            <a:ext cx="2507086" cy="2330357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F537DAA8-5E86-5BA4-4ECB-17D2357FC557}"/>
              </a:ext>
            </a:extLst>
          </p:cNvPr>
          <p:cNvSpPr txBox="1"/>
          <p:nvPr/>
        </p:nvSpPr>
        <p:spPr>
          <a:xfrm>
            <a:off x="2540896" y="5898808"/>
            <a:ext cx="6591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Time(ns)</a:t>
            </a:r>
            <a:endParaRPr lang="zh-TW" altLang="en-US" sz="1050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8A5E7C86-567B-3C82-67BE-403AA218C50E}"/>
              </a:ext>
            </a:extLst>
          </p:cNvPr>
          <p:cNvSpPr txBox="1"/>
          <p:nvPr/>
        </p:nvSpPr>
        <p:spPr>
          <a:xfrm>
            <a:off x="-29395" y="4009845"/>
            <a:ext cx="9685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# of pixel fired</a:t>
            </a:r>
            <a:endParaRPr lang="zh-TW" altLang="en-US" sz="1050" dirty="0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EFB65FB2-F8C9-9E48-35BE-31F44522DA59}"/>
              </a:ext>
            </a:extLst>
          </p:cNvPr>
          <p:cNvCxnSpPr>
            <a:cxnSpLocks/>
          </p:cNvCxnSpPr>
          <p:nvPr/>
        </p:nvCxnSpPr>
        <p:spPr>
          <a:xfrm>
            <a:off x="1372479" y="5932530"/>
            <a:ext cx="0" cy="186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9149E148-6056-9783-B675-CC6D39E53E19}"/>
              </a:ext>
            </a:extLst>
          </p:cNvPr>
          <p:cNvCxnSpPr>
            <a:cxnSpLocks/>
          </p:cNvCxnSpPr>
          <p:nvPr/>
        </p:nvCxnSpPr>
        <p:spPr>
          <a:xfrm>
            <a:off x="977165" y="6047699"/>
            <a:ext cx="39623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972DD155-7DAC-E996-D06A-EBA5BBF13D36}"/>
              </a:ext>
            </a:extLst>
          </p:cNvPr>
          <p:cNvCxnSpPr>
            <a:cxnSpLocks/>
          </p:cNvCxnSpPr>
          <p:nvPr/>
        </p:nvCxnSpPr>
        <p:spPr>
          <a:xfrm>
            <a:off x="977165" y="5932530"/>
            <a:ext cx="0" cy="186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C9F346A-29D0-B20F-8D48-C8C4B499EF98}"/>
              </a:ext>
            </a:extLst>
          </p:cNvPr>
          <p:cNvSpPr txBox="1"/>
          <p:nvPr/>
        </p:nvSpPr>
        <p:spPr>
          <a:xfrm>
            <a:off x="794701" y="6170810"/>
            <a:ext cx="6254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Integral</a:t>
            </a:r>
            <a:endParaRPr lang="zh-TW" altLang="en-US" sz="1100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0BB2BE9-393C-AF2C-8B60-BC8AFDE4B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0629" y="1159771"/>
            <a:ext cx="3893538" cy="2106561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4312A978-107C-7373-EFE7-94B29CBFD12D}"/>
              </a:ext>
            </a:extLst>
          </p:cNvPr>
          <p:cNvSpPr txBox="1"/>
          <p:nvPr/>
        </p:nvSpPr>
        <p:spPr>
          <a:xfrm>
            <a:off x="7568351" y="3171831"/>
            <a:ext cx="9685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# of pixel fired</a:t>
            </a:r>
            <a:endParaRPr lang="zh-TW" altLang="en-US" sz="105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24E649F-0346-942A-AB24-D9DDBB827426}"/>
              </a:ext>
            </a:extLst>
          </p:cNvPr>
          <p:cNvSpPr txBox="1"/>
          <p:nvPr/>
        </p:nvSpPr>
        <p:spPr>
          <a:xfrm>
            <a:off x="5474639" y="790439"/>
            <a:ext cx="152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LYSO+APD</a:t>
            </a:r>
            <a:endParaRPr lang="zh-TW" alt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0B6CFF5-AD11-7D07-ACA4-44A7B99CEA77}"/>
              </a:ext>
            </a:extLst>
          </p:cNvPr>
          <p:cNvSpPr txBox="1"/>
          <p:nvPr/>
        </p:nvSpPr>
        <p:spPr>
          <a:xfrm>
            <a:off x="5332033" y="3741525"/>
            <a:ext cx="152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PbWO4+SiPM</a:t>
            </a:r>
            <a:endParaRPr lang="zh-TW" alt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BF6493D-9598-2058-6D59-7CA2D21AFB9F}"/>
              </a:ext>
            </a:extLst>
          </p:cNvPr>
          <p:cNvSpPr txBox="1"/>
          <p:nvPr/>
        </p:nvSpPr>
        <p:spPr>
          <a:xfrm>
            <a:off x="6688026" y="6446539"/>
            <a:ext cx="9685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/>
              <a:t># of pixel fired</a:t>
            </a:r>
            <a:endParaRPr lang="zh-TW" altLang="en-US" sz="1050" dirty="0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A86C6911-1B31-9126-B91B-8D2686319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9508" y="4053229"/>
            <a:ext cx="2507085" cy="2452819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567F6A70-72E0-11CD-BE85-2E1117C3BA8B}"/>
              </a:ext>
            </a:extLst>
          </p:cNvPr>
          <p:cNvSpPr txBox="1"/>
          <p:nvPr/>
        </p:nvSpPr>
        <p:spPr>
          <a:xfrm>
            <a:off x="214923" y="1454203"/>
            <a:ext cx="1789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Hits on photon senser</a:t>
            </a:r>
            <a:endParaRPr lang="zh-TW" altLang="en-US" sz="1400" dirty="0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BAC78D63-8214-75F9-C65C-9938D6D85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5" y="1738790"/>
            <a:ext cx="2206001" cy="2049109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9F61F81-8AD5-9B04-D001-39AFDF606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8419" y="1726322"/>
            <a:ext cx="2275948" cy="2049109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1B635875-CECC-458D-65A9-5AAFDC8C1206}"/>
              </a:ext>
            </a:extLst>
          </p:cNvPr>
          <p:cNvSpPr txBox="1"/>
          <p:nvPr/>
        </p:nvSpPr>
        <p:spPr>
          <a:xfrm>
            <a:off x="2257902" y="1454203"/>
            <a:ext cx="2194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Triggered on photon sensor</a:t>
            </a:r>
            <a:endParaRPr lang="zh-TW" altLang="en-US" sz="1400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C50E8B1-5BB2-4C4D-7C5D-7EFF5A8ADE1C}"/>
              </a:ext>
            </a:extLst>
          </p:cNvPr>
          <p:cNvSpPr txBox="1"/>
          <p:nvPr/>
        </p:nvSpPr>
        <p:spPr>
          <a:xfrm>
            <a:off x="11008196" y="876444"/>
            <a:ext cx="118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Saturation</a:t>
            </a:r>
            <a:endParaRPr lang="zh-TW" altLang="en-US" dirty="0"/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004E0347-C624-D940-00A5-9FB8F7C47885}"/>
              </a:ext>
            </a:extLst>
          </p:cNvPr>
          <p:cNvCxnSpPr>
            <a:cxnSpLocks/>
          </p:cNvCxnSpPr>
          <p:nvPr/>
        </p:nvCxnSpPr>
        <p:spPr>
          <a:xfrm>
            <a:off x="11722018" y="1260779"/>
            <a:ext cx="0" cy="1588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3381074-1AA9-F087-22E1-F4B6CCC40B40}"/>
              </a:ext>
            </a:extLst>
          </p:cNvPr>
          <p:cNvSpPr txBox="1"/>
          <p:nvPr/>
        </p:nvSpPr>
        <p:spPr>
          <a:xfrm>
            <a:off x="10409646" y="2202160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100MeV</a:t>
            </a:r>
            <a:endParaRPr lang="zh-TW" altLang="en-US" sz="1200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4209865-CBBF-26A1-A936-C7CB37832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45087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0CAF4-BD5F-9D46-89A0-12C8DB750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59B0A74B-A9FC-F404-2F13-D2556DEAA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1207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44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708CB345-5410-48AF-45BA-0BE77E3A8615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2DAFC2F-1CBD-6EBE-25EE-2DB4FAE5C3C8}"/>
              </a:ext>
            </a:extLst>
          </p:cNvPr>
          <p:cNvSpPr txBox="1"/>
          <p:nvPr/>
        </p:nvSpPr>
        <p:spPr>
          <a:xfrm>
            <a:off x="285399" y="1058762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Beampipe simulation: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C616B74-0109-FA6D-63DC-9FDE61060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6" y="1556173"/>
            <a:ext cx="3809768" cy="244653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4BB534E-303F-C757-7D33-6142AC1C7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33" y="4588235"/>
            <a:ext cx="1881754" cy="1809379"/>
          </a:xfrm>
          <a:prstGeom prst="rect">
            <a:avLst/>
          </a:prstGeom>
        </p:spPr>
      </p:pic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E9F5CA0F-55E1-B0CC-E1E0-74B6663684E6}"/>
              </a:ext>
            </a:extLst>
          </p:cNvPr>
          <p:cNvCxnSpPr>
            <a:cxnSpLocks/>
          </p:cNvCxnSpPr>
          <p:nvPr/>
        </p:nvCxnSpPr>
        <p:spPr>
          <a:xfrm>
            <a:off x="765791" y="6469802"/>
            <a:ext cx="158317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2ABE30C-53B9-8A6A-972D-E5068A1BCF70}"/>
              </a:ext>
            </a:extLst>
          </p:cNvPr>
          <p:cNvCxnSpPr>
            <a:cxnSpLocks/>
          </p:cNvCxnSpPr>
          <p:nvPr/>
        </p:nvCxnSpPr>
        <p:spPr>
          <a:xfrm flipV="1">
            <a:off x="467769" y="4780067"/>
            <a:ext cx="0" cy="14913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C992200-F135-934B-9146-646FDB0821E8}"/>
              </a:ext>
            </a:extLst>
          </p:cNvPr>
          <p:cNvSpPr txBox="1"/>
          <p:nvPr/>
        </p:nvSpPr>
        <p:spPr>
          <a:xfrm>
            <a:off x="1738157" y="644924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x</a:t>
            </a:r>
            <a:endParaRPr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4889EC43-2449-D96C-D5F2-6185E1F6B693}"/>
              </a:ext>
            </a:extLst>
          </p:cNvPr>
          <p:cNvSpPr txBox="1"/>
          <p:nvPr/>
        </p:nvSpPr>
        <p:spPr>
          <a:xfrm>
            <a:off x="107593" y="5015497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34A13B6-7A68-ABE3-1236-A2173437D2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2699"/>
          <a:stretch>
            <a:fillRect/>
          </a:stretch>
        </p:blipFill>
        <p:spPr>
          <a:xfrm>
            <a:off x="4202852" y="1100901"/>
            <a:ext cx="5855705" cy="277105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9E11990-1F7D-DA7D-8C1B-AE608A1CB5AB}"/>
              </a:ext>
            </a:extLst>
          </p:cNvPr>
          <p:cNvSpPr txBox="1"/>
          <p:nvPr/>
        </p:nvSpPr>
        <p:spPr>
          <a:xfrm>
            <a:off x="5756273" y="1268216"/>
            <a:ext cx="1238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/>
              <a:t>Red line: PID =-11</a:t>
            </a:r>
            <a:endParaRPr lang="zh-TW" altLang="en-US" sz="11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122A7C3-C73C-AD75-BD89-979B4F2BF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553" y="3772182"/>
            <a:ext cx="2898922" cy="266106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50BE4F3-434B-79FB-3515-DC3374F41E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321" y="4092824"/>
            <a:ext cx="2654232" cy="16642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54FFB0D-EDBC-DFA0-9467-F135CD09F7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557" y="1548354"/>
            <a:ext cx="2137613" cy="2086104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FBDAF2C5-960B-02FB-2BA3-418507D1E04E}"/>
              </a:ext>
            </a:extLst>
          </p:cNvPr>
          <p:cNvSpPr txBox="1"/>
          <p:nvPr/>
        </p:nvSpPr>
        <p:spPr>
          <a:xfrm>
            <a:off x="2114913" y="1483986"/>
            <a:ext cx="1630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It should be 500A case.</a:t>
            </a:r>
            <a:endParaRPr lang="zh-TW" altLang="en-US" sz="12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904B998-231D-F656-F0ED-18106649B1D1}"/>
              </a:ext>
            </a:extLst>
          </p:cNvPr>
          <p:cNvSpPr txBox="1"/>
          <p:nvPr/>
        </p:nvSpPr>
        <p:spPr>
          <a:xfrm>
            <a:off x="11045532" y="1202903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y =</a:t>
            </a:r>
            <a:r>
              <a:rPr lang="zh-TW" altLang="en-US" sz="1400" dirty="0"/>
              <a:t> </a:t>
            </a:r>
            <a:r>
              <a:rPr lang="en-US" altLang="zh-TW" sz="1400" dirty="0"/>
              <a:t>p0 + p1*x</a:t>
            </a:r>
            <a:endParaRPr lang="zh-TW" altLang="en-US" sz="1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57A1CB1-A919-77BF-5421-4EF53CAB7D37}"/>
              </a:ext>
            </a:extLst>
          </p:cNvPr>
          <p:cNvSpPr txBox="1"/>
          <p:nvPr/>
        </p:nvSpPr>
        <p:spPr>
          <a:xfrm>
            <a:off x="870596" y="4393293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Magnetic field</a:t>
            </a:r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79EF6EA-AF15-482E-59FF-16E6D1F9B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91269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1EF92-1667-7B24-A951-19BBE8E18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06CECAD0-65F8-08E5-5647-C095713B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45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51635CF-79EC-6579-E56E-75C772306F3B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69135E0-2D34-CA3D-F14D-431A1ABB5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50" y="1608166"/>
            <a:ext cx="5298064" cy="258001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D5BB0C7-0A18-B14E-0AE9-34C542FB9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092" y="78497"/>
            <a:ext cx="4712827" cy="440726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733477EF-D102-DC0B-D02F-62FF92E763EA}"/>
              </a:ext>
            </a:extLst>
          </p:cNvPr>
          <p:cNvSpPr txBox="1"/>
          <p:nvPr/>
        </p:nvSpPr>
        <p:spPr>
          <a:xfrm>
            <a:off x="6426571" y="78497"/>
            <a:ext cx="936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半高寬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714F6E5-13BF-4893-137E-B5AB74F6A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50" y="4277981"/>
            <a:ext cx="5298064" cy="258001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8581B660-0976-E407-9CF5-967A064EABE4}"/>
              </a:ext>
            </a:extLst>
          </p:cNvPr>
          <p:cNvSpPr txBox="1"/>
          <p:nvPr/>
        </p:nvSpPr>
        <p:spPr>
          <a:xfrm>
            <a:off x="53094" y="4277981"/>
            <a:ext cx="1540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THR: Trigger Pixel &gt;90</a:t>
            </a:r>
            <a:endParaRPr lang="zh-TW" altLang="en-US" sz="12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A4273DE-DF07-94D9-573A-B189746042ED}"/>
              </a:ext>
            </a:extLst>
          </p:cNvPr>
          <p:cNvSpPr txBox="1"/>
          <p:nvPr/>
        </p:nvSpPr>
        <p:spPr>
          <a:xfrm>
            <a:off x="6191720" y="1978189"/>
            <a:ext cx="470904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We can still collect light(energy) when 3x3-&gt;5x5.</a:t>
            </a:r>
          </a:p>
          <a:p>
            <a:endParaRPr lang="en-US" altLang="zh-TW" dirty="0"/>
          </a:p>
          <a:p>
            <a:r>
              <a:rPr lang="en-US" altLang="zh-TW" dirty="0"/>
              <a:t>5x5 Resolution by eyes(not accurate): </a:t>
            </a:r>
            <a:br>
              <a:rPr lang="en-US" altLang="zh-TW" dirty="0"/>
            </a:br>
            <a:r>
              <a:rPr lang="en-US" altLang="zh-TW" dirty="0" err="1"/>
              <a:t>Edep</a:t>
            </a:r>
            <a:r>
              <a:rPr lang="en-US" altLang="zh-TW" dirty="0"/>
              <a:t>: 13600/40000=0.34% </a:t>
            </a:r>
            <a:br>
              <a:rPr lang="en-US" altLang="zh-TW" dirty="0"/>
            </a:br>
            <a:r>
              <a:rPr lang="en-US" altLang="zh-TW" dirty="0"/>
              <a:t>Pixel:  300/1750 =0.17%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5x5 Resolution by eyes(not accurate): </a:t>
            </a:r>
            <a:br>
              <a:rPr lang="en-US" altLang="zh-TW" dirty="0"/>
            </a:br>
            <a:r>
              <a:rPr lang="en-US" altLang="zh-TW" dirty="0" err="1"/>
              <a:t>Edep</a:t>
            </a:r>
            <a:r>
              <a:rPr lang="en-US" altLang="zh-TW" dirty="0"/>
              <a:t>: 16000/40000=0.4 </a:t>
            </a:r>
            <a:br>
              <a:rPr lang="en-US" altLang="zh-TW" dirty="0"/>
            </a:br>
            <a:r>
              <a:rPr lang="en-US" altLang="zh-TW" dirty="0"/>
              <a:t>Pixel:  480/1100 =0.43</a:t>
            </a:r>
          </a:p>
          <a:p>
            <a:endParaRPr lang="en-US" altLang="zh-TW" dirty="0"/>
          </a:p>
          <a:p>
            <a:r>
              <a:rPr lang="en-US" altLang="zh-TW" dirty="0"/>
              <a:t>600 pixel -&gt; 30MeV (1x1)</a:t>
            </a:r>
          </a:p>
          <a:p>
            <a:r>
              <a:rPr lang="en-US" altLang="zh-TW" dirty="0"/>
              <a:t>90 pixel   -&gt; 1.5MeV</a:t>
            </a:r>
          </a:p>
          <a:p>
            <a:endParaRPr lang="en-US" altLang="zh-TW" dirty="0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75445EE2-C7A9-39A0-D986-D1C5A89E5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594" y="651423"/>
            <a:ext cx="2105319" cy="1095528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D83E104-7EF0-1550-8D51-7886A8DD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5073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EA9A0-558A-C181-30F9-704C8F47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F37DC6C3-3F86-A4A6-4E75-5CAC8310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46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1E31165-40BC-0FB1-B8D2-15D260535B69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EC962BB-628B-AAA2-43C1-6D1570F0435A}"/>
              </a:ext>
            </a:extLst>
          </p:cNvPr>
          <p:cNvSpPr txBox="1"/>
          <p:nvPr/>
        </p:nvSpPr>
        <p:spPr>
          <a:xfrm>
            <a:off x="593026" y="1326468"/>
            <a:ext cx="390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Method to convert # of pixel to energy?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B7D7C597-E81F-41D8-2A29-D7E85207AB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10"/>
          <a:stretch>
            <a:fillRect/>
          </a:stretch>
        </p:blipFill>
        <p:spPr>
          <a:xfrm>
            <a:off x="593026" y="3250233"/>
            <a:ext cx="1856031" cy="1771523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7AC2269-4322-2616-1469-007E5186A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638" y="3088741"/>
            <a:ext cx="1975782" cy="1933016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08A1E120-1957-49B1-8783-D9882C414B47}"/>
              </a:ext>
            </a:extLst>
          </p:cNvPr>
          <p:cNvSpPr txBox="1"/>
          <p:nvPr/>
        </p:nvSpPr>
        <p:spPr>
          <a:xfrm>
            <a:off x="698568" y="2574351"/>
            <a:ext cx="4019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Experimentally,</a:t>
            </a:r>
            <a:r>
              <a:rPr lang="zh-TW" altLang="en-US" dirty="0"/>
              <a:t> </a:t>
            </a:r>
            <a:r>
              <a:rPr lang="en-US" altLang="zh-TW" dirty="0"/>
              <a:t>we do: </a:t>
            </a:r>
            <a:br>
              <a:rPr lang="en-US" altLang="zh-TW" dirty="0"/>
            </a:br>
            <a:r>
              <a:rPr lang="en-US" altLang="zh-TW" dirty="0"/>
              <a:t>Matching the peak 30(50)MeV-&gt;600pixel</a:t>
            </a:r>
            <a:endParaRPr lang="zh-TW" altLang="en-US" dirty="0"/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95CD6AF-D125-64B4-8BD7-E148D26A351A}"/>
              </a:ext>
            </a:extLst>
          </p:cNvPr>
          <p:cNvCxnSpPr/>
          <p:nvPr/>
        </p:nvCxnSpPr>
        <p:spPr>
          <a:xfrm flipH="1">
            <a:off x="867331" y="3603452"/>
            <a:ext cx="171082" cy="153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BB89C986-91DF-1162-1839-F6CBACA80514}"/>
              </a:ext>
            </a:extLst>
          </p:cNvPr>
          <p:cNvCxnSpPr/>
          <p:nvPr/>
        </p:nvCxnSpPr>
        <p:spPr>
          <a:xfrm flipH="1">
            <a:off x="2982250" y="4099215"/>
            <a:ext cx="106188" cy="199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73EC60C4-54B6-1445-30AE-FA58593CA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978" y="2741666"/>
            <a:ext cx="5298064" cy="258001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5063545-4A24-3008-1471-1EDC5568EC08}"/>
              </a:ext>
            </a:extLst>
          </p:cNvPr>
          <p:cNvSpPr txBox="1"/>
          <p:nvPr/>
        </p:nvSpPr>
        <p:spPr>
          <a:xfrm>
            <a:off x="5226376" y="257435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半高寬 </a:t>
            </a:r>
            <a:r>
              <a:rPr lang="en-US" altLang="zh-TW" dirty="0"/>
              <a:t>1x1    3x3  5x5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DD4F711-139B-8F84-90BC-21CA3BAE8590}"/>
              </a:ext>
            </a:extLst>
          </p:cNvPr>
          <p:cNvSpPr txBox="1"/>
          <p:nvPr/>
        </p:nvSpPr>
        <p:spPr>
          <a:xfrm>
            <a:off x="8065660" y="2574351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半高寬 </a:t>
            </a:r>
            <a:r>
              <a:rPr lang="en-US" altLang="zh-TW" dirty="0"/>
              <a:t>1x1  3x3  5x5</a:t>
            </a:r>
            <a:endParaRPr lang="zh-TW" altLang="en-US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1C3F354-8A25-4CD7-F13B-244F2D36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961515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DBC38-ACFD-DA7A-F246-906A84333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093B9451-BD29-B908-44CC-549757AA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47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8BAB89F-6E87-BC15-2649-DC76A0779F94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653F9DF-E896-4333-20D7-38FEC19FDD93}"/>
              </a:ext>
            </a:extLst>
          </p:cNvPr>
          <p:cNvSpPr txBox="1"/>
          <p:nvPr/>
        </p:nvSpPr>
        <p:spPr>
          <a:xfrm>
            <a:off x="285399" y="1058762"/>
            <a:ext cx="199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Optical simulation:</a:t>
            </a: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E3E551B4-0CDC-8CC7-F230-301D9CF1A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34" y="4737773"/>
            <a:ext cx="4134427" cy="873371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1DADBB59-4F86-5132-726B-1BFA543D3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773705"/>
            <a:ext cx="3433504" cy="2151874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11A6D764-B9EB-D10B-2E69-A5A41E644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492" y="2240686"/>
            <a:ext cx="4048312" cy="2121181"/>
          </a:xfrm>
          <a:prstGeom prst="rect">
            <a:avLst/>
          </a:prstGeom>
        </p:spPr>
      </p:pic>
      <p:sp>
        <p:nvSpPr>
          <p:cNvPr id="63" name="文字方塊 62">
            <a:extLst>
              <a:ext uri="{FF2B5EF4-FFF2-40B4-BE49-F238E27FC236}">
                <a16:creationId xmlns:a16="http://schemas.microsoft.com/office/drawing/2014/main" id="{AC8B0D55-A130-5F9C-97EB-8A9AFB160D53}"/>
              </a:ext>
            </a:extLst>
          </p:cNvPr>
          <p:cNvSpPr txBox="1"/>
          <p:nvPr/>
        </p:nvSpPr>
        <p:spPr>
          <a:xfrm>
            <a:off x="939244" y="1896840"/>
            <a:ext cx="108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Crosstalk:</a:t>
            </a: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04D66BE7-EEAC-601A-B965-0DCD0E871227}"/>
              </a:ext>
            </a:extLst>
          </p:cNvPr>
          <p:cNvSpPr txBox="1"/>
          <p:nvPr/>
        </p:nvSpPr>
        <p:spPr>
          <a:xfrm>
            <a:off x="6236864" y="1896840"/>
            <a:ext cx="121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After pulse</a:t>
            </a:r>
          </a:p>
        </p:txBody>
      </p:sp>
      <p:sp>
        <p:nvSpPr>
          <p:cNvPr id="67" name="橢圓 66">
            <a:extLst>
              <a:ext uri="{FF2B5EF4-FFF2-40B4-BE49-F238E27FC236}">
                <a16:creationId xmlns:a16="http://schemas.microsoft.com/office/drawing/2014/main" id="{013941E7-4ACE-B159-4976-7D99F1CAAD4E}"/>
              </a:ext>
            </a:extLst>
          </p:cNvPr>
          <p:cNvSpPr/>
          <p:nvPr/>
        </p:nvSpPr>
        <p:spPr>
          <a:xfrm>
            <a:off x="2973275" y="4843370"/>
            <a:ext cx="277270" cy="212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10D848A3-B3D2-40D8-9610-4269CF28488D}"/>
              </a:ext>
            </a:extLst>
          </p:cNvPr>
          <p:cNvSpPr txBox="1"/>
          <p:nvPr/>
        </p:nvSpPr>
        <p:spPr>
          <a:xfrm>
            <a:off x="224176" y="5743166"/>
            <a:ext cx="742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Only 5% have crosstalk and time delay is larger than our integral time(100ns).</a:t>
            </a:r>
            <a:endParaRPr lang="zh-TW" altLang="en-US" dirty="0"/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3EFFD3A6-0E36-6F08-EC93-3BB4B9E664A4}"/>
              </a:ext>
            </a:extLst>
          </p:cNvPr>
          <p:cNvSpPr/>
          <p:nvPr/>
        </p:nvSpPr>
        <p:spPr>
          <a:xfrm>
            <a:off x="878020" y="3675298"/>
            <a:ext cx="277270" cy="88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11A68432-4B69-7EDE-FBD0-A2C6DF5FD34C}"/>
              </a:ext>
            </a:extLst>
          </p:cNvPr>
          <p:cNvSpPr/>
          <p:nvPr/>
        </p:nvSpPr>
        <p:spPr>
          <a:xfrm>
            <a:off x="5957365" y="4423533"/>
            <a:ext cx="277270" cy="88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6CD688B0-D8B7-3CD4-DC6C-04C855996FAB}"/>
              </a:ext>
            </a:extLst>
          </p:cNvPr>
          <p:cNvSpPr txBox="1"/>
          <p:nvPr/>
        </p:nvSpPr>
        <p:spPr>
          <a:xfrm>
            <a:off x="10423423" y="790439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160fC -&gt; 400pC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D2BF43-0D24-4BD7-8FBA-7EE334BC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48629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95129-23A6-A55E-A345-B027E43B8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FC312F5F-280B-0B11-F694-7C1F41A54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48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9325BD4-B64C-5D13-66BF-D6E65BE18BC9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6A9C6B3-5B39-BB0A-8E87-E8EEC3803D6C}"/>
              </a:ext>
            </a:extLst>
          </p:cNvPr>
          <p:cNvSpPr txBox="1"/>
          <p:nvPr/>
        </p:nvSpPr>
        <p:spPr>
          <a:xfrm>
            <a:off x="285399" y="1058762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Beampipe simulation: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C69C0CC-EDAB-0395-3354-0B7504765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8" y="1556173"/>
            <a:ext cx="3809768" cy="24465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35CBEC3-05E6-3D00-6A98-02D582F49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599" y="1663300"/>
            <a:ext cx="4313523" cy="485459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52327F2-F49B-7B92-C23A-9E360BF07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196" y="4002711"/>
            <a:ext cx="2490700" cy="2394904"/>
          </a:xfrm>
          <a:prstGeom prst="rect">
            <a:avLst/>
          </a:prstGeom>
        </p:spPr>
      </p:pic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FE72D52C-3AC4-AE16-EF49-884F55980A08}"/>
              </a:ext>
            </a:extLst>
          </p:cNvPr>
          <p:cNvCxnSpPr/>
          <p:nvPr/>
        </p:nvCxnSpPr>
        <p:spPr>
          <a:xfrm>
            <a:off x="1339154" y="6469802"/>
            <a:ext cx="235974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86133053-BAD8-B27B-1D96-6835B63C1648}"/>
              </a:ext>
            </a:extLst>
          </p:cNvPr>
          <p:cNvCxnSpPr>
            <a:cxnSpLocks/>
          </p:cNvCxnSpPr>
          <p:nvPr/>
        </p:nvCxnSpPr>
        <p:spPr>
          <a:xfrm flipV="1">
            <a:off x="1041132" y="4206240"/>
            <a:ext cx="0" cy="20651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5F469AF-85E4-FB89-93FF-27F9900DB9A8}"/>
              </a:ext>
            </a:extLst>
          </p:cNvPr>
          <p:cNvSpPr txBox="1"/>
          <p:nvPr/>
        </p:nvSpPr>
        <p:spPr>
          <a:xfrm>
            <a:off x="2311520" y="644924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x</a:t>
            </a:r>
            <a:endParaRPr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F6D6284-BB9C-3C66-0AF2-877E3B293C37}"/>
              </a:ext>
            </a:extLst>
          </p:cNvPr>
          <p:cNvSpPr txBox="1"/>
          <p:nvPr/>
        </p:nvSpPr>
        <p:spPr>
          <a:xfrm>
            <a:off x="680956" y="5015497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3BD1BE6-DC9A-AC5C-E02B-CBBD9983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75048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CF006-9A12-98C7-2C08-A4BF492BA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F60F5788-C4BA-9E69-E2B8-BF9AB0957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5330"/>
            <a:ext cx="2743200" cy="365125"/>
          </a:xfrm>
        </p:spPr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49</a:t>
            </a:fld>
            <a:endParaRPr kumimoji="1"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7D5B55AC-5C1A-42B5-9B7D-F6EDEFD36272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B48738B-BB73-0CD5-F54A-2D63A427DB90}"/>
              </a:ext>
            </a:extLst>
          </p:cNvPr>
          <p:cNvSpPr txBox="1"/>
          <p:nvPr/>
        </p:nvSpPr>
        <p:spPr>
          <a:xfrm>
            <a:off x="285399" y="1058762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Beampipe simulation: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5251BC8-0E36-5C55-B68C-40847B17A8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699"/>
          <a:stretch>
            <a:fillRect/>
          </a:stretch>
        </p:blipFill>
        <p:spPr>
          <a:xfrm>
            <a:off x="975748" y="1428094"/>
            <a:ext cx="5855705" cy="277105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26807AA-D5D0-AF49-02A7-0A93EBC8542A}"/>
              </a:ext>
            </a:extLst>
          </p:cNvPr>
          <p:cNvSpPr txBox="1"/>
          <p:nvPr/>
        </p:nvSpPr>
        <p:spPr>
          <a:xfrm>
            <a:off x="2183255" y="1595409"/>
            <a:ext cx="1238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/>
              <a:t>Red line: PID =-11</a:t>
            </a:r>
            <a:endParaRPr lang="zh-TW" altLang="en-US" sz="11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44F8CEF-46C2-43C6-163A-8F9D34AD8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997" y="47870"/>
            <a:ext cx="2415003" cy="155085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7A0B5F9-C72D-024A-0378-39FA171BD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449" y="4099375"/>
            <a:ext cx="2898922" cy="2661062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34EE3CD-AA8A-AC20-84EB-80A7D1B27272}"/>
              </a:ext>
            </a:extLst>
          </p:cNvPr>
          <p:cNvSpPr txBox="1"/>
          <p:nvPr/>
        </p:nvSpPr>
        <p:spPr>
          <a:xfrm>
            <a:off x="121782" y="6335330"/>
            <a:ext cx="3931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blue,</a:t>
            </a:r>
            <a:r>
              <a:rPr lang="ja-JP" altLang="en-US" sz="1200" dirty="0"/>
              <a:t> </a:t>
            </a:r>
            <a:r>
              <a:rPr lang="en-US" altLang="ja-JP" sz="1200" dirty="0"/>
              <a:t>green,</a:t>
            </a:r>
            <a:r>
              <a:rPr lang="ja-JP" altLang="en-US" sz="1200" dirty="0"/>
              <a:t> </a:t>
            </a:r>
            <a:r>
              <a:rPr lang="en-US" altLang="ja-JP" sz="1200" dirty="0"/>
              <a:t>red histograms are respectively to </a:t>
            </a:r>
            <a:br>
              <a:rPr lang="en-US" altLang="ja-JP" sz="1200" dirty="0"/>
            </a:br>
            <a:r>
              <a:rPr lang="en-US" altLang="ja-JP" sz="1200" dirty="0"/>
              <a:t>x0[−5.,+5.)mm</a:t>
            </a:r>
            <a:r>
              <a:rPr lang="ja-JP" altLang="en-US" sz="1200" dirty="0"/>
              <a:t>、</a:t>
            </a:r>
            <a:r>
              <a:rPr lang="en-US" altLang="ja-JP" sz="1200" dirty="0"/>
              <a:t>[−10.,+10.)mm</a:t>
            </a:r>
            <a:r>
              <a:rPr lang="ja-JP" altLang="en-US" sz="1200" dirty="0"/>
              <a:t>、</a:t>
            </a:r>
            <a:r>
              <a:rPr lang="en-US" altLang="ja-JP" sz="1200" dirty="0"/>
              <a:t>[−15.,+15.)mm.</a:t>
            </a:r>
            <a:endParaRPr lang="zh-TW" altLang="en-US" sz="1200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6FDC4055-85F3-D81E-D491-0CB43AF8F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55" y="4435101"/>
            <a:ext cx="2654232" cy="1664275"/>
          </a:xfrm>
          <a:prstGeom prst="rect">
            <a:avLst/>
          </a:prstGeom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8A1D3D0-506F-1D32-0971-680180F30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8899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77FAC10-353A-5198-3F1A-C8E9B267E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A1050CD-D1EA-2374-96CE-992E7AD9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5</a:t>
            </a:fld>
            <a:endParaRPr kumimoji="1"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294E968C-8E85-7BE0-3A1E-FDB5F7AA7F2B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17B563A-8775-3E17-09F9-F0C50A51AAF6}"/>
              </a:ext>
            </a:extLst>
          </p:cNvPr>
          <p:cNvSpPr txBox="1"/>
          <p:nvPr/>
        </p:nvSpPr>
        <p:spPr>
          <a:xfrm flipH="1">
            <a:off x="8623300" y="1467099"/>
            <a:ext cx="250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Plots from Xiao’s report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F10BD83-AC15-83DA-DA80-938285E1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37" y="1970385"/>
            <a:ext cx="3558393" cy="353167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0B279C1-E6EA-8EBB-6493-CBEE7D91A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879" y="2134419"/>
            <a:ext cx="4497121" cy="270031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6EEDC0E3-3694-534C-1932-B0AB6CF23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46" y="1970385"/>
            <a:ext cx="3558394" cy="3531672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4246F8A0-4E63-4873-CB4F-65D92DD0B123}"/>
              </a:ext>
            </a:extLst>
          </p:cNvPr>
          <p:cNvSpPr txBox="1"/>
          <p:nvPr/>
        </p:nvSpPr>
        <p:spPr>
          <a:xfrm flipH="1">
            <a:off x="4693155" y="1430916"/>
            <a:ext cx="225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err="1"/>
              <a:t>BMdx</a:t>
            </a:r>
            <a:r>
              <a:rPr lang="en-US" altLang="zh-TW" dirty="0"/>
              <a:t> =0 &amp; </a:t>
            </a:r>
            <a:r>
              <a:rPr lang="en-US" altLang="zh-TW" dirty="0" err="1"/>
              <a:t>BMdy</a:t>
            </a:r>
            <a:r>
              <a:rPr lang="en-US" altLang="zh-TW" dirty="0"/>
              <a:t> =0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DCC3F5C-F9ED-4D8D-02BD-6291F2D7F36D}"/>
              </a:ext>
            </a:extLst>
          </p:cNvPr>
          <p:cNvSpPr txBox="1"/>
          <p:nvPr/>
        </p:nvSpPr>
        <p:spPr>
          <a:xfrm flipH="1">
            <a:off x="915111" y="1430916"/>
            <a:ext cx="225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No selection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200CD8B-692F-1040-1A3F-C9560B5D22CC}"/>
              </a:ext>
            </a:extLst>
          </p:cNvPr>
          <p:cNvSpPr txBox="1"/>
          <p:nvPr/>
        </p:nvSpPr>
        <p:spPr>
          <a:xfrm>
            <a:off x="4442214" y="5653058"/>
            <a:ext cx="1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X mean =0 </a:t>
            </a:r>
            <a:br>
              <a:rPr lang="en-US" altLang="zh-TW" dirty="0"/>
            </a:br>
            <a:r>
              <a:rPr lang="en-US" altLang="zh-TW" dirty="0"/>
              <a:t>Y mean = -4.9</a:t>
            </a:r>
            <a:endParaRPr lang="zh-TW" alt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AF93078-2B01-8202-C459-A5304F216050}"/>
              </a:ext>
            </a:extLst>
          </p:cNvPr>
          <p:cNvSpPr txBox="1"/>
          <p:nvPr/>
        </p:nvSpPr>
        <p:spPr>
          <a:xfrm>
            <a:off x="1090937" y="5653058"/>
            <a:ext cx="1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X mean =0.34 </a:t>
            </a:r>
            <a:br>
              <a:rPr lang="en-US" altLang="zh-TW" dirty="0"/>
            </a:br>
            <a:r>
              <a:rPr lang="en-US" altLang="zh-TW" dirty="0"/>
              <a:t>Y mean = -4.9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1110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36C07D81-A8A4-EBEC-5D38-68D7986B5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420" y="136525"/>
            <a:ext cx="4135802" cy="3269601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198F794-B034-A620-4DD2-775A7F44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50</a:t>
            </a:fld>
            <a:endParaRPr kumimoji="1" lang="zh-TW" altLang="en-US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29960B3-986B-AF4A-3538-4BC70DE8D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864" y="3789307"/>
            <a:ext cx="3173435" cy="2749605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798432D9-5794-BE5D-3DAF-19EDA5831EF8}"/>
              </a:ext>
            </a:extLst>
          </p:cNvPr>
          <p:cNvSpPr txBox="1"/>
          <p:nvPr/>
        </p:nvSpPr>
        <p:spPr>
          <a:xfrm>
            <a:off x="2355742" y="3588271"/>
            <a:ext cx="167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Beam direction</a:t>
            </a: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B7C40F8-80A5-1A9A-A797-92B44BBA8C88}"/>
              </a:ext>
            </a:extLst>
          </p:cNvPr>
          <p:cNvSpPr txBox="1"/>
          <p:nvPr/>
        </p:nvSpPr>
        <p:spPr>
          <a:xfrm>
            <a:off x="1497972" y="353806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30deg</a:t>
            </a:r>
            <a:endParaRPr lang="zh-TW" alt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45D6ACE-36AA-B0AF-C34B-015D777D50A2}"/>
              </a:ext>
            </a:extLst>
          </p:cNvPr>
          <p:cNvSpPr txBox="1"/>
          <p:nvPr/>
        </p:nvSpPr>
        <p:spPr>
          <a:xfrm>
            <a:off x="1070848" y="3660507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z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CFFCD75F-ADF0-6DC5-4FBC-9F562B115942}"/>
              </a:ext>
            </a:extLst>
          </p:cNvPr>
          <p:cNvSpPr txBox="1"/>
          <p:nvPr/>
        </p:nvSpPr>
        <p:spPr>
          <a:xfrm>
            <a:off x="-31030" y="593922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x</a:t>
            </a:r>
            <a:endParaRPr lang="zh-TW" altLang="en-US" dirty="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C9CC685-095D-3DAA-018D-AAC38B95A063}"/>
              </a:ext>
            </a:extLst>
          </p:cNvPr>
          <p:cNvSpPr txBox="1"/>
          <p:nvPr/>
        </p:nvSpPr>
        <p:spPr>
          <a:xfrm>
            <a:off x="5712805" y="4085131"/>
            <a:ext cx="60655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Beam direction =  </a:t>
            </a:r>
            <a:r>
              <a:rPr lang="en-US" altLang="zh-TW" dirty="0" err="1"/>
              <a:t>track.direction.x</a:t>
            </a:r>
            <a:r>
              <a:rPr lang="en-US" altLang="zh-TW" dirty="0"/>
              <a:t> - tan30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⁰ 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dx&gt;0 -&gt; not 30 degree. -&gt; ~4 degree </a:t>
            </a:r>
          </a:p>
          <a:p>
            <a:endParaRPr lang="en-US" altLang="zh-TW" dirty="0"/>
          </a:p>
          <a:p>
            <a:r>
              <a:rPr lang="en-US" altLang="zh-TW" dirty="0"/>
              <a:t>Also, the beam is not perpendicular to the LYSO. (good news?) </a:t>
            </a:r>
          </a:p>
          <a:p>
            <a:endParaRPr lang="en-US" altLang="zh-TW" dirty="0"/>
          </a:p>
          <a:p>
            <a:r>
              <a:rPr lang="en-US" altLang="zh-TW" dirty="0"/>
              <a:t>Selection:</a:t>
            </a:r>
          </a:p>
          <a:p>
            <a:r>
              <a:rPr lang="en-US" altLang="zh-TW" dirty="0"/>
              <a:t>Positron only, first hit only, </a:t>
            </a:r>
            <a:r>
              <a:rPr lang="en-US" altLang="zh-TW" dirty="0" err="1"/>
              <a:t>Edep</a:t>
            </a:r>
            <a:r>
              <a:rPr lang="en-US" altLang="zh-TW" dirty="0"/>
              <a:t> &gt; 0.1MeV</a:t>
            </a: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8232876B-DC16-6403-3055-BE7CCD3AF121}"/>
              </a:ext>
            </a:extLst>
          </p:cNvPr>
          <p:cNvCxnSpPr>
            <a:cxnSpLocks/>
          </p:cNvCxnSpPr>
          <p:nvPr/>
        </p:nvCxnSpPr>
        <p:spPr>
          <a:xfrm flipV="1">
            <a:off x="1208866" y="3877439"/>
            <a:ext cx="839492" cy="224645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11B99F95-E465-E8CE-48EF-8E56E2F815EE}"/>
                  </a:ext>
                </a:extLst>
              </p:cNvPr>
              <p:cNvSpPr txBox="1"/>
              <p:nvPr/>
            </p:nvSpPr>
            <p:spPr>
              <a:xfrm>
                <a:off x="9066528" y="1309660"/>
                <a:ext cx="30266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/>
                  <a:t>Need more statistic and have a better efficiency...</a:t>
                </a:r>
              </a:p>
              <a:p>
                <a:endParaRPr lang="en-US" altLang="zh-TW" dirty="0"/>
              </a:p>
              <a:p>
                <a:r>
                  <a:rPr lang="en-US" altLang="zh-TW" dirty="0"/>
                  <a:t>2954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TW" dirty="0"/>
                  <a:t>hit / 1000000 incident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11B99F95-E465-E8CE-48EF-8E56E2F81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6528" y="1309660"/>
                <a:ext cx="3026680" cy="1200329"/>
              </a:xfrm>
              <a:prstGeom prst="rect">
                <a:avLst/>
              </a:prstGeom>
              <a:blipFill>
                <a:blip r:embed="rId4"/>
                <a:stretch>
                  <a:fillRect l="-1610" t="-3046" r="-1610" b="-710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圖片 39">
            <a:extLst>
              <a:ext uri="{FF2B5EF4-FFF2-40B4-BE49-F238E27FC236}">
                <a16:creationId xmlns:a16="http://schemas.microsoft.com/office/drawing/2014/main" id="{A8A30A2E-AC82-816C-186C-9B66E2533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196" y="386717"/>
            <a:ext cx="3026680" cy="2619953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2634C200-7992-EA88-E6F0-8FD1C7620FC9}"/>
              </a:ext>
            </a:extLst>
          </p:cNvPr>
          <p:cNvSpPr txBox="1"/>
          <p:nvPr/>
        </p:nvSpPr>
        <p:spPr>
          <a:xfrm>
            <a:off x="5571641" y="2874614"/>
            <a:ext cx="42271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Selection:</a:t>
            </a:r>
          </a:p>
          <a:p>
            <a:r>
              <a:rPr lang="en-US" altLang="zh-TW" dirty="0"/>
              <a:t>Positron only, first hit only, </a:t>
            </a:r>
            <a:r>
              <a:rPr lang="en-US" altLang="zh-TW" dirty="0" err="1"/>
              <a:t>Edep</a:t>
            </a:r>
            <a:r>
              <a:rPr lang="en-US" altLang="zh-TW" dirty="0"/>
              <a:t> &gt; 0.1MeV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D6BB605B-C4DE-E48D-27BD-01F7DD752B76}"/>
              </a:ext>
            </a:extLst>
          </p:cNvPr>
          <p:cNvSpPr txBox="1"/>
          <p:nvPr/>
        </p:nvSpPr>
        <p:spPr>
          <a:xfrm>
            <a:off x="5882430" y="149428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Beam position</a:t>
            </a:r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1688EEA-B64E-4D1F-487D-6D43C544B879}"/>
              </a:ext>
            </a:extLst>
          </p:cNvPr>
          <p:cNvSpPr/>
          <p:nvPr/>
        </p:nvSpPr>
        <p:spPr>
          <a:xfrm rot="17353627">
            <a:off x="685331" y="4862164"/>
            <a:ext cx="1974205" cy="2769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Beam line</a:t>
            </a:r>
            <a:endParaRPr lang="zh-TW" altLang="en-US" dirty="0"/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68681869-C1EB-A904-BB97-5634B9C2EEB5}"/>
              </a:ext>
            </a:extLst>
          </p:cNvPr>
          <p:cNvCxnSpPr/>
          <p:nvPr/>
        </p:nvCxnSpPr>
        <p:spPr>
          <a:xfrm flipH="1">
            <a:off x="147234" y="6123889"/>
            <a:ext cx="10616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A3E9F6F3-C1FB-8FA5-C96C-068458610B7B}"/>
              </a:ext>
            </a:extLst>
          </p:cNvPr>
          <p:cNvCxnSpPr>
            <a:cxnSpLocks/>
          </p:cNvCxnSpPr>
          <p:nvPr/>
        </p:nvCxnSpPr>
        <p:spPr>
          <a:xfrm flipV="1">
            <a:off x="1208867" y="3972224"/>
            <a:ext cx="0" cy="2151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87DD15E-E5DA-05FE-0218-DB3DBF360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2556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3FD1B43-6761-078A-6A0A-ABE0B801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Shao Yang</a:t>
            </a:r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5E67992-4002-54AF-8B4F-F271B95E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6</a:t>
            </a:fld>
            <a:endParaRPr kumimoji="1"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2216DEA-0135-BE5A-3C16-892AE1F78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58" y="524669"/>
            <a:ext cx="5968205" cy="59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7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C3A88-E58E-2E47-37AD-46A1A0676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E7B4F0D-DD6F-EE95-A931-6DF78DB9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7364"/>
            <a:ext cx="4114800" cy="365125"/>
          </a:xfrm>
        </p:spPr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D29039-E1A5-1C39-2D26-CCB98CA6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7</a:t>
            </a:fld>
            <a:endParaRPr kumimoji="1"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7037D27-C53F-96A6-5355-67AB587258B5}"/>
              </a:ext>
            </a:extLst>
          </p:cNvPr>
          <p:cNvSpPr txBox="1"/>
          <p:nvPr/>
        </p:nvSpPr>
        <p:spPr>
          <a:xfrm>
            <a:off x="-1" y="6571639"/>
            <a:ext cx="5486401" cy="2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25"/>
              </a:lnSpc>
              <a:buNone/>
            </a:pPr>
            <a:r>
              <a:rPr lang="en-US" altLang="zh-TW" b="0" dirty="0" err="1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Ereco</a:t>
            </a:r>
            <a:r>
              <a:rPr lang="en-US" altLang="zh-TW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 = a</a:t>
            </a:r>
            <a:r>
              <a:rPr lang="en-US" altLang="zh-TW" dirty="0">
                <a:solidFill>
                  <a:srgbClr val="6A9955"/>
                </a:solidFill>
                <a:latin typeface="Consolas" panose="020B0609020204030204" pitchFamily="49" charset="0"/>
              </a:rPr>
              <a:t>0</a:t>
            </a:r>
            <a:r>
              <a:rPr lang="en-US" altLang="zh-TW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 * E</a:t>
            </a:r>
            <a:r>
              <a:rPr lang="en-US" altLang="zh-TW" dirty="0">
                <a:solidFill>
                  <a:srgbClr val="6A9955"/>
                </a:solidFill>
                <a:latin typeface="Consolas" panose="020B0609020204030204" pitchFamily="49" charset="0"/>
              </a:rPr>
              <a:t>1x1 + a1*E3x3</a:t>
            </a:r>
            <a:r>
              <a:rPr lang="en-US" altLang="zh-TW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 + a2*E5x5 + b </a:t>
            </a:r>
            <a:endParaRPr lang="en-US" altLang="zh-TW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5FD4F2-4389-F616-A767-BBDB01C74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878" y="485536"/>
            <a:ext cx="2643448" cy="198258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F36B178-54EB-603D-BF0D-FF8FF858C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4" y="488145"/>
            <a:ext cx="2643448" cy="198258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C838054-540D-5D00-9862-8EF70F5B6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428" y="497981"/>
            <a:ext cx="2643450" cy="198258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5EB0F1A-E4B3-CE4A-241B-3F26F62FB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2" y="2487813"/>
            <a:ext cx="2643448" cy="198258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DB7DC1A-310F-4ED8-79F6-4B70B471D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3878" y="2463816"/>
            <a:ext cx="2643448" cy="198258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98FD3D26-D972-B440-3B80-0B4FD9DE7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0430" y="2487813"/>
            <a:ext cx="2643448" cy="1982586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94B200D-C726-BEF6-359A-0754D8693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05" y="4465645"/>
            <a:ext cx="2644799" cy="198360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30BF01AC-8580-52C7-5259-E4E6006D14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3024" y="4494396"/>
            <a:ext cx="2643448" cy="1982586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9B21B1CE-3F9D-36A3-4EC5-ABCEF58363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9576" y="4465645"/>
            <a:ext cx="2643448" cy="1982586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6380A088-45DA-1815-0AB5-CCED9D07AF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5120" y="480216"/>
            <a:ext cx="2644800" cy="1983600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0420ADE7-8A15-00EF-857E-8371006E073C}"/>
              </a:ext>
            </a:extLst>
          </p:cNvPr>
          <p:cNvSpPr txBox="1"/>
          <p:nvPr/>
        </p:nvSpPr>
        <p:spPr>
          <a:xfrm>
            <a:off x="3457466" y="191102"/>
            <a:ext cx="12076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Crystal ball</a:t>
            </a:r>
            <a:endParaRPr lang="zh-TW" altLang="en-US" sz="1200" dirty="0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674194B-9ECD-CED5-13BE-8E777911214C}"/>
              </a:ext>
            </a:extLst>
          </p:cNvPr>
          <p:cNvSpPr txBox="1"/>
          <p:nvPr/>
        </p:nvSpPr>
        <p:spPr>
          <a:xfrm>
            <a:off x="6038896" y="150012"/>
            <a:ext cx="1333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rgbClr val="6A9955"/>
                </a:solidFill>
                <a:latin typeface="Consolas" panose="020B0609020204030204" pitchFamily="49" charset="0"/>
              </a:rPr>
              <a:t>Double sided </a:t>
            </a:r>
            <a:r>
              <a:rPr lang="en-US" altLang="zh-TW" sz="1200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Crystal ball</a:t>
            </a:r>
            <a:endParaRPr lang="zh-TW" altLang="en-US" sz="1200" dirty="0"/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EA898EAE-9972-2305-D23D-69108E222E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5120" y="2487813"/>
            <a:ext cx="2644800" cy="19836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0E963587-5611-9FE2-A042-B24E0D1336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9371" y="4507871"/>
            <a:ext cx="2644801" cy="1983601"/>
          </a:xfrm>
          <a:prstGeom prst="rect">
            <a:avLst/>
          </a:prstGeom>
        </p:spPr>
      </p:pic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351904A4-6DF7-1ED5-A680-B71FD925B818}"/>
              </a:ext>
            </a:extLst>
          </p:cNvPr>
          <p:cNvCxnSpPr/>
          <p:nvPr/>
        </p:nvCxnSpPr>
        <p:spPr>
          <a:xfrm>
            <a:off x="5760164" y="2149539"/>
            <a:ext cx="557463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1A587A32-F72A-6E9C-01AA-C5BBCE7C84CB}"/>
              </a:ext>
            </a:extLst>
          </p:cNvPr>
          <p:cNvCxnSpPr>
            <a:cxnSpLocks/>
          </p:cNvCxnSpPr>
          <p:nvPr/>
        </p:nvCxnSpPr>
        <p:spPr>
          <a:xfrm>
            <a:off x="8370619" y="2059032"/>
            <a:ext cx="63014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C027891F-9DE5-AD91-2EF4-98A81C5B04E4}"/>
              </a:ext>
            </a:extLst>
          </p:cNvPr>
          <p:cNvSpPr txBox="1"/>
          <p:nvPr/>
        </p:nvSpPr>
        <p:spPr>
          <a:xfrm>
            <a:off x="9942473" y="1569441"/>
            <a:ext cx="2121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Lower resolution at low energy</a:t>
            </a:r>
            <a:endParaRPr lang="zh-TW" altLang="en-US" sz="1200" dirty="0"/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DC09365D-664C-2AB5-9BCE-E863B2BED5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7795" y="6541886"/>
            <a:ext cx="2566058" cy="360357"/>
          </a:xfrm>
          <a:prstGeom prst="rect">
            <a:avLst/>
          </a:prstGeom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F59C35DE-4FE2-AF2B-6C1B-04834B26F2C9}"/>
              </a:ext>
            </a:extLst>
          </p:cNvPr>
          <p:cNvCxnSpPr/>
          <p:nvPr/>
        </p:nvCxnSpPr>
        <p:spPr>
          <a:xfrm flipH="1">
            <a:off x="3534158" y="85119"/>
            <a:ext cx="15274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812DA0C1-562F-0D48-2ECD-C77AD1F6DDF0}"/>
              </a:ext>
            </a:extLst>
          </p:cNvPr>
          <p:cNvSpPr txBox="1"/>
          <p:nvPr/>
        </p:nvSpPr>
        <p:spPr>
          <a:xfrm>
            <a:off x="2326490" y="-53381"/>
            <a:ext cx="12076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Xiao’s plots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9767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77C32-BF0D-35A4-DDB8-7E9DC65E3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7F68A213-1295-4FF7-7A79-20EBB5CA41EB}"/>
              </a:ext>
            </a:extLst>
          </p:cNvPr>
          <p:cNvSpPr txBox="1">
            <a:spLocks/>
          </p:cNvSpPr>
          <p:nvPr/>
        </p:nvSpPr>
        <p:spPr>
          <a:xfrm>
            <a:off x="0" y="-64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Status updating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1E658BB-C119-F733-5892-4D7E28E2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7364"/>
            <a:ext cx="4114800" cy="365125"/>
          </a:xfrm>
        </p:spPr>
        <p:txBody>
          <a:bodyPr/>
          <a:lstStyle/>
          <a:p>
            <a:r>
              <a:rPr kumimoji="1" lang="en-US" altLang="zh-TW" dirty="0"/>
              <a:t>Shao Yang</a:t>
            </a:r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E76A06D-688E-ECB4-DA86-AE088303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DD4C-50D0-4D43-B8F4-03BF3198592F}" type="slidenum">
              <a:rPr kumimoji="1" lang="zh-TW" altLang="en-US" smtClean="0"/>
              <a:pPr/>
              <a:t>8</a:t>
            </a:fld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F4D16BA-A19D-2A73-3F59-65EF39578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"/>
          <a:stretch>
            <a:fillRect/>
          </a:stretch>
        </p:blipFill>
        <p:spPr>
          <a:xfrm>
            <a:off x="238671" y="3885887"/>
            <a:ext cx="2612095" cy="252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0AAB5B8-6984-D2BB-B207-B8BC8BCA8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70" y="1445179"/>
            <a:ext cx="2588947" cy="252000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3168317-BBFB-99F8-9E9A-085121BCD330}"/>
              </a:ext>
            </a:extLst>
          </p:cNvPr>
          <p:cNvSpPr txBox="1"/>
          <p:nvPr/>
        </p:nvSpPr>
        <p:spPr>
          <a:xfrm flipH="1">
            <a:off x="419097" y="1025688"/>
            <a:ext cx="225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ML Regression result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466EEC0-C400-21AF-9454-5A7D6A152824}"/>
              </a:ext>
            </a:extLst>
          </p:cNvPr>
          <p:cNvSpPr txBox="1"/>
          <p:nvPr/>
        </p:nvSpPr>
        <p:spPr>
          <a:xfrm flipH="1">
            <a:off x="3069891" y="1025688"/>
            <a:ext cx="237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Linear </a:t>
            </a:r>
            <a:r>
              <a:rPr lang="en-US" altLang="zh-TW" dirty="0" err="1"/>
              <a:t>Regession</a:t>
            </a:r>
            <a:r>
              <a:rPr lang="en-US" altLang="zh-TW" dirty="0"/>
              <a:t> result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C208D3B-B9C2-BA73-D2F6-AF07CB7F0A7F}"/>
              </a:ext>
            </a:extLst>
          </p:cNvPr>
          <p:cNvSpPr txBox="1"/>
          <p:nvPr/>
        </p:nvSpPr>
        <p:spPr>
          <a:xfrm>
            <a:off x="2112312" y="127880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6X0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88CD1B-4648-4CD0-6BC0-DB5412182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528" y="1370762"/>
            <a:ext cx="2594787" cy="2520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F50E547-C343-AADA-E85E-26CBB7887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3527" y="3888927"/>
            <a:ext cx="2594787" cy="252000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1391B0A-A4A5-0DB7-4110-EDA7607B3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740" y="1389916"/>
            <a:ext cx="2594788" cy="252000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0EA7380-6FC0-C71C-223A-B5184DC16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5591" y="3869839"/>
            <a:ext cx="2594787" cy="25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46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字方塊 19">
            <a:extLst>
              <a:ext uri="{FF2B5EF4-FFF2-40B4-BE49-F238E27FC236}">
                <a16:creationId xmlns:a16="http://schemas.microsoft.com/office/drawing/2014/main" id="{59E61BCB-758F-44D6-999F-682D4F15C4E3}"/>
              </a:ext>
            </a:extLst>
          </p:cNvPr>
          <p:cNvSpPr txBox="1"/>
          <p:nvPr/>
        </p:nvSpPr>
        <p:spPr>
          <a:xfrm>
            <a:off x="2500824" y="908840"/>
            <a:ext cx="223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Hits position : 2D</a:t>
            </a:r>
            <a:endParaRPr lang="zh-TW" altLang="en-US" b="1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46E04B0-FAE8-4242-BDAF-946B711DBEB4}"/>
              </a:ext>
            </a:extLst>
          </p:cNvPr>
          <p:cNvSpPr txBox="1"/>
          <p:nvPr/>
        </p:nvSpPr>
        <p:spPr>
          <a:xfrm>
            <a:off x="5423338" y="901794"/>
            <a:ext cx="212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Hits position in X</a:t>
            </a:r>
            <a:endParaRPr lang="zh-TW" altLang="en-US" b="1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C7C4457-BA97-4222-849C-45CBFD806ED2}"/>
              </a:ext>
            </a:extLst>
          </p:cNvPr>
          <p:cNvSpPr txBox="1"/>
          <p:nvPr/>
        </p:nvSpPr>
        <p:spPr>
          <a:xfrm>
            <a:off x="7918811" y="908840"/>
            <a:ext cx="212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Hits position in Y</a:t>
            </a:r>
            <a:endParaRPr lang="zh-TW" altLang="en-US" b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52C102E-5091-489E-9DDD-7DF6CC655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9</a:t>
            </a:fld>
            <a:endParaRPr lang="en-US" altLang="ja-JP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D28760-EFE4-4458-AAB2-88DEEB07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4" y="44451"/>
            <a:ext cx="9128125" cy="792163"/>
          </a:xfrm>
        </p:spPr>
        <p:txBody>
          <a:bodyPr/>
          <a:lstStyle/>
          <a:p>
            <a:r>
              <a:rPr lang="en-US" altLang="zh-TW" sz="4800" dirty="0">
                <a:latin typeface="+mn-lt"/>
              </a:rPr>
              <a:t>Hit Distribution : BM2</a:t>
            </a:r>
            <a:endParaRPr lang="zh-TW" altLang="en-US" sz="4800" dirty="0">
              <a:latin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EB3F4C2-BD7B-48C0-94D7-8FB841DC288D}"/>
              </a:ext>
            </a:extLst>
          </p:cNvPr>
          <p:cNvSpPr txBox="1"/>
          <p:nvPr/>
        </p:nvSpPr>
        <p:spPr>
          <a:xfrm>
            <a:off x="3746200" y="3705769"/>
            <a:ext cx="247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Hit Multiplicity in X</a:t>
            </a:r>
            <a:endParaRPr lang="zh-TW" altLang="en-US" b="1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452BFEA-51E7-4F9D-89A6-E1F9A5520941}"/>
              </a:ext>
            </a:extLst>
          </p:cNvPr>
          <p:cNvSpPr txBox="1"/>
          <p:nvPr/>
        </p:nvSpPr>
        <p:spPr>
          <a:xfrm>
            <a:off x="6366050" y="3702467"/>
            <a:ext cx="247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Hit Multiplicity in Y</a:t>
            </a:r>
            <a:endParaRPr lang="zh-TW" altLang="en-US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6818061-07AA-6459-B5A8-BBF341864D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95"/>
          <a:stretch>
            <a:fillRect/>
          </a:stretch>
        </p:blipFill>
        <p:spPr>
          <a:xfrm>
            <a:off x="2283379" y="1287284"/>
            <a:ext cx="2520000" cy="238050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AC02D40-BCE6-F14F-74EE-630AF2B48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8733"/>
          <a:stretch>
            <a:fillRect/>
          </a:stretch>
        </p:blipFill>
        <p:spPr>
          <a:xfrm>
            <a:off x="5169091" y="1245564"/>
            <a:ext cx="4879481" cy="246394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05A875B-BEFF-3104-4FDD-B2449FEA58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25"/>
          <a:stretch>
            <a:fillRect/>
          </a:stretch>
        </p:blipFill>
        <p:spPr>
          <a:xfrm>
            <a:off x="3624297" y="4200255"/>
            <a:ext cx="4879482" cy="233974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0CEA454-1376-C384-6B8C-3E960E9CAB50}"/>
              </a:ext>
            </a:extLst>
          </p:cNvPr>
          <p:cNvSpPr txBox="1"/>
          <p:nvPr/>
        </p:nvSpPr>
        <p:spPr>
          <a:xfrm>
            <a:off x="9476731" y="2905780"/>
            <a:ext cx="2880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tx1"/>
                </a:solidFill>
              </a:rPr>
              <a:t>*Equal-weighted method</a:t>
            </a:r>
          </a:p>
          <a:p>
            <a:pPr algn="ctr"/>
            <a:r>
              <a:rPr lang="en-US" altLang="zh-TW" sz="1400" b="1" dirty="0">
                <a:solidFill>
                  <a:schemeClr val="tx1"/>
                </a:solidFill>
              </a:rPr>
              <a:t>*Pass no</a:t>
            </a:r>
            <a:r>
              <a:rPr lang="en-US" altLang="zh-TW" sz="1400" b="1" dirty="0"/>
              <a:t> hits events</a:t>
            </a:r>
            <a:endParaRPr lang="en-US" altLang="zh-TW" sz="1400" b="1" dirty="0">
              <a:solidFill>
                <a:schemeClr val="tx1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AC9A4D3-9B66-5EB7-91F5-06B51BCACA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209" b="50997"/>
          <a:stretch>
            <a:fillRect/>
          </a:stretch>
        </p:blipFill>
        <p:spPr>
          <a:xfrm>
            <a:off x="0" y="1245564"/>
            <a:ext cx="2289486" cy="232280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88A9992-20F0-DF23-CE36-F384E5EA92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209" b="50997"/>
          <a:stretch>
            <a:fillRect/>
          </a:stretch>
        </p:blipFill>
        <p:spPr>
          <a:xfrm>
            <a:off x="-157787" y="1085481"/>
            <a:ext cx="2596296" cy="2634079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784EFA72-7485-6CA2-552F-D5B765A8B73D}"/>
              </a:ext>
            </a:extLst>
          </p:cNvPr>
          <p:cNvSpPr txBox="1"/>
          <p:nvPr/>
        </p:nvSpPr>
        <p:spPr>
          <a:xfrm>
            <a:off x="294051" y="908840"/>
            <a:ext cx="223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Beam Profile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283370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42877</TotalTime>
  <Words>2375</Words>
  <Application>Microsoft Office PowerPoint</Application>
  <PresentationFormat>寬螢幕</PresentationFormat>
  <Paragraphs>721</Paragraphs>
  <Slides>50</Slides>
  <Notes>41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8" baseType="lpstr">
      <vt:lpstr>PMingLiU</vt:lpstr>
      <vt:lpstr>Arial</vt:lpstr>
      <vt:lpstr>Calibri</vt:lpstr>
      <vt:lpstr>Calibri Light</vt:lpstr>
      <vt:lpstr>Cambria Math</vt:lpstr>
      <vt:lpstr>Consolas</vt:lpstr>
      <vt:lpstr>Wingdings</vt:lpstr>
      <vt:lpstr>Office 佈景主題</vt:lpstr>
      <vt:lpstr>Geant4 Simulation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Hit Distribution : BM2</vt:lpstr>
      <vt:lpstr>Hit Distribution : BM1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LYSO status updata</dc:title>
  <dc:creator>紹揚 呂</dc:creator>
  <cp:lastModifiedBy>紹揚 呂</cp:lastModifiedBy>
  <cp:revision>1179</cp:revision>
  <cp:lastPrinted>2024-01-01T12:17:57Z</cp:lastPrinted>
  <dcterms:created xsi:type="dcterms:W3CDTF">2023-09-28T09:54:27Z</dcterms:created>
  <dcterms:modified xsi:type="dcterms:W3CDTF">2026-01-09T07:42:52Z</dcterms:modified>
</cp:coreProperties>
</file>