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61" r:id="rId5"/>
    <p:sldId id="260" r:id="rId6"/>
    <p:sldId id="262" r:id="rId7"/>
    <p:sldId id="258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99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47358-0A1C-4313-B934-F4516BE3CB87}" type="datetimeFigureOut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ECBC0-A7BC-4FCC-A026-87EEABC0DF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82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箭號: 五邊形 17">
            <a:extLst>
              <a:ext uri="{FF2B5EF4-FFF2-40B4-BE49-F238E27FC236}">
                <a16:creationId xmlns:a16="http://schemas.microsoft.com/office/drawing/2014/main" id="{F89B127B-E7C4-4A36-9A2C-65FD2DBA3102}"/>
              </a:ext>
            </a:extLst>
          </p:cNvPr>
          <p:cNvSpPr/>
          <p:nvPr userDrawn="1"/>
        </p:nvSpPr>
        <p:spPr>
          <a:xfrm>
            <a:off x="-1" y="998376"/>
            <a:ext cx="11597951" cy="3060440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/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5DC4B9-57A4-4FF9-923C-D04208A3A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F115B-B09F-48D1-A625-F823F1BE5CAA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169E4F-503F-446C-A3E0-632E41254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內容版面配置區 11">
            <a:extLst>
              <a:ext uri="{FF2B5EF4-FFF2-40B4-BE49-F238E27FC236}">
                <a16:creationId xmlns:a16="http://schemas.microsoft.com/office/drawing/2014/main" id="{7C37D916-8E87-48F9-9833-480D5C49B5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368213" y="3602038"/>
            <a:ext cx="914400" cy="914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" name="投影片編號版面配置區 5">
            <a:extLst>
              <a:ext uri="{FF2B5EF4-FFF2-40B4-BE49-F238E27FC236}">
                <a16:creationId xmlns:a16="http://schemas.microsoft.com/office/drawing/2014/main" id="{0D5FD51B-3305-403E-88BF-21AFA22CF5AB}"/>
              </a:ext>
            </a:extLst>
          </p:cNvPr>
          <p:cNvSpPr txBox="1">
            <a:spLocks/>
          </p:cNvSpPr>
          <p:nvPr userDrawn="1"/>
        </p:nvSpPr>
        <p:spPr>
          <a:xfrm>
            <a:off x="11319705" y="6359784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5" name="文字版面配置區 11">
            <a:extLst>
              <a:ext uri="{FF2B5EF4-FFF2-40B4-BE49-F238E27FC236}">
                <a16:creationId xmlns:a16="http://schemas.microsoft.com/office/drawing/2014/main" id="{E835B2B2-0A12-45A3-91B3-6AFF442328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1609174"/>
            <a:ext cx="12192000" cy="1919233"/>
          </a:xfrm>
        </p:spPr>
        <p:txBody>
          <a:bodyPr anchor="ctr"/>
          <a:lstStyle>
            <a:lvl1pPr marL="0" indent="0" algn="ctr"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  <p:sp>
        <p:nvSpPr>
          <p:cNvPr id="19" name="文字版面配置區 11">
            <a:extLst>
              <a:ext uri="{FF2B5EF4-FFF2-40B4-BE49-F238E27FC236}">
                <a16:creationId xmlns:a16="http://schemas.microsoft.com/office/drawing/2014/main" id="{FFF11C47-D193-4D36-8300-F51F61FC0D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4555090"/>
            <a:ext cx="12192000" cy="1304534"/>
          </a:xfrm>
        </p:spPr>
        <p:txBody>
          <a:bodyPr/>
          <a:lstStyle>
            <a:lvl1pPr marL="0" indent="0" algn="ctr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</p:spTree>
    <p:extLst>
      <p:ext uri="{BB962C8B-B14F-4D97-AF65-F5344CB8AC3E}">
        <p14:creationId xmlns:p14="http://schemas.microsoft.com/office/powerpoint/2010/main" val="205381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5A3C11-B7B0-42CD-AF18-9116D789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065E-230B-4F66-BB64-1AE8A33482C3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E1354C-E60B-4EC5-9AD8-482B88E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箭號: 五邊形 6">
            <a:extLst>
              <a:ext uri="{FF2B5EF4-FFF2-40B4-BE49-F238E27FC236}">
                <a16:creationId xmlns:a16="http://schemas.microsoft.com/office/drawing/2014/main" id="{8691E349-67D1-4175-A482-DBF8EA69D5B5}"/>
              </a:ext>
            </a:extLst>
          </p:cNvPr>
          <p:cNvSpPr/>
          <p:nvPr userDrawn="1"/>
        </p:nvSpPr>
        <p:spPr>
          <a:xfrm>
            <a:off x="0" y="212436"/>
            <a:ext cx="7185891" cy="817852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>
            <a:outerShdw blurRad="25400" dir="18900000" sx="113000" sy="113000" algn="bl" rotWithShape="0">
              <a:schemeClr val="bg1">
                <a:lumMod val="65000"/>
                <a:alpha val="60000"/>
              </a:schemeClr>
            </a:outerShdw>
          </a:effectLst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148ACBE3-D940-4950-85E2-C883CAC86A9F}"/>
              </a:ext>
            </a:extLst>
          </p:cNvPr>
          <p:cNvSpPr txBox="1">
            <a:spLocks/>
          </p:cNvSpPr>
          <p:nvPr userDrawn="1"/>
        </p:nvSpPr>
        <p:spPr>
          <a:xfrm>
            <a:off x="7185891" y="366767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65E6F877-CB11-4893-B553-4BE4783FD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3662" y="366767"/>
            <a:ext cx="6605830" cy="50919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  <p:sp>
        <p:nvSpPr>
          <p:cNvPr id="14" name="內容版面配置區 13">
            <a:extLst>
              <a:ext uri="{FF2B5EF4-FFF2-40B4-BE49-F238E27FC236}">
                <a16:creationId xmlns:a16="http://schemas.microsoft.com/office/drawing/2014/main" id="{352C6213-8FB7-4FF6-8B51-12FA4EBAEAD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38211" y="1504113"/>
            <a:ext cx="5426989" cy="455384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just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542925" indent="-228600" algn="just">
              <a:lnSpc>
                <a:spcPct val="100000"/>
              </a:lnSpc>
              <a:tabLst>
                <a:tab pos="895350" algn="l"/>
              </a:tabLs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1"/>
            <a:r>
              <a:rPr lang="zh-TW" altLang="en-US" dirty="0"/>
              <a:t>第一層</a:t>
            </a:r>
            <a:endParaRPr lang="en-US" altLang="zh-TW" dirty="0"/>
          </a:p>
          <a:p>
            <a:pPr lvl="2"/>
            <a:r>
              <a:rPr lang="zh-TW" altLang="en-US" dirty="0"/>
              <a:t>第二層</a:t>
            </a:r>
            <a:endParaRPr lang="en-US" altLang="zh-TW" dirty="0"/>
          </a:p>
          <a:p>
            <a:pPr lvl="3"/>
            <a:r>
              <a:rPr lang="zh-TW" altLang="en-US" dirty="0"/>
              <a:t>第三層</a:t>
            </a:r>
            <a:endParaRPr lang="en-US" altLang="zh-TW" dirty="0"/>
          </a:p>
          <a:p>
            <a:pPr lvl="1"/>
            <a:endParaRPr lang="en-US" altLang="zh-TW" dirty="0"/>
          </a:p>
          <a:p>
            <a:pPr lvl="2"/>
            <a:endParaRPr lang="zh-TW" altLang="en-US" dirty="0"/>
          </a:p>
        </p:txBody>
      </p:sp>
      <p:sp>
        <p:nvSpPr>
          <p:cNvPr id="16" name="圖片版面配置區 15">
            <a:extLst>
              <a:ext uri="{FF2B5EF4-FFF2-40B4-BE49-F238E27FC236}">
                <a16:creationId xmlns:a16="http://schemas.microsoft.com/office/drawing/2014/main" id="{A81C9526-F585-4720-BD11-83858876E4D5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5798550" y="1504113"/>
            <a:ext cx="6300000" cy="4553841"/>
          </a:xfrm>
        </p:spPr>
        <p:txBody>
          <a:bodyPr/>
          <a:lstStyle/>
          <a:p>
            <a:r>
              <a:rPr lang="zh-TW" altLang="en-US"/>
              <a:t>按一下圖示以新增圖片</a:t>
            </a:r>
          </a:p>
        </p:txBody>
      </p:sp>
    </p:spTree>
    <p:extLst>
      <p:ext uri="{BB962C8B-B14F-4D97-AF65-F5344CB8AC3E}">
        <p14:creationId xmlns:p14="http://schemas.microsoft.com/office/powerpoint/2010/main" val="38027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5A3C11-B7B0-42CD-AF18-9116D789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6E4-672E-475D-A807-93D7870E5EB8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E1354C-E60B-4EC5-9AD8-482B88E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箭號: 五邊形 6">
            <a:extLst>
              <a:ext uri="{FF2B5EF4-FFF2-40B4-BE49-F238E27FC236}">
                <a16:creationId xmlns:a16="http://schemas.microsoft.com/office/drawing/2014/main" id="{8691E349-67D1-4175-A482-DBF8EA69D5B5}"/>
              </a:ext>
            </a:extLst>
          </p:cNvPr>
          <p:cNvSpPr/>
          <p:nvPr userDrawn="1"/>
        </p:nvSpPr>
        <p:spPr>
          <a:xfrm>
            <a:off x="0" y="212436"/>
            <a:ext cx="7185891" cy="817852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>
            <a:outerShdw blurRad="25400" dir="18900000" sx="113000" sy="113000" algn="bl" rotWithShape="0">
              <a:schemeClr val="bg1">
                <a:lumMod val="65000"/>
                <a:alpha val="60000"/>
              </a:schemeClr>
            </a:outerShdw>
          </a:effectLst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148ACBE3-D940-4950-85E2-C883CAC86A9F}"/>
              </a:ext>
            </a:extLst>
          </p:cNvPr>
          <p:cNvSpPr txBox="1">
            <a:spLocks/>
          </p:cNvSpPr>
          <p:nvPr userDrawn="1"/>
        </p:nvSpPr>
        <p:spPr>
          <a:xfrm>
            <a:off x="7185891" y="366767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65E6F877-CB11-4893-B553-4BE4783FD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3662" y="366767"/>
            <a:ext cx="6605830" cy="50919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  <p:sp>
        <p:nvSpPr>
          <p:cNvPr id="14" name="內容版面配置區 13">
            <a:extLst>
              <a:ext uri="{FF2B5EF4-FFF2-40B4-BE49-F238E27FC236}">
                <a16:creationId xmlns:a16="http://schemas.microsoft.com/office/drawing/2014/main" id="{352C6213-8FB7-4FF6-8B51-12FA4EBAEAD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4914" y="1225622"/>
            <a:ext cx="10965601" cy="1156322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6" name="圖片版面配置區 15">
            <a:extLst>
              <a:ext uri="{FF2B5EF4-FFF2-40B4-BE49-F238E27FC236}">
                <a16:creationId xmlns:a16="http://schemas.microsoft.com/office/drawing/2014/main" id="{A81C9526-F585-4720-BD11-83858876E4D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914" y="2439684"/>
            <a:ext cx="5382000" cy="3858923"/>
          </a:xfrm>
        </p:spPr>
        <p:txBody>
          <a:bodyPr/>
          <a:lstStyle/>
          <a:p>
            <a:r>
              <a:rPr lang="zh-TW" altLang="en-US"/>
              <a:t>按一下圖示以新增圖片</a:t>
            </a:r>
          </a:p>
        </p:txBody>
      </p:sp>
      <p:sp>
        <p:nvSpPr>
          <p:cNvPr id="9" name="圖片版面配置區 15">
            <a:extLst>
              <a:ext uri="{FF2B5EF4-FFF2-40B4-BE49-F238E27FC236}">
                <a16:creationId xmlns:a16="http://schemas.microsoft.com/office/drawing/2014/main" id="{6ED4B338-A505-436B-A2F0-B940ED50C90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28515" y="2439685"/>
            <a:ext cx="5382000" cy="3858923"/>
          </a:xfrm>
        </p:spPr>
        <p:txBody>
          <a:bodyPr/>
          <a:lstStyle/>
          <a:p>
            <a:r>
              <a:rPr lang="zh-TW" altLang="en-US"/>
              <a:t>按一下圖示以新增圖片</a:t>
            </a:r>
          </a:p>
        </p:txBody>
      </p:sp>
    </p:spTree>
    <p:extLst>
      <p:ext uri="{BB962C8B-B14F-4D97-AF65-F5344CB8AC3E}">
        <p14:creationId xmlns:p14="http://schemas.microsoft.com/office/powerpoint/2010/main" val="25895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5A3C11-B7B0-42CD-AF18-9116D789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E1354C-E60B-4EC5-9AD8-482B88E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箭號: 五邊形 6">
            <a:extLst>
              <a:ext uri="{FF2B5EF4-FFF2-40B4-BE49-F238E27FC236}">
                <a16:creationId xmlns:a16="http://schemas.microsoft.com/office/drawing/2014/main" id="{8691E349-67D1-4175-A482-DBF8EA69D5B5}"/>
              </a:ext>
            </a:extLst>
          </p:cNvPr>
          <p:cNvSpPr/>
          <p:nvPr userDrawn="1"/>
        </p:nvSpPr>
        <p:spPr>
          <a:xfrm>
            <a:off x="0" y="212436"/>
            <a:ext cx="7185891" cy="817852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>
            <a:outerShdw blurRad="25400" dir="18900000" sx="113000" sy="113000" algn="bl" rotWithShape="0">
              <a:schemeClr val="bg1">
                <a:lumMod val="65000"/>
                <a:alpha val="60000"/>
              </a:schemeClr>
            </a:outerShdw>
          </a:effectLst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148ACBE3-D940-4950-85E2-C883CAC86A9F}"/>
              </a:ext>
            </a:extLst>
          </p:cNvPr>
          <p:cNvSpPr txBox="1">
            <a:spLocks/>
          </p:cNvSpPr>
          <p:nvPr userDrawn="1"/>
        </p:nvSpPr>
        <p:spPr>
          <a:xfrm>
            <a:off x="7185891" y="366767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65E6F877-CB11-4893-B553-4BE4783FD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3662" y="366767"/>
            <a:ext cx="6605830" cy="50919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  <p:sp>
        <p:nvSpPr>
          <p:cNvPr id="16" name="圖片版面配置區 15">
            <a:extLst>
              <a:ext uri="{FF2B5EF4-FFF2-40B4-BE49-F238E27FC236}">
                <a16:creationId xmlns:a16="http://schemas.microsoft.com/office/drawing/2014/main" id="{A81C9526-F585-4720-BD11-83858876E4D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9127" y="2093950"/>
            <a:ext cx="5946873" cy="4262400"/>
          </a:xfrm>
        </p:spPr>
        <p:txBody>
          <a:bodyPr/>
          <a:lstStyle/>
          <a:p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9" name="圖片版面配置區 15">
            <a:extLst>
              <a:ext uri="{FF2B5EF4-FFF2-40B4-BE49-F238E27FC236}">
                <a16:creationId xmlns:a16="http://schemas.microsoft.com/office/drawing/2014/main" id="{6ED4B338-A505-436B-A2F0-B940ED50C90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40398" y="2093950"/>
            <a:ext cx="5947200" cy="4262400"/>
          </a:xfrm>
        </p:spPr>
        <p:txBody>
          <a:bodyPr/>
          <a:lstStyle/>
          <a:p>
            <a:r>
              <a:rPr lang="zh-TW" altLang="en-US"/>
              <a:t>按一下圖示以新增圖片</a:t>
            </a:r>
          </a:p>
        </p:txBody>
      </p:sp>
      <p:sp>
        <p:nvSpPr>
          <p:cNvPr id="10" name="內容版面配置區 13">
            <a:extLst>
              <a:ext uri="{FF2B5EF4-FFF2-40B4-BE49-F238E27FC236}">
                <a16:creationId xmlns:a16="http://schemas.microsoft.com/office/drawing/2014/main" id="{3D6C8410-7599-4173-8A22-5BAEB102EC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4914" y="1225622"/>
            <a:ext cx="10965601" cy="868328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6674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5A3C11-B7B0-42CD-AF18-9116D789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E1354C-E60B-4EC5-9AD8-482B88E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箭號: 五邊形 6">
            <a:extLst>
              <a:ext uri="{FF2B5EF4-FFF2-40B4-BE49-F238E27FC236}">
                <a16:creationId xmlns:a16="http://schemas.microsoft.com/office/drawing/2014/main" id="{8691E349-67D1-4175-A482-DBF8EA69D5B5}"/>
              </a:ext>
            </a:extLst>
          </p:cNvPr>
          <p:cNvSpPr/>
          <p:nvPr userDrawn="1"/>
        </p:nvSpPr>
        <p:spPr>
          <a:xfrm>
            <a:off x="0" y="212436"/>
            <a:ext cx="7185891" cy="817852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>
            <a:outerShdw blurRad="25400" dir="18900000" sx="113000" sy="113000" algn="bl" rotWithShape="0">
              <a:schemeClr val="bg1">
                <a:lumMod val="65000"/>
                <a:alpha val="60000"/>
              </a:schemeClr>
            </a:outerShdw>
          </a:effectLst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148ACBE3-D940-4950-85E2-C883CAC86A9F}"/>
              </a:ext>
            </a:extLst>
          </p:cNvPr>
          <p:cNvSpPr txBox="1">
            <a:spLocks/>
          </p:cNvSpPr>
          <p:nvPr userDrawn="1"/>
        </p:nvSpPr>
        <p:spPr>
          <a:xfrm>
            <a:off x="7185891" y="366767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65E6F877-CB11-4893-B553-4BE4783FD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3662" y="366767"/>
            <a:ext cx="6605830" cy="50919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  <p:sp>
        <p:nvSpPr>
          <p:cNvPr id="10" name="內容版面配置區 13">
            <a:extLst>
              <a:ext uri="{FF2B5EF4-FFF2-40B4-BE49-F238E27FC236}">
                <a16:creationId xmlns:a16="http://schemas.microsoft.com/office/drawing/2014/main" id="{3D6C8410-7599-4173-8A22-5BAEB102EC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4914" y="1225621"/>
            <a:ext cx="10965601" cy="4696207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7995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5A3C11-B7B0-42CD-AF18-9116D789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E1354C-E60B-4EC5-9AD8-482B88E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箭號: 五邊形 6">
            <a:extLst>
              <a:ext uri="{FF2B5EF4-FFF2-40B4-BE49-F238E27FC236}">
                <a16:creationId xmlns:a16="http://schemas.microsoft.com/office/drawing/2014/main" id="{8691E349-67D1-4175-A482-DBF8EA69D5B5}"/>
              </a:ext>
            </a:extLst>
          </p:cNvPr>
          <p:cNvSpPr/>
          <p:nvPr userDrawn="1"/>
        </p:nvSpPr>
        <p:spPr>
          <a:xfrm>
            <a:off x="0" y="212436"/>
            <a:ext cx="7185891" cy="817852"/>
          </a:xfrm>
          <a:prstGeom prst="homePlate">
            <a:avLst/>
          </a:prstGeom>
          <a:gradFill flip="none" rotWithShape="1">
            <a:gsLst>
              <a:gs pos="0">
                <a:srgbClr val="7030A0"/>
              </a:gs>
              <a:gs pos="67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  <a:effectLst>
            <a:outerShdw blurRad="25400" dir="18900000" sx="113000" sy="113000" algn="bl" rotWithShape="0">
              <a:schemeClr val="bg1">
                <a:lumMod val="65000"/>
                <a:alpha val="60000"/>
              </a:schemeClr>
            </a:outerShdw>
          </a:effectLst>
          <a:scene3d>
            <a:camera prst="orthographicFront"/>
            <a:lightRig rig="threePt" dir="t"/>
          </a:scene3d>
          <a:sp3d>
            <a:bevelT w="107950" h="889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endParaRPr lang="zh-TW" alt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投影片編號版面配置區 5">
            <a:extLst>
              <a:ext uri="{FF2B5EF4-FFF2-40B4-BE49-F238E27FC236}">
                <a16:creationId xmlns:a16="http://schemas.microsoft.com/office/drawing/2014/main" id="{148ACBE3-D940-4950-85E2-C883CAC86A9F}"/>
              </a:ext>
            </a:extLst>
          </p:cNvPr>
          <p:cNvSpPr txBox="1">
            <a:spLocks/>
          </p:cNvSpPr>
          <p:nvPr userDrawn="1"/>
        </p:nvSpPr>
        <p:spPr>
          <a:xfrm>
            <a:off x="7185891" y="366767"/>
            <a:ext cx="556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7A2FE01-CF05-4182-B59D-BD5E57F9BB10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65E6F877-CB11-4893-B553-4BE4783FD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3662" y="366767"/>
            <a:ext cx="6605830" cy="50919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2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</p:txBody>
      </p:sp>
    </p:spTree>
    <p:extLst>
      <p:ext uri="{BB962C8B-B14F-4D97-AF65-F5344CB8AC3E}">
        <p14:creationId xmlns:p14="http://schemas.microsoft.com/office/powerpoint/2010/main" val="132307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DB00339-7930-4C6F-95E9-75FADADD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EC6CFC-2C11-4710-8F81-E595D8383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BEDAB16-1537-423C-9720-2FA2BE459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A5FBD-A7C0-4009-9432-EF80561E9365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22E5F1-20AC-4BB9-A17B-CA57A0E00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6D497D-71DE-4C5C-9D44-B5F94C2B2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FE01-CF05-4182-B59D-BD5E57F9B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07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4AD1C2F-E427-49F3-88AB-4BB8164CC9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TW" dirty="0"/>
              <a:t>Beam Monitor Flux Calibration</a:t>
            </a:r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334857F-417C-41DA-8813-21650EAB39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Cheng Kai-Yu</a:t>
            </a:r>
            <a:endParaRPr lang="zh-TW" altLang="en-US" dirty="0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B094286-C676-4758-87B1-258F9B1BE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B4E2-6844-42DE-9C24-E60FF5F09600}" type="datetime1">
              <a:rPr lang="zh-TW" altLang="en-US" smtClean="0"/>
              <a:t>2025/7/9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2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1632E1F-541F-497F-935C-2670F4C28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9634EF2-FEA8-44D9-BF06-D8D4659D62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/>
              <a:t>Radiation Flux ratio vs HV 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3D01D3F-BC76-4438-A27D-BDDBEA9A7317}"/>
              </a:ext>
            </a:extLst>
          </p:cNvPr>
          <p:cNvSpPr txBox="1"/>
          <p:nvPr/>
        </p:nvSpPr>
        <p:spPr>
          <a:xfrm>
            <a:off x="354323" y="1160087"/>
            <a:ext cx="8048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/>
              <a:t>BM1 : HV = 15 + 0/16 DAC		BM2 : HV15 + 8/16 DAC</a:t>
            </a:r>
          </a:p>
          <a:p>
            <a:r>
              <a:rPr lang="en-US" altLang="zh-TW" sz="2000" dirty="0"/>
              <a:t>Voltage fine adjustment range : -2V to +2V (8bits = 256DAC) </a:t>
            </a:r>
          </a:p>
          <a:p>
            <a:r>
              <a:rPr lang="en-US" altLang="zh-TW" sz="2000" dirty="0"/>
              <a:t>Flux is the mean value of histogram divided by flux at 128 fine DAC.</a:t>
            </a:r>
            <a:endParaRPr lang="zh-TW" altLang="en-US" sz="2000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4C54B6C-AECC-4D41-B837-593B3ED03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2297994"/>
            <a:ext cx="5577170" cy="4058356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D722E071-E901-47DD-B088-B79769B31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297994"/>
            <a:ext cx="5577171" cy="4058356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4CF831E5-11F1-47D8-A26A-793FA7AB1AD9}"/>
              </a:ext>
            </a:extLst>
          </p:cNvPr>
          <p:cNvSpPr txBox="1"/>
          <p:nvPr/>
        </p:nvSpPr>
        <p:spPr>
          <a:xfrm>
            <a:off x="2660079" y="6306567"/>
            <a:ext cx="781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/>
              <a:t>ROC A</a:t>
            </a:r>
            <a:endParaRPr lang="zh-TW" altLang="en-US" b="1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FC337BC2-B92D-49C9-8409-1A48A54DD125}"/>
              </a:ext>
            </a:extLst>
          </p:cNvPr>
          <p:cNvSpPr txBox="1"/>
          <p:nvPr/>
        </p:nvSpPr>
        <p:spPr>
          <a:xfrm>
            <a:off x="8493612" y="6352143"/>
            <a:ext cx="77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/>
              <a:t>ROC B</a:t>
            </a:r>
            <a:endParaRPr lang="zh-TW" altLang="en-US" b="1" dirty="0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68B04482-C696-44A0-AA78-DBC7C7000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0949" y="109759"/>
            <a:ext cx="2822222" cy="206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2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CCF48E49-9D40-45AA-8A52-B3021C268AC1}"/>
                  </a:ext>
                </a:extLst>
              </p:cNvPr>
              <p:cNvSpPr txBox="1"/>
              <p:nvPr/>
            </p:nvSpPr>
            <p:spPr>
              <a:xfrm>
                <a:off x="440490" y="1218285"/>
                <a:ext cx="10478125" cy="24423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TW" sz="2000" b="0" dirty="0"/>
                  <a:t>It is assumed that the ²²Na flux is proportional to the solid angle subtended by the scintillator bar.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</a:rPr>
                        <m:t>Φ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𝑑𝐴𝑐𝑜𝑠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altLang="zh-TW" dirty="0"/>
              </a:p>
              <a:p>
                <a:endParaRPr lang="en-US" altLang="zh-TW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altLang="zh-TW" dirty="0"/>
              </a:p>
              <a:p>
                <a:endParaRPr lang="en-US" altLang="zh-TW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</a:rPr>
                        <m:t>Φ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nary>
                        <m:naryPr>
                          <m:chr m:val="∬"/>
                          <m:limLoc m:val="undOvr"/>
                          <m:subHide m:val="on"/>
                          <m:supHide m:val="on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3/2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𝑥𝑑𝑦</m:t>
                          </m:r>
                        </m:e>
                      </m:nary>
                    </m:oMath>
                  </m:oMathPara>
                </a14:m>
                <a:endParaRPr lang="en-US" altLang="zh-TW" dirty="0"/>
              </a:p>
            </p:txBody>
          </p:sp>
        </mc:Choice>
        <mc:Fallback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CCF48E49-9D40-45AA-8A52-B3021C268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90" y="1218285"/>
                <a:ext cx="10478125" cy="2442335"/>
              </a:xfrm>
              <a:prstGeom prst="rect">
                <a:avLst/>
              </a:prstGeom>
              <a:blipFill>
                <a:blip r:embed="rId2"/>
                <a:stretch>
                  <a:fillRect l="-1396" t="-3250" r="-5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平行四邊形 49">
            <a:extLst>
              <a:ext uri="{FF2B5EF4-FFF2-40B4-BE49-F238E27FC236}">
                <a16:creationId xmlns:a16="http://schemas.microsoft.com/office/drawing/2014/main" id="{442205FB-BC32-4DF4-9C95-61551FE60AAB}"/>
              </a:ext>
            </a:extLst>
          </p:cNvPr>
          <p:cNvSpPr/>
          <p:nvPr/>
        </p:nvSpPr>
        <p:spPr>
          <a:xfrm>
            <a:off x="2927182" y="5090506"/>
            <a:ext cx="3479932" cy="1098417"/>
          </a:xfrm>
          <a:prstGeom prst="parallelogram">
            <a:avLst>
              <a:gd name="adj" fmla="val 613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平行四邊形 59">
            <a:extLst>
              <a:ext uri="{FF2B5EF4-FFF2-40B4-BE49-F238E27FC236}">
                <a16:creationId xmlns:a16="http://schemas.microsoft.com/office/drawing/2014/main" id="{5577DF20-6312-41A5-856B-699B8A37BD4E}"/>
              </a:ext>
            </a:extLst>
          </p:cNvPr>
          <p:cNvSpPr/>
          <p:nvPr/>
        </p:nvSpPr>
        <p:spPr>
          <a:xfrm>
            <a:off x="3815500" y="5088372"/>
            <a:ext cx="617663" cy="1098417"/>
          </a:xfrm>
          <a:prstGeom prst="parallelogram">
            <a:avLst>
              <a:gd name="adj" fmla="val 74094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C29505D-4C99-4DF6-A688-DA663FF4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0D3F7B4-8FDB-45BF-8D59-477E2C5CF7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/>
              <a:t>Solid Angle</a:t>
            </a:r>
            <a:endParaRPr lang="zh-TW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6E62D865-BCE7-4C02-B579-794FF5B37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863323"/>
              </p:ext>
            </p:extLst>
          </p:nvPr>
        </p:nvGraphicFramePr>
        <p:xfrm>
          <a:off x="8036887" y="4737932"/>
          <a:ext cx="2665138" cy="444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734">
                  <a:extLst>
                    <a:ext uri="{9D8B030D-6E8A-4147-A177-3AD203B41FA5}">
                      <a16:colId xmlns:a16="http://schemas.microsoft.com/office/drawing/2014/main" val="2673955155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2326443359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2820211626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1748858647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229378134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3657708610"/>
                    </a:ext>
                  </a:extLst>
                </a:gridCol>
                <a:gridCol w="380734">
                  <a:extLst>
                    <a:ext uri="{9D8B030D-6E8A-4147-A177-3AD203B41FA5}">
                      <a16:colId xmlns:a16="http://schemas.microsoft.com/office/drawing/2014/main" val="799680900"/>
                    </a:ext>
                  </a:extLst>
                </a:gridCol>
              </a:tblGrid>
              <a:tr h="444190">
                <a:tc>
                  <a:txBody>
                    <a:bodyPr/>
                    <a:lstStyle/>
                    <a:p>
                      <a:endParaRPr lang="zh-TW" altLang="en-US" sz="110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marL="56412" marR="56412" marT="28206" marB="28206"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 marL="56412" marR="56412" marT="28206" marB="28206"/>
                </a:tc>
                <a:extLst>
                  <a:ext uri="{0D108BD9-81ED-4DB2-BD59-A6C34878D82A}">
                    <a16:rowId xmlns:a16="http://schemas.microsoft.com/office/drawing/2014/main" val="799887689"/>
                  </a:ext>
                </a:extLst>
              </a:tr>
            </a:tbl>
          </a:graphicData>
        </a:graphic>
      </p:graphicFrame>
      <p:sp>
        <p:nvSpPr>
          <p:cNvPr id="5" name="橢圓 4">
            <a:extLst>
              <a:ext uri="{FF2B5EF4-FFF2-40B4-BE49-F238E27FC236}">
                <a16:creationId xmlns:a16="http://schemas.microsoft.com/office/drawing/2014/main" id="{A7349CF7-012F-4C04-95FC-3478C5CB9052}"/>
              </a:ext>
            </a:extLst>
          </p:cNvPr>
          <p:cNvSpPr/>
          <p:nvPr/>
        </p:nvSpPr>
        <p:spPr>
          <a:xfrm>
            <a:off x="9241558" y="3453571"/>
            <a:ext cx="233265" cy="23326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7B04BB78-1BE0-4660-9D17-5815EB948CF6}"/>
              </a:ext>
            </a:extLst>
          </p:cNvPr>
          <p:cNvCxnSpPr>
            <a:cxnSpLocks/>
            <a:stCxn id="5" idx="4"/>
            <a:endCxn id="4" idx="0"/>
          </p:cNvCxnSpPr>
          <p:nvPr/>
        </p:nvCxnSpPr>
        <p:spPr>
          <a:xfrm>
            <a:off x="9358191" y="3686836"/>
            <a:ext cx="11265" cy="10510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548CEC0C-3892-48F6-A049-BD60E11340DC}"/>
              </a:ext>
            </a:extLst>
          </p:cNvPr>
          <p:cNvSpPr txBox="1"/>
          <p:nvPr/>
        </p:nvSpPr>
        <p:spPr>
          <a:xfrm>
            <a:off x="9401382" y="405883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</a:t>
            </a:r>
            <a:endParaRPr lang="zh-TW" altLang="en-US" dirty="0"/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EFB19E99-4032-4DAA-BFA4-B85F4C992941}"/>
              </a:ext>
            </a:extLst>
          </p:cNvPr>
          <p:cNvCxnSpPr>
            <a:cxnSpLocks/>
            <a:stCxn id="5" idx="4"/>
          </p:cNvCxnSpPr>
          <p:nvPr/>
        </p:nvCxnSpPr>
        <p:spPr>
          <a:xfrm flipH="1">
            <a:off x="8596361" y="3686836"/>
            <a:ext cx="761830" cy="105109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E515DE4-5A71-4162-A983-B6B2508FA446}"/>
              </a:ext>
            </a:extLst>
          </p:cNvPr>
          <p:cNvSpPr txBox="1"/>
          <p:nvPr/>
        </p:nvSpPr>
        <p:spPr>
          <a:xfrm>
            <a:off x="8681230" y="3811251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r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3BE8C0AD-67E3-434B-8710-45532639190C}"/>
                  </a:ext>
                </a:extLst>
              </p:cNvPr>
              <p:cNvSpPr txBox="1"/>
              <p:nvPr/>
            </p:nvSpPr>
            <p:spPr>
              <a:xfrm>
                <a:off x="9158087" y="3895342"/>
                <a:ext cx="1894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3BE8C0AD-67E3-434B-8710-455326391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8087" y="3895342"/>
                <a:ext cx="189474" cy="276999"/>
              </a:xfrm>
              <a:prstGeom prst="rect">
                <a:avLst/>
              </a:prstGeom>
              <a:blipFill>
                <a:blip r:embed="rId3"/>
                <a:stretch>
                  <a:fillRect l="-29032" r="-25806" b="-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2CE5419F-0763-4921-AC9E-6546860B7894}"/>
              </a:ext>
            </a:extLst>
          </p:cNvPr>
          <p:cNvCxnSpPr/>
          <p:nvPr/>
        </p:nvCxnSpPr>
        <p:spPr>
          <a:xfrm flipV="1">
            <a:off x="7727187" y="3224640"/>
            <a:ext cx="0" cy="2389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1630087B-FC7C-4F60-A806-93D13FF404A3}"/>
              </a:ext>
            </a:extLst>
          </p:cNvPr>
          <p:cNvCxnSpPr>
            <a:cxnSpLocks/>
          </p:cNvCxnSpPr>
          <p:nvPr/>
        </p:nvCxnSpPr>
        <p:spPr>
          <a:xfrm>
            <a:off x="7727187" y="5614050"/>
            <a:ext cx="37361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514BFF3D-6F6B-4423-8E92-160D1D255419}"/>
              </a:ext>
            </a:extLst>
          </p:cNvPr>
          <p:cNvCxnSpPr>
            <a:cxnSpLocks/>
          </p:cNvCxnSpPr>
          <p:nvPr/>
        </p:nvCxnSpPr>
        <p:spPr>
          <a:xfrm flipH="1">
            <a:off x="7070653" y="5614050"/>
            <a:ext cx="656535" cy="7152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F9B52301-4AC6-4A58-A53A-365C3FA63433}"/>
              </a:ext>
            </a:extLst>
          </p:cNvPr>
          <p:cNvSpPr txBox="1"/>
          <p:nvPr/>
        </p:nvSpPr>
        <p:spPr>
          <a:xfrm>
            <a:off x="11467458" y="5676647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x</a:t>
            </a:r>
            <a:endParaRPr lang="zh-TW" altLang="en-US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8A772BFE-8FD4-4D15-AA2E-BE333482DB4C}"/>
              </a:ext>
            </a:extLst>
          </p:cNvPr>
          <p:cNvSpPr txBox="1"/>
          <p:nvPr/>
        </p:nvSpPr>
        <p:spPr>
          <a:xfrm>
            <a:off x="6880241" y="5861313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y</a:t>
            </a:r>
            <a:endParaRPr lang="zh-TW" altLang="en-US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ED85A418-1D67-4A49-8DBA-AEBBC09D9CE8}"/>
              </a:ext>
            </a:extLst>
          </p:cNvPr>
          <p:cNvSpPr txBox="1"/>
          <p:nvPr/>
        </p:nvSpPr>
        <p:spPr>
          <a:xfrm>
            <a:off x="7833996" y="3022282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z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B0C5A954-5453-4971-97C8-DA449EFC4FAA}"/>
                  </a:ext>
                </a:extLst>
              </p:cNvPr>
              <p:cNvSpPr txBox="1"/>
              <p:nvPr/>
            </p:nvSpPr>
            <p:spPr>
              <a:xfrm>
                <a:off x="9488371" y="3391614"/>
                <a:ext cx="10174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B0C5A954-5453-4971-97C8-DA449EFC4F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8371" y="3391614"/>
                <a:ext cx="1017458" cy="276999"/>
              </a:xfrm>
              <a:prstGeom prst="rect">
                <a:avLst/>
              </a:prstGeom>
              <a:blipFill>
                <a:blip r:embed="rId4"/>
                <a:stretch>
                  <a:fillRect l="-7784" t="-2174" r="-7784" b="-326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橢圓 45">
            <a:extLst>
              <a:ext uri="{FF2B5EF4-FFF2-40B4-BE49-F238E27FC236}">
                <a16:creationId xmlns:a16="http://schemas.microsoft.com/office/drawing/2014/main" id="{78D027C2-6B1C-47D9-8D44-8E3B91268CC4}"/>
              </a:ext>
            </a:extLst>
          </p:cNvPr>
          <p:cNvSpPr/>
          <p:nvPr/>
        </p:nvSpPr>
        <p:spPr>
          <a:xfrm>
            <a:off x="3280665" y="5186296"/>
            <a:ext cx="2799879" cy="8817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CEE7132C-EFCA-4F36-B3B7-3E9E04EA3B7A}"/>
              </a:ext>
            </a:extLst>
          </p:cNvPr>
          <p:cNvSpPr/>
          <p:nvPr/>
        </p:nvSpPr>
        <p:spPr>
          <a:xfrm>
            <a:off x="4622826" y="3895342"/>
            <a:ext cx="233265" cy="23326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4F032764-4D05-4696-ACDB-ADD85E304C74}"/>
              </a:ext>
            </a:extLst>
          </p:cNvPr>
          <p:cNvCxnSpPr>
            <a:cxnSpLocks/>
          </p:cNvCxnSpPr>
          <p:nvPr/>
        </p:nvCxnSpPr>
        <p:spPr>
          <a:xfrm>
            <a:off x="4752348" y="4058837"/>
            <a:ext cx="0" cy="153604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6EF337E7-2724-4277-9EB8-F117542737A1}"/>
              </a:ext>
            </a:extLst>
          </p:cNvPr>
          <p:cNvSpPr txBox="1"/>
          <p:nvPr/>
        </p:nvSpPr>
        <p:spPr>
          <a:xfrm>
            <a:off x="4739458" y="462467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d</a:t>
            </a:r>
            <a:endParaRPr lang="zh-TW" altLang="en-US" dirty="0"/>
          </a:p>
        </p:txBody>
      </p: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id="{2EAE8A87-0210-43DB-9BED-15244560B372}"/>
              </a:ext>
            </a:extLst>
          </p:cNvPr>
          <p:cNvCxnSpPr>
            <a:cxnSpLocks/>
          </p:cNvCxnSpPr>
          <p:nvPr/>
        </p:nvCxnSpPr>
        <p:spPr>
          <a:xfrm flipH="1">
            <a:off x="4134686" y="4058837"/>
            <a:ext cx="617662" cy="143224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005EE3D9-A49E-458E-9E29-34B4F8F37DBB}"/>
              </a:ext>
            </a:extLst>
          </p:cNvPr>
          <p:cNvSpPr txBox="1"/>
          <p:nvPr/>
        </p:nvSpPr>
        <p:spPr>
          <a:xfrm>
            <a:off x="3991924" y="4526115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r</a:t>
            </a:r>
            <a:endParaRPr lang="zh-TW" altLang="en-US" dirty="0"/>
          </a:p>
        </p:txBody>
      </p: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53F756C5-B2BE-41D5-B2D1-33EB7789E42D}"/>
              </a:ext>
            </a:extLst>
          </p:cNvPr>
          <p:cNvCxnSpPr>
            <a:cxnSpLocks/>
          </p:cNvCxnSpPr>
          <p:nvPr/>
        </p:nvCxnSpPr>
        <p:spPr>
          <a:xfrm flipH="1">
            <a:off x="3812639" y="6329327"/>
            <a:ext cx="32204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7D43C0D1-C7BE-4FC8-AB22-1428FC38BEFE}"/>
              </a:ext>
            </a:extLst>
          </p:cNvPr>
          <p:cNvCxnSpPr>
            <a:cxnSpLocks/>
          </p:cNvCxnSpPr>
          <p:nvPr/>
        </p:nvCxnSpPr>
        <p:spPr>
          <a:xfrm flipH="1">
            <a:off x="4157293" y="5217715"/>
            <a:ext cx="274955" cy="79266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文字方塊 65">
                <a:extLst>
                  <a:ext uri="{FF2B5EF4-FFF2-40B4-BE49-F238E27FC236}">
                    <a16:creationId xmlns:a16="http://schemas.microsoft.com/office/drawing/2014/main" id="{4132B13F-F3C1-45F6-AD67-5AE6964ABF2F}"/>
                  </a:ext>
                </a:extLst>
              </p:cNvPr>
              <p:cNvSpPr txBox="1"/>
              <p:nvPr/>
            </p:nvSpPr>
            <p:spPr>
              <a:xfrm>
                <a:off x="3803153" y="6329327"/>
                <a:ext cx="3211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66" name="文字方塊 65">
                <a:extLst>
                  <a:ext uri="{FF2B5EF4-FFF2-40B4-BE49-F238E27FC236}">
                    <a16:creationId xmlns:a16="http://schemas.microsoft.com/office/drawing/2014/main" id="{4132B13F-F3C1-45F6-AD67-5AE6964ABF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153" y="6329327"/>
                <a:ext cx="321178" cy="276999"/>
              </a:xfrm>
              <a:prstGeom prst="rect">
                <a:avLst/>
              </a:prstGeom>
              <a:blipFill>
                <a:blip r:embed="rId5"/>
                <a:stretch>
                  <a:fillRect l="-16981" r="-9434" b="-652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FE70AB61-740C-46ED-AE6A-77792D3E3FA5}"/>
                  </a:ext>
                </a:extLst>
              </p:cNvPr>
              <p:cNvSpPr txBox="1"/>
              <p:nvPr/>
            </p:nvSpPr>
            <p:spPr>
              <a:xfrm>
                <a:off x="4332566" y="5522505"/>
                <a:ext cx="3245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FE70AB61-740C-46ED-AE6A-77792D3E3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566" y="5522505"/>
                <a:ext cx="324576" cy="276999"/>
              </a:xfrm>
              <a:prstGeom prst="rect">
                <a:avLst/>
              </a:prstGeom>
              <a:blipFill>
                <a:blip r:embed="rId6"/>
                <a:stretch>
                  <a:fillRect l="-18868" r="-16981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7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2BC90D2-8E1E-41D2-83E3-3380BA63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93B9B40-B1A7-49E9-9BF7-57DDC60A2D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/>
              <a:t>Calibration Step</a:t>
            </a:r>
            <a:endParaRPr lang="zh-TW" altLang="en-US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50CE24E-50AB-443D-8396-97B4C610496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4292" y="1451398"/>
            <a:ext cx="6692864" cy="4696207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Place the ²²Na source at the center.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Adjust the voltage to obtain the flux-versus-voltage slope for each channel.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Normalize the flux at DAC setting 128 to 1.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Place the ²²Na source at a specific position.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Fit the flux distribution.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Obtain the ratio of the difference between the actual flux and the expected flux.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Determine the required voltage adjustment from the slope of voltage versus flux.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zh-TW" dirty="0"/>
              <a:t>After correcting the voltage, change the position of the ²²Na source and repeat the step 4 to 8.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65C7A001-2012-44CD-8B18-7E364EB80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8645" y="3429000"/>
            <a:ext cx="3749063" cy="2726267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EDD1EEED-728A-40A5-BC11-E3C921AEF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5125" y="1099715"/>
            <a:ext cx="2822222" cy="2065991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8BAB090D-EF9C-44A7-B20C-BD1DA6667A50}"/>
              </a:ext>
            </a:extLst>
          </p:cNvPr>
          <p:cNvSpPr txBox="1"/>
          <p:nvPr/>
        </p:nvSpPr>
        <p:spPr>
          <a:xfrm rot="16200000">
            <a:off x="7617624" y="3413751"/>
            <a:ext cx="72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Flux</a:t>
            </a:r>
            <a:endParaRPr lang="zh-TW" altLang="en-US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2923138C-580A-487C-ACFB-4FD2F70505F9}"/>
              </a:ext>
            </a:extLst>
          </p:cNvPr>
          <p:cNvSpPr txBox="1"/>
          <p:nvPr/>
        </p:nvSpPr>
        <p:spPr>
          <a:xfrm>
            <a:off x="10925404" y="6106610"/>
            <a:ext cx="46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6BB7F109-852A-4DA9-8272-74EFF9EBAD41}"/>
              </a:ext>
            </a:extLst>
          </p:cNvPr>
          <p:cNvSpPr txBox="1"/>
          <p:nvPr/>
        </p:nvSpPr>
        <p:spPr>
          <a:xfrm rot="16200000">
            <a:off x="7608899" y="1543616"/>
            <a:ext cx="110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Flux Ratio</a:t>
            </a:r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1280CD8-0011-41AA-827B-A18F3B8410C6}"/>
              </a:ext>
            </a:extLst>
          </p:cNvPr>
          <p:cNvSpPr txBox="1"/>
          <p:nvPr/>
        </p:nvSpPr>
        <p:spPr>
          <a:xfrm>
            <a:off x="9093319" y="3052729"/>
            <a:ext cx="221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HV fine </a:t>
            </a:r>
            <a:r>
              <a:rPr lang="en-US" altLang="zh-TW" sz="1800" dirty="0"/>
              <a:t>adjustment</a:t>
            </a:r>
            <a:r>
              <a:rPr lang="en-US" altLang="zh-TW" dirty="0"/>
              <a:t>  </a:t>
            </a:r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6E39FB3A-9850-41CF-A698-BFE26A0426F1}"/>
              </a:ext>
            </a:extLst>
          </p:cNvPr>
          <p:cNvSpPr/>
          <p:nvPr/>
        </p:nvSpPr>
        <p:spPr>
          <a:xfrm>
            <a:off x="464292" y="2912533"/>
            <a:ext cx="6975086" cy="29238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32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292F5E5-66A7-4F98-8E30-DE2433ED9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72CFA96-9364-4BEC-BAD0-64ADC8971A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BM1 Flux Distributions after Ch Adjustment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AFCD3E9-8EE0-42A5-A2C9-E9934BB57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617" y="2912532"/>
            <a:ext cx="3894905" cy="2834217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1A3D101D-D7F4-4BD5-AF14-1CA77EE93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5383" y="2912532"/>
            <a:ext cx="3894905" cy="283421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B6A37CA2-862B-47B7-ADD1-E614E632FB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090" y="2912531"/>
            <a:ext cx="3894905" cy="2834217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4FD38035-50DF-4C14-8096-183025CA856F}"/>
              </a:ext>
            </a:extLst>
          </p:cNvPr>
          <p:cNvSpPr txBox="1"/>
          <p:nvPr/>
        </p:nvSpPr>
        <p:spPr>
          <a:xfrm flipH="1">
            <a:off x="170303" y="3345884"/>
            <a:ext cx="868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Y-axis</a:t>
            </a:r>
          </a:p>
          <a:p>
            <a:r>
              <a:rPr lang="en-US" altLang="zh-TW" b="1" dirty="0"/>
              <a:t>(ROCA)</a:t>
            </a:r>
            <a:endParaRPr lang="zh-TW" altLang="en-US" b="1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7593D6AC-CFAF-4734-AD56-F470855A93F7}"/>
              </a:ext>
            </a:extLst>
          </p:cNvPr>
          <p:cNvSpPr txBox="1"/>
          <p:nvPr/>
        </p:nvSpPr>
        <p:spPr>
          <a:xfrm flipH="1">
            <a:off x="170303" y="4804203"/>
            <a:ext cx="868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X-axis</a:t>
            </a:r>
          </a:p>
          <a:p>
            <a:r>
              <a:rPr lang="en-US" altLang="zh-TW" b="1" dirty="0"/>
              <a:t>(ROCB)</a:t>
            </a:r>
            <a:endParaRPr lang="zh-TW" altLang="en-US" b="1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1F7DA79-0587-4039-83F8-5E9A5FEA21C0}"/>
              </a:ext>
            </a:extLst>
          </p:cNvPr>
          <p:cNvSpPr txBox="1"/>
          <p:nvPr/>
        </p:nvSpPr>
        <p:spPr>
          <a:xfrm rot="16200000">
            <a:off x="850735" y="2803521"/>
            <a:ext cx="72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Flux</a:t>
            </a:r>
            <a:endParaRPr lang="zh-TW" altLang="en-US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D1062BBB-E5B4-4465-BE5D-AB2BE2B40DB5}"/>
              </a:ext>
            </a:extLst>
          </p:cNvPr>
          <p:cNvSpPr txBox="1"/>
          <p:nvPr/>
        </p:nvSpPr>
        <p:spPr>
          <a:xfrm>
            <a:off x="4128773" y="5662782"/>
            <a:ext cx="46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</a:t>
            </a:r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0BA5051-A4AA-45DD-9FB5-0BCD2F256DC4}"/>
              </a:ext>
            </a:extLst>
          </p:cNvPr>
          <p:cNvSpPr txBox="1"/>
          <p:nvPr/>
        </p:nvSpPr>
        <p:spPr>
          <a:xfrm>
            <a:off x="7696300" y="5704766"/>
            <a:ext cx="46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</a:t>
            </a:r>
            <a:endParaRPr lang="zh-TW" altLang="en-US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8E5356E4-2465-4C3B-B36E-5826CF6C6DA4}"/>
              </a:ext>
            </a:extLst>
          </p:cNvPr>
          <p:cNvSpPr txBox="1"/>
          <p:nvPr/>
        </p:nvSpPr>
        <p:spPr>
          <a:xfrm>
            <a:off x="11207066" y="5665427"/>
            <a:ext cx="46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</a:t>
            </a:r>
            <a:endParaRPr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5AB379B-84C8-45B5-A366-BE0803F78ACD}"/>
              </a:ext>
            </a:extLst>
          </p:cNvPr>
          <p:cNvSpPr txBox="1"/>
          <p:nvPr/>
        </p:nvSpPr>
        <p:spPr>
          <a:xfrm rot="16200000">
            <a:off x="4386484" y="2893139"/>
            <a:ext cx="72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Flux</a:t>
            </a:r>
            <a:endParaRPr lang="zh-TW" altLang="en-US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B65B04A-A8B9-433C-A937-738D1A4D831D}"/>
              </a:ext>
            </a:extLst>
          </p:cNvPr>
          <p:cNvSpPr txBox="1"/>
          <p:nvPr/>
        </p:nvSpPr>
        <p:spPr>
          <a:xfrm rot="16200000">
            <a:off x="7906491" y="2938290"/>
            <a:ext cx="72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Flux</a:t>
            </a:r>
            <a:endParaRPr lang="zh-TW" altLang="en-US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23F573A-B075-4896-BD62-00E55DAC4DF6}"/>
              </a:ext>
            </a:extLst>
          </p:cNvPr>
          <p:cNvSpPr txBox="1"/>
          <p:nvPr/>
        </p:nvSpPr>
        <p:spPr>
          <a:xfrm>
            <a:off x="2381956" y="2492685"/>
            <a:ext cx="133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Position 1</a:t>
            </a:r>
            <a:endParaRPr lang="zh-TW" altLang="en-US" b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953AA21-98B4-45E4-B973-98E751812AAC}"/>
              </a:ext>
            </a:extLst>
          </p:cNvPr>
          <p:cNvSpPr txBox="1"/>
          <p:nvPr/>
        </p:nvSpPr>
        <p:spPr>
          <a:xfrm>
            <a:off x="5925878" y="2492685"/>
            <a:ext cx="133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Position 2</a:t>
            </a:r>
            <a:endParaRPr lang="zh-TW" altLang="en-US" b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5096CBBA-A74C-49EB-A6C7-5A9AC90344B3}"/>
              </a:ext>
            </a:extLst>
          </p:cNvPr>
          <p:cNvSpPr txBox="1"/>
          <p:nvPr/>
        </p:nvSpPr>
        <p:spPr>
          <a:xfrm>
            <a:off x="9537611" y="2492685"/>
            <a:ext cx="133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Position 3</a:t>
            </a:r>
            <a:endParaRPr lang="zh-TW" altLang="en-US" b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4AC1CB3-8D28-47AD-9A62-FDDEC92380B6}"/>
              </a:ext>
            </a:extLst>
          </p:cNvPr>
          <p:cNvSpPr txBox="1"/>
          <p:nvPr/>
        </p:nvSpPr>
        <p:spPr>
          <a:xfrm>
            <a:off x="361808" y="1330522"/>
            <a:ext cx="1131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000" dirty="0"/>
              <a:t>Flux distribution results with the ²²Na source placed at different positions under the same voltage setting.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1750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57EDD40-5304-4855-9FFC-91B08D20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106F270-BFEF-4794-86AC-6B952D1C5C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TW" dirty="0"/>
              <a:t>Summary</a:t>
            </a:r>
            <a:endParaRPr lang="zh-TW" altLang="en-US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19C35A8-1E9B-46AA-BD81-16EAA7DF773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altLang="zh-TW" dirty="0"/>
              <a:t>Use variations in solid angle to correct for changes in flux.</a:t>
            </a:r>
          </a:p>
          <a:p>
            <a:r>
              <a:rPr lang="en-US" altLang="zh-TW" dirty="0"/>
              <a:t>Adjusting the source position to avoid excessive calibration.</a:t>
            </a:r>
          </a:p>
          <a:p>
            <a:r>
              <a:rPr lang="en-US" altLang="zh-TW" dirty="0"/>
              <a:t>BM1 has been completed.</a:t>
            </a:r>
          </a:p>
          <a:p>
            <a:r>
              <a:rPr lang="en-US" altLang="zh-TW" dirty="0"/>
              <a:t>BM2 still requires a few more repeats.</a:t>
            </a:r>
          </a:p>
          <a:p>
            <a:r>
              <a:rPr lang="en-US" altLang="zh-TW" dirty="0"/>
              <a:t>After calibration, collect cosmic rays at the current position while waiting for the setup to be ready.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411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9925345-5970-4772-AA89-CBC0B142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4FB6-017F-4995-A3DC-0768B1A2D5AE}" type="datetime1">
              <a:rPr lang="zh-TW" altLang="en-US" smtClean="0"/>
              <a:t>2025/7/9</a:t>
            </a:fld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2E9511F-6C36-44E9-B0B1-BBB16EDE1B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EE913CE-FD09-456E-86B3-7F4C105A7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251" y="1801283"/>
            <a:ext cx="6259773" cy="455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2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Calibri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" id="{400CCAD9-F7EF-49BD-B613-6550D3A42F59}" vid="{D71D5B92-E695-4ECA-BF6F-7BA52CB168A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投影片1</Template>
  <TotalTime>368</TotalTime>
  <Words>317</Words>
  <Application>Microsoft Office PowerPoint</Application>
  <PresentationFormat>寬螢幕</PresentationFormat>
  <Paragraphs>67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凱聿 鄭</dc:creator>
  <cp:lastModifiedBy>凱聿 鄭</cp:lastModifiedBy>
  <cp:revision>19</cp:revision>
  <dcterms:created xsi:type="dcterms:W3CDTF">2025-07-09T07:21:41Z</dcterms:created>
  <dcterms:modified xsi:type="dcterms:W3CDTF">2025-07-09T13:29:48Z</dcterms:modified>
</cp:coreProperties>
</file>