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71" r:id="rId2"/>
    <p:sldId id="372" r:id="rId3"/>
    <p:sldId id="374" r:id="rId4"/>
    <p:sldId id="373" r:id="rId5"/>
    <p:sldId id="375" r:id="rId6"/>
    <p:sldId id="377" r:id="rId7"/>
    <p:sldId id="376" r:id="rId8"/>
    <p:sldId id="378" r:id="rId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0000FF"/>
    <a:srgbClr val="FFCCFF"/>
    <a:srgbClr val="99CCFF"/>
    <a:srgbClr val="FF9900"/>
    <a:srgbClr val="FFFFCC"/>
    <a:srgbClr val="3399FF"/>
    <a:srgbClr val="99FFCC"/>
    <a:srgbClr val="66FF99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等深淺樣式 3 - 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85" autoAdjust="0"/>
    <p:restoredTop sz="95320" autoAdjust="0"/>
  </p:normalViewPr>
  <p:slideViewPr>
    <p:cSldViewPr>
      <p:cViewPr varScale="1">
        <p:scale>
          <a:sx n="114" d="100"/>
          <a:sy n="114" d="100"/>
        </p:scale>
        <p:origin x="101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373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83E71-3ED3-4DCF-AD27-D8AB6BE6410A}" type="datetimeFigureOut">
              <a:rPr lang="zh-TW" altLang="en-US" smtClean="0"/>
              <a:t>2025/12/3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741C7-9BEE-48BE-841E-F447BA105E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103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 userDrawn="1"/>
        </p:nvSpPr>
        <p:spPr bwMode="auto">
          <a:xfrm>
            <a:off x="0" y="3429448"/>
            <a:ext cx="9144000" cy="6868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428644" y="3284985"/>
            <a:ext cx="1446175" cy="138902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6" name="Rectangle 4"/>
          <p:cNvSpPr>
            <a:spLocks noChangeArrowheads="1"/>
          </p:cNvSpPr>
          <p:nvPr userDrawn="1"/>
        </p:nvSpPr>
        <p:spPr bwMode="auto">
          <a:xfrm>
            <a:off x="8280400" y="6552931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77497"/>
            <a:ext cx="6400800" cy="21613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ja-JP" altLang="en-US" noProof="0"/>
          </a:p>
        </p:txBody>
      </p:sp>
      <p:sp>
        <p:nvSpPr>
          <p:cNvPr id="3082" name="Rectangle 10"/>
          <p:cNvSpPr>
            <a:spLocks noChangeArrowheads="1"/>
          </p:cNvSpPr>
          <p:nvPr userDrawn="1"/>
        </p:nvSpPr>
        <p:spPr bwMode="auto">
          <a:xfrm>
            <a:off x="8893175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3" name="Rectangle 11"/>
          <p:cNvSpPr>
            <a:spLocks noChangeArrowheads="1"/>
          </p:cNvSpPr>
          <p:nvPr userDrawn="1"/>
        </p:nvSpPr>
        <p:spPr bwMode="auto">
          <a:xfrm>
            <a:off x="8726488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4" name="Rectangle 12"/>
          <p:cNvSpPr>
            <a:spLocks noChangeArrowheads="1"/>
          </p:cNvSpPr>
          <p:nvPr userDrawn="1"/>
        </p:nvSpPr>
        <p:spPr bwMode="auto">
          <a:xfrm>
            <a:off x="8893175" y="2809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085" name="Group 13"/>
          <p:cNvGrpSpPr>
            <a:grpSpLocks/>
          </p:cNvGrpSpPr>
          <p:nvPr userDrawn="1"/>
        </p:nvGrpSpPr>
        <p:grpSpPr bwMode="auto">
          <a:xfrm rot="-10800000">
            <a:off x="73022" y="6502132"/>
            <a:ext cx="355619" cy="301537"/>
            <a:chOff x="113" y="4020"/>
            <a:chExt cx="195" cy="195"/>
          </a:xfrm>
        </p:grpSpPr>
        <p:sp>
          <p:nvSpPr>
            <p:cNvPr id="3086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1346788"/>
            <a:ext cx="8642350" cy="2130709"/>
          </a:xfrm>
        </p:spPr>
        <p:txBody>
          <a:bodyPr/>
          <a:lstStyle>
            <a:lvl1pPr>
              <a:defRPr b="1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1" y="6549899"/>
            <a:ext cx="1874818" cy="307635"/>
          </a:xfrm>
        </p:spPr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874818" y="6549899"/>
            <a:ext cx="5631801" cy="305069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524000" y="6560138"/>
            <a:ext cx="1620000" cy="297862"/>
          </a:xfrm>
        </p:spPr>
        <p:txBody>
          <a:bodyPr/>
          <a:lstStyle/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25" y="44624"/>
            <a:ext cx="9128792" cy="7920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25" y="6551744"/>
            <a:ext cx="1826162" cy="3062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836887" y="6557147"/>
            <a:ext cx="5652806" cy="30085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489693" y="6557147"/>
            <a:ext cx="1620000" cy="295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7" name="文字版面配置區 2"/>
          <p:cNvSpPr>
            <a:spLocks noGrp="1"/>
          </p:cNvSpPr>
          <p:nvPr>
            <p:ph idx="1"/>
          </p:nvPr>
        </p:nvSpPr>
        <p:spPr>
          <a:xfrm>
            <a:off x="10725" y="894730"/>
            <a:ext cx="9128792" cy="5657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88410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roup 17"/>
          <p:cNvGrpSpPr>
            <a:grpSpLocks/>
          </p:cNvGrpSpPr>
          <p:nvPr userDrawn="1"/>
        </p:nvGrpSpPr>
        <p:grpSpPr bwMode="auto">
          <a:xfrm rot="-10800000">
            <a:off x="73818" y="6491114"/>
            <a:ext cx="309563" cy="309562"/>
            <a:chOff x="113" y="4020"/>
            <a:chExt cx="195" cy="195"/>
          </a:xfrm>
        </p:grpSpPr>
        <p:sp>
          <p:nvSpPr>
            <p:cNvPr id="1038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39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40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</p:grp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10725" y="823293"/>
            <a:ext cx="9150484" cy="7143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430925" y="678830"/>
            <a:ext cx="1447201" cy="144463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2" name="Rectangle 18"/>
          <p:cNvSpPr>
            <a:spLocks noChangeArrowheads="1"/>
          </p:cNvSpPr>
          <p:nvPr userDrawn="1"/>
        </p:nvSpPr>
        <p:spPr bwMode="auto">
          <a:xfrm>
            <a:off x="8275917" y="6552009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 sz="120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23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Title</a:t>
            </a:r>
            <a:endParaRPr lang="ja-JP" altLang="en-US" dirty="0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8965878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8799191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8965878" y="2089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725" y="6549394"/>
            <a:ext cx="1829258" cy="30860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22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860506" y="6552931"/>
            <a:ext cx="5639876" cy="305069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23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509950" y="6549394"/>
            <a:ext cx="1620000" cy="305069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17" name="文字版面配置區 2"/>
          <p:cNvSpPr>
            <a:spLocks noGrp="1"/>
          </p:cNvSpPr>
          <p:nvPr>
            <p:ph type="body" idx="1"/>
          </p:nvPr>
        </p:nvSpPr>
        <p:spPr>
          <a:xfrm>
            <a:off x="10725" y="894730"/>
            <a:ext cx="9128792" cy="565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FF"/>
        </a:buClr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33993"/>
        </a:buClr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alillari/epic-UConn-ZDC-WSi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249A7EA7-400C-4890-BEED-F711BCBD8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Weekly Meeting</a:t>
            </a:r>
            <a:br>
              <a:rPr lang="en-US" altLang="zh-TW" sz="3600"/>
            </a:br>
            <a:r>
              <a:rPr lang="en-US" altLang="zh-TW" sz="3600"/>
              <a:t>20251109</a:t>
            </a:r>
            <a:endParaRPr lang="zh-TW" altLang="en-US" sz="3600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312EEB8-F027-4C51-8861-46442428E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767213-5CC2-4DF7-9D6C-0E1CD573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1E9D9A-47AA-4672-955D-F51709A44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10" name="副標題 1">
            <a:extLst>
              <a:ext uri="{FF2B5EF4-FFF2-40B4-BE49-F238E27FC236}">
                <a16:creationId xmlns:a16="http://schemas.microsoft.com/office/drawing/2014/main" id="{21C6208E-181D-47D2-B7DE-7A1CB08C7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478212"/>
            <a:ext cx="9143999" cy="3079359"/>
          </a:xfrm>
        </p:spPr>
        <p:txBody>
          <a:bodyPr>
            <a:normAutofit/>
          </a:bodyPr>
          <a:lstStyle/>
          <a:p>
            <a:r>
              <a:rPr lang="en-US" altLang="zh-TW" sz="2000" b="1" dirty="0"/>
              <a:t>Chia-Yu Hsieh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zh-TW" sz="2000" b="1" dirty="0">
                <a:cs typeface="Times New Roman" panose="02020603050405020304" pitchFamily="18" charset="0"/>
              </a:rPr>
              <a:t>Academia </a:t>
            </a:r>
            <a:r>
              <a:rPr lang="en-US" altLang="zh-TW" sz="2000" b="1" dirty="0" err="1">
                <a:cs typeface="Times New Roman" panose="02020603050405020304" pitchFamily="18" charset="0"/>
              </a:rPr>
              <a:t>Sinica</a:t>
            </a:r>
            <a:r>
              <a:rPr lang="en-US" altLang="zh-TW" sz="2000" b="1" dirty="0">
                <a:cs typeface="Times New Roman" panose="02020603050405020304" pitchFamily="18" charset="0"/>
              </a:rPr>
              <a:t>, Taiwan</a:t>
            </a:r>
          </a:p>
        </p:txBody>
      </p:sp>
    </p:spTree>
    <p:extLst>
      <p:ext uri="{BB962C8B-B14F-4D97-AF65-F5344CB8AC3E}">
        <p14:creationId xmlns:p14="http://schemas.microsoft.com/office/powerpoint/2010/main" val="1063481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4D3A5-E359-2730-8F80-67CD295D4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To Do</a:t>
            </a:r>
            <a:endParaRPr lang="zh-TW" alt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B2A572-9251-0A34-C722-E13AF7B0D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DA3EB7-1CD8-1E5F-D3FA-A7B286910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91236E-51A6-ED7B-DA14-95A871E3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2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70C467-D56A-A8AE-E3F0-E0CD52A0E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1400" b="1" dirty="0"/>
              <a:t>RPC </a:t>
            </a:r>
          </a:p>
          <a:p>
            <a:pPr marL="457200" lvl="1" indent="0">
              <a:buNone/>
            </a:pPr>
            <a:r>
              <a:rPr lang="en-US" altLang="zh-TW" sz="1400" dirty="0"/>
              <a:t>Test carbonless RPC</a:t>
            </a:r>
          </a:p>
          <a:p>
            <a:pPr marL="457200" lvl="1" indent="0">
              <a:buNone/>
            </a:pPr>
            <a:r>
              <a:rPr lang="en-US" altLang="zh-TW" sz="1400" dirty="0"/>
              <a:t>Test discriminator : shaper &amp; delay line unction </a:t>
            </a:r>
          </a:p>
          <a:p>
            <a:pPr marL="457200" lvl="1" indent="0">
              <a:buNone/>
            </a:pPr>
            <a:r>
              <a:rPr lang="en-US" altLang="zh-TW" sz="1400" dirty="0">
                <a:solidFill>
                  <a:srgbClr val="0000FF"/>
                </a:solidFill>
              </a:rPr>
              <a:t>Discriminator production (wait for </a:t>
            </a:r>
            <a:r>
              <a:rPr lang="en-US" altLang="zh-TW" sz="1400" dirty="0" err="1">
                <a:solidFill>
                  <a:srgbClr val="0000FF"/>
                </a:solidFill>
              </a:rPr>
              <a:t>Dr.Chu’s</a:t>
            </a:r>
            <a:r>
              <a:rPr lang="en-US" altLang="zh-TW" sz="1400" dirty="0">
                <a:solidFill>
                  <a:srgbClr val="0000FF"/>
                </a:solidFill>
              </a:rPr>
              <a:t> input, deadline March 2023)</a:t>
            </a:r>
          </a:p>
          <a:p>
            <a:pPr marL="457200" lvl="1" indent="0">
              <a:buNone/>
            </a:pPr>
            <a:r>
              <a:rPr lang="en-US" altLang="zh-TW" sz="1400" dirty="0">
                <a:solidFill>
                  <a:srgbClr val="0000FF"/>
                </a:solidFill>
              </a:rPr>
              <a:t>Discriminator control (working on it)</a:t>
            </a:r>
          </a:p>
          <a:p>
            <a:pPr marL="457200" lvl="1" indent="0">
              <a:buNone/>
            </a:pPr>
            <a:endParaRPr lang="en-US" altLang="zh-TW" sz="1400" dirty="0">
              <a:solidFill>
                <a:srgbClr val="0000FF"/>
              </a:solidFill>
            </a:endParaRPr>
          </a:p>
          <a:p>
            <a:r>
              <a:rPr lang="en-US" altLang="zh-TW" sz="1400" b="1" dirty="0">
                <a:solidFill>
                  <a:srgbClr val="0000FF"/>
                </a:solidFill>
              </a:rPr>
              <a:t>DY analysis</a:t>
            </a:r>
          </a:p>
          <a:p>
            <a:pPr lvl="1">
              <a:buFontTx/>
              <a:buChar char="-"/>
            </a:pPr>
            <a:r>
              <a:rPr lang="en-US" altLang="zh-TW" sz="1400" b="1" dirty="0">
                <a:solidFill>
                  <a:srgbClr val="0000FF"/>
                </a:solidFill>
              </a:rPr>
              <a:t>Test COMPASS data (next)</a:t>
            </a:r>
          </a:p>
          <a:p>
            <a:pPr lvl="1">
              <a:buFontTx/>
              <a:buChar char="-"/>
            </a:pPr>
            <a:endParaRPr lang="en-US" altLang="zh-TW" sz="1400" b="1" dirty="0">
              <a:solidFill>
                <a:srgbClr val="0000FF"/>
              </a:solidFill>
            </a:endParaRPr>
          </a:p>
          <a:p>
            <a:r>
              <a:rPr lang="en-US" altLang="zh-TW" sz="1400" b="1" dirty="0"/>
              <a:t>ZDC </a:t>
            </a:r>
          </a:p>
          <a:p>
            <a:pPr lvl="1">
              <a:buFontTx/>
              <a:buChar char="-"/>
            </a:pPr>
            <a:r>
              <a:rPr lang="en-US" altLang="zh-TW" sz="1400" dirty="0"/>
              <a:t>MC : Official MC simulation with </a:t>
            </a:r>
            <a:r>
              <a:rPr lang="en-US" altLang="zh-TW" sz="1400" dirty="0" err="1"/>
              <a:t>ECAl</a:t>
            </a:r>
            <a:r>
              <a:rPr lang="en-US" altLang="zh-TW" sz="1400" dirty="0"/>
              <a:t> = ZDC crystal or </a:t>
            </a:r>
            <a:r>
              <a:rPr lang="en-US" altLang="zh-TW" sz="1400" dirty="0" err="1"/>
              <a:t>WSi</a:t>
            </a:r>
            <a:endParaRPr lang="en-US" altLang="zh-TW" sz="1400" dirty="0"/>
          </a:p>
          <a:p>
            <a:pPr lvl="1">
              <a:buFontTx/>
              <a:buChar char="-"/>
            </a:pPr>
            <a:r>
              <a:rPr lang="en-US" altLang="zh-TW" sz="1400" dirty="0"/>
              <a:t>Hardware : deal with noise, prepare online monitoring, H2GCROC operation (meeting tonight)</a:t>
            </a:r>
          </a:p>
          <a:p>
            <a:pPr marL="457200" lvl="1" indent="0">
              <a:buNone/>
            </a:pPr>
            <a:endParaRPr lang="en-US" altLang="zh-TW" sz="1400" dirty="0"/>
          </a:p>
          <a:p>
            <a:pPr marL="457200" lvl="1" indent="0">
              <a:buNone/>
            </a:pPr>
            <a:endParaRPr lang="en-US" altLang="zh-TW" sz="1400" dirty="0"/>
          </a:p>
          <a:p>
            <a:r>
              <a:rPr lang="en-US" altLang="zh-TW" sz="1400" b="1" dirty="0">
                <a:solidFill>
                  <a:srgbClr val="0000FF"/>
                </a:solidFill>
              </a:rPr>
              <a:t>MCFM + </a:t>
            </a:r>
            <a:r>
              <a:rPr lang="en-US" altLang="zh-TW" sz="1400" b="1" dirty="0" err="1">
                <a:solidFill>
                  <a:srgbClr val="0000FF"/>
                </a:solidFill>
              </a:rPr>
              <a:t>xFitter</a:t>
            </a:r>
            <a:endParaRPr lang="en-US" altLang="zh-TW" sz="1400" b="1" dirty="0">
              <a:solidFill>
                <a:srgbClr val="0000FF"/>
              </a:solidFill>
            </a:endParaRPr>
          </a:p>
          <a:p>
            <a:pPr marL="400050" lvl="1" indent="0">
              <a:buNone/>
            </a:pPr>
            <a:r>
              <a:rPr lang="en-US" altLang="zh-TW" sz="1400" b="1" dirty="0">
                <a:solidFill>
                  <a:srgbClr val="0000FF"/>
                </a:solidFill>
              </a:rPr>
              <a:t>- DYNNLO test</a:t>
            </a:r>
          </a:p>
        </p:txBody>
      </p:sp>
    </p:spTree>
    <p:extLst>
      <p:ext uri="{BB962C8B-B14F-4D97-AF65-F5344CB8AC3E}">
        <p14:creationId xmlns:p14="http://schemas.microsoft.com/office/powerpoint/2010/main" val="1611461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EC67020-97A2-43C7-9D24-5ABF3B5C8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WSi</a:t>
            </a:r>
            <a:r>
              <a:rPr lang="en-US" altLang="zh-TW" dirty="0"/>
              <a:t> Branch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F4E55E0-0907-4D3B-8249-0BA573A9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DD2DCE2-82FA-494F-AA0F-F07009E5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5982802-7303-46B1-9373-CE3511769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3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62B05CF5-9004-40A8-8A63-AF238DED2C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3" y="1556792"/>
            <a:ext cx="9144000" cy="1280373"/>
          </a:xfrm>
          <a:prstGeom prst="rect">
            <a:avLst/>
          </a:prstGeom>
        </p:spPr>
      </p:pic>
      <p:sp>
        <p:nvSpPr>
          <p:cNvPr id="9" name="矩形: 圓角 8">
            <a:extLst>
              <a:ext uri="{FF2B5EF4-FFF2-40B4-BE49-F238E27FC236}">
                <a16:creationId xmlns:a16="http://schemas.microsoft.com/office/drawing/2014/main" id="{2A394D9D-ED66-4A05-BC4E-A2F7DDCFD1BA}"/>
              </a:ext>
            </a:extLst>
          </p:cNvPr>
          <p:cNvSpPr/>
          <p:nvPr/>
        </p:nvSpPr>
        <p:spPr>
          <a:xfrm>
            <a:off x="7596336" y="2225950"/>
            <a:ext cx="1558389" cy="6480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6EFE6092-73EE-4308-B460-25A8EBBB2EAC}"/>
              </a:ext>
            </a:extLst>
          </p:cNvPr>
          <p:cNvSpPr/>
          <p:nvPr/>
        </p:nvSpPr>
        <p:spPr>
          <a:xfrm>
            <a:off x="107504" y="3205981"/>
            <a:ext cx="96490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kumimoji="0" lang="en-US" altLang="zh-TW" sz="1400" dirty="0">
                <a:solidFill>
                  <a:srgbClr val="FF0000"/>
                </a:solidFill>
                <a:cs typeface="Arial" panose="020B0604020202020204" pitchFamily="34" charset="0"/>
              </a:rPr>
              <a:t>epic_zdc_lyso_sipm.xml : &lt;include ref="${DETECTOR_PATH}/compact/</a:t>
            </a:r>
            <a:r>
              <a:rPr kumimoji="0" lang="en-US" altLang="zh-TW" sz="1400" dirty="0" err="1">
                <a:solidFill>
                  <a:srgbClr val="FF0000"/>
                </a:solidFill>
                <a:cs typeface="Arial" panose="020B0604020202020204" pitchFamily="34" charset="0"/>
              </a:rPr>
              <a:t>far_forward</a:t>
            </a:r>
            <a:r>
              <a:rPr kumimoji="0" lang="en-US" altLang="zh-TW" sz="1400" dirty="0">
                <a:solidFill>
                  <a:srgbClr val="FF0000"/>
                </a:solidFill>
                <a:cs typeface="Arial" panose="020B0604020202020204" pitchFamily="34" charset="0"/>
              </a:rPr>
              <a:t>/ZDC_Crystal_LYSO.xml"/&gt;</a:t>
            </a:r>
          </a:p>
          <a:p>
            <a:pPr lvl="0" eaLnBrk="0" hangingPunct="0"/>
            <a:r>
              <a:rPr kumimoji="0" lang="zh-TW" altLang="zh-TW" sz="1400" dirty="0">
                <a:solidFill>
                  <a:srgbClr val="222222"/>
                </a:solidFill>
                <a:cs typeface="Arial" panose="020B0604020202020204" pitchFamily="34" charset="0"/>
              </a:rPr>
              <a:t>epic_zdc_wsi_hg1_sipm.xml:  &lt;include ref="${DETECTOR_PATH}/compact/far_forward/ZDC_WSi_HG_1.xml"/&gt;</a:t>
            </a:r>
            <a:br>
              <a:rPr kumimoji="0" lang="zh-TW" altLang="zh-TW" sz="1400" dirty="0"/>
            </a:br>
            <a:r>
              <a:rPr kumimoji="0" lang="zh-TW" altLang="zh-TW" sz="1400" dirty="0">
                <a:solidFill>
                  <a:srgbClr val="222222"/>
                </a:solidFill>
                <a:cs typeface="Arial" panose="020B0604020202020204" pitchFamily="34" charset="0"/>
              </a:rPr>
              <a:t>epic_zdc_wsi_hg2_sipm.xml:  &lt;include ref="${DETECTOR_PATH}/compact/far_forward/ZDC_WSi_HG_2.xml"/&gt;</a:t>
            </a:r>
            <a:br>
              <a:rPr kumimoji="0" lang="zh-TW" altLang="zh-TW" sz="1400" dirty="0"/>
            </a:br>
            <a:r>
              <a:rPr kumimoji="0" lang="zh-TW" altLang="zh-TW" sz="1400" dirty="0">
                <a:cs typeface="Arial" panose="020B0604020202020204" pitchFamily="34" charset="0"/>
              </a:rPr>
              <a:t>epic_zdc_wsi_hg3_sipm.xml:  &lt;include ref="${DETECTOR_PATH}/compact/far_forward/ZDC_WSi_HG_3.xml"/&gt;</a:t>
            </a:r>
            <a:br>
              <a:rPr kumimoji="0" lang="zh-TW" altLang="zh-TW" sz="1400" dirty="0">
                <a:solidFill>
                  <a:srgbClr val="0000FF"/>
                </a:solidFill>
              </a:rPr>
            </a:br>
            <a:r>
              <a:rPr kumimoji="0" lang="zh-TW" altLang="zh-TW" sz="1400" dirty="0">
                <a:solidFill>
                  <a:srgbClr val="0000FF"/>
                </a:solidFill>
                <a:cs typeface="Arial" panose="020B0604020202020204" pitchFamily="34" charset="0"/>
              </a:rPr>
              <a:t>epic_zdc_wsi_sipm.xml:  &lt;include ref="${DETECTOR_PATH}/compact/far_forward/ZDC_WSi_LG.xml"/&gt;</a:t>
            </a:r>
            <a:r>
              <a:rPr kumimoji="0" lang="zh-TW" altLang="zh-TW" sz="1400" dirty="0">
                <a:solidFill>
                  <a:srgbClr val="0000FF"/>
                </a:solidFill>
              </a:rPr>
              <a:t> </a:t>
            </a:r>
            <a:endParaRPr kumimoji="0" lang="en-US" altLang="zh-TW" sz="1400" dirty="0">
              <a:solidFill>
                <a:srgbClr val="0000FF"/>
              </a:solidFill>
            </a:endParaRPr>
          </a:p>
          <a:p>
            <a:pPr lvl="0" eaLnBrk="0" hangingPunct="0"/>
            <a:endParaRPr kumimoji="0" lang="en-US" altLang="zh-TW" sz="14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75F2EB8-A2F9-48DF-9EEB-4F39AE8BA394}"/>
              </a:ext>
            </a:extLst>
          </p:cNvPr>
          <p:cNvSpPr/>
          <p:nvPr/>
        </p:nvSpPr>
        <p:spPr>
          <a:xfrm>
            <a:off x="-16838" y="1017377"/>
            <a:ext cx="65330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hlinkClick r:id="rId3"/>
              </a:rPr>
              <a:t>https://github.com/alillari/epic-UConn-ZDC-WSi</a:t>
            </a:r>
            <a:endParaRPr lang="en-US" altLang="zh-TW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AFBD22B6-F075-4E10-869C-2B77348CAD97}"/>
              </a:ext>
            </a:extLst>
          </p:cNvPr>
          <p:cNvSpPr/>
          <p:nvPr/>
        </p:nvSpPr>
        <p:spPr>
          <a:xfrm>
            <a:off x="107504" y="4640294"/>
            <a:ext cx="8928992" cy="1354217"/>
          </a:xfrm>
          <a:prstGeom prst="rect">
            <a:avLst/>
          </a:prstGeom>
          <a:solidFill>
            <a:srgbClr val="CCECFF"/>
          </a:solidFill>
        </p:spPr>
        <p:txBody>
          <a:bodyPr wrap="square">
            <a:spAutoFit/>
          </a:bodyPr>
          <a:lstStyle/>
          <a:p>
            <a:pPr marL="285750" lvl="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600" dirty="0"/>
              <a:t>Not sure what is the difference between them now.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600" dirty="0"/>
              <a:t>I now choose to run “epic_zdc_lyso_sipm.xml” and  “</a:t>
            </a:r>
            <a:r>
              <a:rPr kumimoji="0" lang="zh-TW" altLang="zh-TW" sz="1600" dirty="0">
                <a:solidFill>
                  <a:srgbClr val="222222"/>
                </a:solidFill>
                <a:cs typeface="Arial" panose="020B0604020202020204" pitchFamily="34" charset="0"/>
              </a:rPr>
              <a:t>epic_zdc_wsi_sipm.xml</a:t>
            </a:r>
            <a:r>
              <a:rPr kumimoji="0" lang="en-US" altLang="zh-TW" sz="1600" dirty="0"/>
              <a:t>” to first make sure the framework work. Plan to run 100MeV-40GeV gamma and 1GeV to 300GeV neutron. Then check energy resolution and position resolution.</a:t>
            </a:r>
          </a:p>
          <a:p>
            <a:pPr marL="285750" lvl="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600" dirty="0"/>
              <a:t>I will study the other configurations later.</a:t>
            </a:r>
          </a:p>
        </p:txBody>
      </p:sp>
    </p:spTree>
    <p:extLst>
      <p:ext uri="{BB962C8B-B14F-4D97-AF65-F5344CB8AC3E}">
        <p14:creationId xmlns:p14="http://schemas.microsoft.com/office/powerpoint/2010/main" val="363986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B10DF8-6EDF-4DB6-A092-C0897D9BA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ZDC MC (not conclude anything yet)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71E1C50-2B20-4616-8138-3CEBFBE24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950EFF7-775D-457F-ABB2-2EA558ACC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6887" y="6551744"/>
            <a:ext cx="5652806" cy="300853"/>
          </a:xfrm>
        </p:spPr>
        <p:txBody>
          <a:bodyPr/>
          <a:lstStyle/>
          <a:p>
            <a:r>
              <a:rPr lang="en-US" altLang="ja-JP" dirty="0"/>
              <a:t>title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7DC8496-5516-44D8-BF2A-E5355A25F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4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DA16AF7F-3B38-4DD6-AD44-9D0172091D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92" y="1179147"/>
            <a:ext cx="3826466" cy="2549281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F400931A-A36E-4332-BF1A-9C1F8EBDD8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0957" y="972414"/>
            <a:ext cx="4290597" cy="2651189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8B71BE9E-F8B9-47F6-992F-E3902955EC94}"/>
              </a:ext>
            </a:extLst>
          </p:cNvPr>
          <p:cNvSpPr txBox="1"/>
          <p:nvPr/>
        </p:nvSpPr>
        <p:spPr>
          <a:xfrm>
            <a:off x="395535" y="956676"/>
            <a:ext cx="4335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LYSO crystal (</a:t>
            </a:r>
            <a:r>
              <a:rPr kumimoji="0" lang="en-US" altLang="zh-TW" dirty="0">
                <a:solidFill>
                  <a:srgbClr val="FF0000"/>
                </a:solidFill>
                <a:cs typeface="Arial" panose="020B0604020202020204" pitchFamily="34" charset="0"/>
              </a:rPr>
              <a:t>epic_zdc_lyso_sipm.xml </a:t>
            </a:r>
            <a:r>
              <a:rPr lang="en-US" altLang="zh-TW" b="1" dirty="0"/>
              <a:t>)</a:t>
            </a:r>
            <a:endParaRPr lang="zh-TW" altLang="en-US" b="1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83780756-F137-4C14-808D-E726AF1AA3F8}"/>
              </a:ext>
            </a:extLst>
          </p:cNvPr>
          <p:cNvSpPr txBox="1"/>
          <p:nvPr/>
        </p:nvSpPr>
        <p:spPr>
          <a:xfrm>
            <a:off x="5333308" y="88075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err="1"/>
              <a:t>WSi</a:t>
            </a:r>
            <a:r>
              <a:rPr lang="en-US" altLang="zh-TW" b="1" dirty="0"/>
              <a:t> (</a:t>
            </a:r>
            <a:r>
              <a:rPr kumimoji="0" lang="zh-TW" altLang="zh-TW" dirty="0">
                <a:solidFill>
                  <a:srgbClr val="0000FF"/>
                </a:solidFill>
                <a:cs typeface="Arial" panose="020B0604020202020204" pitchFamily="34" charset="0"/>
              </a:rPr>
              <a:t>epic_zdc_wsi_sipm.xml</a:t>
            </a:r>
            <a:r>
              <a:rPr lang="en-US" altLang="zh-TW" b="1" dirty="0"/>
              <a:t>)</a:t>
            </a:r>
            <a:endParaRPr lang="zh-TW" altLang="en-US" b="1" dirty="0"/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4E223EE7-9BBE-4FF1-B318-DC99385E09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8064" y="3548793"/>
            <a:ext cx="3610848" cy="2808438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343BA193-1941-4383-8E13-73C9DB23CA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785" y="3548793"/>
            <a:ext cx="3536873" cy="2840333"/>
          </a:xfrm>
          <a:prstGeom prst="rect">
            <a:avLst/>
          </a:prstGeom>
        </p:spPr>
      </p:pic>
      <p:sp>
        <p:nvSpPr>
          <p:cNvPr id="13" name="文字方塊 12">
            <a:extLst>
              <a:ext uri="{FF2B5EF4-FFF2-40B4-BE49-F238E27FC236}">
                <a16:creationId xmlns:a16="http://schemas.microsoft.com/office/drawing/2014/main" id="{CEB89665-2995-4F90-8741-4DE0D223E77B}"/>
              </a:ext>
            </a:extLst>
          </p:cNvPr>
          <p:cNvSpPr txBox="1"/>
          <p:nvPr/>
        </p:nvSpPr>
        <p:spPr>
          <a:xfrm>
            <a:off x="2902623" y="4874111"/>
            <a:ext cx="1008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gamma</a:t>
            </a:r>
            <a:endParaRPr lang="zh-TW" altLang="en-US" dirty="0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58F334B7-43D2-42F8-83D7-CA8F05219AF3}"/>
              </a:ext>
            </a:extLst>
          </p:cNvPr>
          <p:cNvSpPr txBox="1"/>
          <p:nvPr/>
        </p:nvSpPr>
        <p:spPr>
          <a:xfrm>
            <a:off x="7660793" y="4817691"/>
            <a:ext cx="1008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gamma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64696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0CDA15-58BA-4CE6-834A-BAE752B01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Energy Dump : </a:t>
            </a:r>
            <a:r>
              <a:rPr lang="en-US" altLang="zh-TW" sz="2800" b="1" dirty="0"/>
              <a:t>LYSO crystal (</a:t>
            </a:r>
            <a:r>
              <a:rPr kumimoji="0" lang="en-US" altLang="zh-TW" sz="2800" dirty="0">
                <a:solidFill>
                  <a:srgbClr val="FF0000"/>
                </a:solidFill>
                <a:cs typeface="Arial" panose="020B0604020202020204" pitchFamily="34" charset="0"/>
              </a:rPr>
              <a:t>epic_zdc_lyso_sipm.xml </a:t>
            </a:r>
            <a:r>
              <a:rPr lang="en-US" altLang="zh-TW" sz="2800" b="1" dirty="0"/>
              <a:t>)</a:t>
            </a:r>
            <a:r>
              <a:rPr lang="en-US" altLang="zh-TW" sz="2800" dirty="0"/>
              <a:t> </a:t>
            </a:r>
            <a:endParaRPr lang="zh-TW" altLang="en-US" sz="2800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6C68575-FE38-4646-9A15-CE08A8967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53872D5-F215-44BD-9C32-2AE826DAB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B049DFA-6EB3-4A0C-9173-D9D0C6145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5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A0403D88-8758-418F-B23F-412ECCB117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" y="1625029"/>
            <a:ext cx="9128125" cy="4196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208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99FD62-60D8-4F9D-92A0-E007A70C7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B342946-3BA5-4EB7-8CFD-5820283C7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4FDBF55-0B6B-4B04-B6C9-6426156B6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13D03E2-E0B6-41AD-8A62-3D2271D10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6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F514831F-2F76-44E1-9DE5-6DF898F617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" y="1548195"/>
            <a:ext cx="9128125" cy="435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089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F0054A-869D-40A2-8CE5-5C60A1D7F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dirty="0"/>
              <a:t>Energy Dump : </a:t>
            </a:r>
            <a:r>
              <a:rPr lang="en-US" altLang="zh-TW" sz="3200" b="1" dirty="0" err="1"/>
              <a:t>WSi</a:t>
            </a:r>
            <a:r>
              <a:rPr lang="en-US" altLang="zh-TW" sz="3200" b="1" dirty="0"/>
              <a:t> (</a:t>
            </a:r>
            <a:r>
              <a:rPr kumimoji="0" lang="zh-TW" altLang="zh-TW" sz="3200" dirty="0">
                <a:solidFill>
                  <a:srgbClr val="0000FF"/>
                </a:solidFill>
                <a:cs typeface="Arial" panose="020B0604020202020204" pitchFamily="34" charset="0"/>
              </a:rPr>
              <a:t>epic_zdc_wsi_sipm.xml</a:t>
            </a:r>
            <a:r>
              <a:rPr lang="en-US" altLang="zh-TW" sz="3200" b="1" dirty="0"/>
              <a:t>)</a:t>
            </a:r>
            <a:r>
              <a:rPr lang="en-US" altLang="zh-TW" sz="3200" dirty="0"/>
              <a:t> </a:t>
            </a:r>
            <a:endParaRPr lang="zh-TW" altLang="en-US" sz="3200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81095A5-9BEE-45BD-99CF-EE24C085D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482AB7C-CCA9-435A-A911-32121384C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B0096E1-4EAC-4ED2-9FDF-FE167627D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7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98393263-53CD-40D2-9F83-24BE7F3664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" y="1559735"/>
            <a:ext cx="9128125" cy="432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47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4245DA-0A0E-47A1-A4B4-647CBAEB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D56ED09-E7B6-4114-8F5B-40836A7BF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20DD1D9-E5E6-4A3A-A19A-C03FBA757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C32C705-F35C-459D-8624-266832460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8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46FB1925-C28C-4794-9268-85DBF3B75E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" y="1549981"/>
            <a:ext cx="9128125" cy="434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046444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slidesTemplate</Template>
  <TotalTime>36496</TotalTime>
  <Words>531</Words>
  <Application>Microsoft Office PowerPoint</Application>
  <PresentationFormat>如螢幕大小 (4:3)</PresentationFormat>
  <Paragraphs>58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MS PGothic</vt:lpstr>
      <vt:lpstr>新細明體</vt:lpstr>
      <vt:lpstr>Arial</vt:lpstr>
      <vt:lpstr>Calibri</vt:lpstr>
      <vt:lpstr>Times New Roman</vt:lpstr>
      <vt:lpstr>標準デザイン</vt:lpstr>
      <vt:lpstr>Weekly Meeting 20251109</vt:lpstr>
      <vt:lpstr>To Do</vt:lpstr>
      <vt:lpstr>WSi Branch</vt:lpstr>
      <vt:lpstr>ZDC MC (not conclude anything yet)</vt:lpstr>
      <vt:lpstr>Energy Dump : LYSO crystal (epic_zdc_lyso_sipm.xml ) </vt:lpstr>
      <vt:lpstr>PowerPoint 簡報</vt:lpstr>
      <vt:lpstr>Energy Dump : WSi (epic_zdc_wsi_sipm.xml) 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Blue</dc:title>
  <dc:creator>Chia Yu</dc:creator>
  <cp:lastModifiedBy>cyhsieh</cp:lastModifiedBy>
  <cp:revision>674</cp:revision>
  <dcterms:created xsi:type="dcterms:W3CDTF">2018-07-15T10:16:04Z</dcterms:created>
  <dcterms:modified xsi:type="dcterms:W3CDTF">2025-12-03T09:48:31Z</dcterms:modified>
</cp:coreProperties>
</file>