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10" r:id="rId29"/>
    <p:sldId id="288" r:id="rId30"/>
    <p:sldId id="290" r:id="rId31"/>
    <p:sldId id="291" r:id="rId32"/>
    <p:sldId id="292" r:id="rId33"/>
    <p:sldId id="293" r:id="rId34"/>
    <p:sldId id="296" r:id="rId35"/>
    <p:sldId id="298" r:id="rId36"/>
    <p:sldId id="299" r:id="rId37"/>
    <p:sldId id="300" r:id="rId38"/>
    <p:sldId id="301" r:id="rId39"/>
    <p:sldId id="311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44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3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1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5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35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35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6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68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63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1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5218-D692-4F9D-B69F-9DCFEF2DB367}" type="datetimeFigureOut">
              <a:rPr lang="zh-TW" altLang="en-US" smtClean="0"/>
              <a:t>2026/1/4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C370-2B25-4CF4-B320-A26FE3E5A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7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nsoria/TensoriaCalc" TargetMode="External"/><Relationship Id="rId2" Type="http://schemas.openxmlformats.org/officeDocument/2006/relationships/hyperlink" Target="http://www.stargazing.net/yizen/Tensori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892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TensoriaCalc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300" dirty="0" smtClean="0"/>
              <a:t>A User-Oriented Mathematica Package for Semi-Riemannian Tensor Calculus</a:t>
            </a:r>
            <a:endParaRPr lang="zh-TW" alt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8598"/>
            <a:ext cx="9144000" cy="1655762"/>
          </a:xfrm>
        </p:spPr>
        <p:txBody>
          <a:bodyPr/>
          <a:lstStyle/>
          <a:p>
            <a:r>
              <a:rPr lang="en-US" altLang="zh-TW" dirty="0" smtClean="0"/>
              <a:t>Wei-Hao Chen</a:t>
            </a:r>
            <a:endParaRPr lang="en-US" altLang="zh-TW" dirty="0"/>
          </a:p>
          <a:p>
            <a:r>
              <a:rPr lang="en-US" altLang="zh-TW" dirty="0" smtClean="0"/>
              <a:t>Advised by Yi-Zen Chu</a:t>
            </a:r>
          </a:p>
        </p:txBody>
      </p:sp>
    </p:spTree>
    <p:extLst>
      <p:ext uri="{BB962C8B-B14F-4D97-AF65-F5344CB8AC3E}">
        <p14:creationId xmlns:p14="http://schemas.microsoft.com/office/powerpoint/2010/main" val="13682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Declare a Metric, 2-Sphere for example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10734"/>
            <a:ext cx="10515600" cy="2181120"/>
          </a:xfrm>
        </p:spPr>
      </p:pic>
    </p:spTree>
    <p:extLst>
      <p:ext uri="{BB962C8B-B14F-4D97-AF65-F5344CB8AC3E}">
        <p14:creationId xmlns:p14="http://schemas.microsoft.com/office/powerpoint/2010/main" val="12462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Declare a Metric, 2-Sphere for example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8064"/>
            <a:ext cx="10515600" cy="3706460"/>
          </a:xfrm>
        </p:spPr>
      </p:pic>
    </p:spTree>
    <p:extLst>
      <p:ext uri="{BB962C8B-B14F-4D97-AF65-F5344CB8AC3E}">
        <p14:creationId xmlns:p14="http://schemas.microsoft.com/office/powerpoint/2010/main" val="32167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Declare a Metric, 2-Sphere for example</a:t>
            </a:r>
            <a:endParaRPr lang="zh-TW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10734"/>
            <a:ext cx="10515600" cy="2181120"/>
          </a:xfrm>
        </p:spPr>
      </p:pic>
    </p:spTree>
    <p:extLst>
      <p:ext uri="{BB962C8B-B14F-4D97-AF65-F5344CB8AC3E}">
        <p14:creationId xmlns:p14="http://schemas.microsoft.com/office/powerpoint/2010/main" val="2814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864"/>
            <a:ext cx="10515600" cy="4272860"/>
          </a:xfrm>
        </p:spPr>
      </p:pic>
    </p:spTree>
    <p:extLst>
      <p:ext uri="{BB962C8B-B14F-4D97-AF65-F5344CB8AC3E}">
        <p14:creationId xmlns:p14="http://schemas.microsoft.com/office/powerpoint/2010/main" val="3985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8550"/>
            <a:ext cx="10515600" cy="3618147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56092"/>
            <a:ext cx="10515600" cy="18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4" y="1825625"/>
            <a:ext cx="10175351" cy="4351338"/>
          </a:xfrm>
        </p:spPr>
      </p:pic>
    </p:spTree>
    <p:extLst>
      <p:ext uri="{BB962C8B-B14F-4D97-AF65-F5344CB8AC3E}">
        <p14:creationId xmlns:p14="http://schemas.microsoft.com/office/powerpoint/2010/main" val="11960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6199"/>
            <a:ext cx="10515600" cy="4310190"/>
          </a:xfrm>
        </p:spPr>
      </p:pic>
    </p:spTree>
    <p:extLst>
      <p:ext uri="{BB962C8B-B14F-4D97-AF65-F5344CB8AC3E}">
        <p14:creationId xmlns:p14="http://schemas.microsoft.com/office/powerpoint/2010/main" val="28936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7132"/>
            <a:ext cx="10515600" cy="3368323"/>
          </a:xfrm>
        </p:spPr>
      </p:pic>
    </p:spTree>
    <p:extLst>
      <p:ext uri="{BB962C8B-B14F-4D97-AF65-F5344CB8AC3E}">
        <p14:creationId xmlns:p14="http://schemas.microsoft.com/office/powerpoint/2010/main" val="39133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6427"/>
            <a:ext cx="10515600" cy="3649734"/>
          </a:xfrm>
        </p:spPr>
      </p:pic>
    </p:spTree>
    <p:extLst>
      <p:ext uri="{BB962C8B-B14F-4D97-AF65-F5344CB8AC3E}">
        <p14:creationId xmlns:p14="http://schemas.microsoft.com/office/powerpoint/2010/main" val="16308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9175"/>
            <a:ext cx="10515600" cy="3764238"/>
          </a:xfrm>
        </p:spPr>
      </p:pic>
    </p:spTree>
    <p:extLst>
      <p:ext uri="{BB962C8B-B14F-4D97-AF65-F5344CB8AC3E}">
        <p14:creationId xmlns:p14="http://schemas.microsoft.com/office/powerpoint/2010/main" val="3383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We describe </a:t>
            </a:r>
            <a:r>
              <a:rPr lang="en-US" altLang="zh-TW" dirty="0" err="1" smtClean="0"/>
              <a:t>TensoriaCalc</a:t>
            </a:r>
            <a:r>
              <a:rPr lang="en-US" altLang="zh-TW" dirty="0" smtClean="0"/>
              <a:t>, a tensor calculus package written to be smoothly consistent with the Wolfram Language, so as to ensure ease of usage. It allows multiple metrics to be defined in a given session; and, once a metric is computed, associated standard differential geometry operations to be carried out – covariant derivatives, Hodge duals, index raising and lowering, derivation of geodesic equations, etc. Other non-metric operations, such as the Lie and exterior derivatives, coordinate transformation on tensors, etc. are also part of its built-in functionality.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95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502"/>
            <a:ext cx="10515600" cy="4189584"/>
          </a:xfrm>
        </p:spPr>
      </p:pic>
    </p:spTree>
    <p:extLst>
      <p:ext uri="{BB962C8B-B14F-4D97-AF65-F5344CB8AC3E}">
        <p14:creationId xmlns:p14="http://schemas.microsoft.com/office/powerpoint/2010/main" val="14145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61" y="1825625"/>
            <a:ext cx="9698478" cy="4351338"/>
          </a:xfrm>
        </p:spPr>
      </p:pic>
    </p:spTree>
    <p:extLst>
      <p:ext uri="{BB962C8B-B14F-4D97-AF65-F5344CB8AC3E}">
        <p14:creationId xmlns:p14="http://schemas.microsoft.com/office/powerpoint/2010/main" val="34057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61" y="1825625"/>
            <a:ext cx="9698478" cy="4351338"/>
          </a:xfrm>
        </p:spPr>
      </p:pic>
    </p:spTree>
    <p:extLst>
      <p:ext uri="{BB962C8B-B14F-4D97-AF65-F5344CB8AC3E}">
        <p14:creationId xmlns:p14="http://schemas.microsoft.com/office/powerpoint/2010/main" val="3931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61" y="1825625"/>
            <a:ext cx="9698478" cy="4351338"/>
          </a:xfrm>
        </p:spPr>
      </p:pic>
    </p:spTree>
    <p:extLst>
      <p:ext uri="{BB962C8B-B14F-4D97-AF65-F5344CB8AC3E}">
        <p14:creationId xmlns:p14="http://schemas.microsoft.com/office/powerpoint/2010/main" val="5334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2373"/>
            <a:ext cx="10515600" cy="2417841"/>
          </a:xfrm>
        </p:spPr>
      </p:pic>
    </p:spTree>
    <p:extLst>
      <p:ext uri="{BB962C8B-B14F-4D97-AF65-F5344CB8AC3E}">
        <p14:creationId xmlns:p14="http://schemas.microsoft.com/office/powerpoint/2010/main" val="23600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685"/>
            <a:ext cx="10515600" cy="4287217"/>
          </a:xfrm>
        </p:spPr>
      </p:pic>
    </p:spTree>
    <p:extLst>
      <p:ext uri="{BB962C8B-B14F-4D97-AF65-F5344CB8AC3E}">
        <p14:creationId xmlns:p14="http://schemas.microsoft.com/office/powerpoint/2010/main" val="3795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8772"/>
            <a:ext cx="10515600" cy="2145044"/>
          </a:xfrm>
        </p:spPr>
      </p:pic>
    </p:spTree>
    <p:extLst>
      <p:ext uri="{BB962C8B-B14F-4D97-AF65-F5344CB8AC3E}">
        <p14:creationId xmlns:p14="http://schemas.microsoft.com/office/powerpoint/2010/main" val="655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0910"/>
            <a:ext cx="10515600" cy="4140768"/>
          </a:xfrm>
        </p:spPr>
      </p:pic>
    </p:spTree>
    <p:extLst>
      <p:ext uri="{BB962C8B-B14F-4D97-AF65-F5344CB8AC3E}">
        <p14:creationId xmlns:p14="http://schemas.microsoft.com/office/powerpoint/2010/main" val="24709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4463"/>
            <a:ext cx="10515600" cy="3293662"/>
          </a:xfrm>
        </p:spPr>
      </p:pic>
    </p:spTree>
    <p:extLst>
      <p:ext uri="{BB962C8B-B14F-4D97-AF65-F5344CB8AC3E}">
        <p14:creationId xmlns:p14="http://schemas.microsoft.com/office/powerpoint/2010/main" val="20317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Schwarzschild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0230"/>
            <a:ext cx="10515600" cy="3842128"/>
          </a:xfrm>
        </p:spPr>
      </p:pic>
    </p:spTree>
    <p:extLst>
      <p:ext uri="{BB962C8B-B14F-4D97-AF65-F5344CB8AC3E}">
        <p14:creationId xmlns:p14="http://schemas.microsoft.com/office/powerpoint/2010/main" val="15847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TensoriaCalc</a:t>
            </a:r>
            <a:r>
              <a:rPr lang="en-US" altLang="zh-TW" dirty="0" smtClean="0"/>
              <a:t> has been published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Website:</a:t>
            </a:r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http://www.stargazing.net/yizen/Tensoria.html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GitHub:</a:t>
            </a:r>
          </a:p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https://github.com/tensoria/TensoriaCalc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arXiv:2512.18796</a:t>
            </a:r>
            <a:r>
              <a:rPr lang="en-US" altLang="zh-TW" b="1" dirty="0"/>
              <a:t> [gr-qc</a:t>
            </a:r>
            <a:r>
              <a:rPr lang="en-US" altLang="zh-TW" b="1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1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93" y="1825625"/>
            <a:ext cx="8258013" cy="4351338"/>
          </a:xfrm>
        </p:spPr>
      </p:pic>
    </p:spTree>
    <p:extLst>
      <p:ext uri="{BB962C8B-B14F-4D97-AF65-F5344CB8AC3E}">
        <p14:creationId xmlns:p14="http://schemas.microsoft.com/office/powerpoint/2010/main" val="36844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5065"/>
            <a:ext cx="10515600" cy="2952457"/>
          </a:xfrm>
        </p:spPr>
      </p:pic>
    </p:spTree>
    <p:extLst>
      <p:ext uri="{BB962C8B-B14F-4D97-AF65-F5344CB8AC3E}">
        <p14:creationId xmlns:p14="http://schemas.microsoft.com/office/powerpoint/2010/main" val="42444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517"/>
            <a:ext cx="10515600" cy="1242227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2131"/>
            <a:ext cx="10515600" cy="14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6289"/>
            <a:ext cx="10515600" cy="2210009"/>
          </a:xfrm>
        </p:spPr>
      </p:pic>
    </p:spTree>
    <p:extLst>
      <p:ext uri="{BB962C8B-B14F-4D97-AF65-F5344CB8AC3E}">
        <p14:creationId xmlns:p14="http://schemas.microsoft.com/office/powerpoint/2010/main" val="23991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91518"/>
            <a:ext cx="10515600" cy="1619551"/>
          </a:xfrm>
        </p:spPr>
      </p:pic>
    </p:spTree>
    <p:extLst>
      <p:ext uri="{BB962C8B-B14F-4D97-AF65-F5344CB8AC3E}">
        <p14:creationId xmlns:p14="http://schemas.microsoft.com/office/powerpoint/2010/main" val="42601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6780"/>
            <a:ext cx="10515600" cy="3509028"/>
          </a:xfrm>
        </p:spPr>
      </p:pic>
    </p:spTree>
    <p:extLst>
      <p:ext uri="{BB962C8B-B14F-4D97-AF65-F5344CB8AC3E}">
        <p14:creationId xmlns:p14="http://schemas.microsoft.com/office/powerpoint/2010/main" val="36720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506"/>
            <a:ext cx="10515600" cy="14934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0689"/>
            <a:ext cx="10515600" cy="2578647"/>
          </a:xfrm>
        </p:spPr>
      </p:pic>
    </p:spTree>
    <p:extLst>
      <p:ext uri="{BB962C8B-B14F-4D97-AF65-F5344CB8AC3E}">
        <p14:creationId xmlns:p14="http://schemas.microsoft.com/office/powerpoint/2010/main" val="29223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1957"/>
            <a:ext cx="10515600" cy="1958674"/>
          </a:xfrm>
        </p:spPr>
      </p:pic>
    </p:spTree>
    <p:extLst>
      <p:ext uri="{BB962C8B-B14F-4D97-AF65-F5344CB8AC3E}">
        <p14:creationId xmlns:p14="http://schemas.microsoft.com/office/powerpoint/2010/main" val="16754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Kerr-Newman Black Hole</a:t>
            </a:r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1" y="1825625"/>
            <a:ext cx="9478677" cy="4351338"/>
          </a:xfrm>
        </p:spPr>
      </p:pic>
    </p:spTree>
    <p:extLst>
      <p:ext uri="{BB962C8B-B14F-4D97-AF65-F5344CB8AC3E}">
        <p14:creationId xmlns:p14="http://schemas.microsoft.com/office/powerpoint/2010/main" val="34449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3739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Thank you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378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Declare a </a:t>
            </a:r>
            <a:r>
              <a:rPr lang="en-US" altLang="zh-TW" dirty="0"/>
              <a:t>Metric, 2-Sphere for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3202"/>
            <a:ext cx="10515600" cy="3796183"/>
          </a:xfrm>
        </p:spPr>
      </p:pic>
    </p:spTree>
    <p:extLst>
      <p:ext uri="{BB962C8B-B14F-4D97-AF65-F5344CB8AC3E}">
        <p14:creationId xmlns:p14="http://schemas.microsoft.com/office/powerpoint/2010/main" val="34705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Declare a </a:t>
            </a:r>
            <a:r>
              <a:rPr lang="en-US" altLang="zh-TW" dirty="0"/>
              <a:t>Metric, 2-Sphere for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4618"/>
            <a:ext cx="10515600" cy="953352"/>
          </a:xfrm>
        </p:spPr>
      </p:pic>
    </p:spTree>
    <p:extLst>
      <p:ext uri="{BB962C8B-B14F-4D97-AF65-F5344CB8AC3E}">
        <p14:creationId xmlns:p14="http://schemas.microsoft.com/office/powerpoint/2010/main" val="10122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Declare a Metric, 2-Sphere for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3632"/>
            <a:ext cx="10515600" cy="3055324"/>
          </a:xfrm>
        </p:spPr>
      </p:pic>
    </p:spTree>
    <p:extLst>
      <p:ext uri="{BB962C8B-B14F-4D97-AF65-F5344CB8AC3E}">
        <p14:creationId xmlns:p14="http://schemas.microsoft.com/office/powerpoint/2010/main" val="31008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Declare a Metric, 2-Sphere for example</a:t>
            </a:r>
            <a:endParaRPr lang="zh-TW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11542"/>
            <a:ext cx="10515600" cy="2179503"/>
          </a:xfrm>
        </p:spPr>
      </p:pic>
    </p:spTree>
    <p:extLst>
      <p:ext uri="{BB962C8B-B14F-4D97-AF65-F5344CB8AC3E}">
        <p14:creationId xmlns:p14="http://schemas.microsoft.com/office/powerpoint/2010/main" val="40619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Declare a Metric, 2-Sphere for example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0399"/>
            <a:ext cx="10515600" cy="2761789"/>
          </a:xfrm>
        </p:spPr>
      </p:pic>
    </p:spTree>
    <p:extLst>
      <p:ext uri="{BB962C8B-B14F-4D97-AF65-F5344CB8AC3E}">
        <p14:creationId xmlns:p14="http://schemas.microsoft.com/office/powerpoint/2010/main" val="31301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Declare a Metric, 2-Sphere for example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3400"/>
            <a:ext cx="10515600" cy="2475788"/>
          </a:xfrm>
        </p:spPr>
      </p:pic>
    </p:spTree>
    <p:extLst>
      <p:ext uri="{BB962C8B-B14F-4D97-AF65-F5344CB8AC3E}">
        <p14:creationId xmlns:p14="http://schemas.microsoft.com/office/powerpoint/2010/main" val="7908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267</Words>
  <Application>Microsoft Office PowerPoint</Application>
  <PresentationFormat>Widescreen</PresentationFormat>
  <Paragraphs>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新細明體</vt:lpstr>
      <vt:lpstr>Arial</vt:lpstr>
      <vt:lpstr>Calibri</vt:lpstr>
      <vt:lpstr>Calibri Light</vt:lpstr>
      <vt:lpstr>Office Theme</vt:lpstr>
      <vt:lpstr>TensoriaCalc A User-Oriented Mathematica Package for Semi-Riemannian Tensor Calculus</vt:lpstr>
      <vt:lpstr>Introduction</vt:lpstr>
      <vt:lpstr>TensoriaCalc has been published</vt:lpstr>
      <vt:lpstr>Declare a Metric, 2-Sphere for example</vt:lpstr>
      <vt:lpstr>Declare a Metric, 2-Sphere for example</vt:lpstr>
      <vt:lpstr>Declare a Metric, 2-Sphere for example</vt:lpstr>
      <vt:lpstr>Declare a Metric, 2-Sphere for example</vt:lpstr>
      <vt:lpstr>Declare a Metric, 2-Sphere for example</vt:lpstr>
      <vt:lpstr>Declare a Metric, 2-Sphere for example</vt:lpstr>
      <vt:lpstr>Declare a Metric, 2-Sphere for example</vt:lpstr>
      <vt:lpstr>Declare a Metric, 2-Sphere for example</vt:lpstr>
      <vt:lpstr>Declare a Metric, 2-Sphere for example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Schwarzschild Black Hole</vt:lpstr>
      <vt:lpstr>Kerr-Newman Black Hole</vt:lpstr>
      <vt:lpstr>Kerr-Newman Black Hole</vt:lpstr>
      <vt:lpstr>Kerr-Newman Black Hole</vt:lpstr>
      <vt:lpstr>Kerr-Newman Black Hole</vt:lpstr>
      <vt:lpstr>Kerr-Newman Black Hole</vt:lpstr>
      <vt:lpstr>Kerr-Newman Black Hole</vt:lpstr>
      <vt:lpstr>Kerr-Newman Black Hole</vt:lpstr>
      <vt:lpstr>Kerr-Newman Black Hole</vt:lpstr>
      <vt:lpstr>Kerr-Newman Black Hole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TensoriaCalc A User-Oriented Mathematica Package for Semi-Riemannian Tensor Calculus</dc:title>
  <dc:creator>Microsoft account</dc:creator>
  <cp:lastModifiedBy>Microsoft account</cp:lastModifiedBy>
  <cp:revision>26</cp:revision>
  <dcterms:created xsi:type="dcterms:W3CDTF">2026-01-02T06:52:56Z</dcterms:created>
  <dcterms:modified xsi:type="dcterms:W3CDTF">2026-01-03T16:12:35Z</dcterms:modified>
</cp:coreProperties>
</file>