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71" r:id="rId2"/>
    <p:sldId id="660" r:id="rId3"/>
    <p:sldId id="799" r:id="rId4"/>
    <p:sldId id="612" r:id="rId5"/>
    <p:sldId id="618" r:id="rId6"/>
    <p:sldId id="818" r:id="rId7"/>
    <p:sldId id="822" r:id="rId8"/>
    <p:sldId id="821" r:id="rId9"/>
    <p:sldId id="823" r:id="rId10"/>
    <p:sldId id="824" r:id="rId11"/>
    <p:sldId id="825" r:id="rId12"/>
    <p:sldId id="826" r:id="rId13"/>
    <p:sldId id="827" r:id="rId14"/>
    <p:sldId id="760" r:id="rId15"/>
    <p:sldId id="763" r:id="rId16"/>
    <p:sldId id="831" r:id="rId17"/>
    <p:sldId id="833" r:id="rId18"/>
    <p:sldId id="832" r:id="rId19"/>
    <p:sldId id="841" r:id="rId20"/>
    <p:sldId id="834" r:id="rId21"/>
    <p:sldId id="835" r:id="rId22"/>
    <p:sldId id="830" r:id="rId23"/>
    <p:sldId id="844" r:id="rId24"/>
    <p:sldId id="845" r:id="rId25"/>
    <p:sldId id="842" r:id="rId26"/>
    <p:sldId id="846" r:id="rId27"/>
    <p:sldId id="531" r:id="rId28"/>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ECFF"/>
    <a:srgbClr val="0000FF"/>
    <a:srgbClr val="FFFFCC"/>
    <a:srgbClr val="FF9900"/>
    <a:srgbClr val="FF00FF"/>
    <a:srgbClr val="FFCCFF"/>
    <a:srgbClr val="00CC99"/>
    <a:srgbClr val="99FFCC"/>
    <a:srgbClr val="99CCFF"/>
    <a:srgbClr val="33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E3FDE45-AF77-4B5C-9715-49D594BDF05E}" styleName="淺色樣式 1 - 輔色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淺色樣式 2 - 輔色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等深淺樣式 3 - 輔色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69" autoAdjust="0"/>
    <p:restoredTop sz="95320" autoAdjust="0"/>
  </p:normalViewPr>
  <p:slideViewPr>
    <p:cSldViewPr>
      <p:cViewPr varScale="1">
        <p:scale>
          <a:sx n="111" d="100"/>
          <a:sy n="111" d="100"/>
        </p:scale>
        <p:origin x="696" y="96"/>
      </p:cViewPr>
      <p:guideLst>
        <p:guide orient="horz" pos="2160"/>
        <p:guide pos="2880"/>
      </p:guideLst>
    </p:cSldViewPr>
  </p:slideViewPr>
  <p:notesTextViewPr>
    <p:cViewPr>
      <p:scale>
        <a:sx n="3" d="2"/>
        <a:sy n="3" d="2"/>
      </p:scale>
      <p:origin x="0" y="0"/>
    </p:cViewPr>
  </p:notesTextViewPr>
  <p:notesViewPr>
    <p:cSldViewPr>
      <p:cViewPr varScale="1">
        <p:scale>
          <a:sx n="92" d="100"/>
          <a:sy n="92" d="100"/>
        </p:scale>
        <p:origin x="3732"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1474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 name="Google Shape;6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TW" dirty="0"/>
              <a:t>What kind of questions I would like to raise?</a:t>
            </a:r>
          </a:p>
          <a:p>
            <a:pPr marL="228600" indent="-228600">
              <a:buAutoNum type="arabicParenR"/>
            </a:pPr>
            <a:r>
              <a:rPr lang="en-US" altLang="zh-TW" dirty="0"/>
              <a:t>100MeV sensitivity, do we have numbers for resolution?</a:t>
            </a:r>
          </a:p>
          <a:p>
            <a:pPr marL="228600" indent="-228600">
              <a:buAutoNum type="arabicParenR"/>
            </a:pPr>
            <a:r>
              <a:rPr lang="en-US" altLang="zh-TW" dirty="0"/>
              <a:t>For Kaon/pion structure, ECAL requires 2%-5% resolution. Is there specific energy range? No matter it’s the current crystal design or </a:t>
            </a:r>
            <a:r>
              <a:rPr lang="en-US" altLang="zh-TW" dirty="0" err="1"/>
              <a:t>WSi</a:t>
            </a:r>
            <a:r>
              <a:rPr lang="en-US" altLang="zh-TW" dirty="0"/>
              <a:t> design, I find them hard to achieve such requirement.</a:t>
            </a:r>
          </a:p>
          <a:p>
            <a:pPr marL="228600" indent="-228600">
              <a:buAutoNum type="arabicParenR"/>
            </a:pPr>
            <a:r>
              <a:rPr lang="en-US" altLang="zh-TW" dirty="0"/>
              <a:t>For pion structure, 1cm-2cm position resolution should be okay. But for kaon structure, it should be not. Do you have a number concerning to the position resolution? </a:t>
            </a:r>
          </a:p>
          <a:p>
            <a:pPr marL="228600" indent="-228600">
              <a:buAutoNum type="arabicParenR"/>
            </a:pPr>
            <a:endParaRPr lang="zh-TW" altLang="en-US" dirty="0"/>
          </a:p>
        </p:txBody>
      </p:sp>
      <p:sp>
        <p:nvSpPr>
          <p:cNvPr id="4" name="Slide Number Placeholder 3"/>
          <p:cNvSpPr>
            <a:spLocks noGrp="1"/>
          </p:cNvSpPr>
          <p:nvPr>
            <p:ph type="sldNum" sz="quarter" idx="5"/>
          </p:nvPr>
        </p:nvSpPr>
        <p:spPr/>
        <p:txBody>
          <a:bodyPr/>
          <a:lstStyle/>
          <a:p>
            <a:fld id="{079741C7-9BEE-48BE-841E-F447BA105E02}" type="slidenum">
              <a:rPr lang="zh-TW" altLang="en-US" smtClean="0"/>
              <a:t>4</a:t>
            </a:fld>
            <a:endParaRPr lang="zh-TW" altLang="en-US"/>
          </a:p>
        </p:txBody>
      </p:sp>
    </p:spTree>
    <p:extLst>
      <p:ext uri="{BB962C8B-B14F-4D97-AF65-F5344CB8AC3E}">
        <p14:creationId xmlns:p14="http://schemas.microsoft.com/office/powerpoint/2010/main" val="1172201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592366F8-4B6F-6F48-91FD-42831377FD46}"/>
            </a:ext>
          </a:extLst>
        </p:cNvPr>
        <p:cNvGrpSpPr/>
        <p:nvPr/>
      </p:nvGrpSpPr>
      <p:grpSpPr>
        <a:xfrm>
          <a:off x="0" y="0"/>
          <a:ext cx="0" cy="0"/>
          <a:chOff x="0" y="0"/>
          <a:chExt cx="0" cy="0"/>
        </a:xfrm>
      </p:grpSpPr>
      <p:sp>
        <p:nvSpPr>
          <p:cNvPr id="158" name="Google Shape;158;p9:notes">
            <a:extLst>
              <a:ext uri="{FF2B5EF4-FFF2-40B4-BE49-F238E27FC236}">
                <a16:creationId xmlns:a16="http://schemas.microsoft.com/office/drawing/2014/main" id="{DB5AD168-ACB5-8288-EA67-EF5590406B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9" name="Google Shape;159;p9:notes">
            <a:extLst>
              <a:ext uri="{FF2B5EF4-FFF2-40B4-BE49-F238E27FC236}">
                <a16:creationId xmlns:a16="http://schemas.microsoft.com/office/drawing/2014/main" id="{8B00BCE9-F911-E1FA-D9E4-AE0E4DF0403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98315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a:extLst>
            <a:ext uri="{FF2B5EF4-FFF2-40B4-BE49-F238E27FC236}">
              <a16:creationId xmlns:a16="http://schemas.microsoft.com/office/drawing/2014/main" id="{100E039E-2043-3A9B-E56B-DEB89A188D93}"/>
            </a:ext>
          </a:extLst>
        </p:cNvPr>
        <p:cNvGrpSpPr/>
        <p:nvPr/>
      </p:nvGrpSpPr>
      <p:grpSpPr>
        <a:xfrm>
          <a:off x="0" y="0"/>
          <a:ext cx="0" cy="0"/>
          <a:chOff x="0" y="0"/>
          <a:chExt cx="0" cy="0"/>
        </a:xfrm>
      </p:grpSpPr>
      <p:sp>
        <p:nvSpPr>
          <p:cNvPr id="80" name="Google Shape;80;p5:notes">
            <a:extLst>
              <a:ext uri="{FF2B5EF4-FFF2-40B4-BE49-F238E27FC236}">
                <a16:creationId xmlns:a16="http://schemas.microsoft.com/office/drawing/2014/main" id="{CAB9BFF9-01B6-3433-9B6D-5D9E337945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1" name="Google Shape;81;p5:notes">
            <a:extLst>
              <a:ext uri="{FF2B5EF4-FFF2-40B4-BE49-F238E27FC236}">
                <a16:creationId xmlns:a16="http://schemas.microsoft.com/office/drawing/2014/main" id="{76D28F5B-DDD1-D8A9-3FD3-DB059198437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83700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altLang="zh-TW" sz="1200" dirty="0"/>
                  <a:t>The nucleon is not a rigid 3-quark system; </a:t>
                </a:r>
                <a:r>
                  <a:rPr lang="en-US" altLang="zh-TW" sz="1200" b="1" dirty="0"/>
                  <a:t>it is dressed by a cloud of mesons because of chiral symmetry breaking in QCD. </a:t>
                </a:r>
                <a:r>
                  <a:rPr lang="en-US" altLang="zh-TW" sz="1200" dirty="0"/>
                  <a:t>Therefore, the proton’s wavefunction is expanded not just as a bare </a:t>
                </a:r>
                <a14:m>
                  <m:oMath xmlns:m="http://schemas.openxmlformats.org/officeDocument/2006/math">
                    <m:d>
                      <m:dPr>
                        <m:begChr m:val=""/>
                        <m:endChr m:val="⟩"/>
                        <m:ctrlPr>
                          <a:rPr lang="ar-AE" altLang="zh-TW" sz="1200">
                            <a:latin typeface="Cambria Math" panose="02040503050406030204" pitchFamily="18" charset="0"/>
                          </a:rPr>
                        </m:ctrlPr>
                      </m:dPr>
                      <m:e>
                        <m:r>
                          <a:rPr lang="ar-AE" altLang="zh-TW" sz="1200">
                            <a:latin typeface="Cambria Math" panose="02040503050406030204" pitchFamily="18" charset="0"/>
                          </a:rPr>
                          <m:t>∣</m:t>
                        </m:r>
                        <m:r>
                          <a:rPr lang="zh-TW" altLang="ar-AE" sz="1200" i="1">
                            <a:latin typeface="Cambria Math" panose="02040503050406030204" pitchFamily="18" charset="0"/>
                          </a:rPr>
                          <m:t>𝑢𝑢𝑑</m:t>
                        </m:r>
                      </m:e>
                    </m:d>
                  </m:oMath>
                </a14:m>
                <a:r>
                  <a:rPr lang="zh-TW" altLang="en-US" sz="1200" dirty="0"/>
                  <a:t> </a:t>
                </a:r>
                <a:r>
                  <a:rPr lang="en-US" altLang="zh-TW" sz="1200" dirty="0"/>
                  <a:t>state, but as </a:t>
                </a:r>
                <a:r>
                  <a:rPr lang="en-US" altLang="zh-TW" sz="1200" b="1" dirty="0"/>
                  <a:t>a superposition that includes pion–baryon components</a:t>
                </a:r>
                <a:r>
                  <a:rPr lang="zh-TW" altLang="en-US" sz="1200" b="1" dirty="0"/>
                  <a:t> </a:t>
                </a:r>
                <a:r>
                  <a:rPr lang="en-US" altLang="zh-TW" sz="1200" b="1" dirty="0"/>
                  <a:t>:</a:t>
                </a:r>
              </a:p>
              <a:p>
                <a:endParaRPr lang="en-US" altLang="zh-TW" sz="1200" b="1" dirty="0"/>
              </a:p>
              <a:p>
                <a:r>
                  <a:rPr lang="en-US" altLang="zh-TW" sz="1200" dirty="0"/>
                  <a:t>The </a:t>
                </a:r>
                <a:r>
                  <a:rPr lang="en-US" altLang="zh-TW" sz="1200" b="1" dirty="0"/>
                  <a:t>pion and kaon structures can be explored through the Sullivan process </a:t>
                </a:r>
                <a:r>
                  <a:rPr lang="en-US" altLang="zh-TW" sz="1200" dirty="0"/>
                  <a:t>in deep inelastic scattering (DIS). This approach provides a unique opportunity, since direct pion and kaon beams are very limited at existing facilities.</a:t>
                </a:r>
              </a:p>
              <a:p>
                <a:pPr marL="285750" indent="-285750">
                  <a:buFontTx/>
                  <a:buChar char="-"/>
                </a:pPr>
                <a:endParaRPr lang="en-US" altLang="zh-TW" sz="1200" b="1" dirty="0"/>
              </a:p>
              <a:p>
                <a:pPr marL="285750" indent="-285750">
                  <a:buFontTx/>
                  <a:buChar char="-"/>
                </a:pPr>
                <a:endParaRPr lang="en-US" altLang="zh-TW" sz="1200" b="1" dirty="0"/>
              </a:p>
              <a:p>
                <a:pPr marL="285750" indent="-285750">
                  <a:buFontTx/>
                  <a:buChar char="-"/>
                </a:pPr>
                <a:r>
                  <a:rPr lang="en-US" altLang="zh-TW" sz="1200" b="1" dirty="0"/>
                  <a:t>pion–baryon states</a:t>
                </a:r>
                <a:r>
                  <a:rPr lang="en-US" altLang="zh-TW" sz="1200" dirty="0"/>
                  <a:t> (mesonic dressing dominated by </a:t>
                </a:r>
                <a:r>
                  <a:rPr lang="en-US" altLang="zh-TW" sz="1200" dirty="0" err="1"/>
                  <a:t>pions</a:t>
                </a:r>
                <a:r>
                  <a:rPr lang="en-US" altLang="zh-TW" sz="1200" dirty="0"/>
                  <a:t>).</a:t>
                </a:r>
              </a:p>
              <a:p>
                <a:pPr marL="285750" indent="-285750">
                  <a:buFontTx/>
                  <a:buChar char="-"/>
                </a:pPr>
                <a:r>
                  <a:rPr lang="en-US" altLang="zh-TW" sz="1200" b="1" dirty="0"/>
                  <a:t>kaon–hyperon states</a:t>
                </a:r>
                <a:r>
                  <a:rPr lang="en-US" altLang="zh-TW" sz="1200" dirty="0"/>
                  <a:t>, where the proton fluctuates into a </a:t>
                </a:r>
                <a:r>
                  <a:rPr lang="en-US" altLang="zh-TW" sz="1200" b="1" dirty="0"/>
                  <a:t>hyperon (</a:t>
                </a:r>
                <a14:m>
                  <m:oMath xmlns:m="http://schemas.openxmlformats.org/officeDocument/2006/math">
                    <m:r>
                      <a:rPr lang="el-GR" altLang="zh-TW" sz="1200" b="1" i="1">
                        <a:latin typeface="Cambria Math" panose="02040503050406030204" pitchFamily="18" charset="0"/>
                      </a:rPr>
                      <m:t>𝚲</m:t>
                    </m:r>
                    <m:r>
                      <a:rPr lang="el-GR" altLang="zh-TW" sz="1200" b="1">
                        <a:latin typeface="Cambria Math" panose="02040503050406030204" pitchFamily="18" charset="0"/>
                      </a:rPr>
                      <m:t>,</m:t>
                    </m:r>
                    <m:r>
                      <a:rPr lang="el-GR" altLang="zh-TW" sz="1200" b="1" i="1">
                        <a:latin typeface="Cambria Math" panose="02040503050406030204" pitchFamily="18" charset="0"/>
                      </a:rPr>
                      <m:t>𝚺</m:t>
                    </m:r>
                  </m:oMath>
                </a14:m>
                <a:r>
                  <a:rPr lang="el-GR" altLang="zh-TW" sz="1200" b="1" dirty="0"/>
                  <a:t>) </a:t>
                </a:r>
                <a:r>
                  <a:rPr lang="en-US" altLang="zh-TW" sz="1200" b="1" dirty="0"/>
                  <a:t>plus a kaon</a:t>
                </a:r>
                <a:r>
                  <a:rPr lang="en-US" altLang="zh-TW" sz="1200" dirty="0"/>
                  <a:t>. It  contributes less than than the pion ones because kaons are heavier.</a:t>
                </a:r>
              </a:p>
              <a:p>
                <a:endParaRPr lang="zh-TW" altLang="en-US" dirty="0"/>
              </a:p>
            </p:txBody>
          </p:sp>
        </mc:Choice>
        <mc:Fallback xmlns="">
          <p:sp>
            <p:nvSpPr>
              <p:cNvPr id="3" name="Notes Placeholder 2"/>
              <p:cNvSpPr>
                <a:spLocks noGrp="1"/>
              </p:cNvSpPr>
              <p:nvPr>
                <p:ph type="body" idx="1"/>
              </p:nvPr>
            </p:nvSpPr>
            <p:spPr/>
            <p:txBody>
              <a:bodyPr/>
              <a:lstStyle/>
              <a:p>
                <a:pPr marL="285750" indent="-285750">
                  <a:buFontTx/>
                  <a:buChar char="-"/>
                </a:pPr>
                <a:r>
                  <a:rPr lang="en-US" altLang="zh-TW" sz="1200" b="1" dirty="0"/>
                  <a:t>pion–baryon states</a:t>
                </a:r>
                <a:r>
                  <a:rPr lang="en-US" altLang="zh-TW" sz="1200" dirty="0"/>
                  <a:t> (mesonic dressing dominated by </a:t>
                </a:r>
                <a:r>
                  <a:rPr lang="en-US" altLang="zh-TW" sz="1200" dirty="0" err="1"/>
                  <a:t>pions</a:t>
                </a:r>
                <a:r>
                  <a:rPr lang="en-US" altLang="zh-TW" sz="1200" dirty="0"/>
                  <a:t>).</a:t>
                </a:r>
              </a:p>
              <a:p>
                <a:pPr marL="285750" indent="-285750">
                  <a:buFontTx/>
                  <a:buChar char="-"/>
                </a:pPr>
                <a:r>
                  <a:rPr lang="en-US" altLang="zh-TW" sz="1200" b="1" dirty="0"/>
                  <a:t>kaon–hyperon states</a:t>
                </a:r>
                <a:r>
                  <a:rPr lang="en-US" altLang="zh-TW" sz="1200" dirty="0"/>
                  <a:t>, where the proton fluctuates into a </a:t>
                </a:r>
                <a:r>
                  <a:rPr lang="en-US" altLang="zh-TW" sz="1200" b="1" dirty="0"/>
                  <a:t>hyperon (</a:t>
                </a:r>
                <a:r>
                  <a:rPr lang="el-GR" altLang="zh-TW" sz="1200" b="1" i="0">
                    <a:latin typeface="Cambria Math" panose="02040503050406030204" pitchFamily="18" charset="0"/>
                  </a:rPr>
                  <a:t>𝚲,𝚺</a:t>
                </a:r>
                <a:r>
                  <a:rPr lang="el-GR" altLang="zh-TW" sz="1200" b="1" dirty="0"/>
                  <a:t>) </a:t>
                </a:r>
                <a:r>
                  <a:rPr lang="en-US" altLang="zh-TW" sz="1200" b="1" dirty="0"/>
                  <a:t>plus a kaon</a:t>
                </a:r>
                <a:r>
                  <a:rPr lang="en-US" altLang="zh-TW" sz="1200" dirty="0"/>
                  <a:t>. It  contributes less than than the pion ones because kaons are heavier.</a:t>
                </a:r>
              </a:p>
              <a:p>
                <a:endParaRPr lang="zh-TW" altLang="en-US" dirty="0"/>
              </a:p>
            </p:txBody>
          </p:sp>
        </mc:Fallback>
      </mc:AlternateContent>
      <p:sp>
        <p:nvSpPr>
          <p:cNvPr id="4" name="Slide Number Placeholder 3"/>
          <p:cNvSpPr>
            <a:spLocks noGrp="1"/>
          </p:cNvSpPr>
          <p:nvPr>
            <p:ph type="sldNum" sz="quarter" idx="5"/>
          </p:nvPr>
        </p:nvSpPr>
        <p:spPr/>
        <p:txBody>
          <a:bodyPr/>
          <a:lstStyle/>
          <a:p>
            <a:fld id="{079741C7-9BEE-48BE-841E-F447BA105E02}" type="slidenum">
              <a:rPr lang="zh-TW" altLang="en-US" smtClean="0"/>
              <a:t>27</a:t>
            </a:fld>
            <a:endParaRPr lang="zh-TW" altLang="en-US"/>
          </a:p>
        </p:txBody>
      </p:sp>
    </p:spTree>
    <p:extLst>
      <p:ext uri="{BB962C8B-B14F-4D97-AF65-F5344CB8AC3E}">
        <p14:creationId xmlns:p14="http://schemas.microsoft.com/office/powerpoint/2010/main" val="18096871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標題投影片">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3429448"/>
            <a:ext cx="9144000" cy="68687"/>
          </a:xfrm>
          <a:prstGeom prst="rect">
            <a:avLst/>
          </a:prstGeom>
          <a:solidFill>
            <a:srgbClr val="3366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5" name="Rectangle 3"/>
          <p:cNvSpPr>
            <a:spLocks noChangeArrowheads="1"/>
          </p:cNvSpPr>
          <p:nvPr userDrawn="1"/>
        </p:nvSpPr>
        <p:spPr bwMode="auto">
          <a:xfrm>
            <a:off x="428644" y="3284985"/>
            <a:ext cx="1446175" cy="138902"/>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6" name="Rectangle 4"/>
          <p:cNvSpPr>
            <a:spLocks noChangeArrowheads="1"/>
          </p:cNvSpPr>
          <p:nvPr userDrawn="1"/>
        </p:nvSpPr>
        <p:spPr bwMode="auto">
          <a:xfrm>
            <a:off x="8280400" y="6552931"/>
            <a:ext cx="863600" cy="71437"/>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78" name="Rectangle 6"/>
          <p:cNvSpPr>
            <a:spLocks noGrp="1" noChangeArrowheads="1"/>
          </p:cNvSpPr>
          <p:nvPr>
            <p:ph type="subTitle" idx="1"/>
          </p:nvPr>
        </p:nvSpPr>
        <p:spPr>
          <a:xfrm>
            <a:off x="1371600" y="3477497"/>
            <a:ext cx="6400800" cy="2161303"/>
          </a:xfrm>
          <a:prstGeom prst="rect">
            <a:avLst/>
          </a:prstGeom>
        </p:spPr>
        <p:txBody>
          <a:bodyPr/>
          <a:lstStyle>
            <a:lvl1pPr marL="0" indent="0" algn="ctr">
              <a:buFontTx/>
              <a:buNone/>
              <a:defRPr/>
            </a:lvl1pPr>
          </a:lstStyle>
          <a:p>
            <a:pPr lvl="0"/>
            <a:r>
              <a:rPr lang="zh-TW" altLang="en-US" noProof="0"/>
              <a:t>按一下以編輯母片副標題樣式</a:t>
            </a:r>
            <a:endParaRPr lang="ja-JP" altLang="en-US" noProof="0"/>
          </a:p>
        </p:txBody>
      </p:sp>
      <p:sp>
        <p:nvSpPr>
          <p:cNvPr id="3082" name="Rectangle 10"/>
          <p:cNvSpPr>
            <a:spLocks noChangeArrowheads="1"/>
          </p:cNvSpPr>
          <p:nvPr userDrawn="1"/>
        </p:nvSpPr>
        <p:spPr bwMode="auto">
          <a:xfrm>
            <a:off x="8893175"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3" name="Rectangle 11"/>
          <p:cNvSpPr>
            <a:spLocks noChangeArrowheads="1"/>
          </p:cNvSpPr>
          <p:nvPr userDrawn="1"/>
        </p:nvSpPr>
        <p:spPr bwMode="auto">
          <a:xfrm>
            <a:off x="8726488" y="1158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4" name="Rectangle 12"/>
          <p:cNvSpPr>
            <a:spLocks noChangeArrowheads="1"/>
          </p:cNvSpPr>
          <p:nvPr userDrawn="1"/>
        </p:nvSpPr>
        <p:spPr bwMode="auto">
          <a:xfrm>
            <a:off x="8893175" y="280988"/>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nvGrpSpPr>
          <p:cNvPr id="3085" name="Group 13"/>
          <p:cNvGrpSpPr>
            <a:grpSpLocks/>
          </p:cNvGrpSpPr>
          <p:nvPr userDrawn="1"/>
        </p:nvGrpSpPr>
        <p:grpSpPr bwMode="auto">
          <a:xfrm rot="-10800000">
            <a:off x="73022" y="6502132"/>
            <a:ext cx="355619" cy="301537"/>
            <a:chOff x="113" y="4020"/>
            <a:chExt cx="195" cy="195"/>
          </a:xfrm>
        </p:grpSpPr>
        <p:sp>
          <p:nvSpPr>
            <p:cNvPr id="3086" name="Rectangle 14"/>
            <p:cNvSpPr>
              <a:spLocks noChangeArrowheads="1"/>
            </p:cNvSpPr>
            <p:nvPr userDrawn="1"/>
          </p:nvSpPr>
          <p:spPr bwMode="auto">
            <a:xfrm>
              <a:off x="218"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7" name="Rectangle 15"/>
            <p:cNvSpPr>
              <a:spLocks noChangeArrowheads="1"/>
            </p:cNvSpPr>
            <p:nvPr userDrawn="1"/>
          </p:nvSpPr>
          <p:spPr bwMode="auto">
            <a:xfrm>
              <a:off x="113"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3088" name="Rectangle 16"/>
            <p:cNvSpPr>
              <a:spLocks noChangeArrowheads="1"/>
            </p:cNvSpPr>
            <p:nvPr userDrawn="1"/>
          </p:nvSpPr>
          <p:spPr bwMode="auto">
            <a:xfrm>
              <a:off x="218" y="4124"/>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grpSp>
      <p:sp>
        <p:nvSpPr>
          <p:cNvPr id="2" name="標題 1"/>
          <p:cNvSpPr>
            <a:spLocks noGrp="1"/>
          </p:cNvSpPr>
          <p:nvPr>
            <p:ph type="title"/>
          </p:nvPr>
        </p:nvSpPr>
        <p:spPr>
          <a:xfrm>
            <a:off x="250825" y="1346788"/>
            <a:ext cx="8642350" cy="2130709"/>
          </a:xfrm>
        </p:spPr>
        <p:txBody>
          <a:bodyPr/>
          <a:lstStyle>
            <a:lvl1pPr>
              <a:defRPr b="1"/>
            </a:lvl1pPr>
          </a:lstStyle>
          <a:p>
            <a:r>
              <a:rPr lang="zh-TW" altLang="en-US" dirty="0"/>
              <a:t>按一下以編輯母片標題樣式</a:t>
            </a:r>
          </a:p>
        </p:txBody>
      </p:sp>
      <p:sp>
        <p:nvSpPr>
          <p:cNvPr id="3" name="日期版面配置區 2"/>
          <p:cNvSpPr>
            <a:spLocks noGrp="1"/>
          </p:cNvSpPr>
          <p:nvPr>
            <p:ph type="dt" sz="half" idx="10"/>
          </p:nvPr>
        </p:nvSpPr>
        <p:spPr>
          <a:xfrm>
            <a:off x="1" y="6549899"/>
            <a:ext cx="1874818" cy="307635"/>
          </a:xfrm>
        </p:spPr>
        <p:txBody>
          <a:bodyPr/>
          <a:lstStyle/>
          <a:p>
            <a:r>
              <a:rPr lang="en-US" altLang="zh-TW"/>
              <a:t>2026/09/24</a:t>
            </a:r>
            <a:endParaRPr lang="en-US" altLang="ja-JP" dirty="0"/>
          </a:p>
        </p:txBody>
      </p:sp>
      <p:sp>
        <p:nvSpPr>
          <p:cNvPr id="4" name="頁尾版面配置區 3"/>
          <p:cNvSpPr>
            <a:spLocks noGrp="1"/>
          </p:cNvSpPr>
          <p:nvPr>
            <p:ph type="ftr" sz="quarter" idx="11"/>
          </p:nvPr>
        </p:nvSpPr>
        <p:spPr>
          <a:xfrm>
            <a:off x="1874818" y="6549899"/>
            <a:ext cx="5631801" cy="305069"/>
          </a:xfrm>
        </p:spPr>
        <p:txBody>
          <a:bodyPr/>
          <a:lstStyle>
            <a:lvl1pPr>
              <a:defRPr/>
            </a:lvl1pPr>
          </a:lstStyle>
          <a:p>
            <a:r>
              <a:rPr lang="en-US" altLang="ja-JP"/>
              <a:t>Recent Update of Taiwan ZDC ECAL Update</a:t>
            </a:r>
            <a:endParaRPr lang="en-US" altLang="ja-JP" dirty="0"/>
          </a:p>
        </p:txBody>
      </p:sp>
      <p:sp>
        <p:nvSpPr>
          <p:cNvPr id="5" name="投影片編號版面配置區 4"/>
          <p:cNvSpPr>
            <a:spLocks noGrp="1"/>
          </p:cNvSpPr>
          <p:nvPr>
            <p:ph type="sldNum" sz="quarter" idx="12"/>
          </p:nvPr>
        </p:nvSpPr>
        <p:spPr>
          <a:xfrm>
            <a:off x="7524000" y="6560138"/>
            <a:ext cx="1620000" cy="297862"/>
          </a:xfrm>
        </p:spPr>
        <p:txBody>
          <a:bodyPr/>
          <a:lstStyle/>
          <a:p>
            <a:fld id="{A19621D2-C8FC-4F75-9E5A-153A48AC0064}" type="slidenum">
              <a:rPr lang="en-US" altLang="ja-JP" smtClean="0"/>
              <a:pPr/>
              <a:t>‹#›</a:t>
            </a:fld>
            <a:r>
              <a:rPr lang="en-US" altLang="ja-JP" dirty="0"/>
              <a:t>/25</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10725" y="44624"/>
            <a:ext cx="9128792" cy="792088"/>
          </a:xfrm>
        </p:spPr>
        <p:txBody>
          <a:bodyPr/>
          <a:lstStyle/>
          <a:p>
            <a:r>
              <a:rPr lang="zh-TW" altLang="en-US"/>
              <a:t>按一下以編輯母片標題樣式</a:t>
            </a:r>
          </a:p>
        </p:txBody>
      </p:sp>
      <p:sp>
        <p:nvSpPr>
          <p:cNvPr id="4" name="日期版面配置區 3"/>
          <p:cNvSpPr>
            <a:spLocks noGrp="1"/>
          </p:cNvSpPr>
          <p:nvPr>
            <p:ph type="dt" sz="half" idx="10"/>
          </p:nvPr>
        </p:nvSpPr>
        <p:spPr>
          <a:xfrm>
            <a:off x="10725" y="6551744"/>
            <a:ext cx="1826162" cy="306256"/>
          </a:xfrm>
          <a:prstGeom prst="rect">
            <a:avLst/>
          </a:prstGeom>
        </p:spPr>
        <p:txBody>
          <a:bodyPr/>
          <a:lstStyle>
            <a:lvl1pPr>
              <a:defRPr/>
            </a:lvl1pPr>
          </a:lstStyle>
          <a:p>
            <a:r>
              <a:rPr lang="en-US" altLang="zh-TW"/>
              <a:t>2026/09/24</a:t>
            </a:r>
            <a:endParaRPr lang="en-US" altLang="ja-JP" dirty="0"/>
          </a:p>
        </p:txBody>
      </p:sp>
      <p:sp>
        <p:nvSpPr>
          <p:cNvPr id="5" name="頁尾版面配置區 4"/>
          <p:cNvSpPr>
            <a:spLocks noGrp="1"/>
          </p:cNvSpPr>
          <p:nvPr>
            <p:ph type="ftr" sz="quarter" idx="11"/>
          </p:nvPr>
        </p:nvSpPr>
        <p:spPr>
          <a:xfrm>
            <a:off x="1836887" y="6557147"/>
            <a:ext cx="5652806" cy="300853"/>
          </a:xfrm>
          <a:prstGeom prst="rect">
            <a:avLst/>
          </a:prstGeom>
        </p:spPr>
        <p:txBody>
          <a:bodyPr/>
          <a:lstStyle>
            <a:lvl1pPr>
              <a:defRPr/>
            </a:lvl1pPr>
          </a:lstStyle>
          <a:p>
            <a:r>
              <a:rPr lang="en-US" altLang="ja-JP"/>
              <a:t>Recent Update of Taiwan ZDC ECAL Update</a:t>
            </a:r>
            <a:endParaRPr lang="en-US" altLang="ja-JP" dirty="0"/>
          </a:p>
        </p:txBody>
      </p:sp>
      <p:sp>
        <p:nvSpPr>
          <p:cNvPr id="6" name="投影片編號版面配置區 5"/>
          <p:cNvSpPr>
            <a:spLocks noGrp="1"/>
          </p:cNvSpPr>
          <p:nvPr>
            <p:ph type="sldNum" sz="quarter" idx="12"/>
          </p:nvPr>
        </p:nvSpPr>
        <p:spPr>
          <a:xfrm>
            <a:off x="7489693" y="6557147"/>
            <a:ext cx="1620000" cy="295450"/>
          </a:xfrm>
          <a:prstGeom prst="rect">
            <a:avLst/>
          </a:prstGeom>
        </p:spPr>
        <p:txBody>
          <a:bodyPr/>
          <a:lstStyle>
            <a:lvl1pPr>
              <a:defRPr/>
            </a:lvl1pPr>
          </a:lstStyle>
          <a:p>
            <a:fld id="{A19621D2-C8FC-4F75-9E5A-153A48AC0064}" type="slidenum">
              <a:rPr lang="en-US" altLang="ja-JP" smtClean="0"/>
              <a:pPr/>
              <a:t>‹#›</a:t>
            </a:fld>
            <a:r>
              <a:rPr lang="en-US" altLang="ja-JP" dirty="0"/>
              <a:t>/25</a:t>
            </a:r>
          </a:p>
        </p:txBody>
      </p:sp>
      <p:sp>
        <p:nvSpPr>
          <p:cNvPr id="7" name="文字版面配置區 2"/>
          <p:cNvSpPr>
            <a:spLocks noGrp="1"/>
          </p:cNvSpPr>
          <p:nvPr>
            <p:ph idx="1"/>
          </p:nvPr>
        </p:nvSpPr>
        <p:spPr>
          <a:xfrm>
            <a:off x="10725" y="894730"/>
            <a:ext cx="9128792" cy="5657014"/>
          </a:xfrm>
          <a:prstGeom prst="rect">
            <a:avLst/>
          </a:prstGeom>
        </p:spPr>
        <p:txBody>
          <a:bodyPr vert="horz" lIns="91440" tIns="45720" rIns="91440" bIns="45720" rtlCol="0">
            <a:normAutofit/>
          </a:bodyPr>
          <a:lstStyle/>
          <a:p>
            <a:pPr lvl="0"/>
            <a:r>
              <a:rPr lang="zh-TW" altLang="en-US" dirty="0"/>
              <a:t>編輯母片文字樣式</a:t>
            </a:r>
          </a:p>
          <a:p>
            <a:pPr lvl="1"/>
            <a:r>
              <a:rPr lang="zh-TW" altLang="en-US" dirty="0"/>
              <a:t>第二層</a:t>
            </a:r>
          </a:p>
          <a:p>
            <a:pPr lvl="2"/>
            <a:r>
              <a:rPr lang="zh-TW" altLang="en-US"/>
              <a:t>第三層</a:t>
            </a:r>
          </a:p>
          <a:p>
            <a:pPr lvl="3"/>
            <a:r>
              <a:rPr lang="zh-TW" altLang="en-US" dirty="0"/>
              <a:t>第四層</a:t>
            </a:r>
          </a:p>
          <a:p>
            <a:pPr lvl="4"/>
            <a:r>
              <a:rPr lang="zh-TW" altLang="en-US" dirty="0"/>
              <a:t>第五層</a:t>
            </a:r>
          </a:p>
        </p:txBody>
      </p:sp>
    </p:spTree>
    <p:extLst>
      <p:ext uri="{BB962C8B-B14F-4D97-AF65-F5344CB8AC3E}">
        <p14:creationId xmlns:p14="http://schemas.microsoft.com/office/powerpoint/2010/main" val="38841026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41" name="Group 17"/>
          <p:cNvGrpSpPr>
            <a:grpSpLocks/>
          </p:cNvGrpSpPr>
          <p:nvPr userDrawn="1"/>
        </p:nvGrpSpPr>
        <p:grpSpPr bwMode="auto">
          <a:xfrm rot="-10800000">
            <a:off x="73818" y="6491114"/>
            <a:ext cx="309563" cy="309562"/>
            <a:chOff x="113" y="4020"/>
            <a:chExt cx="195" cy="195"/>
          </a:xfrm>
        </p:grpSpPr>
        <p:sp>
          <p:nvSpPr>
            <p:cNvPr id="1038" name="Rectangle 14"/>
            <p:cNvSpPr>
              <a:spLocks noChangeArrowheads="1"/>
            </p:cNvSpPr>
            <p:nvPr userDrawn="1"/>
          </p:nvSpPr>
          <p:spPr bwMode="auto">
            <a:xfrm>
              <a:off x="218"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200"/>
            </a:p>
          </p:txBody>
        </p:sp>
        <p:sp>
          <p:nvSpPr>
            <p:cNvPr id="1039" name="Rectangle 15"/>
            <p:cNvSpPr>
              <a:spLocks noChangeArrowheads="1"/>
            </p:cNvSpPr>
            <p:nvPr userDrawn="1"/>
          </p:nvSpPr>
          <p:spPr bwMode="auto">
            <a:xfrm>
              <a:off x="113" y="4020"/>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200"/>
            </a:p>
          </p:txBody>
        </p:sp>
        <p:sp>
          <p:nvSpPr>
            <p:cNvPr id="1040" name="Rectangle 16"/>
            <p:cNvSpPr>
              <a:spLocks noChangeArrowheads="1"/>
            </p:cNvSpPr>
            <p:nvPr userDrawn="1"/>
          </p:nvSpPr>
          <p:spPr bwMode="auto">
            <a:xfrm>
              <a:off x="218" y="4124"/>
              <a:ext cx="90" cy="91"/>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200"/>
            </a:p>
          </p:txBody>
        </p:sp>
      </p:grpSp>
      <p:sp>
        <p:nvSpPr>
          <p:cNvPr id="1032" name="Rectangle 8"/>
          <p:cNvSpPr>
            <a:spLocks noChangeArrowheads="1"/>
          </p:cNvSpPr>
          <p:nvPr userDrawn="1"/>
        </p:nvSpPr>
        <p:spPr bwMode="auto">
          <a:xfrm>
            <a:off x="10725" y="823293"/>
            <a:ext cx="9150484" cy="71437"/>
          </a:xfrm>
          <a:prstGeom prst="rect">
            <a:avLst/>
          </a:prstGeom>
          <a:solidFill>
            <a:srgbClr val="3366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4" name="Rectangle 10"/>
          <p:cNvSpPr>
            <a:spLocks noChangeArrowheads="1"/>
          </p:cNvSpPr>
          <p:nvPr userDrawn="1"/>
        </p:nvSpPr>
        <p:spPr bwMode="auto">
          <a:xfrm>
            <a:off x="430925" y="678830"/>
            <a:ext cx="1447201" cy="144463"/>
          </a:xfrm>
          <a:prstGeom prst="rect">
            <a:avLst/>
          </a:prstGeom>
          <a:solidFill>
            <a:srgbClr val="99CCFF"/>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42" name="Rectangle 18"/>
          <p:cNvSpPr>
            <a:spLocks noChangeArrowheads="1"/>
          </p:cNvSpPr>
          <p:nvPr userDrawn="1"/>
        </p:nvSpPr>
        <p:spPr bwMode="auto">
          <a:xfrm>
            <a:off x="8275917" y="6552009"/>
            <a:ext cx="863600" cy="71437"/>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sz="1200"/>
          </a:p>
        </p:txBody>
      </p:sp>
      <p:sp>
        <p:nvSpPr>
          <p:cNvPr id="1026" name="Rectangle 2"/>
          <p:cNvSpPr>
            <a:spLocks noGrp="1" noChangeArrowheads="1"/>
          </p:cNvSpPr>
          <p:nvPr>
            <p:ph type="title"/>
          </p:nvPr>
        </p:nvSpPr>
        <p:spPr bwMode="auto">
          <a:xfrm>
            <a:off x="0" y="0"/>
            <a:ext cx="9144000" cy="8232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ja-JP" dirty="0"/>
              <a:t>Title</a:t>
            </a:r>
            <a:endParaRPr lang="ja-JP" altLang="en-US" dirty="0"/>
          </a:p>
        </p:txBody>
      </p:sp>
      <p:sp>
        <p:nvSpPr>
          <p:cNvPr id="1035" name="Rectangle 11"/>
          <p:cNvSpPr>
            <a:spLocks noChangeArrowheads="1"/>
          </p:cNvSpPr>
          <p:nvPr userDrawn="1"/>
        </p:nvSpPr>
        <p:spPr bwMode="auto">
          <a:xfrm>
            <a:off x="8965878" y="43880"/>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6" name="Rectangle 12"/>
          <p:cNvSpPr>
            <a:spLocks noChangeArrowheads="1"/>
          </p:cNvSpPr>
          <p:nvPr userDrawn="1"/>
        </p:nvSpPr>
        <p:spPr bwMode="auto">
          <a:xfrm>
            <a:off x="8799191" y="43880"/>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1037" name="Rectangle 13"/>
          <p:cNvSpPr>
            <a:spLocks noChangeArrowheads="1"/>
          </p:cNvSpPr>
          <p:nvPr userDrawn="1"/>
        </p:nvSpPr>
        <p:spPr bwMode="auto">
          <a:xfrm>
            <a:off x="8965878" y="208980"/>
            <a:ext cx="142875" cy="144462"/>
          </a:xfrm>
          <a:prstGeom prst="rect">
            <a:avLst/>
          </a:prstGeom>
          <a:solidFill>
            <a:srgbClr val="CCE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TW" altLang="en-US"/>
          </a:p>
        </p:txBody>
      </p:sp>
      <p:sp>
        <p:nvSpPr>
          <p:cNvPr id="21" name="日期版面配置區 3"/>
          <p:cNvSpPr>
            <a:spLocks noGrp="1"/>
          </p:cNvSpPr>
          <p:nvPr>
            <p:ph type="dt" sz="half" idx="2"/>
          </p:nvPr>
        </p:nvSpPr>
        <p:spPr>
          <a:xfrm>
            <a:off x="10725" y="6549394"/>
            <a:ext cx="1829258" cy="308606"/>
          </a:xfrm>
          <a:prstGeom prst="rect">
            <a:avLst/>
          </a:prstGeom>
        </p:spPr>
        <p:txBody>
          <a:bodyPr/>
          <a:lstStyle>
            <a:lvl1pPr marL="0" marR="0" indent="0" algn="l" defTabSz="914400" rtl="0" eaLnBrk="1" fontAlgn="base" latinLnBrk="0" hangingPunct="1">
              <a:lnSpc>
                <a:spcPct val="100000"/>
              </a:lnSpc>
              <a:spcBef>
                <a:spcPct val="0"/>
              </a:spcBef>
              <a:spcAft>
                <a:spcPct val="0"/>
              </a:spcAft>
              <a:buClrTx/>
              <a:buSzTx/>
              <a:buFontTx/>
              <a:buNone/>
              <a:tabLst/>
              <a:defRPr sz="1200"/>
            </a:lvl1pPr>
          </a:lstStyle>
          <a:p>
            <a:r>
              <a:rPr lang="en-US" altLang="zh-TW"/>
              <a:t>2026/09/24</a:t>
            </a:r>
            <a:endParaRPr lang="en-US" altLang="ja-JP" dirty="0"/>
          </a:p>
        </p:txBody>
      </p:sp>
      <p:sp>
        <p:nvSpPr>
          <p:cNvPr id="22" name="頁尾版面配置區 4"/>
          <p:cNvSpPr>
            <a:spLocks noGrp="1"/>
          </p:cNvSpPr>
          <p:nvPr>
            <p:ph type="ftr" sz="quarter" idx="3"/>
          </p:nvPr>
        </p:nvSpPr>
        <p:spPr>
          <a:xfrm>
            <a:off x="1860506" y="6552931"/>
            <a:ext cx="5639876" cy="305069"/>
          </a:xfrm>
          <a:prstGeom prst="rect">
            <a:avLst/>
          </a:prstGeom>
        </p:spPr>
        <p:txBody>
          <a:bodyPr/>
          <a:lstStyle>
            <a:lvl1pPr algn="ctr">
              <a:defRPr sz="1200"/>
            </a:lvl1pPr>
          </a:lstStyle>
          <a:p>
            <a:r>
              <a:rPr lang="en-US" altLang="ja-JP"/>
              <a:t>Recent Update of Taiwan ZDC ECAL Update</a:t>
            </a:r>
            <a:endParaRPr lang="en-US" altLang="ja-JP" dirty="0"/>
          </a:p>
        </p:txBody>
      </p:sp>
      <p:sp>
        <p:nvSpPr>
          <p:cNvPr id="23" name="投影片編號版面配置區 5"/>
          <p:cNvSpPr>
            <a:spLocks noGrp="1"/>
          </p:cNvSpPr>
          <p:nvPr>
            <p:ph type="sldNum" sz="quarter" idx="4"/>
          </p:nvPr>
        </p:nvSpPr>
        <p:spPr>
          <a:xfrm>
            <a:off x="7509950" y="6549394"/>
            <a:ext cx="1620000" cy="305069"/>
          </a:xfrm>
          <a:prstGeom prst="rect">
            <a:avLst/>
          </a:prstGeom>
        </p:spPr>
        <p:txBody>
          <a:bodyPr/>
          <a:lstStyle>
            <a:lvl1pPr algn="r">
              <a:defRPr sz="1200"/>
            </a:lvl1pPr>
          </a:lstStyle>
          <a:p>
            <a:fld id="{A19621D2-C8FC-4F75-9E5A-153A48AC0064}" type="slidenum">
              <a:rPr lang="en-US" altLang="ja-JP" smtClean="0"/>
              <a:pPr/>
              <a:t>‹#›</a:t>
            </a:fld>
            <a:r>
              <a:rPr lang="en-US" altLang="ja-JP" dirty="0"/>
              <a:t>/25</a:t>
            </a:r>
          </a:p>
        </p:txBody>
      </p:sp>
      <p:sp>
        <p:nvSpPr>
          <p:cNvPr id="17" name="文字版面配置區 2"/>
          <p:cNvSpPr>
            <a:spLocks noGrp="1"/>
          </p:cNvSpPr>
          <p:nvPr>
            <p:ph type="body" idx="1"/>
          </p:nvPr>
        </p:nvSpPr>
        <p:spPr>
          <a:xfrm>
            <a:off x="10725" y="894730"/>
            <a:ext cx="9128792" cy="5654664"/>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p:txStyles>
    <p:titleStyle>
      <a:lvl1pPr algn="ctr" rtl="0" eaLnBrk="1" fontAlgn="base" hangingPunct="1">
        <a:spcBef>
          <a:spcPct val="0"/>
        </a:spcBef>
        <a:spcAft>
          <a:spcPct val="0"/>
        </a:spcAft>
        <a:defRPr kumimoji="1" sz="4400" kern="12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2pPr>
      <a:lvl3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3pPr>
      <a:lvl4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4pPr>
      <a:lvl5pPr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5pPr>
      <a:lvl6pPr marL="4572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6pPr>
      <a:lvl7pPr marL="9144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7pPr>
      <a:lvl8pPr marL="13716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8pPr>
      <a:lvl9pPr marL="1828800" algn="ctr" rtl="0" eaLnBrk="1" fontAlgn="base" hangingPunct="1">
        <a:spcBef>
          <a:spcPct val="0"/>
        </a:spcBef>
        <a:spcAft>
          <a:spcPct val="0"/>
        </a:spcAft>
        <a:defRPr kumimoji="1" sz="4400">
          <a:solidFill>
            <a:schemeClr val="tx2"/>
          </a:solidFill>
          <a:latin typeface="Arial" panose="020B0604020202020204" pitchFamily="34" charset="0"/>
          <a:ea typeface="ＭＳ Ｐゴシック" panose="020B0600070205080204" pitchFamily="34" charset="-128"/>
        </a:defRPr>
      </a:lvl9pPr>
    </p:titleStyle>
    <p:bodyStyle>
      <a:lvl1pPr marL="342900" indent="-342900" algn="l" rtl="0" eaLnBrk="1" fontAlgn="base" hangingPunct="1">
        <a:spcBef>
          <a:spcPct val="20000"/>
        </a:spcBef>
        <a:spcAft>
          <a:spcPct val="0"/>
        </a:spcAft>
        <a:buClr>
          <a:srgbClr val="666699"/>
        </a:buClr>
        <a:buChar char="•"/>
        <a:defRPr kumimoji="1" sz="3200" kern="1200">
          <a:solidFill>
            <a:schemeClr val="tx1"/>
          </a:solidFill>
          <a:latin typeface="+mn-lt"/>
          <a:ea typeface="+mn-ea"/>
          <a:cs typeface="+mn-cs"/>
        </a:defRPr>
      </a:lvl1pPr>
      <a:lvl2pPr marL="742950" indent="-285750" algn="l" rtl="0" eaLnBrk="1" fontAlgn="base" hangingPunct="1">
        <a:spcBef>
          <a:spcPct val="20000"/>
        </a:spcBef>
        <a:spcAft>
          <a:spcPct val="0"/>
        </a:spcAft>
        <a:buClr>
          <a:srgbClr val="6666FF"/>
        </a:buClr>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rgbClr val="3333CC"/>
        </a:buClr>
        <a:buChar char="•"/>
        <a:defRPr kumimoji="1"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rgbClr val="533993"/>
        </a:buClr>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rgbClr val="666699"/>
        </a:buClr>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7.png"/><Relationship Id="rId3" Type="http://schemas.openxmlformats.org/officeDocument/2006/relationships/image" Target="../media/image35.png"/><Relationship Id="rId7" Type="http://schemas.openxmlformats.org/officeDocument/2006/relationships/image" Target="../media/image42.png"/><Relationship Id="rId12" Type="http://schemas.openxmlformats.org/officeDocument/2006/relationships/image" Target="../media/image46.png"/><Relationship Id="rId17" Type="http://schemas.openxmlformats.org/officeDocument/2006/relationships/image" Target="../media/image52.png"/><Relationship Id="rId2" Type="http://schemas.openxmlformats.org/officeDocument/2006/relationships/image" Target="../media/image32.png"/><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50.png"/><Relationship Id="rId10" Type="http://schemas.openxmlformats.org/officeDocument/2006/relationships/image" Target="../media/image40.png"/><Relationship Id="rId4" Type="http://schemas.openxmlformats.org/officeDocument/2006/relationships/image" Target="../media/image38.png"/><Relationship Id="rId9" Type="http://schemas.openxmlformats.org/officeDocument/2006/relationships/image" Target="../media/image44.png"/><Relationship Id="rId1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5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249A7EA7-400C-4890-BEED-F711BCBD8F18}"/>
              </a:ext>
            </a:extLst>
          </p:cNvPr>
          <p:cNvSpPr>
            <a:spLocks noGrp="1"/>
          </p:cNvSpPr>
          <p:nvPr>
            <p:ph type="title"/>
          </p:nvPr>
        </p:nvSpPr>
        <p:spPr/>
        <p:txBody>
          <a:bodyPr/>
          <a:lstStyle/>
          <a:p>
            <a:r>
              <a:rPr lang="en-US" altLang="ja-JP" sz="4000" dirty="0"/>
              <a:t>Recent Update of </a:t>
            </a:r>
            <a:br>
              <a:rPr lang="en-US" altLang="ja-JP" sz="4000" dirty="0"/>
            </a:br>
            <a:r>
              <a:rPr lang="en-US" altLang="zh-TW" sz="4000" dirty="0"/>
              <a:t>Taiwan </a:t>
            </a:r>
            <a:r>
              <a:rPr lang="en-US" altLang="ja-JP" sz="4000" dirty="0"/>
              <a:t>ZDC ECAL Activity</a:t>
            </a:r>
            <a:br>
              <a:rPr lang="en-US" altLang="ja-JP" sz="4000" dirty="0"/>
            </a:br>
            <a:br>
              <a:rPr lang="en-US" altLang="ja-JP" sz="3200" dirty="0"/>
            </a:br>
            <a:r>
              <a:rPr lang="en-US" altLang="zh-TW" sz="3200" dirty="0"/>
              <a:t>EIC Taiwan Meeting @ 20260924</a:t>
            </a:r>
            <a:endParaRPr lang="zh-TW" altLang="en-US" sz="6600" dirty="0"/>
          </a:p>
        </p:txBody>
      </p:sp>
      <p:sp>
        <p:nvSpPr>
          <p:cNvPr id="4" name="日期版面配置區 3">
            <a:extLst>
              <a:ext uri="{FF2B5EF4-FFF2-40B4-BE49-F238E27FC236}">
                <a16:creationId xmlns:a16="http://schemas.microsoft.com/office/drawing/2014/main" id="{0312EEB8-F027-4C51-8861-46442428EB27}"/>
              </a:ext>
            </a:extLst>
          </p:cNvPr>
          <p:cNvSpPr>
            <a:spLocks noGrp="1"/>
          </p:cNvSpPr>
          <p:nvPr>
            <p:ph type="dt" sz="half" idx="10"/>
          </p:nvPr>
        </p:nvSpPr>
        <p:spPr/>
        <p:txBody>
          <a:bodyPr/>
          <a:lstStyle/>
          <a:p>
            <a:r>
              <a:rPr lang="en-US" altLang="zh-TW"/>
              <a:t>2026/09/24</a:t>
            </a:r>
            <a:endParaRPr lang="en-US" altLang="ja-JP" dirty="0"/>
          </a:p>
        </p:txBody>
      </p:sp>
      <p:sp>
        <p:nvSpPr>
          <p:cNvPr id="5" name="頁尾版面配置區 4">
            <a:extLst>
              <a:ext uri="{FF2B5EF4-FFF2-40B4-BE49-F238E27FC236}">
                <a16:creationId xmlns:a16="http://schemas.microsoft.com/office/drawing/2014/main" id="{51767213-5CC2-4DF7-9D6C-0E1CD573DB18}"/>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7" name="TextBox 6">
            <a:extLst>
              <a:ext uri="{FF2B5EF4-FFF2-40B4-BE49-F238E27FC236}">
                <a16:creationId xmlns:a16="http://schemas.microsoft.com/office/drawing/2014/main" id="{6B523F5E-E84B-9CFD-54C1-D5E9B2D82B9B}"/>
              </a:ext>
            </a:extLst>
          </p:cNvPr>
          <p:cNvSpPr txBox="1"/>
          <p:nvPr/>
        </p:nvSpPr>
        <p:spPr>
          <a:xfrm>
            <a:off x="1958009" y="3704128"/>
            <a:ext cx="2232248" cy="2308324"/>
          </a:xfrm>
          <a:prstGeom prst="rect">
            <a:avLst/>
          </a:prstGeom>
          <a:noFill/>
        </p:spPr>
        <p:txBody>
          <a:bodyPr wrap="square">
            <a:spAutoFit/>
          </a:bodyPr>
          <a:lstStyle/>
          <a:p>
            <a:r>
              <a:rPr lang="en-US" b="1" dirty="0"/>
              <a:t>AS</a:t>
            </a:r>
          </a:p>
          <a:p>
            <a:pPr>
              <a:buFontTx/>
              <a:buChar char="-"/>
            </a:pPr>
            <a:r>
              <a:rPr lang="en-US" dirty="0"/>
              <a:t>Wen-Chen Chang</a:t>
            </a:r>
          </a:p>
          <a:p>
            <a:pPr>
              <a:buFontTx/>
              <a:buChar char="-"/>
            </a:pPr>
            <a:r>
              <a:rPr lang="en-US" dirty="0"/>
              <a:t>Chih-Hsun Lin</a:t>
            </a:r>
          </a:p>
          <a:p>
            <a:pPr>
              <a:buFontTx/>
              <a:buChar char="-"/>
            </a:pPr>
            <a:r>
              <a:rPr lang="en-US" dirty="0"/>
              <a:t>Kai-Yu Cheng</a:t>
            </a:r>
          </a:p>
          <a:p>
            <a:pPr>
              <a:buFontTx/>
              <a:buChar char="-"/>
            </a:pPr>
            <a:r>
              <a:rPr lang="en-US" dirty="0"/>
              <a:t>Chia-Yu Hsieh </a:t>
            </a:r>
          </a:p>
          <a:p>
            <a:r>
              <a:rPr lang="en-US" b="1" dirty="0"/>
              <a:t>JP</a:t>
            </a:r>
          </a:p>
          <a:p>
            <a:pPr>
              <a:buFontTx/>
              <a:buChar char="-"/>
            </a:pPr>
            <a:r>
              <a:rPr lang="en-US" dirty="0"/>
              <a:t>Kentaro </a:t>
            </a:r>
            <a:r>
              <a:rPr lang="en-US" dirty="0" err="1"/>
              <a:t>Kawade</a:t>
            </a:r>
            <a:endParaRPr lang="en-US" dirty="0"/>
          </a:p>
          <a:p>
            <a:pPr>
              <a:buFontTx/>
              <a:buChar char="-"/>
            </a:pPr>
            <a:r>
              <a:rPr lang="en-US" dirty="0"/>
              <a:t>Yuji Goto</a:t>
            </a:r>
          </a:p>
        </p:txBody>
      </p:sp>
      <p:sp>
        <p:nvSpPr>
          <p:cNvPr id="9" name="TextBox 8">
            <a:extLst>
              <a:ext uri="{FF2B5EF4-FFF2-40B4-BE49-F238E27FC236}">
                <a16:creationId xmlns:a16="http://schemas.microsoft.com/office/drawing/2014/main" id="{E22EA4CF-6EA1-3E52-10D7-5E92D4B7E3B1}"/>
              </a:ext>
            </a:extLst>
          </p:cNvPr>
          <p:cNvSpPr txBox="1"/>
          <p:nvPr/>
        </p:nvSpPr>
        <p:spPr>
          <a:xfrm>
            <a:off x="4690718" y="3704128"/>
            <a:ext cx="3049634" cy="2585323"/>
          </a:xfrm>
          <a:prstGeom prst="rect">
            <a:avLst/>
          </a:prstGeom>
          <a:noFill/>
        </p:spPr>
        <p:txBody>
          <a:bodyPr wrap="square">
            <a:spAutoFit/>
          </a:bodyPr>
          <a:lstStyle/>
          <a:p>
            <a:r>
              <a:rPr lang="en-US" b="1" dirty="0"/>
              <a:t>NCU</a:t>
            </a:r>
          </a:p>
          <a:p>
            <a:pPr>
              <a:buFontTx/>
              <a:buChar char="-"/>
            </a:pPr>
            <a:r>
              <a:rPr lang="en-US" dirty="0"/>
              <a:t>Po-Ju Lin</a:t>
            </a:r>
          </a:p>
          <a:p>
            <a:pPr>
              <a:buFontTx/>
              <a:buChar char="-"/>
            </a:pPr>
            <a:r>
              <a:rPr lang="en-US" dirty="0"/>
              <a:t>Chia-Ming Kuo</a:t>
            </a:r>
            <a:r>
              <a:rPr lang="zh-TW" altLang="en-US" dirty="0"/>
              <a:t> </a:t>
            </a:r>
            <a:endParaRPr lang="en-US" dirty="0"/>
          </a:p>
          <a:p>
            <a:pPr>
              <a:buFontTx/>
              <a:buChar char="-"/>
            </a:pPr>
            <a:r>
              <a:rPr lang="en-US" dirty="0">
                <a:solidFill>
                  <a:srgbClr val="0000FF"/>
                </a:solidFill>
              </a:rPr>
              <a:t>Yu-Siang Xiao (</a:t>
            </a:r>
            <a:r>
              <a:rPr lang="zh-TW" altLang="en-US" dirty="0">
                <a:solidFill>
                  <a:srgbClr val="0000FF"/>
                </a:solidFill>
              </a:rPr>
              <a:t>蕭宇翔</a:t>
            </a:r>
            <a:r>
              <a:rPr lang="en-US" dirty="0">
                <a:solidFill>
                  <a:srgbClr val="0000FF"/>
                </a:solidFill>
              </a:rPr>
              <a:t>)</a:t>
            </a:r>
            <a:r>
              <a:rPr lang="zh-TW" altLang="en-US" dirty="0">
                <a:solidFill>
                  <a:srgbClr val="0000FF"/>
                </a:solidFill>
              </a:rPr>
              <a:t> </a:t>
            </a:r>
            <a:endParaRPr lang="en-US" dirty="0">
              <a:solidFill>
                <a:srgbClr val="0000FF"/>
              </a:solidFill>
            </a:endParaRPr>
          </a:p>
          <a:p>
            <a:pPr>
              <a:buFontTx/>
              <a:buChar char="-"/>
            </a:pPr>
            <a:r>
              <a:rPr lang="en-US" dirty="0">
                <a:solidFill>
                  <a:srgbClr val="0000FF"/>
                </a:solidFill>
              </a:rPr>
              <a:t>Shao-Yang Lu</a:t>
            </a:r>
            <a:r>
              <a:rPr lang="zh-TW" altLang="en-US" dirty="0">
                <a:solidFill>
                  <a:srgbClr val="0000FF"/>
                </a:solidFill>
              </a:rPr>
              <a:t> </a:t>
            </a:r>
            <a:r>
              <a:rPr lang="en-US" altLang="zh-TW" dirty="0">
                <a:solidFill>
                  <a:srgbClr val="0000FF"/>
                </a:solidFill>
              </a:rPr>
              <a:t>(</a:t>
            </a:r>
            <a:r>
              <a:rPr lang="zh-TW" altLang="en-US" dirty="0">
                <a:solidFill>
                  <a:srgbClr val="0000FF"/>
                </a:solidFill>
              </a:rPr>
              <a:t>呂紹揚</a:t>
            </a:r>
            <a:r>
              <a:rPr lang="en-US" altLang="zh-TW" dirty="0">
                <a:solidFill>
                  <a:srgbClr val="0000FF"/>
                </a:solidFill>
              </a:rPr>
              <a:t>)</a:t>
            </a:r>
            <a:endParaRPr lang="en-US" dirty="0">
              <a:solidFill>
                <a:srgbClr val="0000FF"/>
              </a:solidFill>
            </a:endParaRPr>
          </a:p>
          <a:p>
            <a:pPr>
              <a:buFontTx/>
              <a:buChar char="-"/>
            </a:pPr>
            <a:r>
              <a:rPr lang="en-US" dirty="0">
                <a:solidFill>
                  <a:srgbClr val="0000FF"/>
                </a:solidFill>
              </a:rPr>
              <a:t>Chia-Sheng Chu</a:t>
            </a:r>
            <a:r>
              <a:rPr lang="zh-TW" altLang="en-US" dirty="0">
                <a:solidFill>
                  <a:srgbClr val="0000FF"/>
                </a:solidFill>
              </a:rPr>
              <a:t> </a:t>
            </a:r>
            <a:r>
              <a:rPr lang="en-US" altLang="zh-TW" dirty="0">
                <a:solidFill>
                  <a:srgbClr val="0000FF"/>
                </a:solidFill>
              </a:rPr>
              <a:t>(</a:t>
            </a:r>
            <a:r>
              <a:rPr lang="zh-TW" altLang="en-US" dirty="0">
                <a:solidFill>
                  <a:srgbClr val="0000FF"/>
                </a:solidFill>
              </a:rPr>
              <a:t>朱家聖</a:t>
            </a:r>
            <a:r>
              <a:rPr lang="en-US" altLang="zh-TW" dirty="0">
                <a:solidFill>
                  <a:srgbClr val="0000FF"/>
                </a:solidFill>
              </a:rPr>
              <a:t>)</a:t>
            </a:r>
            <a:endParaRPr lang="en-US" dirty="0">
              <a:solidFill>
                <a:srgbClr val="0000FF"/>
              </a:solidFill>
            </a:endParaRPr>
          </a:p>
          <a:p>
            <a:pPr>
              <a:buFontTx/>
              <a:buChar char="-"/>
            </a:pPr>
            <a:r>
              <a:rPr lang="en-US" dirty="0">
                <a:solidFill>
                  <a:srgbClr val="0000FF"/>
                </a:solidFill>
              </a:rPr>
              <a:t>Shi-Hong Yao</a:t>
            </a:r>
            <a:r>
              <a:rPr lang="zh-TW" altLang="en-US" dirty="0">
                <a:solidFill>
                  <a:srgbClr val="0000FF"/>
                </a:solidFill>
              </a:rPr>
              <a:t> </a:t>
            </a:r>
            <a:r>
              <a:rPr lang="en-US" altLang="zh-TW" dirty="0">
                <a:solidFill>
                  <a:srgbClr val="0000FF"/>
                </a:solidFill>
              </a:rPr>
              <a:t>(</a:t>
            </a:r>
            <a:r>
              <a:rPr lang="zh-TW" altLang="en-US" dirty="0">
                <a:solidFill>
                  <a:srgbClr val="0000FF"/>
                </a:solidFill>
              </a:rPr>
              <a:t>姚錫泓</a:t>
            </a:r>
            <a:r>
              <a:rPr lang="en-US" altLang="zh-TW" dirty="0">
                <a:solidFill>
                  <a:srgbClr val="0000FF"/>
                </a:solidFill>
              </a:rPr>
              <a:t>)</a:t>
            </a:r>
            <a:endParaRPr lang="en-US" dirty="0">
              <a:solidFill>
                <a:srgbClr val="0000FF"/>
              </a:solidFill>
            </a:endParaRPr>
          </a:p>
          <a:p>
            <a:pPr>
              <a:buFontTx/>
              <a:buChar char="-"/>
            </a:pPr>
            <a:r>
              <a:rPr lang="en-US" dirty="0">
                <a:solidFill>
                  <a:srgbClr val="0000FF"/>
                </a:solidFill>
              </a:rPr>
              <a:t>Kah-Seng Phay</a:t>
            </a:r>
            <a:r>
              <a:rPr lang="zh-TW" altLang="en-US" dirty="0">
                <a:solidFill>
                  <a:srgbClr val="0000FF"/>
                </a:solidFill>
              </a:rPr>
              <a:t> </a:t>
            </a:r>
            <a:r>
              <a:rPr lang="en-US" altLang="zh-TW" dirty="0">
                <a:solidFill>
                  <a:srgbClr val="0000FF"/>
                </a:solidFill>
              </a:rPr>
              <a:t>(</a:t>
            </a:r>
            <a:r>
              <a:rPr lang="zh-TW" altLang="en-US" dirty="0">
                <a:solidFill>
                  <a:srgbClr val="0000FF"/>
                </a:solidFill>
              </a:rPr>
              <a:t>彭家城</a:t>
            </a:r>
            <a:r>
              <a:rPr lang="en-US" altLang="zh-TW" dirty="0">
                <a:solidFill>
                  <a:srgbClr val="0000FF"/>
                </a:solidFill>
              </a:rPr>
              <a:t>)</a:t>
            </a:r>
            <a:endParaRPr lang="en-US" dirty="0">
              <a:solidFill>
                <a:srgbClr val="0000FF"/>
              </a:solidFill>
            </a:endParaRPr>
          </a:p>
          <a:p>
            <a:pPr>
              <a:buFontTx/>
              <a:buChar char="-"/>
            </a:pPr>
            <a:r>
              <a:rPr lang="en-US" dirty="0">
                <a:solidFill>
                  <a:srgbClr val="0000FF"/>
                </a:solidFill>
              </a:rPr>
              <a:t>Yen-Chen Wu </a:t>
            </a:r>
            <a:r>
              <a:rPr lang="en-US" altLang="zh-TW" dirty="0">
                <a:solidFill>
                  <a:srgbClr val="0000FF"/>
                </a:solidFill>
              </a:rPr>
              <a:t>(</a:t>
            </a:r>
            <a:r>
              <a:rPr lang="zh-TW" altLang="en-US" dirty="0">
                <a:solidFill>
                  <a:srgbClr val="0000FF"/>
                </a:solidFill>
              </a:rPr>
              <a:t>吳彥震</a:t>
            </a:r>
            <a:r>
              <a:rPr lang="en-US" altLang="zh-TW" dirty="0">
                <a:solidFill>
                  <a:srgbClr val="0000FF"/>
                </a:solidFill>
              </a:rPr>
              <a:t>)</a:t>
            </a:r>
            <a:endParaRPr lang="en-US" dirty="0">
              <a:solidFill>
                <a:srgbClr val="0000FF"/>
              </a:solidFill>
            </a:endParaRPr>
          </a:p>
        </p:txBody>
      </p:sp>
      <p:sp>
        <p:nvSpPr>
          <p:cNvPr id="11" name="Slide Number Placeholder 10">
            <a:extLst>
              <a:ext uri="{FF2B5EF4-FFF2-40B4-BE49-F238E27FC236}">
                <a16:creationId xmlns:a16="http://schemas.microsoft.com/office/drawing/2014/main" id="{EA3D981E-E5B2-5EDE-4F30-FD12FC668251}"/>
              </a:ext>
            </a:extLst>
          </p:cNvPr>
          <p:cNvSpPr>
            <a:spLocks noGrp="1"/>
          </p:cNvSpPr>
          <p:nvPr>
            <p:ph type="sldNum" sz="quarter" idx="12"/>
          </p:nvPr>
        </p:nvSpPr>
        <p:spPr/>
        <p:txBody>
          <a:bodyPr/>
          <a:lstStyle/>
          <a:p>
            <a:fld id="{A19621D2-C8FC-4F75-9E5A-153A48AC0064}" type="slidenum">
              <a:rPr lang="en-US" altLang="ja-JP" smtClean="0"/>
              <a:pPr/>
              <a:t>1</a:t>
            </a:fld>
            <a:r>
              <a:rPr lang="en-US" altLang="ja-JP"/>
              <a:t>/25</a:t>
            </a:r>
            <a:endParaRPr lang="en-US" altLang="ja-JP" dirty="0"/>
          </a:p>
        </p:txBody>
      </p:sp>
    </p:spTree>
    <p:extLst>
      <p:ext uri="{BB962C8B-B14F-4D97-AF65-F5344CB8AC3E}">
        <p14:creationId xmlns:p14="http://schemas.microsoft.com/office/powerpoint/2010/main" val="1063481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277E2B7-0A1E-438A-8138-CB2B8F6EAC9B}"/>
              </a:ext>
            </a:extLst>
          </p:cNvPr>
          <p:cNvSpPr>
            <a:spLocks noGrp="1"/>
          </p:cNvSpPr>
          <p:nvPr>
            <p:ph type="title"/>
          </p:nvPr>
        </p:nvSpPr>
        <p:spPr/>
        <p:txBody>
          <a:bodyPr/>
          <a:lstStyle/>
          <a:p>
            <a:r>
              <a:rPr lang="en-US" altLang="zh-TW" sz="4800" dirty="0"/>
              <a:t>Physics Program for ZDC</a:t>
            </a:r>
            <a:endParaRPr lang="zh-TW" altLang="en-US" sz="4800" dirty="0"/>
          </a:p>
        </p:txBody>
      </p:sp>
      <p:sp>
        <p:nvSpPr>
          <p:cNvPr id="3" name="日期版面配置區 2">
            <a:extLst>
              <a:ext uri="{FF2B5EF4-FFF2-40B4-BE49-F238E27FC236}">
                <a16:creationId xmlns:a16="http://schemas.microsoft.com/office/drawing/2014/main" id="{D579D969-6A17-4D70-8DC5-8DDDB8A90C44}"/>
              </a:ext>
            </a:extLst>
          </p:cNvPr>
          <p:cNvSpPr>
            <a:spLocks noGrp="1"/>
          </p:cNvSpPr>
          <p:nvPr>
            <p:ph type="dt" sz="half" idx="10"/>
          </p:nvPr>
        </p:nvSpPr>
        <p:spPr/>
        <p:txBody>
          <a:bodyPr/>
          <a:lstStyle/>
          <a:p>
            <a:r>
              <a:rPr lang="en-US" altLang="zh-TW"/>
              <a:t>2026/09/24</a:t>
            </a:r>
            <a:endParaRPr lang="en-US" altLang="ja-JP" dirty="0"/>
          </a:p>
        </p:txBody>
      </p:sp>
      <p:sp>
        <p:nvSpPr>
          <p:cNvPr id="4" name="頁尾版面配置區 3">
            <a:extLst>
              <a:ext uri="{FF2B5EF4-FFF2-40B4-BE49-F238E27FC236}">
                <a16:creationId xmlns:a16="http://schemas.microsoft.com/office/drawing/2014/main" id="{E8DB3D40-A9B9-46E6-A2EA-C7C847CE9DA1}"/>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7" name="Picture 10">
            <a:extLst>
              <a:ext uri="{FF2B5EF4-FFF2-40B4-BE49-F238E27FC236}">
                <a16:creationId xmlns:a16="http://schemas.microsoft.com/office/drawing/2014/main" id="{AD947305-524C-4272-BD28-770E22DF0F69}"/>
              </a:ext>
            </a:extLst>
          </p:cNvPr>
          <p:cNvPicPr>
            <a:picLocks noChangeAspect="1"/>
          </p:cNvPicPr>
          <p:nvPr/>
        </p:nvPicPr>
        <p:blipFill>
          <a:blip r:embed="rId2"/>
          <a:stretch>
            <a:fillRect/>
          </a:stretch>
        </p:blipFill>
        <p:spPr>
          <a:xfrm>
            <a:off x="118096" y="1542015"/>
            <a:ext cx="5554818" cy="2458563"/>
          </a:xfrm>
          <a:prstGeom prst="rect">
            <a:avLst/>
          </a:prstGeom>
        </p:spPr>
      </p:pic>
      <p:pic>
        <p:nvPicPr>
          <p:cNvPr id="10" name="圖片 9">
            <a:extLst>
              <a:ext uri="{FF2B5EF4-FFF2-40B4-BE49-F238E27FC236}">
                <a16:creationId xmlns:a16="http://schemas.microsoft.com/office/drawing/2014/main" id="{14925454-C653-47A1-AF7D-72D7996B3E40}"/>
              </a:ext>
            </a:extLst>
          </p:cNvPr>
          <p:cNvPicPr>
            <a:picLocks noChangeAspect="1"/>
          </p:cNvPicPr>
          <p:nvPr/>
        </p:nvPicPr>
        <p:blipFill>
          <a:blip r:embed="rId3"/>
          <a:stretch>
            <a:fillRect/>
          </a:stretch>
        </p:blipFill>
        <p:spPr>
          <a:xfrm>
            <a:off x="5887253" y="1372036"/>
            <a:ext cx="3163013" cy="2623119"/>
          </a:xfrm>
          <a:prstGeom prst="rect">
            <a:avLst/>
          </a:prstGeom>
        </p:spPr>
      </p:pic>
      <p:sp>
        <p:nvSpPr>
          <p:cNvPr id="11" name="矩形 10">
            <a:extLst>
              <a:ext uri="{FF2B5EF4-FFF2-40B4-BE49-F238E27FC236}">
                <a16:creationId xmlns:a16="http://schemas.microsoft.com/office/drawing/2014/main" id="{199BFCDB-0315-4977-ACBA-301975B571E5}"/>
              </a:ext>
            </a:extLst>
          </p:cNvPr>
          <p:cNvSpPr/>
          <p:nvPr/>
        </p:nvSpPr>
        <p:spPr>
          <a:xfrm>
            <a:off x="5147744" y="2618552"/>
            <a:ext cx="525170" cy="648072"/>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矩形 11">
            <a:extLst>
              <a:ext uri="{FF2B5EF4-FFF2-40B4-BE49-F238E27FC236}">
                <a16:creationId xmlns:a16="http://schemas.microsoft.com/office/drawing/2014/main" id="{4901B957-430F-4DE3-9E53-8C144A567223}"/>
              </a:ext>
            </a:extLst>
          </p:cNvPr>
          <p:cNvSpPr/>
          <p:nvPr/>
        </p:nvSpPr>
        <p:spPr>
          <a:xfrm>
            <a:off x="5895560" y="1417755"/>
            <a:ext cx="3093609" cy="2577399"/>
          </a:xfrm>
          <a:prstGeom prst="rect">
            <a:avLst/>
          </a:prstGeom>
          <a:noFill/>
          <a:ln w="254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mc:AlternateContent xmlns:mc="http://schemas.openxmlformats.org/markup-compatibility/2006">
        <mc:Choice xmlns:a14="http://schemas.microsoft.com/office/drawing/2010/main" Requires="a14">
          <p:sp>
            <p:nvSpPr>
              <p:cNvPr id="13" name="TextBox 21">
                <a:extLst>
                  <a:ext uri="{FF2B5EF4-FFF2-40B4-BE49-F238E27FC236}">
                    <a16:creationId xmlns:a16="http://schemas.microsoft.com/office/drawing/2014/main" id="{D4E2F58B-4CFE-457E-B1E9-5FE3621891A3}"/>
                  </a:ext>
                </a:extLst>
              </p:cNvPr>
              <p:cNvSpPr txBox="1"/>
              <p:nvPr/>
            </p:nvSpPr>
            <p:spPr>
              <a:xfrm>
                <a:off x="63040" y="4509120"/>
                <a:ext cx="9017920" cy="1605248"/>
              </a:xfrm>
              <a:prstGeom prst="rect">
                <a:avLst/>
              </a:prstGeom>
              <a:solidFill>
                <a:srgbClr val="CCECFF"/>
              </a:solidFill>
            </p:spPr>
            <p:txBody>
              <a:bodyPr wrap="square">
                <a:spAutoFit/>
              </a:bodyPr>
              <a:lstStyle/>
              <a:p>
                <a:pPr marL="285750" indent="-285750">
                  <a:buFont typeface="Arial" panose="020B0604020202020204" pitchFamily="34" charset="0"/>
                  <a:buChar char="•"/>
                </a:pPr>
                <a:r>
                  <a:rPr lang="en-US" altLang="zh-TW" sz="1400" b="1" dirty="0"/>
                  <a:t>Physics for Far-forward detectors</a:t>
                </a:r>
              </a:p>
              <a:p>
                <a:pPr marL="285750" indent="-285750">
                  <a:buFontTx/>
                  <a:buChar char="-"/>
                </a:pPr>
                <a:r>
                  <a:rPr lang="en-US" altLang="zh-TW" sz="1400" b="1" dirty="0"/>
                  <a:t>Sullivan process for </a:t>
                </a:r>
                <a:r>
                  <a:rPr lang="en-US" altLang="zh-TW" sz="1400" b="1" dirty="0">
                    <a:solidFill>
                      <a:srgbClr val="0000FF"/>
                    </a:solidFill>
                  </a:rPr>
                  <a:t>pion structure</a:t>
                </a:r>
                <a:r>
                  <a:rPr lang="zh-TW" altLang="en-US" sz="1400" b="1" dirty="0">
                    <a:solidFill>
                      <a:srgbClr val="0000FF"/>
                    </a:solidFill>
                  </a:rPr>
                  <a:t> </a:t>
                </a:r>
                <a:r>
                  <a:rPr lang="en-US" altLang="zh-TW" sz="1400" dirty="0"/>
                  <a:t>: </a:t>
                </a:r>
                <a14:m>
                  <m:oMath xmlns:m="http://schemas.openxmlformats.org/officeDocument/2006/math">
                    <m:r>
                      <a:rPr lang="zh-TW" altLang="en-US" sz="1400" i="1">
                        <a:latin typeface="Cambria Math" panose="02040503050406030204" pitchFamily="18" charset="0"/>
                      </a:rPr>
                      <m:t>𝑒</m:t>
                    </m:r>
                    <m:r>
                      <a:rPr lang="en-US" altLang="zh-TW" sz="1400">
                        <a:latin typeface="Cambria Math" panose="02040503050406030204" pitchFamily="18" charset="0"/>
                      </a:rPr>
                      <m:t>+</m:t>
                    </m:r>
                    <m:r>
                      <a:rPr lang="zh-TW" altLang="en-US" sz="1400" i="1">
                        <a:latin typeface="Cambria Math" panose="02040503050406030204" pitchFamily="18" charset="0"/>
                      </a:rPr>
                      <m:t>𝑝</m:t>
                    </m:r>
                    <m:r>
                      <m:rPr>
                        <m:nor/>
                      </m:rPr>
                      <a:rPr lang="en-US" altLang="zh-TW" sz="1400" i="1"/>
                      <m:t>  </m:t>
                    </m:r>
                    <m:r>
                      <a:rPr lang="en-US" altLang="zh-TW" sz="1400">
                        <a:latin typeface="Cambria Math" panose="02040503050406030204" pitchFamily="18" charset="0"/>
                      </a:rPr>
                      <m:t>→</m:t>
                    </m:r>
                    <m:r>
                      <m:rPr>
                        <m:nor/>
                      </m:rPr>
                      <a:rPr lang="en-US" altLang="zh-TW" sz="1400" i="1"/>
                      <m:t>  </m:t>
                    </m:r>
                    <m:sSup>
                      <m:sSupPr>
                        <m:ctrlPr>
                          <a:rPr lang="zh-TW" altLang="ar-AE" sz="1400" i="1">
                            <a:latin typeface="Cambria Math" panose="02040503050406030204" pitchFamily="18" charset="0"/>
                          </a:rPr>
                        </m:ctrlPr>
                      </m:sSupPr>
                      <m:e>
                        <m:r>
                          <a:rPr lang="zh-TW" altLang="ar-AE" sz="1400" i="1">
                            <a:latin typeface="Cambria Math" panose="02040503050406030204" pitchFamily="18" charset="0"/>
                          </a:rPr>
                          <m:t>𝑒</m:t>
                        </m:r>
                      </m:e>
                      <m:sup>
                        <m:r>
                          <a:rPr lang="ar-AE" altLang="zh-TW" sz="1400">
                            <a:latin typeface="Cambria Math" panose="02040503050406030204" pitchFamily="18" charset="0"/>
                          </a:rPr>
                          <m:t>′</m:t>
                        </m:r>
                      </m:sup>
                    </m:sSup>
                    <m:r>
                      <a:rPr lang="ar-AE" altLang="zh-TW" sz="1400">
                        <a:latin typeface="Cambria Math" panose="02040503050406030204" pitchFamily="18" charset="0"/>
                      </a:rPr>
                      <m:t>+</m:t>
                    </m:r>
                    <m:r>
                      <a:rPr lang="zh-TW" altLang="ar-AE" sz="1400" i="1">
                        <a:latin typeface="Cambria Math" panose="02040503050406030204" pitchFamily="18" charset="0"/>
                      </a:rPr>
                      <m:t>𝑋</m:t>
                    </m:r>
                    <m:r>
                      <a:rPr lang="ar-AE" altLang="zh-TW" sz="1400">
                        <a:latin typeface="Cambria Math" panose="02040503050406030204" pitchFamily="18" charset="0"/>
                      </a:rPr>
                      <m:t>+</m:t>
                    </m:r>
                    <m:r>
                      <a:rPr lang="zh-TW" altLang="ar-AE" sz="1400" b="1" i="1" smtClean="0">
                        <a:solidFill>
                          <a:srgbClr val="0000FF"/>
                        </a:solidFill>
                        <a:latin typeface="Cambria Math" panose="02040503050406030204" pitchFamily="18" charset="0"/>
                      </a:rPr>
                      <m:t>𝒏</m:t>
                    </m:r>
                  </m:oMath>
                </a14:m>
                <a:endParaRPr lang="en-US" altLang="zh-TW" sz="1400" b="1" dirty="0"/>
              </a:p>
              <a:p>
                <a:pPr marL="285750" indent="-285750">
                  <a:buFontTx/>
                  <a:buChar char="-"/>
                </a:pPr>
                <a:r>
                  <a:rPr lang="en-US" altLang="zh-TW" sz="1400" b="1" dirty="0"/>
                  <a:t>Sullivan process</a:t>
                </a:r>
                <a:r>
                  <a:rPr lang="zh-TW" altLang="en-US" sz="1400" b="1" dirty="0"/>
                  <a:t> </a:t>
                </a:r>
                <a:r>
                  <a:rPr lang="en-US" altLang="zh-TW" sz="1400" b="1" dirty="0"/>
                  <a:t>for </a:t>
                </a:r>
                <a:r>
                  <a:rPr lang="en-US" altLang="zh-TW" sz="1400" b="1" dirty="0">
                    <a:solidFill>
                      <a:srgbClr val="0000FF"/>
                    </a:solidFill>
                  </a:rPr>
                  <a:t>kaon structure </a:t>
                </a:r>
                <a:r>
                  <a:rPr lang="en-US" altLang="zh-TW" sz="1400" dirty="0"/>
                  <a:t>: </a:t>
                </a:r>
                <a14:m>
                  <m:oMath xmlns:m="http://schemas.openxmlformats.org/officeDocument/2006/math">
                    <m:r>
                      <a:rPr lang="zh-TW" altLang="en-US" sz="1400" i="1">
                        <a:latin typeface="Cambria Math" panose="02040503050406030204" pitchFamily="18" charset="0"/>
                      </a:rPr>
                      <m:t>𝑒</m:t>
                    </m:r>
                    <m:r>
                      <a:rPr lang="en-US" altLang="zh-TW" sz="1400">
                        <a:latin typeface="Cambria Math" panose="02040503050406030204" pitchFamily="18" charset="0"/>
                      </a:rPr>
                      <m:t>+</m:t>
                    </m:r>
                    <m:r>
                      <a:rPr lang="zh-TW" altLang="en-US" sz="1400" i="1">
                        <a:latin typeface="Cambria Math" panose="02040503050406030204" pitchFamily="18" charset="0"/>
                      </a:rPr>
                      <m:t>𝑝</m:t>
                    </m:r>
                    <m:r>
                      <m:rPr>
                        <m:nor/>
                      </m:rPr>
                      <a:rPr lang="en-US" altLang="zh-TW" sz="1400" i="1"/>
                      <m:t>  </m:t>
                    </m:r>
                    <m:r>
                      <a:rPr lang="en-US" altLang="zh-TW" sz="1400">
                        <a:latin typeface="Cambria Math" panose="02040503050406030204" pitchFamily="18" charset="0"/>
                      </a:rPr>
                      <m:t>→</m:t>
                    </m:r>
                    <m:r>
                      <m:rPr>
                        <m:nor/>
                      </m:rPr>
                      <a:rPr lang="en-US" altLang="zh-TW" sz="1400" i="1"/>
                      <m:t>  </m:t>
                    </m:r>
                    <m:sSup>
                      <m:sSupPr>
                        <m:ctrlPr>
                          <a:rPr lang="zh-TW" altLang="ar-AE" sz="1400" i="1">
                            <a:latin typeface="Cambria Math" panose="02040503050406030204" pitchFamily="18" charset="0"/>
                          </a:rPr>
                        </m:ctrlPr>
                      </m:sSupPr>
                      <m:e>
                        <m:r>
                          <a:rPr lang="zh-TW" altLang="ar-AE" sz="1400" i="1">
                            <a:latin typeface="Cambria Math" panose="02040503050406030204" pitchFamily="18" charset="0"/>
                          </a:rPr>
                          <m:t>𝑒</m:t>
                        </m:r>
                      </m:e>
                      <m:sup>
                        <m:r>
                          <a:rPr lang="ar-AE" altLang="zh-TW" sz="1400">
                            <a:latin typeface="Cambria Math" panose="02040503050406030204" pitchFamily="18" charset="0"/>
                          </a:rPr>
                          <m:t>′</m:t>
                        </m:r>
                      </m:sup>
                    </m:sSup>
                    <m:r>
                      <a:rPr lang="ar-AE" altLang="zh-TW" sz="1400">
                        <a:latin typeface="Cambria Math" panose="02040503050406030204" pitchFamily="18" charset="0"/>
                      </a:rPr>
                      <m:t>+</m:t>
                    </m:r>
                    <m:r>
                      <a:rPr lang="zh-TW" altLang="ar-AE" sz="1400" i="1">
                        <a:latin typeface="Cambria Math" panose="02040503050406030204" pitchFamily="18" charset="0"/>
                      </a:rPr>
                      <m:t>𝑋</m:t>
                    </m:r>
                    <m:r>
                      <a:rPr lang="ar-AE" altLang="zh-TW" sz="1400">
                        <a:latin typeface="Cambria Math" panose="02040503050406030204" pitchFamily="18" charset="0"/>
                      </a:rPr>
                      <m:t>+</m:t>
                    </m:r>
                    <m:r>
                      <a:rPr lang="el-GR" altLang="zh-TW" sz="1400" i="1">
                        <a:latin typeface="Cambria Math" panose="02040503050406030204" pitchFamily="18" charset="0"/>
                      </a:rPr>
                      <m:t>𝛬</m:t>
                    </m:r>
                    <m:r>
                      <a:rPr lang="en-US" altLang="zh-TW" sz="1400">
                        <a:latin typeface="Cambria Math" panose="02040503050406030204" pitchFamily="18" charset="0"/>
                      </a:rPr>
                      <m:t>  </m:t>
                    </m:r>
                    <m:r>
                      <a:rPr lang="en-US" altLang="zh-TW" sz="1400" i="1">
                        <a:latin typeface="Cambria Math" panose="02040503050406030204" pitchFamily="18" charset="0"/>
                      </a:rPr>
                      <m:t>𝑎𝑛𝑑</m:t>
                    </m:r>
                    <m:r>
                      <a:rPr lang="en-US" altLang="zh-TW" sz="1400" i="1">
                        <a:latin typeface="Cambria Math" panose="02040503050406030204" pitchFamily="18" charset="0"/>
                      </a:rPr>
                      <m:t> </m:t>
                    </m:r>
                    <m:r>
                      <a:rPr lang="el-GR" altLang="zh-TW" sz="1400" b="1" i="1">
                        <a:latin typeface="Cambria Math" panose="02040503050406030204" pitchFamily="18" charset="0"/>
                      </a:rPr>
                      <m:t>𝜦</m:t>
                    </m:r>
                    <m:r>
                      <m:rPr>
                        <m:nor/>
                      </m:rPr>
                      <a:rPr lang="el-GR" altLang="zh-TW" sz="1400" b="1" i="1"/>
                      <m:t>  </m:t>
                    </m:r>
                    <m:r>
                      <a:rPr lang="el-GR" altLang="zh-TW" sz="1400" b="1">
                        <a:latin typeface="Cambria Math" panose="02040503050406030204" pitchFamily="18" charset="0"/>
                      </a:rPr>
                      <m:t>→</m:t>
                    </m:r>
                    <m:r>
                      <m:rPr>
                        <m:nor/>
                      </m:rPr>
                      <a:rPr lang="el-GR" altLang="zh-TW" sz="1400" b="1" i="1"/>
                      <m:t>  </m:t>
                    </m:r>
                    <m:r>
                      <a:rPr lang="zh-TW" altLang="el-GR" sz="1400" b="1" i="1">
                        <a:latin typeface="Cambria Math" panose="02040503050406030204" pitchFamily="18" charset="0"/>
                      </a:rPr>
                      <m:t>𝒏</m:t>
                    </m:r>
                    <m:r>
                      <a:rPr lang="el-GR" altLang="zh-TW" sz="1400" b="1">
                        <a:latin typeface="Cambria Math" panose="02040503050406030204" pitchFamily="18" charset="0"/>
                      </a:rPr>
                      <m:t>+</m:t>
                    </m:r>
                    <m:sSup>
                      <m:sSupPr>
                        <m:ctrlPr>
                          <a:rPr lang="zh-TW" altLang="ar-AE" sz="1400" b="1" i="1">
                            <a:latin typeface="Cambria Math" panose="02040503050406030204" pitchFamily="18" charset="0"/>
                          </a:rPr>
                        </m:ctrlPr>
                      </m:sSupPr>
                      <m:e>
                        <m:r>
                          <a:rPr lang="zh-TW" altLang="ar-AE" sz="1400" b="1" i="1">
                            <a:latin typeface="Cambria Math" panose="02040503050406030204" pitchFamily="18" charset="0"/>
                          </a:rPr>
                          <m:t>𝝅</m:t>
                        </m:r>
                      </m:e>
                      <m:sup>
                        <m:r>
                          <a:rPr lang="ar-AE" altLang="zh-TW" sz="1400" b="1" i="1">
                            <a:latin typeface="Cambria Math" panose="02040503050406030204" pitchFamily="18" charset="0"/>
                          </a:rPr>
                          <m:t>𝟎</m:t>
                        </m:r>
                      </m:sup>
                    </m:sSup>
                    <m:r>
                      <a:rPr lang="en-US" altLang="zh-TW" sz="1400" b="1">
                        <a:latin typeface="Cambria Math" panose="02040503050406030204" pitchFamily="18" charset="0"/>
                      </a:rPr>
                      <m:t>→</m:t>
                    </m:r>
                    <m:r>
                      <a:rPr lang="zh-TW" altLang="ar-AE" sz="1400" b="1" i="1" smtClean="0">
                        <a:solidFill>
                          <a:srgbClr val="0000FF"/>
                        </a:solidFill>
                        <a:latin typeface="Cambria Math" panose="02040503050406030204" pitchFamily="18" charset="0"/>
                      </a:rPr>
                      <m:t>𝒏</m:t>
                    </m:r>
                    <m:r>
                      <a:rPr lang="ar-AE" altLang="zh-TW" sz="1400" b="1">
                        <a:solidFill>
                          <a:srgbClr val="0000FF"/>
                        </a:solidFill>
                        <a:latin typeface="Cambria Math" panose="02040503050406030204" pitchFamily="18" charset="0"/>
                      </a:rPr>
                      <m:t>+</m:t>
                    </m:r>
                    <m:r>
                      <a:rPr lang="ar-AE" altLang="zh-TW" sz="1400" b="1" i="1">
                        <a:solidFill>
                          <a:srgbClr val="0000FF"/>
                        </a:solidFill>
                        <a:latin typeface="Cambria Math" panose="02040503050406030204" pitchFamily="18" charset="0"/>
                      </a:rPr>
                      <m:t>𝟐</m:t>
                    </m:r>
                    <m:r>
                      <a:rPr lang="zh-TW" altLang="ar-AE" sz="1400" b="1" i="1">
                        <a:solidFill>
                          <a:srgbClr val="0000FF"/>
                        </a:solidFill>
                        <a:latin typeface="Cambria Math" panose="02040503050406030204" pitchFamily="18" charset="0"/>
                      </a:rPr>
                      <m:t>𝜸</m:t>
                    </m:r>
                  </m:oMath>
                </a14:m>
                <a:endParaRPr lang="en-US" altLang="zh-TW" sz="1400" b="1" dirty="0">
                  <a:solidFill>
                    <a:srgbClr val="0000FF"/>
                  </a:solidFill>
                </a:endParaRPr>
              </a:p>
              <a:p>
                <a:pPr marL="285750" indent="-285750">
                  <a:buFontTx/>
                  <a:buChar char="-"/>
                </a:pPr>
                <a:r>
                  <a:rPr lang="en-US" altLang="zh-TW" sz="1400" b="1" dirty="0"/>
                  <a:t>Spectator-neutron tagging for nuclear physics </a:t>
                </a:r>
                <a:r>
                  <a:rPr lang="en-US" altLang="zh-TW" sz="1400" dirty="0"/>
                  <a:t>: </a:t>
                </a:r>
                <a14:m>
                  <m:oMath xmlns:m="http://schemas.openxmlformats.org/officeDocument/2006/math">
                    <m:d>
                      <m:dPr>
                        <m:ctrlPr>
                          <a:rPr lang="en-US" altLang="zh-TW" sz="1400">
                            <a:latin typeface="Cambria Math" panose="02040503050406030204" pitchFamily="18" charset="0"/>
                          </a:rPr>
                        </m:ctrlPr>
                      </m:dPr>
                      <m:e>
                        <m:r>
                          <a:rPr lang="en-US" altLang="zh-TW" sz="1400">
                            <a:latin typeface="Cambria Math" panose="02040503050406030204" pitchFamily="18" charset="0"/>
                          </a:rPr>
                          <m:t>1</m:t>
                        </m:r>
                      </m:e>
                    </m:d>
                    <m:r>
                      <a:rPr lang="zh-TW" altLang="en-US" sz="1400" i="1">
                        <a:latin typeface="Cambria Math" panose="02040503050406030204" pitchFamily="18" charset="0"/>
                      </a:rPr>
                      <m:t>𝑒</m:t>
                    </m:r>
                    <m:r>
                      <a:rPr lang="en-US" altLang="zh-TW" sz="1400">
                        <a:latin typeface="Cambria Math" panose="02040503050406030204" pitchFamily="18" charset="0"/>
                      </a:rPr>
                      <m:t>+</m:t>
                    </m:r>
                    <m:r>
                      <a:rPr lang="zh-TW" altLang="en-US" sz="1400" i="1">
                        <a:latin typeface="Cambria Math" panose="02040503050406030204" pitchFamily="18" charset="0"/>
                      </a:rPr>
                      <m:t>𝑑</m:t>
                    </m:r>
                    <m:r>
                      <a:rPr lang="en-US" altLang="zh-TW" sz="1400">
                        <a:latin typeface="Cambria Math" panose="02040503050406030204" pitchFamily="18" charset="0"/>
                      </a:rPr>
                      <m:t>→</m:t>
                    </m:r>
                    <m:sSup>
                      <m:sSupPr>
                        <m:ctrlPr>
                          <a:rPr lang="zh-TW" altLang="ar-AE" sz="1400" i="1">
                            <a:latin typeface="Cambria Math" panose="02040503050406030204" pitchFamily="18" charset="0"/>
                          </a:rPr>
                        </m:ctrlPr>
                      </m:sSupPr>
                      <m:e>
                        <m:r>
                          <a:rPr lang="zh-TW" altLang="ar-AE" sz="1400" i="1">
                            <a:latin typeface="Cambria Math" panose="02040503050406030204" pitchFamily="18" charset="0"/>
                          </a:rPr>
                          <m:t>𝑒</m:t>
                        </m:r>
                      </m:e>
                      <m:sup>
                        <m:r>
                          <a:rPr lang="ar-AE" altLang="zh-TW" sz="1400">
                            <a:latin typeface="Cambria Math" panose="02040503050406030204" pitchFamily="18" charset="0"/>
                          </a:rPr>
                          <m:t>′</m:t>
                        </m:r>
                      </m:sup>
                    </m:sSup>
                    <m:r>
                      <a:rPr lang="ar-AE" altLang="zh-TW" sz="1400">
                        <a:latin typeface="Cambria Math" panose="02040503050406030204" pitchFamily="18" charset="0"/>
                      </a:rPr>
                      <m:t>+</m:t>
                    </m:r>
                    <m:r>
                      <a:rPr lang="zh-TW" altLang="ar-AE" sz="1400" i="1">
                        <a:latin typeface="Cambria Math" panose="02040503050406030204" pitchFamily="18" charset="0"/>
                      </a:rPr>
                      <m:t>𝑋</m:t>
                    </m:r>
                    <m:r>
                      <a:rPr lang="ar-AE" altLang="zh-TW" sz="1400">
                        <a:latin typeface="Cambria Math" panose="02040503050406030204" pitchFamily="18" charset="0"/>
                      </a:rPr>
                      <m:t>+</m:t>
                    </m:r>
                    <m:r>
                      <a:rPr lang="en-US" altLang="zh-TW" sz="1400" b="1" i="1" smtClean="0">
                        <a:solidFill>
                          <a:srgbClr val="0000FF"/>
                        </a:solidFill>
                        <a:latin typeface="Cambria Math" panose="02040503050406030204" pitchFamily="18" charset="0"/>
                      </a:rPr>
                      <m:t>𝒏</m:t>
                    </m:r>
                    <m:r>
                      <a:rPr lang="en-US" altLang="zh-TW" sz="1400">
                        <a:solidFill>
                          <a:srgbClr val="FF0000"/>
                        </a:solidFill>
                        <a:latin typeface="Cambria Math" panose="02040503050406030204" pitchFamily="18" charset="0"/>
                      </a:rPr>
                      <m:t> </m:t>
                    </m:r>
                    <m:r>
                      <a:rPr lang="en-US" altLang="zh-TW" sz="1400" i="1">
                        <a:solidFill>
                          <a:srgbClr val="FF0000"/>
                        </a:solidFill>
                        <a:latin typeface="Cambria Math" panose="02040503050406030204" pitchFamily="18" charset="0"/>
                      </a:rPr>
                      <m:t> </m:t>
                    </m:r>
                    <m:r>
                      <a:rPr lang="en-US" altLang="zh-TW" sz="1400" i="1">
                        <a:latin typeface="Cambria Math" panose="02040503050406030204" pitchFamily="18" charset="0"/>
                      </a:rPr>
                      <m:t>(2) </m:t>
                    </m:r>
                    <m:r>
                      <a:rPr lang="zh-TW" altLang="en-US" sz="1400" i="1">
                        <a:latin typeface="Cambria Math" panose="02040503050406030204" pitchFamily="18" charset="0"/>
                      </a:rPr>
                      <m:t>𝑒</m:t>
                    </m:r>
                    <m:r>
                      <a:rPr lang="en-US" altLang="zh-TW" sz="1400">
                        <a:latin typeface="Cambria Math" panose="02040503050406030204" pitchFamily="18" charset="0"/>
                      </a:rPr>
                      <m:t>+</m:t>
                    </m:r>
                    <m:r>
                      <a:rPr lang="zh-TW" altLang="en-US" sz="1400" i="1">
                        <a:latin typeface="Cambria Math" panose="02040503050406030204" pitchFamily="18" charset="0"/>
                      </a:rPr>
                      <m:t>𝐴</m:t>
                    </m:r>
                    <m:r>
                      <m:rPr>
                        <m:nor/>
                      </m:rPr>
                      <a:rPr lang="en-US" altLang="zh-TW" sz="1400" i="1"/>
                      <m:t>  </m:t>
                    </m:r>
                    <m:r>
                      <a:rPr lang="en-US" altLang="zh-TW" sz="1400">
                        <a:latin typeface="Cambria Math" panose="02040503050406030204" pitchFamily="18" charset="0"/>
                      </a:rPr>
                      <m:t>→</m:t>
                    </m:r>
                    <m:r>
                      <m:rPr>
                        <m:nor/>
                      </m:rPr>
                      <a:rPr lang="en-US" altLang="zh-TW" sz="1400" i="1"/>
                      <m:t>  </m:t>
                    </m:r>
                    <m:sSup>
                      <m:sSupPr>
                        <m:ctrlPr>
                          <a:rPr lang="zh-TW" altLang="ar-AE" sz="1400" i="1">
                            <a:latin typeface="Cambria Math" panose="02040503050406030204" pitchFamily="18" charset="0"/>
                          </a:rPr>
                        </m:ctrlPr>
                      </m:sSupPr>
                      <m:e>
                        <m:r>
                          <a:rPr lang="zh-TW" altLang="ar-AE" sz="1400" i="1">
                            <a:latin typeface="Cambria Math" panose="02040503050406030204" pitchFamily="18" charset="0"/>
                          </a:rPr>
                          <m:t>𝑒</m:t>
                        </m:r>
                      </m:e>
                      <m:sup>
                        <m:r>
                          <a:rPr lang="ar-AE" altLang="zh-TW" sz="1400">
                            <a:latin typeface="Cambria Math" panose="02040503050406030204" pitchFamily="18" charset="0"/>
                          </a:rPr>
                          <m:t>′</m:t>
                        </m:r>
                      </m:sup>
                    </m:sSup>
                    <m:r>
                      <a:rPr lang="ar-AE" altLang="zh-TW" sz="1400">
                        <a:latin typeface="Cambria Math" panose="02040503050406030204" pitchFamily="18" charset="0"/>
                      </a:rPr>
                      <m:t>+</m:t>
                    </m:r>
                    <m:r>
                      <a:rPr lang="zh-TW" altLang="ar-AE" sz="1400" i="1">
                        <a:latin typeface="Cambria Math" panose="02040503050406030204" pitchFamily="18" charset="0"/>
                      </a:rPr>
                      <m:t>𝑋</m:t>
                    </m:r>
                    <m:r>
                      <a:rPr lang="ar-AE" altLang="zh-TW" sz="1400">
                        <a:latin typeface="Cambria Math" panose="02040503050406030204" pitchFamily="18" charset="0"/>
                      </a:rPr>
                      <m:t>+</m:t>
                    </m:r>
                    <m:d>
                      <m:dPr>
                        <m:ctrlPr>
                          <a:rPr lang="zh-TW" altLang="ar-AE" sz="1400" i="1">
                            <a:latin typeface="Cambria Math" panose="02040503050406030204" pitchFamily="18" charset="0"/>
                          </a:rPr>
                        </m:ctrlPr>
                      </m:dPr>
                      <m:e>
                        <m:r>
                          <a:rPr lang="zh-TW" altLang="ar-AE" sz="1400" i="1">
                            <a:latin typeface="Cambria Math" panose="02040503050406030204" pitchFamily="18" charset="0"/>
                          </a:rPr>
                          <m:t>𝐴</m:t>
                        </m:r>
                        <m:r>
                          <a:rPr lang="ar-AE" altLang="zh-TW" sz="1400">
                            <a:latin typeface="Cambria Math" panose="02040503050406030204" pitchFamily="18" charset="0"/>
                          </a:rPr>
                          <m:t>−</m:t>
                        </m:r>
                        <m:r>
                          <a:rPr lang="ar-AE" altLang="zh-TW" sz="1400" i="1">
                            <a:latin typeface="Cambria Math" panose="02040503050406030204" pitchFamily="18" charset="0"/>
                          </a:rPr>
                          <m:t>1</m:t>
                        </m:r>
                      </m:e>
                    </m:d>
                    <m:r>
                      <a:rPr lang="ar-AE" altLang="zh-TW" sz="1400">
                        <a:latin typeface="Cambria Math" panose="02040503050406030204" pitchFamily="18" charset="0"/>
                      </a:rPr>
                      <m:t>+</m:t>
                    </m:r>
                    <m:r>
                      <a:rPr lang="zh-TW" altLang="ar-AE" sz="1400" b="1" i="1" smtClean="0">
                        <a:solidFill>
                          <a:srgbClr val="0000FF"/>
                        </a:solidFill>
                        <a:latin typeface="Cambria Math" panose="02040503050406030204" pitchFamily="18" charset="0"/>
                      </a:rPr>
                      <m:t>𝒏</m:t>
                    </m:r>
                  </m:oMath>
                </a14:m>
                <a:endParaRPr lang="en-US" altLang="zh-TW" sz="1400" b="1" dirty="0"/>
              </a:p>
              <a:p>
                <a:pPr marL="285750" indent="-285750">
                  <a:buFontTx/>
                  <a:buChar char="-"/>
                </a:pPr>
                <a:r>
                  <a:rPr lang="en-US" altLang="zh-TW" sz="1400" b="1" dirty="0"/>
                  <a:t>Background</a:t>
                </a:r>
                <a:r>
                  <a:rPr lang="en-US" altLang="zh-TW" sz="1400" dirty="0"/>
                  <a:t>, secondary photons showers : </a:t>
                </a:r>
                <a14:m>
                  <m:oMath xmlns:m="http://schemas.openxmlformats.org/officeDocument/2006/math">
                    <m:sSup>
                      <m:sSupPr>
                        <m:ctrlPr>
                          <a:rPr lang="zh-TW" altLang="ar-AE" sz="1400" i="1">
                            <a:latin typeface="Cambria Math" panose="02040503050406030204" pitchFamily="18" charset="0"/>
                          </a:rPr>
                        </m:ctrlPr>
                      </m:sSupPr>
                      <m:e>
                        <m:r>
                          <a:rPr lang="zh-TW" altLang="ar-AE" sz="1400" i="1">
                            <a:latin typeface="Cambria Math" panose="02040503050406030204" pitchFamily="18" charset="0"/>
                          </a:rPr>
                          <m:t>𝜋</m:t>
                        </m:r>
                      </m:e>
                      <m:sup>
                        <m:r>
                          <a:rPr lang="ar-AE" altLang="zh-TW" sz="1400" i="1">
                            <a:latin typeface="Cambria Math" panose="02040503050406030204" pitchFamily="18" charset="0"/>
                          </a:rPr>
                          <m:t>0</m:t>
                        </m:r>
                      </m:sup>
                    </m:sSup>
                    <m:r>
                      <a:rPr lang="ar-AE" altLang="zh-TW" sz="1400">
                        <a:latin typeface="Cambria Math" panose="02040503050406030204" pitchFamily="18" charset="0"/>
                      </a:rPr>
                      <m:t>→</m:t>
                    </m:r>
                    <m:r>
                      <a:rPr lang="zh-TW" altLang="ar-AE" sz="1400" b="1" i="1" smtClean="0">
                        <a:solidFill>
                          <a:srgbClr val="0000FF"/>
                        </a:solidFill>
                        <a:latin typeface="Cambria Math" panose="02040503050406030204" pitchFamily="18" charset="0"/>
                      </a:rPr>
                      <m:t>𝜸𝜸</m:t>
                    </m:r>
                  </m:oMath>
                </a14:m>
                <a:endParaRPr lang="en-US" altLang="zh-TW" sz="1400" b="1" dirty="0"/>
              </a:p>
              <a:p>
                <a:endParaRPr lang="en-US" altLang="zh-TW" sz="1400" dirty="0"/>
              </a:p>
              <a:p>
                <a:pPr marL="285750" indent="-285750">
                  <a:buFont typeface="Symbol" panose="05050102010706020507" pitchFamily="18" charset="2"/>
                  <a:buChar char="Þ"/>
                </a:pPr>
                <a:r>
                  <a:rPr lang="en-US" altLang="zh-TW" sz="1400" b="1" dirty="0">
                    <a:solidFill>
                      <a:srgbClr val="0000FF"/>
                    </a:solidFill>
                  </a:rPr>
                  <a:t>Tag forward neutron and gamma detection </a:t>
                </a:r>
                <a:r>
                  <a:rPr kumimoji="0" lang="en-US" altLang="zh-TW" sz="1400" b="1" dirty="0">
                    <a:solidFill>
                      <a:srgbClr val="0000FF"/>
                    </a:solidFill>
                  </a:rPr>
                  <a:t>with good energy and angular/position resolution.</a:t>
                </a:r>
              </a:p>
            </p:txBody>
          </p:sp>
        </mc:Choice>
        <mc:Fallback>
          <p:sp>
            <p:nvSpPr>
              <p:cNvPr id="13" name="TextBox 21">
                <a:extLst>
                  <a:ext uri="{FF2B5EF4-FFF2-40B4-BE49-F238E27FC236}">
                    <a16:creationId xmlns:a16="http://schemas.microsoft.com/office/drawing/2014/main" id="{D4E2F58B-4CFE-457E-B1E9-5FE3621891A3}"/>
                  </a:ext>
                </a:extLst>
              </p:cNvPr>
              <p:cNvSpPr txBox="1">
                <a:spLocks noRot="1" noChangeAspect="1" noMove="1" noResize="1" noEditPoints="1" noAdjustHandles="1" noChangeArrowheads="1" noChangeShapeType="1" noTextEdit="1"/>
              </p:cNvSpPr>
              <p:nvPr/>
            </p:nvSpPr>
            <p:spPr>
              <a:xfrm>
                <a:off x="63040" y="4509120"/>
                <a:ext cx="9017920" cy="1605248"/>
              </a:xfrm>
              <a:prstGeom prst="rect">
                <a:avLst/>
              </a:prstGeom>
              <a:blipFill>
                <a:blip r:embed="rId4"/>
                <a:stretch>
                  <a:fillRect l="-203" t="-760" b="-3042"/>
                </a:stretch>
              </a:blipFill>
            </p:spPr>
            <p:txBody>
              <a:bodyPr/>
              <a:lstStyle/>
              <a:p>
                <a:r>
                  <a:rPr lang="en-US">
                    <a:noFill/>
                  </a:rPr>
                  <a:t> </a:t>
                </a:r>
              </a:p>
            </p:txBody>
          </p:sp>
        </mc:Fallback>
      </mc:AlternateContent>
      <p:sp>
        <p:nvSpPr>
          <p:cNvPr id="5" name="Slide Number Placeholder 4">
            <a:extLst>
              <a:ext uri="{FF2B5EF4-FFF2-40B4-BE49-F238E27FC236}">
                <a16:creationId xmlns:a16="http://schemas.microsoft.com/office/drawing/2014/main" id="{144A3DFC-07C1-B92D-B10B-AF980D7107DA}"/>
              </a:ext>
            </a:extLst>
          </p:cNvPr>
          <p:cNvSpPr>
            <a:spLocks noGrp="1"/>
          </p:cNvSpPr>
          <p:nvPr>
            <p:ph type="sldNum" sz="quarter" idx="12"/>
          </p:nvPr>
        </p:nvSpPr>
        <p:spPr/>
        <p:txBody>
          <a:bodyPr/>
          <a:lstStyle/>
          <a:p>
            <a:fld id="{A19621D2-C8FC-4F75-9E5A-153A48AC0064}" type="slidenum">
              <a:rPr lang="en-US" altLang="ja-JP" smtClean="0"/>
              <a:pPr/>
              <a:t>2</a:t>
            </a:fld>
            <a:r>
              <a:rPr lang="en-US" altLang="ja-JP"/>
              <a:t>/25</a:t>
            </a:r>
            <a:endParaRPr lang="en-US" altLang="ja-JP" dirty="0"/>
          </a:p>
        </p:txBody>
      </p:sp>
    </p:spTree>
    <p:extLst>
      <p:ext uri="{BB962C8B-B14F-4D97-AF65-F5344CB8AC3E}">
        <p14:creationId xmlns:p14="http://schemas.microsoft.com/office/powerpoint/2010/main" val="2177527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3"/>
          <p:cNvSpPr txBox="1">
            <a:spLocks noGrp="1"/>
          </p:cNvSpPr>
          <p:nvPr>
            <p:ph type="title"/>
          </p:nvPr>
        </p:nvSpPr>
        <p:spPr>
          <a:xfrm>
            <a:off x="10725" y="44624"/>
            <a:ext cx="9128792" cy="79208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dirty="0"/>
              <a:t>Baseline Design of ZDC</a:t>
            </a:r>
            <a:endParaRPr dirty="0"/>
          </a:p>
        </p:txBody>
      </p:sp>
      <p:sp>
        <p:nvSpPr>
          <p:cNvPr id="63" name="Google Shape;63;p3"/>
          <p:cNvSpPr txBox="1">
            <a:spLocks noGrp="1"/>
          </p:cNvSpPr>
          <p:nvPr>
            <p:ph type="dt" idx="10"/>
          </p:nvPr>
        </p:nvSpPr>
        <p:spPr>
          <a:xfrm>
            <a:off x="10725" y="6551744"/>
            <a:ext cx="1826162" cy="30625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altLang="zh-TW"/>
              <a:t>2026/09/24</a:t>
            </a:r>
            <a:endParaRPr/>
          </a:p>
        </p:txBody>
      </p:sp>
      <p:sp>
        <p:nvSpPr>
          <p:cNvPr id="64" name="Google Shape;64;p3"/>
          <p:cNvSpPr txBox="1">
            <a:spLocks noGrp="1"/>
          </p:cNvSpPr>
          <p:nvPr>
            <p:ph type="ftr" idx="11"/>
          </p:nvPr>
        </p:nvSpPr>
        <p:spPr>
          <a:xfrm>
            <a:off x="1836887" y="6557147"/>
            <a:ext cx="5652806" cy="300853"/>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Recent Update of Taiwan ZDC ECAL Update</a:t>
            </a:r>
            <a:endParaRPr/>
          </a:p>
        </p:txBody>
      </p:sp>
      <p:grpSp>
        <p:nvGrpSpPr>
          <p:cNvPr id="65" name="Google Shape;65;p3"/>
          <p:cNvGrpSpPr/>
          <p:nvPr/>
        </p:nvGrpSpPr>
        <p:grpSpPr>
          <a:xfrm>
            <a:off x="4630676" y="989314"/>
            <a:ext cx="4471499" cy="2042105"/>
            <a:chOff x="4663290" y="953365"/>
            <a:chExt cx="4471499" cy="2042105"/>
          </a:xfrm>
        </p:grpSpPr>
        <p:pic>
          <p:nvPicPr>
            <p:cNvPr id="66" name="Google Shape;66;p3"/>
            <p:cNvPicPr preferRelativeResize="0"/>
            <p:nvPr/>
          </p:nvPicPr>
          <p:blipFill rotWithShape="1">
            <a:blip r:embed="rId3">
              <a:alphaModFix/>
            </a:blip>
            <a:srcRect t="5657"/>
            <a:stretch/>
          </p:blipFill>
          <p:spPr>
            <a:xfrm>
              <a:off x="4663290" y="953365"/>
              <a:ext cx="1826162" cy="2042105"/>
            </a:xfrm>
            <a:prstGeom prst="rect">
              <a:avLst/>
            </a:prstGeom>
            <a:noFill/>
            <a:ln>
              <a:noFill/>
            </a:ln>
          </p:spPr>
        </p:pic>
        <p:sp>
          <p:nvSpPr>
            <p:cNvPr id="67" name="Google Shape;67;p3"/>
            <p:cNvSpPr txBox="1"/>
            <p:nvPr/>
          </p:nvSpPr>
          <p:spPr>
            <a:xfrm>
              <a:off x="6481934" y="1011014"/>
              <a:ext cx="2652855"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600" b="1" i="0" u="none" strike="noStrike" cap="none" dirty="0">
                  <a:solidFill>
                    <a:srgbClr val="0000FF"/>
                  </a:solidFill>
                  <a:latin typeface="Arial"/>
                  <a:ea typeface="Arial"/>
                  <a:cs typeface="Arial"/>
                  <a:sym typeface="Arial"/>
                </a:rPr>
                <a:t>ECAL</a:t>
              </a:r>
              <a:endParaRPr sz="1600" b="0" i="0" u="none" strike="noStrike" cap="none" dirty="0">
                <a:solidFill>
                  <a:srgbClr val="0000FF"/>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600" b="1" i="0" u="none" strike="noStrike" cap="none" dirty="0">
                  <a:solidFill>
                    <a:schemeClr val="dk1"/>
                  </a:solidFill>
                  <a:latin typeface="Arial"/>
                  <a:ea typeface="Arial"/>
                  <a:cs typeface="Arial"/>
                  <a:sym typeface="Arial"/>
                </a:rPr>
                <a:t>PbWO4</a:t>
              </a:r>
              <a:endParaRPr sz="12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600" b="0" i="0" u="none" strike="noStrike" cap="none" dirty="0">
                  <a:solidFill>
                    <a:schemeClr val="dk1"/>
                  </a:solidFill>
                  <a:latin typeface="Arial"/>
                  <a:ea typeface="Arial"/>
                  <a:cs typeface="Arial"/>
                  <a:sym typeface="Arial"/>
                </a:rPr>
                <a:t>20*20 cells </a:t>
              </a:r>
              <a:endParaRPr sz="12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600" b="0" i="0" u="none" strike="noStrike" cap="none" dirty="0">
                  <a:solidFill>
                    <a:schemeClr val="dk1"/>
                  </a:solidFill>
                  <a:latin typeface="Arial"/>
                  <a:ea typeface="Arial"/>
                  <a:cs typeface="Arial"/>
                  <a:sym typeface="Arial"/>
                </a:rPr>
                <a:t>3cm*3cm*7cm / cell</a:t>
              </a:r>
              <a:endParaRPr sz="12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600" b="0" i="0" u="none" strike="noStrike" cap="none" dirty="0">
                  <a:solidFill>
                    <a:schemeClr val="dk1"/>
                  </a:solidFill>
                  <a:latin typeface="Arial"/>
                  <a:ea typeface="Arial"/>
                  <a:cs typeface="Arial"/>
                  <a:sym typeface="Arial"/>
                </a:rPr>
                <a:t>60cm*60cm</a:t>
              </a:r>
              <a:endParaRPr sz="12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600" b="1" i="0" u="none" strike="noStrike" cap="none" dirty="0">
                  <a:solidFill>
                    <a:schemeClr val="dk1"/>
                  </a:solidFill>
                  <a:latin typeface="Arial"/>
                  <a:ea typeface="Arial"/>
                  <a:cs typeface="Arial"/>
                  <a:sym typeface="Arial"/>
                </a:rPr>
                <a:t>7cm ~ 6.5X0 in Z </a:t>
              </a:r>
              <a:endParaRPr sz="1200" b="0" i="0" u="none" strike="noStrike" cap="none" dirty="0">
                <a:solidFill>
                  <a:srgbClr val="000000"/>
                </a:solidFill>
                <a:latin typeface="Arial"/>
                <a:ea typeface="Arial"/>
                <a:cs typeface="Arial"/>
                <a:sym typeface="Arial"/>
              </a:endParaRPr>
            </a:p>
          </p:txBody>
        </p:sp>
      </p:grpSp>
      <p:grpSp>
        <p:nvGrpSpPr>
          <p:cNvPr id="68" name="Google Shape;68;p3"/>
          <p:cNvGrpSpPr/>
          <p:nvPr/>
        </p:nvGrpSpPr>
        <p:grpSpPr>
          <a:xfrm>
            <a:off x="4363204" y="3020150"/>
            <a:ext cx="4738971" cy="3448700"/>
            <a:chOff x="4390128" y="3098493"/>
            <a:chExt cx="4738971" cy="3448700"/>
          </a:xfrm>
        </p:grpSpPr>
        <p:pic>
          <p:nvPicPr>
            <p:cNvPr id="69" name="Google Shape;69;p3"/>
            <p:cNvPicPr preferRelativeResize="0"/>
            <p:nvPr/>
          </p:nvPicPr>
          <p:blipFill rotWithShape="1">
            <a:blip r:embed="rId4">
              <a:alphaModFix/>
            </a:blip>
            <a:srcRect/>
            <a:stretch/>
          </p:blipFill>
          <p:spPr>
            <a:xfrm>
              <a:off x="4776518" y="3098493"/>
              <a:ext cx="3966190" cy="2259640"/>
            </a:xfrm>
            <a:prstGeom prst="rect">
              <a:avLst/>
            </a:prstGeom>
            <a:noFill/>
            <a:ln>
              <a:noFill/>
            </a:ln>
          </p:spPr>
        </p:pic>
        <p:sp>
          <p:nvSpPr>
            <p:cNvPr id="70" name="Google Shape;70;p3"/>
            <p:cNvSpPr txBox="1"/>
            <p:nvPr/>
          </p:nvSpPr>
          <p:spPr>
            <a:xfrm>
              <a:off x="4390128" y="5346864"/>
              <a:ext cx="473897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FF"/>
                  </a:solidFill>
                  <a:latin typeface="Arial"/>
                  <a:ea typeface="Arial"/>
                  <a:cs typeface="Arial"/>
                  <a:sym typeface="Arial"/>
                </a:rPr>
                <a:t>HCAL : sampling calorimeter</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800" b="1" i="0" u="none" strike="noStrike" cap="none">
                  <a:solidFill>
                    <a:schemeClr val="dk1"/>
                  </a:solidFill>
                  <a:latin typeface="Arial"/>
                  <a:ea typeface="Arial"/>
                  <a:cs typeface="Arial"/>
                  <a:sym typeface="Arial"/>
                </a:rPr>
                <a:t>1 layer = steel + scintillator tile + SiPM</a:t>
              </a:r>
              <a:endParaRPr sz="1800" b="1" i="0" u="none" strike="noStrike" cap="none">
                <a:solidFill>
                  <a:schemeClr val="dk1"/>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800" b="0" i="0" u="none" strike="noStrike" cap="none">
                  <a:solidFill>
                    <a:schemeClr val="dk1"/>
                  </a:solidFill>
                  <a:latin typeface="Arial"/>
                  <a:ea typeface="Arial"/>
                  <a:cs typeface="Arial"/>
                  <a:sym typeface="Arial"/>
                </a:rPr>
                <a:t>64 layers, 8 slice/layer</a:t>
              </a:r>
              <a:endParaRPr sz="1400" b="0" i="0" u="none" strike="noStrike" cap="none">
                <a:solidFill>
                  <a:srgbClr val="000000"/>
                </a:solidFill>
                <a:latin typeface="Arial"/>
                <a:ea typeface="Arial"/>
                <a:cs typeface="Arial"/>
                <a:sym typeface="Arial"/>
              </a:endParaRPr>
            </a:p>
            <a:p>
              <a:pPr marL="342900" marR="0" lvl="0" indent="-342900" algn="l" rtl="0">
                <a:lnSpc>
                  <a:spcPct val="100000"/>
                </a:lnSpc>
                <a:spcBef>
                  <a:spcPts val="0"/>
                </a:spcBef>
                <a:spcAft>
                  <a:spcPts val="0"/>
                </a:spcAft>
                <a:buClr>
                  <a:schemeClr val="dk1"/>
                </a:buClr>
                <a:buSzPts val="1800"/>
                <a:buFont typeface="Noto Sans Symbols"/>
                <a:buAutoNum type="arabicPeriod"/>
              </a:pPr>
              <a:r>
                <a:rPr lang="en-US" sz="1800" b="0" i="0" u="none" strike="noStrike" cap="none">
                  <a:solidFill>
                    <a:schemeClr val="dk1"/>
                  </a:solidFill>
                  <a:latin typeface="Arial"/>
                  <a:ea typeface="Arial"/>
                  <a:cs typeface="Arial"/>
                  <a:sym typeface="Arial"/>
                </a:rPr>
                <a:t>65cm in X, 60cm in Y, 163cm in Z</a:t>
              </a:r>
              <a:endParaRPr sz="1400" b="0" i="0" u="none" strike="noStrike" cap="none">
                <a:solidFill>
                  <a:srgbClr val="000000"/>
                </a:solidFill>
                <a:latin typeface="Arial"/>
                <a:ea typeface="Arial"/>
                <a:cs typeface="Arial"/>
                <a:sym typeface="Arial"/>
              </a:endParaRPr>
            </a:p>
          </p:txBody>
        </p:sp>
      </p:grpSp>
      <p:grpSp>
        <p:nvGrpSpPr>
          <p:cNvPr id="71" name="Google Shape;71;p3"/>
          <p:cNvGrpSpPr/>
          <p:nvPr/>
        </p:nvGrpSpPr>
        <p:grpSpPr>
          <a:xfrm>
            <a:off x="342950" y="1278256"/>
            <a:ext cx="3990738" cy="2208227"/>
            <a:chOff x="154963" y="2585423"/>
            <a:chExt cx="3990738" cy="2208227"/>
          </a:xfrm>
        </p:grpSpPr>
        <p:pic>
          <p:nvPicPr>
            <p:cNvPr id="72" name="Google Shape;72;p3"/>
            <p:cNvPicPr preferRelativeResize="0"/>
            <p:nvPr/>
          </p:nvPicPr>
          <p:blipFill rotWithShape="1">
            <a:blip r:embed="rId5">
              <a:alphaModFix/>
            </a:blip>
            <a:srcRect/>
            <a:stretch/>
          </p:blipFill>
          <p:spPr>
            <a:xfrm>
              <a:off x="179512" y="2586107"/>
              <a:ext cx="3966189" cy="2207543"/>
            </a:xfrm>
            <a:prstGeom prst="rect">
              <a:avLst/>
            </a:prstGeom>
            <a:noFill/>
            <a:ln>
              <a:noFill/>
            </a:ln>
            <a:effectLst>
              <a:outerShdw blurRad="292100" dist="139700" dir="2700000" algn="tl" rotWithShape="0">
                <a:srgbClr val="333333">
                  <a:alpha val="64313"/>
                </a:srgbClr>
              </a:outerShdw>
            </a:effectLst>
          </p:spPr>
        </p:pic>
        <p:sp>
          <p:nvSpPr>
            <p:cNvPr id="73" name="Google Shape;73;p3"/>
            <p:cNvSpPr txBox="1"/>
            <p:nvPr/>
          </p:nvSpPr>
          <p:spPr>
            <a:xfrm>
              <a:off x="2838117" y="4005064"/>
              <a:ext cx="130758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dk1"/>
                  </a:solidFill>
                  <a:latin typeface="Arial"/>
                  <a:ea typeface="Arial"/>
                  <a:cs typeface="Arial"/>
                  <a:sym typeface="Arial"/>
                </a:rPr>
                <a:t>Beam line</a:t>
              </a:r>
              <a:endParaRPr sz="1800" b="1" i="0" u="none" strike="noStrike" cap="none">
                <a:solidFill>
                  <a:schemeClr val="dk1"/>
                </a:solidFill>
                <a:latin typeface="Arial"/>
                <a:ea typeface="Arial"/>
                <a:cs typeface="Arial"/>
                <a:sym typeface="Arial"/>
              </a:endParaRPr>
            </a:p>
          </p:txBody>
        </p:sp>
        <p:sp>
          <p:nvSpPr>
            <p:cNvPr id="74" name="Google Shape;74;p3"/>
            <p:cNvSpPr txBox="1"/>
            <p:nvPr/>
          </p:nvSpPr>
          <p:spPr>
            <a:xfrm>
              <a:off x="154963" y="2585423"/>
              <a:ext cx="3943924"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rgbClr val="0000FF"/>
                  </a:solidFill>
                  <a:latin typeface="Arial"/>
                  <a:ea typeface="Arial"/>
                  <a:cs typeface="Arial"/>
                  <a:sym typeface="Arial"/>
                </a:rPr>
                <a:t>~ 35m away from interaction point</a:t>
              </a:r>
              <a:endParaRPr sz="1800" b="1" i="0" u="none" strike="noStrike" cap="none" dirty="0">
                <a:solidFill>
                  <a:srgbClr val="0000FF"/>
                </a:solidFill>
                <a:latin typeface="Arial"/>
                <a:ea typeface="Arial"/>
                <a:cs typeface="Arial"/>
                <a:sym typeface="Arial"/>
              </a:endParaRPr>
            </a:p>
          </p:txBody>
        </p:sp>
      </p:grpSp>
      <p:cxnSp>
        <p:nvCxnSpPr>
          <p:cNvPr id="75" name="Google Shape;75;p3"/>
          <p:cNvCxnSpPr>
            <a:cxnSpLocks/>
          </p:cNvCxnSpPr>
          <p:nvPr/>
        </p:nvCxnSpPr>
        <p:spPr>
          <a:xfrm flipV="1">
            <a:off x="1475656" y="1756963"/>
            <a:ext cx="3600400" cy="749453"/>
          </a:xfrm>
          <a:prstGeom prst="straightConnector1">
            <a:avLst/>
          </a:prstGeom>
          <a:noFill/>
          <a:ln w="25400" cap="flat" cmpd="sng">
            <a:solidFill>
              <a:srgbClr val="0000FF"/>
            </a:solidFill>
            <a:prstDash val="solid"/>
            <a:miter lim="800000"/>
            <a:headEnd type="none" w="sm" len="sm"/>
            <a:tailEnd type="triangle" w="med" len="med"/>
          </a:ln>
        </p:spPr>
      </p:cxnSp>
      <p:sp>
        <p:nvSpPr>
          <p:cNvPr id="22" name="Google Shape;76;p3">
            <a:extLst>
              <a:ext uri="{FF2B5EF4-FFF2-40B4-BE49-F238E27FC236}">
                <a16:creationId xmlns:a16="http://schemas.microsoft.com/office/drawing/2014/main" id="{B9DB1B87-5136-4835-9CF0-A61A7BDA837B}"/>
              </a:ext>
            </a:extLst>
          </p:cNvPr>
          <p:cNvSpPr txBox="1"/>
          <p:nvPr/>
        </p:nvSpPr>
        <p:spPr>
          <a:xfrm>
            <a:off x="293804" y="3964506"/>
            <a:ext cx="3966188" cy="2246729"/>
          </a:xfrm>
          <a:prstGeom prst="rect">
            <a:avLst/>
          </a:prstGeom>
          <a:solidFill>
            <a:srgbClr val="CCECFF"/>
          </a:solid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chemeClr val="dk1"/>
              </a:buClr>
              <a:buSzPts val="1600"/>
              <a:buFont typeface="Arial" panose="020B0604020202020204" pitchFamily="34" charset="0"/>
              <a:buChar char="•"/>
            </a:pPr>
            <a:r>
              <a:rPr lang="en-US" sz="1400" b="1" dirty="0">
                <a:solidFill>
                  <a:srgbClr val="0000FF"/>
                </a:solidFill>
              </a:rPr>
              <a:t>ECAL</a:t>
            </a:r>
            <a:r>
              <a:rPr lang="en-US" sz="1400" dirty="0"/>
              <a:t> </a:t>
            </a:r>
          </a:p>
          <a:p>
            <a:pPr marL="285750" marR="0" lvl="0" indent="-285750" algn="l" rtl="0">
              <a:lnSpc>
                <a:spcPct val="100000"/>
              </a:lnSpc>
              <a:spcBef>
                <a:spcPts val="0"/>
              </a:spcBef>
              <a:spcAft>
                <a:spcPts val="0"/>
              </a:spcAft>
              <a:buClr>
                <a:schemeClr val="dk1"/>
              </a:buClr>
              <a:buSzPts val="1600"/>
              <a:buFontTx/>
              <a:buChar char="-"/>
            </a:pPr>
            <a:r>
              <a:rPr lang="en-US" sz="1400" dirty="0"/>
              <a:t>crystal calorimeter </a:t>
            </a:r>
          </a:p>
          <a:p>
            <a:pPr marL="285750" marR="0" lvl="0" indent="-285750" algn="l" rtl="0">
              <a:lnSpc>
                <a:spcPct val="100000"/>
              </a:lnSpc>
              <a:spcBef>
                <a:spcPts val="0"/>
              </a:spcBef>
              <a:spcAft>
                <a:spcPts val="0"/>
              </a:spcAft>
              <a:buClr>
                <a:schemeClr val="dk1"/>
              </a:buClr>
              <a:buSzPts val="1600"/>
              <a:buFontTx/>
              <a:buChar char="-"/>
            </a:pPr>
            <a:r>
              <a:rPr lang="en-US" sz="1400" dirty="0"/>
              <a:t>provide </a:t>
            </a:r>
            <a:r>
              <a:rPr lang="en-US" sz="1400" b="1" dirty="0">
                <a:solidFill>
                  <a:srgbClr val="0000FF"/>
                </a:solidFill>
              </a:rPr>
              <a:t>good energy resolution</a:t>
            </a:r>
          </a:p>
          <a:p>
            <a:pPr marL="285750" marR="0" lvl="0" indent="-285750" algn="l" rtl="0">
              <a:lnSpc>
                <a:spcPct val="100000"/>
              </a:lnSpc>
              <a:spcBef>
                <a:spcPts val="0"/>
              </a:spcBef>
              <a:spcAft>
                <a:spcPts val="0"/>
              </a:spcAft>
              <a:buClr>
                <a:schemeClr val="dk1"/>
              </a:buClr>
              <a:buSzPts val="1600"/>
              <a:buFontTx/>
              <a:buChar char="-"/>
            </a:pPr>
            <a:r>
              <a:rPr lang="en-US" sz="1400" dirty="0"/>
              <a:t>Development is leaded by </a:t>
            </a:r>
            <a:r>
              <a:rPr lang="en-US" sz="1400" b="1" dirty="0">
                <a:solidFill>
                  <a:srgbClr val="0000FF"/>
                </a:solidFill>
              </a:rPr>
              <a:t>Taiwan group</a:t>
            </a:r>
          </a:p>
          <a:p>
            <a:pPr marR="0" lvl="0" algn="l" rtl="0">
              <a:lnSpc>
                <a:spcPct val="100000"/>
              </a:lnSpc>
              <a:spcBef>
                <a:spcPts val="0"/>
              </a:spcBef>
              <a:spcAft>
                <a:spcPts val="0"/>
              </a:spcAft>
              <a:buClr>
                <a:schemeClr val="dk1"/>
              </a:buClr>
              <a:buSzPts val="1600"/>
            </a:pPr>
            <a:endParaRPr lang="en-US" sz="1400" dirty="0"/>
          </a:p>
          <a:p>
            <a:pPr marL="285750" marR="0" lvl="0" indent="-285750" algn="l" rtl="0">
              <a:lnSpc>
                <a:spcPct val="100000"/>
              </a:lnSpc>
              <a:spcBef>
                <a:spcPts val="0"/>
              </a:spcBef>
              <a:spcAft>
                <a:spcPts val="0"/>
              </a:spcAft>
              <a:buClr>
                <a:schemeClr val="dk1"/>
              </a:buClr>
              <a:buSzPts val="1600"/>
              <a:buFont typeface="Arial" panose="020B0604020202020204" pitchFamily="34" charset="0"/>
              <a:buChar char="•"/>
            </a:pPr>
            <a:r>
              <a:rPr lang="en-US" sz="1400" b="1" dirty="0">
                <a:solidFill>
                  <a:srgbClr val="0000FF"/>
                </a:solidFill>
              </a:rPr>
              <a:t>HCAL</a:t>
            </a:r>
            <a:r>
              <a:rPr lang="en-US" sz="1400" b="1" dirty="0"/>
              <a:t> </a:t>
            </a:r>
          </a:p>
          <a:p>
            <a:pPr marL="285750" marR="0" lvl="0" indent="-285750" algn="l" rtl="0">
              <a:lnSpc>
                <a:spcPct val="100000"/>
              </a:lnSpc>
              <a:spcBef>
                <a:spcPts val="0"/>
              </a:spcBef>
              <a:spcAft>
                <a:spcPts val="0"/>
              </a:spcAft>
              <a:buClr>
                <a:schemeClr val="dk1"/>
              </a:buClr>
              <a:buSzPts val="1600"/>
              <a:buFontTx/>
              <a:buChar char="-"/>
            </a:pPr>
            <a:r>
              <a:rPr lang="en-US" sz="1400" dirty="0"/>
              <a:t>Sampling calorimeter	</a:t>
            </a:r>
          </a:p>
          <a:p>
            <a:pPr marL="285750" marR="0" lvl="0" indent="-285750" algn="l" rtl="0">
              <a:lnSpc>
                <a:spcPct val="100000"/>
              </a:lnSpc>
              <a:spcBef>
                <a:spcPts val="0"/>
              </a:spcBef>
              <a:spcAft>
                <a:spcPts val="0"/>
              </a:spcAft>
              <a:buClr>
                <a:schemeClr val="dk1"/>
              </a:buClr>
              <a:buSzPts val="1600"/>
              <a:buFontTx/>
              <a:buChar char="-"/>
            </a:pPr>
            <a:r>
              <a:rPr lang="en-US" sz="1400" dirty="0"/>
              <a:t>provide </a:t>
            </a:r>
            <a:r>
              <a:rPr lang="en-US" sz="1400" b="1" dirty="0">
                <a:solidFill>
                  <a:srgbClr val="0000FF"/>
                </a:solidFill>
              </a:rPr>
              <a:t>good position resolution</a:t>
            </a:r>
          </a:p>
          <a:p>
            <a:pPr marL="285750" marR="0" lvl="0" indent="-285750" algn="l" rtl="0">
              <a:lnSpc>
                <a:spcPct val="100000"/>
              </a:lnSpc>
              <a:spcBef>
                <a:spcPts val="0"/>
              </a:spcBef>
              <a:spcAft>
                <a:spcPts val="0"/>
              </a:spcAft>
              <a:buClr>
                <a:schemeClr val="dk1"/>
              </a:buClr>
              <a:buSzPts val="1600"/>
              <a:buFontTx/>
              <a:buChar char="-"/>
            </a:pPr>
            <a:r>
              <a:rPr lang="en-US" sz="1400" dirty="0"/>
              <a:t>Developed by </a:t>
            </a:r>
            <a:r>
              <a:rPr lang="en-US" sz="1400" b="1" dirty="0"/>
              <a:t>UC riverside</a:t>
            </a:r>
          </a:p>
          <a:p>
            <a:pPr marL="285750" marR="0" lvl="0" indent="-285750" algn="l" rtl="0">
              <a:lnSpc>
                <a:spcPct val="100000"/>
              </a:lnSpc>
              <a:spcBef>
                <a:spcPts val="0"/>
              </a:spcBef>
              <a:spcAft>
                <a:spcPts val="0"/>
              </a:spcAft>
              <a:buClr>
                <a:schemeClr val="dk1"/>
              </a:buClr>
              <a:buSzPts val="1600"/>
              <a:buFontTx/>
              <a:buChar char="-"/>
            </a:pPr>
            <a:r>
              <a:rPr lang="en-US" sz="1400" b="1" dirty="0">
                <a:solidFill>
                  <a:srgbClr val="0000FF"/>
                </a:solidFill>
              </a:rPr>
              <a:t>Might be taken over by Japanese group.</a:t>
            </a:r>
            <a:endParaRPr sz="1400" b="1" dirty="0">
              <a:solidFill>
                <a:srgbClr val="0000FF"/>
              </a:solidFill>
            </a:endParaRPr>
          </a:p>
        </p:txBody>
      </p:sp>
      <p:cxnSp>
        <p:nvCxnSpPr>
          <p:cNvPr id="77" name="Google Shape;77;p3"/>
          <p:cNvCxnSpPr>
            <a:cxnSpLocks/>
          </p:cNvCxnSpPr>
          <p:nvPr/>
        </p:nvCxnSpPr>
        <p:spPr>
          <a:xfrm>
            <a:off x="1907704" y="3031419"/>
            <a:ext cx="2599647" cy="2237102"/>
          </a:xfrm>
          <a:prstGeom prst="straightConnector1">
            <a:avLst/>
          </a:prstGeom>
          <a:noFill/>
          <a:ln w="25400" cap="flat" cmpd="sng">
            <a:solidFill>
              <a:srgbClr val="0000FF"/>
            </a:solidFill>
            <a:prstDash val="solid"/>
            <a:miter lim="800000"/>
            <a:headEnd type="none" w="sm" len="sm"/>
            <a:tailEnd type="triangle" w="med" len="med"/>
          </a:ln>
        </p:spPr>
      </p:cxnSp>
      <p:sp>
        <p:nvSpPr>
          <p:cNvPr id="2" name="Slide Number Placeholder 1">
            <a:extLst>
              <a:ext uri="{FF2B5EF4-FFF2-40B4-BE49-F238E27FC236}">
                <a16:creationId xmlns:a16="http://schemas.microsoft.com/office/drawing/2014/main" id="{06351787-0334-0F6F-6D97-490801E2FA0E}"/>
              </a:ext>
            </a:extLst>
          </p:cNvPr>
          <p:cNvSpPr>
            <a:spLocks noGrp="1"/>
          </p:cNvSpPr>
          <p:nvPr>
            <p:ph type="sldNum" sz="quarter" idx="12"/>
          </p:nvPr>
        </p:nvSpPr>
        <p:spPr/>
        <p:txBody>
          <a:bodyPr/>
          <a:lstStyle/>
          <a:p>
            <a:fld id="{A19621D2-C8FC-4F75-9E5A-153A48AC0064}" type="slidenum">
              <a:rPr lang="en-US" altLang="ja-JP" smtClean="0"/>
              <a:pPr/>
              <a:t>3</a:t>
            </a:fld>
            <a:r>
              <a:rPr lang="en-US" altLang="ja-JP"/>
              <a:t>/25</a:t>
            </a:r>
            <a:endParaRPr lang="en-US" altLang="ja-JP"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6F53F1E-48D0-4547-A82B-B312D457E9B5}"/>
              </a:ext>
            </a:extLst>
          </p:cNvPr>
          <p:cNvSpPr>
            <a:spLocks noGrp="1"/>
          </p:cNvSpPr>
          <p:nvPr>
            <p:ph type="title"/>
          </p:nvPr>
        </p:nvSpPr>
        <p:spPr/>
        <p:txBody>
          <a:bodyPr/>
          <a:lstStyle/>
          <a:p>
            <a:r>
              <a:rPr lang="en-US" altLang="zh-TW" dirty="0"/>
              <a:t>Requirements for ZDC</a:t>
            </a:r>
            <a:endParaRPr lang="zh-TW" altLang="en-US" dirty="0"/>
          </a:p>
        </p:txBody>
      </p:sp>
      <p:sp>
        <p:nvSpPr>
          <p:cNvPr id="3" name="日期版面配置區 2">
            <a:extLst>
              <a:ext uri="{FF2B5EF4-FFF2-40B4-BE49-F238E27FC236}">
                <a16:creationId xmlns:a16="http://schemas.microsoft.com/office/drawing/2014/main" id="{CD6BE496-32F6-4A22-83F8-5BE55A6DA256}"/>
              </a:ext>
            </a:extLst>
          </p:cNvPr>
          <p:cNvSpPr>
            <a:spLocks noGrp="1"/>
          </p:cNvSpPr>
          <p:nvPr>
            <p:ph type="dt" sz="half" idx="10"/>
          </p:nvPr>
        </p:nvSpPr>
        <p:spPr/>
        <p:txBody>
          <a:bodyPr/>
          <a:lstStyle/>
          <a:p>
            <a:r>
              <a:rPr lang="en-US" altLang="zh-TW"/>
              <a:t>2026/09/24</a:t>
            </a:r>
            <a:endParaRPr lang="en-US" altLang="ja-JP" dirty="0"/>
          </a:p>
        </p:txBody>
      </p:sp>
      <p:sp>
        <p:nvSpPr>
          <p:cNvPr id="4" name="頁尾版面配置區 3">
            <a:extLst>
              <a:ext uri="{FF2B5EF4-FFF2-40B4-BE49-F238E27FC236}">
                <a16:creationId xmlns:a16="http://schemas.microsoft.com/office/drawing/2014/main" id="{F8103A7B-29C0-4A42-B531-1DE37F9702F1}"/>
              </a:ext>
            </a:extLst>
          </p:cNvPr>
          <p:cNvSpPr>
            <a:spLocks noGrp="1"/>
          </p:cNvSpPr>
          <p:nvPr>
            <p:ph type="ftr" sz="quarter" idx="11"/>
          </p:nvPr>
        </p:nvSpPr>
        <p:spPr/>
        <p:txBody>
          <a:bodyPr/>
          <a:lstStyle/>
          <a:p>
            <a:r>
              <a:rPr lang="en-US" altLang="ja-JP"/>
              <a:t>Recent Update of Taiwan ZDC ECAL Update</a:t>
            </a:r>
            <a:endParaRPr lang="en-US" altLang="ja-JP" dirty="0"/>
          </a:p>
        </p:txBody>
      </p:sp>
      <mc:AlternateContent xmlns:mc="http://schemas.openxmlformats.org/markup-compatibility/2006">
        <mc:Choice xmlns:a14="http://schemas.microsoft.com/office/drawing/2010/main" Requires="a14">
          <p:graphicFrame>
            <p:nvGraphicFramePr>
              <p:cNvPr id="8" name="Table 2">
                <a:extLst>
                  <a:ext uri="{FF2B5EF4-FFF2-40B4-BE49-F238E27FC236}">
                    <a16:creationId xmlns:a16="http://schemas.microsoft.com/office/drawing/2014/main" id="{C4B2317C-0167-4312-9416-B179AC0D1022}"/>
                  </a:ext>
                </a:extLst>
              </p:cNvPr>
              <p:cNvGraphicFramePr>
                <a:graphicFrameLocks noGrp="1"/>
              </p:cNvGraphicFramePr>
              <p:nvPr>
                <p:extLst>
                  <p:ext uri="{D42A27DB-BD31-4B8C-83A1-F6EECF244321}">
                    <p14:modId xmlns:p14="http://schemas.microsoft.com/office/powerpoint/2010/main" val="34474209"/>
                  </p:ext>
                </p:extLst>
              </p:nvPr>
            </p:nvGraphicFramePr>
            <p:xfrm>
              <a:off x="185501" y="1176824"/>
              <a:ext cx="8772998" cy="2248599"/>
            </p:xfrm>
            <a:graphic>
              <a:graphicData uri="http://schemas.openxmlformats.org/drawingml/2006/table">
                <a:tbl>
                  <a:tblPr firstRow="1" bandRow="1">
                    <a:tableStyleId>{5940675A-B579-460E-94D1-54222C63F5DA}</a:tableStyleId>
                  </a:tblPr>
                  <a:tblGrid>
                    <a:gridCol w="1311723">
                      <a:extLst>
                        <a:ext uri="{9D8B030D-6E8A-4147-A177-3AD203B41FA5}">
                          <a16:colId xmlns:a16="http://schemas.microsoft.com/office/drawing/2014/main" val="20000"/>
                        </a:ext>
                      </a:extLst>
                    </a:gridCol>
                    <a:gridCol w="1032086">
                      <a:extLst>
                        <a:ext uri="{9D8B030D-6E8A-4147-A177-3AD203B41FA5}">
                          <a16:colId xmlns:a16="http://schemas.microsoft.com/office/drawing/2014/main" val="20001"/>
                        </a:ext>
                      </a:extLst>
                    </a:gridCol>
                    <a:gridCol w="1836837">
                      <a:extLst>
                        <a:ext uri="{9D8B030D-6E8A-4147-A177-3AD203B41FA5}">
                          <a16:colId xmlns:a16="http://schemas.microsoft.com/office/drawing/2014/main" val="20002"/>
                        </a:ext>
                      </a:extLst>
                    </a:gridCol>
                    <a:gridCol w="1545610">
                      <a:extLst>
                        <a:ext uri="{9D8B030D-6E8A-4147-A177-3AD203B41FA5}">
                          <a16:colId xmlns:a16="http://schemas.microsoft.com/office/drawing/2014/main" val="20003"/>
                        </a:ext>
                      </a:extLst>
                    </a:gridCol>
                    <a:gridCol w="1666323">
                      <a:extLst>
                        <a:ext uri="{9D8B030D-6E8A-4147-A177-3AD203B41FA5}">
                          <a16:colId xmlns:a16="http://schemas.microsoft.com/office/drawing/2014/main" val="20004"/>
                        </a:ext>
                      </a:extLst>
                    </a:gridCol>
                    <a:gridCol w="1380419">
                      <a:extLst>
                        <a:ext uri="{9D8B030D-6E8A-4147-A177-3AD203B41FA5}">
                          <a16:colId xmlns:a16="http://schemas.microsoft.com/office/drawing/2014/main" val="20005"/>
                        </a:ext>
                      </a:extLst>
                    </a:gridCol>
                  </a:tblGrid>
                  <a:tr h="180393">
                    <a:tc rowSpan="2">
                      <a:txBody>
                        <a:bodyPr/>
                        <a:lstStyle/>
                        <a:p>
                          <a:pPr algn="ctr"/>
                          <a:r>
                            <a:rPr sz="1100" b="1" dirty="0"/>
                            <a:t>Physics process</a:t>
                          </a:r>
                        </a:p>
                      </a:txBody>
                      <a:tcPr/>
                    </a:tc>
                    <a:tc rowSpan="2">
                      <a:txBody>
                        <a:bodyPr/>
                        <a:lstStyle/>
                        <a:p>
                          <a:pPr algn="ctr"/>
                          <a:r>
                            <a:rPr sz="1100" b="1" dirty="0"/>
                            <a:t>Final State </a:t>
                          </a:r>
                          <a:endParaRPr lang="en-US" altLang="zh-TW" sz="1100" b="1" dirty="0"/>
                        </a:p>
                        <a:p>
                          <a:pPr algn="ctr"/>
                          <a:r>
                            <a:rPr sz="1100" b="1" dirty="0"/>
                            <a:t>particles</a:t>
                          </a:r>
                        </a:p>
                      </a:txBody>
                      <a:tcPr/>
                    </a:tc>
                    <a:tc gridSpan="2">
                      <a:txBody>
                        <a:bodyPr/>
                        <a:lstStyle/>
                        <a:p>
                          <a:pPr algn="ctr"/>
                          <a:r>
                            <a:rPr lang="en-US" altLang="zh-TW" sz="1100" b="1" dirty="0"/>
                            <a:t>Neutron</a:t>
                          </a:r>
                        </a:p>
                      </a:txBody>
                      <a:tcPr>
                        <a:lnB w="12700" cap="flat" cmpd="sng" algn="ctr">
                          <a:solidFill>
                            <a:schemeClr val="tx1"/>
                          </a:solidFill>
                          <a:prstDash val="solid"/>
                          <a:round/>
                          <a:headEnd type="none" w="med" len="med"/>
                          <a:tailEnd type="none" w="med" len="med"/>
                        </a:lnB>
                      </a:tcPr>
                    </a:tc>
                    <a:tc hMerge="1">
                      <a:txBody>
                        <a:bodyPr/>
                        <a:lstStyle/>
                        <a:p>
                          <a:endParaRPr dirty="0"/>
                        </a:p>
                      </a:txBody>
                      <a:tcPr>
                        <a:lnB w="12700" cap="flat" cmpd="sng" algn="ctr">
                          <a:solidFill>
                            <a:schemeClr val="tx1"/>
                          </a:solidFill>
                          <a:prstDash val="solid"/>
                          <a:round/>
                          <a:headEnd type="none" w="med" len="med"/>
                          <a:tailEnd type="none" w="med" len="med"/>
                        </a:lnB>
                      </a:tcPr>
                    </a:tc>
                    <a:tc gridSpan="2">
                      <a:txBody>
                        <a:bodyPr/>
                        <a:lstStyle/>
                        <a:p>
                          <a:pPr algn="ctr"/>
                          <a:r>
                            <a:rPr lang="en-US" altLang="zh-TW" sz="1100" b="1" dirty="0"/>
                            <a:t>Photon</a:t>
                          </a:r>
                        </a:p>
                      </a:txBody>
                      <a:tcPr>
                        <a:lnB w="12700" cap="flat" cmpd="sng" algn="ctr">
                          <a:solidFill>
                            <a:schemeClr val="tx1"/>
                          </a:solidFill>
                          <a:prstDash val="solid"/>
                          <a:round/>
                          <a:headEnd type="none" w="med" len="med"/>
                          <a:tailEnd type="none" w="med" len="med"/>
                        </a:lnB>
                      </a:tcPr>
                    </a:tc>
                    <a:tc hMerge="1">
                      <a:txBody>
                        <a:bodyPr/>
                        <a:lstStyle/>
                        <a:p>
                          <a:endParaRPr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80393">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Energy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Angular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Energy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Spatial resolution</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7914821"/>
                      </a:ext>
                    </a:extLst>
                  </a:tr>
                  <a:tr h="372245">
                    <a:tc>
                      <a:txBody>
                        <a:bodyPr/>
                        <a:lstStyle/>
                        <a:p>
                          <a:pPr algn="ctr"/>
                          <a:r>
                            <a:rPr sz="1100" b="1" dirty="0"/>
                            <a:t>Spectator tagged </a:t>
                          </a:r>
                          <a:r>
                            <a:rPr sz="1100" b="1" dirty="0" err="1"/>
                            <a:t>e+d</a:t>
                          </a:r>
                          <a:endParaRPr sz="1100" b="1" dirty="0"/>
                        </a:p>
                      </a:txBody>
                      <a:tcPr/>
                    </a:tc>
                    <a:tc>
                      <a:txBody>
                        <a:bodyPr/>
                        <a:lstStyle/>
                        <a:p>
                          <a:pPr algn="ctr"/>
                          <a:r>
                            <a:rPr sz="1100" dirty="0"/>
                            <a:t>Neutrons</a:t>
                          </a:r>
                        </a:p>
                      </a:txBody>
                      <a:tcPr/>
                    </a:tc>
                    <a:tc>
                      <a:txBody>
                        <a:bodyPr/>
                        <a:lstStyle/>
                        <a:p>
                          <a:pPr algn="ctr"/>
                          <a14:m>
                            <m:oMathPara xmlns:m="http://schemas.openxmlformats.org/officeDocument/2006/math">
                              <m:oMath>
                                <m:f>
                                  <m:fPr>
                                    <m:ctrlPr>
                                      <a:rPr lang="zh-TW" altLang="en-US" sz="1100" i="1" smtClean="0">
                                        <a:latin typeface="Cambria Math" panose="02040503050406030204" pitchFamily="18" charset="0"/>
                                      </a:rPr>
                                    </m:ctrlPr>
                                  </m:fPr>
                                  <m:num>
                                    <m:sSub>
                                      <m:sSubPr>
                                        <m:ctrlPr>
                                          <a:rPr lang="zh-TW" altLang="en-US" sz="1100" i="1" smtClean="0">
                                            <a:latin typeface="Cambria Math" panose="02040503050406030204" pitchFamily="18" charset="0"/>
                                          </a:rPr>
                                        </m:ctrlPr>
                                      </m:sSubPr>
                                      <m:e>
                                        <m:r>
                                          <a:rPr lang="zh-TW" altLang="en-US" sz="1100" i="1" smtClean="0">
                                            <a:latin typeface="Cambria Math" panose="02040503050406030204" pitchFamily="18" charset="0"/>
                                          </a:rPr>
                                          <m:t>𝜎</m:t>
                                        </m:r>
                                      </m:e>
                                      <m:sub>
                                        <m:r>
                                          <a:rPr lang="en-US" altLang="zh-TW" sz="1100" b="0" i="1" smtClean="0">
                                            <a:latin typeface="Cambria Math" panose="02040503050406030204" pitchFamily="18" charset="0"/>
                                          </a:rPr>
                                          <m:t>𝐸</m:t>
                                        </m:r>
                                      </m:sub>
                                    </m:sSub>
                                  </m:num>
                                  <m:den>
                                    <m:r>
                                      <a:rPr lang="en-US" altLang="zh-TW" sz="1100" b="0" i="1" smtClean="0">
                                        <a:latin typeface="Cambria Math" panose="02040503050406030204" pitchFamily="18" charset="0"/>
                                      </a:rPr>
                                      <m:t>𝐸</m:t>
                                    </m:r>
                                  </m:den>
                                </m:f>
                                <m:r>
                                  <a:rPr lang="en-US" altLang="zh-TW" sz="1100" i="1" smtClean="0">
                                    <a:latin typeface="Cambria Math" panose="02040503050406030204" pitchFamily="18" charset="0"/>
                                    <a:ea typeface="Cambria Math" panose="02040503050406030204" pitchFamily="18" charset="0"/>
                                  </a:rPr>
                                  <m:t>≤</m:t>
                                </m:r>
                                <m:f>
                                  <m:fPr>
                                    <m:ctrlPr>
                                      <a:rPr lang="en-US" altLang="zh-TW" sz="1100" i="1" smtClean="0">
                                        <a:latin typeface="Cambria Math" panose="02040503050406030204" pitchFamily="18" charset="0"/>
                                        <a:ea typeface="Cambria Math" panose="02040503050406030204" pitchFamily="18" charset="0"/>
                                      </a:rPr>
                                    </m:ctrlPr>
                                  </m:fPr>
                                  <m:num>
                                    <m:r>
                                      <a:rPr lang="en-US" altLang="zh-TW" sz="1100" i="1" smtClean="0">
                                        <a:latin typeface="Cambria Math" panose="02040503050406030204" pitchFamily="18" charset="0"/>
                                        <a:ea typeface="Cambria Math" panose="02040503050406030204" pitchFamily="18" charset="0"/>
                                      </a:rPr>
                                      <m:t>50%</m:t>
                                    </m:r>
                                  </m:num>
                                  <m:den>
                                    <m:r>
                                      <a:rPr lang="en-US" altLang="zh-TW" sz="1100" i="1" smtClean="0">
                                        <a:latin typeface="Cambria Math" panose="02040503050406030204" pitchFamily="18" charset="0"/>
                                        <a:ea typeface="Cambria Math" panose="02040503050406030204" pitchFamily="18" charset="0"/>
                                      </a:rPr>
                                      <m:t>√</m:t>
                                    </m:r>
                                    <m:r>
                                      <m:rPr>
                                        <m:sty m:val="p"/>
                                      </m:rPr>
                                      <a:rPr lang="en-US" altLang="zh-TW" sz="1100" i="1" smtClean="0">
                                        <a:latin typeface="Cambria Math" panose="02040503050406030204" pitchFamily="18" charset="0"/>
                                        <a:ea typeface="Cambria Math" panose="02040503050406030204" pitchFamily="18" charset="0"/>
                                      </a:rPr>
                                      <m:t>E</m:t>
                                    </m:r>
                                  </m:den>
                                </m:f>
                                <m:r>
                                  <a:rPr lang="en-US" altLang="zh-TW" sz="1100" i="1" smtClean="0">
                                    <a:latin typeface="Cambria Math" panose="02040503050406030204" pitchFamily="18" charset="0"/>
                                    <a:ea typeface="Cambria Math" panose="02040503050406030204" pitchFamily="18" charset="0"/>
                                  </a:rPr>
                                  <m:t>⊕5</m:t>
                                </m:r>
                                <m:r>
                                  <m:rPr>
                                    <m:nor/>
                                  </m:rPr>
                                  <a:rPr lang="en-US" altLang="zh-TW" sz="1100" i="0" dirty="0"/>
                                  <m:t>%</m:t>
                                </m:r>
                              </m:oMath>
                            </m:oMathPara>
                          </a14:m>
                          <a:endParaRPr sz="1100" dirty="0"/>
                        </a:p>
                      </a:txBody>
                      <a:tcPr/>
                    </a:tc>
                    <a:tc>
                      <a:txBody>
                        <a:bodyPr/>
                        <a:lstStyle/>
                        <a:p>
                          <a:pPr algn="ctr"/>
                          <a14:m>
                            <m:oMathPara xmlns:m="http://schemas.openxmlformats.org/officeDocument/2006/math">
                              <m:oMath>
                                <m:f>
                                  <m:fPr>
                                    <m:ctrlPr>
                                      <a:rPr lang="zh-TW" altLang="en-US" sz="1100" i="1" smtClean="0">
                                        <a:latin typeface="Cambria Math" panose="02040503050406030204" pitchFamily="18" charset="0"/>
                                      </a:rPr>
                                    </m:ctrlPr>
                                  </m:fPr>
                                  <m:num>
                                    <m:sSub>
                                      <m:sSubPr>
                                        <m:ctrlPr>
                                          <a:rPr lang="zh-TW" altLang="en-US" sz="1100" i="1" smtClean="0">
                                            <a:latin typeface="Cambria Math" panose="02040503050406030204" pitchFamily="18" charset="0"/>
                                          </a:rPr>
                                        </m:ctrlPr>
                                      </m:sSubPr>
                                      <m:e>
                                        <m:r>
                                          <a:rPr lang="zh-TW" altLang="en-US" sz="1100" i="1" smtClean="0">
                                            <a:latin typeface="Cambria Math" panose="02040503050406030204" pitchFamily="18" charset="0"/>
                                          </a:rPr>
                                          <m:t>𝜎</m:t>
                                        </m:r>
                                      </m:e>
                                      <m:sub>
                                        <m:r>
                                          <a:rPr lang="zh-TW" altLang="en-US" sz="1100" i="1" smtClean="0">
                                            <a:latin typeface="Cambria Math" panose="02040503050406030204" pitchFamily="18" charset="0"/>
                                          </a:rPr>
                                          <m:t>𝜃</m:t>
                                        </m:r>
                                      </m:sub>
                                    </m:sSub>
                                  </m:num>
                                  <m:den>
                                    <m:r>
                                      <a:rPr lang="zh-TW" altLang="en-US" sz="1100" b="0" i="1" smtClean="0">
                                        <a:latin typeface="Cambria Math" panose="02040503050406030204" pitchFamily="18" charset="0"/>
                                      </a:rPr>
                                      <m:t>𝜃</m:t>
                                    </m:r>
                                  </m:den>
                                </m:f>
                                <m:r>
                                  <a:rPr lang="en-US" altLang="zh-TW" sz="1100" i="1" smtClean="0">
                                    <a:latin typeface="Cambria Math" panose="02040503050406030204" pitchFamily="18" charset="0"/>
                                    <a:ea typeface="Cambria Math" panose="02040503050406030204" pitchFamily="18" charset="0"/>
                                  </a:rPr>
                                  <m:t>≤</m:t>
                                </m:r>
                                <m:f>
                                  <m:fPr>
                                    <m:ctrlPr>
                                      <a:rPr lang="en-US" altLang="zh-TW" sz="1100" i="1" smtClean="0">
                                        <a:latin typeface="Cambria Math" panose="02040503050406030204" pitchFamily="18" charset="0"/>
                                        <a:ea typeface="Cambria Math" panose="02040503050406030204" pitchFamily="18" charset="0"/>
                                      </a:rPr>
                                    </m:ctrlPr>
                                  </m:fPr>
                                  <m:num>
                                    <m:r>
                                      <a:rPr lang="en-US" altLang="zh-TW" sz="1100" i="1" smtClean="0">
                                        <a:latin typeface="Cambria Math" panose="02040503050406030204" pitchFamily="18" charset="0"/>
                                        <a:ea typeface="Cambria Math" panose="02040503050406030204" pitchFamily="18" charset="0"/>
                                      </a:rPr>
                                      <m:t>2</m:t>
                                    </m:r>
                                    <m:r>
                                      <a:rPr lang="zh-TW" altLang="en-US" sz="1100" i="1" smtClean="0">
                                        <a:latin typeface="Cambria Math" panose="02040503050406030204" pitchFamily="18" charset="0"/>
                                        <a:ea typeface="Cambria Math" panose="02040503050406030204" pitchFamily="18" charset="0"/>
                                      </a:rPr>
                                      <m:t> </m:t>
                                    </m:r>
                                    <m:r>
                                      <a:rPr lang="en-US" altLang="zh-TW" sz="1100" b="0" i="1" smtClean="0">
                                        <a:latin typeface="Cambria Math" panose="02040503050406030204" pitchFamily="18" charset="0"/>
                                        <a:ea typeface="Cambria Math" panose="02040503050406030204" pitchFamily="18" charset="0"/>
                                      </a:rPr>
                                      <m:t>𝑚𝑟𝑎𝑑</m:t>
                                    </m:r>
                                  </m:num>
                                  <m:den>
                                    <m:r>
                                      <a:rPr lang="en-US" altLang="zh-TW" sz="1100" i="1" smtClean="0">
                                        <a:latin typeface="Cambria Math" panose="02040503050406030204" pitchFamily="18" charset="0"/>
                                        <a:ea typeface="Cambria Math" panose="02040503050406030204" pitchFamily="18" charset="0"/>
                                      </a:rPr>
                                      <m:t>√</m:t>
                                    </m:r>
                                    <m:r>
                                      <a:rPr lang="en-US" altLang="zh-TW" sz="1100" b="0" i="1" smtClean="0">
                                        <a:latin typeface="Cambria Math" panose="02040503050406030204" pitchFamily="18" charset="0"/>
                                        <a:ea typeface="Cambria Math" panose="02040503050406030204" pitchFamily="18" charset="0"/>
                                      </a:rPr>
                                      <m:t>𝐸</m:t>
                                    </m:r>
                                  </m:den>
                                </m:f>
                              </m:oMath>
                            </m:oMathPara>
                          </a14:m>
                          <a:endParaRPr sz="1100" dirty="0"/>
                        </a:p>
                      </a:txBody>
                      <a:tcPr/>
                    </a:tc>
                    <a:tc>
                      <a:txBody>
                        <a:bodyPr/>
                        <a:lstStyle/>
                        <a:p>
                          <a:pPr algn="ctr"/>
                          <a:r>
                            <a:rPr sz="1100"/>
                            <a:t>N/A</a:t>
                          </a:r>
                        </a:p>
                      </a:txBody>
                      <a:tcPr/>
                    </a:tc>
                    <a:tc>
                      <a:txBody>
                        <a:bodyPr/>
                        <a:lstStyle/>
                        <a:p>
                          <a:pPr algn="ctr"/>
                          <a:r>
                            <a:rPr sz="1100"/>
                            <a:t>N/A</a:t>
                          </a:r>
                        </a:p>
                      </a:txBody>
                      <a:tcPr/>
                    </a:tc>
                    <a:extLst>
                      <a:ext uri="{0D108BD9-81ED-4DB2-BD59-A6C34878D82A}">
                        <a16:rowId xmlns:a16="http://schemas.microsoft.com/office/drawing/2014/main" val="10001"/>
                      </a:ext>
                    </a:extLst>
                  </a:tr>
                  <a:tr h="372245">
                    <a:tc>
                      <a:txBody>
                        <a:bodyPr/>
                        <a:lstStyle/>
                        <a:p>
                          <a:pPr algn="ctr"/>
                          <a:r>
                            <a:rPr sz="1100" b="1" dirty="0"/>
                            <a:t>Incoherent vetoing of </a:t>
                          </a:r>
                          <a:r>
                            <a:rPr sz="1100" b="1" dirty="0" err="1"/>
                            <a:t>e+A</a:t>
                          </a:r>
                          <a:endParaRPr sz="1100" b="1" dirty="0"/>
                        </a:p>
                      </a:txBody>
                      <a:tcPr/>
                    </a:tc>
                    <a:tc>
                      <a:txBody>
                        <a:bodyPr/>
                        <a:lstStyle/>
                        <a:p>
                          <a:pPr algn="ctr"/>
                          <a:r>
                            <a:rPr sz="1100" dirty="0"/>
                            <a:t>Neutrons</a:t>
                          </a:r>
                          <a:endParaRPr lang="en-US" altLang="zh-TW" sz="1100" dirty="0"/>
                        </a:p>
                        <a:p>
                          <a:pPr algn="ctr"/>
                          <a:r>
                            <a:rPr sz="1100" dirty="0"/>
                            <a:t>photons</a:t>
                          </a:r>
                        </a:p>
                      </a:txBody>
                      <a:tcPr/>
                    </a:tc>
                    <a:tc>
                      <a:txBody>
                        <a:bodyPr/>
                        <a:lstStyle/>
                        <a:p>
                          <a:pPr algn="ctr"/>
                          <a14:m>
                            <m:oMathPara xmlns:m="http://schemas.openxmlformats.org/officeDocument/2006/math">
                              <m:oMath>
                                <m:f>
                                  <m:fPr>
                                    <m:ctrlPr>
                                      <a:rPr lang="zh-TW" altLang="ar-AE" sz="1100" i="1" smtClean="0">
                                        <a:latin typeface="Cambria Math" panose="02040503050406030204" pitchFamily="18" charset="0"/>
                                      </a:rPr>
                                    </m:ctrlPr>
                                  </m:fPr>
                                  <m:num>
                                    <m:sSub>
                                      <m:sSubPr>
                                        <m:ctrlPr>
                                          <a:rPr lang="zh-TW" altLang="ar-AE" sz="1100" i="1" smtClean="0">
                                            <a:latin typeface="Cambria Math" panose="02040503050406030204" pitchFamily="18" charset="0"/>
                                          </a:rPr>
                                        </m:ctrlPr>
                                      </m:sSubPr>
                                      <m:e>
                                        <m:r>
                                          <a:rPr lang="zh-TW" altLang="ar-AE" sz="1100" i="1" smtClean="0">
                                            <a:latin typeface="Cambria Math" panose="02040503050406030204" pitchFamily="18" charset="0"/>
                                          </a:rPr>
                                          <m:t>𝜎</m:t>
                                        </m:r>
                                      </m:e>
                                      <m:sub>
                                        <m:r>
                                          <a:rPr lang="zh-TW" altLang="ar-AE" sz="1100" b="0" i="1" smtClean="0">
                                            <a:latin typeface="Cambria Math" panose="02040503050406030204" pitchFamily="18" charset="0"/>
                                          </a:rPr>
                                          <m:t>𝐸</m:t>
                                        </m:r>
                                      </m:sub>
                                    </m:sSub>
                                  </m:num>
                                  <m:den>
                                    <m:r>
                                      <a:rPr lang="zh-TW" altLang="ar-AE" sz="1100" b="0" i="1" smtClean="0">
                                        <a:latin typeface="Cambria Math" panose="02040503050406030204" pitchFamily="18" charset="0"/>
                                      </a:rPr>
                                      <m:t>𝐸</m:t>
                                    </m:r>
                                  </m:den>
                                </m:f>
                                <m:r>
                                  <a:rPr lang="ar-AE" altLang="zh-TW" sz="1100" i="1" smtClean="0">
                                    <a:latin typeface="Cambria Math" panose="02040503050406030204" pitchFamily="18" charset="0"/>
                                    <a:ea typeface="Cambria Math" panose="02040503050406030204" pitchFamily="18" charset="0"/>
                                  </a:rPr>
                                  <m:t>≤</m:t>
                                </m:r>
                                <m:f>
                                  <m:fPr>
                                    <m:ctrlPr>
                                      <a:rPr lang="en-US" altLang="zh-TW" sz="1100" i="1" smtClean="0">
                                        <a:latin typeface="Cambria Math" panose="02040503050406030204" pitchFamily="18" charset="0"/>
                                        <a:ea typeface="Cambria Math" panose="02040503050406030204" pitchFamily="18" charset="0"/>
                                      </a:rPr>
                                    </m:ctrlPr>
                                  </m:fPr>
                                  <m:num>
                                    <m:r>
                                      <a:rPr lang="en-US" altLang="zh-TW" sz="1100" i="1" smtClean="0">
                                        <a:latin typeface="Cambria Math" panose="02040503050406030204" pitchFamily="18" charset="0"/>
                                        <a:ea typeface="Cambria Math" panose="02040503050406030204" pitchFamily="18" charset="0"/>
                                      </a:rPr>
                                      <m:t>100</m:t>
                                    </m:r>
                                    <m:r>
                                      <a:rPr lang="ar-AE" altLang="zh-TW" sz="1100" i="1" smtClean="0">
                                        <a:latin typeface="Cambria Math" panose="02040503050406030204" pitchFamily="18" charset="0"/>
                                        <a:ea typeface="Cambria Math" panose="02040503050406030204" pitchFamily="18" charset="0"/>
                                      </a:rPr>
                                      <m:t>%</m:t>
                                    </m:r>
                                  </m:num>
                                  <m:den>
                                    <m:r>
                                      <a:rPr lang="ar-AE" altLang="zh-TW" sz="1100" i="1" smtClean="0">
                                        <a:latin typeface="Cambria Math" panose="02040503050406030204" pitchFamily="18" charset="0"/>
                                        <a:ea typeface="Cambria Math" panose="02040503050406030204" pitchFamily="18" charset="0"/>
                                      </a:rPr>
                                      <m:t>√</m:t>
                                    </m:r>
                                    <m:r>
                                      <m:rPr>
                                        <m:sty m:val="p"/>
                                      </m:rPr>
                                      <a:rPr lang="en-US" altLang="zh-TW" sz="1100" i="1" smtClean="0">
                                        <a:latin typeface="Cambria Math" panose="02040503050406030204" pitchFamily="18" charset="0"/>
                                        <a:ea typeface="Cambria Math" panose="02040503050406030204" pitchFamily="18" charset="0"/>
                                      </a:rPr>
                                      <m:t>E</m:t>
                                    </m:r>
                                  </m:den>
                                </m:f>
                              </m:oMath>
                            </m:oMathPara>
                          </a14:m>
                          <a:endParaRPr lang="ar-AE" altLang="zh-TW" sz="1100" dirty="0"/>
                        </a:p>
                      </a:txBody>
                      <a:tcPr/>
                    </a:tc>
                    <a:tc>
                      <a:txBody>
                        <a:bodyPr/>
                        <a:lstStyle/>
                        <a:p>
                          <a:pPr algn="ctr"/>
                          <a:r>
                            <a:rPr lang="en-US" sz="1100" dirty="0"/>
                            <a:t>N/A</a:t>
                          </a:r>
                        </a:p>
                      </a:txBody>
                      <a:tcPr/>
                    </a:tc>
                    <a:tc>
                      <a:txBody>
                        <a:bodyPr/>
                        <a:lstStyle/>
                        <a:p>
                          <a:pPr algn="ctr"/>
                          <a:r>
                            <a:rPr sz="1100" b="1" dirty="0">
                              <a:solidFill>
                                <a:srgbClr val="0000FF"/>
                              </a:solidFill>
                              <a:latin typeface="+mn-lt"/>
                              <a:cs typeface="Times New Roman" panose="02020603050405020304" pitchFamily="18" charset="0"/>
                            </a:rPr>
                            <a:t>100 MeV </a:t>
                          </a:r>
                          <a:endParaRPr lang="en-US" altLang="zh-TW" sz="1100" b="1" dirty="0">
                            <a:solidFill>
                              <a:srgbClr val="0000FF"/>
                            </a:solidFill>
                            <a:latin typeface="+mn-lt"/>
                            <a:cs typeface="Times New Roman" panose="02020603050405020304" pitchFamily="18" charset="0"/>
                          </a:endParaRPr>
                        </a:p>
                        <a:p>
                          <a:pPr algn="ctr"/>
                          <a:r>
                            <a:rPr sz="1100" b="1" dirty="0">
                              <a:solidFill>
                                <a:srgbClr val="0000FF"/>
                              </a:solidFill>
                              <a:latin typeface="+mn-lt"/>
                              <a:cs typeface="Times New Roman" panose="02020603050405020304" pitchFamily="18" charset="0"/>
                            </a:rPr>
                            <a:t>photon sensitivit</a:t>
                          </a:r>
                          <a:r>
                            <a:rPr lang="en-US" sz="1100" b="1" dirty="0">
                              <a:solidFill>
                                <a:srgbClr val="0000FF"/>
                              </a:solidFill>
                              <a:latin typeface="+mn-lt"/>
                              <a:cs typeface="Times New Roman" panose="02020603050405020304" pitchFamily="18" charset="0"/>
                            </a:rPr>
                            <a:t>y</a:t>
                          </a:r>
                        </a:p>
                      </a:txBody>
                      <a:tcPr>
                        <a:solidFill>
                          <a:srgbClr val="FFFF00"/>
                        </a:solidFill>
                      </a:tcPr>
                    </a:tc>
                    <a:tc>
                      <a:txBody>
                        <a:bodyPr/>
                        <a:lstStyle/>
                        <a:p>
                          <a:pPr algn="ctr"/>
                          <a:r>
                            <a:rPr sz="1100" dirty="0">
                              <a:solidFill>
                                <a:schemeClr val="tx1"/>
                              </a:solidFill>
                            </a:rPr>
                            <a:t>N/A</a:t>
                          </a:r>
                        </a:p>
                      </a:txBody>
                      <a:tcPr/>
                    </a:tc>
                    <a:extLst>
                      <a:ext uri="{0D108BD9-81ED-4DB2-BD59-A6C34878D82A}">
                        <a16:rowId xmlns:a16="http://schemas.microsoft.com/office/drawing/2014/main" val="10003"/>
                      </a:ext>
                    </a:extLst>
                  </a:tr>
                  <a:tr h="334283">
                    <a:tc>
                      <a:txBody>
                        <a:bodyPr/>
                        <a:lstStyle/>
                        <a:p>
                          <a:pPr algn="ctr"/>
                          <a:r>
                            <a:rPr sz="1100" b="1" dirty="0"/>
                            <a:t>u-channel </a:t>
                          </a:r>
                          <a:endParaRPr lang="en-US" altLang="zh-TW" sz="1100" b="1" dirty="0"/>
                        </a:p>
                        <a:p>
                          <a:pPr algn="ctr"/>
                          <a:r>
                            <a:rPr sz="1100" b="1" dirty="0"/>
                            <a:t>backward </a:t>
                          </a:r>
                          <a:r>
                            <a:rPr lang="en-US" altLang="zh-TW" sz="1100" b="1" dirty="0"/>
                            <a:t>D</a:t>
                          </a:r>
                          <a:r>
                            <a:rPr sz="1100" b="1" dirty="0"/>
                            <a:t>VCS</a:t>
                          </a:r>
                        </a:p>
                      </a:txBody>
                      <a:tcPr/>
                    </a:tc>
                    <a:tc>
                      <a:txBody>
                        <a:bodyPr/>
                        <a:lstStyle/>
                        <a:p>
                          <a:pPr algn="ctr"/>
                          <a:r>
                            <a:rPr sz="1100"/>
                            <a:t>Photons</a:t>
                          </a:r>
                        </a:p>
                      </a:txBody>
                      <a:tcPr/>
                    </a:tc>
                    <a:tc>
                      <a:txBody>
                        <a:bodyPr/>
                        <a:lstStyle/>
                        <a:p>
                          <a:pPr algn="ctr"/>
                          <a:r>
                            <a:rPr lang="en-US" sz="1100" dirty="0"/>
                            <a:t>N/A</a:t>
                          </a:r>
                        </a:p>
                      </a:txBody>
                      <a:tcPr/>
                    </a:tc>
                    <a:tc>
                      <a:txBody>
                        <a:bodyPr/>
                        <a:lstStyle/>
                        <a:p>
                          <a:pPr algn="ctr"/>
                          <a:r>
                            <a:rPr lang="en-US" sz="1100" dirty="0"/>
                            <a:t>N/A</a:t>
                          </a:r>
                        </a:p>
                      </a:txBody>
                      <a:tcPr/>
                    </a:tc>
                    <a:tc>
                      <a:txBody>
                        <a:bodyPr/>
                        <a:lstStyle/>
                        <a:p>
                          <a:pPr algn="ctr"/>
                          <a14:m>
                            <m:oMathPara xmlns:m="http://schemas.openxmlformats.org/officeDocument/2006/math">
                              <m:oMath>
                                <m:f>
                                  <m:fPr>
                                    <m:ctrlPr>
                                      <a:rPr lang="zh-TW" altLang="ar-AE" sz="1100" b="0" i="1" smtClean="0">
                                        <a:solidFill>
                                          <a:schemeClr val="tx1"/>
                                        </a:solidFill>
                                        <a:latin typeface="Cambria Math" panose="02040503050406030204" pitchFamily="18" charset="0"/>
                                      </a:rPr>
                                    </m:ctrlPr>
                                  </m:fPr>
                                  <m:num>
                                    <m:sSub>
                                      <m:sSubPr>
                                        <m:ctrlPr>
                                          <a:rPr lang="zh-TW" altLang="ar-AE" sz="1100" b="0" i="1" smtClean="0">
                                            <a:solidFill>
                                              <a:schemeClr val="tx1"/>
                                            </a:solidFill>
                                            <a:latin typeface="Cambria Math" panose="02040503050406030204" pitchFamily="18" charset="0"/>
                                          </a:rPr>
                                        </m:ctrlPr>
                                      </m:sSubPr>
                                      <m:e>
                                        <m:r>
                                          <a:rPr lang="zh-TW" altLang="ar-AE" sz="1100" b="0" i="1" smtClean="0">
                                            <a:solidFill>
                                              <a:schemeClr val="tx1"/>
                                            </a:solidFill>
                                            <a:latin typeface="Cambria Math" panose="02040503050406030204" pitchFamily="18" charset="0"/>
                                          </a:rPr>
                                          <m:t>𝜎</m:t>
                                        </m:r>
                                      </m:e>
                                      <m:sub>
                                        <m:r>
                                          <a:rPr lang="zh-TW" altLang="ar-AE" sz="1100" b="0" i="1" smtClean="0">
                                            <a:solidFill>
                                              <a:schemeClr val="tx1"/>
                                            </a:solidFill>
                                            <a:latin typeface="Cambria Math" panose="02040503050406030204" pitchFamily="18" charset="0"/>
                                          </a:rPr>
                                          <m:t>𝐸</m:t>
                                        </m:r>
                                      </m:sub>
                                    </m:sSub>
                                  </m:num>
                                  <m:den>
                                    <m:r>
                                      <a:rPr lang="zh-TW" altLang="ar-AE" sz="1100" b="0" i="1" smtClean="0">
                                        <a:solidFill>
                                          <a:schemeClr val="tx1"/>
                                        </a:solidFill>
                                        <a:latin typeface="Cambria Math" panose="02040503050406030204" pitchFamily="18" charset="0"/>
                                      </a:rPr>
                                      <m:t>𝐸</m:t>
                                    </m:r>
                                  </m:den>
                                </m:f>
                                <m:r>
                                  <a:rPr lang="ar-AE" altLang="zh-TW" sz="1100" b="0" i="1" smtClean="0">
                                    <a:solidFill>
                                      <a:schemeClr val="tx1"/>
                                    </a:solidFill>
                                    <a:latin typeface="Cambria Math" panose="02040503050406030204" pitchFamily="18" charset="0"/>
                                    <a:ea typeface="Cambria Math" panose="02040503050406030204" pitchFamily="18" charset="0"/>
                                  </a:rPr>
                                  <m:t>≤</m:t>
                                </m:r>
                                <m:f>
                                  <m:fPr>
                                    <m:ctrlPr>
                                      <a:rPr lang="zh-TW" altLang="ar-AE" sz="1100" b="0" i="1" smtClean="0">
                                        <a:solidFill>
                                          <a:schemeClr val="tx1"/>
                                        </a:solidFill>
                                        <a:latin typeface="Cambria Math" panose="02040503050406030204" pitchFamily="18" charset="0"/>
                                        <a:ea typeface="Cambria Math" panose="02040503050406030204" pitchFamily="18" charset="0"/>
                                      </a:rPr>
                                    </m:ctrlPr>
                                  </m:fPr>
                                  <m:num>
                                    <m:r>
                                      <a:rPr lang="zh-TW" altLang="ar-AE" sz="1100" b="0" i="1" smtClean="0">
                                        <a:solidFill>
                                          <a:schemeClr val="tx1"/>
                                        </a:solidFill>
                                        <a:latin typeface="Cambria Math" panose="02040503050406030204" pitchFamily="18" charset="0"/>
                                        <a:ea typeface="Cambria Math" panose="02040503050406030204" pitchFamily="18" charset="0"/>
                                      </a:rPr>
                                      <m:t>20</m:t>
                                    </m:r>
                                    <m:r>
                                      <a:rPr lang="ar-AE" altLang="zh-TW" sz="1100" b="0" i="1" smtClean="0">
                                        <a:solidFill>
                                          <a:schemeClr val="tx1"/>
                                        </a:solidFill>
                                        <a:latin typeface="Cambria Math" panose="02040503050406030204" pitchFamily="18" charset="0"/>
                                        <a:ea typeface="Cambria Math" panose="02040503050406030204" pitchFamily="18" charset="0"/>
                                      </a:rPr>
                                      <m:t>%</m:t>
                                    </m:r>
                                  </m:num>
                                  <m:den>
                                    <m:r>
                                      <a:rPr lang="ar-AE" altLang="zh-TW" sz="1100" b="0" i="1" smtClean="0">
                                        <a:solidFill>
                                          <a:schemeClr val="tx1"/>
                                        </a:solidFill>
                                        <a:latin typeface="Cambria Math" panose="02040503050406030204" pitchFamily="18" charset="0"/>
                                        <a:ea typeface="Cambria Math" panose="02040503050406030204" pitchFamily="18" charset="0"/>
                                      </a:rPr>
                                      <m:t>√</m:t>
                                    </m:r>
                                    <m:r>
                                      <a:rPr lang="zh-TW" altLang="ar-AE" sz="1100" b="0" i="1" smtClean="0">
                                        <a:solidFill>
                                          <a:schemeClr val="tx1"/>
                                        </a:solidFill>
                                        <a:latin typeface="Cambria Math" panose="02040503050406030204" pitchFamily="18" charset="0"/>
                                        <a:ea typeface="Cambria Math" panose="02040503050406030204" pitchFamily="18" charset="0"/>
                                      </a:rPr>
                                      <m:t>𝐸</m:t>
                                    </m:r>
                                  </m:den>
                                </m:f>
                                <m:r>
                                  <a:rPr lang="ar-AE" altLang="zh-TW" sz="1100" b="0" i="1" smtClean="0">
                                    <a:solidFill>
                                      <a:schemeClr val="tx1"/>
                                    </a:solidFill>
                                    <a:latin typeface="Cambria Math" panose="02040503050406030204" pitchFamily="18" charset="0"/>
                                    <a:ea typeface="Cambria Math" panose="02040503050406030204" pitchFamily="18" charset="0"/>
                                  </a:rPr>
                                  <m:t>⊕</m:t>
                                </m:r>
                                <m:r>
                                  <a:rPr lang="zh-TW" altLang="ar-AE" sz="1100" b="0" i="1" smtClean="0">
                                    <a:solidFill>
                                      <a:schemeClr val="tx1"/>
                                    </a:solidFill>
                                    <a:latin typeface="Cambria Math" panose="02040503050406030204" pitchFamily="18" charset="0"/>
                                    <a:ea typeface="Cambria Math" panose="02040503050406030204" pitchFamily="18" charset="0"/>
                                  </a:rPr>
                                  <m:t>3</m:t>
                                </m:r>
                                <m:r>
                                  <m:rPr>
                                    <m:nor/>
                                  </m:rPr>
                                  <a:rPr lang="ar-AE" altLang="zh-TW" sz="1100" b="0" i="0" dirty="0">
                                    <a:solidFill>
                                      <a:schemeClr val="tx1"/>
                                    </a:solidFill>
                                  </a:rPr>
                                  <m:t>%</m:t>
                                </m:r>
                              </m:oMath>
                            </m:oMathPara>
                          </a14:m>
                          <a:endParaRPr lang="ar-AE" sz="1100" b="0" dirty="0">
                            <a:solidFill>
                              <a:schemeClr val="tx1"/>
                            </a:solidFill>
                          </a:endParaRPr>
                        </a:p>
                      </a:txBody>
                      <a:tcPr/>
                    </a:tc>
                    <a:tc>
                      <a:txBody>
                        <a:bodyPr/>
                        <a:lstStyle/>
                        <a:p>
                          <a:pPr algn="ctr"/>
                          <a:r>
                            <a:rPr sz="1100" b="0" dirty="0">
                              <a:solidFill>
                                <a:schemeClr val="tx1"/>
                              </a:solidFill>
                            </a:rPr>
                            <a:t>&lt; 1–2 cm</a:t>
                          </a:r>
                        </a:p>
                      </a:txBody>
                      <a:tcPr/>
                    </a:tc>
                    <a:extLst>
                      <a:ext uri="{0D108BD9-81ED-4DB2-BD59-A6C34878D82A}">
                        <a16:rowId xmlns:a16="http://schemas.microsoft.com/office/drawing/2014/main" val="10004"/>
                      </a:ext>
                    </a:extLst>
                  </a:tr>
                  <a:tr h="0">
                    <a:tc>
                      <a:txBody>
                        <a:bodyPr/>
                        <a:lstStyle/>
                        <a:p>
                          <a:pPr algn="ctr"/>
                          <a:r>
                            <a:rPr lang="en-US" altLang="zh-TW" sz="1100" b="1" dirty="0">
                              <a:solidFill>
                                <a:srgbClr val="0000FF"/>
                              </a:solidFill>
                            </a:rPr>
                            <a:t>Pion/</a:t>
                          </a:r>
                          <a:r>
                            <a:rPr sz="1100" b="1" dirty="0">
                              <a:solidFill>
                                <a:srgbClr val="0000FF"/>
                              </a:solidFill>
                            </a:rPr>
                            <a:t>Kaon structure</a:t>
                          </a:r>
                        </a:p>
                      </a:txBody>
                      <a:tcPr>
                        <a:solidFill>
                          <a:srgbClr val="FFFF00"/>
                        </a:solidFill>
                      </a:tcPr>
                    </a:tc>
                    <a:tc>
                      <a:txBody>
                        <a:bodyPr/>
                        <a:lstStyle/>
                        <a:p>
                          <a:pPr algn="ctr"/>
                          <a:r>
                            <a:rPr lang="en-US" altLang="zh-TW" sz="1100" dirty="0">
                              <a:solidFill>
                                <a:srgbClr val="0000FF"/>
                              </a:solidFill>
                            </a:rPr>
                            <a:t>Neutrons</a:t>
                          </a:r>
                        </a:p>
                        <a:p>
                          <a:pPr algn="ctr"/>
                          <a:r>
                            <a:rPr lang="en-US" altLang="zh-TW" sz="1100" dirty="0">
                              <a:solidFill>
                                <a:srgbClr val="0000FF"/>
                              </a:solidFill>
                            </a:rPr>
                            <a:t>Photons</a:t>
                          </a:r>
                        </a:p>
                      </a:txBody>
                      <a:tcPr>
                        <a:solidFill>
                          <a:srgbClr val="FFFF00"/>
                        </a:solidFill>
                      </a:tcPr>
                    </a:tc>
                    <a:tc>
                      <a:txBody>
                        <a:bodyPr/>
                        <a:lstStyle/>
                        <a:p>
                          <a:pPr algn="ctr"/>
                          <a14:m>
                            <m:oMathPara xmlns:m="http://schemas.openxmlformats.org/officeDocument/2006/math">
                              <m:oMath>
                                <m:f>
                                  <m:fPr>
                                    <m:ctrlPr>
                                      <a:rPr lang="zh-TW" altLang="ar-AE" sz="1100" b="1" i="1" smtClean="0">
                                        <a:solidFill>
                                          <a:srgbClr val="0000FF"/>
                                        </a:solidFill>
                                        <a:latin typeface="Cambria Math" panose="02040503050406030204" pitchFamily="18" charset="0"/>
                                      </a:rPr>
                                    </m:ctrlPr>
                                  </m:fPr>
                                  <m:num>
                                    <m:sSub>
                                      <m:sSubPr>
                                        <m:ctrlPr>
                                          <a:rPr lang="zh-TW" altLang="ar-AE" sz="1100" b="1" i="1" smtClean="0">
                                            <a:solidFill>
                                              <a:srgbClr val="0000FF"/>
                                            </a:solidFill>
                                            <a:latin typeface="Cambria Math" panose="02040503050406030204" pitchFamily="18" charset="0"/>
                                          </a:rPr>
                                        </m:ctrlPr>
                                      </m:sSubPr>
                                      <m:e>
                                        <m:r>
                                          <a:rPr lang="zh-TW" altLang="ar-AE" sz="1100" b="1" i="1" smtClean="0">
                                            <a:solidFill>
                                              <a:srgbClr val="0000FF"/>
                                            </a:solidFill>
                                            <a:latin typeface="Cambria Math" panose="02040503050406030204" pitchFamily="18" charset="0"/>
                                          </a:rPr>
                                          <m:t>𝝈</m:t>
                                        </m:r>
                                      </m:e>
                                      <m:sub>
                                        <m:r>
                                          <a:rPr lang="zh-TW" altLang="ar-AE" sz="1100" b="1" i="1" smtClean="0">
                                            <a:solidFill>
                                              <a:srgbClr val="0000FF"/>
                                            </a:solidFill>
                                            <a:latin typeface="Cambria Math" panose="02040503050406030204" pitchFamily="18" charset="0"/>
                                          </a:rPr>
                                          <m:t>𝑬</m:t>
                                        </m:r>
                                      </m:sub>
                                    </m:sSub>
                                  </m:num>
                                  <m:den>
                                    <m:r>
                                      <a:rPr lang="zh-TW" altLang="ar-AE" sz="1100" b="1" i="1" smtClean="0">
                                        <a:solidFill>
                                          <a:srgbClr val="0000FF"/>
                                        </a:solidFill>
                                        <a:latin typeface="Cambria Math" panose="02040503050406030204" pitchFamily="18" charset="0"/>
                                      </a:rPr>
                                      <m:t>𝑬</m:t>
                                    </m:r>
                                  </m:den>
                                </m:f>
                                <m:r>
                                  <a:rPr lang="ar-AE" altLang="zh-TW" sz="1100" b="1" i="1" smtClean="0">
                                    <a:solidFill>
                                      <a:srgbClr val="0000FF"/>
                                    </a:solidFill>
                                    <a:latin typeface="Cambria Math" panose="02040503050406030204" pitchFamily="18" charset="0"/>
                                    <a:ea typeface="Cambria Math" panose="02040503050406030204" pitchFamily="18" charset="0"/>
                                  </a:rPr>
                                  <m:t>≤</m:t>
                                </m:r>
                                <m:f>
                                  <m:fPr>
                                    <m:ctrlPr>
                                      <a:rPr lang="ar-AE" altLang="zh-TW" sz="1100" b="1" i="1" smtClean="0">
                                        <a:solidFill>
                                          <a:srgbClr val="0000FF"/>
                                        </a:solidFill>
                                        <a:latin typeface="Cambria Math" panose="02040503050406030204" pitchFamily="18" charset="0"/>
                                        <a:ea typeface="Cambria Math" panose="02040503050406030204" pitchFamily="18" charset="0"/>
                                      </a:rPr>
                                    </m:ctrlPr>
                                  </m:fPr>
                                  <m:num>
                                    <m:r>
                                      <a:rPr lang="ar-AE" altLang="zh-TW" sz="1100" b="1" i="1" smtClean="0">
                                        <a:solidFill>
                                          <a:srgbClr val="0000FF"/>
                                        </a:solidFill>
                                        <a:latin typeface="Cambria Math" panose="02040503050406030204" pitchFamily="18" charset="0"/>
                                        <a:ea typeface="Cambria Math" panose="02040503050406030204" pitchFamily="18" charset="0"/>
                                      </a:rPr>
                                      <m:t>𝟑𝟓</m:t>
                                    </m:r>
                                    <m:r>
                                      <a:rPr lang="ar-AE" altLang="zh-TW" sz="1100" b="1" i="1" smtClean="0">
                                        <a:solidFill>
                                          <a:srgbClr val="0000FF"/>
                                        </a:solidFill>
                                        <a:latin typeface="Cambria Math" panose="02040503050406030204" pitchFamily="18" charset="0"/>
                                        <a:ea typeface="Cambria Math" panose="02040503050406030204" pitchFamily="18" charset="0"/>
                                      </a:rPr>
                                      <m:t>%</m:t>
                                    </m:r>
                                  </m:num>
                                  <m:den>
                                    <m:rad>
                                      <m:radPr>
                                        <m:degHide m:val="on"/>
                                        <m:ctrlPr>
                                          <a:rPr lang="ar-AE" altLang="zh-TW" sz="1100" b="1" i="1" smtClean="0">
                                            <a:solidFill>
                                              <a:srgbClr val="0000FF"/>
                                            </a:solidFill>
                                            <a:latin typeface="Cambria Math" panose="02040503050406030204" pitchFamily="18" charset="0"/>
                                            <a:ea typeface="Cambria Math" panose="02040503050406030204" pitchFamily="18" charset="0"/>
                                          </a:rPr>
                                        </m:ctrlPr>
                                      </m:radPr>
                                      <m:deg/>
                                      <m:e>
                                        <m:r>
                                          <a:rPr lang="en-US" altLang="zh-TW" sz="1100" b="1" i="1" smtClean="0">
                                            <a:solidFill>
                                              <a:srgbClr val="0000FF"/>
                                            </a:solidFill>
                                            <a:latin typeface="Cambria Math" panose="02040503050406030204" pitchFamily="18" charset="0"/>
                                            <a:ea typeface="Cambria Math" panose="02040503050406030204" pitchFamily="18" charset="0"/>
                                          </a:rPr>
                                          <m:t>𝑬</m:t>
                                        </m:r>
                                      </m:e>
                                    </m:rad>
                                  </m:den>
                                </m:f>
                                <m:r>
                                  <a:rPr lang="ar-AE" altLang="zh-TW" sz="1100" b="1" i="1" smtClean="0">
                                    <a:solidFill>
                                      <a:srgbClr val="0000FF"/>
                                    </a:solidFill>
                                    <a:latin typeface="Cambria Math" panose="02040503050406030204" pitchFamily="18" charset="0"/>
                                    <a:ea typeface="Cambria Math" panose="02040503050406030204" pitchFamily="18" charset="0"/>
                                  </a:rPr>
                                  <m:t>⊕</m:t>
                                </m:r>
                                <m:r>
                                  <a:rPr lang="ar-AE" altLang="zh-TW" sz="1100" b="1" i="1" smtClean="0">
                                    <a:solidFill>
                                      <a:srgbClr val="0000FF"/>
                                    </a:solidFill>
                                    <a:latin typeface="Cambria Math" panose="02040503050406030204" pitchFamily="18" charset="0"/>
                                    <a:ea typeface="Cambria Math" panose="02040503050406030204" pitchFamily="18" charset="0"/>
                                  </a:rPr>
                                  <m:t>𝟓</m:t>
                                </m:r>
                                <m:r>
                                  <m:rPr>
                                    <m:nor/>
                                  </m:rPr>
                                  <a:rPr lang="ar-AE" altLang="zh-TW" sz="1100" b="1" i="0" dirty="0">
                                    <a:solidFill>
                                      <a:srgbClr val="0000FF"/>
                                    </a:solidFill>
                                  </a:rPr>
                                  <m:t>%</m:t>
                                </m:r>
                              </m:oMath>
                            </m:oMathPara>
                          </a14:m>
                          <a:endParaRPr lang="en-US" altLang="zh-TW" sz="1100" b="1" dirty="0">
                            <a:solidFill>
                              <a:srgbClr val="0000FF"/>
                            </a:solidFill>
                          </a:endParaRPr>
                        </a:p>
                      </a:txBody>
                      <a:tcPr>
                        <a:solidFill>
                          <a:srgbClr val="FFFF00"/>
                        </a:solidFill>
                      </a:tcPr>
                    </a:tc>
                    <a:tc>
                      <a:txBody>
                        <a:bodyPr/>
                        <a:lstStyle/>
                        <a:p>
                          <a:pPr algn="ctr"/>
                          <a14:m>
                            <m:oMathPara xmlns:m="http://schemas.openxmlformats.org/officeDocument/2006/math">
                              <m:oMath>
                                <m:f>
                                  <m:fPr>
                                    <m:ctrlPr>
                                      <a:rPr lang="zh-TW" altLang="ar-AE" sz="1100" b="1" i="1" smtClean="0">
                                        <a:solidFill>
                                          <a:srgbClr val="0000FF"/>
                                        </a:solidFill>
                                        <a:latin typeface="Cambria Math" panose="02040503050406030204" pitchFamily="18" charset="0"/>
                                      </a:rPr>
                                    </m:ctrlPr>
                                  </m:fPr>
                                  <m:num>
                                    <m:sSub>
                                      <m:sSubPr>
                                        <m:ctrlPr>
                                          <a:rPr lang="zh-TW" altLang="ar-AE" sz="1100" b="1" i="1" smtClean="0">
                                            <a:solidFill>
                                              <a:srgbClr val="0000FF"/>
                                            </a:solidFill>
                                            <a:latin typeface="Cambria Math" panose="02040503050406030204" pitchFamily="18" charset="0"/>
                                          </a:rPr>
                                        </m:ctrlPr>
                                      </m:sSubPr>
                                      <m:e>
                                        <m:r>
                                          <a:rPr lang="zh-TW" altLang="ar-AE" sz="1100" b="1" i="1" smtClean="0">
                                            <a:solidFill>
                                              <a:srgbClr val="0000FF"/>
                                            </a:solidFill>
                                            <a:latin typeface="Cambria Math" panose="02040503050406030204" pitchFamily="18" charset="0"/>
                                          </a:rPr>
                                          <m:t>𝝈</m:t>
                                        </m:r>
                                      </m:e>
                                      <m:sub>
                                        <m:r>
                                          <a:rPr lang="zh-TW" altLang="ar-AE" sz="1100" b="1" i="1" smtClean="0">
                                            <a:solidFill>
                                              <a:srgbClr val="0000FF"/>
                                            </a:solidFill>
                                            <a:latin typeface="Cambria Math" panose="02040503050406030204" pitchFamily="18" charset="0"/>
                                          </a:rPr>
                                          <m:t>𝜽</m:t>
                                        </m:r>
                                      </m:sub>
                                    </m:sSub>
                                  </m:num>
                                  <m:den>
                                    <m:r>
                                      <a:rPr lang="zh-TW" altLang="ar-AE" sz="1100" b="1" i="1" smtClean="0">
                                        <a:solidFill>
                                          <a:srgbClr val="0000FF"/>
                                        </a:solidFill>
                                        <a:latin typeface="Cambria Math" panose="02040503050406030204" pitchFamily="18" charset="0"/>
                                      </a:rPr>
                                      <m:t>𝜽</m:t>
                                    </m:r>
                                  </m:den>
                                </m:f>
                                <m:r>
                                  <a:rPr lang="ar-AE" altLang="zh-TW" sz="1100" b="1" i="1" smtClean="0">
                                    <a:solidFill>
                                      <a:srgbClr val="0000FF"/>
                                    </a:solidFill>
                                    <a:latin typeface="Cambria Math" panose="02040503050406030204" pitchFamily="18" charset="0"/>
                                    <a:ea typeface="Cambria Math" panose="02040503050406030204" pitchFamily="18" charset="0"/>
                                  </a:rPr>
                                  <m:t>≤</m:t>
                                </m:r>
                                <m:f>
                                  <m:fPr>
                                    <m:ctrlPr>
                                      <a:rPr lang="en-US" altLang="zh-TW" sz="1100" b="1" i="1" smtClean="0">
                                        <a:solidFill>
                                          <a:srgbClr val="0000FF"/>
                                        </a:solidFill>
                                        <a:latin typeface="Cambria Math" panose="02040503050406030204" pitchFamily="18" charset="0"/>
                                        <a:ea typeface="Cambria Math" panose="02040503050406030204" pitchFamily="18" charset="0"/>
                                      </a:rPr>
                                    </m:ctrlPr>
                                  </m:fPr>
                                  <m:num>
                                    <m:r>
                                      <a:rPr lang="en-US" altLang="zh-TW" sz="1100" b="1" i="1" smtClean="0">
                                        <a:solidFill>
                                          <a:srgbClr val="0000FF"/>
                                        </a:solidFill>
                                        <a:latin typeface="Cambria Math" panose="02040503050406030204" pitchFamily="18" charset="0"/>
                                        <a:ea typeface="Cambria Math" panose="02040503050406030204" pitchFamily="18" charset="0"/>
                                      </a:rPr>
                                      <m:t>𝟑</m:t>
                                    </m:r>
                                    <m:r>
                                      <a:rPr lang="ar-AE" altLang="zh-TW" sz="1100" b="1" i="1" smtClean="0">
                                        <a:solidFill>
                                          <a:srgbClr val="0000FF"/>
                                        </a:solidFill>
                                        <a:latin typeface="Cambria Math" panose="02040503050406030204" pitchFamily="18" charset="0"/>
                                        <a:ea typeface="Cambria Math" panose="02040503050406030204" pitchFamily="18" charset="0"/>
                                      </a:rPr>
                                      <m:t> </m:t>
                                    </m:r>
                                    <m:r>
                                      <a:rPr lang="zh-TW" altLang="ar-AE" sz="1100" b="1" i="1" smtClean="0">
                                        <a:solidFill>
                                          <a:srgbClr val="0000FF"/>
                                        </a:solidFill>
                                        <a:latin typeface="Cambria Math" panose="02040503050406030204" pitchFamily="18" charset="0"/>
                                        <a:ea typeface="Cambria Math" panose="02040503050406030204" pitchFamily="18" charset="0"/>
                                      </a:rPr>
                                      <m:t>𝒎𝒓𝒂𝒅</m:t>
                                    </m:r>
                                  </m:num>
                                  <m:den>
                                    <m:r>
                                      <a:rPr lang="ar-AE" altLang="zh-TW" sz="1100" b="1" i="1" smtClean="0">
                                        <a:solidFill>
                                          <a:srgbClr val="0000FF"/>
                                        </a:solidFill>
                                        <a:latin typeface="Cambria Math" panose="02040503050406030204" pitchFamily="18" charset="0"/>
                                        <a:ea typeface="Cambria Math" panose="02040503050406030204" pitchFamily="18" charset="0"/>
                                      </a:rPr>
                                      <m:t>√</m:t>
                                    </m:r>
                                    <m:r>
                                      <a:rPr lang="zh-TW" altLang="ar-AE" sz="1100" b="1" i="1" smtClean="0">
                                        <a:solidFill>
                                          <a:srgbClr val="0000FF"/>
                                        </a:solidFill>
                                        <a:latin typeface="Cambria Math" panose="02040503050406030204" pitchFamily="18" charset="0"/>
                                        <a:ea typeface="Cambria Math" panose="02040503050406030204" pitchFamily="18" charset="0"/>
                                      </a:rPr>
                                      <m:t>𝑬</m:t>
                                    </m:r>
                                  </m:den>
                                </m:f>
                              </m:oMath>
                            </m:oMathPara>
                          </a14:m>
                          <a:endParaRPr lang="ar-AE" sz="1100" b="1" dirty="0">
                            <a:solidFill>
                              <a:srgbClr val="0000FF"/>
                            </a:solidFill>
                          </a:endParaRPr>
                        </a:p>
                      </a:txBody>
                      <a:tcPr>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f>
                                  <m:fPr>
                                    <m:ctrlPr>
                                      <a:rPr lang="zh-TW" altLang="ar-AE" sz="1100" b="1" i="1" smtClean="0">
                                        <a:solidFill>
                                          <a:srgbClr val="0000FF"/>
                                        </a:solidFill>
                                        <a:effectLst/>
                                        <a:latin typeface="Cambria Math" panose="02040503050406030204" pitchFamily="18" charset="0"/>
                                      </a:rPr>
                                    </m:ctrlPr>
                                  </m:fPr>
                                  <m:num>
                                    <m:sSub>
                                      <m:sSubPr>
                                        <m:ctrlPr>
                                          <a:rPr lang="zh-TW" altLang="ar-AE" sz="1100" b="1" i="0" smtClean="0">
                                            <a:solidFill>
                                              <a:srgbClr val="0000FF"/>
                                            </a:solidFill>
                                            <a:effectLst/>
                                            <a:latin typeface="Cambria Math" panose="02040503050406030204" pitchFamily="18" charset="0"/>
                                          </a:rPr>
                                        </m:ctrlPr>
                                      </m:sSubPr>
                                      <m:e>
                                        <m:r>
                                          <a:rPr lang="zh-TW" altLang="ar-AE" sz="1100" b="1" i="0" smtClean="0">
                                            <a:solidFill>
                                              <a:srgbClr val="0000FF"/>
                                            </a:solidFill>
                                            <a:effectLst/>
                                            <a:latin typeface="Cambria Math" panose="02040503050406030204" pitchFamily="18" charset="0"/>
                                          </a:rPr>
                                          <m:t>𝛔</m:t>
                                        </m:r>
                                      </m:e>
                                      <m:sub>
                                        <m:r>
                                          <a:rPr lang="zh-TW" altLang="ar-AE" sz="1100" b="1" i="0" smtClean="0">
                                            <a:solidFill>
                                              <a:srgbClr val="0000FF"/>
                                            </a:solidFill>
                                            <a:effectLst/>
                                            <a:latin typeface="Cambria Math" panose="02040503050406030204" pitchFamily="18" charset="0"/>
                                          </a:rPr>
                                          <m:t>𝐄</m:t>
                                        </m:r>
                                      </m:sub>
                                    </m:sSub>
                                  </m:num>
                                  <m:den>
                                    <m:r>
                                      <a:rPr lang="zh-TW" altLang="ar-AE" sz="1100" b="1" i="0" smtClean="0">
                                        <a:solidFill>
                                          <a:srgbClr val="0000FF"/>
                                        </a:solidFill>
                                        <a:effectLst/>
                                        <a:latin typeface="Cambria Math" panose="02040503050406030204" pitchFamily="18" charset="0"/>
                                      </a:rPr>
                                      <m:t>𝐄</m:t>
                                    </m:r>
                                  </m:den>
                                </m:f>
                                <m:r>
                                  <a:rPr lang="ar-AE" altLang="zh-TW" sz="1100" b="1" i="0" smtClean="0">
                                    <a:solidFill>
                                      <a:srgbClr val="0000FF"/>
                                    </a:solidFill>
                                    <a:effectLst/>
                                    <a:latin typeface="Cambria Math" panose="02040503050406030204" pitchFamily="18" charset="0"/>
                                    <a:ea typeface="Cambria Math" panose="02040503050406030204" pitchFamily="18" charset="0"/>
                                  </a:rPr>
                                  <m:t>≤</m:t>
                                </m:r>
                                <m:f>
                                  <m:fPr>
                                    <m:ctrlPr>
                                      <a:rPr lang="en-US" altLang="zh-TW" sz="1100" b="1" i="0" smtClean="0">
                                        <a:solidFill>
                                          <a:srgbClr val="0000FF"/>
                                        </a:solidFill>
                                        <a:effectLst/>
                                        <a:latin typeface="Cambria Math" panose="02040503050406030204" pitchFamily="18" charset="0"/>
                                        <a:ea typeface="Cambria Math" panose="02040503050406030204" pitchFamily="18" charset="0"/>
                                      </a:rPr>
                                    </m:ctrlPr>
                                  </m:fPr>
                                  <m:num>
                                    <m:r>
                                      <a:rPr lang="en-US" altLang="zh-TW" sz="1100" b="1" i="0" smtClean="0">
                                        <a:solidFill>
                                          <a:srgbClr val="0000FF"/>
                                        </a:solidFill>
                                        <a:effectLst/>
                                        <a:latin typeface="Cambria Math" panose="02040503050406030204" pitchFamily="18" charset="0"/>
                                        <a:ea typeface="Cambria Math" panose="02040503050406030204" pitchFamily="18" charset="0"/>
                                      </a:rPr>
                                      <m:t>𝟐𝟎</m:t>
                                    </m:r>
                                    <m:r>
                                      <a:rPr lang="ar-AE" altLang="zh-TW" sz="1100" b="1" i="0" smtClean="0">
                                        <a:solidFill>
                                          <a:srgbClr val="0000FF"/>
                                        </a:solidFill>
                                        <a:effectLst/>
                                        <a:latin typeface="Cambria Math" panose="02040503050406030204" pitchFamily="18" charset="0"/>
                                        <a:ea typeface="Cambria Math" panose="02040503050406030204" pitchFamily="18" charset="0"/>
                                      </a:rPr>
                                      <m:t>%</m:t>
                                    </m:r>
                                  </m:num>
                                  <m:den>
                                    <m:rad>
                                      <m:radPr>
                                        <m:degHide m:val="on"/>
                                        <m:ctrlPr>
                                          <a:rPr lang="ar-AE" altLang="zh-TW" sz="1100" b="1" i="1" smtClean="0">
                                            <a:solidFill>
                                              <a:srgbClr val="0000FF"/>
                                            </a:solidFill>
                                            <a:effectLst/>
                                            <a:latin typeface="Cambria Math" panose="02040503050406030204" pitchFamily="18" charset="0"/>
                                            <a:ea typeface="Cambria Math" panose="02040503050406030204" pitchFamily="18" charset="0"/>
                                          </a:rPr>
                                        </m:ctrlPr>
                                      </m:radPr>
                                      <m:deg/>
                                      <m:e>
                                        <m:r>
                                          <a:rPr lang="zh-TW" altLang="ar-AE" sz="1100" b="1" i="0" smtClean="0">
                                            <a:solidFill>
                                              <a:srgbClr val="0000FF"/>
                                            </a:solidFill>
                                            <a:effectLst/>
                                            <a:latin typeface="Cambria Math" panose="02040503050406030204" pitchFamily="18" charset="0"/>
                                            <a:ea typeface="Cambria Math" panose="02040503050406030204" pitchFamily="18" charset="0"/>
                                          </a:rPr>
                                          <m:t>𝐄</m:t>
                                        </m:r>
                                      </m:e>
                                    </m:rad>
                                  </m:den>
                                </m:f>
                                <m:r>
                                  <a:rPr lang="ar-AE" altLang="zh-TW" sz="1100" b="1" i="0" smtClean="0">
                                    <a:solidFill>
                                      <a:srgbClr val="0000FF"/>
                                    </a:solidFill>
                                    <a:effectLst/>
                                    <a:latin typeface="Cambria Math" panose="02040503050406030204" pitchFamily="18" charset="0"/>
                                    <a:ea typeface="Cambria Math" panose="02040503050406030204" pitchFamily="18" charset="0"/>
                                  </a:rPr>
                                  <m:t>⊕</m:t>
                                </m:r>
                                <m:r>
                                  <m:rPr>
                                    <m:nor/>
                                  </m:rPr>
                                  <a:rPr lang="en-US" altLang="zh-TW" sz="1100" b="1" i="0" smtClean="0">
                                    <a:solidFill>
                                      <a:srgbClr val="0000FF"/>
                                    </a:solidFill>
                                    <a:effectLst/>
                                    <a:latin typeface="Cambria Math" panose="02040503050406030204" pitchFamily="18" charset="0"/>
                                    <a:ea typeface="Cambria Math" panose="02040503050406030204" pitchFamily="18" charset="0"/>
                                  </a:rPr>
                                  <m:t>5</m:t>
                                </m:r>
                                <m:r>
                                  <m:rPr>
                                    <m:nor/>
                                  </m:rPr>
                                  <a:rPr lang="ar-AE" altLang="zh-TW" sz="1100" b="1" i="0" dirty="0">
                                    <a:solidFill>
                                      <a:srgbClr val="0000FF"/>
                                    </a:solidFill>
                                    <a:effectLst/>
                                  </a:rPr>
                                  <m:t>%</m:t>
                                </m:r>
                              </m:oMath>
                            </m:oMathPara>
                          </a14:m>
                          <a:endParaRPr lang="en-US" altLang="zh-TW" sz="1100" b="1" i="0" dirty="0">
                            <a:solidFill>
                              <a:srgbClr val="0000FF"/>
                            </a:solidFill>
                            <a:effectLst/>
                            <a:latin typeface="Cambria Math" panose="02040503050406030204" pitchFamily="18" charset="0"/>
                          </a:endParaRPr>
                        </a:p>
                      </a:txBody>
                      <a:tcPr>
                        <a:solidFill>
                          <a:srgbClr val="FFFF00"/>
                        </a:solidFill>
                      </a:tcPr>
                    </a:tc>
                    <a:tc>
                      <a:txBody>
                        <a:bodyPr/>
                        <a:lstStyle/>
                        <a:p>
                          <a:pPr algn="ctr"/>
                          <a14:m>
                            <m:oMathPara xmlns:m="http://schemas.openxmlformats.org/officeDocument/2006/math">
                              <m:oMath>
                                <m:f>
                                  <m:fPr>
                                    <m:ctrlPr>
                                      <a:rPr lang="zh-TW" altLang="ar-AE" sz="1100" b="1" i="1" smtClean="0">
                                        <a:solidFill>
                                          <a:srgbClr val="0000FF"/>
                                        </a:solidFill>
                                        <a:latin typeface="Cambria Math" panose="02040503050406030204" pitchFamily="18" charset="0"/>
                                      </a:rPr>
                                    </m:ctrlPr>
                                  </m:fPr>
                                  <m:num>
                                    <m:sSub>
                                      <m:sSubPr>
                                        <m:ctrlPr>
                                          <a:rPr lang="zh-TW" altLang="ar-AE" sz="1100" b="1" i="1" smtClean="0">
                                            <a:solidFill>
                                              <a:srgbClr val="0000FF"/>
                                            </a:solidFill>
                                            <a:latin typeface="Cambria Math" panose="02040503050406030204" pitchFamily="18" charset="0"/>
                                          </a:rPr>
                                        </m:ctrlPr>
                                      </m:sSubPr>
                                      <m:e>
                                        <m:r>
                                          <a:rPr lang="zh-TW" altLang="ar-AE" sz="1100" b="1" i="1" smtClean="0">
                                            <a:solidFill>
                                              <a:srgbClr val="0000FF"/>
                                            </a:solidFill>
                                            <a:latin typeface="Cambria Math" panose="02040503050406030204" pitchFamily="18" charset="0"/>
                                          </a:rPr>
                                          <m:t>𝝈</m:t>
                                        </m:r>
                                      </m:e>
                                      <m:sub>
                                        <m:r>
                                          <a:rPr lang="zh-TW" altLang="ar-AE" sz="1100" b="1" i="1" smtClean="0">
                                            <a:solidFill>
                                              <a:srgbClr val="0000FF"/>
                                            </a:solidFill>
                                            <a:latin typeface="Cambria Math" panose="02040503050406030204" pitchFamily="18" charset="0"/>
                                          </a:rPr>
                                          <m:t>𝜽</m:t>
                                        </m:r>
                                      </m:sub>
                                    </m:sSub>
                                  </m:num>
                                  <m:den>
                                    <m:r>
                                      <a:rPr lang="zh-TW" altLang="ar-AE" sz="1100" b="1" i="1" smtClean="0">
                                        <a:solidFill>
                                          <a:srgbClr val="0000FF"/>
                                        </a:solidFill>
                                        <a:latin typeface="Cambria Math" panose="02040503050406030204" pitchFamily="18" charset="0"/>
                                      </a:rPr>
                                      <m:t>𝜽</m:t>
                                    </m:r>
                                  </m:den>
                                </m:f>
                                <m:r>
                                  <a:rPr lang="ar-AE" altLang="zh-TW" sz="1100" b="1" i="1" smtClean="0">
                                    <a:solidFill>
                                      <a:srgbClr val="0000FF"/>
                                    </a:solidFill>
                                    <a:latin typeface="Cambria Math" panose="02040503050406030204" pitchFamily="18" charset="0"/>
                                    <a:ea typeface="Cambria Math" panose="02040503050406030204" pitchFamily="18" charset="0"/>
                                  </a:rPr>
                                  <m:t>≤</m:t>
                                </m:r>
                                <m:f>
                                  <m:fPr>
                                    <m:ctrlPr>
                                      <a:rPr lang="en-US" altLang="zh-TW" sz="1100" b="1" i="1" smtClean="0">
                                        <a:solidFill>
                                          <a:srgbClr val="0000FF"/>
                                        </a:solidFill>
                                        <a:latin typeface="Cambria Math" panose="02040503050406030204" pitchFamily="18" charset="0"/>
                                        <a:ea typeface="Cambria Math" panose="02040503050406030204" pitchFamily="18" charset="0"/>
                                      </a:rPr>
                                    </m:ctrlPr>
                                  </m:fPr>
                                  <m:num>
                                    <m:r>
                                      <a:rPr lang="en-US" altLang="zh-TW" sz="1100" b="1" i="1" smtClean="0">
                                        <a:solidFill>
                                          <a:srgbClr val="0000FF"/>
                                        </a:solidFill>
                                        <a:latin typeface="Cambria Math" panose="02040503050406030204" pitchFamily="18" charset="0"/>
                                        <a:ea typeface="Cambria Math" panose="02040503050406030204" pitchFamily="18" charset="0"/>
                                      </a:rPr>
                                      <m:t>𝟑</m:t>
                                    </m:r>
                                    <m:r>
                                      <a:rPr lang="ar-AE" altLang="zh-TW" sz="1100" b="1" i="1" smtClean="0">
                                        <a:solidFill>
                                          <a:srgbClr val="0000FF"/>
                                        </a:solidFill>
                                        <a:latin typeface="Cambria Math" panose="02040503050406030204" pitchFamily="18" charset="0"/>
                                        <a:ea typeface="Cambria Math" panose="02040503050406030204" pitchFamily="18" charset="0"/>
                                      </a:rPr>
                                      <m:t> </m:t>
                                    </m:r>
                                    <m:r>
                                      <a:rPr lang="zh-TW" altLang="ar-AE" sz="1100" b="1" i="1" smtClean="0">
                                        <a:solidFill>
                                          <a:srgbClr val="0000FF"/>
                                        </a:solidFill>
                                        <a:latin typeface="Cambria Math" panose="02040503050406030204" pitchFamily="18" charset="0"/>
                                        <a:ea typeface="Cambria Math" panose="02040503050406030204" pitchFamily="18" charset="0"/>
                                      </a:rPr>
                                      <m:t>𝒎𝒓𝒂𝒅</m:t>
                                    </m:r>
                                  </m:num>
                                  <m:den>
                                    <m:r>
                                      <a:rPr lang="ar-AE" altLang="zh-TW" sz="1100" b="1" i="1" smtClean="0">
                                        <a:solidFill>
                                          <a:srgbClr val="0000FF"/>
                                        </a:solidFill>
                                        <a:latin typeface="Cambria Math" panose="02040503050406030204" pitchFamily="18" charset="0"/>
                                        <a:ea typeface="Cambria Math" panose="02040503050406030204" pitchFamily="18" charset="0"/>
                                      </a:rPr>
                                      <m:t>√</m:t>
                                    </m:r>
                                    <m:r>
                                      <a:rPr lang="zh-TW" altLang="ar-AE" sz="1100" b="1" i="1" smtClean="0">
                                        <a:solidFill>
                                          <a:srgbClr val="0000FF"/>
                                        </a:solidFill>
                                        <a:latin typeface="Cambria Math" panose="02040503050406030204" pitchFamily="18" charset="0"/>
                                        <a:ea typeface="Cambria Math" panose="02040503050406030204" pitchFamily="18" charset="0"/>
                                      </a:rPr>
                                      <m:t>𝑬</m:t>
                                    </m:r>
                                  </m:den>
                                </m:f>
                              </m:oMath>
                            </m:oMathPara>
                          </a14:m>
                          <a:endParaRPr lang="en-US" sz="1100" b="1" i="0" dirty="0">
                            <a:solidFill>
                              <a:srgbClr val="0000FF"/>
                            </a:solidFill>
                          </a:endParaRPr>
                        </a:p>
                      </a:txBody>
                      <a:tcPr>
                        <a:solidFill>
                          <a:srgbClr val="FFFF00"/>
                        </a:solidFill>
                      </a:tcPr>
                    </a:tc>
                    <a:extLst>
                      <a:ext uri="{0D108BD9-81ED-4DB2-BD59-A6C34878D82A}">
                        <a16:rowId xmlns:a16="http://schemas.microsoft.com/office/drawing/2014/main" val="10005"/>
                      </a:ext>
                    </a:extLst>
                  </a:tr>
                </a:tbl>
              </a:graphicData>
            </a:graphic>
          </p:graphicFrame>
        </mc:Choice>
        <mc:Fallback>
          <p:graphicFrame>
            <p:nvGraphicFramePr>
              <p:cNvPr id="8" name="Table 2">
                <a:extLst>
                  <a:ext uri="{FF2B5EF4-FFF2-40B4-BE49-F238E27FC236}">
                    <a16:creationId xmlns:a16="http://schemas.microsoft.com/office/drawing/2014/main" id="{C4B2317C-0167-4312-9416-B179AC0D1022}"/>
                  </a:ext>
                </a:extLst>
              </p:cNvPr>
              <p:cNvGraphicFramePr>
                <a:graphicFrameLocks noGrp="1"/>
              </p:cNvGraphicFramePr>
              <p:nvPr>
                <p:extLst>
                  <p:ext uri="{D42A27DB-BD31-4B8C-83A1-F6EECF244321}">
                    <p14:modId xmlns:p14="http://schemas.microsoft.com/office/powerpoint/2010/main" val="34474209"/>
                  </p:ext>
                </p:extLst>
              </p:nvPr>
            </p:nvGraphicFramePr>
            <p:xfrm>
              <a:off x="185501" y="1176824"/>
              <a:ext cx="8772998" cy="2248599"/>
            </p:xfrm>
            <a:graphic>
              <a:graphicData uri="http://schemas.openxmlformats.org/drawingml/2006/table">
                <a:tbl>
                  <a:tblPr firstRow="1" bandRow="1">
                    <a:tableStyleId>{5940675A-B579-460E-94D1-54222C63F5DA}</a:tableStyleId>
                  </a:tblPr>
                  <a:tblGrid>
                    <a:gridCol w="1311723">
                      <a:extLst>
                        <a:ext uri="{9D8B030D-6E8A-4147-A177-3AD203B41FA5}">
                          <a16:colId xmlns:a16="http://schemas.microsoft.com/office/drawing/2014/main" val="20000"/>
                        </a:ext>
                      </a:extLst>
                    </a:gridCol>
                    <a:gridCol w="1032086">
                      <a:extLst>
                        <a:ext uri="{9D8B030D-6E8A-4147-A177-3AD203B41FA5}">
                          <a16:colId xmlns:a16="http://schemas.microsoft.com/office/drawing/2014/main" val="20001"/>
                        </a:ext>
                      </a:extLst>
                    </a:gridCol>
                    <a:gridCol w="1836837">
                      <a:extLst>
                        <a:ext uri="{9D8B030D-6E8A-4147-A177-3AD203B41FA5}">
                          <a16:colId xmlns:a16="http://schemas.microsoft.com/office/drawing/2014/main" val="20002"/>
                        </a:ext>
                      </a:extLst>
                    </a:gridCol>
                    <a:gridCol w="1545610">
                      <a:extLst>
                        <a:ext uri="{9D8B030D-6E8A-4147-A177-3AD203B41FA5}">
                          <a16:colId xmlns:a16="http://schemas.microsoft.com/office/drawing/2014/main" val="20003"/>
                        </a:ext>
                      </a:extLst>
                    </a:gridCol>
                    <a:gridCol w="1666323">
                      <a:extLst>
                        <a:ext uri="{9D8B030D-6E8A-4147-A177-3AD203B41FA5}">
                          <a16:colId xmlns:a16="http://schemas.microsoft.com/office/drawing/2014/main" val="20004"/>
                        </a:ext>
                      </a:extLst>
                    </a:gridCol>
                    <a:gridCol w="1380419">
                      <a:extLst>
                        <a:ext uri="{9D8B030D-6E8A-4147-A177-3AD203B41FA5}">
                          <a16:colId xmlns:a16="http://schemas.microsoft.com/office/drawing/2014/main" val="20005"/>
                        </a:ext>
                      </a:extLst>
                    </a:gridCol>
                  </a:tblGrid>
                  <a:tr h="259080">
                    <a:tc rowSpan="2">
                      <a:txBody>
                        <a:bodyPr/>
                        <a:lstStyle/>
                        <a:p>
                          <a:pPr algn="ctr"/>
                          <a:r>
                            <a:rPr sz="1100" b="1" dirty="0"/>
                            <a:t>Physics process</a:t>
                          </a:r>
                        </a:p>
                      </a:txBody>
                      <a:tcPr/>
                    </a:tc>
                    <a:tc rowSpan="2">
                      <a:txBody>
                        <a:bodyPr/>
                        <a:lstStyle/>
                        <a:p>
                          <a:pPr algn="ctr"/>
                          <a:r>
                            <a:rPr sz="1100" b="1" dirty="0"/>
                            <a:t>Final State </a:t>
                          </a:r>
                          <a:endParaRPr lang="en-US" altLang="zh-TW" sz="1100" b="1" dirty="0"/>
                        </a:p>
                        <a:p>
                          <a:pPr algn="ctr"/>
                          <a:r>
                            <a:rPr sz="1100" b="1" dirty="0"/>
                            <a:t>particles</a:t>
                          </a:r>
                        </a:p>
                      </a:txBody>
                      <a:tcPr/>
                    </a:tc>
                    <a:tc gridSpan="2">
                      <a:txBody>
                        <a:bodyPr/>
                        <a:lstStyle/>
                        <a:p>
                          <a:pPr algn="ctr"/>
                          <a:r>
                            <a:rPr lang="en-US" altLang="zh-TW" sz="1100" b="1" dirty="0"/>
                            <a:t>Neutron</a:t>
                          </a:r>
                        </a:p>
                      </a:txBody>
                      <a:tcPr>
                        <a:lnB w="12700" cap="flat" cmpd="sng" algn="ctr">
                          <a:solidFill>
                            <a:schemeClr val="tx1"/>
                          </a:solidFill>
                          <a:prstDash val="solid"/>
                          <a:round/>
                          <a:headEnd type="none" w="med" len="med"/>
                          <a:tailEnd type="none" w="med" len="med"/>
                        </a:lnB>
                      </a:tcPr>
                    </a:tc>
                    <a:tc hMerge="1">
                      <a:txBody>
                        <a:bodyPr/>
                        <a:lstStyle/>
                        <a:p>
                          <a:endParaRPr dirty="0"/>
                        </a:p>
                      </a:txBody>
                      <a:tcPr>
                        <a:lnB w="12700" cap="flat" cmpd="sng" algn="ctr">
                          <a:solidFill>
                            <a:schemeClr val="tx1"/>
                          </a:solidFill>
                          <a:prstDash val="solid"/>
                          <a:round/>
                          <a:headEnd type="none" w="med" len="med"/>
                          <a:tailEnd type="none" w="med" len="med"/>
                        </a:lnB>
                      </a:tcPr>
                    </a:tc>
                    <a:tc gridSpan="2">
                      <a:txBody>
                        <a:bodyPr/>
                        <a:lstStyle/>
                        <a:p>
                          <a:pPr algn="ctr"/>
                          <a:r>
                            <a:rPr lang="en-US" altLang="zh-TW" sz="1100" b="1" dirty="0"/>
                            <a:t>Photon</a:t>
                          </a:r>
                        </a:p>
                      </a:txBody>
                      <a:tcPr>
                        <a:lnB w="12700" cap="flat" cmpd="sng" algn="ctr">
                          <a:solidFill>
                            <a:schemeClr val="tx1"/>
                          </a:solidFill>
                          <a:prstDash val="solid"/>
                          <a:round/>
                          <a:headEnd type="none" w="med" len="med"/>
                          <a:tailEnd type="none" w="med" len="med"/>
                        </a:lnB>
                      </a:tcPr>
                    </a:tc>
                    <a:tc hMerge="1">
                      <a:txBody>
                        <a:bodyPr/>
                        <a:lstStyle/>
                        <a:p>
                          <a:endParaRPr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59080">
                    <a:tc vMerge="1">
                      <a:txBody>
                        <a:bodyPr/>
                        <a:lstStyle/>
                        <a:p>
                          <a:endParaRPr lang="zh-TW" altLang="en-US"/>
                        </a:p>
                      </a:txBody>
                      <a:tcPr/>
                    </a:tc>
                    <a:tc vMerge="1">
                      <a:txBody>
                        <a:bodyPr/>
                        <a:lstStyle/>
                        <a:p>
                          <a:endParaRPr lang="zh-TW"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Energy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Angular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Energy resolution</a:t>
                          </a:r>
                        </a:p>
                      </a:txBody>
                      <a:tcPr>
                        <a:lnT w="12700" cap="flat" cmpd="sng" algn="ctr">
                          <a:solidFill>
                            <a:schemeClr val="tx1"/>
                          </a:solidFill>
                          <a:prstDash val="solid"/>
                          <a:round/>
                          <a:headEnd type="none" w="med" len="med"/>
                          <a:tailEnd type="none" w="med" len="med"/>
                        </a:lnT>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TW" sz="1100" b="1" dirty="0"/>
                            <a:t>Spatial resolution</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7914821"/>
                      </a:ext>
                    </a:extLst>
                  </a:tr>
                  <a:tr h="432054">
                    <a:tc>
                      <a:txBody>
                        <a:bodyPr/>
                        <a:lstStyle/>
                        <a:p>
                          <a:pPr algn="ctr"/>
                          <a:r>
                            <a:rPr sz="1100" b="1" dirty="0"/>
                            <a:t>Spectator tagged </a:t>
                          </a:r>
                          <a:r>
                            <a:rPr sz="1100" b="1" dirty="0" err="1"/>
                            <a:t>e+d</a:t>
                          </a:r>
                          <a:endParaRPr sz="1100" b="1" dirty="0"/>
                        </a:p>
                      </a:txBody>
                      <a:tcPr/>
                    </a:tc>
                    <a:tc>
                      <a:txBody>
                        <a:bodyPr/>
                        <a:lstStyle/>
                        <a:p>
                          <a:pPr algn="ctr"/>
                          <a:r>
                            <a:rPr sz="1100" dirty="0"/>
                            <a:t>Neutrons</a:t>
                          </a:r>
                        </a:p>
                      </a:txBody>
                      <a:tcPr/>
                    </a:tc>
                    <a:tc>
                      <a:txBody>
                        <a:bodyPr/>
                        <a:lstStyle/>
                        <a:p>
                          <a:endParaRPr lang="en-US"/>
                        </a:p>
                      </a:txBody>
                      <a:tcPr>
                        <a:blipFill>
                          <a:blip r:embed="rId3"/>
                          <a:stretch>
                            <a:fillRect l="-128239" t="-121127" r="-251163" b="-307042"/>
                          </a:stretch>
                        </a:blipFill>
                      </a:tcPr>
                    </a:tc>
                    <a:tc>
                      <a:txBody>
                        <a:bodyPr/>
                        <a:lstStyle/>
                        <a:p>
                          <a:endParaRPr lang="en-US"/>
                        </a:p>
                      </a:txBody>
                      <a:tcPr>
                        <a:blipFill>
                          <a:blip r:embed="rId3"/>
                          <a:stretch>
                            <a:fillRect l="-270472" t="-121127" r="-197638" b="-307042"/>
                          </a:stretch>
                        </a:blipFill>
                      </a:tcPr>
                    </a:tc>
                    <a:tc>
                      <a:txBody>
                        <a:bodyPr/>
                        <a:lstStyle/>
                        <a:p>
                          <a:pPr algn="ctr"/>
                          <a:r>
                            <a:rPr sz="1100"/>
                            <a:t>N/A</a:t>
                          </a:r>
                        </a:p>
                      </a:txBody>
                      <a:tcPr/>
                    </a:tc>
                    <a:tc>
                      <a:txBody>
                        <a:bodyPr/>
                        <a:lstStyle/>
                        <a:p>
                          <a:pPr algn="ctr"/>
                          <a:r>
                            <a:rPr sz="1100"/>
                            <a:t>N/A</a:t>
                          </a:r>
                        </a:p>
                      </a:txBody>
                      <a:tcPr/>
                    </a:tc>
                    <a:extLst>
                      <a:ext uri="{0D108BD9-81ED-4DB2-BD59-A6C34878D82A}">
                        <a16:rowId xmlns:a16="http://schemas.microsoft.com/office/drawing/2014/main" val="10001"/>
                      </a:ext>
                    </a:extLst>
                  </a:tr>
                  <a:tr h="428625">
                    <a:tc>
                      <a:txBody>
                        <a:bodyPr/>
                        <a:lstStyle/>
                        <a:p>
                          <a:pPr algn="ctr"/>
                          <a:r>
                            <a:rPr sz="1100" b="1" dirty="0"/>
                            <a:t>Incoherent vetoing of </a:t>
                          </a:r>
                          <a:r>
                            <a:rPr sz="1100" b="1" dirty="0" err="1"/>
                            <a:t>e+A</a:t>
                          </a:r>
                          <a:endParaRPr sz="1100" b="1" dirty="0"/>
                        </a:p>
                      </a:txBody>
                      <a:tcPr/>
                    </a:tc>
                    <a:tc>
                      <a:txBody>
                        <a:bodyPr/>
                        <a:lstStyle/>
                        <a:p>
                          <a:pPr algn="ctr"/>
                          <a:r>
                            <a:rPr sz="1100" dirty="0"/>
                            <a:t>Neutrons</a:t>
                          </a:r>
                          <a:endParaRPr lang="en-US" altLang="zh-TW" sz="1100" dirty="0"/>
                        </a:p>
                        <a:p>
                          <a:pPr algn="ctr"/>
                          <a:r>
                            <a:rPr sz="1100" dirty="0"/>
                            <a:t>photons</a:t>
                          </a:r>
                        </a:p>
                      </a:txBody>
                      <a:tcPr/>
                    </a:tc>
                    <a:tc>
                      <a:txBody>
                        <a:bodyPr/>
                        <a:lstStyle/>
                        <a:p>
                          <a:endParaRPr lang="en-US"/>
                        </a:p>
                      </a:txBody>
                      <a:tcPr>
                        <a:blipFill>
                          <a:blip r:embed="rId3"/>
                          <a:stretch>
                            <a:fillRect l="-128239" t="-224286" r="-251163" b="-211429"/>
                          </a:stretch>
                        </a:blipFill>
                      </a:tcPr>
                    </a:tc>
                    <a:tc>
                      <a:txBody>
                        <a:bodyPr/>
                        <a:lstStyle/>
                        <a:p>
                          <a:pPr algn="ctr"/>
                          <a:r>
                            <a:rPr lang="en-US" sz="1100" dirty="0"/>
                            <a:t>N/A</a:t>
                          </a:r>
                        </a:p>
                      </a:txBody>
                      <a:tcPr/>
                    </a:tc>
                    <a:tc>
                      <a:txBody>
                        <a:bodyPr/>
                        <a:lstStyle/>
                        <a:p>
                          <a:pPr algn="ctr"/>
                          <a:r>
                            <a:rPr sz="1100" b="1" dirty="0">
                              <a:solidFill>
                                <a:srgbClr val="0000FF"/>
                              </a:solidFill>
                              <a:latin typeface="+mn-lt"/>
                              <a:cs typeface="Times New Roman" panose="02020603050405020304" pitchFamily="18" charset="0"/>
                            </a:rPr>
                            <a:t>100 MeV </a:t>
                          </a:r>
                          <a:endParaRPr lang="en-US" altLang="zh-TW" sz="1100" b="1" dirty="0">
                            <a:solidFill>
                              <a:srgbClr val="0000FF"/>
                            </a:solidFill>
                            <a:latin typeface="+mn-lt"/>
                            <a:cs typeface="Times New Roman" panose="02020603050405020304" pitchFamily="18" charset="0"/>
                          </a:endParaRPr>
                        </a:p>
                        <a:p>
                          <a:pPr algn="ctr"/>
                          <a:r>
                            <a:rPr sz="1100" b="1" dirty="0">
                              <a:solidFill>
                                <a:srgbClr val="0000FF"/>
                              </a:solidFill>
                              <a:latin typeface="+mn-lt"/>
                              <a:cs typeface="Times New Roman" panose="02020603050405020304" pitchFamily="18" charset="0"/>
                            </a:rPr>
                            <a:t>photon sensitivit</a:t>
                          </a:r>
                          <a:r>
                            <a:rPr lang="en-US" sz="1100" b="1" dirty="0">
                              <a:solidFill>
                                <a:srgbClr val="0000FF"/>
                              </a:solidFill>
                              <a:latin typeface="+mn-lt"/>
                              <a:cs typeface="Times New Roman" panose="02020603050405020304" pitchFamily="18" charset="0"/>
                            </a:rPr>
                            <a:t>y</a:t>
                          </a:r>
                        </a:p>
                      </a:txBody>
                      <a:tcPr>
                        <a:solidFill>
                          <a:srgbClr val="FFFF00"/>
                        </a:solidFill>
                      </a:tcPr>
                    </a:tc>
                    <a:tc>
                      <a:txBody>
                        <a:bodyPr/>
                        <a:lstStyle/>
                        <a:p>
                          <a:pPr algn="ctr"/>
                          <a:r>
                            <a:rPr sz="1100" dirty="0">
                              <a:solidFill>
                                <a:schemeClr val="tx1"/>
                              </a:solidFill>
                            </a:rPr>
                            <a:t>N/A</a:t>
                          </a:r>
                        </a:p>
                      </a:txBody>
                      <a:tcPr/>
                    </a:tc>
                    <a:extLst>
                      <a:ext uri="{0D108BD9-81ED-4DB2-BD59-A6C34878D82A}">
                        <a16:rowId xmlns:a16="http://schemas.microsoft.com/office/drawing/2014/main" val="10003"/>
                      </a:ext>
                    </a:extLst>
                  </a:tr>
                  <a:tr h="428625">
                    <a:tc>
                      <a:txBody>
                        <a:bodyPr/>
                        <a:lstStyle/>
                        <a:p>
                          <a:pPr algn="ctr"/>
                          <a:r>
                            <a:rPr sz="1100" b="1" dirty="0"/>
                            <a:t>u-channel </a:t>
                          </a:r>
                          <a:endParaRPr lang="en-US" altLang="zh-TW" sz="1100" b="1" dirty="0"/>
                        </a:p>
                        <a:p>
                          <a:pPr algn="ctr"/>
                          <a:r>
                            <a:rPr sz="1100" b="1" dirty="0"/>
                            <a:t>backward </a:t>
                          </a:r>
                          <a:r>
                            <a:rPr lang="en-US" altLang="zh-TW" sz="1100" b="1" dirty="0"/>
                            <a:t>D</a:t>
                          </a:r>
                          <a:r>
                            <a:rPr sz="1100" b="1" dirty="0"/>
                            <a:t>VCS</a:t>
                          </a:r>
                        </a:p>
                      </a:txBody>
                      <a:tcPr/>
                    </a:tc>
                    <a:tc>
                      <a:txBody>
                        <a:bodyPr/>
                        <a:lstStyle/>
                        <a:p>
                          <a:pPr algn="ctr"/>
                          <a:r>
                            <a:rPr sz="1100"/>
                            <a:t>Photons</a:t>
                          </a:r>
                        </a:p>
                      </a:txBody>
                      <a:tcPr/>
                    </a:tc>
                    <a:tc>
                      <a:txBody>
                        <a:bodyPr/>
                        <a:lstStyle/>
                        <a:p>
                          <a:pPr algn="ctr"/>
                          <a:r>
                            <a:rPr lang="en-US" sz="1100" dirty="0"/>
                            <a:t>N/A</a:t>
                          </a:r>
                        </a:p>
                      </a:txBody>
                      <a:tcPr/>
                    </a:tc>
                    <a:tc>
                      <a:txBody>
                        <a:bodyPr/>
                        <a:lstStyle/>
                        <a:p>
                          <a:pPr algn="ctr"/>
                          <a:r>
                            <a:rPr lang="en-US" sz="1100" dirty="0"/>
                            <a:t>N/A</a:t>
                          </a:r>
                        </a:p>
                      </a:txBody>
                      <a:tcPr/>
                    </a:tc>
                    <a:tc>
                      <a:txBody>
                        <a:bodyPr/>
                        <a:lstStyle/>
                        <a:p>
                          <a:endParaRPr lang="en-US"/>
                        </a:p>
                      </a:txBody>
                      <a:tcPr>
                        <a:blipFill>
                          <a:blip r:embed="rId3"/>
                          <a:stretch>
                            <a:fillRect l="-344689" t="-319718" r="-83883" b="-108451"/>
                          </a:stretch>
                        </a:blipFill>
                      </a:tcPr>
                    </a:tc>
                    <a:tc>
                      <a:txBody>
                        <a:bodyPr/>
                        <a:lstStyle/>
                        <a:p>
                          <a:pPr algn="ctr"/>
                          <a:r>
                            <a:rPr sz="1100" b="0" dirty="0">
                              <a:solidFill>
                                <a:schemeClr val="tx1"/>
                              </a:solidFill>
                            </a:rPr>
                            <a:t>&lt; 1–2 cm</a:t>
                          </a:r>
                        </a:p>
                      </a:txBody>
                      <a:tcPr/>
                    </a:tc>
                    <a:extLst>
                      <a:ext uri="{0D108BD9-81ED-4DB2-BD59-A6C34878D82A}">
                        <a16:rowId xmlns:a16="http://schemas.microsoft.com/office/drawing/2014/main" val="10004"/>
                      </a:ext>
                    </a:extLst>
                  </a:tr>
                  <a:tr h="441135">
                    <a:tc>
                      <a:txBody>
                        <a:bodyPr/>
                        <a:lstStyle/>
                        <a:p>
                          <a:pPr algn="ctr"/>
                          <a:r>
                            <a:rPr lang="en-US" altLang="zh-TW" sz="1100" b="1" dirty="0">
                              <a:solidFill>
                                <a:srgbClr val="0000FF"/>
                              </a:solidFill>
                            </a:rPr>
                            <a:t>Pion/</a:t>
                          </a:r>
                          <a:r>
                            <a:rPr sz="1100" b="1" dirty="0">
                              <a:solidFill>
                                <a:srgbClr val="0000FF"/>
                              </a:solidFill>
                            </a:rPr>
                            <a:t>Kaon structure</a:t>
                          </a:r>
                        </a:p>
                      </a:txBody>
                      <a:tcPr>
                        <a:solidFill>
                          <a:srgbClr val="FFFF00"/>
                        </a:solidFill>
                      </a:tcPr>
                    </a:tc>
                    <a:tc>
                      <a:txBody>
                        <a:bodyPr/>
                        <a:lstStyle/>
                        <a:p>
                          <a:pPr algn="ctr"/>
                          <a:r>
                            <a:rPr lang="en-US" altLang="zh-TW" sz="1100" dirty="0">
                              <a:solidFill>
                                <a:srgbClr val="0000FF"/>
                              </a:solidFill>
                            </a:rPr>
                            <a:t>Neutrons</a:t>
                          </a:r>
                        </a:p>
                        <a:p>
                          <a:pPr algn="ctr"/>
                          <a:r>
                            <a:rPr lang="en-US" altLang="zh-TW" sz="1100" dirty="0">
                              <a:solidFill>
                                <a:srgbClr val="0000FF"/>
                              </a:solidFill>
                            </a:rPr>
                            <a:t>Photons</a:t>
                          </a:r>
                        </a:p>
                      </a:txBody>
                      <a:tcPr>
                        <a:solidFill>
                          <a:srgbClr val="FFFF00"/>
                        </a:solidFill>
                      </a:tcPr>
                    </a:tc>
                    <a:tc>
                      <a:txBody>
                        <a:bodyPr/>
                        <a:lstStyle/>
                        <a:p>
                          <a:endParaRPr lang="en-US"/>
                        </a:p>
                      </a:txBody>
                      <a:tcPr>
                        <a:blipFill>
                          <a:blip r:embed="rId3"/>
                          <a:stretch>
                            <a:fillRect l="-128239" t="-413889" r="-251163" b="-6944"/>
                          </a:stretch>
                        </a:blipFill>
                      </a:tcPr>
                    </a:tc>
                    <a:tc>
                      <a:txBody>
                        <a:bodyPr/>
                        <a:lstStyle/>
                        <a:p>
                          <a:endParaRPr lang="en-US"/>
                        </a:p>
                      </a:txBody>
                      <a:tcPr>
                        <a:blipFill>
                          <a:blip r:embed="rId3"/>
                          <a:stretch>
                            <a:fillRect l="-270472" t="-413889" r="-197638" b="-6944"/>
                          </a:stretch>
                        </a:blipFill>
                      </a:tcPr>
                    </a:tc>
                    <a:tc>
                      <a:txBody>
                        <a:bodyPr/>
                        <a:lstStyle/>
                        <a:p>
                          <a:endParaRPr lang="en-US"/>
                        </a:p>
                      </a:txBody>
                      <a:tcPr>
                        <a:blipFill>
                          <a:blip r:embed="rId3"/>
                          <a:stretch>
                            <a:fillRect l="-344689" t="-413889" r="-83883" b="-6944"/>
                          </a:stretch>
                        </a:blipFill>
                      </a:tcPr>
                    </a:tc>
                    <a:tc>
                      <a:txBody>
                        <a:bodyPr/>
                        <a:lstStyle/>
                        <a:p>
                          <a:endParaRPr lang="en-US"/>
                        </a:p>
                      </a:txBody>
                      <a:tcPr>
                        <a:blipFill>
                          <a:blip r:embed="rId3"/>
                          <a:stretch>
                            <a:fillRect l="-534802" t="-413889" r="-881" b="-6944"/>
                          </a:stretch>
                        </a:blipFill>
                      </a:tcPr>
                    </a:tc>
                    <a:extLst>
                      <a:ext uri="{0D108BD9-81ED-4DB2-BD59-A6C34878D82A}">
                        <a16:rowId xmlns:a16="http://schemas.microsoft.com/office/drawing/2014/main" val="10005"/>
                      </a:ext>
                    </a:extLst>
                  </a:tr>
                </a:tbl>
              </a:graphicData>
            </a:graphic>
          </p:graphicFrame>
        </mc:Fallback>
      </mc:AlternateContent>
      <p:sp>
        <p:nvSpPr>
          <p:cNvPr id="9" name="TextBox 8">
            <a:extLst>
              <a:ext uri="{FF2B5EF4-FFF2-40B4-BE49-F238E27FC236}">
                <a16:creationId xmlns:a16="http://schemas.microsoft.com/office/drawing/2014/main" id="{EDA9B30F-737C-6181-DFE8-952823702CF1}"/>
              </a:ext>
            </a:extLst>
          </p:cNvPr>
          <p:cNvSpPr txBox="1"/>
          <p:nvPr/>
        </p:nvSpPr>
        <p:spPr>
          <a:xfrm>
            <a:off x="2051720" y="3676638"/>
            <a:ext cx="5561338" cy="2123658"/>
          </a:xfrm>
          <a:prstGeom prst="rect">
            <a:avLst/>
          </a:prstGeom>
          <a:solidFill>
            <a:srgbClr val="CCECFF"/>
          </a:solidFill>
        </p:spPr>
        <p:txBody>
          <a:bodyPr wrap="square" rtlCol="0">
            <a:spAutoFit/>
          </a:bodyPr>
          <a:lstStyle/>
          <a:p>
            <a:pPr marL="285750" indent="-285750">
              <a:buFont typeface="Arial" panose="020B0604020202020204" pitchFamily="34" charset="0"/>
              <a:buChar char="•"/>
            </a:pPr>
            <a:r>
              <a:rPr lang="en-US" sz="1600" dirty="0"/>
              <a:t>Neutrons</a:t>
            </a:r>
          </a:p>
          <a:p>
            <a:pPr marL="285750" indent="-285750">
              <a:buFontTx/>
              <a:buChar char="-"/>
            </a:pPr>
            <a:r>
              <a:rPr lang="en-US" sz="1600" dirty="0"/>
              <a:t>Energy resolution </a:t>
            </a:r>
            <a:r>
              <a:rPr lang="en-US" sz="1600" b="1" dirty="0"/>
              <a:t>σ(E)/E &lt; 50%/√E (GeV) + 5%</a:t>
            </a:r>
          </a:p>
          <a:p>
            <a:pPr marL="285750" indent="-285750">
              <a:buFontTx/>
              <a:buChar char="-"/>
            </a:pPr>
            <a:r>
              <a:rPr lang="en-US" sz="1600" dirty="0"/>
              <a:t>Angular resolution </a:t>
            </a:r>
            <a:r>
              <a:rPr lang="en-US" sz="1600" b="1" dirty="0"/>
              <a:t>σ(θ)/θ &lt; 3 </a:t>
            </a:r>
            <a:r>
              <a:rPr lang="en-US" sz="1600" b="1" dirty="0" err="1"/>
              <a:t>mrad</a:t>
            </a:r>
            <a:r>
              <a:rPr lang="en-US" sz="1600" b="1" dirty="0"/>
              <a:t>/√E (GeV)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Photons </a:t>
            </a:r>
          </a:p>
          <a:p>
            <a:pPr marL="285750" indent="-285750">
              <a:buFontTx/>
              <a:buChar char="-"/>
            </a:pPr>
            <a:r>
              <a:rPr lang="en-US" sz="1600" dirty="0"/>
              <a:t>Energy resolution </a:t>
            </a:r>
            <a:r>
              <a:rPr lang="en-US" sz="1600" b="1" dirty="0"/>
              <a:t>σ(E)/E &lt; 20%/√E (GeV) + 5% </a:t>
            </a:r>
          </a:p>
          <a:p>
            <a:pPr marL="285750" indent="-285750">
              <a:buFontTx/>
              <a:buChar char="-"/>
            </a:pPr>
            <a:r>
              <a:rPr lang="en-US" sz="1600" dirty="0"/>
              <a:t>Angular resolution σ</a:t>
            </a:r>
            <a:r>
              <a:rPr lang="en-US" sz="1600" b="1" dirty="0"/>
              <a:t>(θ)/θ &lt; 3 </a:t>
            </a:r>
            <a:r>
              <a:rPr lang="en-US" sz="1600" b="1" dirty="0" err="1"/>
              <a:t>mrad</a:t>
            </a:r>
            <a:r>
              <a:rPr lang="en-US" sz="1600" b="1" dirty="0"/>
              <a:t>/√E (GeV)</a:t>
            </a:r>
          </a:p>
          <a:p>
            <a:pPr marL="285750" indent="-285750">
              <a:buFontTx/>
              <a:buChar char="-"/>
            </a:pPr>
            <a:r>
              <a:rPr lang="en-US" sz="1600" dirty="0"/>
              <a:t>Measurement down to </a:t>
            </a:r>
            <a:r>
              <a:rPr lang="en-US" sz="1600" b="1" dirty="0"/>
              <a:t>100 MeV </a:t>
            </a:r>
          </a:p>
        </p:txBody>
      </p:sp>
      <p:sp>
        <p:nvSpPr>
          <p:cNvPr id="13" name="TextBox 12">
            <a:extLst>
              <a:ext uri="{FF2B5EF4-FFF2-40B4-BE49-F238E27FC236}">
                <a16:creationId xmlns:a16="http://schemas.microsoft.com/office/drawing/2014/main" id="{864649B0-2050-4F7A-851B-4A3604B6408E}"/>
              </a:ext>
            </a:extLst>
          </p:cNvPr>
          <p:cNvSpPr txBox="1"/>
          <p:nvPr/>
        </p:nvSpPr>
        <p:spPr>
          <a:xfrm>
            <a:off x="1299333" y="6028933"/>
            <a:ext cx="6819381" cy="276999"/>
          </a:xfrm>
          <a:prstGeom prst="rect">
            <a:avLst/>
          </a:prstGeom>
          <a:noFill/>
        </p:spPr>
        <p:txBody>
          <a:bodyPr wrap="square">
            <a:spAutoFit/>
          </a:bodyPr>
          <a:lstStyle/>
          <a:p>
            <a:r>
              <a:rPr lang="en-US" sz="1200" b="1" i="1" dirty="0">
                <a:latin typeface="Times New Roman" panose="02020603050405020304" pitchFamily="18" charset="0"/>
                <a:cs typeface="Times New Roman" panose="02020603050405020304" pitchFamily="18" charset="0"/>
              </a:rPr>
              <a:t>https://indico2.riken.jp/event/5568/contributions/28424/attachments/14764/22669/EIC-Asia_2606.pdf</a:t>
            </a:r>
          </a:p>
        </p:txBody>
      </p:sp>
      <p:sp>
        <p:nvSpPr>
          <p:cNvPr id="5" name="Slide Number Placeholder 4">
            <a:extLst>
              <a:ext uri="{FF2B5EF4-FFF2-40B4-BE49-F238E27FC236}">
                <a16:creationId xmlns:a16="http://schemas.microsoft.com/office/drawing/2014/main" id="{89C2D59B-AF54-976A-F602-DD3BF3D9A4AF}"/>
              </a:ext>
            </a:extLst>
          </p:cNvPr>
          <p:cNvSpPr>
            <a:spLocks noGrp="1"/>
          </p:cNvSpPr>
          <p:nvPr>
            <p:ph type="sldNum" sz="quarter" idx="12"/>
          </p:nvPr>
        </p:nvSpPr>
        <p:spPr/>
        <p:txBody>
          <a:bodyPr/>
          <a:lstStyle/>
          <a:p>
            <a:fld id="{A19621D2-C8FC-4F75-9E5A-153A48AC0064}" type="slidenum">
              <a:rPr lang="en-US" altLang="ja-JP" smtClean="0"/>
              <a:pPr/>
              <a:t>4</a:t>
            </a:fld>
            <a:r>
              <a:rPr lang="en-US" altLang="ja-JP"/>
              <a:t>/25</a:t>
            </a:r>
            <a:endParaRPr lang="en-US" altLang="ja-JP" dirty="0"/>
          </a:p>
        </p:txBody>
      </p:sp>
    </p:spTree>
    <p:extLst>
      <p:ext uri="{BB962C8B-B14F-4D97-AF65-F5344CB8AC3E}">
        <p14:creationId xmlns:p14="http://schemas.microsoft.com/office/powerpoint/2010/main" val="212380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D77DB-0CB9-1C6D-C0E6-3A1D09EEAE50}"/>
              </a:ext>
            </a:extLst>
          </p:cNvPr>
          <p:cNvSpPr>
            <a:spLocks noGrp="1"/>
          </p:cNvSpPr>
          <p:nvPr>
            <p:ph type="title"/>
          </p:nvPr>
        </p:nvSpPr>
        <p:spPr/>
        <p:txBody>
          <a:bodyPr/>
          <a:lstStyle/>
          <a:p>
            <a:r>
              <a:rPr lang="en-US" altLang="zh-TW" sz="4000" dirty="0"/>
              <a:t>Energy Resolution of Current Design</a:t>
            </a:r>
            <a:endParaRPr lang="zh-TW" altLang="en-US" sz="4000" dirty="0"/>
          </a:p>
        </p:txBody>
      </p:sp>
      <p:sp>
        <p:nvSpPr>
          <p:cNvPr id="3" name="Date Placeholder 2">
            <a:extLst>
              <a:ext uri="{FF2B5EF4-FFF2-40B4-BE49-F238E27FC236}">
                <a16:creationId xmlns:a16="http://schemas.microsoft.com/office/drawing/2014/main" id="{773B06A6-92E4-504D-3A6E-F97B1085C89F}"/>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AC445DE5-4CE3-9B65-5AFA-B1551DA3A0B9}"/>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5" name="TextBox 4">
            <a:extLst>
              <a:ext uri="{FF2B5EF4-FFF2-40B4-BE49-F238E27FC236}">
                <a16:creationId xmlns:a16="http://schemas.microsoft.com/office/drawing/2014/main" id="{E10158E8-E4C9-6631-28CC-EE5841E62159}"/>
              </a:ext>
            </a:extLst>
          </p:cNvPr>
          <p:cNvSpPr txBox="1"/>
          <p:nvPr/>
        </p:nvSpPr>
        <p:spPr>
          <a:xfrm>
            <a:off x="971600" y="5266524"/>
            <a:ext cx="6840760" cy="923330"/>
          </a:xfrm>
          <a:prstGeom prst="rect">
            <a:avLst/>
          </a:prstGeom>
          <a:solidFill>
            <a:srgbClr val="CCECFF"/>
          </a:solidFill>
        </p:spPr>
        <p:txBody>
          <a:bodyPr wrap="square" rtlCol="0">
            <a:spAutoFit/>
          </a:bodyPr>
          <a:lstStyle/>
          <a:p>
            <a:pPr marL="285750" indent="-285750">
              <a:buFont typeface="Arial" panose="020B0604020202020204" pitchFamily="34" charset="0"/>
              <a:buChar char="•"/>
            </a:pPr>
            <a:r>
              <a:rPr lang="en-US" altLang="zh-TW" dirty="0"/>
              <a:t>Energy is mainly reconstructed by ECAL crystal part. </a:t>
            </a:r>
            <a:endParaRPr lang="en-US" dirty="0"/>
          </a:p>
          <a:p>
            <a:pPr marL="285750" indent="-285750">
              <a:buFont typeface="Arial" panose="020B0604020202020204" pitchFamily="34" charset="0"/>
              <a:buChar char="•"/>
            </a:pPr>
            <a:r>
              <a:rPr lang="en-US" dirty="0"/>
              <a:t>Current design meets the requirement of energy resolution based on MC simulation.</a:t>
            </a:r>
          </a:p>
        </p:txBody>
      </p:sp>
      <p:pic>
        <p:nvPicPr>
          <p:cNvPr id="15" name="Picture 14">
            <a:extLst>
              <a:ext uri="{FF2B5EF4-FFF2-40B4-BE49-F238E27FC236}">
                <a16:creationId xmlns:a16="http://schemas.microsoft.com/office/drawing/2014/main" id="{2F7A538B-B8D8-8B1F-35F8-7581D6FA4C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52736"/>
            <a:ext cx="9144000" cy="3769671"/>
          </a:xfrm>
          <a:prstGeom prst="rect">
            <a:avLst/>
          </a:prstGeom>
        </p:spPr>
      </p:pic>
      <p:sp>
        <p:nvSpPr>
          <p:cNvPr id="17" name="Slide Number Placeholder 16">
            <a:extLst>
              <a:ext uri="{FF2B5EF4-FFF2-40B4-BE49-F238E27FC236}">
                <a16:creationId xmlns:a16="http://schemas.microsoft.com/office/drawing/2014/main" id="{8270DC4A-7F9F-2DC0-C96F-98CDB0ADA205}"/>
              </a:ext>
            </a:extLst>
          </p:cNvPr>
          <p:cNvSpPr>
            <a:spLocks noGrp="1"/>
          </p:cNvSpPr>
          <p:nvPr>
            <p:ph type="sldNum" sz="quarter" idx="12"/>
          </p:nvPr>
        </p:nvSpPr>
        <p:spPr/>
        <p:txBody>
          <a:bodyPr/>
          <a:lstStyle/>
          <a:p>
            <a:fld id="{A19621D2-C8FC-4F75-9E5A-153A48AC0064}" type="slidenum">
              <a:rPr lang="en-US" altLang="ja-JP" smtClean="0"/>
              <a:pPr/>
              <a:t>5</a:t>
            </a:fld>
            <a:r>
              <a:rPr lang="en-US" altLang="ja-JP"/>
              <a:t>/25</a:t>
            </a:r>
            <a:endParaRPr lang="en-US" altLang="ja-JP" dirty="0"/>
          </a:p>
        </p:txBody>
      </p:sp>
    </p:spTree>
    <p:extLst>
      <p:ext uri="{BB962C8B-B14F-4D97-AF65-F5344CB8AC3E}">
        <p14:creationId xmlns:p14="http://schemas.microsoft.com/office/powerpoint/2010/main" val="1341578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6107B-2D0D-6EC9-F717-60E1251B3AEC}"/>
              </a:ext>
            </a:extLst>
          </p:cNvPr>
          <p:cNvSpPr>
            <a:spLocks noGrp="1"/>
          </p:cNvSpPr>
          <p:nvPr>
            <p:ph type="title"/>
          </p:nvPr>
        </p:nvSpPr>
        <p:spPr/>
        <p:txBody>
          <a:bodyPr/>
          <a:lstStyle/>
          <a:p>
            <a:r>
              <a:rPr lang="en-US" sz="4000" dirty="0"/>
              <a:t>Position Resolution of Current Design</a:t>
            </a:r>
          </a:p>
        </p:txBody>
      </p:sp>
      <p:sp>
        <p:nvSpPr>
          <p:cNvPr id="3" name="Date Placeholder 2">
            <a:extLst>
              <a:ext uri="{FF2B5EF4-FFF2-40B4-BE49-F238E27FC236}">
                <a16:creationId xmlns:a16="http://schemas.microsoft.com/office/drawing/2014/main" id="{E5CE44C4-82DC-3475-517F-975621436F95}"/>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A7E4DAE1-C976-6602-3ABA-94ADED486727}"/>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8" name="Picture 7">
            <a:extLst>
              <a:ext uri="{FF2B5EF4-FFF2-40B4-BE49-F238E27FC236}">
                <a16:creationId xmlns:a16="http://schemas.microsoft.com/office/drawing/2014/main" id="{A89A07BF-574D-FA89-8C3A-7675562ADE07}"/>
              </a:ext>
            </a:extLst>
          </p:cNvPr>
          <p:cNvPicPr>
            <a:picLocks noChangeAspect="1"/>
          </p:cNvPicPr>
          <p:nvPr/>
        </p:nvPicPr>
        <p:blipFill>
          <a:blip r:embed="rId2"/>
          <a:srcRect b="17544"/>
          <a:stretch>
            <a:fillRect/>
          </a:stretch>
        </p:blipFill>
        <p:spPr>
          <a:xfrm>
            <a:off x="16195" y="1423040"/>
            <a:ext cx="4555805" cy="3384376"/>
          </a:xfrm>
          <a:prstGeom prst="rect">
            <a:avLst/>
          </a:prstGeom>
        </p:spPr>
      </p:pic>
      <p:sp>
        <p:nvSpPr>
          <p:cNvPr id="12" name="TextBox 11">
            <a:extLst>
              <a:ext uri="{FF2B5EF4-FFF2-40B4-BE49-F238E27FC236}">
                <a16:creationId xmlns:a16="http://schemas.microsoft.com/office/drawing/2014/main" id="{13F61AA1-D00B-61AB-D842-20CC6D208056}"/>
              </a:ext>
            </a:extLst>
          </p:cNvPr>
          <p:cNvSpPr txBox="1"/>
          <p:nvPr/>
        </p:nvSpPr>
        <p:spPr>
          <a:xfrm>
            <a:off x="395536" y="1012169"/>
            <a:ext cx="4081887" cy="338554"/>
          </a:xfrm>
          <a:prstGeom prst="rect">
            <a:avLst/>
          </a:prstGeom>
          <a:noFill/>
        </p:spPr>
        <p:txBody>
          <a:bodyPr wrap="square">
            <a:spAutoFit/>
          </a:bodyPr>
          <a:lstStyle/>
          <a:p>
            <a:r>
              <a:rPr lang="en-US" altLang="zh-TW" sz="1600" b="1" dirty="0"/>
              <a:t>MC Simulation : </a:t>
            </a:r>
            <a:r>
              <a:rPr lang="en-US" altLang="zh-TW" sz="1600" b="1" u="sng" dirty="0">
                <a:solidFill>
                  <a:srgbClr val="0000FF"/>
                </a:solidFill>
              </a:rPr>
              <a:t>10-300GeV neutron</a:t>
            </a:r>
          </a:p>
        </p:txBody>
      </p:sp>
      <p:sp>
        <p:nvSpPr>
          <p:cNvPr id="16" name="文字方塊 23">
            <a:extLst>
              <a:ext uri="{FF2B5EF4-FFF2-40B4-BE49-F238E27FC236}">
                <a16:creationId xmlns:a16="http://schemas.microsoft.com/office/drawing/2014/main" id="{A02B20A9-2D13-146A-AF32-74B57E294521}"/>
              </a:ext>
            </a:extLst>
          </p:cNvPr>
          <p:cNvSpPr txBox="1"/>
          <p:nvPr/>
        </p:nvSpPr>
        <p:spPr>
          <a:xfrm>
            <a:off x="5031252" y="1033586"/>
            <a:ext cx="3933235" cy="338554"/>
          </a:xfrm>
          <a:prstGeom prst="rect">
            <a:avLst/>
          </a:prstGeom>
          <a:noFill/>
        </p:spPr>
        <p:txBody>
          <a:bodyPr wrap="square" rtlCol="0">
            <a:spAutoFit/>
          </a:bodyPr>
          <a:lstStyle/>
          <a:p>
            <a:pPr algn="ctr"/>
            <a:r>
              <a:rPr lang="en-US" altLang="zh-TW" sz="1600" b="1" u="sng" dirty="0">
                <a:solidFill>
                  <a:srgbClr val="FF0000"/>
                </a:solidFill>
              </a:rPr>
              <a:t>10-40GeV gamma (under discussion)</a:t>
            </a:r>
            <a:endParaRPr lang="zh-TW" altLang="en-US" sz="1600" b="1" u="sng" dirty="0">
              <a:solidFill>
                <a:srgbClr val="FF0000"/>
              </a:solidFill>
            </a:endParaRPr>
          </a:p>
        </p:txBody>
      </p:sp>
      <p:sp>
        <p:nvSpPr>
          <p:cNvPr id="18" name="TextBox 17">
            <a:extLst>
              <a:ext uri="{FF2B5EF4-FFF2-40B4-BE49-F238E27FC236}">
                <a16:creationId xmlns:a16="http://schemas.microsoft.com/office/drawing/2014/main" id="{80C1CF1C-D43D-3765-320F-798455E714BB}"/>
              </a:ext>
            </a:extLst>
          </p:cNvPr>
          <p:cNvSpPr txBox="1"/>
          <p:nvPr/>
        </p:nvSpPr>
        <p:spPr>
          <a:xfrm>
            <a:off x="1114393" y="5124721"/>
            <a:ext cx="6915213" cy="1169551"/>
          </a:xfrm>
          <a:prstGeom prst="rect">
            <a:avLst/>
          </a:prstGeom>
          <a:solidFill>
            <a:srgbClr val="CCECFF"/>
          </a:solidFill>
        </p:spPr>
        <p:txBody>
          <a:bodyPr wrap="square" rtlCol="0">
            <a:spAutoFit/>
          </a:bodyPr>
          <a:lstStyle/>
          <a:p>
            <a:pPr marL="285750" lvl="0" indent="-285750">
              <a:buFont typeface="Arial" panose="020B0604020202020204" pitchFamily="34" charset="0"/>
              <a:buChar char="•"/>
            </a:pPr>
            <a:r>
              <a:rPr lang="en-US" sz="1400" b="1" dirty="0"/>
              <a:t>The crystal ECAL has no longitudinal segmentation, so the </a:t>
            </a:r>
            <a:r>
              <a:rPr lang="en-US" sz="1400" b="1" dirty="0" err="1"/>
              <a:t>SiPM</a:t>
            </a:r>
            <a:r>
              <a:rPr lang="en-US" sz="1400" b="1" dirty="0"/>
              <a:t>-on-tile HCAL does most of the track reconstruction.</a:t>
            </a:r>
          </a:p>
          <a:p>
            <a:pPr marL="285750" lvl="0" indent="-285750">
              <a:buFont typeface="Arial" panose="020B0604020202020204" pitchFamily="34" charset="0"/>
              <a:buChar char="•"/>
            </a:pPr>
            <a:r>
              <a:rPr lang="en-US" sz="1400" dirty="0"/>
              <a:t>Neutrons: the current design meets the position-resolution requirement.</a:t>
            </a:r>
          </a:p>
          <a:p>
            <a:pPr marL="285750" lvl="0" indent="-285750">
              <a:buFont typeface="Arial" panose="020B0604020202020204" pitchFamily="34" charset="0"/>
              <a:buChar char="•"/>
            </a:pPr>
            <a:r>
              <a:rPr lang="en-US" sz="1400" b="1" dirty="0"/>
              <a:t>Photons (kaon structure): HCAL-only reconstruction isn't enough, so we're studying whether a W-Si calorimeter could replace the crystal ECAL.</a:t>
            </a:r>
          </a:p>
        </p:txBody>
      </p:sp>
      <p:sp>
        <p:nvSpPr>
          <p:cNvPr id="19" name="TextBox 18">
            <a:extLst>
              <a:ext uri="{FF2B5EF4-FFF2-40B4-BE49-F238E27FC236}">
                <a16:creationId xmlns:a16="http://schemas.microsoft.com/office/drawing/2014/main" id="{19C61526-3D56-7B52-C4E8-2D27B700FBC0}"/>
              </a:ext>
            </a:extLst>
          </p:cNvPr>
          <p:cNvSpPr txBox="1"/>
          <p:nvPr/>
        </p:nvSpPr>
        <p:spPr>
          <a:xfrm>
            <a:off x="564271" y="4526567"/>
            <a:ext cx="1872208" cy="276999"/>
          </a:xfrm>
          <a:prstGeom prst="rect">
            <a:avLst/>
          </a:prstGeom>
          <a:noFill/>
        </p:spPr>
        <p:txBody>
          <a:bodyPr wrap="square" rtlCol="0">
            <a:spAutoFit/>
          </a:bodyPr>
          <a:lstStyle/>
          <a:p>
            <a:r>
              <a:rPr lang="en-US" sz="1200" b="1" i="1" dirty="0">
                <a:latin typeface="Times New Roman" panose="02020603050405020304" pitchFamily="18" charset="0"/>
                <a:cs typeface="Times New Roman" panose="02020603050405020304" pitchFamily="18" charset="0"/>
              </a:rPr>
              <a:t>NIMA 1079(2025) 170613</a:t>
            </a:r>
          </a:p>
        </p:txBody>
      </p:sp>
      <p:grpSp>
        <p:nvGrpSpPr>
          <p:cNvPr id="31" name="Group 30">
            <a:extLst>
              <a:ext uri="{FF2B5EF4-FFF2-40B4-BE49-F238E27FC236}">
                <a16:creationId xmlns:a16="http://schemas.microsoft.com/office/drawing/2014/main" id="{32CBADE3-280D-0484-3DE1-3CB4BEBC38D1}"/>
              </a:ext>
            </a:extLst>
          </p:cNvPr>
          <p:cNvGrpSpPr/>
          <p:nvPr/>
        </p:nvGrpSpPr>
        <p:grpSpPr>
          <a:xfrm>
            <a:off x="4932041" y="1474774"/>
            <a:ext cx="3744416" cy="2715827"/>
            <a:chOff x="4932040" y="1474774"/>
            <a:chExt cx="3930371" cy="3376878"/>
          </a:xfrm>
        </p:grpSpPr>
        <p:grpSp>
          <p:nvGrpSpPr>
            <p:cNvPr id="25" name="Group 24">
              <a:extLst>
                <a:ext uri="{FF2B5EF4-FFF2-40B4-BE49-F238E27FC236}">
                  <a16:creationId xmlns:a16="http://schemas.microsoft.com/office/drawing/2014/main" id="{1E620347-6320-0423-5E94-F2A197DF9CFA}"/>
                </a:ext>
              </a:extLst>
            </p:cNvPr>
            <p:cNvGrpSpPr/>
            <p:nvPr/>
          </p:nvGrpSpPr>
          <p:grpSpPr>
            <a:xfrm>
              <a:off x="4932040" y="1474774"/>
              <a:ext cx="3930371" cy="3081258"/>
              <a:chOff x="4932040" y="1474774"/>
              <a:chExt cx="3930371" cy="3081258"/>
            </a:xfrm>
          </p:grpSpPr>
          <p:pic>
            <p:nvPicPr>
              <p:cNvPr id="21" name="Picture 20">
                <a:extLst>
                  <a:ext uri="{FF2B5EF4-FFF2-40B4-BE49-F238E27FC236}">
                    <a16:creationId xmlns:a16="http://schemas.microsoft.com/office/drawing/2014/main" id="{337C525B-687A-027D-92AC-D23FBD29EDB0}"/>
                  </a:ext>
                </a:extLst>
              </p:cNvPr>
              <p:cNvPicPr>
                <a:picLocks noChangeAspect="1"/>
              </p:cNvPicPr>
              <p:nvPr/>
            </p:nvPicPr>
            <p:blipFill>
              <a:blip r:embed="rId3"/>
              <a:stretch>
                <a:fillRect/>
              </a:stretch>
            </p:blipFill>
            <p:spPr>
              <a:xfrm>
                <a:off x="5117995" y="1474774"/>
                <a:ext cx="3744416" cy="3081258"/>
              </a:xfrm>
              <a:prstGeom prst="rect">
                <a:avLst/>
              </a:prstGeom>
            </p:spPr>
          </p:pic>
          <p:sp>
            <p:nvSpPr>
              <p:cNvPr id="22" name="Rectangle: Rounded Corners 21">
                <a:extLst>
                  <a:ext uri="{FF2B5EF4-FFF2-40B4-BE49-F238E27FC236}">
                    <a16:creationId xmlns:a16="http://schemas.microsoft.com/office/drawing/2014/main" id="{4442E8F3-5C88-C3AF-CE33-1A07D68A19E5}"/>
                  </a:ext>
                </a:extLst>
              </p:cNvPr>
              <p:cNvSpPr/>
              <p:nvPr/>
            </p:nvSpPr>
            <p:spPr>
              <a:xfrm>
                <a:off x="4932040" y="2276872"/>
                <a:ext cx="720080" cy="151216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4" name="Rectangle: Rounded Corners 23">
                <a:extLst>
                  <a:ext uri="{FF2B5EF4-FFF2-40B4-BE49-F238E27FC236}">
                    <a16:creationId xmlns:a16="http://schemas.microsoft.com/office/drawing/2014/main" id="{F57859E0-16FA-DFE5-6E01-BCA0E10076A7}"/>
                  </a:ext>
                </a:extLst>
              </p:cNvPr>
              <p:cNvSpPr/>
              <p:nvPr/>
            </p:nvSpPr>
            <p:spPr>
              <a:xfrm>
                <a:off x="4998201" y="4154212"/>
                <a:ext cx="720080" cy="32353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26" name="TextBox 25">
              <a:extLst>
                <a:ext uri="{FF2B5EF4-FFF2-40B4-BE49-F238E27FC236}">
                  <a16:creationId xmlns:a16="http://schemas.microsoft.com/office/drawing/2014/main" id="{0B44677D-D7CC-124A-4343-3B0C4CA1B99E}"/>
                </a:ext>
              </a:extLst>
            </p:cNvPr>
            <p:cNvSpPr txBox="1"/>
            <p:nvPr/>
          </p:nvSpPr>
          <p:spPr>
            <a:xfrm>
              <a:off x="6762307" y="2487773"/>
              <a:ext cx="2058165" cy="420960"/>
            </a:xfrm>
            <a:prstGeom prst="rect">
              <a:avLst/>
            </a:prstGeom>
            <a:noFill/>
          </p:spPr>
          <p:txBody>
            <a:bodyPr wrap="square" rtlCol="0">
              <a:spAutoFit/>
            </a:bodyPr>
            <a:lstStyle/>
            <a:p>
              <a:r>
                <a:rPr lang="en-US" sz="1600" dirty="0"/>
                <a:t>10 </a:t>
              </a:r>
              <a:r>
                <a:rPr lang="en-US" sz="1600" dirty="0" err="1"/>
                <a:t>mrad</a:t>
              </a:r>
              <a:r>
                <a:rPr lang="en-US" sz="1600" dirty="0"/>
                <a:t> resolution</a:t>
              </a:r>
            </a:p>
          </p:txBody>
        </p:sp>
        <p:sp>
          <p:nvSpPr>
            <p:cNvPr id="28" name="TextBox 27">
              <a:extLst>
                <a:ext uri="{FF2B5EF4-FFF2-40B4-BE49-F238E27FC236}">
                  <a16:creationId xmlns:a16="http://schemas.microsoft.com/office/drawing/2014/main" id="{A912B4E4-72E2-D819-21EB-0E33D3F50B2F}"/>
                </a:ext>
              </a:extLst>
            </p:cNvPr>
            <p:cNvSpPr txBox="1"/>
            <p:nvPr/>
          </p:nvSpPr>
          <p:spPr>
            <a:xfrm>
              <a:off x="6804247" y="4430692"/>
              <a:ext cx="2058164" cy="420960"/>
            </a:xfrm>
            <a:prstGeom prst="rect">
              <a:avLst/>
            </a:prstGeom>
            <a:noFill/>
          </p:spPr>
          <p:txBody>
            <a:bodyPr wrap="square" rtlCol="0">
              <a:spAutoFit/>
            </a:bodyPr>
            <a:lstStyle/>
            <a:p>
              <a:r>
                <a:rPr lang="en-US" sz="1600" dirty="0"/>
                <a:t>1 </a:t>
              </a:r>
              <a:r>
                <a:rPr lang="en-US" sz="1600" dirty="0" err="1"/>
                <a:t>mrad</a:t>
              </a:r>
              <a:r>
                <a:rPr lang="en-US" sz="1600" dirty="0"/>
                <a:t> resolution</a:t>
              </a:r>
            </a:p>
          </p:txBody>
        </p:sp>
      </p:grpSp>
      <p:sp>
        <p:nvSpPr>
          <p:cNvPr id="30" name="TextBox 29">
            <a:extLst>
              <a:ext uri="{FF2B5EF4-FFF2-40B4-BE49-F238E27FC236}">
                <a16:creationId xmlns:a16="http://schemas.microsoft.com/office/drawing/2014/main" id="{D3EA4351-CBCF-AE4F-CBE0-2329BB078E6B}"/>
              </a:ext>
            </a:extLst>
          </p:cNvPr>
          <p:cNvSpPr txBox="1"/>
          <p:nvPr/>
        </p:nvSpPr>
        <p:spPr>
          <a:xfrm>
            <a:off x="5185011" y="4253176"/>
            <a:ext cx="3625715" cy="461665"/>
          </a:xfrm>
          <a:prstGeom prst="rect">
            <a:avLst/>
          </a:prstGeom>
          <a:noFill/>
        </p:spPr>
        <p:txBody>
          <a:bodyPr wrap="square">
            <a:spAutoFit/>
          </a:bodyPr>
          <a:lstStyle/>
          <a:p>
            <a:r>
              <a:rPr lang="en-US" sz="1200" b="1" i="1" dirty="0">
                <a:latin typeface="Times New Roman" panose="02020603050405020304" pitchFamily="18" charset="0"/>
                <a:cs typeface="Times New Roman" panose="02020603050405020304" pitchFamily="18" charset="0"/>
              </a:rPr>
              <a:t>https://indico2.riken.jp/event/5568/contributions/28424/attachments/14764/22669/EIC-Asia_2606.pdf</a:t>
            </a:r>
          </a:p>
        </p:txBody>
      </p:sp>
      <p:sp>
        <p:nvSpPr>
          <p:cNvPr id="6" name="Slide Number Placeholder 5">
            <a:extLst>
              <a:ext uri="{FF2B5EF4-FFF2-40B4-BE49-F238E27FC236}">
                <a16:creationId xmlns:a16="http://schemas.microsoft.com/office/drawing/2014/main" id="{82E612D8-0FEE-62A2-B570-5291DA01F7A3}"/>
              </a:ext>
            </a:extLst>
          </p:cNvPr>
          <p:cNvSpPr>
            <a:spLocks noGrp="1"/>
          </p:cNvSpPr>
          <p:nvPr>
            <p:ph type="sldNum" sz="quarter" idx="12"/>
          </p:nvPr>
        </p:nvSpPr>
        <p:spPr/>
        <p:txBody>
          <a:bodyPr/>
          <a:lstStyle/>
          <a:p>
            <a:fld id="{A19621D2-C8FC-4F75-9E5A-153A48AC0064}" type="slidenum">
              <a:rPr lang="en-US" altLang="ja-JP" smtClean="0"/>
              <a:pPr/>
              <a:t>6</a:t>
            </a:fld>
            <a:r>
              <a:rPr lang="en-US" altLang="ja-JP"/>
              <a:t>/25</a:t>
            </a:r>
            <a:endParaRPr lang="en-US" altLang="ja-JP" dirty="0"/>
          </a:p>
        </p:txBody>
      </p:sp>
    </p:spTree>
    <p:extLst>
      <p:ext uri="{BB962C8B-B14F-4D97-AF65-F5344CB8AC3E}">
        <p14:creationId xmlns:p14="http://schemas.microsoft.com/office/powerpoint/2010/main" val="1444797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a:extLst>
            <a:ext uri="{FF2B5EF4-FFF2-40B4-BE49-F238E27FC236}">
              <a16:creationId xmlns:a16="http://schemas.microsoft.com/office/drawing/2014/main" id="{758B6BAB-FB60-4659-E965-07B17A46BAEF}"/>
            </a:ext>
          </a:extLst>
        </p:cNvPr>
        <p:cNvGrpSpPr/>
        <p:nvPr/>
      </p:nvGrpSpPr>
      <p:grpSpPr>
        <a:xfrm>
          <a:off x="0" y="0"/>
          <a:ext cx="0" cy="0"/>
          <a:chOff x="0" y="0"/>
          <a:chExt cx="0" cy="0"/>
        </a:xfrm>
      </p:grpSpPr>
      <p:sp>
        <p:nvSpPr>
          <p:cNvPr id="161" name="Google Shape;161;p9">
            <a:extLst>
              <a:ext uri="{FF2B5EF4-FFF2-40B4-BE49-F238E27FC236}">
                <a16:creationId xmlns:a16="http://schemas.microsoft.com/office/drawing/2014/main" id="{60354399-CCD1-63F5-647E-1035AD1FBE03}"/>
              </a:ext>
            </a:extLst>
          </p:cNvPr>
          <p:cNvSpPr txBox="1">
            <a:spLocks noGrp="1"/>
          </p:cNvSpPr>
          <p:nvPr>
            <p:ph type="title"/>
          </p:nvPr>
        </p:nvSpPr>
        <p:spPr>
          <a:xfrm>
            <a:off x="10725" y="44624"/>
            <a:ext cx="9128792" cy="792088"/>
          </a:xfrm>
          <a:prstGeom prst="rect">
            <a:avLst/>
          </a:prstGeom>
          <a:noFill/>
          <a:ln>
            <a:noFill/>
          </a:ln>
        </p:spPr>
        <p:txBody>
          <a:bodyPr spcFirstLastPara="1" wrap="square" lIns="91425" tIns="45700" rIns="91425" bIns="45700" anchor="ctr" anchorCtr="0">
            <a:noAutofit/>
          </a:bodyPr>
          <a:lstStyle/>
          <a:p>
            <a:pPr lvl="0">
              <a:spcBef>
                <a:spcPts val="0"/>
              </a:spcBef>
              <a:spcAft>
                <a:spcPts val="0"/>
              </a:spcAft>
              <a:buSzPts val="1400"/>
            </a:pPr>
            <a:r>
              <a:rPr lang="en-US" sz="4000" dirty="0"/>
              <a:t>1</a:t>
            </a:r>
            <a:r>
              <a:rPr lang="en-US" sz="4000" baseline="30000" dirty="0"/>
              <a:t>st</a:t>
            </a:r>
            <a:r>
              <a:rPr lang="en-US" sz="4000" dirty="0"/>
              <a:t> Prototype of ZDC ECAL</a:t>
            </a:r>
            <a:r>
              <a:rPr lang="zh-TW" altLang="en-US" sz="4000" dirty="0"/>
              <a:t> </a:t>
            </a:r>
            <a:r>
              <a:rPr lang="en-US" altLang="zh-TW" sz="4000" dirty="0"/>
              <a:t>@</a:t>
            </a:r>
            <a:r>
              <a:rPr lang="zh-TW" altLang="en-US" sz="4000" dirty="0"/>
              <a:t> </a:t>
            </a:r>
            <a:r>
              <a:rPr lang="en-US" altLang="zh-TW" sz="4000" dirty="0"/>
              <a:t>2024</a:t>
            </a:r>
            <a:endParaRPr sz="4000" dirty="0"/>
          </a:p>
        </p:txBody>
      </p:sp>
      <p:sp>
        <p:nvSpPr>
          <p:cNvPr id="162" name="Google Shape;162;p9">
            <a:extLst>
              <a:ext uri="{FF2B5EF4-FFF2-40B4-BE49-F238E27FC236}">
                <a16:creationId xmlns:a16="http://schemas.microsoft.com/office/drawing/2014/main" id="{3672BFB8-8E8D-1AFB-0B04-70D293F18747}"/>
              </a:ext>
            </a:extLst>
          </p:cNvPr>
          <p:cNvSpPr txBox="1">
            <a:spLocks noGrp="1"/>
          </p:cNvSpPr>
          <p:nvPr>
            <p:ph type="dt" idx="10"/>
          </p:nvPr>
        </p:nvSpPr>
        <p:spPr>
          <a:xfrm>
            <a:off x="10725" y="6551744"/>
            <a:ext cx="1826162" cy="30625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altLang="zh-TW"/>
              <a:t>2026/09/24</a:t>
            </a:r>
            <a:endParaRPr/>
          </a:p>
        </p:txBody>
      </p:sp>
      <p:sp>
        <p:nvSpPr>
          <p:cNvPr id="163" name="Google Shape;163;p9">
            <a:extLst>
              <a:ext uri="{FF2B5EF4-FFF2-40B4-BE49-F238E27FC236}">
                <a16:creationId xmlns:a16="http://schemas.microsoft.com/office/drawing/2014/main" id="{40ACB3A7-BC33-9CA6-12F1-3C0AE20BCC56}"/>
              </a:ext>
            </a:extLst>
          </p:cNvPr>
          <p:cNvSpPr txBox="1">
            <a:spLocks noGrp="1"/>
          </p:cNvSpPr>
          <p:nvPr>
            <p:ph type="ftr" idx="11"/>
          </p:nvPr>
        </p:nvSpPr>
        <p:spPr>
          <a:xfrm>
            <a:off x="1836887" y="6557147"/>
            <a:ext cx="5652806" cy="300853"/>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Recent Update of Taiwan ZDC ECAL Update</a:t>
            </a:r>
            <a:endParaRPr/>
          </a:p>
        </p:txBody>
      </p:sp>
      <p:sp>
        <p:nvSpPr>
          <p:cNvPr id="164" name="Google Shape;164;p9">
            <a:extLst>
              <a:ext uri="{FF2B5EF4-FFF2-40B4-BE49-F238E27FC236}">
                <a16:creationId xmlns:a16="http://schemas.microsoft.com/office/drawing/2014/main" id="{9E3D3FD5-28A4-A9C4-BAFF-9E5731D0932B}"/>
              </a:ext>
            </a:extLst>
          </p:cNvPr>
          <p:cNvSpPr txBox="1"/>
          <p:nvPr/>
        </p:nvSpPr>
        <p:spPr>
          <a:xfrm>
            <a:off x="1403648" y="5171157"/>
            <a:ext cx="7110750" cy="954067"/>
          </a:xfrm>
          <a:prstGeom prst="rect">
            <a:avLst/>
          </a:prstGeom>
          <a:solidFill>
            <a:srgbClr val="99CCFF"/>
          </a:solidFill>
          <a:ln>
            <a:noFill/>
          </a:ln>
        </p:spPr>
        <p:txBody>
          <a:bodyPr spcFirstLastPara="1" wrap="square" lIns="91425" tIns="45700" rIns="91425" bIns="45700" anchor="t" anchorCtr="0">
            <a:spAutoFit/>
          </a:bodyPr>
          <a:lstStyle/>
          <a:p>
            <a:pPr marL="285750" lvl="0" indent="-285750">
              <a:spcBef>
                <a:spcPts val="0"/>
              </a:spcBef>
              <a:spcAft>
                <a:spcPts val="0"/>
              </a:spcAft>
              <a:buClr>
                <a:srgbClr val="000000"/>
              </a:buClr>
              <a:buSzPts val="1600"/>
              <a:buFont typeface="Arial" panose="020B0604020202020204" pitchFamily="34" charset="0"/>
              <a:buChar char="•"/>
            </a:pPr>
            <a:r>
              <a:rPr lang="en-US" altLang="zh-TW" sz="1400" dirty="0">
                <a:solidFill>
                  <a:schemeClr val="dk1"/>
                </a:solidFill>
                <a:latin typeface="Arial"/>
                <a:ea typeface="Arial"/>
                <a:cs typeface="Arial"/>
                <a:sym typeface="Arial"/>
              </a:rPr>
              <a:t>1</a:t>
            </a:r>
            <a:r>
              <a:rPr lang="en-US" altLang="zh-TW" sz="1400" baseline="30000" dirty="0">
                <a:solidFill>
                  <a:schemeClr val="dk1"/>
                </a:solidFill>
                <a:latin typeface="Arial"/>
                <a:ea typeface="Arial"/>
                <a:cs typeface="Arial"/>
                <a:sym typeface="Arial"/>
              </a:rPr>
              <a:t>st</a:t>
            </a:r>
            <a:r>
              <a:rPr lang="en-US" altLang="zh-TW" sz="1400" dirty="0">
                <a:solidFill>
                  <a:schemeClr val="dk1"/>
                </a:solidFill>
                <a:latin typeface="Arial"/>
                <a:ea typeface="Arial"/>
                <a:cs typeface="Arial"/>
                <a:sym typeface="Arial"/>
              </a:rPr>
              <a:t> prototype @ 2024 : LYSO + </a:t>
            </a:r>
            <a:r>
              <a:rPr lang="en-US" altLang="zh-TW" sz="1400" dirty="0" err="1">
                <a:solidFill>
                  <a:schemeClr val="dk1"/>
                </a:solidFill>
                <a:latin typeface="Arial"/>
                <a:ea typeface="Arial"/>
                <a:cs typeface="Arial"/>
                <a:sym typeface="Arial"/>
              </a:rPr>
              <a:t>Onsemi</a:t>
            </a:r>
            <a:r>
              <a:rPr lang="en-US" altLang="zh-TW" sz="1400" dirty="0">
                <a:solidFill>
                  <a:schemeClr val="dk1"/>
                </a:solidFill>
                <a:latin typeface="Arial"/>
                <a:ea typeface="Arial"/>
                <a:cs typeface="Arial"/>
                <a:sym typeface="Arial"/>
              </a:rPr>
              <a:t> </a:t>
            </a:r>
            <a:r>
              <a:rPr lang="en-US" altLang="zh-TW" sz="1400" dirty="0" err="1">
                <a:solidFill>
                  <a:schemeClr val="dk1"/>
                </a:solidFill>
                <a:latin typeface="Arial"/>
                <a:ea typeface="Arial"/>
                <a:cs typeface="Arial"/>
                <a:sym typeface="Arial"/>
              </a:rPr>
              <a:t>SiPM</a:t>
            </a:r>
            <a:endParaRPr lang="en-US" altLang="zh-TW" sz="1400" dirty="0">
              <a:solidFill>
                <a:schemeClr val="dk1"/>
              </a:solidFill>
              <a:latin typeface="Arial"/>
              <a:ea typeface="Arial"/>
              <a:cs typeface="Arial"/>
              <a:sym typeface="Arial"/>
            </a:endParaRPr>
          </a:p>
          <a:p>
            <a:pPr marL="285750" indent="-285750">
              <a:spcBef>
                <a:spcPts val="0"/>
              </a:spcBef>
              <a:spcAft>
                <a:spcPts val="0"/>
              </a:spcAft>
              <a:buClr>
                <a:srgbClr val="000000"/>
              </a:buClr>
              <a:buSzPts val="1600"/>
              <a:buFont typeface="Arial" panose="020B0604020202020204" pitchFamily="34" charset="0"/>
              <a:buChar char="•"/>
            </a:pPr>
            <a:r>
              <a:rPr lang="en-US" altLang="zh-TW" sz="1400" dirty="0">
                <a:solidFill>
                  <a:schemeClr val="dk1"/>
                </a:solidFill>
                <a:latin typeface="Arial"/>
                <a:ea typeface="Arial"/>
                <a:cs typeface="Arial"/>
                <a:sym typeface="Arial"/>
              </a:rPr>
              <a:t>Test bean with 50-800MeV positron beam @ JP</a:t>
            </a:r>
          </a:p>
          <a:p>
            <a:pPr marL="285750" lvl="0" indent="-285750">
              <a:spcBef>
                <a:spcPts val="0"/>
              </a:spcBef>
              <a:spcAft>
                <a:spcPts val="0"/>
              </a:spcAft>
              <a:buClr>
                <a:srgbClr val="000000"/>
              </a:buClr>
              <a:buSzPts val="1600"/>
              <a:buFont typeface="Arial" panose="020B0604020202020204" pitchFamily="34" charset="0"/>
              <a:buChar char="•"/>
            </a:pPr>
            <a:r>
              <a:rPr lang="en-US" altLang="zh-TW" sz="1400" dirty="0" err="1">
                <a:solidFill>
                  <a:srgbClr val="0000FF"/>
                </a:solidFill>
                <a:latin typeface="Arial"/>
                <a:ea typeface="Arial"/>
                <a:cs typeface="Arial"/>
                <a:sym typeface="Arial"/>
              </a:rPr>
              <a:t>SiPM</a:t>
            </a:r>
            <a:r>
              <a:rPr lang="en-US" altLang="zh-TW" sz="1400" dirty="0">
                <a:solidFill>
                  <a:srgbClr val="0000FF"/>
                </a:solidFill>
                <a:latin typeface="Arial"/>
                <a:ea typeface="Arial"/>
                <a:cs typeface="Arial"/>
                <a:sym typeface="Arial"/>
              </a:rPr>
              <a:t> saturated above 20MeV positron beam due to high light yield of LYSO crystal.</a:t>
            </a:r>
          </a:p>
          <a:p>
            <a:pPr marL="285750" lvl="0" indent="-285750">
              <a:spcBef>
                <a:spcPts val="0"/>
              </a:spcBef>
              <a:spcAft>
                <a:spcPts val="0"/>
              </a:spcAft>
              <a:buClr>
                <a:srgbClr val="000000"/>
              </a:buClr>
              <a:buSzPts val="1600"/>
              <a:buFont typeface="Arial" panose="020B0604020202020204" pitchFamily="34" charset="0"/>
              <a:buChar char="•"/>
            </a:pPr>
            <a:r>
              <a:rPr lang="en-US" altLang="zh-TW" sz="1400" dirty="0">
                <a:solidFill>
                  <a:schemeClr val="dk1"/>
                </a:solidFill>
                <a:latin typeface="Arial"/>
                <a:ea typeface="Arial"/>
                <a:cs typeface="Arial"/>
                <a:sym typeface="Arial"/>
              </a:rPr>
              <a:t>Move from LYSO crystal to PbWO4 crystal (1/200 light yield)</a:t>
            </a:r>
          </a:p>
        </p:txBody>
      </p:sp>
      <p:grpSp>
        <p:nvGrpSpPr>
          <p:cNvPr id="2" name="群組 1">
            <a:extLst>
              <a:ext uri="{FF2B5EF4-FFF2-40B4-BE49-F238E27FC236}">
                <a16:creationId xmlns:a16="http://schemas.microsoft.com/office/drawing/2014/main" id="{87B83C98-90E3-CF77-3D8F-EBFC80AA4BCD}"/>
              </a:ext>
            </a:extLst>
          </p:cNvPr>
          <p:cNvGrpSpPr/>
          <p:nvPr/>
        </p:nvGrpSpPr>
        <p:grpSpPr>
          <a:xfrm>
            <a:off x="4416791" y="1411372"/>
            <a:ext cx="4392487" cy="3185125"/>
            <a:chOff x="107505" y="1179979"/>
            <a:chExt cx="4392487" cy="3185125"/>
          </a:xfrm>
        </p:grpSpPr>
        <p:pic>
          <p:nvPicPr>
            <p:cNvPr id="165" name="Google Shape;165;p9">
              <a:extLst>
                <a:ext uri="{FF2B5EF4-FFF2-40B4-BE49-F238E27FC236}">
                  <a16:creationId xmlns:a16="http://schemas.microsoft.com/office/drawing/2014/main" id="{65C21C90-CA93-435E-EAA2-53DA262DFC71}"/>
                </a:ext>
              </a:extLst>
            </p:cNvPr>
            <p:cNvPicPr preferRelativeResize="0"/>
            <p:nvPr/>
          </p:nvPicPr>
          <p:blipFill rotWithShape="1">
            <a:blip r:embed="rId3">
              <a:alphaModFix/>
            </a:blip>
            <a:srcRect t="5886" r="49864"/>
            <a:stretch/>
          </p:blipFill>
          <p:spPr>
            <a:xfrm>
              <a:off x="107505" y="1179979"/>
              <a:ext cx="4392487" cy="3185125"/>
            </a:xfrm>
            <a:prstGeom prst="rect">
              <a:avLst/>
            </a:prstGeom>
            <a:noFill/>
            <a:ln>
              <a:noFill/>
            </a:ln>
          </p:spPr>
        </p:pic>
        <p:sp>
          <p:nvSpPr>
            <p:cNvPr id="166" name="Google Shape;166;p9">
              <a:extLst>
                <a:ext uri="{FF2B5EF4-FFF2-40B4-BE49-F238E27FC236}">
                  <a16:creationId xmlns:a16="http://schemas.microsoft.com/office/drawing/2014/main" id="{958D9779-AB9B-FFA3-67EA-C2664316A406}"/>
                </a:ext>
              </a:extLst>
            </p:cNvPr>
            <p:cNvSpPr/>
            <p:nvPr/>
          </p:nvSpPr>
          <p:spPr>
            <a:xfrm>
              <a:off x="755576" y="2204864"/>
              <a:ext cx="432048" cy="1800200"/>
            </a:xfrm>
            <a:prstGeom prst="rect">
              <a:avLst/>
            </a:prstGeom>
            <a:noFill/>
            <a:ln w="25400" cap="flat" cmpd="sng">
              <a:solidFill>
                <a:srgbClr val="0000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 name="Google Shape;165;p9">
              <a:extLst>
                <a:ext uri="{FF2B5EF4-FFF2-40B4-BE49-F238E27FC236}">
                  <a16:creationId xmlns:a16="http://schemas.microsoft.com/office/drawing/2014/main" id="{89A9CACA-155E-301B-96F2-A86F730AD20A}"/>
                </a:ext>
              </a:extLst>
            </p:cNvPr>
            <p:cNvPicPr preferRelativeResize="0"/>
            <p:nvPr/>
          </p:nvPicPr>
          <p:blipFill rotWithShape="1">
            <a:blip r:embed="rId3">
              <a:alphaModFix/>
            </a:blip>
            <a:srcRect l="84560" t="44432" r="3933" b="15141"/>
            <a:stretch/>
          </p:blipFill>
          <p:spPr>
            <a:xfrm>
              <a:off x="3059832" y="2483979"/>
              <a:ext cx="1008112" cy="1368152"/>
            </a:xfrm>
            <a:prstGeom prst="rect">
              <a:avLst/>
            </a:prstGeom>
            <a:noFill/>
            <a:ln>
              <a:noFill/>
            </a:ln>
          </p:spPr>
        </p:pic>
      </p:grpSp>
      <p:pic>
        <p:nvPicPr>
          <p:cNvPr id="11" name="圖片 10">
            <a:extLst>
              <a:ext uri="{FF2B5EF4-FFF2-40B4-BE49-F238E27FC236}">
                <a16:creationId xmlns:a16="http://schemas.microsoft.com/office/drawing/2014/main" id="{1E2C0658-8C1D-04F3-0C3E-02945A4A95F9}"/>
              </a:ext>
            </a:extLst>
          </p:cNvPr>
          <p:cNvPicPr>
            <a:picLocks noChangeAspect="1"/>
          </p:cNvPicPr>
          <p:nvPr/>
        </p:nvPicPr>
        <p:blipFill>
          <a:blip r:embed="rId4"/>
          <a:srcRect r="5561"/>
          <a:stretch>
            <a:fillRect/>
          </a:stretch>
        </p:blipFill>
        <p:spPr>
          <a:xfrm>
            <a:off x="378586" y="1257943"/>
            <a:ext cx="3959251" cy="3365363"/>
          </a:xfrm>
          <a:prstGeom prst="rect">
            <a:avLst/>
          </a:prstGeom>
        </p:spPr>
      </p:pic>
      <p:cxnSp>
        <p:nvCxnSpPr>
          <p:cNvPr id="4" name="直線單箭頭接點 3">
            <a:extLst>
              <a:ext uri="{FF2B5EF4-FFF2-40B4-BE49-F238E27FC236}">
                <a16:creationId xmlns:a16="http://schemas.microsoft.com/office/drawing/2014/main" id="{143B369D-547D-3742-DDA1-E5EDF20ABA1D}"/>
              </a:ext>
            </a:extLst>
          </p:cNvPr>
          <p:cNvCxnSpPr/>
          <p:nvPr/>
        </p:nvCxnSpPr>
        <p:spPr>
          <a:xfrm flipH="1">
            <a:off x="2051720" y="3068960"/>
            <a:ext cx="2286117" cy="23570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Google Shape;263;p15">
            <a:extLst>
              <a:ext uri="{FF2B5EF4-FFF2-40B4-BE49-F238E27FC236}">
                <a16:creationId xmlns:a16="http://schemas.microsoft.com/office/drawing/2014/main" id="{2158C776-06B0-AA2A-7114-22D0FCE24D9F}"/>
              </a:ext>
            </a:extLst>
          </p:cNvPr>
          <p:cNvSpPr txBox="1"/>
          <p:nvPr/>
        </p:nvSpPr>
        <p:spPr>
          <a:xfrm>
            <a:off x="2987824" y="1319436"/>
            <a:ext cx="1240429" cy="430887"/>
          </a:xfrm>
          <a:prstGeom prst="rect">
            <a:avLst/>
          </a:prstGeom>
          <a:solidFill>
            <a:schemeClr val="lt1"/>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FF0000"/>
                </a:solidFill>
                <a:latin typeface="Arial"/>
                <a:ea typeface="Arial"/>
                <a:cs typeface="Arial"/>
                <a:sym typeface="Arial"/>
              </a:rPr>
              <a:t>50-800 MeV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FF0000"/>
                </a:solidFill>
                <a:latin typeface="Arial"/>
                <a:ea typeface="Arial"/>
                <a:cs typeface="Arial"/>
                <a:sym typeface="Arial"/>
              </a:rPr>
              <a:t>positron beam</a:t>
            </a:r>
            <a:endParaRPr sz="1100" b="1" i="0" u="none" strike="noStrike" cap="none">
              <a:solidFill>
                <a:srgbClr val="FF0000"/>
              </a:solidFill>
              <a:latin typeface="Arial"/>
              <a:ea typeface="Arial"/>
              <a:cs typeface="Arial"/>
              <a:sym typeface="Arial"/>
            </a:endParaRPr>
          </a:p>
        </p:txBody>
      </p:sp>
      <p:sp>
        <p:nvSpPr>
          <p:cNvPr id="3" name="Slide Number Placeholder 2">
            <a:extLst>
              <a:ext uri="{FF2B5EF4-FFF2-40B4-BE49-F238E27FC236}">
                <a16:creationId xmlns:a16="http://schemas.microsoft.com/office/drawing/2014/main" id="{040292FB-07C2-92FC-6F30-C614DD924751}"/>
              </a:ext>
            </a:extLst>
          </p:cNvPr>
          <p:cNvSpPr>
            <a:spLocks noGrp="1"/>
          </p:cNvSpPr>
          <p:nvPr>
            <p:ph type="sldNum" sz="quarter" idx="12"/>
          </p:nvPr>
        </p:nvSpPr>
        <p:spPr/>
        <p:txBody>
          <a:bodyPr/>
          <a:lstStyle/>
          <a:p>
            <a:fld id="{A19621D2-C8FC-4F75-9E5A-153A48AC0064}" type="slidenum">
              <a:rPr lang="en-US" altLang="ja-JP" smtClean="0"/>
              <a:pPr/>
              <a:t>7</a:t>
            </a:fld>
            <a:r>
              <a:rPr lang="en-US" altLang="ja-JP"/>
              <a:t>/25</a:t>
            </a:r>
            <a:endParaRPr lang="en-US" altLang="ja-JP" dirty="0"/>
          </a:p>
        </p:txBody>
      </p:sp>
    </p:spTree>
    <p:extLst>
      <p:ext uri="{BB962C8B-B14F-4D97-AF65-F5344CB8AC3E}">
        <p14:creationId xmlns:p14="http://schemas.microsoft.com/office/powerpoint/2010/main" val="2786561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4C5E7-FC18-2724-E165-6F95F4EBECCB}"/>
              </a:ext>
            </a:extLst>
          </p:cNvPr>
          <p:cNvSpPr>
            <a:spLocks noGrp="1"/>
          </p:cNvSpPr>
          <p:nvPr>
            <p:ph type="title"/>
          </p:nvPr>
        </p:nvSpPr>
        <p:spPr/>
        <p:txBody>
          <a:bodyPr/>
          <a:lstStyle/>
          <a:p>
            <a:r>
              <a:rPr lang="en-US" sz="4000" dirty="0"/>
              <a:t>2</a:t>
            </a:r>
            <a:r>
              <a:rPr lang="en-US" sz="4000" baseline="30000" dirty="0"/>
              <a:t>nd</a:t>
            </a:r>
            <a:r>
              <a:rPr lang="en-US" sz="4000" dirty="0"/>
              <a:t>  Prototype of ZDC ECAL</a:t>
            </a:r>
            <a:r>
              <a:rPr lang="zh-TW" altLang="en-US" sz="4000" dirty="0"/>
              <a:t> </a:t>
            </a:r>
            <a:r>
              <a:rPr lang="en-US" altLang="zh-TW" sz="4000" dirty="0"/>
              <a:t>@</a:t>
            </a:r>
            <a:r>
              <a:rPr lang="zh-TW" altLang="en-US" sz="4000" dirty="0"/>
              <a:t> </a:t>
            </a:r>
            <a:r>
              <a:rPr lang="en-US" altLang="zh-TW" sz="4000" dirty="0"/>
              <a:t>2025</a:t>
            </a:r>
            <a:r>
              <a:rPr lang="en-US" sz="4000" dirty="0"/>
              <a:t>  </a:t>
            </a:r>
          </a:p>
        </p:txBody>
      </p:sp>
      <p:sp>
        <p:nvSpPr>
          <p:cNvPr id="3" name="Date Placeholder 2">
            <a:extLst>
              <a:ext uri="{FF2B5EF4-FFF2-40B4-BE49-F238E27FC236}">
                <a16:creationId xmlns:a16="http://schemas.microsoft.com/office/drawing/2014/main" id="{3415E6AB-736C-4FB0-9B34-CEE0FDB6B0A3}"/>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1E1B7FA4-DF67-1C78-730B-594B84E400E2}"/>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13" name="圖片 17">
            <a:extLst>
              <a:ext uri="{FF2B5EF4-FFF2-40B4-BE49-F238E27FC236}">
                <a16:creationId xmlns:a16="http://schemas.microsoft.com/office/drawing/2014/main" id="{5150BFF3-3BB2-0ED4-7AA1-834133869B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451995" y="1995148"/>
            <a:ext cx="5085184" cy="3390123"/>
          </a:xfrm>
          <a:prstGeom prst="rect">
            <a:avLst/>
          </a:prstGeom>
        </p:spPr>
      </p:pic>
      <p:sp>
        <p:nvSpPr>
          <p:cNvPr id="14" name="矩形 18">
            <a:extLst>
              <a:ext uri="{FF2B5EF4-FFF2-40B4-BE49-F238E27FC236}">
                <a16:creationId xmlns:a16="http://schemas.microsoft.com/office/drawing/2014/main" id="{3C2E0DC4-4827-C427-C3E8-A36F7B8DEFAC}"/>
              </a:ext>
            </a:extLst>
          </p:cNvPr>
          <p:cNvSpPr/>
          <p:nvPr/>
        </p:nvSpPr>
        <p:spPr>
          <a:xfrm>
            <a:off x="200606" y="4033402"/>
            <a:ext cx="1818640" cy="120953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5" name="直線單箭頭接點 20">
            <a:extLst>
              <a:ext uri="{FF2B5EF4-FFF2-40B4-BE49-F238E27FC236}">
                <a16:creationId xmlns:a16="http://schemas.microsoft.com/office/drawing/2014/main" id="{24D88E24-CB3D-6F27-F3A3-A5A517E14200}"/>
              </a:ext>
            </a:extLst>
          </p:cNvPr>
          <p:cNvCxnSpPr>
            <a:cxnSpLocks/>
          </p:cNvCxnSpPr>
          <p:nvPr/>
        </p:nvCxnSpPr>
        <p:spPr>
          <a:xfrm flipH="1">
            <a:off x="1083367" y="1693504"/>
            <a:ext cx="248272" cy="218171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文字方塊 22">
            <a:extLst>
              <a:ext uri="{FF2B5EF4-FFF2-40B4-BE49-F238E27FC236}">
                <a16:creationId xmlns:a16="http://schemas.microsoft.com/office/drawing/2014/main" id="{EEF732C4-CB80-A61B-BFBA-C4AB4EC0A474}"/>
              </a:ext>
            </a:extLst>
          </p:cNvPr>
          <p:cNvSpPr txBox="1"/>
          <p:nvPr/>
        </p:nvSpPr>
        <p:spPr>
          <a:xfrm>
            <a:off x="778816" y="1205117"/>
            <a:ext cx="1240429" cy="430887"/>
          </a:xfrm>
          <a:prstGeom prst="rect">
            <a:avLst/>
          </a:prstGeom>
          <a:solidFill>
            <a:schemeClr val="bg1"/>
          </a:solidFill>
          <a:ln>
            <a:solidFill>
              <a:srgbClr val="FF0000"/>
            </a:solidFill>
          </a:ln>
        </p:spPr>
        <p:txBody>
          <a:bodyPr wrap="square" rtlCol="0">
            <a:spAutoFit/>
          </a:bodyPr>
          <a:lstStyle/>
          <a:p>
            <a:pPr algn="ctr"/>
            <a:r>
              <a:rPr lang="en-US" altLang="zh-TW" sz="1100" b="1" dirty="0">
                <a:solidFill>
                  <a:srgbClr val="FF0000"/>
                </a:solidFill>
              </a:rPr>
              <a:t>50-800 MeV </a:t>
            </a:r>
          </a:p>
          <a:p>
            <a:pPr algn="ctr"/>
            <a:r>
              <a:rPr lang="en-US" altLang="zh-TW" sz="1100" b="1" dirty="0">
                <a:solidFill>
                  <a:srgbClr val="FF0000"/>
                </a:solidFill>
              </a:rPr>
              <a:t>positron beam</a:t>
            </a:r>
            <a:endParaRPr lang="zh-TW" altLang="en-US" sz="1100" b="1" dirty="0">
              <a:solidFill>
                <a:srgbClr val="FF0000"/>
              </a:solidFill>
            </a:endParaRPr>
          </a:p>
        </p:txBody>
      </p:sp>
      <p:pic>
        <p:nvPicPr>
          <p:cNvPr id="18" name="Google Shape;315;p18">
            <a:extLst>
              <a:ext uri="{FF2B5EF4-FFF2-40B4-BE49-F238E27FC236}">
                <a16:creationId xmlns:a16="http://schemas.microsoft.com/office/drawing/2014/main" id="{7316B6BC-1A83-24A3-C50F-4AE9B5B107BD}"/>
              </a:ext>
            </a:extLst>
          </p:cNvPr>
          <p:cNvPicPr preferRelativeResize="0"/>
          <p:nvPr/>
        </p:nvPicPr>
        <p:blipFill rotWithShape="1">
          <a:blip r:embed="rId3">
            <a:alphaModFix/>
          </a:blip>
          <a:srcRect r="50000" b="50000"/>
          <a:stretch/>
        </p:blipFill>
        <p:spPr>
          <a:xfrm>
            <a:off x="4647768" y="3372127"/>
            <a:ext cx="3581236" cy="3089638"/>
          </a:xfrm>
          <a:prstGeom prst="rect">
            <a:avLst/>
          </a:prstGeom>
          <a:noFill/>
          <a:ln>
            <a:noFill/>
          </a:ln>
        </p:spPr>
      </p:pic>
      <p:sp>
        <p:nvSpPr>
          <p:cNvPr id="20" name="Google Shape;318;p18">
            <a:extLst>
              <a:ext uri="{FF2B5EF4-FFF2-40B4-BE49-F238E27FC236}">
                <a16:creationId xmlns:a16="http://schemas.microsoft.com/office/drawing/2014/main" id="{53D0F90D-FC77-F91F-D6B0-A34442607550}"/>
              </a:ext>
            </a:extLst>
          </p:cNvPr>
          <p:cNvSpPr/>
          <p:nvPr/>
        </p:nvSpPr>
        <p:spPr>
          <a:xfrm>
            <a:off x="5241566" y="3690209"/>
            <a:ext cx="1836758"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altLang="zh-TW" sz="1400" b="1" i="0" u="none" strike="noStrike" cap="none" dirty="0">
                <a:solidFill>
                  <a:schemeClr val="dk1"/>
                </a:solidFill>
                <a:latin typeface="Arial"/>
                <a:ea typeface="Arial"/>
                <a:cs typeface="Arial"/>
                <a:sym typeface="Arial"/>
              </a:rPr>
              <a:t>Linearity check</a:t>
            </a:r>
            <a:endParaRPr sz="1400" b="0" i="0" u="none" strike="noStrike" cap="none" dirty="0">
              <a:solidFill>
                <a:srgbClr val="000000"/>
              </a:solidFill>
              <a:latin typeface="Arial"/>
              <a:ea typeface="Arial"/>
              <a:cs typeface="Arial"/>
              <a:sym typeface="Arial"/>
            </a:endParaRPr>
          </a:p>
        </p:txBody>
      </p:sp>
      <p:grpSp>
        <p:nvGrpSpPr>
          <p:cNvPr id="21" name="Google Shape;246;p14">
            <a:extLst>
              <a:ext uri="{FF2B5EF4-FFF2-40B4-BE49-F238E27FC236}">
                <a16:creationId xmlns:a16="http://schemas.microsoft.com/office/drawing/2014/main" id="{6E437651-53CF-82C1-42B0-F7217D38B707}"/>
              </a:ext>
            </a:extLst>
          </p:cNvPr>
          <p:cNvGrpSpPr/>
          <p:nvPr/>
        </p:nvGrpSpPr>
        <p:grpSpPr>
          <a:xfrm>
            <a:off x="5358343" y="962290"/>
            <a:ext cx="2632372" cy="2314455"/>
            <a:chOff x="6154540" y="2999136"/>
            <a:chExt cx="2017860" cy="1465311"/>
          </a:xfrm>
        </p:grpSpPr>
        <p:pic>
          <p:nvPicPr>
            <p:cNvPr id="22" name="Google Shape;247;p14" descr="一張含有 玩具, 葬禮, 室內 的圖片&#10;&#10;AI 產生的內容可能不正確。">
              <a:extLst>
                <a:ext uri="{FF2B5EF4-FFF2-40B4-BE49-F238E27FC236}">
                  <a16:creationId xmlns:a16="http://schemas.microsoft.com/office/drawing/2014/main" id="{B70B2454-98D2-5F66-0C3F-D52A309AB6DB}"/>
                </a:ext>
              </a:extLst>
            </p:cNvPr>
            <p:cNvPicPr preferRelativeResize="0"/>
            <p:nvPr/>
          </p:nvPicPr>
          <p:blipFill rotWithShape="1">
            <a:blip r:embed="rId4">
              <a:alphaModFix/>
            </a:blip>
            <a:srcRect l="24581" t="8348" r="19492" b="18948"/>
            <a:stretch/>
          </p:blipFill>
          <p:spPr>
            <a:xfrm>
              <a:off x="6169344" y="2999136"/>
              <a:ext cx="2003056" cy="1465311"/>
            </a:xfrm>
            <a:prstGeom prst="rect">
              <a:avLst/>
            </a:prstGeom>
            <a:noFill/>
            <a:ln>
              <a:noFill/>
            </a:ln>
          </p:spPr>
        </p:pic>
        <p:sp>
          <p:nvSpPr>
            <p:cNvPr id="23" name="Google Shape;248;p14">
              <a:extLst>
                <a:ext uri="{FF2B5EF4-FFF2-40B4-BE49-F238E27FC236}">
                  <a16:creationId xmlns:a16="http://schemas.microsoft.com/office/drawing/2014/main" id="{E02319D1-327B-07FD-7E77-B71A17BF3412}"/>
                </a:ext>
              </a:extLst>
            </p:cNvPr>
            <p:cNvSpPr txBox="1"/>
            <p:nvPr/>
          </p:nvSpPr>
          <p:spPr>
            <a:xfrm>
              <a:off x="6154540" y="3017911"/>
              <a:ext cx="1424454" cy="2338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highlight>
                    <a:srgbClr val="FFFF00"/>
                  </a:highlight>
                  <a:latin typeface="Arial"/>
                  <a:ea typeface="Arial"/>
                  <a:cs typeface="Arial"/>
                  <a:sym typeface="Arial"/>
                </a:rPr>
                <a:t>PbWO4 + SiPM</a:t>
              </a:r>
              <a:endParaRPr sz="1800" b="0" i="0" u="none" strike="noStrike" cap="none">
                <a:solidFill>
                  <a:schemeClr val="dk1"/>
                </a:solidFill>
                <a:highlight>
                  <a:srgbClr val="FFFF00"/>
                </a:highlight>
                <a:latin typeface="Arial"/>
                <a:ea typeface="Arial"/>
                <a:cs typeface="Arial"/>
                <a:sym typeface="Arial"/>
              </a:endParaRPr>
            </a:p>
          </p:txBody>
        </p:sp>
      </p:grpSp>
      <p:sp>
        <p:nvSpPr>
          <p:cNvPr id="6" name="Slide Number Placeholder 5">
            <a:extLst>
              <a:ext uri="{FF2B5EF4-FFF2-40B4-BE49-F238E27FC236}">
                <a16:creationId xmlns:a16="http://schemas.microsoft.com/office/drawing/2014/main" id="{7EECF1FF-75B2-F082-A99A-2B3B2EBC9EAD}"/>
              </a:ext>
            </a:extLst>
          </p:cNvPr>
          <p:cNvSpPr>
            <a:spLocks noGrp="1"/>
          </p:cNvSpPr>
          <p:nvPr>
            <p:ph type="sldNum" sz="quarter" idx="12"/>
          </p:nvPr>
        </p:nvSpPr>
        <p:spPr/>
        <p:txBody>
          <a:bodyPr/>
          <a:lstStyle/>
          <a:p>
            <a:fld id="{A19621D2-C8FC-4F75-9E5A-153A48AC0064}" type="slidenum">
              <a:rPr lang="en-US" altLang="ja-JP" smtClean="0"/>
              <a:pPr/>
              <a:t>8</a:t>
            </a:fld>
            <a:r>
              <a:rPr lang="en-US" altLang="ja-JP"/>
              <a:t>/25</a:t>
            </a:r>
            <a:endParaRPr lang="en-US" altLang="ja-JP" dirty="0"/>
          </a:p>
        </p:txBody>
      </p:sp>
    </p:spTree>
    <p:extLst>
      <p:ext uri="{BB962C8B-B14F-4D97-AF65-F5344CB8AC3E}">
        <p14:creationId xmlns:p14="http://schemas.microsoft.com/office/powerpoint/2010/main" val="3175652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5CD1F-C6FF-3733-0177-A6D2F588802D}"/>
              </a:ext>
            </a:extLst>
          </p:cNvPr>
          <p:cNvSpPr>
            <a:spLocks noGrp="1"/>
          </p:cNvSpPr>
          <p:nvPr>
            <p:ph type="title"/>
          </p:nvPr>
        </p:nvSpPr>
        <p:spPr/>
        <p:txBody>
          <a:bodyPr/>
          <a:lstStyle/>
          <a:p>
            <a:r>
              <a:rPr lang="en-US" sz="4000" dirty="0"/>
              <a:t>2</a:t>
            </a:r>
            <a:r>
              <a:rPr lang="en-US" sz="4000" baseline="30000" dirty="0"/>
              <a:t>nd</a:t>
            </a:r>
            <a:r>
              <a:rPr lang="en-US" sz="4000" dirty="0"/>
              <a:t>  Prototype of ZDC ECAL</a:t>
            </a:r>
            <a:r>
              <a:rPr lang="zh-TW" altLang="en-US" sz="4000" dirty="0"/>
              <a:t> </a:t>
            </a:r>
            <a:r>
              <a:rPr lang="en-US" altLang="zh-TW" sz="4000" dirty="0"/>
              <a:t>@</a:t>
            </a:r>
            <a:r>
              <a:rPr lang="zh-TW" altLang="en-US" sz="4000" dirty="0"/>
              <a:t> </a:t>
            </a:r>
            <a:r>
              <a:rPr lang="en-US" altLang="zh-TW" sz="4000" dirty="0"/>
              <a:t>2025</a:t>
            </a:r>
            <a:r>
              <a:rPr lang="en-US" sz="4000" dirty="0"/>
              <a:t> </a:t>
            </a:r>
          </a:p>
        </p:txBody>
      </p:sp>
      <p:sp>
        <p:nvSpPr>
          <p:cNvPr id="3" name="Date Placeholder 2">
            <a:extLst>
              <a:ext uri="{FF2B5EF4-FFF2-40B4-BE49-F238E27FC236}">
                <a16:creationId xmlns:a16="http://schemas.microsoft.com/office/drawing/2014/main" id="{495AF2BE-E73B-ECA6-07C9-9DBAE82DB38A}"/>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0CFD70B4-2A96-2AC2-69D5-F45767AA98D6}"/>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16" name="TextBox 15">
            <a:extLst>
              <a:ext uri="{FF2B5EF4-FFF2-40B4-BE49-F238E27FC236}">
                <a16:creationId xmlns:a16="http://schemas.microsoft.com/office/drawing/2014/main" id="{1441B63F-C736-C377-D4E4-D04164319894}"/>
              </a:ext>
            </a:extLst>
          </p:cNvPr>
          <p:cNvSpPr txBox="1"/>
          <p:nvPr/>
        </p:nvSpPr>
        <p:spPr>
          <a:xfrm>
            <a:off x="1836887" y="4923198"/>
            <a:ext cx="5652805" cy="1384995"/>
          </a:xfrm>
          <a:prstGeom prst="rect">
            <a:avLst/>
          </a:prstGeom>
          <a:solidFill>
            <a:srgbClr val="CCECFF"/>
          </a:solidFill>
        </p:spPr>
        <p:txBody>
          <a:bodyPr wrap="square" rtlCol="0">
            <a:spAutoFit/>
          </a:bodyPr>
          <a:lstStyle/>
          <a:p>
            <a:pPr marL="285750" indent="-285750">
              <a:buFont typeface="Arial" panose="020B0604020202020204" pitchFamily="34" charset="0"/>
              <a:buChar char="•"/>
            </a:pPr>
            <a:r>
              <a:rPr lang="en-US" altLang="zh-TW" sz="1400" b="1" dirty="0">
                <a:highlight>
                  <a:srgbClr val="CCECFF"/>
                </a:highlight>
              </a:rPr>
              <a:t>Energy resolution : ~15% @ 800MeV positron beam</a:t>
            </a:r>
          </a:p>
          <a:p>
            <a:pPr marL="285750" indent="-285750">
              <a:buFont typeface="Arial" panose="020B0604020202020204" pitchFamily="34" charset="0"/>
              <a:buChar char="•"/>
            </a:pPr>
            <a:r>
              <a:rPr lang="en-US" altLang="zh-TW" sz="1400" b="1" dirty="0">
                <a:highlight>
                  <a:srgbClr val="CCECFF"/>
                </a:highlight>
              </a:rPr>
              <a:t>Position resolution : ~ 6.5mm @ 800MeV positron beam</a:t>
            </a:r>
          </a:p>
          <a:p>
            <a:r>
              <a:rPr lang="en-US" altLang="zh-TW" sz="1400" b="1" dirty="0">
                <a:highlight>
                  <a:srgbClr val="CCECFF"/>
                </a:highlight>
              </a:rPr>
              <a:t>      Estimated position resolution = 20mm/sqrt(12) ~ 6mm </a:t>
            </a:r>
          </a:p>
          <a:p>
            <a:pPr marL="285750" indent="-285750">
              <a:buFont typeface="Arial" panose="020B0604020202020204" pitchFamily="34" charset="0"/>
              <a:buChar char="•"/>
            </a:pPr>
            <a:r>
              <a:rPr lang="en-US" altLang="zh-TW" sz="1400" dirty="0">
                <a:highlight>
                  <a:srgbClr val="CCECFF"/>
                </a:highlight>
              </a:rPr>
              <a:t>2</a:t>
            </a:r>
            <a:r>
              <a:rPr lang="en-US" altLang="zh-TW" sz="1400" baseline="30000" dirty="0">
                <a:highlight>
                  <a:srgbClr val="CCECFF"/>
                </a:highlight>
              </a:rPr>
              <a:t>nd</a:t>
            </a:r>
            <a:r>
              <a:rPr lang="en-US" altLang="zh-TW" sz="1400" dirty="0">
                <a:highlight>
                  <a:srgbClr val="CCECFF"/>
                </a:highlight>
              </a:rPr>
              <a:t> Prototype achieve the good energy resolution; however, we have </a:t>
            </a:r>
            <a:r>
              <a:rPr lang="en-US" altLang="zh-TW" sz="1400" b="1" dirty="0">
                <a:highlight>
                  <a:srgbClr val="CCECFF"/>
                </a:highlight>
              </a:rPr>
              <a:t>no sensitivity to 100MeV positron beam. During the test beam, 50MeV threshold is applied to </a:t>
            </a:r>
            <a:r>
              <a:rPr lang="en-US" altLang="zh-TW" sz="1400" b="1" dirty="0" err="1">
                <a:highlight>
                  <a:srgbClr val="CCECFF"/>
                </a:highlight>
              </a:rPr>
              <a:t>supress</a:t>
            </a:r>
            <a:r>
              <a:rPr lang="en-US" altLang="zh-TW" sz="1400" b="1" dirty="0">
                <a:highlight>
                  <a:srgbClr val="CCECFF"/>
                </a:highlight>
              </a:rPr>
              <a:t> noise.</a:t>
            </a:r>
          </a:p>
        </p:txBody>
      </p:sp>
      <p:pic>
        <p:nvPicPr>
          <p:cNvPr id="18" name="Picture 17">
            <a:extLst>
              <a:ext uri="{FF2B5EF4-FFF2-40B4-BE49-F238E27FC236}">
                <a16:creationId xmlns:a16="http://schemas.microsoft.com/office/drawing/2014/main" id="{4B26E626-7307-CE26-ADBA-E1075FC654A0}"/>
              </a:ext>
            </a:extLst>
          </p:cNvPr>
          <p:cNvPicPr>
            <a:picLocks noChangeAspect="1"/>
          </p:cNvPicPr>
          <p:nvPr/>
        </p:nvPicPr>
        <p:blipFill>
          <a:blip r:embed="rId2">
            <a:extLst>
              <a:ext uri="{28A0092B-C50C-407E-A947-70E740481C1C}">
                <a14:useLocalDpi xmlns:a14="http://schemas.microsoft.com/office/drawing/2010/main" val="0"/>
              </a:ext>
            </a:extLst>
          </a:blip>
          <a:srcRect t="5932"/>
          <a:stretch>
            <a:fillRect/>
          </a:stretch>
        </p:blipFill>
        <p:spPr>
          <a:xfrm>
            <a:off x="323527" y="1484783"/>
            <a:ext cx="4248472" cy="3122856"/>
          </a:xfrm>
          <a:prstGeom prst="rect">
            <a:avLst/>
          </a:prstGeom>
        </p:spPr>
      </p:pic>
      <p:pic>
        <p:nvPicPr>
          <p:cNvPr id="20" name="Picture 19">
            <a:extLst>
              <a:ext uri="{FF2B5EF4-FFF2-40B4-BE49-F238E27FC236}">
                <a16:creationId xmlns:a16="http://schemas.microsoft.com/office/drawing/2014/main" id="{38F4E9BA-1AFA-7717-38B5-870C038BBD86}"/>
              </a:ext>
            </a:extLst>
          </p:cNvPr>
          <p:cNvPicPr>
            <a:picLocks noChangeAspect="1"/>
          </p:cNvPicPr>
          <p:nvPr/>
        </p:nvPicPr>
        <p:blipFill>
          <a:blip r:embed="rId3">
            <a:extLst>
              <a:ext uri="{28A0092B-C50C-407E-A947-70E740481C1C}">
                <a14:useLocalDpi xmlns:a14="http://schemas.microsoft.com/office/drawing/2010/main" val="0"/>
              </a:ext>
            </a:extLst>
          </a:blip>
          <a:srcRect t="11913"/>
          <a:stretch>
            <a:fillRect/>
          </a:stretch>
        </p:blipFill>
        <p:spPr>
          <a:xfrm>
            <a:off x="4283968" y="1484783"/>
            <a:ext cx="4641515" cy="3194865"/>
          </a:xfrm>
          <a:prstGeom prst="rect">
            <a:avLst/>
          </a:prstGeom>
        </p:spPr>
      </p:pic>
      <p:sp>
        <p:nvSpPr>
          <p:cNvPr id="7" name="TextBox 6">
            <a:extLst>
              <a:ext uri="{FF2B5EF4-FFF2-40B4-BE49-F238E27FC236}">
                <a16:creationId xmlns:a16="http://schemas.microsoft.com/office/drawing/2014/main" id="{323E0412-4720-2482-A7A3-E7E96E0271BD}"/>
              </a:ext>
            </a:extLst>
          </p:cNvPr>
          <p:cNvSpPr txBox="1"/>
          <p:nvPr/>
        </p:nvSpPr>
        <p:spPr>
          <a:xfrm>
            <a:off x="1619672" y="1112750"/>
            <a:ext cx="2304256" cy="369332"/>
          </a:xfrm>
          <a:prstGeom prst="rect">
            <a:avLst/>
          </a:prstGeom>
          <a:noFill/>
        </p:spPr>
        <p:txBody>
          <a:bodyPr wrap="square" rtlCol="0">
            <a:spAutoFit/>
          </a:bodyPr>
          <a:lstStyle/>
          <a:p>
            <a:r>
              <a:rPr lang="en-US" b="1" dirty="0"/>
              <a:t>Energy resolution</a:t>
            </a:r>
          </a:p>
        </p:txBody>
      </p:sp>
      <p:sp>
        <p:nvSpPr>
          <p:cNvPr id="9" name="TextBox 8">
            <a:extLst>
              <a:ext uri="{FF2B5EF4-FFF2-40B4-BE49-F238E27FC236}">
                <a16:creationId xmlns:a16="http://schemas.microsoft.com/office/drawing/2014/main" id="{1A46325B-279F-7238-0E10-2BF0D9B81A1F}"/>
              </a:ext>
            </a:extLst>
          </p:cNvPr>
          <p:cNvSpPr txBox="1"/>
          <p:nvPr/>
        </p:nvSpPr>
        <p:spPr>
          <a:xfrm>
            <a:off x="5627947" y="1112750"/>
            <a:ext cx="2304256" cy="369332"/>
          </a:xfrm>
          <a:prstGeom prst="rect">
            <a:avLst/>
          </a:prstGeom>
          <a:noFill/>
        </p:spPr>
        <p:txBody>
          <a:bodyPr wrap="square" rtlCol="0">
            <a:spAutoFit/>
          </a:bodyPr>
          <a:lstStyle/>
          <a:p>
            <a:r>
              <a:rPr lang="en-US" b="1" dirty="0"/>
              <a:t>Position resolution</a:t>
            </a:r>
          </a:p>
        </p:txBody>
      </p:sp>
      <p:cxnSp>
        <p:nvCxnSpPr>
          <p:cNvPr id="11" name="Straight Connector 10">
            <a:extLst>
              <a:ext uri="{FF2B5EF4-FFF2-40B4-BE49-F238E27FC236}">
                <a16:creationId xmlns:a16="http://schemas.microsoft.com/office/drawing/2014/main" id="{F6E4B68B-3952-BD31-90DC-0C39EB383462}"/>
              </a:ext>
            </a:extLst>
          </p:cNvPr>
          <p:cNvCxnSpPr/>
          <p:nvPr/>
        </p:nvCxnSpPr>
        <p:spPr>
          <a:xfrm>
            <a:off x="4932040" y="3645024"/>
            <a:ext cx="3528392"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Slide Number Placeholder 11">
            <a:extLst>
              <a:ext uri="{FF2B5EF4-FFF2-40B4-BE49-F238E27FC236}">
                <a16:creationId xmlns:a16="http://schemas.microsoft.com/office/drawing/2014/main" id="{CE7A9758-F6A4-46CF-8834-7910103B6253}"/>
              </a:ext>
            </a:extLst>
          </p:cNvPr>
          <p:cNvSpPr>
            <a:spLocks noGrp="1"/>
          </p:cNvSpPr>
          <p:nvPr>
            <p:ph type="sldNum" sz="quarter" idx="12"/>
          </p:nvPr>
        </p:nvSpPr>
        <p:spPr/>
        <p:txBody>
          <a:bodyPr/>
          <a:lstStyle/>
          <a:p>
            <a:fld id="{A19621D2-C8FC-4F75-9E5A-153A48AC0064}" type="slidenum">
              <a:rPr lang="en-US" altLang="ja-JP" smtClean="0"/>
              <a:pPr/>
              <a:t>9</a:t>
            </a:fld>
            <a:r>
              <a:rPr lang="en-US" altLang="ja-JP"/>
              <a:t>/25</a:t>
            </a:r>
            <a:endParaRPr lang="en-US" altLang="ja-JP" dirty="0"/>
          </a:p>
        </p:txBody>
      </p:sp>
    </p:spTree>
    <p:extLst>
      <p:ext uri="{BB962C8B-B14F-4D97-AF65-F5344CB8AC3E}">
        <p14:creationId xmlns:p14="http://schemas.microsoft.com/office/powerpoint/2010/main" val="1959716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2">
          <a:extLst>
            <a:ext uri="{FF2B5EF4-FFF2-40B4-BE49-F238E27FC236}">
              <a16:creationId xmlns:a16="http://schemas.microsoft.com/office/drawing/2014/main" id="{847ACE76-59DA-9247-2F6D-4E6A2B020ABE}"/>
            </a:ext>
          </a:extLst>
        </p:cNvPr>
        <p:cNvGrpSpPr/>
        <p:nvPr/>
      </p:nvGrpSpPr>
      <p:grpSpPr>
        <a:xfrm>
          <a:off x="0" y="0"/>
          <a:ext cx="0" cy="0"/>
          <a:chOff x="0" y="0"/>
          <a:chExt cx="0" cy="0"/>
        </a:xfrm>
      </p:grpSpPr>
      <p:sp>
        <p:nvSpPr>
          <p:cNvPr id="83" name="Google Shape;83;p5">
            <a:extLst>
              <a:ext uri="{FF2B5EF4-FFF2-40B4-BE49-F238E27FC236}">
                <a16:creationId xmlns:a16="http://schemas.microsoft.com/office/drawing/2014/main" id="{CE713034-02FC-9E9D-F11C-34FC57F7D80F}"/>
              </a:ext>
            </a:extLst>
          </p:cNvPr>
          <p:cNvSpPr txBox="1">
            <a:spLocks noGrp="1"/>
          </p:cNvSpPr>
          <p:nvPr>
            <p:ph type="title"/>
          </p:nvPr>
        </p:nvSpPr>
        <p:spPr>
          <a:xfrm>
            <a:off x="10725" y="44624"/>
            <a:ext cx="9128792" cy="792088"/>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dirty="0"/>
              <a:t>3</a:t>
            </a:r>
            <a:r>
              <a:rPr lang="en-US" baseline="30000" dirty="0"/>
              <a:t>rd</a:t>
            </a:r>
            <a:r>
              <a:rPr lang="en-US" dirty="0"/>
              <a:t> Prototype @ 2026</a:t>
            </a:r>
            <a:endParaRPr dirty="0"/>
          </a:p>
        </p:txBody>
      </p:sp>
      <p:sp>
        <p:nvSpPr>
          <p:cNvPr id="84" name="Google Shape;84;p5">
            <a:extLst>
              <a:ext uri="{FF2B5EF4-FFF2-40B4-BE49-F238E27FC236}">
                <a16:creationId xmlns:a16="http://schemas.microsoft.com/office/drawing/2014/main" id="{32BF9EC9-59F4-DE0C-4539-BFA0C701D5AD}"/>
              </a:ext>
            </a:extLst>
          </p:cNvPr>
          <p:cNvSpPr txBox="1">
            <a:spLocks noGrp="1"/>
          </p:cNvSpPr>
          <p:nvPr>
            <p:ph type="dt" idx="10"/>
          </p:nvPr>
        </p:nvSpPr>
        <p:spPr>
          <a:xfrm>
            <a:off x="10725" y="6551744"/>
            <a:ext cx="1826162" cy="30625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altLang="zh-TW"/>
              <a:t>2026/09/24</a:t>
            </a:r>
            <a:endParaRPr/>
          </a:p>
        </p:txBody>
      </p:sp>
      <p:sp>
        <p:nvSpPr>
          <p:cNvPr id="85" name="Google Shape;85;p5">
            <a:extLst>
              <a:ext uri="{FF2B5EF4-FFF2-40B4-BE49-F238E27FC236}">
                <a16:creationId xmlns:a16="http://schemas.microsoft.com/office/drawing/2014/main" id="{C8A99C2B-4AE7-8621-33BA-AC7810431989}"/>
              </a:ext>
            </a:extLst>
          </p:cNvPr>
          <p:cNvSpPr txBox="1">
            <a:spLocks noGrp="1"/>
          </p:cNvSpPr>
          <p:nvPr>
            <p:ph type="ftr" idx="11"/>
          </p:nvPr>
        </p:nvSpPr>
        <p:spPr>
          <a:xfrm>
            <a:off x="1836887" y="6557147"/>
            <a:ext cx="5652806" cy="300853"/>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400"/>
              <a:buNone/>
            </a:pPr>
            <a:r>
              <a:rPr lang="en-US"/>
              <a:t>Recent Update of Taiwan ZDC ECAL Update</a:t>
            </a:r>
            <a:endParaRPr/>
          </a:p>
        </p:txBody>
      </p:sp>
      <p:graphicFrame>
        <p:nvGraphicFramePr>
          <p:cNvPr id="86" name="Google Shape;86;p5">
            <a:extLst>
              <a:ext uri="{FF2B5EF4-FFF2-40B4-BE49-F238E27FC236}">
                <a16:creationId xmlns:a16="http://schemas.microsoft.com/office/drawing/2014/main" id="{772CD347-5154-D3B7-1B4A-CA189949F601}"/>
              </a:ext>
            </a:extLst>
          </p:cNvPr>
          <p:cNvGraphicFramePr/>
          <p:nvPr>
            <p:extLst>
              <p:ext uri="{D42A27DB-BD31-4B8C-83A1-F6EECF244321}">
                <p14:modId xmlns:p14="http://schemas.microsoft.com/office/powerpoint/2010/main" val="1395825111"/>
              </p:ext>
            </p:extLst>
          </p:nvPr>
        </p:nvGraphicFramePr>
        <p:xfrm>
          <a:off x="212200" y="1345726"/>
          <a:ext cx="8719600" cy="2391300"/>
        </p:xfrm>
        <a:graphic>
          <a:graphicData uri="http://schemas.openxmlformats.org/drawingml/2006/table">
            <a:tbl>
              <a:tblPr>
                <a:noFill/>
              </a:tblPr>
              <a:tblGrid>
                <a:gridCol w="1051875">
                  <a:extLst>
                    <a:ext uri="{9D8B030D-6E8A-4147-A177-3AD203B41FA5}">
                      <a16:colId xmlns:a16="http://schemas.microsoft.com/office/drawing/2014/main" val="20000"/>
                    </a:ext>
                  </a:extLst>
                </a:gridCol>
                <a:gridCol w="1188400">
                  <a:extLst>
                    <a:ext uri="{9D8B030D-6E8A-4147-A177-3AD203B41FA5}">
                      <a16:colId xmlns:a16="http://schemas.microsoft.com/office/drawing/2014/main" val="20001"/>
                    </a:ext>
                  </a:extLst>
                </a:gridCol>
                <a:gridCol w="631200">
                  <a:extLst>
                    <a:ext uri="{9D8B030D-6E8A-4147-A177-3AD203B41FA5}">
                      <a16:colId xmlns:a16="http://schemas.microsoft.com/office/drawing/2014/main" val="20002"/>
                    </a:ext>
                  </a:extLst>
                </a:gridCol>
                <a:gridCol w="1053575">
                  <a:extLst>
                    <a:ext uri="{9D8B030D-6E8A-4147-A177-3AD203B41FA5}">
                      <a16:colId xmlns:a16="http://schemas.microsoft.com/office/drawing/2014/main" val="20003"/>
                    </a:ext>
                  </a:extLst>
                </a:gridCol>
                <a:gridCol w="896800">
                  <a:extLst>
                    <a:ext uri="{9D8B030D-6E8A-4147-A177-3AD203B41FA5}">
                      <a16:colId xmlns:a16="http://schemas.microsoft.com/office/drawing/2014/main" val="20004"/>
                    </a:ext>
                  </a:extLst>
                </a:gridCol>
                <a:gridCol w="691750">
                  <a:extLst>
                    <a:ext uri="{9D8B030D-6E8A-4147-A177-3AD203B41FA5}">
                      <a16:colId xmlns:a16="http://schemas.microsoft.com/office/drawing/2014/main" val="20005"/>
                    </a:ext>
                  </a:extLst>
                </a:gridCol>
                <a:gridCol w="1123200">
                  <a:extLst>
                    <a:ext uri="{9D8B030D-6E8A-4147-A177-3AD203B41FA5}">
                      <a16:colId xmlns:a16="http://schemas.microsoft.com/office/drawing/2014/main" val="20006"/>
                    </a:ext>
                  </a:extLst>
                </a:gridCol>
                <a:gridCol w="1041400">
                  <a:extLst>
                    <a:ext uri="{9D8B030D-6E8A-4147-A177-3AD203B41FA5}">
                      <a16:colId xmlns:a16="http://schemas.microsoft.com/office/drawing/2014/main" val="20007"/>
                    </a:ext>
                  </a:extLst>
                </a:gridCol>
                <a:gridCol w="1041400">
                  <a:extLst>
                    <a:ext uri="{9D8B030D-6E8A-4147-A177-3AD203B41FA5}">
                      <a16:colId xmlns:a16="http://schemas.microsoft.com/office/drawing/2014/main" val="20008"/>
                    </a:ext>
                  </a:extLst>
                </a:gridCol>
              </a:tblGrid>
              <a:tr h="99100">
                <a:tc rowSpan="2">
                  <a:txBody>
                    <a:bodyPr/>
                    <a:lstStyle/>
                    <a:p>
                      <a:pPr marL="0" marR="0" lvl="0" indent="0" algn="ctr" rtl="0">
                        <a:lnSpc>
                          <a:spcPct val="100000"/>
                        </a:lnSpc>
                        <a:spcBef>
                          <a:spcPts val="0"/>
                        </a:spcBef>
                        <a:spcAft>
                          <a:spcPts val="0"/>
                        </a:spcAft>
                        <a:buClr>
                          <a:schemeClr val="dk1"/>
                        </a:buClr>
                        <a:buSzPts val="1050"/>
                        <a:buFont typeface="Arial"/>
                        <a:buNone/>
                      </a:pPr>
                      <a:endParaRPr sz="1050" b="1" u="none" strike="noStrike" cap="none">
                        <a:solidFill>
                          <a:schemeClr val="dk1"/>
                        </a:solidFill>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rowSpan="2">
                  <a:txBody>
                    <a:bodyPr/>
                    <a:lstStyle/>
                    <a:p>
                      <a:pPr marL="0" marR="0" lvl="0" indent="0" algn="ctr" rtl="0">
                        <a:lnSpc>
                          <a:spcPct val="100000"/>
                        </a:lnSpc>
                        <a:spcBef>
                          <a:spcPts val="0"/>
                        </a:spcBef>
                        <a:spcAft>
                          <a:spcPts val="0"/>
                        </a:spcAft>
                        <a:buClr>
                          <a:schemeClr val="dk1"/>
                        </a:buClr>
                        <a:buSzPts val="1050"/>
                        <a:buFont typeface="Arial"/>
                        <a:buNone/>
                      </a:pPr>
                      <a:r>
                        <a:rPr lang="en-US" sz="1050" b="1" u="none" strike="noStrike" cap="none">
                          <a:solidFill>
                            <a:schemeClr val="dk1"/>
                          </a:solidFill>
                          <a:latin typeface="Arial"/>
                          <a:ea typeface="Arial"/>
                          <a:cs typeface="Arial"/>
                          <a:sym typeface="Arial"/>
                        </a:rPr>
                        <a:t>Detector</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gridSpan="4">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latin typeface="Arial"/>
                          <a:ea typeface="Arial"/>
                          <a:cs typeface="Arial"/>
                          <a:sym typeface="Arial"/>
                        </a:rPr>
                        <a:t>Crystal</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zh-TW"/>
                    </a:p>
                  </a:txBody>
                  <a:tcPr/>
                </a:tc>
                <a:tc hMerge="1">
                  <a:txBody>
                    <a:bodyPr/>
                    <a:lstStyle/>
                    <a:p>
                      <a:endParaRPr lang="zh-TW"/>
                    </a:p>
                  </a:txBody>
                  <a:tcPr/>
                </a:tc>
                <a:tc hMerge="1">
                  <a:txBody>
                    <a:bodyPr/>
                    <a:lstStyle/>
                    <a:p>
                      <a:endParaRPr lang="zh-TW"/>
                    </a:p>
                  </a:txBody>
                  <a:tcPr/>
                </a:tc>
                <a:tc gridSpan="2">
                  <a:txBody>
                    <a:bodyPr/>
                    <a:lstStyle/>
                    <a:p>
                      <a:pPr marL="0" marR="0" lvl="0" indent="0" algn="ctr" rtl="0">
                        <a:lnSpc>
                          <a:spcPct val="100000"/>
                        </a:lnSpc>
                        <a:spcBef>
                          <a:spcPts val="0"/>
                        </a:spcBef>
                        <a:spcAft>
                          <a:spcPts val="0"/>
                        </a:spcAft>
                        <a:buClr>
                          <a:schemeClr val="dk1"/>
                        </a:buClr>
                        <a:buSzPts val="1200"/>
                        <a:buFont typeface="Arial"/>
                        <a:buNone/>
                      </a:pPr>
                      <a:r>
                        <a:rPr lang="en-US" sz="1200" b="1" u="none" strike="noStrike" cap="none">
                          <a:latin typeface="Arial"/>
                          <a:ea typeface="Arial"/>
                          <a:cs typeface="Arial"/>
                          <a:sym typeface="Arial"/>
                        </a:rPr>
                        <a:t>Sensor</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hMerge="1">
                  <a:txBody>
                    <a:bodyPr/>
                    <a:lstStyle/>
                    <a:p>
                      <a:endParaRPr lang="zh-TW"/>
                    </a:p>
                  </a:txBody>
                  <a:tcPr/>
                </a:tc>
                <a:tc rowSpan="2">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DAQ</a:t>
                      </a:r>
                      <a:endParaRPr sz="1400" u="none" strike="noStrike" cap="none"/>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r h="8535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name</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Size of one cell</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Length</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Array</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rPr>
                        <a:t>Type</a:t>
                      </a:r>
                      <a:endParaRPr sz="1050" b="1" u="none" strike="noStrike" cap="none">
                        <a:solidFill>
                          <a:schemeClr val="dk1"/>
                        </a:solidFil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u="none" strike="noStrike" cap="none">
                          <a:solidFill>
                            <a:schemeClr val="dk1"/>
                          </a:solidFill>
                          <a:latin typeface="Arial"/>
                          <a:ea typeface="Arial"/>
                          <a:cs typeface="Arial"/>
                          <a:sym typeface="Arial"/>
                        </a:rPr>
                        <a:t>sensor/crystal</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vMerge="1">
                  <a:txBody>
                    <a:bodyPr/>
                    <a:lstStyle/>
                    <a:p>
                      <a:endParaRPr lang="zh-TW"/>
                    </a:p>
                  </a:txBody>
                  <a:tcPr/>
                </a:tc>
                <a:extLst>
                  <a:ext uri="{0D108BD9-81ED-4DB2-BD59-A6C34878D82A}">
                    <a16:rowId xmlns:a16="http://schemas.microsoft.com/office/drawing/2014/main" val="10001"/>
                  </a:ext>
                </a:extLst>
              </a:tr>
              <a:tr h="222975">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chemeClr val="dk1"/>
                          </a:solidFill>
                          <a:latin typeface="Arial"/>
                          <a:ea typeface="Arial"/>
                          <a:cs typeface="Arial"/>
                          <a:sym typeface="Arial"/>
                        </a:rPr>
                        <a:t>1</a:t>
                      </a:r>
                      <a:r>
                        <a:rPr lang="en-US" sz="1200" b="1" u="none" strike="noStrike" cap="none" baseline="30000">
                          <a:solidFill>
                            <a:schemeClr val="dk1"/>
                          </a:solidFill>
                          <a:latin typeface="Arial"/>
                          <a:ea typeface="Arial"/>
                          <a:cs typeface="Arial"/>
                          <a:sym typeface="Arial"/>
                        </a:rPr>
                        <a:t>st</a:t>
                      </a:r>
                      <a:r>
                        <a:rPr lang="en-US" sz="1200" b="1" u="none" strike="noStrike" cap="none">
                          <a:solidFill>
                            <a:schemeClr val="dk1"/>
                          </a:solidFill>
                          <a:latin typeface="Arial"/>
                          <a:ea typeface="Arial"/>
                          <a:cs typeface="Arial"/>
                          <a:sym typeface="Arial"/>
                        </a:rPr>
                        <a:t> prototype</a:t>
                      </a:r>
                      <a:endParaRPr sz="1400" u="none" strike="noStrike" cap="none"/>
                    </a:p>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chemeClr val="dk1"/>
                          </a:solidFill>
                          <a:latin typeface="Arial"/>
                          <a:ea typeface="Arial"/>
                          <a:cs typeface="Arial"/>
                          <a:sym typeface="Arial"/>
                        </a:rPr>
                        <a:t>2023-2024</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LYSO + SiPM</a:t>
                      </a:r>
                      <a:endParaRPr sz="1050" b="0" u="none" strike="noStrike" cap="none">
                        <a:solidFill>
                          <a:schemeClr val="dk1"/>
                        </a:solidFill>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LYSO</a:t>
                      </a:r>
                      <a:endParaRPr sz="1050" b="0" u="none" strike="noStrike" cap="none">
                        <a:solidFill>
                          <a:schemeClr val="dk1"/>
                        </a:solidFill>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0.7cm*0.7cm</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8.8cm (8X0)</a:t>
                      </a:r>
                      <a:endParaRPr sz="1400" b="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8x8</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SiPM </a:t>
                      </a:r>
                      <a:endParaRPr sz="1400" u="none" strike="noStrike" cap="none"/>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Onsemi</a:t>
                      </a:r>
                      <a:endParaRPr sz="1050" b="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050"/>
                        <a:buFont typeface="Arial"/>
                        <a:buNone/>
                      </a:pPr>
                      <a:r>
                        <a:rPr lang="en-US" sz="1050" b="0" u="none" strike="noStrike" cap="none">
                          <a:solidFill>
                            <a:schemeClr val="dk1"/>
                          </a:solidFill>
                          <a:latin typeface="Arial"/>
                          <a:ea typeface="Arial"/>
                          <a:cs typeface="Arial"/>
                          <a:sym typeface="Arial"/>
                        </a:rPr>
                        <a:t>MICROFC-60035</a:t>
                      </a:r>
                      <a:endParaRPr sz="1400" u="none" strike="noStrike" cap="none"/>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1/crystal</a:t>
                      </a:r>
                      <a:endParaRPr sz="1400" u="none" strike="noStrike" cap="none" dirty="0"/>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CITIROC</a:t>
                      </a:r>
                      <a:endParaRPr sz="1400" u="none" strike="noStrike" cap="none"/>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291800">
                <a:tc rowSpan="2">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chemeClr val="dk1"/>
                          </a:solidFill>
                          <a:latin typeface="Arial"/>
                          <a:ea typeface="Arial"/>
                          <a:cs typeface="Arial"/>
                          <a:sym typeface="Arial"/>
                        </a:rPr>
                        <a:t>2</a:t>
                      </a:r>
                      <a:r>
                        <a:rPr lang="en-US" sz="1200" b="1" u="none" strike="noStrike" cap="none" baseline="30000">
                          <a:solidFill>
                            <a:schemeClr val="dk1"/>
                          </a:solidFill>
                          <a:latin typeface="Arial"/>
                          <a:ea typeface="Arial"/>
                          <a:cs typeface="Arial"/>
                          <a:sym typeface="Arial"/>
                        </a:rPr>
                        <a:t>nd</a:t>
                      </a:r>
                      <a:r>
                        <a:rPr lang="en-US" sz="1200" b="1" u="none" strike="noStrike" cap="none">
                          <a:solidFill>
                            <a:schemeClr val="dk1"/>
                          </a:solidFill>
                          <a:latin typeface="Arial"/>
                          <a:ea typeface="Arial"/>
                          <a:cs typeface="Arial"/>
                          <a:sym typeface="Arial"/>
                        </a:rPr>
                        <a:t> prototype</a:t>
                      </a:r>
                      <a:endParaRPr sz="1400" u="none" strike="noStrike" cap="none"/>
                    </a:p>
                    <a:p>
                      <a:pPr marL="0" marR="0" lvl="0" indent="0" algn="ctr" rtl="0">
                        <a:lnSpc>
                          <a:spcPct val="100000"/>
                        </a:lnSpc>
                        <a:spcBef>
                          <a:spcPts val="0"/>
                        </a:spcBef>
                        <a:spcAft>
                          <a:spcPts val="0"/>
                        </a:spcAft>
                        <a:buClr>
                          <a:srgbClr val="000000"/>
                        </a:buClr>
                        <a:buSzPts val="1200"/>
                        <a:buFont typeface="Arial"/>
                        <a:buNone/>
                      </a:pPr>
                      <a:r>
                        <a:rPr lang="en-US" sz="1200" b="1" u="none" strike="noStrike" cap="none">
                          <a:solidFill>
                            <a:schemeClr val="dk1"/>
                          </a:solidFill>
                          <a:latin typeface="Arial"/>
                          <a:ea typeface="Arial"/>
                          <a:cs typeface="Arial"/>
                          <a:sym typeface="Arial"/>
                        </a:rPr>
                        <a:t>2024-2025</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u="none" strike="noStrike" cap="none" dirty="0">
                          <a:solidFill>
                            <a:schemeClr val="dk1"/>
                          </a:solidFill>
                          <a:latin typeface="Arial"/>
                          <a:ea typeface="Arial"/>
                          <a:cs typeface="Arial"/>
                          <a:sym typeface="Arial"/>
                        </a:rPr>
                        <a:t>LYSO + APD</a:t>
                      </a:r>
                      <a:endParaRPr sz="1400" b="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LYSO</a:t>
                      </a:r>
                      <a:endParaRPr sz="1050" b="0" u="none" strike="noStrike" cap="none" dirty="0">
                        <a:solidFill>
                          <a:schemeClr val="dk1"/>
                        </a:solidFill>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1cm*1cm</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6.6cm (6X0)</a:t>
                      </a:r>
                      <a:endParaRPr sz="1400" b="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8x8</a:t>
                      </a:r>
                      <a:endParaRPr sz="1400" u="none" strike="noStrike" cap="none"/>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a:solidFill>
                            <a:schemeClr val="dk1"/>
                          </a:solidFill>
                          <a:latin typeface="Arial"/>
                          <a:ea typeface="Arial"/>
                          <a:cs typeface="Arial"/>
                          <a:sym typeface="Arial"/>
                        </a:rPr>
                        <a:t>APD</a:t>
                      </a:r>
                      <a:endParaRPr sz="1400" u="none" strike="noStrike" cap="none"/>
                    </a:p>
                    <a:p>
                      <a:pPr marL="0" marR="0" lvl="0" indent="0" algn="ctr" rtl="0">
                        <a:lnSpc>
                          <a:spcPct val="100000"/>
                        </a:lnSpc>
                        <a:spcBef>
                          <a:spcPts val="0"/>
                        </a:spcBef>
                        <a:spcAft>
                          <a:spcPts val="0"/>
                        </a:spcAft>
                        <a:buClr>
                          <a:schemeClr val="dk1"/>
                        </a:buClr>
                        <a:buSzPts val="1050"/>
                        <a:buFont typeface="Arial"/>
                        <a:buNone/>
                      </a:pPr>
                      <a:r>
                        <a:rPr lang="en-US" sz="1050" b="0" u="none" strike="noStrike" cap="none">
                          <a:solidFill>
                            <a:schemeClr val="dk1"/>
                          </a:solidFill>
                          <a:latin typeface="Arial"/>
                          <a:ea typeface="Arial"/>
                          <a:cs typeface="Arial"/>
                          <a:sym typeface="Arial"/>
                        </a:rPr>
                        <a:t>C30739ECERH</a:t>
                      </a:r>
                      <a:endParaRPr sz="1400" u="none" strike="noStrike" cap="none"/>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1/crystal</a:t>
                      </a:r>
                      <a:endParaRPr sz="1400" u="none" strike="noStrike" cap="none" dirty="0"/>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050"/>
                        <a:buFont typeface="Arial"/>
                        <a:buNone/>
                      </a:pPr>
                      <a:r>
                        <a:rPr lang="en-US" sz="1050" b="0" u="none" strike="noStrike" cap="none">
                          <a:solidFill>
                            <a:schemeClr val="dk1"/>
                          </a:solidFill>
                          <a:latin typeface="Arial"/>
                          <a:ea typeface="Arial"/>
                          <a:cs typeface="Arial"/>
                          <a:sym typeface="Arial"/>
                        </a:rPr>
                        <a:t>CITIROC</a:t>
                      </a:r>
                      <a:endParaRPr sz="1400" u="none" strike="noStrike" cap="none"/>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222975">
                <a:tc vMerge="1">
                  <a:txBody>
                    <a:bodyPr/>
                    <a:lstStyle/>
                    <a:p>
                      <a:endParaRPr lang="zh-TW"/>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n-US" sz="1100" b="0" u="none" strike="noStrike" cap="none" dirty="0">
                          <a:solidFill>
                            <a:schemeClr val="dk1"/>
                          </a:solidFill>
                          <a:latin typeface="Arial"/>
                          <a:ea typeface="Arial"/>
                          <a:cs typeface="Arial"/>
                          <a:sym typeface="Arial"/>
                        </a:rPr>
                        <a:t>PbWO4 + </a:t>
                      </a:r>
                      <a:r>
                        <a:rPr lang="en-US" sz="1100" b="0" u="none" strike="noStrike" cap="none" dirty="0" err="1">
                          <a:solidFill>
                            <a:schemeClr val="dk1"/>
                          </a:solidFill>
                          <a:latin typeface="Arial"/>
                          <a:ea typeface="Arial"/>
                          <a:cs typeface="Arial"/>
                          <a:sym typeface="Arial"/>
                        </a:rPr>
                        <a:t>SiPM</a:t>
                      </a:r>
                      <a:endParaRPr sz="1100" b="0" u="none" strike="noStrike" cap="none" dirty="0">
                        <a:solidFill>
                          <a:schemeClr val="dk1"/>
                        </a:solidFill>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PbWO4</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2cm*2cm</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5.3cm (6X0)</a:t>
                      </a:r>
                      <a:endParaRPr sz="1400" b="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6x6</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err="1">
                          <a:solidFill>
                            <a:schemeClr val="dk1"/>
                          </a:solidFill>
                          <a:latin typeface="Arial"/>
                          <a:ea typeface="Arial"/>
                          <a:cs typeface="Arial"/>
                          <a:sym typeface="Arial"/>
                        </a:rPr>
                        <a:t>SiPM</a:t>
                      </a:r>
                      <a:endParaRPr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err="1">
                          <a:solidFill>
                            <a:schemeClr val="dk1"/>
                          </a:solidFill>
                          <a:latin typeface="Arial"/>
                          <a:ea typeface="Arial"/>
                          <a:cs typeface="Arial"/>
                          <a:sym typeface="Arial"/>
                        </a:rPr>
                        <a:t>Onsemi</a:t>
                      </a:r>
                      <a:endParaRPr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050"/>
                        <a:buFont typeface="Arial"/>
                        <a:buNone/>
                      </a:pPr>
                      <a:r>
                        <a:rPr lang="en-US" sz="1050" b="0" u="none" strike="noStrike" cap="none" dirty="0">
                          <a:solidFill>
                            <a:schemeClr val="dk1"/>
                          </a:solidFill>
                          <a:latin typeface="Arial"/>
                          <a:ea typeface="Arial"/>
                          <a:cs typeface="Arial"/>
                          <a:sym typeface="Arial"/>
                        </a:rPr>
                        <a:t>MICROFC-60035</a:t>
                      </a:r>
                      <a:endParaRPr sz="1400" u="none" strike="noStrike" cap="none" dirty="0"/>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2/crystal</a:t>
                      </a:r>
                      <a:endParaRPr sz="1050" b="0" u="none" strike="noStrike" cap="none" dirty="0">
                        <a:solidFill>
                          <a:schemeClr val="dk1"/>
                        </a:solidFill>
                        <a:latin typeface="Arial"/>
                        <a:ea typeface="Arial"/>
                        <a:cs typeface="Arial"/>
                        <a:sym typeface="Arial"/>
                      </a:endParaRPr>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050"/>
                        <a:buFont typeface="Arial"/>
                        <a:buNone/>
                      </a:pPr>
                      <a:r>
                        <a:rPr lang="en-US" sz="1050" b="0" u="none" strike="noStrike" cap="none" dirty="0">
                          <a:solidFill>
                            <a:schemeClr val="dk1"/>
                          </a:solidFill>
                          <a:latin typeface="Arial"/>
                          <a:ea typeface="Arial"/>
                          <a:cs typeface="Arial"/>
                          <a:sym typeface="Arial"/>
                        </a:rPr>
                        <a:t>CITIROC</a:t>
                      </a:r>
                      <a:endParaRPr sz="1400" u="none" strike="noStrike" cap="none" dirty="0"/>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228360">
                <a:tc>
                  <a:txBody>
                    <a:bodyPr/>
                    <a:lstStyle/>
                    <a:p>
                      <a:pPr marL="0" marR="0" lvl="0" indent="0" algn="ctr" rtl="0">
                        <a:lnSpc>
                          <a:spcPct val="100000"/>
                        </a:lnSpc>
                        <a:spcBef>
                          <a:spcPts val="0"/>
                        </a:spcBef>
                        <a:spcAft>
                          <a:spcPts val="0"/>
                        </a:spcAft>
                        <a:buClr>
                          <a:srgbClr val="000000"/>
                        </a:buClr>
                        <a:buSzPts val="1200"/>
                        <a:buFont typeface="Arial"/>
                        <a:buNone/>
                      </a:pPr>
                      <a:r>
                        <a:rPr lang="en-US" sz="1200" b="1" u="none" strike="noStrike" cap="none" dirty="0">
                          <a:solidFill>
                            <a:schemeClr val="dk1"/>
                          </a:solidFill>
                          <a:latin typeface="Arial"/>
                          <a:ea typeface="Arial"/>
                          <a:cs typeface="Arial"/>
                          <a:sym typeface="Arial"/>
                        </a:rPr>
                        <a:t>3</a:t>
                      </a:r>
                      <a:r>
                        <a:rPr lang="en-US" sz="1200" b="1" u="none" strike="noStrike" cap="none" baseline="30000" dirty="0">
                          <a:solidFill>
                            <a:schemeClr val="dk1"/>
                          </a:solidFill>
                          <a:latin typeface="Arial"/>
                          <a:ea typeface="Arial"/>
                          <a:cs typeface="Arial"/>
                          <a:sym typeface="Arial"/>
                        </a:rPr>
                        <a:t>rd</a:t>
                      </a:r>
                      <a:r>
                        <a:rPr lang="en-US" sz="1200" b="1" u="none" strike="noStrike" cap="none" dirty="0">
                          <a:solidFill>
                            <a:schemeClr val="dk1"/>
                          </a:solidFill>
                          <a:latin typeface="Arial"/>
                          <a:ea typeface="Arial"/>
                          <a:cs typeface="Arial"/>
                          <a:sym typeface="Arial"/>
                        </a:rPr>
                        <a:t> prototype</a:t>
                      </a:r>
                      <a:endParaRPr sz="1400" u="none" strike="noStrike" cap="none" dirty="0"/>
                    </a:p>
                    <a:p>
                      <a:pPr marL="0" marR="0" lvl="0" indent="0" algn="ctr" rtl="0">
                        <a:lnSpc>
                          <a:spcPct val="100000"/>
                        </a:lnSpc>
                        <a:spcBef>
                          <a:spcPts val="0"/>
                        </a:spcBef>
                        <a:spcAft>
                          <a:spcPts val="0"/>
                        </a:spcAft>
                        <a:buClr>
                          <a:srgbClr val="000000"/>
                        </a:buClr>
                        <a:buSzPts val="1200"/>
                        <a:buFont typeface="Arial"/>
                        <a:buNone/>
                      </a:pPr>
                      <a:r>
                        <a:rPr lang="en-US" sz="1200" b="1" u="none" strike="noStrike" cap="none" dirty="0">
                          <a:solidFill>
                            <a:schemeClr val="dk1"/>
                          </a:solidFill>
                          <a:latin typeface="Arial"/>
                          <a:ea typeface="Arial"/>
                          <a:cs typeface="Arial"/>
                          <a:sym typeface="Arial"/>
                        </a:rPr>
                        <a:t>2025-2026</a:t>
                      </a:r>
                      <a:endParaRPr sz="1400" u="none" strike="noStrike" cap="none" dirty="0"/>
                    </a:p>
                    <a:p>
                      <a:pPr marL="0" marR="0" lvl="0" indent="0" algn="ctr" rtl="0">
                        <a:lnSpc>
                          <a:spcPct val="100000"/>
                        </a:lnSpc>
                        <a:spcBef>
                          <a:spcPts val="0"/>
                        </a:spcBef>
                        <a:spcAft>
                          <a:spcPts val="0"/>
                        </a:spcAft>
                        <a:buClr>
                          <a:srgbClr val="000000"/>
                        </a:buClr>
                        <a:buSzPts val="1200"/>
                        <a:buFont typeface="Arial"/>
                        <a:buNone/>
                      </a:pPr>
                      <a:r>
                        <a:rPr lang="en-US" sz="1200" b="1" u="sng" strike="noStrike" cap="none" dirty="0">
                          <a:solidFill>
                            <a:schemeClr val="dk1"/>
                          </a:solidFill>
                          <a:latin typeface="Arial"/>
                          <a:ea typeface="Arial"/>
                          <a:cs typeface="Arial"/>
                          <a:sym typeface="Arial"/>
                        </a:rPr>
                        <a:t>(developing)</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1050"/>
                        <a:buFont typeface="Arial"/>
                        <a:buNone/>
                      </a:pPr>
                      <a:endParaRPr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1050"/>
                        <a:buFont typeface="Arial"/>
                        <a:buNone/>
                      </a:pPr>
                      <a:r>
                        <a:rPr lang="en-US" sz="1050" b="0" u="none" strike="noStrike" cap="none" dirty="0">
                          <a:solidFill>
                            <a:schemeClr val="dk1"/>
                          </a:solidFill>
                          <a:latin typeface="Arial"/>
                          <a:ea typeface="Arial"/>
                          <a:cs typeface="Arial"/>
                          <a:sym typeface="Arial"/>
                        </a:rPr>
                        <a:t>PbWO4 + </a:t>
                      </a:r>
                      <a:r>
                        <a:rPr lang="en-US" sz="1050" b="0" u="none" strike="noStrike" cap="none" dirty="0" err="1">
                          <a:solidFill>
                            <a:schemeClr val="dk1"/>
                          </a:solidFill>
                          <a:highlight>
                            <a:srgbClr val="FFFF00"/>
                          </a:highlight>
                          <a:latin typeface="Arial"/>
                          <a:ea typeface="Arial"/>
                          <a:cs typeface="Arial"/>
                          <a:sym typeface="Arial"/>
                        </a:rPr>
                        <a:t>SiPM</a:t>
                      </a:r>
                      <a:endParaRPr sz="1050" b="0" u="none" strike="noStrike" cap="none" dirty="0">
                        <a:solidFill>
                          <a:schemeClr val="dk1"/>
                        </a:solidFill>
                        <a:highlight>
                          <a:srgbClr val="FFFF00"/>
                        </a:highlight>
                        <a:latin typeface="Arial"/>
                        <a:ea typeface="Arial"/>
                        <a:cs typeface="Arial"/>
                        <a:sym typeface="Arial"/>
                      </a:endParaRPr>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endParaRPr lang="en-US"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PbWO4</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endParaRPr lang="en-US"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2cm*2cm</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endParaRPr lang="en-US"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5.3cm (6X0)</a:t>
                      </a:r>
                      <a:endParaRPr sz="1400" b="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endParaRPr lang="en-US" sz="1050" b="0" u="none" strike="noStrike" cap="none" dirty="0">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u="none" strike="noStrike" cap="none" dirty="0">
                          <a:solidFill>
                            <a:schemeClr val="dk1"/>
                          </a:solidFill>
                          <a:latin typeface="Arial"/>
                          <a:ea typeface="Arial"/>
                          <a:cs typeface="Arial"/>
                          <a:sym typeface="Arial"/>
                        </a:rPr>
                        <a:t>6x6</a:t>
                      </a:r>
                      <a:endParaRPr sz="1400" u="none" strike="noStrike" cap="none" dirty="0"/>
                    </a:p>
                  </a:txBody>
                  <a:tcPr marL="27475" marR="27475" marT="18300" marB="1830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err="1">
                          <a:solidFill>
                            <a:schemeClr val="dk1"/>
                          </a:solidFill>
                          <a:highlight>
                            <a:srgbClr val="FFFF00"/>
                          </a:highlight>
                          <a:latin typeface="Arial"/>
                          <a:ea typeface="Arial"/>
                          <a:cs typeface="Arial"/>
                          <a:sym typeface="Arial"/>
                        </a:rPr>
                        <a:t>SiPM</a:t>
                      </a:r>
                      <a:endParaRPr sz="1050" b="1" i="0" u="none" strike="noStrike" cap="none" dirty="0">
                        <a:solidFill>
                          <a:schemeClr val="dk1"/>
                        </a:solidFill>
                        <a:highlight>
                          <a:srgbClr val="FFFF00"/>
                        </a:highlight>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dk1"/>
                          </a:solidFill>
                          <a:highlight>
                            <a:srgbClr val="FFFF00"/>
                          </a:highlight>
                          <a:latin typeface="Arial"/>
                          <a:ea typeface="Arial"/>
                          <a:cs typeface="Arial"/>
                          <a:sym typeface="Arial"/>
                        </a:rPr>
                        <a:t>Hamamatsu</a:t>
                      </a:r>
                      <a:endParaRPr sz="1400" b="1" u="none" strike="noStrike" cap="none" dirty="0">
                        <a:highlight>
                          <a:srgbClr val="FFFF00"/>
                        </a:highlight>
                      </a:endParaRPr>
                    </a:p>
                    <a:p>
                      <a:pPr marL="0" marR="0" lvl="0" indent="0" algn="ctr" rtl="0">
                        <a:lnSpc>
                          <a:spcPct val="100000"/>
                        </a:lnSpc>
                        <a:spcBef>
                          <a:spcPts val="0"/>
                        </a:spcBef>
                        <a:spcAft>
                          <a:spcPts val="0"/>
                        </a:spcAft>
                        <a:buClr>
                          <a:srgbClr val="000000"/>
                        </a:buClr>
                        <a:buSzPts val="1050"/>
                        <a:buFont typeface="Arial"/>
                        <a:buNone/>
                      </a:pPr>
                      <a:r>
                        <a:rPr lang="en-US" sz="1050" b="1" i="0" u="none" strike="noStrike" cap="none" dirty="0">
                          <a:solidFill>
                            <a:schemeClr val="dk1"/>
                          </a:solidFill>
                          <a:highlight>
                            <a:srgbClr val="FFFF00"/>
                          </a:highlight>
                          <a:latin typeface="Arial"/>
                          <a:ea typeface="Arial"/>
                          <a:cs typeface="Arial"/>
                          <a:sym typeface="Arial"/>
                        </a:rPr>
                        <a:t>S14160-3015PS</a:t>
                      </a:r>
                      <a:endParaRPr sz="1050" b="1" u="none" strike="noStrike" cap="none" dirty="0">
                        <a:solidFill>
                          <a:schemeClr val="dk1"/>
                        </a:solidFill>
                        <a:highlight>
                          <a:srgbClr val="FFFF00"/>
                        </a:highlight>
                        <a:latin typeface="Arial"/>
                        <a:ea typeface="Arial"/>
                        <a:cs typeface="Arial"/>
                        <a:sym typeface="Arial"/>
                      </a:endParaRPr>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rgbClr val="000000"/>
                        </a:buClr>
                        <a:buSzPts val="1050"/>
                        <a:buFont typeface="Arial"/>
                        <a:buNone/>
                      </a:pPr>
                      <a:r>
                        <a:rPr lang="en-US" altLang="zh-TW" sz="1100" u="none" strike="noStrike" cap="none" dirty="0">
                          <a:highlight>
                            <a:srgbClr val="FFFF00"/>
                          </a:highlight>
                        </a:rPr>
                        <a:t>16/crystal</a:t>
                      </a:r>
                      <a:endParaRPr sz="1100" u="none" strike="noStrike" cap="none" dirty="0">
                        <a:highlight>
                          <a:srgbClr val="FFFF00"/>
                        </a:highlight>
                      </a:endParaRPr>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tc>
                  <a:txBody>
                    <a:bodyPr/>
                    <a:lstStyle/>
                    <a:p>
                      <a:pPr marL="0" marR="0" lvl="0" indent="0" algn="ctr" rtl="0">
                        <a:lnSpc>
                          <a:spcPct val="100000"/>
                        </a:lnSpc>
                        <a:spcBef>
                          <a:spcPts val="0"/>
                        </a:spcBef>
                        <a:spcAft>
                          <a:spcPts val="0"/>
                        </a:spcAft>
                        <a:buClr>
                          <a:schemeClr val="dk1"/>
                        </a:buClr>
                        <a:buSzPts val="1100"/>
                        <a:buFont typeface="Arial"/>
                        <a:buNone/>
                      </a:pPr>
                      <a:r>
                        <a:rPr lang="en-US" sz="1100" b="1" u="none" strike="noStrike" cap="none" dirty="0">
                          <a:solidFill>
                            <a:schemeClr val="dk1"/>
                          </a:solidFill>
                          <a:highlight>
                            <a:srgbClr val="FFFF00"/>
                          </a:highlight>
                          <a:latin typeface="Arial"/>
                          <a:ea typeface="Arial"/>
                          <a:cs typeface="Arial"/>
                          <a:sym typeface="Arial"/>
                        </a:rPr>
                        <a:t>HGCROC</a:t>
                      </a:r>
                      <a:endParaRPr sz="1400" u="none" strike="noStrike" cap="none" dirty="0">
                        <a:highlight>
                          <a:srgbClr val="FFFF00"/>
                        </a:highlight>
                      </a:endParaRPr>
                    </a:p>
                  </a:txBody>
                  <a:tcPr marL="27475" marR="27475" marT="18300" marB="18300" anchor="b">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矩形 2">
            <a:extLst>
              <a:ext uri="{FF2B5EF4-FFF2-40B4-BE49-F238E27FC236}">
                <a16:creationId xmlns:a16="http://schemas.microsoft.com/office/drawing/2014/main" id="{B5D71D00-A71F-0078-203D-65C0E929A46E}"/>
              </a:ext>
            </a:extLst>
          </p:cNvPr>
          <p:cNvSpPr/>
          <p:nvPr/>
        </p:nvSpPr>
        <p:spPr>
          <a:xfrm>
            <a:off x="749362" y="4149080"/>
            <a:ext cx="7645276" cy="830997"/>
          </a:xfrm>
          <a:prstGeom prst="rect">
            <a:avLst/>
          </a:prstGeom>
          <a:solidFill>
            <a:srgbClr val="CCECFF"/>
          </a:solidFill>
        </p:spPr>
        <p:txBody>
          <a:bodyPr wrap="square">
            <a:spAutoFit/>
          </a:bodyPr>
          <a:lstStyle/>
          <a:p>
            <a:pPr marL="285750" indent="-285750">
              <a:buFont typeface="Arial" panose="020B0604020202020204" pitchFamily="34" charset="0"/>
              <a:buChar char="•"/>
            </a:pPr>
            <a:r>
              <a:rPr lang="en-US" altLang="zh-TW" sz="1600" dirty="0"/>
              <a:t>The 3rd prototype </a:t>
            </a:r>
            <a:r>
              <a:rPr lang="en-US" altLang="zh-TW" sz="1600" dirty="0" err="1"/>
              <a:t>suse</a:t>
            </a:r>
            <a:r>
              <a:rPr lang="en-US" altLang="zh-TW" sz="1600" dirty="0"/>
              <a:t> the same crystals</a:t>
            </a:r>
          </a:p>
          <a:p>
            <a:pPr marL="742950" lvl="1" indent="-285750">
              <a:buFontTx/>
              <a:buChar char="-"/>
            </a:pPr>
            <a:r>
              <a:rPr lang="en-US" altLang="zh-TW" sz="1600" b="1" dirty="0" err="1"/>
              <a:t>SiPM</a:t>
            </a:r>
            <a:r>
              <a:rPr lang="en-US" altLang="zh-TW" sz="1600" dirty="0"/>
              <a:t> will be changed from </a:t>
            </a:r>
            <a:r>
              <a:rPr lang="en-US" altLang="zh-TW" sz="1600" b="1" dirty="0" err="1"/>
              <a:t>Onsemi</a:t>
            </a:r>
            <a:r>
              <a:rPr lang="en-US" altLang="zh-TW" sz="1600" b="1" dirty="0"/>
              <a:t> → Hamamatsu</a:t>
            </a:r>
          </a:p>
          <a:p>
            <a:pPr marL="742950" lvl="1" indent="-285750">
              <a:buFontTx/>
              <a:buChar char="-"/>
            </a:pPr>
            <a:r>
              <a:rPr lang="en-US" altLang="zh-TW" sz="1600" b="1" dirty="0"/>
              <a:t>DAQ</a:t>
            </a:r>
            <a:r>
              <a:rPr lang="en-US" altLang="zh-TW" sz="1600" dirty="0"/>
              <a:t> will be upgraded from </a:t>
            </a:r>
            <a:r>
              <a:rPr lang="en-US" altLang="zh-TW" sz="1600" b="1" dirty="0"/>
              <a:t>CITIROC → H2GCROC (closer to EICROC)</a:t>
            </a:r>
          </a:p>
        </p:txBody>
      </p:sp>
      <p:sp>
        <p:nvSpPr>
          <p:cNvPr id="2" name="Slide Number Placeholder 1">
            <a:extLst>
              <a:ext uri="{FF2B5EF4-FFF2-40B4-BE49-F238E27FC236}">
                <a16:creationId xmlns:a16="http://schemas.microsoft.com/office/drawing/2014/main" id="{BF62411E-5F01-57EF-3A57-6A3C629B300D}"/>
              </a:ext>
            </a:extLst>
          </p:cNvPr>
          <p:cNvSpPr>
            <a:spLocks noGrp="1"/>
          </p:cNvSpPr>
          <p:nvPr>
            <p:ph type="sldNum" sz="quarter" idx="12"/>
          </p:nvPr>
        </p:nvSpPr>
        <p:spPr/>
        <p:txBody>
          <a:bodyPr/>
          <a:lstStyle/>
          <a:p>
            <a:fld id="{A19621D2-C8FC-4F75-9E5A-153A48AC0064}" type="slidenum">
              <a:rPr lang="en-US" altLang="ja-JP" smtClean="0"/>
              <a:pPr/>
              <a:t>10</a:t>
            </a:fld>
            <a:r>
              <a:rPr lang="en-US" altLang="ja-JP"/>
              <a:t>/25</a:t>
            </a:r>
            <a:endParaRPr lang="en-US" altLang="ja-JP" dirty="0"/>
          </a:p>
        </p:txBody>
      </p:sp>
    </p:spTree>
    <p:extLst>
      <p:ext uri="{BB962C8B-B14F-4D97-AF65-F5344CB8AC3E}">
        <p14:creationId xmlns:p14="http://schemas.microsoft.com/office/powerpoint/2010/main" val="3160857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31D34-FC2D-CFB3-F213-AD327815CC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3C049-94E3-2D02-9561-2181A6782C6D}"/>
              </a:ext>
            </a:extLst>
          </p:cNvPr>
          <p:cNvSpPr>
            <a:spLocks noGrp="1"/>
          </p:cNvSpPr>
          <p:nvPr>
            <p:ph type="title"/>
          </p:nvPr>
        </p:nvSpPr>
        <p:spPr/>
        <p:txBody>
          <a:bodyPr/>
          <a:lstStyle/>
          <a:p>
            <a:r>
              <a:rPr lang="en-US" altLang="zh-TW" dirty="0" err="1"/>
              <a:t>SiPMs</a:t>
            </a:r>
            <a:endParaRPr lang="zh-TW" altLang="en-US" dirty="0"/>
          </a:p>
        </p:txBody>
      </p:sp>
      <p:sp>
        <p:nvSpPr>
          <p:cNvPr id="3" name="Date Placeholder 2">
            <a:extLst>
              <a:ext uri="{FF2B5EF4-FFF2-40B4-BE49-F238E27FC236}">
                <a16:creationId xmlns:a16="http://schemas.microsoft.com/office/drawing/2014/main" id="{0AEAAB7A-5ED3-41B7-35FF-BA0EC11499A8}"/>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CE6F865B-7086-B7F0-D237-71A770FBF228}"/>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6" name="Content Placeholder 5">
            <a:extLst>
              <a:ext uri="{FF2B5EF4-FFF2-40B4-BE49-F238E27FC236}">
                <a16:creationId xmlns:a16="http://schemas.microsoft.com/office/drawing/2014/main" id="{08ED9B3F-E304-CE79-9594-AFE285C496AF}"/>
              </a:ext>
            </a:extLst>
          </p:cNvPr>
          <p:cNvSpPr>
            <a:spLocks noGrp="1"/>
          </p:cNvSpPr>
          <p:nvPr>
            <p:ph idx="1"/>
          </p:nvPr>
        </p:nvSpPr>
        <p:spPr/>
        <p:txBody>
          <a:bodyPr>
            <a:normAutofit/>
          </a:bodyPr>
          <a:lstStyle/>
          <a:p>
            <a:r>
              <a:rPr lang="en-US" altLang="zh-TW" sz="1400" b="1" dirty="0" err="1">
                <a:solidFill>
                  <a:schemeClr val="dk1"/>
                </a:solidFill>
                <a:ea typeface="Arial"/>
                <a:cs typeface="Arial"/>
                <a:sym typeface="Arial"/>
              </a:rPr>
              <a:t>Onsemi</a:t>
            </a:r>
            <a:r>
              <a:rPr lang="en-US" altLang="zh-TW" sz="1400" b="1" dirty="0">
                <a:solidFill>
                  <a:schemeClr val="dk1"/>
                </a:solidFill>
                <a:ea typeface="Arial"/>
                <a:cs typeface="Arial"/>
                <a:sym typeface="Arial"/>
              </a:rPr>
              <a:t> </a:t>
            </a:r>
            <a:r>
              <a:rPr lang="en-US" altLang="zh-TW" sz="1400" b="1" dirty="0" err="1">
                <a:solidFill>
                  <a:schemeClr val="dk1"/>
                </a:solidFill>
                <a:ea typeface="Arial"/>
                <a:cs typeface="Arial"/>
                <a:sym typeface="Arial"/>
              </a:rPr>
              <a:t>SiPM</a:t>
            </a:r>
            <a:r>
              <a:rPr lang="en-US" altLang="zh-TW" sz="1400" b="1" dirty="0">
                <a:solidFill>
                  <a:schemeClr val="dk1"/>
                </a:solidFill>
                <a:ea typeface="Arial"/>
                <a:cs typeface="Arial"/>
                <a:sym typeface="Arial"/>
              </a:rPr>
              <a:t> (MICROFC-60035) </a:t>
            </a:r>
            <a:r>
              <a:rPr lang="en-US" altLang="zh-TW" sz="1400" dirty="0">
                <a:solidFill>
                  <a:schemeClr val="dk1"/>
                </a:solidFill>
                <a:ea typeface="Arial"/>
                <a:cs typeface="Arial"/>
                <a:sym typeface="Arial"/>
              </a:rPr>
              <a:t>: https://www.onsemi.com/pdf/datasheet/microc-series-d.pdf</a:t>
            </a:r>
          </a:p>
          <a:p>
            <a:r>
              <a:rPr lang="en-US" altLang="zh-TW" sz="1400" b="1" dirty="0">
                <a:solidFill>
                  <a:schemeClr val="dk1"/>
                </a:solidFill>
                <a:ea typeface="Arial"/>
                <a:cs typeface="Arial"/>
                <a:sym typeface="Arial"/>
              </a:rPr>
              <a:t>Hamamatsu </a:t>
            </a:r>
            <a:r>
              <a:rPr lang="en-US" altLang="zh-TW" sz="1400" b="1" dirty="0" err="1">
                <a:solidFill>
                  <a:schemeClr val="dk1"/>
                </a:solidFill>
                <a:ea typeface="Arial"/>
                <a:cs typeface="Arial"/>
                <a:sym typeface="Arial"/>
              </a:rPr>
              <a:t>SiPM</a:t>
            </a:r>
            <a:r>
              <a:rPr lang="en-US" altLang="zh-TW" sz="1400" b="1" dirty="0">
                <a:solidFill>
                  <a:schemeClr val="dk1"/>
                </a:solidFill>
                <a:ea typeface="Arial"/>
                <a:cs typeface="Arial"/>
                <a:sym typeface="Arial"/>
              </a:rPr>
              <a:t> (S14160-3015PS) </a:t>
            </a:r>
            <a:r>
              <a:rPr lang="en-US" altLang="zh-TW" sz="1400" dirty="0">
                <a:solidFill>
                  <a:schemeClr val="dk1"/>
                </a:solidFill>
                <a:ea typeface="Arial"/>
                <a:cs typeface="Arial"/>
                <a:sym typeface="Arial"/>
              </a:rPr>
              <a:t>: https://www.hamamatsu.com/us/en/product/optical-sensors/mppc/mppc_mppc-array/S14160-3015PS.html</a:t>
            </a:r>
          </a:p>
          <a:p>
            <a:endParaRPr lang="en-US" altLang="zh-TW" sz="1800" dirty="0"/>
          </a:p>
          <a:p>
            <a:endParaRPr lang="zh-TW" altLang="en-US" sz="1800" dirty="0"/>
          </a:p>
        </p:txBody>
      </p:sp>
      <p:sp>
        <p:nvSpPr>
          <p:cNvPr id="8" name="TextBox 7">
            <a:extLst>
              <a:ext uri="{FF2B5EF4-FFF2-40B4-BE49-F238E27FC236}">
                <a16:creationId xmlns:a16="http://schemas.microsoft.com/office/drawing/2014/main" id="{F66F56EE-4AAF-AF68-025F-7C5D7F31C0A2}"/>
              </a:ext>
            </a:extLst>
          </p:cNvPr>
          <p:cNvSpPr txBox="1"/>
          <p:nvPr/>
        </p:nvSpPr>
        <p:spPr>
          <a:xfrm>
            <a:off x="459183" y="5326301"/>
            <a:ext cx="8225634" cy="954107"/>
          </a:xfrm>
          <a:prstGeom prst="rect">
            <a:avLst/>
          </a:prstGeom>
          <a:solidFill>
            <a:srgbClr val="CCECFF"/>
          </a:solidFill>
        </p:spPr>
        <p:txBody>
          <a:bodyPr wrap="square" rtlCol="0">
            <a:spAutoFit/>
          </a:bodyPr>
          <a:lstStyle/>
          <a:p>
            <a:pPr lvl="0"/>
            <a:r>
              <a:rPr lang="en-US" sz="1400" dirty="0"/>
              <a:t>Hamamatsu </a:t>
            </a:r>
            <a:r>
              <a:rPr lang="en-US" sz="1400" dirty="0" err="1"/>
              <a:t>SiPM</a:t>
            </a:r>
            <a:endParaRPr lang="en-US" sz="1400" dirty="0"/>
          </a:p>
          <a:p>
            <a:pPr marL="285750" lvl="0" indent="-285750">
              <a:buFont typeface="Arial" panose="020B0604020202020204" pitchFamily="34" charset="0"/>
              <a:buChar char="•"/>
            </a:pPr>
            <a:r>
              <a:rPr lang="en-US" sz="1400" dirty="0"/>
              <a:t>higher microcell density plus lower PDE </a:t>
            </a:r>
          </a:p>
          <a:p>
            <a:pPr lvl="0"/>
            <a:r>
              <a:rPr lang="en-US" sz="1400" dirty="0"/>
              <a:t>      → (4,443/527) * (0.41/0.32) ~11x more incident photons before saturating → larger dynamic range</a:t>
            </a:r>
          </a:p>
          <a:p>
            <a:pPr marL="285750" lvl="0" indent="-285750">
              <a:buFont typeface="Arial" panose="020B0604020202020204" pitchFamily="34" charset="0"/>
              <a:buChar char="•"/>
            </a:pPr>
            <a:r>
              <a:rPr lang="en-US" sz="1400" dirty="0"/>
              <a:t>lower PDE → reduced sensitivity at low beam energies</a:t>
            </a:r>
          </a:p>
        </p:txBody>
      </p:sp>
      <p:graphicFrame>
        <p:nvGraphicFramePr>
          <p:cNvPr id="10" name="Table 0">
            <a:extLst>
              <a:ext uri="{FF2B5EF4-FFF2-40B4-BE49-F238E27FC236}">
                <a16:creationId xmlns:a16="http://schemas.microsoft.com/office/drawing/2014/main" id="{1FACA11F-6507-3852-CD44-0A1A5E32422C}"/>
              </a:ext>
            </a:extLst>
          </p:cNvPr>
          <p:cNvGraphicFramePr>
            <a:graphicFrameLocks noGrp="1"/>
          </p:cNvGraphicFramePr>
          <p:nvPr>
            <p:extLst>
              <p:ext uri="{D42A27DB-BD31-4B8C-83A1-F6EECF244321}">
                <p14:modId xmlns:p14="http://schemas.microsoft.com/office/powerpoint/2010/main" val="2837040428"/>
              </p:ext>
            </p:extLst>
          </p:nvPr>
        </p:nvGraphicFramePr>
        <p:xfrm>
          <a:off x="1331640" y="1756768"/>
          <a:ext cx="6400800" cy="3328416"/>
        </p:xfrm>
        <a:graphic>
          <a:graphicData uri="http://schemas.openxmlformats.org/drawingml/2006/table">
            <a:tbl>
              <a:tblPr/>
              <a:tblGrid>
                <a:gridCol w="2011680">
                  <a:extLst>
                    <a:ext uri="{9D8B030D-6E8A-4147-A177-3AD203B41FA5}">
                      <a16:colId xmlns:a16="http://schemas.microsoft.com/office/drawing/2014/main" val="20000"/>
                    </a:ext>
                  </a:extLst>
                </a:gridCol>
                <a:gridCol w="2194560">
                  <a:extLst>
                    <a:ext uri="{9D8B030D-6E8A-4147-A177-3AD203B41FA5}">
                      <a16:colId xmlns:a16="http://schemas.microsoft.com/office/drawing/2014/main" val="20001"/>
                    </a:ext>
                  </a:extLst>
                </a:gridCol>
                <a:gridCol w="2194560">
                  <a:extLst>
                    <a:ext uri="{9D8B030D-6E8A-4147-A177-3AD203B41FA5}">
                      <a16:colId xmlns:a16="http://schemas.microsoft.com/office/drawing/2014/main" val="20002"/>
                    </a:ext>
                  </a:extLst>
                </a:gridCol>
              </a:tblGrid>
              <a:tr h="566928">
                <a:tc>
                  <a:txBody>
                    <a:bodyPr/>
                    <a:lstStyle/>
                    <a:p>
                      <a:pPr marL="0" indent="0" algn="ctr">
                        <a:buNone/>
                      </a:pPr>
                      <a:r>
                        <a:rPr lang="en-US" sz="1400" b="1" dirty="0">
                          <a:solidFill>
                            <a:srgbClr val="1F2937"/>
                          </a:solidFill>
                          <a:latin typeface="Arial" pitchFamily="34" charset="0"/>
                          <a:ea typeface="Arial" pitchFamily="34" charset="-122"/>
                          <a:cs typeface="Arial" pitchFamily="34" charset="-120"/>
                        </a:rPr>
                        <a:t>Feature</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marL="0" indent="0" algn="ctr">
                        <a:buNone/>
                      </a:pPr>
                      <a:r>
                        <a:rPr lang="en-US" sz="1400" b="1" u="sng" dirty="0">
                          <a:solidFill>
                            <a:srgbClr val="FF0000"/>
                          </a:solidFill>
                          <a:latin typeface="Arial" pitchFamily="34" charset="0"/>
                          <a:ea typeface="Arial" pitchFamily="34" charset="-122"/>
                          <a:cs typeface="Arial" pitchFamily="34" charset="-120"/>
                        </a:rPr>
                        <a:t>2</a:t>
                      </a:r>
                      <a:r>
                        <a:rPr lang="en-US" sz="1400" b="1" u="sng" baseline="30000" dirty="0">
                          <a:solidFill>
                            <a:srgbClr val="FF0000"/>
                          </a:solidFill>
                          <a:latin typeface="Arial" pitchFamily="34" charset="0"/>
                          <a:ea typeface="Arial" pitchFamily="34" charset="-122"/>
                          <a:cs typeface="Arial" pitchFamily="34" charset="-120"/>
                        </a:rPr>
                        <a:t>nd</a:t>
                      </a:r>
                      <a:r>
                        <a:rPr lang="en-US" sz="1400" b="1" u="sng" dirty="0">
                          <a:solidFill>
                            <a:srgbClr val="FF0000"/>
                          </a:solidFill>
                          <a:latin typeface="Arial" pitchFamily="34" charset="0"/>
                          <a:ea typeface="Arial" pitchFamily="34" charset="-122"/>
                          <a:cs typeface="Arial" pitchFamily="34" charset="-120"/>
                        </a:rPr>
                        <a:t> prototype</a:t>
                      </a:r>
                    </a:p>
                    <a:p>
                      <a:pPr marL="0" indent="0" algn="ctr">
                        <a:buNone/>
                      </a:pPr>
                      <a:r>
                        <a:rPr lang="en-US" sz="1400" b="1" dirty="0" err="1">
                          <a:solidFill>
                            <a:srgbClr val="FF0000"/>
                          </a:solidFill>
                          <a:latin typeface="Arial" pitchFamily="34" charset="0"/>
                          <a:ea typeface="Arial" pitchFamily="34" charset="-122"/>
                          <a:cs typeface="Arial" pitchFamily="34" charset="-120"/>
                        </a:rPr>
                        <a:t>onsemi</a:t>
                      </a:r>
                      <a:endParaRPr lang="en-US" sz="1400" dirty="0">
                        <a:solidFill>
                          <a:srgbClr val="FF0000"/>
                        </a:solidFill>
                        <a:latin typeface="Arial" charset="0"/>
                        <a:ea typeface="Arial" charset="0"/>
                        <a:cs typeface="Arial" charset="0"/>
                      </a:endParaRPr>
                    </a:p>
                    <a:p>
                      <a:pPr marL="0" indent="0" algn="ctr">
                        <a:buNone/>
                      </a:pPr>
                      <a:r>
                        <a:rPr lang="en-US" sz="1400" b="1" dirty="0">
                          <a:solidFill>
                            <a:srgbClr val="FF0000"/>
                          </a:solidFill>
                          <a:latin typeface="Arial" pitchFamily="34" charset="0"/>
                          <a:ea typeface="Arial" pitchFamily="34" charset="-122"/>
                          <a:cs typeface="Arial" pitchFamily="34" charset="-120"/>
                        </a:rPr>
                        <a:t>MICROFC-60035</a:t>
                      </a:r>
                      <a:endParaRPr lang="en-US" sz="1400" dirty="0">
                        <a:solidFill>
                          <a:srgbClr val="FF0000"/>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marL="0" indent="0" algn="ctr">
                        <a:buNone/>
                      </a:pPr>
                      <a:r>
                        <a:rPr lang="en-US" sz="1400" b="1" u="sng" dirty="0">
                          <a:solidFill>
                            <a:srgbClr val="0000FF"/>
                          </a:solidFill>
                          <a:latin typeface="Arial" pitchFamily="34" charset="0"/>
                          <a:ea typeface="Arial" pitchFamily="34" charset="-122"/>
                          <a:cs typeface="Arial" pitchFamily="34" charset="-120"/>
                        </a:rPr>
                        <a:t>3</a:t>
                      </a:r>
                      <a:r>
                        <a:rPr lang="en-US" sz="1400" b="1" u="sng" baseline="30000" dirty="0">
                          <a:solidFill>
                            <a:srgbClr val="0000FF"/>
                          </a:solidFill>
                          <a:latin typeface="Arial" pitchFamily="34" charset="0"/>
                          <a:ea typeface="Arial" pitchFamily="34" charset="-122"/>
                          <a:cs typeface="Arial" pitchFamily="34" charset="-120"/>
                        </a:rPr>
                        <a:t>rd</a:t>
                      </a:r>
                      <a:r>
                        <a:rPr lang="en-US" sz="1400" b="1" u="sng" dirty="0">
                          <a:solidFill>
                            <a:srgbClr val="0000FF"/>
                          </a:solidFill>
                          <a:latin typeface="Arial" pitchFamily="34" charset="0"/>
                          <a:ea typeface="Arial" pitchFamily="34" charset="-122"/>
                          <a:cs typeface="Arial" pitchFamily="34" charset="-120"/>
                        </a:rPr>
                        <a:t> prototype</a:t>
                      </a:r>
                    </a:p>
                    <a:p>
                      <a:pPr marL="0" indent="0" algn="ctr">
                        <a:buNone/>
                      </a:pPr>
                      <a:r>
                        <a:rPr lang="en-US" sz="1400" b="1" dirty="0">
                          <a:solidFill>
                            <a:srgbClr val="0000FF"/>
                          </a:solidFill>
                          <a:latin typeface="Arial" pitchFamily="34" charset="0"/>
                          <a:ea typeface="Arial" pitchFamily="34" charset="-122"/>
                          <a:cs typeface="Arial" pitchFamily="34" charset="-120"/>
                        </a:rPr>
                        <a:t>Hamamatsu</a:t>
                      </a:r>
                      <a:endParaRPr lang="en-US" sz="1400" dirty="0">
                        <a:solidFill>
                          <a:srgbClr val="0000FF"/>
                        </a:solidFill>
                        <a:latin typeface="Arial" charset="0"/>
                        <a:ea typeface="Arial" charset="0"/>
                        <a:cs typeface="Arial" charset="0"/>
                      </a:endParaRPr>
                    </a:p>
                    <a:p>
                      <a:pPr marL="0" indent="0" algn="ctr">
                        <a:buNone/>
                      </a:pPr>
                      <a:r>
                        <a:rPr lang="en-US" sz="1400" b="1" dirty="0">
                          <a:solidFill>
                            <a:srgbClr val="0000FF"/>
                          </a:solidFill>
                          <a:latin typeface="Arial" pitchFamily="34" charset="0"/>
                          <a:ea typeface="Arial" pitchFamily="34" charset="-122"/>
                          <a:cs typeface="Arial" pitchFamily="34" charset="-120"/>
                        </a:rPr>
                        <a:t>S14160-3015PS</a:t>
                      </a:r>
                      <a:endParaRPr lang="en-US" sz="1400" dirty="0">
                        <a:solidFill>
                          <a:srgbClr val="0000FF"/>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extLst>
                  <a:ext uri="{0D108BD9-81ED-4DB2-BD59-A6C34878D82A}">
                    <a16:rowId xmlns:a16="http://schemas.microsoft.com/office/drawing/2014/main" val="10000"/>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Active area</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6 × 6 mm²</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 × 3 mm²</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1"/>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Microcell pitch</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35 µm</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15 µm</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2"/>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Microcells (total)</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18,980</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39,984</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3"/>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Microcell density</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b="1" dirty="0">
                          <a:solidFill>
                            <a:srgbClr val="FF0000"/>
                          </a:solidFill>
                          <a:latin typeface="Arial" pitchFamily="34" charset="0"/>
                          <a:ea typeface="Arial" pitchFamily="34" charset="-122"/>
                          <a:cs typeface="Arial" pitchFamily="34" charset="-120"/>
                        </a:rPr>
                        <a:t>527 /mm²</a:t>
                      </a:r>
                      <a:endParaRPr lang="en-US" sz="1400" dirty="0">
                        <a:solidFill>
                          <a:srgbClr val="FF0000"/>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b="1" dirty="0">
                          <a:solidFill>
                            <a:srgbClr val="0000FF"/>
                          </a:solidFill>
                          <a:latin typeface="Arial" pitchFamily="34" charset="0"/>
                          <a:ea typeface="Arial" pitchFamily="34" charset="-122"/>
                          <a:cs typeface="Arial" pitchFamily="34" charset="-120"/>
                        </a:rPr>
                        <a:t>4,443 /mm²</a:t>
                      </a:r>
                      <a:endParaRPr lang="en-US" sz="1400" dirty="0">
                        <a:solidFill>
                          <a:srgbClr val="0000FF"/>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4"/>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Gain</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 × 10⁶</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~3.6 × 10⁵</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5"/>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Breakdown voltage</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~24.5 V</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dirty="0">
                          <a:solidFill>
                            <a:srgbClr val="1F2937"/>
                          </a:solidFill>
                          <a:latin typeface="Arial" pitchFamily="34" charset="0"/>
                          <a:ea typeface="Arial" pitchFamily="34" charset="-122"/>
                          <a:cs typeface="Arial" pitchFamily="34" charset="-120"/>
                        </a:rPr>
                        <a:t>~38 V</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6"/>
                  </a:ext>
                </a:extLst>
              </a:tr>
              <a:tr h="384048">
                <a:tc>
                  <a:txBody>
                    <a:bodyPr/>
                    <a:lstStyle/>
                    <a:p>
                      <a:pPr marL="0" indent="0" algn="l">
                        <a:buNone/>
                      </a:pPr>
                      <a:r>
                        <a:rPr lang="en-US" sz="1400" b="1" dirty="0">
                          <a:solidFill>
                            <a:srgbClr val="1F2937"/>
                          </a:solidFill>
                          <a:latin typeface="Arial" pitchFamily="34" charset="0"/>
                          <a:ea typeface="Arial" pitchFamily="34" charset="-122"/>
                          <a:cs typeface="Arial" pitchFamily="34" charset="-120"/>
                        </a:rPr>
                        <a:t>PDE (peak)</a:t>
                      </a:r>
                      <a:endParaRPr lang="en-US" sz="1400" dirty="0">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b="1" dirty="0">
                          <a:solidFill>
                            <a:srgbClr val="FF0000"/>
                          </a:solidFill>
                          <a:latin typeface="Arial" pitchFamily="34" charset="0"/>
                          <a:ea typeface="Arial" pitchFamily="34" charset="-122"/>
                          <a:cs typeface="Arial" pitchFamily="34" charset="-120"/>
                        </a:rPr>
                        <a:t>~31–41%</a:t>
                      </a:r>
                      <a:endParaRPr lang="en-US" sz="1400" b="1" dirty="0">
                        <a:solidFill>
                          <a:srgbClr val="FF0000"/>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marL="0" indent="0" algn="ctr">
                        <a:buNone/>
                      </a:pPr>
                      <a:r>
                        <a:rPr lang="en-US" sz="1400" b="1" dirty="0">
                          <a:solidFill>
                            <a:srgbClr val="0000FF"/>
                          </a:solidFill>
                          <a:latin typeface="Arial" pitchFamily="34" charset="0"/>
                          <a:ea typeface="Arial" pitchFamily="34" charset="-122"/>
                          <a:cs typeface="Arial" pitchFamily="34" charset="-120"/>
                        </a:rPr>
                        <a:t>~32%</a:t>
                      </a:r>
                      <a:endParaRPr lang="en-US" sz="1400" b="1" dirty="0">
                        <a:solidFill>
                          <a:srgbClr val="0000FF"/>
                        </a:solidFill>
                        <a:latin typeface="Arial" charset="0"/>
                        <a:ea typeface="Arial" charset="0"/>
                        <a:cs typeface="Arial" charset="0"/>
                      </a:endParaRPr>
                    </a:p>
                  </a:txBody>
                  <a:tcPr marL="73152" marR="73152" marT="0" marB="0" anchor="ctr">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11" name="Slide Number Placeholder 10">
            <a:extLst>
              <a:ext uri="{FF2B5EF4-FFF2-40B4-BE49-F238E27FC236}">
                <a16:creationId xmlns:a16="http://schemas.microsoft.com/office/drawing/2014/main" id="{C32F1FC6-7B6F-7D65-9A3B-B352F39B1352}"/>
              </a:ext>
            </a:extLst>
          </p:cNvPr>
          <p:cNvSpPr>
            <a:spLocks noGrp="1"/>
          </p:cNvSpPr>
          <p:nvPr>
            <p:ph type="sldNum" sz="quarter" idx="12"/>
          </p:nvPr>
        </p:nvSpPr>
        <p:spPr/>
        <p:txBody>
          <a:bodyPr/>
          <a:lstStyle/>
          <a:p>
            <a:fld id="{A19621D2-C8FC-4F75-9E5A-153A48AC0064}" type="slidenum">
              <a:rPr lang="en-US" altLang="ja-JP" smtClean="0"/>
              <a:pPr/>
              <a:t>11</a:t>
            </a:fld>
            <a:r>
              <a:rPr lang="en-US" altLang="ja-JP"/>
              <a:t>/25</a:t>
            </a:r>
            <a:endParaRPr lang="en-US" altLang="ja-JP" dirty="0"/>
          </a:p>
        </p:txBody>
      </p:sp>
    </p:spTree>
    <p:extLst>
      <p:ext uri="{BB962C8B-B14F-4D97-AF65-F5344CB8AC3E}">
        <p14:creationId xmlns:p14="http://schemas.microsoft.com/office/powerpoint/2010/main" val="17946798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E613C-774C-E5F4-3AE0-84DA6BE9F5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74FE86-C04C-7B1F-34E0-85B55715963B}"/>
              </a:ext>
            </a:extLst>
          </p:cNvPr>
          <p:cNvSpPr>
            <a:spLocks noGrp="1"/>
          </p:cNvSpPr>
          <p:nvPr>
            <p:ph type="title"/>
          </p:nvPr>
        </p:nvSpPr>
        <p:spPr/>
        <p:txBody>
          <a:bodyPr/>
          <a:lstStyle/>
          <a:p>
            <a:r>
              <a:rPr lang="en-US" altLang="zh-TW" dirty="0"/>
              <a:t>CITIROC VS H2GCROC</a:t>
            </a:r>
            <a:endParaRPr lang="zh-TW" altLang="en-US" dirty="0"/>
          </a:p>
        </p:txBody>
      </p:sp>
      <p:sp>
        <p:nvSpPr>
          <p:cNvPr id="3" name="Date Placeholder 2">
            <a:extLst>
              <a:ext uri="{FF2B5EF4-FFF2-40B4-BE49-F238E27FC236}">
                <a16:creationId xmlns:a16="http://schemas.microsoft.com/office/drawing/2014/main" id="{6D3D3C3B-9EFF-9505-5C97-286E4DA8290D}"/>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63ACA118-CC03-F53F-8532-3BD9950EB601}"/>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8" name="TextBox 7">
            <a:extLst>
              <a:ext uri="{FF2B5EF4-FFF2-40B4-BE49-F238E27FC236}">
                <a16:creationId xmlns:a16="http://schemas.microsoft.com/office/drawing/2014/main" id="{1EB81E67-5273-BF25-DF24-FEDB2712C3B1}"/>
              </a:ext>
            </a:extLst>
          </p:cNvPr>
          <p:cNvSpPr txBox="1"/>
          <p:nvPr/>
        </p:nvSpPr>
        <p:spPr>
          <a:xfrm>
            <a:off x="4460244" y="996955"/>
            <a:ext cx="4504243" cy="2031325"/>
          </a:xfrm>
          <a:prstGeom prst="rect">
            <a:avLst/>
          </a:prstGeom>
          <a:noFill/>
          <a:ln>
            <a:solidFill>
              <a:schemeClr val="tx1"/>
            </a:solidFill>
          </a:ln>
        </p:spPr>
        <p:txBody>
          <a:bodyPr wrap="square">
            <a:spAutoFit/>
          </a:bodyPr>
          <a:lstStyle/>
          <a:p>
            <a:pPr algn="ctr"/>
            <a:r>
              <a:rPr lang="en-US" altLang="zh-TW" sz="1400" b="1" dirty="0">
                <a:solidFill>
                  <a:srgbClr val="0000FF"/>
                </a:solidFill>
              </a:rPr>
              <a:t>2</a:t>
            </a:r>
            <a:r>
              <a:rPr lang="en-US" altLang="zh-TW" sz="1400" b="1" baseline="30000" dirty="0">
                <a:solidFill>
                  <a:srgbClr val="0000FF"/>
                </a:solidFill>
              </a:rPr>
              <a:t>nd</a:t>
            </a:r>
            <a:r>
              <a:rPr lang="en-US" altLang="zh-TW" sz="1400" b="1" dirty="0">
                <a:solidFill>
                  <a:srgbClr val="0000FF"/>
                </a:solidFill>
              </a:rPr>
              <a:t> prototype</a:t>
            </a:r>
          </a:p>
          <a:p>
            <a:pPr algn="ctr"/>
            <a:r>
              <a:rPr lang="en-US" altLang="zh-TW" sz="1400" b="1" dirty="0">
                <a:solidFill>
                  <a:srgbClr val="0000FF"/>
                </a:solidFill>
              </a:rPr>
              <a:t>CITIROC : peak-sensing readout</a:t>
            </a:r>
          </a:p>
          <a:p>
            <a:pPr algn="ctr"/>
            <a:endParaRPr lang="en-US" altLang="zh-TW" sz="1400" b="1" dirty="0">
              <a:solidFill>
                <a:srgbClr val="0000FF"/>
              </a:solidFill>
            </a:endParaRPr>
          </a:p>
          <a:p>
            <a:pPr marL="285750" lvl="0" indent="-285750">
              <a:buFont typeface="Arial" panose="020B0604020202020204" pitchFamily="34" charset="0"/>
              <a:buChar char="•"/>
            </a:pPr>
            <a:r>
              <a:rPr lang="en-US" sz="1400" dirty="0"/>
              <a:t>32 channels per ASIC </a:t>
            </a:r>
          </a:p>
          <a:p>
            <a:pPr marL="285750" indent="-285750">
              <a:buFont typeface="Arial" panose="020B0604020202020204" pitchFamily="34" charset="0"/>
              <a:buChar char="•"/>
            </a:pPr>
            <a:r>
              <a:rPr lang="en-US" sz="1400" b="1" dirty="0"/>
              <a:t>dynamic range: 160 </a:t>
            </a:r>
            <a:r>
              <a:rPr lang="en-US" sz="1400" b="1" dirty="0" err="1"/>
              <a:t>fC</a:t>
            </a:r>
            <a:r>
              <a:rPr lang="en-US" sz="1400" b="1" dirty="0"/>
              <a:t> – 400 </a:t>
            </a:r>
            <a:r>
              <a:rPr lang="en-US" sz="1400" b="1" dirty="0" err="1"/>
              <a:t>pC</a:t>
            </a:r>
            <a:r>
              <a:rPr lang="en-US" sz="1400" b="1" dirty="0"/>
              <a:t> (~1–2500 </a:t>
            </a:r>
            <a:r>
              <a:rPr lang="en-US" sz="1400" b="1" dirty="0" err="1"/>
              <a:t>p.e.</a:t>
            </a:r>
            <a:r>
              <a:rPr lang="en-US" sz="1400" b="1" dirty="0"/>
              <a:t>)</a:t>
            </a:r>
          </a:p>
          <a:p>
            <a:pPr marL="285750" lvl="0" indent="-285750">
              <a:buFont typeface="Arial" panose="020B0604020202020204" pitchFamily="34" charset="0"/>
              <a:buChar char="•"/>
            </a:pPr>
            <a:r>
              <a:rPr lang="en-US" sz="1400" dirty="0"/>
              <a:t>high- and low-gain preamplifiers and slow shapers.</a:t>
            </a:r>
          </a:p>
          <a:p>
            <a:pPr marL="285750" lvl="0" indent="-285750">
              <a:buFont typeface="Arial" panose="020B0604020202020204" pitchFamily="34" charset="0"/>
              <a:buChar char="•"/>
            </a:pPr>
            <a:r>
              <a:rPr lang="en-US" sz="1400" dirty="0"/>
              <a:t>pulse height is held by a peak detector, 14-bit ADC, </a:t>
            </a:r>
            <a:r>
              <a:rPr lang="en-US" sz="1400" b="1" dirty="0"/>
              <a:t>one ADC value per event</a:t>
            </a:r>
          </a:p>
          <a:p>
            <a:pPr marL="285750" indent="-285750">
              <a:buFont typeface="Arial" panose="020B0604020202020204" pitchFamily="34" charset="0"/>
              <a:buChar char="•"/>
            </a:pPr>
            <a:r>
              <a:rPr lang="en-US" sz="1400" dirty="0"/>
              <a:t>Self-trigger mode only, streaming readout. </a:t>
            </a:r>
          </a:p>
        </p:txBody>
      </p:sp>
      <p:pic>
        <p:nvPicPr>
          <p:cNvPr id="10" name="Picture 9" descr="A circuit board with wires and wires&#10;&#10;AI-generated content may be incorrect.">
            <a:extLst>
              <a:ext uri="{FF2B5EF4-FFF2-40B4-BE49-F238E27FC236}">
                <a16:creationId xmlns:a16="http://schemas.microsoft.com/office/drawing/2014/main" id="{BDD428A9-FBB3-FF83-DBE1-E4395AE1611A}"/>
              </a:ext>
            </a:extLst>
          </p:cNvPr>
          <p:cNvPicPr>
            <a:picLocks noChangeAspect="1"/>
          </p:cNvPicPr>
          <p:nvPr/>
        </p:nvPicPr>
        <p:blipFill>
          <a:blip r:embed="rId2"/>
          <a:stretch>
            <a:fillRect/>
          </a:stretch>
        </p:blipFill>
        <p:spPr>
          <a:xfrm>
            <a:off x="251520" y="937918"/>
            <a:ext cx="4104456" cy="2750937"/>
          </a:xfrm>
          <a:prstGeom prst="rect">
            <a:avLst/>
          </a:prstGeom>
        </p:spPr>
      </p:pic>
      <p:sp>
        <p:nvSpPr>
          <p:cNvPr id="15" name="TextBox 14">
            <a:extLst>
              <a:ext uri="{FF2B5EF4-FFF2-40B4-BE49-F238E27FC236}">
                <a16:creationId xmlns:a16="http://schemas.microsoft.com/office/drawing/2014/main" id="{DC15D871-F6B7-19F1-9DA6-BB6A6D14D92D}"/>
              </a:ext>
            </a:extLst>
          </p:cNvPr>
          <p:cNvSpPr txBox="1"/>
          <p:nvPr/>
        </p:nvSpPr>
        <p:spPr>
          <a:xfrm>
            <a:off x="4460244" y="3907147"/>
            <a:ext cx="4504243" cy="2246769"/>
          </a:xfrm>
          <a:prstGeom prst="rect">
            <a:avLst/>
          </a:prstGeom>
          <a:noFill/>
          <a:ln>
            <a:solidFill>
              <a:schemeClr val="tx1"/>
            </a:solidFill>
          </a:ln>
        </p:spPr>
        <p:txBody>
          <a:bodyPr wrap="square">
            <a:spAutoFit/>
          </a:bodyPr>
          <a:lstStyle/>
          <a:p>
            <a:pPr marR="0" lvl="0" algn="ctr" defTabSz="914400" rtl="0" eaLnBrk="0" fontAlgn="base" latinLnBrk="0" hangingPunct="0">
              <a:lnSpc>
                <a:spcPct val="100000"/>
              </a:lnSpc>
              <a:spcBef>
                <a:spcPct val="0"/>
              </a:spcBef>
              <a:spcAft>
                <a:spcPct val="0"/>
              </a:spcAft>
              <a:buClrTx/>
              <a:buSzTx/>
              <a:tabLst/>
            </a:pPr>
            <a:r>
              <a:rPr kumimoji="0" lang="en-US" altLang="zh-TW" sz="1400" b="1" i="0" u="none" strike="noStrike" cap="none" normalizeH="0" baseline="0" dirty="0">
                <a:ln>
                  <a:noFill/>
                </a:ln>
                <a:solidFill>
                  <a:srgbClr val="FF0000"/>
                </a:solidFill>
                <a:effectLst/>
                <a:latin typeface="Arial" panose="020B0604020202020204" pitchFamily="34" charset="0"/>
              </a:rPr>
              <a:t>3</a:t>
            </a:r>
            <a:r>
              <a:rPr kumimoji="0" lang="en-US" altLang="zh-TW" sz="1400" b="1" i="0" u="none" strike="noStrike" cap="none" normalizeH="0" baseline="30000" dirty="0">
                <a:ln>
                  <a:noFill/>
                </a:ln>
                <a:solidFill>
                  <a:srgbClr val="FF0000"/>
                </a:solidFill>
                <a:effectLst/>
                <a:latin typeface="Arial" panose="020B0604020202020204" pitchFamily="34" charset="0"/>
              </a:rPr>
              <a:t>rd</a:t>
            </a:r>
            <a:r>
              <a:rPr kumimoji="0" lang="en-US" altLang="zh-TW" sz="1400" b="1" i="0" u="none" strike="noStrike" cap="none" normalizeH="0" baseline="0" dirty="0">
                <a:ln>
                  <a:noFill/>
                </a:ln>
                <a:solidFill>
                  <a:srgbClr val="FF0000"/>
                </a:solidFill>
                <a:effectLst/>
                <a:latin typeface="Arial" panose="020B0604020202020204" pitchFamily="34" charset="0"/>
              </a:rPr>
              <a:t> prototype</a:t>
            </a:r>
          </a:p>
          <a:p>
            <a:pPr marR="0" lvl="0" algn="ctr" defTabSz="914400" rtl="0" eaLnBrk="0" fontAlgn="base" latinLnBrk="0" hangingPunct="0">
              <a:lnSpc>
                <a:spcPct val="100000"/>
              </a:lnSpc>
              <a:spcBef>
                <a:spcPct val="0"/>
              </a:spcBef>
              <a:spcAft>
                <a:spcPct val="0"/>
              </a:spcAft>
              <a:buClrTx/>
              <a:buSzTx/>
              <a:tabLst/>
            </a:pPr>
            <a:r>
              <a:rPr kumimoji="0" lang="en-US" altLang="zh-TW" sz="1400" b="1" i="0" u="none" strike="noStrike" cap="none" normalizeH="0" baseline="0" dirty="0">
                <a:ln>
                  <a:noFill/>
                </a:ln>
                <a:solidFill>
                  <a:srgbClr val="FF0000"/>
                </a:solidFill>
                <a:effectLst/>
                <a:latin typeface="Arial" panose="020B0604020202020204" pitchFamily="34" charset="0"/>
              </a:rPr>
              <a:t>H2GCROC : waveform sampling</a:t>
            </a:r>
          </a:p>
          <a:p>
            <a:pPr marR="0" lvl="0" algn="ctr" defTabSz="914400" rtl="0" eaLnBrk="0" fontAlgn="base" latinLnBrk="0" hangingPunct="0">
              <a:lnSpc>
                <a:spcPct val="100000"/>
              </a:lnSpc>
              <a:spcBef>
                <a:spcPct val="0"/>
              </a:spcBef>
              <a:spcAft>
                <a:spcPct val="0"/>
              </a:spcAft>
              <a:buClrTx/>
              <a:buSzTx/>
              <a:tabLst/>
            </a:pPr>
            <a:endParaRPr kumimoji="0" lang="en-US" altLang="zh-TW" sz="1400" b="1" i="0" u="none" strike="noStrike" cap="none" normalizeH="0" baseline="0" dirty="0">
              <a:ln>
                <a:noFill/>
              </a:ln>
              <a:solidFill>
                <a:srgbClr val="FF0000"/>
              </a:solidFill>
              <a:effectLst/>
              <a:latin typeface="Arial" panose="020B0604020202020204" pitchFamily="34" charset="0"/>
            </a:endParaRPr>
          </a:p>
          <a:p>
            <a:pPr marL="285750" lvl="0" indent="-285750">
              <a:buFont typeface="Arial" panose="020B0604020202020204" pitchFamily="34" charset="0"/>
              <a:buChar char="•"/>
            </a:pPr>
            <a:r>
              <a:rPr lang="en-US" sz="1400" dirty="0"/>
              <a:t>72 channels per ASIC </a:t>
            </a:r>
          </a:p>
          <a:p>
            <a:pPr marL="285750" indent="-285750">
              <a:buFont typeface="Arial" panose="020B0604020202020204" pitchFamily="34" charset="0"/>
              <a:buChar char="•"/>
            </a:pPr>
            <a:r>
              <a:rPr lang="en-US" sz="1400" b="1" dirty="0"/>
              <a:t>dynamic range: 160 </a:t>
            </a:r>
            <a:r>
              <a:rPr lang="en-US" sz="1400" b="1" dirty="0" err="1"/>
              <a:t>fC</a:t>
            </a:r>
            <a:r>
              <a:rPr lang="en-US" sz="1400" b="1" dirty="0"/>
              <a:t> – 320 </a:t>
            </a:r>
            <a:r>
              <a:rPr lang="en-US" sz="1400" b="1" dirty="0" err="1"/>
              <a:t>pC</a:t>
            </a:r>
            <a:r>
              <a:rPr lang="en-US" sz="1400" b="1" dirty="0"/>
              <a:t> (~1–2000 </a:t>
            </a:r>
            <a:r>
              <a:rPr lang="en-US" sz="1400" b="1" dirty="0" err="1"/>
              <a:t>p.e.</a:t>
            </a:r>
            <a:r>
              <a:rPr lang="en-US" sz="1400" b="1" dirty="0"/>
              <a:t>)</a:t>
            </a:r>
          </a:p>
          <a:p>
            <a:pPr marL="285750" lvl="0" indent="-285750">
              <a:buFont typeface="Arial" panose="020B0604020202020204" pitchFamily="34" charset="0"/>
              <a:buChar char="•"/>
            </a:pPr>
            <a:r>
              <a:rPr lang="en-US" sz="1400" dirty="0"/>
              <a:t>10-bit ADC samples the pulse at 40 MHz, so the </a:t>
            </a:r>
            <a:r>
              <a:rPr lang="en-US" sz="1400" b="1" dirty="0"/>
              <a:t>full waveform is recorded. </a:t>
            </a:r>
          </a:p>
          <a:p>
            <a:pPr marL="285750" lvl="0" indent="-285750">
              <a:buFont typeface="Arial" panose="020B0604020202020204" pitchFamily="34" charset="0"/>
              <a:buChar char="•"/>
            </a:pPr>
            <a:r>
              <a:rPr lang="en-US" sz="1400" dirty="0"/>
              <a:t>Also gives </a:t>
            </a:r>
            <a:r>
              <a:rPr lang="en-US" sz="1400" b="1" dirty="0"/>
              <a:t>TOT(10-bit, 25 </a:t>
            </a:r>
            <a:r>
              <a:rPr lang="en-US" sz="1400" b="1" dirty="0" err="1"/>
              <a:t>ps</a:t>
            </a:r>
            <a:r>
              <a:rPr lang="en-US" sz="1400" b="1" dirty="0"/>
              <a:t> bins) covers large signals and TOA gives timing information.</a:t>
            </a:r>
          </a:p>
          <a:p>
            <a:pPr marL="285750" lvl="0" indent="-285750">
              <a:buFont typeface="Arial" panose="020B0604020202020204" pitchFamily="34" charset="0"/>
              <a:buChar char="•"/>
            </a:pPr>
            <a:r>
              <a:rPr lang="en-US" sz="1400" dirty="0"/>
              <a:t>Self- and external-trigger</a:t>
            </a:r>
          </a:p>
        </p:txBody>
      </p:sp>
      <p:pic>
        <p:nvPicPr>
          <p:cNvPr id="19" name="Picture 18" descr="A close-up of a circuit board&#10;&#10;AI-generated content may be incorrect.">
            <a:extLst>
              <a:ext uri="{FF2B5EF4-FFF2-40B4-BE49-F238E27FC236}">
                <a16:creationId xmlns:a16="http://schemas.microsoft.com/office/drawing/2014/main" id="{63D09D2B-7876-7064-9040-D567B5C02A3D}"/>
              </a:ext>
            </a:extLst>
          </p:cNvPr>
          <p:cNvPicPr>
            <a:picLocks noChangeAspect="1"/>
          </p:cNvPicPr>
          <p:nvPr/>
        </p:nvPicPr>
        <p:blipFill>
          <a:blip r:embed="rId3"/>
          <a:stretch>
            <a:fillRect/>
          </a:stretch>
        </p:blipFill>
        <p:spPr>
          <a:xfrm>
            <a:off x="467544" y="3874118"/>
            <a:ext cx="3403521" cy="2522692"/>
          </a:xfrm>
          <a:prstGeom prst="rect">
            <a:avLst/>
          </a:prstGeom>
        </p:spPr>
      </p:pic>
      <p:sp>
        <p:nvSpPr>
          <p:cNvPr id="20" name="Rectangle 19">
            <a:extLst>
              <a:ext uri="{FF2B5EF4-FFF2-40B4-BE49-F238E27FC236}">
                <a16:creationId xmlns:a16="http://schemas.microsoft.com/office/drawing/2014/main" id="{77BADA6A-4BBB-32BD-13B4-B1DD61B12A01}"/>
              </a:ext>
            </a:extLst>
          </p:cNvPr>
          <p:cNvSpPr/>
          <p:nvPr/>
        </p:nvSpPr>
        <p:spPr>
          <a:xfrm>
            <a:off x="1619672" y="4221088"/>
            <a:ext cx="360040" cy="30085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1" name="Rectangle 20">
            <a:extLst>
              <a:ext uri="{FF2B5EF4-FFF2-40B4-BE49-F238E27FC236}">
                <a16:creationId xmlns:a16="http://schemas.microsoft.com/office/drawing/2014/main" id="{050BB280-46EC-BA61-0F2C-5C04DDC5B48B}"/>
              </a:ext>
            </a:extLst>
          </p:cNvPr>
          <p:cNvSpPr/>
          <p:nvPr/>
        </p:nvSpPr>
        <p:spPr>
          <a:xfrm>
            <a:off x="2810445" y="4236343"/>
            <a:ext cx="360040" cy="300853"/>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TextBox 23">
            <a:extLst>
              <a:ext uri="{FF2B5EF4-FFF2-40B4-BE49-F238E27FC236}">
                <a16:creationId xmlns:a16="http://schemas.microsoft.com/office/drawing/2014/main" id="{02D97E3C-7E81-EC5A-EEBC-652D67AFE3F7}"/>
              </a:ext>
            </a:extLst>
          </p:cNvPr>
          <p:cNvSpPr txBox="1"/>
          <p:nvPr/>
        </p:nvSpPr>
        <p:spPr>
          <a:xfrm>
            <a:off x="474507" y="3867011"/>
            <a:ext cx="1656184" cy="338554"/>
          </a:xfrm>
          <a:prstGeom prst="rect">
            <a:avLst/>
          </a:prstGeom>
          <a:noFill/>
        </p:spPr>
        <p:txBody>
          <a:bodyPr wrap="square" rtlCol="0">
            <a:spAutoFit/>
          </a:bodyPr>
          <a:lstStyle/>
          <a:p>
            <a:r>
              <a:rPr lang="en-US" altLang="zh-TW" sz="1600" b="1" dirty="0">
                <a:solidFill>
                  <a:srgbClr val="FF0000"/>
                </a:solidFill>
              </a:rPr>
              <a:t>H2GCROC</a:t>
            </a:r>
            <a:endParaRPr lang="zh-TW" altLang="en-US" sz="1600" b="1" dirty="0">
              <a:solidFill>
                <a:srgbClr val="FF0000"/>
              </a:solidFill>
            </a:endParaRPr>
          </a:p>
        </p:txBody>
      </p:sp>
      <p:sp>
        <p:nvSpPr>
          <p:cNvPr id="9" name="TextBox 8">
            <a:extLst>
              <a:ext uri="{FF2B5EF4-FFF2-40B4-BE49-F238E27FC236}">
                <a16:creationId xmlns:a16="http://schemas.microsoft.com/office/drawing/2014/main" id="{3740737B-0E74-3BD1-B014-2B522F1A8DA6}"/>
              </a:ext>
            </a:extLst>
          </p:cNvPr>
          <p:cNvSpPr txBox="1"/>
          <p:nvPr/>
        </p:nvSpPr>
        <p:spPr>
          <a:xfrm>
            <a:off x="1619672" y="6163798"/>
            <a:ext cx="2668159" cy="307777"/>
          </a:xfrm>
          <a:prstGeom prst="rect">
            <a:avLst/>
          </a:prstGeom>
          <a:noFill/>
        </p:spPr>
        <p:txBody>
          <a:bodyPr wrap="square">
            <a:spAutoFit/>
          </a:bodyPr>
          <a:lstStyle/>
          <a:p>
            <a:pPr algn="ctr"/>
            <a:r>
              <a:rPr lang="en-US" sz="1400" b="1" dirty="0">
                <a:solidFill>
                  <a:srgbClr val="FF0000"/>
                </a:solidFill>
              </a:rPr>
              <a:t>Xilinx Kintex-7 KC705</a:t>
            </a:r>
          </a:p>
        </p:txBody>
      </p:sp>
      <p:sp>
        <p:nvSpPr>
          <p:cNvPr id="11" name="Slide Number Placeholder 10">
            <a:extLst>
              <a:ext uri="{FF2B5EF4-FFF2-40B4-BE49-F238E27FC236}">
                <a16:creationId xmlns:a16="http://schemas.microsoft.com/office/drawing/2014/main" id="{EE2DE735-BA2A-BCE6-9C51-F94C0949D18D}"/>
              </a:ext>
            </a:extLst>
          </p:cNvPr>
          <p:cNvSpPr>
            <a:spLocks noGrp="1"/>
          </p:cNvSpPr>
          <p:nvPr>
            <p:ph type="sldNum" sz="quarter" idx="12"/>
          </p:nvPr>
        </p:nvSpPr>
        <p:spPr/>
        <p:txBody>
          <a:bodyPr/>
          <a:lstStyle/>
          <a:p>
            <a:fld id="{A19621D2-C8FC-4F75-9E5A-153A48AC0064}" type="slidenum">
              <a:rPr lang="en-US" altLang="ja-JP" smtClean="0"/>
              <a:pPr/>
              <a:t>12</a:t>
            </a:fld>
            <a:r>
              <a:rPr lang="en-US" altLang="ja-JP"/>
              <a:t>/25</a:t>
            </a:r>
            <a:endParaRPr lang="en-US" altLang="ja-JP" dirty="0"/>
          </a:p>
        </p:txBody>
      </p:sp>
    </p:spTree>
    <p:extLst>
      <p:ext uri="{BB962C8B-B14F-4D97-AF65-F5344CB8AC3E}">
        <p14:creationId xmlns:p14="http://schemas.microsoft.com/office/powerpoint/2010/main" val="3377276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79BAC-5509-256E-8EC6-038C11AFFE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8377C-E5AE-ACBB-BC13-A36779BB55A1}"/>
              </a:ext>
            </a:extLst>
          </p:cNvPr>
          <p:cNvSpPr>
            <a:spLocks noGrp="1"/>
          </p:cNvSpPr>
          <p:nvPr>
            <p:ph type="title"/>
          </p:nvPr>
        </p:nvSpPr>
        <p:spPr/>
        <p:txBody>
          <a:bodyPr/>
          <a:lstStyle/>
          <a:p>
            <a:r>
              <a:rPr lang="en-US" dirty="0"/>
              <a:t>Setup of 3</a:t>
            </a:r>
            <a:r>
              <a:rPr lang="en-US" baseline="30000" dirty="0"/>
              <a:t>rd</a:t>
            </a:r>
            <a:r>
              <a:rPr lang="en-US" dirty="0"/>
              <a:t> Prototype</a:t>
            </a:r>
          </a:p>
        </p:txBody>
      </p:sp>
      <p:sp>
        <p:nvSpPr>
          <p:cNvPr id="3" name="Date Placeholder 2">
            <a:extLst>
              <a:ext uri="{FF2B5EF4-FFF2-40B4-BE49-F238E27FC236}">
                <a16:creationId xmlns:a16="http://schemas.microsoft.com/office/drawing/2014/main" id="{6A69F771-9F6B-4AE9-157F-05EAEA6F0BE8}"/>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2B7CCB5F-9E0E-2069-7159-77D2099FFA61}"/>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52" name="Group 51">
            <a:extLst>
              <a:ext uri="{FF2B5EF4-FFF2-40B4-BE49-F238E27FC236}">
                <a16:creationId xmlns:a16="http://schemas.microsoft.com/office/drawing/2014/main" id="{A4FAED80-A72D-9E0A-37EE-7F6F351894BD}"/>
              </a:ext>
            </a:extLst>
          </p:cNvPr>
          <p:cNvGrpSpPr/>
          <p:nvPr/>
        </p:nvGrpSpPr>
        <p:grpSpPr>
          <a:xfrm>
            <a:off x="4882590" y="1138668"/>
            <a:ext cx="4120626" cy="3110494"/>
            <a:chOff x="294856" y="1168742"/>
            <a:chExt cx="4120626" cy="3110494"/>
          </a:xfrm>
        </p:grpSpPr>
        <p:pic>
          <p:nvPicPr>
            <p:cNvPr id="8" name="Picture 7">
              <a:extLst>
                <a:ext uri="{FF2B5EF4-FFF2-40B4-BE49-F238E27FC236}">
                  <a16:creationId xmlns:a16="http://schemas.microsoft.com/office/drawing/2014/main" id="{7B07C83E-1BD3-843C-592D-836B2FF57B63}"/>
                </a:ext>
              </a:extLst>
            </p:cNvPr>
            <p:cNvPicPr>
              <a:picLocks noChangeAspect="1"/>
            </p:cNvPicPr>
            <p:nvPr/>
          </p:nvPicPr>
          <p:blipFill>
            <a:blip r:embed="rId2"/>
            <a:srcRect l="7246" t="2237"/>
            <a:stretch>
              <a:fillRect/>
            </a:stretch>
          </p:blipFill>
          <p:spPr>
            <a:xfrm>
              <a:off x="294856" y="1168742"/>
              <a:ext cx="3934839" cy="3110494"/>
            </a:xfrm>
            <a:prstGeom prst="rect">
              <a:avLst/>
            </a:prstGeom>
          </p:spPr>
        </p:pic>
        <p:sp>
          <p:nvSpPr>
            <p:cNvPr id="5" name="TextBox 4">
              <a:extLst>
                <a:ext uri="{FF2B5EF4-FFF2-40B4-BE49-F238E27FC236}">
                  <a16:creationId xmlns:a16="http://schemas.microsoft.com/office/drawing/2014/main" id="{549D0A29-CAC2-8066-9029-13347E866DA9}"/>
                </a:ext>
              </a:extLst>
            </p:cNvPr>
            <p:cNvSpPr txBox="1"/>
            <p:nvPr/>
          </p:nvSpPr>
          <p:spPr>
            <a:xfrm>
              <a:off x="3133430" y="2380634"/>
              <a:ext cx="648072" cy="307777"/>
            </a:xfrm>
            <a:prstGeom prst="rect">
              <a:avLst/>
            </a:prstGeom>
            <a:noFill/>
          </p:spPr>
          <p:txBody>
            <a:bodyPr wrap="square" rtlCol="0">
              <a:spAutoFit/>
            </a:bodyPr>
            <a:lstStyle/>
            <a:p>
              <a:r>
                <a:rPr lang="en-US" sz="1400" b="1" dirty="0">
                  <a:solidFill>
                    <a:srgbClr val="FF0000"/>
                  </a:solidFill>
                  <a:highlight>
                    <a:srgbClr val="FFFFCC"/>
                  </a:highlight>
                </a:rPr>
                <a:t>BM3</a:t>
              </a:r>
            </a:p>
          </p:txBody>
        </p:sp>
        <p:sp>
          <p:nvSpPr>
            <p:cNvPr id="11" name="TextBox 10">
              <a:extLst>
                <a:ext uri="{FF2B5EF4-FFF2-40B4-BE49-F238E27FC236}">
                  <a16:creationId xmlns:a16="http://schemas.microsoft.com/office/drawing/2014/main" id="{E302E210-3FBA-19C0-E2E0-7BA2CBFD8979}"/>
                </a:ext>
              </a:extLst>
            </p:cNvPr>
            <p:cNvSpPr txBox="1"/>
            <p:nvPr/>
          </p:nvSpPr>
          <p:spPr>
            <a:xfrm>
              <a:off x="2685236" y="2105280"/>
              <a:ext cx="648072" cy="307777"/>
            </a:xfrm>
            <a:prstGeom prst="rect">
              <a:avLst/>
            </a:prstGeom>
            <a:noFill/>
          </p:spPr>
          <p:txBody>
            <a:bodyPr wrap="square" rtlCol="0">
              <a:spAutoFit/>
            </a:bodyPr>
            <a:lstStyle/>
            <a:p>
              <a:r>
                <a:rPr lang="en-US" sz="1400" b="1" dirty="0">
                  <a:solidFill>
                    <a:srgbClr val="FF0000"/>
                  </a:solidFill>
                  <a:highlight>
                    <a:srgbClr val="FFFFCC"/>
                  </a:highlight>
                </a:rPr>
                <a:t>BM4</a:t>
              </a:r>
            </a:p>
          </p:txBody>
        </p:sp>
        <p:sp>
          <p:nvSpPr>
            <p:cNvPr id="15" name="TextBox 14">
              <a:extLst>
                <a:ext uri="{FF2B5EF4-FFF2-40B4-BE49-F238E27FC236}">
                  <a16:creationId xmlns:a16="http://schemas.microsoft.com/office/drawing/2014/main" id="{FF30D6E6-98DE-A7F0-1785-6ED18AA5C660}"/>
                </a:ext>
              </a:extLst>
            </p:cNvPr>
            <p:cNvSpPr txBox="1"/>
            <p:nvPr/>
          </p:nvSpPr>
          <p:spPr>
            <a:xfrm>
              <a:off x="2312289" y="1879384"/>
              <a:ext cx="648072" cy="307777"/>
            </a:xfrm>
            <a:prstGeom prst="rect">
              <a:avLst/>
            </a:prstGeom>
            <a:noFill/>
          </p:spPr>
          <p:txBody>
            <a:bodyPr wrap="square" rtlCol="0">
              <a:spAutoFit/>
            </a:bodyPr>
            <a:lstStyle/>
            <a:p>
              <a:r>
                <a:rPr lang="en-US" sz="1400" b="1" dirty="0">
                  <a:solidFill>
                    <a:srgbClr val="FF0000"/>
                  </a:solidFill>
                  <a:highlight>
                    <a:srgbClr val="FFFFCC"/>
                  </a:highlight>
                </a:rPr>
                <a:t>BM5</a:t>
              </a:r>
            </a:p>
          </p:txBody>
        </p:sp>
        <p:sp>
          <p:nvSpPr>
            <p:cNvPr id="20" name="TextBox 19">
              <a:extLst>
                <a:ext uri="{FF2B5EF4-FFF2-40B4-BE49-F238E27FC236}">
                  <a16:creationId xmlns:a16="http://schemas.microsoft.com/office/drawing/2014/main" id="{626312F6-A9D9-D535-0104-EF4991CC8942}"/>
                </a:ext>
              </a:extLst>
            </p:cNvPr>
            <p:cNvSpPr txBox="1"/>
            <p:nvPr/>
          </p:nvSpPr>
          <p:spPr>
            <a:xfrm>
              <a:off x="1550261" y="1556413"/>
              <a:ext cx="908742" cy="307777"/>
            </a:xfrm>
            <a:prstGeom prst="rect">
              <a:avLst/>
            </a:prstGeom>
            <a:noFill/>
          </p:spPr>
          <p:txBody>
            <a:bodyPr wrap="square" rtlCol="0">
              <a:spAutoFit/>
            </a:bodyPr>
            <a:lstStyle/>
            <a:p>
              <a:r>
                <a:rPr lang="en-US" sz="1400" b="1" dirty="0">
                  <a:solidFill>
                    <a:srgbClr val="FF0000"/>
                  </a:solidFill>
                  <a:highlight>
                    <a:srgbClr val="FFFFCC"/>
                  </a:highlight>
                </a:rPr>
                <a:t>PbWO4</a:t>
              </a:r>
            </a:p>
          </p:txBody>
        </p:sp>
        <p:cxnSp>
          <p:nvCxnSpPr>
            <p:cNvPr id="22" name="Straight Arrow Connector 21">
              <a:extLst>
                <a:ext uri="{FF2B5EF4-FFF2-40B4-BE49-F238E27FC236}">
                  <a16:creationId xmlns:a16="http://schemas.microsoft.com/office/drawing/2014/main" id="{D712305A-50C2-1429-DB07-6A4362ED8848}"/>
                </a:ext>
              </a:extLst>
            </p:cNvPr>
            <p:cNvCxnSpPr>
              <a:cxnSpLocks/>
            </p:cNvCxnSpPr>
            <p:nvPr/>
          </p:nvCxnSpPr>
          <p:spPr>
            <a:xfrm flipH="1" flipV="1">
              <a:off x="1211634" y="2105280"/>
              <a:ext cx="3203848" cy="158459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1CB42D9-518E-3BBC-C6FB-8A2081CE6BCE}"/>
                </a:ext>
              </a:extLst>
            </p:cNvPr>
            <p:cNvSpPr txBox="1"/>
            <p:nvPr/>
          </p:nvSpPr>
          <p:spPr>
            <a:xfrm>
              <a:off x="3671754" y="2918276"/>
              <a:ext cx="743728" cy="338554"/>
            </a:xfrm>
            <a:prstGeom prst="rect">
              <a:avLst/>
            </a:prstGeom>
            <a:noFill/>
          </p:spPr>
          <p:txBody>
            <a:bodyPr wrap="square" rtlCol="0">
              <a:spAutoFit/>
            </a:bodyPr>
            <a:lstStyle/>
            <a:p>
              <a:r>
                <a:rPr lang="en-US" sz="1600" b="1" dirty="0">
                  <a:solidFill>
                    <a:srgbClr val="FF0000"/>
                  </a:solidFill>
                  <a:highlight>
                    <a:srgbClr val="FFFFCC"/>
                  </a:highlight>
                </a:rPr>
                <a:t>Beam</a:t>
              </a:r>
            </a:p>
          </p:txBody>
        </p:sp>
      </p:grpSp>
      <p:grpSp>
        <p:nvGrpSpPr>
          <p:cNvPr id="51" name="Group 50">
            <a:extLst>
              <a:ext uri="{FF2B5EF4-FFF2-40B4-BE49-F238E27FC236}">
                <a16:creationId xmlns:a16="http://schemas.microsoft.com/office/drawing/2014/main" id="{BB25C721-D147-9762-6E86-737A2BBF3263}"/>
              </a:ext>
            </a:extLst>
          </p:cNvPr>
          <p:cNvGrpSpPr/>
          <p:nvPr/>
        </p:nvGrpSpPr>
        <p:grpSpPr>
          <a:xfrm>
            <a:off x="140784" y="1313503"/>
            <a:ext cx="4762197" cy="2955403"/>
            <a:chOff x="4532349" y="1360120"/>
            <a:chExt cx="4762197" cy="2955403"/>
          </a:xfrm>
        </p:grpSpPr>
        <p:sp>
          <p:nvSpPr>
            <p:cNvPr id="10" name="Rectangle: Rounded Corners 9">
              <a:extLst>
                <a:ext uri="{FF2B5EF4-FFF2-40B4-BE49-F238E27FC236}">
                  <a16:creationId xmlns:a16="http://schemas.microsoft.com/office/drawing/2014/main" id="{C816C8A9-E4D5-0F9F-0B70-9F301E797FF2}"/>
                </a:ext>
              </a:extLst>
            </p:cNvPr>
            <p:cNvSpPr/>
            <p:nvPr/>
          </p:nvSpPr>
          <p:spPr>
            <a:xfrm>
              <a:off x="7650629" y="1560604"/>
              <a:ext cx="743871" cy="51708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BM3</a:t>
              </a:r>
            </a:p>
            <a:p>
              <a:pPr algn="ctr"/>
              <a:r>
                <a:rPr lang="en-US" sz="1600" b="1" dirty="0"/>
                <a:t>(XY)</a:t>
              </a:r>
            </a:p>
          </p:txBody>
        </p:sp>
        <p:sp>
          <p:nvSpPr>
            <p:cNvPr id="12" name="Rectangle: Rounded Corners 11">
              <a:extLst>
                <a:ext uri="{FF2B5EF4-FFF2-40B4-BE49-F238E27FC236}">
                  <a16:creationId xmlns:a16="http://schemas.microsoft.com/office/drawing/2014/main" id="{07F4AB14-5EA6-F18C-9AAE-590E7A987C7B}"/>
                </a:ext>
              </a:extLst>
            </p:cNvPr>
            <p:cNvSpPr/>
            <p:nvPr/>
          </p:nvSpPr>
          <p:spPr>
            <a:xfrm>
              <a:off x="6764205" y="1550412"/>
              <a:ext cx="743871" cy="5272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BM4</a:t>
              </a:r>
            </a:p>
            <a:p>
              <a:pPr algn="ctr"/>
              <a:r>
                <a:rPr lang="en-US" sz="1600" b="1" dirty="0"/>
                <a:t>(XY)</a:t>
              </a:r>
            </a:p>
          </p:txBody>
        </p:sp>
        <p:sp>
          <p:nvSpPr>
            <p:cNvPr id="14" name="Rectangle: Rounded Corners 13">
              <a:extLst>
                <a:ext uri="{FF2B5EF4-FFF2-40B4-BE49-F238E27FC236}">
                  <a16:creationId xmlns:a16="http://schemas.microsoft.com/office/drawing/2014/main" id="{2AA196FA-68E9-E709-5A4D-09A0803E7814}"/>
                </a:ext>
              </a:extLst>
            </p:cNvPr>
            <p:cNvSpPr/>
            <p:nvPr/>
          </p:nvSpPr>
          <p:spPr>
            <a:xfrm>
              <a:off x="5825088" y="1560604"/>
              <a:ext cx="743871" cy="5272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BM5</a:t>
              </a:r>
            </a:p>
            <a:p>
              <a:pPr algn="ctr"/>
              <a:r>
                <a:rPr lang="en-US" sz="1600" b="1" dirty="0"/>
                <a:t>(X/Y)</a:t>
              </a:r>
            </a:p>
          </p:txBody>
        </p:sp>
        <p:sp>
          <p:nvSpPr>
            <p:cNvPr id="16" name="Rectangle: Rounded Corners 15">
              <a:extLst>
                <a:ext uri="{FF2B5EF4-FFF2-40B4-BE49-F238E27FC236}">
                  <a16:creationId xmlns:a16="http://schemas.microsoft.com/office/drawing/2014/main" id="{5F519DE1-D5C9-AA65-8F77-F77769C2A906}"/>
                </a:ext>
              </a:extLst>
            </p:cNvPr>
            <p:cNvSpPr/>
            <p:nvPr/>
          </p:nvSpPr>
          <p:spPr>
            <a:xfrm>
              <a:off x="4644206" y="1459393"/>
              <a:ext cx="1070783" cy="68420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PbWO4</a:t>
              </a:r>
            </a:p>
            <a:p>
              <a:pPr algn="ctr"/>
              <a:r>
                <a:rPr lang="en-US" sz="1600" b="1" dirty="0"/>
                <a:t>(8x8 crystal)</a:t>
              </a:r>
            </a:p>
          </p:txBody>
        </p:sp>
        <p:cxnSp>
          <p:nvCxnSpPr>
            <p:cNvPr id="23" name="Connector: Elbow 22">
              <a:extLst>
                <a:ext uri="{FF2B5EF4-FFF2-40B4-BE49-F238E27FC236}">
                  <a16:creationId xmlns:a16="http://schemas.microsoft.com/office/drawing/2014/main" id="{DCF5F581-B04C-52AE-6F6A-A031DAF22FA0}"/>
                </a:ext>
              </a:extLst>
            </p:cNvPr>
            <p:cNvCxnSpPr>
              <a:cxnSpLocks/>
            </p:cNvCxnSpPr>
            <p:nvPr/>
          </p:nvCxnSpPr>
          <p:spPr>
            <a:xfrm rot="5400000">
              <a:off x="5596489" y="2631705"/>
              <a:ext cx="90539" cy="990048"/>
            </a:xfrm>
            <a:prstGeom prst="bentConnector3">
              <a:avLst>
                <a:gd name="adj1" fmla="val 33110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FE567C84-E1D2-0ADC-41D4-7B7478F743D7}"/>
                </a:ext>
              </a:extLst>
            </p:cNvPr>
            <p:cNvSpPr txBox="1"/>
            <p:nvPr/>
          </p:nvSpPr>
          <p:spPr>
            <a:xfrm>
              <a:off x="4532349" y="3450344"/>
              <a:ext cx="2003256" cy="830997"/>
            </a:xfrm>
            <a:prstGeom prst="rect">
              <a:avLst/>
            </a:prstGeom>
            <a:noFill/>
          </p:spPr>
          <p:txBody>
            <a:bodyPr wrap="square" rtlCol="0">
              <a:spAutoFit/>
            </a:bodyPr>
            <a:lstStyle/>
            <a:p>
              <a:pPr algn="ctr"/>
              <a:r>
                <a:rPr lang="en-US" sz="1600" b="1" dirty="0">
                  <a:solidFill>
                    <a:srgbClr val="0000FF"/>
                  </a:solidFill>
                </a:rPr>
                <a:t>Trigger</a:t>
              </a:r>
            </a:p>
            <a:p>
              <a:pPr algn="ctr"/>
              <a:r>
                <a:rPr lang="en-US" sz="1600" b="1" dirty="0">
                  <a:solidFill>
                    <a:srgbClr val="0000FF"/>
                  </a:solidFill>
                </a:rPr>
                <a:t>matching by event number and </a:t>
              </a:r>
              <a:r>
                <a:rPr lang="en-US" sz="1600" b="1" dirty="0" err="1">
                  <a:solidFill>
                    <a:srgbClr val="0000FF"/>
                  </a:solidFill>
                </a:rPr>
                <a:t>deltaT</a:t>
              </a:r>
              <a:endParaRPr lang="en-US" sz="1600" b="1" dirty="0">
                <a:solidFill>
                  <a:srgbClr val="0000FF"/>
                </a:solidFill>
              </a:endParaRPr>
            </a:p>
          </p:txBody>
        </p:sp>
        <p:cxnSp>
          <p:nvCxnSpPr>
            <p:cNvPr id="30" name="Straight Arrow Connector 29">
              <a:extLst>
                <a:ext uri="{FF2B5EF4-FFF2-40B4-BE49-F238E27FC236}">
                  <a16:creationId xmlns:a16="http://schemas.microsoft.com/office/drawing/2014/main" id="{B7509877-D61C-7CCD-9356-BE23800190F3}"/>
                </a:ext>
              </a:extLst>
            </p:cNvPr>
            <p:cNvCxnSpPr>
              <a:cxnSpLocks/>
            </p:cNvCxnSpPr>
            <p:nvPr/>
          </p:nvCxnSpPr>
          <p:spPr>
            <a:xfrm flipH="1" flipV="1">
              <a:off x="8435216" y="1819305"/>
              <a:ext cx="64008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Connector: Elbow 62">
              <a:extLst>
                <a:ext uri="{FF2B5EF4-FFF2-40B4-BE49-F238E27FC236}">
                  <a16:creationId xmlns:a16="http://schemas.microsoft.com/office/drawing/2014/main" id="{47B54E71-A84B-B078-C56C-A1CA02168E6A}"/>
                </a:ext>
              </a:extLst>
            </p:cNvPr>
            <p:cNvCxnSpPr>
              <a:cxnSpLocks/>
            </p:cNvCxnSpPr>
            <p:nvPr/>
          </p:nvCxnSpPr>
          <p:spPr>
            <a:xfrm>
              <a:off x="6315105" y="3057794"/>
              <a:ext cx="920698" cy="11624"/>
            </a:xfrm>
            <a:prstGeom prst="bentConnector4">
              <a:avLst>
                <a:gd name="adj1" fmla="val -873"/>
                <a:gd name="adj2" fmla="val 2647173"/>
              </a:avLst>
            </a:prstGeom>
            <a:ln w="254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8C40619D-8AB5-1170-EBF1-1D92B508F116}"/>
                </a:ext>
              </a:extLst>
            </p:cNvPr>
            <p:cNvCxnSpPr>
              <a:cxnSpLocks/>
            </p:cNvCxnSpPr>
            <p:nvPr/>
          </p:nvCxnSpPr>
          <p:spPr>
            <a:xfrm flipV="1">
              <a:off x="7235802" y="3057794"/>
              <a:ext cx="886424" cy="301199"/>
            </a:xfrm>
            <a:prstGeom prst="bentConnector2">
              <a:avLst/>
            </a:prstGeom>
            <a:ln w="254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137AE573-51CB-370D-9D3A-90320A2C2AA0}"/>
                </a:ext>
              </a:extLst>
            </p:cNvPr>
            <p:cNvSpPr txBox="1"/>
            <p:nvPr/>
          </p:nvSpPr>
          <p:spPr>
            <a:xfrm>
              <a:off x="6535605" y="3484526"/>
              <a:ext cx="2128211" cy="830997"/>
            </a:xfrm>
            <a:prstGeom prst="rect">
              <a:avLst/>
            </a:prstGeom>
            <a:noFill/>
          </p:spPr>
          <p:txBody>
            <a:bodyPr wrap="square" rtlCol="0">
              <a:spAutoFit/>
            </a:bodyPr>
            <a:lstStyle/>
            <a:p>
              <a:pPr algn="ctr"/>
              <a:r>
                <a:rPr lang="en-US" sz="1600" b="1" dirty="0">
                  <a:solidFill>
                    <a:srgbClr val="FF00FF"/>
                  </a:solidFill>
                </a:rPr>
                <a:t>Tracking</a:t>
              </a:r>
            </a:p>
            <a:p>
              <a:pPr algn="ctr"/>
              <a:r>
                <a:rPr lang="en-US" sz="1600" b="1" dirty="0">
                  <a:solidFill>
                    <a:srgbClr val="FF00FF"/>
                  </a:solidFill>
                </a:rPr>
                <a:t>triggerless</a:t>
              </a:r>
            </a:p>
            <a:p>
              <a:pPr algn="ctr"/>
              <a:r>
                <a:rPr lang="en-US" sz="1600" b="1" dirty="0">
                  <a:solidFill>
                    <a:srgbClr val="FF00FF"/>
                  </a:solidFill>
                </a:rPr>
                <a:t>matching by clock</a:t>
              </a:r>
            </a:p>
          </p:txBody>
        </p:sp>
        <p:sp>
          <p:nvSpPr>
            <p:cNvPr id="9" name="Rectangle: Rounded Corners 8">
              <a:extLst>
                <a:ext uri="{FF2B5EF4-FFF2-40B4-BE49-F238E27FC236}">
                  <a16:creationId xmlns:a16="http://schemas.microsoft.com/office/drawing/2014/main" id="{0BD506A1-CE76-C6E4-F39E-2BCE8B7E99B9}"/>
                </a:ext>
              </a:extLst>
            </p:cNvPr>
            <p:cNvSpPr/>
            <p:nvPr/>
          </p:nvSpPr>
          <p:spPr>
            <a:xfrm>
              <a:off x="7650629" y="2550212"/>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19" name="Rectangle: Rounded Corners 18">
              <a:extLst>
                <a:ext uri="{FF2B5EF4-FFF2-40B4-BE49-F238E27FC236}">
                  <a16:creationId xmlns:a16="http://schemas.microsoft.com/office/drawing/2014/main" id="{E56F3AEC-3E67-129F-63BC-EF70DA6A3F59}"/>
                </a:ext>
              </a:extLst>
            </p:cNvPr>
            <p:cNvSpPr/>
            <p:nvPr/>
          </p:nvSpPr>
          <p:spPr>
            <a:xfrm>
              <a:off x="6784772" y="2545782"/>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24" name="Rectangle: Rounded Corners 23">
              <a:extLst>
                <a:ext uri="{FF2B5EF4-FFF2-40B4-BE49-F238E27FC236}">
                  <a16:creationId xmlns:a16="http://schemas.microsoft.com/office/drawing/2014/main" id="{662A306E-571F-7CDF-35E1-269FDF332258}"/>
                </a:ext>
              </a:extLst>
            </p:cNvPr>
            <p:cNvSpPr/>
            <p:nvPr/>
          </p:nvSpPr>
          <p:spPr>
            <a:xfrm>
              <a:off x="5884559" y="2563893"/>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29" name="Rectangle: Rounded Corners 28">
              <a:extLst>
                <a:ext uri="{FF2B5EF4-FFF2-40B4-BE49-F238E27FC236}">
                  <a16:creationId xmlns:a16="http://schemas.microsoft.com/office/drawing/2014/main" id="{DBADE9A2-9D68-E118-296D-650CE66FBCE1}"/>
                </a:ext>
              </a:extLst>
            </p:cNvPr>
            <p:cNvSpPr/>
            <p:nvPr/>
          </p:nvSpPr>
          <p:spPr>
            <a:xfrm>
              <a:off x="4794147" y="2609750"/>
              <a:ext cx="795730"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H2GCROC</a:t>
              </a:r>
            </a:p>
          </p:txBody>
        </p:sp>
        <p:cxnSp>
          <p:nvCxnSpPr>
            <p:cNvPr id="34" name="Straight Connector 33">
              <a:extLst>
                <a:ext uri="{FF2B5EF4-FFF2-40B4-BE49-F238E27FC236}">
                  <a16:creationId xmlns:a16="http://schemas.microsoft.com/office/drawing/2014/main" id="{8D6FB818-0B88-55C8-03F2-75625A60DD2F}"/>
                </a:ext>
              </a:extLst>
            </p:cNvPr>
            <p:cNvCxnSpPr>
              <a:cxnSpLocks/>
              <a:stCxn id="9" idx="0"/>
              <a:endCxn id="10" idx="2"/>
            </p:cNvCxnSpPr>
            <p:nvPr/>
          </p:nvCxnSpPr>
          <p:spPr>
            <a:xfrm flipV="1">
              <a:off x="8022565" y="2077691"/>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AE0CF97-AD2D-16E3-B3E5-F8BB1750F00E}"/>
                </a:ext>
              </a:extLst>
            </p:cNvPr>
            <p:cNvCxnSpPr/>
            <p:nvPr/>
          </p:nvCxnSpPr>
          <p:spPr>
            <a:xfrm flipV="1">
              <a:off x="7131803" y="2077691"/>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8C928C4-43D1-32DF-1A5B-DC1CD60881E6}"/>
                </a:ext>
              </a:extLst>
            </p:cNvPr>
            <p:cNvCxnSpPr/>
            <p:nvPr/>
          </p:nvCxnSpPr>
          <p:spPr>
            <a:xfrm flipV="1">
              <a:off x="6215025" y="2091372"/>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0AD59B-FBC1-04B8-5BB5-0E19C85CF8D3}"/>
                </a:ext>
              </a:extLst>
            </p:cNvPr>
            <p:cNvCxnSpPr/>
            <p:nvPr/>
          </p:nvCxnSpPr>
          <p:spPr>
            <a:xfrm flipV="1">
              <a:off x="5206913" y="2143600"/>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1206E6D6-23C5-9663-2B1E-6CDF4A9596F9}"/>
                </a:ext>
              </a:extLst>
            </p:cNvPr>
            <p:cNvSpPr txBox="1"/>
            <p:nvPr/>
          </p:nvSpPr>
          <p:spPr>
            <a:xfrm>
              <a:off x="8322669" y="1360120"/>
              <a:ext cx="971877" cy="369332"/>
            </a:xfrm>
            <a:prstGeom prst="rect">
              <a:avLst/>
            </a:prstGeom>
            <a:noFill/>
          </p:spPr>
          <p:txBody>
            <a:bodyPr wrap="square" rtlCol="0">
              <a:spAutoFit/>
            </a:bodyPr>
            <a:lstStyle/>
            <a:p>
              <a:r>
                <a:rPr lang="en-US" b="1" dirty="0">
                  <a:solidFill>
                    <a:srgbClr val="FF0000"/>
                  </a:solidFill>
                </a:rPr>
                <a:t>beam</a:t>
              </a:r>
            </a:p>
          </p:txBody>
        </p:sp>
      </p:grpSp>
      <p:sp>
        <p:nvSpPr>
          <p:cNvPr id="7" name="TextBox 6">
            <a:extLst>
              <a:ext uri="{FF2B5EF4-FFF2-40B4-BE49-F238E27FC236}">
                <a16:creationId xmlns:a16="http://schemas.microsoft.com/office/drawing/2014/main" id="{1C1EF844-579B-B9E5-9141-57053083C76F}"/>
              </a:ext>
            </a:extLst>
          </p:cNvPr>
          <p:cNvSpPr txBox="1"/>
          <p:nvPr/>
        </p:nvSpPr>
        <p:spPr>
          <a:xfrm>
            <a:off x="252641" y="4681471"/>
            <a:ext cx="8442861" cy="1569660"/>
          </a:xfrm>
          <a:prstGeom prst="rect">
            <a:avLst/>
          </a:prstGeom>
          <a:solidFill>
            <a:srgbClr val="CCECFF"/>
          </a:solidFill>
        </p:spPr>
        <p:txBody>
          <a:bodyPr wrap="square">
            <a:spAutoFit/>
          </a:bodyPr>
          <a:lstStyle/>
          <a:p>
            <a:pPr marL="285750" indent="-285750">
              <a:buFont typeface="Arial" panose="020B0604020202020204" pitchFamily="34" charset="0"/>
              <a:buChar char="•"/>
            </a:pPr>
            <a:r>
              <a:rPr lang="en-US" sz="1600" b="1" dirty="0"/>
              <a:t>Data taking : 4 days in July, 2026</a:t>
            </a:r>
          </a:p>
          <a:p>
            <a:pPr marL="285750" indent="-285750">
              <a:buFontTx/>
              <a:buChar char="-"/>
            </a:pPr>
            <a:r>
              <a:rPr lang="en-US" sz="1600" b="1" dirty="0"/>
              <a:t>Calibration :  </a:t>
            </a:r>
            <a:r>
              <a:rPr lang="en-US" sz="1600" dirty="0"/>
              <a:t>HV scan of all </a:t>
            </a:r>
            <a:r>
              <a:rPr lang="en-US" sz="1600" dirty="0" err="1"/>
              <a:t>SiPMs</a:t>
            </a:r>
            <a:r>
              <a:rPr lang="en-US" sz="1600" dirty="0"/>
              <a:t>/crystals with 705MeV beam =&gt; calibration file </a:t>
            </a:r>
          </a:p>
          <a:p>
            <a:pPr marL="285750" indent="-285750">
              <a:buFontTx/>
              <a:buChar char="-"/>
            </a:pPr>
            <a:r>
              <a:rPr lang="en-US" sz="1600" b="1" dirty="0"/>
              <a:t>Beam energy scan#1 : </a:t>
            </a:r>
            <a:r>
              <a:rPr lang="en-US" sz="1600" dirty="0"/>
              <a:t>HV = 45V, Capacitor = 0xA </a:t>
            </a:r>
          </a:p>
          <a:p>
            <a:pPr marL="285750" indent="-285750">
              <a:buFontTx/>
              <a:buChar char="-"/>
            </a:pPr>
            <a:r>
              <a:rPr lang="en-US" sz="1600" b="1" dirty="0"/>
              <a:t>Beam energy scan#2 : </a:t>
            </a:r>
            <a:r>
              <a:rPr lang="en-US" sz="1600" dirty="0"/>
              <a:t>HV = 46V, Capacitor = 0x1 </a:t>
            </a:r>
            <a:r>
              <a:rPr lang="en-US" sz="1600" b="1" dirty="0"/>
              <a:t>(higher gain for low energy beam)</a:t>
            </a:r>
          </a:p>
          <a:p>
            <a:pPr marL="285750" indent="-285750">
              <a:buFontTx/>
              <a:buChar char="-"/>
            </a:pPr>
            <a:r>
              <a:rPr lang="en-US" sz="1600" b="1" dirty="0"/>
              <a:t>Temperature scan @ 19 (default), 18, 25 degree</a:t>
            </a:r>
          </a:p>
          <a:p>
            <a:pPr marL="285750" indent="-285750">
              <a:buFontTx/>
              <a:buChar char="-"/>
            </a:pPr>
            <a:r>
              <a:rPr lang="en-US" sz="1600" b="1" dirty="0"/>
              <a:t>Runs for TOT and ADC bridging</a:t>
            </a:r>
          </a:p>
        </p:txBody>
      </p:sp>
      <p:sp>
        <p:nvSpPr>
          <p:cNvPr id="6" name="Slide Number Placeholder 5">
            <a:extLst>
              <a:ext uri="{FF2B5EF4-FFF2-40B4-BE49-F238E27FC236}">
                <a16:creationId xmlns:a16="http://schemas.microsoft.com/office/drawing/2014/main" id="{3274652E-D804-8B9B-87ED-8A028B71999D}"/>
              </a:ext>
            </a:extLst>
          </p:cNvPr>
          <p:cNvSpPr>
            <a:spLocks noGrp="1"/>
          </p:cNvSpPr>
          <p:nvPr>
            <p:ph type="sldNum" sz="quarter" idx="12"/>
          </p:nvPr>
        </p:nvSpPr>
        <p:spPr/>
        <p:txBody>
          <a:bodyPr/>
          <a:lstStyle/>
          <a:p>
            <a:fld id="{A19621D2-C8FC-4F75-9E5A-153A48AC0064}" type="slidenum">
              <a:rPr lang="en-US" altLang="ja-JP" smtClean="0"/>
              <a:pPr/>
              <a:t>13</a:t>
            </a:fld>
            <a:r>
              <a:rPr lang="en-US" altLang="ja-JP"/>
              <a:t>/25</a:t>
            </a:r>
            <a:endParaRPr lang="en-US" altLang="ja-JP" dirty="0"/>
          </a:p>
        </p:txBody>
      </p:sp>
    </p:spTree>
    <p:extLst>
      <p:ext uri="{BB962C8B-B14F-4D97-AF65-F5344CB8AC3E}">
        <p14:creationId xmlns:p14="http://schemas.microsoft.com/office/powerpoint/2010/main" val="331516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5CA47-DE6B-48B5-5344-C576854DB1B8}"/>
              </a:ext>
            </a:extLst>
          </p:cNvPr>
          <p:cNvSpPr>
            <a:spLocks noGrp="1"/>
          </p:cNvSpPr>
          <p:nvPr>
            <p:ph type="title"/>
          </p:nvPr>
        </p:nvSpPr>
        <p:spPr/>
        <p:txBody>
          <a:bodyPr/>
          <a:lstStyle/>
          <a:p>
            <a:r>
              <a:rPr lang="en-US" sz="4000" dirty="0"/>
              <a:t>PbWO4 Crystal + Hamamatsu </a:t>
            </a:r>
            <a:r>
              <a:rPr lang="en-US" sz="4000" dirty="0" err="1"/>
              <a:t>SiPM</a:t>
            </a:r>
            <a:endParaRPr lang="zh-TW" altLang="en-US" sz="4000" dirty="0"/>
          </a:p>
        </p:txBody>
      </p:sp>
      <p:sp>
        <p:nvSpPr>
          <p:cNvPr id="3" name="Date Placeholder 2">
            <a:extLst>
              <a:ext uri="{FF2B5EF4-FFF2-40B4-BE49-F238E27FC236}">
                <a16:creationId xmlns:a16="http://schemas.microsoft.com/office/drawing/2014/main" id="{FE1D82EF-8F03-CAB4-573D-D040D9C14125}"/>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248E3F1D-1F43-A60E-D66A-849265CAC0DF}"/>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17" name="TextBox 16">
            <a:extLst>
              <a:ext uri="{FF2B5EF4-FFF2-40B4-BE49-F238E27FC236}">
                <a16:creationId xmlns:a16="http://schemas.microsoft.com/office/drawing/2014/main" id="{323BCFB3-92D9-F73B-7795-3A3907F9E72A}"/>
              </a:ext>
            </a:extLst>
          </p:cNvPr>
          <p:cNvSpPr txBox="1"/>
          <p:nvPr/>
        </p:nvSpPr>
        <p:spPr>
          <a:xfrm>
            <a:off x="5546456" y="4357951"/>
            <a:ext cx="2810469" cy="584775"/>
          </a:xfrm>
          <a:prstGeom prst="rect">
            <a:avLst/>
          </a:prstGeom>
          <a:noFill/>
        </p:spPr>
        <p:txBody>
          <a:bodyPr wrap="square">
            <a:spAutoFit/>
          </a:bodyPr>
          <a:lstStyle/>
          <a:p>
            <a:pPr algn="ctr"/>
            <a:r>
              <a:rPr lang="en-US" sz="1600" b="1">
                <a:solidFill>
                  <a:srgbClr val="0000FF"/>
                </a:solidFill>
              </a:rPr>
              <a:t>16 </a:t>
            </a:r>
            <a:r>
              <a:rPr lang="en-US" sz="1600" b="1" err="1">
                <a:solidFill>
                  <a:srgbClr val="0000FF"/>
                </a:solidFill>
              </a:rPr>
              <a:t>SiPMs</a:t>
            </a:r>
            <a:r>
              <a:rPr lang="en-US" sz="1600" b="1">
                <a:solidFill>
                  <a:srgbClr val="0000FF"/>
                </a:solidFill>
              </a:rPr>
              <a:t> and a single LED </a:t>
            </a:r>
          </a:p>
          <a:p>
            <a:pPr algn="ctr"/>
            <a:r>
              <a:rPr lang="en-US" sz="1600" b="1">
                <a:solidFill>
                  <a:srgbClr val="0000FF"/>
                </a:solidFill>
              </a:rPr>
              <a:t>for each crystal</a:t>
            </a:r>
          </a:p>
        </p:txBody>
      </p:sp>
      <p:sp>
        <p:nvSpPr>
          <p:cNvPr id="19" name="TextBox 18">
            <a:extLst>
              <a:ext uri="{FF2B5EF4-FFF2-40B4-BE49-F238E27FC236}">
                <a16:creationId xmlns:a16="http://schemas.microsoft.com/office/drawing/2014/main" id="{ECBB56D0-8808-B4C5-FB62-2AC68DDDE730}"/>
              </a:ext>
            </a:extLst>
          </p:cNvPr>
          <p:cNvSpPr txBox="1"/>
          <p:nvPr/>
        </p:nvSpPr>
        <p:spPr>
          <a:xfrm>
            <a:off x="1619672" y="4332712"/>
            <a:ext cx="2428509" cy="646331"/>
          </a:xfrm>
          <a:prstGeom prst="rect">
            <a:avLst/>
          </a:prstGeom>
          <a:noFill/>
        </p:spPr>
        <p:txBody>
          <a:bodyPr wrap="square">
            <a:spAutoFit/>
          </a:bodyPr>
          <a:lstStyle/>
          <a:p>
            <a:r>
              <a:rPr lang="en-US" b="1" dirty="0">
                <a:solidFill>
                  <a:srgbClr val="0000FF"/>
                </a:solidFill>
              </a:rPr>
              <a:t>4*4 crystal is read</a:t>
            </a:r>
          </a:p>
          <a:p>
            <a:r>
              <a:rPr lang="en-US" b="1" dirty="0">
                <a:solidFill>
                  <a:srgbClr val="0000FF"/>
                </a:solidFill>
              </a:rPr>
              <a:t>Study 1x1, 3x3, 5x5</a:t>
            </a:r>
          </a:p>
        </p:txBody>
      </p:sp>
      <p:grpSp>
        <p:nvGrpSpPr>
          <p:cNvPr id="29" name="Group 28">
            <a:extLst>
              <a:ext uri="{FF2B5EF4-FFF2-40B4-BE49-F238E27FC236}">
                <a16:creationId xmlns:a16="http://schemas.microsoft.com/office/drawing/2014/main" id="{8F8D4A41-0EE6-9DF9-9786-4AB9A1C4A527}"/>
              </a:ext>
            </a:extLst>
          </p:cNvPr>
          <p:cNvGrpSpPr/>
          <p:nvPr/>
        </p:nvGrpSpPr>
        <p:grpSpPr>
          <a:xfrm>
            <a:off x="596888" y="1236104"/>
            <a:ext cx="4067944" cy="3050958"/>
            <a:chOff x="596888" y="1236104"/>
            <a:chExt cx="4067944" cy="3050958"/>
          </a:xfrm>
        </p:grpSpPr>
        <p:pic>
          <p:nvPicPr>
            <p:cNvPr id="12" name="Picture 11">
              <a:extLst>
                <a:ext uri="{FF2B5EF4-FFF2-40B4-BE49-F238E27FC236}">
                  <a16:creationId xmlns:a16="http://schemas.microsoft.com/office/drawing/2014/main" id="{FF4D3DDC-3BC0-3AD3-AE42-CB6BFCAC51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6888" y="1236104"/>
              <a:ext cx="4067944" cy="3050958"/>
            </a:xfrm>
            <a:prstGeom prst="rect">
              <a:avLst/>
            </a:prstGeom>
          </p:spPr>
        </p:pic>
        <p:sp>
          <p:nvSpPr>
            <p:cNvPr id="13" name="Rectangle 12">
              <a:extLst>
                <a:ext uri="{FF2B5EF4-FFF2-40B4-BE49-F238E27FC236}">
                  <a16:creationId xmlns:a16="http://schemas.microsoft.com/office/drawing/2014/main" id="{113437E1-CFB2-5C2C-FE04-278E3AD4251F}"/>
                </a:ext>
              </a:extLst>
            </p:cNvPr>
            <p:cNvSpPr/>
            <p:nvPr/>
          </p:nvSpPr>
          <p:spPr>
            <a:xfrm>
              <a:off x="2175973" y="2282583"/>
              <a:ext cx="1800200" cy="1800200"/>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803513B-89D8-2481-4747-B091AF18A535}"/>
                </a:ext>
              </a:extLst>
            </p:cNvPr>
            <p:cNvSpPr/>
            <p:nvPr/>
          </p:nvSpPr>
          <p:spPr>
            <a:xfrm>
              <a:off x="3068813" y="2770071"/>
              <a:ext cx="475312" cy="448617"/>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7C3F9C5-F3DB-58E4-8A94-E36B072A90A4}"/>
                </a:ext>
              </a:extLst>
            </p:cNvPr>
            <p:cNvSpPr/>
            <p:nvPr/>
          </p:nvSpPr>
          <p:spPr>
            <a:xfrm>
              <a:off x="2670003" y="2319596"/>
              <a:ext cx="1306169" cy="1331140"/>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escription - readout and clustering"/>
          <p:cNvSpPr txBox="1"/>
          <p:nvPr/>
        </p:nvSpPr>
        <p:spPr>
          <a:xfrm>
            <a:off x="777240" y="5230368"/>
            <a:ext cx="7589520" cy="1021818"/>
          </a:xfrm>
          <a:prstGeom prst="rect">
            <a:avLst/>
          </a:prstGeom>
          <a:solidFill>
            <a:srgbClr val="CCECFF"/>
          </a:solidFill>
        </p:spPr>
        <p:txBody>
          <a:bodyPr wrap="square" lIns="18288" tIns="18288" rIns="18288" bIns="18288" anchor="t">
            <a:spAutoFit/>
          </a:bodyPr>
          <a:lstStyle/>
          <a:p>
            <a:r>
              <a:rPr lang="en-US" sz="1600" dirty="0"/>
              <a:t>The detector contains an </a:t>
            </a:r>
            <a:r>
              <a:rPr lang="en-US" sz="1600" b="1" dirty="0"/>
              <a:t>8 × 8 crystal array</a:t>
            </a:r>
            <a:r>
              <a:rPr lang="en-US" sz="1600" dirty="0"/>
              <a:t>, but DAQ limitations allow only the central </a:t>
            </a:r>
            <a:r>
              <a:rPr lang="en-US" sz="1600" b="1" dirty="0"/>
              <a:t>4 × 4 crystals</a:t>
            </a:r>
            <a:r>
              <a:rPr lang="en-US" sz="1600" dirty="0"/>
              <a:t> to be coupled to </a:t>
            </a:r>
            <a:r>
              <a:rPr lang="en-US" sz="1600" dirty="0" err="1"/>
              <a:t>SiPMs</a:t>
            </a:r>
            <a:r>
              <a:rPr lang="en-US" sz="1600" dirty="0"/>
              <a:t>. The H2GCROC system may lose events at high data rates. </a:t>
            </a:r>
            <a:r>
              <a:rPr lang="en-US" sz="1600" b="1" dirty="0"/>
              <a:t>Previous prototype tests showed that a 3 × 3 crystal region captures sufficient transverse energy for positron beams below 1 GeV.</a:t>
            </a:r>
          </a:p>
        </p:txBody>
      </p:sp>
      <p:grpSp>
        <p:nvGrpSpPr>
          <p:cNvPr id="30" name="Group 29">
            <a:extLst>
              <a:ext uri="{FF2B5EF4-FFF2-40B4-BE49-F238E27FC236}">
                <a16:creationId xmlns:a16="http://schemas.microsoft.com/office/drawing/2014/main" id="{DB45C5AC-F21F-9B59-DC80-0B4AF4DB0B2E}"/>
              </a:ext>
            </a:extLst>
          </p:cNvPr>
          <p:cNvGrpSpPr/>
          <p:nvPr/>
        </p:nvGrpSpPr>
        <p:grpSpPr>
          <a:xfrm>
            <a:off x="5217176" y="1032276"/>
            <a:ext cx="3281589" cy="3254786"/>
            <a:chOff x="5546456" y="1227703"/>
            <a:chExt cx="2810469" cy="3084598"/>
          </a:xfrm>
        </p:grpSpPr>
        <p:pic>
          <p:nvPicPr>
            <p:cNvPr id="10" name="Picture 9">
              <a:extLst>
                <a:ext uri="{FF2B5EF4-FFF2-40B4-BE49-F238E27FC236}">
                  <a16:creationId xmlns:a16="http://schemas.microsoft.com/office/drawing/2014/main" id="{DB4C544B-E028-8411-7ECF-8C1F6AAA4ED6}"/>
                </a:ext>
              </a:extLst>
            </p:cNvPr>
            <p:cNvPicPr>
              <a:picLocks noChangeAspect="1"/>
            </p:cNvPicPr>
            <p:nvPr/>
          </p:nvPicPr>
          <p:blipFill>
            <a:blip r:embed="rId3"/>
            <a:srcRect t="3600" b="1223"/>
            <a:stretch>
              <a:fillRect/>
            </a:stretch>
          </p:blipFill>
          <p:spPr>
            <a:xfrm>
              <a:off x="5546456" y="1227703"/>
              <a:ext cx="2810469" cy="3084598"/>
            </a:xfrm>
            <a:prstGeom prst="rect">
              <a:avLst/>
            </a:prstGeom>
          </p:spPr>
        </p:pic>
        <p:grpSp>
          <p:nvGrpSpPr>
            <p:cNvPr id="28" name="Group 27">
              <a:extLst>
                <a:ext uri="{FF2B5EF4-FFF2-40B4-BE49-F238E27FC236}">
                  <a16:creationId xmlns:a16="http://schemas.microsoft.com/office/drawing/2014/main" id="{D43CCAE6-C798-CF5E-09E4-910F67DCF77E}"/>
                </a:ext>
              </a:extLst>
            </p:cNvPr>
            <p:cNvGrpSpPr/>
            <p:nvPr/>
          </p:nvGrpSpPr>
          <p:grpSpPr>
            <a:xfrm>
              <a:off x="6660232" y="2413930"/>
              <a:ext cx="1368152" cy="1375110"/>
              <a:chOff x="6156176" y="2413930"/>
              <a:chExt cx="1800200" cy="1800200"/>
            </a:xfrm>
          </p:grpSpPr>
          <p:sp>
            <p:nvSpPr>
              <p:cNvPr id="23" name="Rectangle 22">
                <a:extLst>
                  <a:ext uri="{FF2B5EF4-FFF2-40B4-BE49-F238E27FC236}">
                    <a16:creationId xmlns:a16="http://schemas.microsoft.com/office/drawing/2014/main" id="{AF26EFC9-E350-F51A-A137-1C0CD333D740}"/>
                  </a:ext>
                </a:extLst>
              </p:cNvPr>
              <p:cNvSpPr/>
              <p:nvPr/>
            </p:nvSpPr>
            <p:spPr>
              <a:xfrm>
                <a:off x="6156176" y="2413930"/>
                <a:ext cx="1800200" cy="1800200"/>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5126BB-7097-ACD7-31F9-3FE023D8490E}"/>
                  </a:ext>
                </a:extLst>
              </p:cNvPr>
              <p:cNvSpPr/>
              <p:nvPr/>
            </p:nvSpPr>
            <p:spPr>
              <a:xfrm>
                <a:off x="7049016" y="2901418"/>
                <a:ext cx="475312" cy="448617"/>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97F600F-EEF6-1680-AAF0-C14CDD7B6FB3}"/>
                  </a:ext>
                </a:extLst>
              </p:cNvPr>
              <p:cNvSpPr/>
              <p:nvPr/>
            </p:nvSpPr>
            <p:spPr>
              <a:xfrm>
                <a:off x="6561169" y="2450943"/>
                <a:ext cx="1395205" cy="1291847"/>
              </a:xfrm>
              <a:prstGeom prst="rect">
                <a:avLst/>
              </a:prstGeom>
              <a:noFill/>
              <a:ln w="635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1" name="Slide Number Placeholder 30">
            <a:extLst>
              <a:ext uri="{FF2B5EF4-FFF2-40B4-BE49-F238E27FC236}">
                <a16:creationId xmlns:a16="http://schemas.microsoft.com/office/drawing/2014/main" id="{5EAB5242-67AE-12BC-08DB-2E8F68EF7A9B}"/>
              </a:ext>
            </a:extLst>
          </p:cNvPr>
          <p:cNvSpPr>
            <a:spLocks noGrp="1"/>
          </p:cNvSpPr>
          <p:nvPr>
            <p:ph type="sldNum" sz="quarter" idx="12"/>
          </p:nvPr>
        </p:nvSpPr>
        <p:spPr/>
        <p:txBody>
          <a:bodyPr/>
          <a:lstStyle/>
          <a:p>
            <a:fld id="{A19621D2-C8FC-4F75-9E5A-153A48AC0064}" type="slidenum">
              <a:rPr lang="en-US" altLang="ja-JP" smtClean="0"/>
              <a:pPr/>
              <a:t>14</a:t>
            </a:fld>
            <a:r>
              <a:rPr lang="en-US" altLang="ja-JP"/>
              <a:t>/25</a:t>
            </a:r>
            <a:endParaRPr lang="en-US" altLang="ja-JP" dirty="0"/>
          </a:p>
        </p:txBody>
      </p:sp>
    </p:spTree>
    <p:extLst>
      <p:ext uri="{BB962C8B-B14F-4D97-AF65-F5344CB8AC3E}">
        <p14:creationId xmlns:p14="http://schemas.microsoft.com/office/powerpoint/2010/main" val="1857601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EAFCC-B90C-D544-14AD-FB6903A50362}"/>
              </a:ext>
            </a:extLst>
          </p:cNvPr>
          <p:cNvSpPr>
            <a:spLocks noGrp="1"/>
          </p:cNvSpPr>
          <p:nvPr>
            <p:ph type="title"/>
          </p:nvPr>
        </p:nvSpPr>
        <p:spPr/>
        <p:txBody>
          <a:bodyPr/>
          <a:lstStyle/>
          <a:p>
            <a:r>
              <a:rPr lang="en-US" altLang="zh-TW" dirty="0"/>
              <a:t>Beam Monitor Calibration</a:t>
            </a:r>
            <a:endParaRPr lang="zh-TW" altLang="en-US" dirty="0"/>
          </a:p>
        </p:txBody>
      </p:sp>
      <p:sp>
        <p:nvSpPr>
          <p:cNvPr id="3" name="Date Placeholder 2">
            <a:extLst>
              <a:ext uri="{FF2B5EF4-FFF2-40B4-BE49-F238E27FC236}">
                <a16:creationId xmlns:a16="http://schemas.microsoft.com/office/drawing/2014/main" id="{0A728871-3B3D-20C2-4844-461E3A103546}"/>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E173BF4B-6E68-D068-CD39-408E4AB68133}"/>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22" name="Group 21">
            <a:extLst>
              <a:ext uri="{FF2B5EF4-FFF2-40B4-BE49-F238E27FC236}">
                <a16:creationId xmlns:a16="http://schemas.microsoft.com/office/drawing/2014/main" id="{EBA26EAE-FC82-3239-A584-87BBCBDC08B3}"/>
              </a:ext>
            </a:extLst>
          </p:cNvPr>
          <p:cNvGrpSpPr/>
          <p:nvPr/>
        </p:nvGrpSpPr>
        <p:grpSpPr>
          <a:xfrm>
            <a:off x="323528" y="1061080"/>
            <a:ext cx="4608512" cy="2751295"/>
            <a:chOff x="827584" y="1340768"/>
            <a:chExt cx="4115591" cy="2592288"/>
          </a:xfrm>
        </p:grpSpPr>
        <p:pic>
          <p:nvPicPr>
            <p:cNvPr id="17" name="Picture 16">
              <a:extLst>
                <a:ext uri="{FF2B5EF4-FFF2-40B4-BE49-F238E27FC236}">
                  <a16:creationId xmlns:a16="http://schemas.microsoft.com/office/drawing/2014/main" id="{C50D355D-7120-9FB0-8CD5-656B9DD6ADFF}"/>
                </a:ext>
              </a:extLst>
            </p:cNvPr>
            <p:cNvPicPr>
              <a:picLocks noChangeAspect="1"/>
            </p:cNvPicPr>
            <p:nvPr/>
          </p:nvPicPr>
          <p:blipFill>
            <a:blip r:embed="rId2"/>
            <a:srcRect t="37162" b="9324"/>
            <a:stretch>
              <a:fillRect/>
            </a:stretch>
          </p:blipFill>
          <p:spPr>
            <a:xfrm>
              <a:off x="827584" y="1340768"/>
              <a:ext cx="4115591" cy="2592288"/>
            </a:xfrm>
            <a:prstGeom prst="rect">
              <a:avLst/>
            </a:prstGeom>
          </p:spPr>
        </p:pic>
        <p:sp>
          <p:nvSpPr>
            <p:cNvPr id="18" name="TextBox 17">
              <a:extLst>
                <a:ext uri="{FF2B5EF4-FFF2-40B4-BE49-F238E27FC236}">
                  <a16:creationId xmlns:a16="http://schemas.microsoft.com/office/drawing/2014/main" id="{44411970-4A1D-6D98-8069-A07693273E07}"/>
                </a:ext>
              </a:extLst>
            </p:cNvPr>
            <p:cNvSpPr txBox="1"/>
            <p:nvPr/>
          </p:nvSpPr>
          <p:spPr>
            <a:xfrm>
              <a:off x="1277734" y="3067806"/>
              <a:ext cx="1728192" cy="550979"/>
            </a:xfrm>
            <a:prstGeom prst="rect">
              <a:avLst/>
            </a:prstGeom>
            <a:noFill/>
          </p:spPr>
          <p:txBody>
            <a:bodyPr wrap="square" rtlCol="0">
              <a:spAutoFit/>
            </a:bodyPr>
            <a:lstStyle/>
            <a:p>
              <a:pPr algn="ctr"/>
              <a:r>
                <a:rPr lang="en-US" altLang="zh-TW" sz="1600" dirty="0">
                  <a:solidFill>
                    <a:srgbClr val="FF0000"/>
                  </a:solidFill>
                  <a:highlight>
                    <a:srgbClr val="FFFFCC"/>
                  </a:highlight>
                </a:rPr>
                <a:t>BM3 </a:t>
              </a:r>
            </a:p>
            <a:p>
              <a:pPr algn="ctr"/>
              <a:r>
                <a:rPr lang="en-US" altLang="zh-TW" sz="1600" dirty="0">
                  <a:solidFill>
                    <a:srgbClr val="FF0000"/>
                  </a:solidFill>
                  <a:highlight>
                    <a:srgbClr val="FFFFCC"/>
                  </a:highlight>
                </a:rPr>
                <a:t>w/ Na22 on top</a:t>
              </a:r>
              <a:endParaRPr lang="zh-TW" altLang="en-US" sz="1600" dirty="0">
                <a:solidFill>
                  <a:srgbClr val="FF0000"/>
                </a:solidFill>
                <a:highlight>
                  <a:srgbClr val="FFFFCC"/>
                </a:highlight>
              </a:endParaRPr>
            </a:p>
          </p:txBody>
        </p:sp>
        <p:sp>
          <p:nvSpPr>
            <p:cNvPr id="20" name="TextBox 19">
              <a:extLst>
                <a:ext uri="{FF2B5EF4-FFF2-40B4-BE49-F238E27FC236}">
                  <a16:creationId xmlns:a16="http://schemas.microsoft.com/office/drawing/2014/main" id="{020A43D9-D8BE-20B9-8E9C-FB026140EB89}"/>
                </a:ext>
              </a:extLst>
            </p:cNvPr>
            <p:cNvSpPr txBox="1"/>
            <p:nvPr/>
          </p:nvSpPr>
          <p:spPr>
            <a:xfrm>
              <a:off x="3444722" y="3540150"/>
              <a:ext cx="1218568" cy="318988"/>
            </a:xfrm>
            <a:prstGeom prst="rect">
              <a:avLst/>
            </a:prstGeom>
            <a:noFill/>
          </p:spPr>
          <p:txBody>
            <a:bodyPr wrap="square" rtlCol="0">
              <a:spAutoFit/>
            </a:bodyPr>
            <a:lstStyle/>
            <a:p>
              <a:pPr algn="ctr"/>
              <a:r>
                <a:rPr lang="en-US" altLang="zh-TW" sz="1600" dirty="0">
                  <a:solidFill>
                    <a:srgbClr val="FF0000"/>
                  </a:solidFill>
                  <a:highlight>
                    <a:srgbClr val="FFFFCC"/>
                  </a:highlight>
                </a:rPr>
                <a:t>CITIROC</a:t>
              </a:r>
              <a:endParaRPr lang="zh-TW" altLang="en-US" sz="1600" dirty="0">
                <a:solidFill>
                  <a:srgbClr val="FF0000"/>
                </a:solidFill>
                <a:highlight>
                  <a:srgbClr val="FFFFCC"/>
                </a:highlight>
              </a:endParaRPr>
            </a:p>
          </p:txBody>
        </p:sp>
      </p:grpSp>
      <p:sp>
        <p:nvSpPr>
          <p:cNvPr id="21" name="TextBox 20">
            <a:extLst>
              <a:ext uri="{FF2B5EF4-FFF2-40B4-BE49-F238E27FC236}">
                <a16:creationId xmlns:a16="http://schemas.microsoft.com/office/drawing/2014/main" id="{F2AEA1B8-72B5-EB16-160B-FC68B77717D9}"/>
              </a:ext>
            </a:extLst>
          </p:cNvPr>
          <p:cNvSpPr txBox="1"/>
          <p:nvPr/>
        </p:nvSpPr>
        <p:spPr>
          <a:xfrm>
            <a:off x="5238374" y="1344942"/>
            <a:ext cx="3710490" cy="2246769"/>
          </a:xfrm>
          <a:prstGeom prst="rect">
            <a:avLst/>
          </a:prstGeom>
          <a:noFill/>
        </p:spPr>
        <p:txBody>
          <a:bodyPr wrap="square" rtlCol="0">
            <a:spAutoFit/>
          </a:bodyPr>
          <a:lstStyle/>
          <a:p>
            <a:r>
              <a:rPr lang="en-US" sz="1400" dirty="0"/>
              <a:t>Beam-monitor channel gains were calibrated as follows:</a:t>
            </a:r>
          </a:p>
          <a:p>
            <a:endParaRPr lang="en-US" sz="1400" dirty="0"/>
          </a:p>
          <a:p>
            <a:r>
              <a:rPr lang="en-US" sz="1400" dirty="0"/>
              <a:t>A high-voltage scan was performed at five operating points. For each channel, the </a:t>
            </a:r>
            <a:r>
              <a:rPr lang="en-US" sz="1400" b="1" dirty="0"/>
              <a:t>ADC response</a:t>
            </a:r>
            <a:r>
              <a:rPr lang="en-US" sz="1400" dirty="0"/>
              <a:t> was fitted as a function of the applied voltage. The operating voltage was then adjusted according to the fit results to achieve a consistent count rate across all channels.</a:t>
            </a:r>
          </a:p>
        </p:txBody>
      </p:sp>
      <p:pic>
        <p:nvPicPr>
          <p:cNvPr id="7" name="Picture 6">
            <a:extLst>
              <a:ext uri="{FF2B5EF4-FFF2-40B4-BE49-F238E27FC236}">
                <a16:creationId xmlns:a16="http://schemas.microsoft.com/office/drawing/2014/main" id="{B3A709FA-7CC8-19BE-19DA-899779D272B7}"/>
              </a:ext>
            </a:extLst>
          </p:cNvPr>
          <p:cNvPicPr>
            <a:picLocks noChangeAspect="1"/>
          </p:cNvPicPr>
          <p:nvPr/>
        </p:nvPicPr>
        <p:blipFill>
          <a:blip r:embed="rId3"/>
          <a:stretch>
            <a:fillRect/>
          </a:stretch>
        </p:blipFill>
        <p:spPr>
          <a:xfrm>
            <a:off x="172529" y="4036743"/>
            <a:ext cx="3310425" cy="2369390"/>
          </a:xfrm>
          <a:prstGeom prst="rect">
            <a:avLst/>
          </a:prstGeom>
        </p:spPr>
      </p:pic>
      <p:pic>
        <p:nvPicPr>
          <p:cNvPr id="9" name="Picture 8">
            <a:extLst>
              <a:ext uri="{FF2B5EF4-FFF2-40B4-BE49-F238E27FC236}">
                <a16:creationId xmlns:a16="http://schemas.microsoft.com/office/drawing/2014/main" id="{D0C29627-9086-0731-BA5D-528D3FDE67D3}"/>
              </a:ext>
            </a:extLst>
          </p:cNvPr>
          <p:cNvPicPr>
            <a:picLocks noChangeAspect="1"/>
          </p:cNvPicPr>
          <p:nvPr/>
        </p:nvPicPr>
        <p:blipFill>
          <a:blip r:embed="rId4"/>
          <a:srcRect b="50376"/>
          <a:stretch>
            <a:fillRect/>
          </a:stretch>
        </p:blipFill>
        <p:spPr>
          <a:xfrm>
            <a:off x="3478224" y="4099941"/>
            <a:ext cx="5470640" cy="2186968"/>
          </a:xfrm>
          <a:prstGeom prst="rect">
            <a:avLst/>
          </a:prstGeom>
        </p:spPr>
      </p:pic>
      <p:sp>
        <p:nvSpPr>
          <p:cNvPr id="10" name="TextBox 9">
            <a:extLst>
              <a:ext uri="{FF2B5EF4-FFF2-40B4-BE49-F238E27FC236}">
                <a16:creationId xmlns:a16="http://schemas.microsoft.com/office/drawing/2014/main" id="{2EC45DF5-7100-EC43-5625-6FCDFF7531EF}"/>
              </a:ext>
            </a:extLst>
          </p:cNvPr>
          <p:cNvSpPr txBox="1"/>
          <p:nvPr/>
        </p:nvSpPr>
        <p:spPr>
          <a:xfrm>
            <a:off x="5890993" y="5549072"/>
            <a:ext cx="1152128" cy="369332"/>
          </a:xfrm>
          <a:prstGeom prst="rect">
            <a:avLst/>
          </a:prstGeom>
          <a:noFill/>
        </p:spPr>
        <p:txBody>
          <a:bodyPr wrap="square" rtlCol="0">
            <a:spAutoFit/>
          </a:bodyPr>
          <a:lstStyle/>
          <a:p>
            <a:r>
              <a:rPr lang="en-US" dirty="0">
                <a:solidFill>
                  <a:srgbClr val="FF0000"/>
                </a:solidFill>
              </a:rPr>
              <a:t>BM4X</a:t>
            </a:r>
          </a:p>
        </p:txBody>
      </p:sp>
      <p:sp>
        <p:nvSpPr>
          <p:cNvPr id="5" name="Slide Number Placeholder 4">
            <a:extLst>
              <a:ext uri="{FF2B5EF4-FFF2-40B4-BE49-F238E27FC236}">
                <a16:creationId xmlns:a16="http://schemas.microsoft.com/office/drawing/2014/main" id="{949EACDB-3ABB-96A4-CC0E-B6F81403BECC}"/>
              </a:ext>
            </a:extLst>
          </p:cNvPr>
          <p:cNvSpPr>
            <a:spLocks noGrp="1"/>
          </p:cNvSpPr>
          <p:nvPr>
            <p:ph type="sldNum" sz="quarter" idx="12"/>
          </p:nvPr>
        </p:nvSpPr>
        <p:spPr/>
        <p:txBody>
          <a:bodyPr/>
          <a:lstStyle/>
          <a:p>
            <a:fld id="{A19621D2-C8FC-4F75-9E5A-153A48AC0064}" type="slidenum">
              <a:rPr lang="en-US" altLang="ja-JP" smtClean="0"/>
              <a:pPr/>
              <a:t>15</a:t>
            </a:fld>
            <a:r>
              <a:rPr lang="en-US" altLang="ja-JP"/>
              <a:t>/25</a:t>
            </a:r>
            <a:endParaRPr lang="en-US" altLang="ja-JP" dirty="0"/>
          </a:p>
        </p:txBody>
      </p:sp>
    </p:spTree>
    <p:extLst>
      <p:ext uri="{BB962C8B-B14F-4D97-AF65-F5344CB8AC3E}">
        <p14:creationId xmlns:p14="http://schemas.microsoft.com/office/powerpoint/2010/main" val="650890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4465E-EACD-FFCB-70FA-C63445AF7EDB}"/>
              </a:ext>
            </a:extLst>
          </p:cNvPr>
          <p:cNvSpPr>
            <a:spLocks noGrp="1"/>
          </p:cNvSpPr>
          <p:nvPr>
            <p:ph type="title"/>
          </p:nvPr>
        </p:nvSpPr>
        <p:spPr/>
        <p:txBody>
          <a:bodyPr/>
          <a:lstStyle/>
          <a:p>
            <a:r>
              <a:rPr lang="en-US" dirty="0"/>
              <a:t>Gain Calibration of </a:t>
            </a:r>
            <a:r>
              <a:rPr lang="en-US" dirty="0" err="1"/>
              <a:t>SiPM</a:t>
            </a:r>
            <a:r>
              <a:rPr lang="en-US" dirty="0"/>
              <a:t> (Online)</a:t>
            </a:r>
          </a:p>
        </p:txBody>
      </p:sp>
      <p:sp>
        <p:nvSpPr>
          <p:cNvPr id="3" name="Date Placeholder 2">
            <a:extLst>
              <a:ext uri="{FF2B5EF4-FFF2-40B4-BE49-F238E27FC236}">
                <a16:creationId xmlns:a16="http://schemas.microsoft.com/office/drawing/2014/main" id="{299F3750-9395-92F9-1B8A-3A29081F939E}"/>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C72B9905-3A98-F782-07DD-46790C176B18}"/>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8" name="TextBox 7">
            <a:extLst>
              <a:ext uri="{FF2B5EF4-FFF2-40B4-BE49-F238E27FC236}">
                <a16:creationId xmlns:a16="http://schemas.microsoft.com/office/drawing/2014/main" id="{BE3EA0F9-ACA2-5906-BB49-E23EB9A94968}"/>
              </a:ext>
            </a:extLst>
          </p:cNvPr>
          <p:cNvSpPr txBox="1"/>
          <p:nvPr/>
        </p:nvSpPr>
        <p:spPr>
          <a:xfrm>
            <a:off x="1308168" y="975211"/>
            <a:ext cx="2903443" cy="369332"/>
          </a:xfrm>
          <a:prstGeom prst="rect">
            <a:avLst/>
          </a:prstGeom>
          <a:noFill/>
        </p:spPr>
        <p:txBody>
          <a:bodyPr wrap="square" rtlCol="0">
            <a:spAutoFit/>
          </a:bodyPr>
          <a:lstStyle/>
          <a:p>
            <a:pPr algn="ctr"/>
            <a:r>
              <a:rPr lang="en-US" b="1" dirty="0"/>
              <a:t>BEFORE HV calibration</a:t>
            </a:r>
          </a:p>
        </p:txBody>
      </p:sp>
      <p:sp>
        <p:nvSpPr>
          <p:cNvPr id="10" name="TextBox 9">
            <a:extLst>
              <a:ext uri="{FF2B5EF4-FFF2-40B4-BE49-F238E27FC236}">
                <a16:creationId xmlns:a16="http://schemas.microsoft.com/office/drawing/2014/main" id="{3527F559-80D4-25B2-2376-9C2BF9154259}"/>
              </a:ext>
            </a:extLst>
          </p:cNvPr>
          <p:cNvSpPr txBox="1"/>
          <p:nvPr/>
        </p:nvSpPr>
        <p:spPr>
          <a:xfrm>
            <a:off x="5634814" y="971428"/>
            <a:ext cx="2639410" cy="369332"/>
          </a:xfrm>
          <a:prstGeom prst="rect">
            <a:avLst/>
          </a:prstGeom>
          <a:noFill/>
        </p:spPr>
        <p:txBody>
          <a:bodyPr wrap="square" rtlCol="0">
            <a:spAutoFit/>
          </a:bodyPr>
          <a:lstStyle/>
          <a:p>
            <a:pPr algn="ctr"/>
            <a:r>
              <a:rPr lang="en-US" b="1" dirty="0"/>
              <a:t>AFTER HV calibration</a:t>
            </a:r>
          </a:p>
        </p:txBody>
      </p:sp>
      <p:pic>
        <p:nvPicPr>
          <p:cNvPr id="12" name="Picture 11">
            <a:extLst>
              <a:ext uri="{FF2B5EF4-FFF2-40B4-BE49-F238E27FC236}">
                <a16:creationId xmlns:a16="http://schemas.microsoft.com/office/drawing/2014/main" id="{DEE07ADB-866A-12A3-D4B0-1C99392D0D1E}"/>
              </a:ext>
            </a:extLst>
          </p:cNvPr>
          <p:cNvPicPr>
            <a:picLocks noChangeAspect="1"/>
          </p:cNvPicPr>
          <p:nvPr/>
        </p:nvPicPr>
        <p:blipFill>
          <a:blip r:embed="rId2"/>
          <a:stretch>
            <a:fillRect/>
          </a:stretch>
        </p:blipFill>
        <p:spPr>
          <a:xfrm>
            <a:off x="687446" y="1293101"/>
            <a:ext cx="3847498" cy="3657600"/>
          </a:xfrm>
          <a:prstGeom prst="rect">
            <a:avLst/>
          </a:prstGeom>
        </p:spPr>
      </p:pic>
      <p:sp>
        <p:nvSpPr>
          <p:cNvPr id="14" name="TextBox 13">
            <a:extLst>
              <a:ext uri="{FF2B5EF4-FFF2-40B4-BE49-F238E27FC236}">
                <a16:creationId xmlns:a16="http://schemas.microsoft.com/office/drawing/2014/main" id="{5259EAF5-D064-FB40-EDF8-8A227591E567}"/>
              </a:ext>
            </a:extLst>
          </p:cNvPr>
          <p:cNvSpPr txBox="1"/>
          <p:nvPr/>
        </p:nvSpPr>
        <p:spPr>
          <a:xfrm>
            <a:off x="3423676" y="4828861"/>
            <a:ext cx="1148324" cy="338554"/>
          </a:xfrm>
          <a:prstGeom prst="rect">
            <a:avLst/>
          </a:prstGeom>
          <a:solidFill>
            <a:schemeClr val="bg1"/>
          </a:solidFill>
        </p:spPr>
        <p:txBody>
          <a:bodyPr wrap="square">
            <a:spAutoFit/>
          </a:bodyPr>
          <a:lstStyle/>
          <a:p>
            <a:r>
              <a:rPr lang="en-US" sz="1600" dirty="0" err="1"/>
              <a:t>SiPM</a:t>
            </a:r>
            <a:r>
              <a:rPr lang="en-US" sz="1600" dirty="0"/>
              <a:t> HV</a:t>
            </a:r>
            <a:endParaRPr lang="en-US" sz="2000" dirty="0"/>
          </a:p>
        </p:txBody>
      </p:sp>
      <p:pic>
        <p:nvPicPr>
          <p:cNvPr id="16" name="Picture 15">
            <a:extLst>
              <a:ext uri="{FF2B5EF4-FFF2-40B4-BE49-F238E27FC236}">
                <a16:creationId xmlns:a16="http://schemas.microsoft.com/office/drawing/2014/main" id="{10EAE6F7-1524-D791-FB39-ECA8BD872DA4}"/>
              </a:ext>
            </a:extLst>
          </p:cNvPr>
          <p:cNvPicPr>
            <a:picLocks noChangeAspect="1"/>
          </p:cNvPicPr>
          <p:nvPr/>
        </p:nvPicPr>
        <p:blipFill>
          <a:blip r:embed="rId3"/>
          <a:stretch>
            <a:fillRect/>
          </a:stretch>
        </p:blipFill>
        <p:spPr>
          <a:xfrm>
            <a:off x="5088566" y="1268760"/>
            <a:ext cx="3731906" cy="3657600"/>
          </a:xfrm>
          <a:prstGeom prst="rect">
            <a:avLst/>
          </a:prstGeom>
        </p:spPr>
      </p:pic>
      <p:sp>
        <p:nvSpPr>
          <p:cNvPr id="18" name="TextBox 17">
            <a:extLst>
              <a:ext uri="{FF2B5EF4-FFF2-40B4-BE49-F238E27FC236}">
                <a16:creationId xmlns:a16="http://schemas.microsoft.com/office/drawing/2014/main" id="{A31E4DE2-3CF2-8E17-990F-DF9491CB79CE}"/>
              </a:ext>
            </a:extLst>
          </p:cNvPr>
          <p:cNvSpPr txBox="1"/>
          <p:nvPr/>
        </p:nvSpPr>
        <p:spPr>
          <a:xfrm>
            <a:off x="7603430" y="4745790"/>
            <a:ext cx="1148324" cy="338554"/>
          </a:xfrm>
          <a:prstGeom prst="rect">
            <a:avLst/>
          </a:prstGeom>
          <a:solidFill>
            <a:schemeClr val="bg1"/>
          </a:solidFill>
        </p:spPr>
        <p:txBody>
          <a:bodyPr wrap="square">
            <a:spAutoFit/>
          </a:bodyPr>
          <a:lstStyle/>
          <a:p>
            <a:r>
              <a:rPr lang="en-US" sz="1600" dirty="0" err="1"/>
              <a:t>SiPM</a:t>
            </a:r>
            <a:r>
              <a:rPr lang="en-US" sz="1600" dirty="0"/>
              <a:t> HV</a:t>
            </a:r>
            <a:endParaRPr lang="en-US" sz="2000" dirty="0"/>
          </a:p>
        </p:txBody>
      </p:sp>
      <p:sp>
        <p:nvSpPr>
          <p:cNvPr id="20" name="TextBox 19">
            <a:extLst>
              <a:ext uri="{FF2B5EF4-FFF2-40B4-BE49-F238E27FC236}">
                <a16:creationId xmlns:a16="http://schemas.microsoft.com/office/drawing/2014/main" id="{9DA12356-8C60-67A6-B133-9200019EDC0F}"/>
              </a:ext>
            </a:extLst>
          </p:cNvPr>
          <p:cNvSpPr txBox="1"/>
          <p:nvPr/>
        </p:nvSpPr>
        <p:spPr>
          <a:xfrm>
            <a:off x="357167" y="1451902"/>
            <a:ext cx="461665" cy="2286280"/>
          </a:xfrm>
          <a:prstGeom prst="rect">
            <a:avLst/>
          </a:prstGeom>
          <a:solidFill>
            <a:schemeClr val="bg1"/>
          </a:solidFill>
        </p:spPr>
        <p:txBody>
          <a:bodyPr vert="eaVert" wrap="square" rtlCol="0">
            <a:spAutoFit/>
          </a:bodyPr>
          <a:lstStyle/>
          <a:p>
            <a:r>
              <a:rPr lang="en-US" dirty="0" err="1"/>
              <a:t>ADCmax</a:t>
            </a:r>
            <a:r>
              <a:rPr lang="en-US" dirty="0"/>
              <a:t> of </a:t>
            </a:r>
            <a:r>
              <a:rPr lang="en-US" dirty="0" err="1"/>
              <a:t>SiPM</a:t>
            </a:r>
            <a:endParaRPr lang="en-US" dirty="0"/>
          </a:p>
        </p:txBody>
      </p:sp>
      <p:sp>
        <p:nvSpPr>
          <p:cNvPr id="22" name="TextBox 21">
            <a:extLst>
              <a:ext uri="{FF2B5EF4-FFF2-40B4-BE49-F238E27FC236}">
                <a16:creationId xmlns:a16="http://schemas.microsoft.com/office/drawing/2014/main" id="{F6FC13D3-A977-F4D8-2E42-A66C3D0BED9A}"/>
              </a:ext>
            </a:extLst>
          </p:cNvPr>
          <p:cNvSpPr txBox="1"/>
          <p:nvPr/>
        </p:nvSpPr>
        <p:spPr>
          <a:xfrm>
            <a:off x="4805319" y="1451902"/>
            <a:ext cx="461665" cy="2286280"/>
          </a:xfrm>
          <a:prstGeom prst="rect">
            <a:avLst/>
          </a:prstGeom>
          <a:solidFill>
            <a:schemeClr val="bg1"/>
          </a:solidFill>
        </p:spPr>
        <p:txBody>
          <a:bodyPr vert="eaVert" wrap="square" rtlCol="0">
            <a:spAutoFit/>
          </a:bodyPr>
          <a:lstStyle/>
          <a:p>
            <a:r>
              <a:rPr lang="en-US" dirty="0" err="1"/>
              <a:t>ADCmax</a:t>
            </a:r>
            <a:r>
              <a:rPr lang="en-US" dirty="0"/>
              <a:t> of </a:t>
            </a:r>
            <a:r>
              <a:rPr lang="en-US" dirty="0" err="1"/>
              <a:t>SiPM</a:t>
            </a:r>
            <a:endParaRPr lang="en-US" dirty="0"/>
          </a:p>
        </p:txBody>
      </p:sp>
      <p:sp>
        <p:nvSpPr>
          <p:cNvPr id="24" name="TextBox 23">
            <a:extLst>
              <a:ext uri="{FF2B5EF4-FFF2-40B4-BE49-F238E27FC236}">
                <a16:creationId xmlns:a16="http://schemas.microsoft.com/office/drawing/2014/main" id="{CE913A1A-2553-21CB-5B0F-7679703E3F7A}"/>
              </a:ext>
            </a:extLst>
          </p:cNvPr>
          <p:cNvSpPr txBox="1"/>
          <p:nvPr/>
        </p:nvSpPr>
        <p:spPr>
          <a:xfrm>
            <a:off x="247529" y="5391892"/>
            <a:ext cx="8648941" cy="954107"/>
          </a:xfrm>
          <a:prstGeom prst="rect">
            <a:avLst/>
          </a:prstGeom>
          <a:solidFill>
            <a:srgbClr val="CCECFF"/>
          </a:solidFill>
        </p:spPr>
        <p:txBody>
          <a:bodyPr wrap="square" rtlCol="0">
            <a:spAutoFit/>
          </a:bodyPr>
          <a:lstStyle/>
          <a:p>
            <a:r>
              <a:rPr lang="en-US" sz="1400" dirty="0"/>
              <a:t>Because </a:t>
            </a:r>
            <a:r>
              <a:rPr lang="en-US" sz="1400" dirty="0" err="1"/>
              <a:t>SiPM</a:t>
            </a:r>
            <a:r>
              <a:rPr lang="en-US" sz="1400" dirty="0"/>
              <a:t> gain differs channel-to-channel even under identical applied HV, each channel's HV is individually adjusted so that all channels produce the same ADC response to the same incident beam energy. This gain equalization improves the detector's response linearity. Pedestal calibration, by contrast, can be done offline and doesn't require dedicated beam time.</a:t>
            </a:r>
          </a:p>
        </p:txBody>
      </p:sp>
      <p:sp>
        <p:nvSpPr>
          <p:cNvPr id="6" name="Slide Number Placeholder 5">
            <a:extLst>
              <a:ext uri="{FF2B5EF4-FFF2-40B4-BE49-F238E27FC236}">
                <a16:creationId xmlns:a16="http://schemas.microsoft.com/office/drawing/2014/main" id="{CFD46370-C568-2281-1741-2E54370C66E3}"/>
              </a:ext>
            </a:extLst>
          </p:cNvPr>
          <p:cNvSpPr>
            <a:spLocks noGrp="1"/>
          </p:cNvSpPr>
          <p:nvPr>
            <p:ph type="sldNum" sz="quarter" idx="12"/>
          </p:nvPr>
        </p:nvSpPr>
        <p:spPr/>
        <p:txBody>
          <a:bodyPr/>
          <a:lstStyle/>
          <a:p>
            <a:fld id="{A19621D2-C8FC-4F75-9E5A-153A48AC0064}" type="slidenum">
              <a:rPr lang="en-US" altLang="ja-JP" smtClean="0"/>
              <a:pPr/>
              <a:t>16</a:t>
            </a:fld>
            <a:r>
              <a:rPr lang="en-US" altLang="ja-JP"/>
              <a:t>/25</a:t>
            </a:r>
            <a:endParaRPr lang="en-US" altLang="ja-JP" dirty="0"/>
          </a:p>
        </p:txBody>
      </p:sp>
    </p:spTree>
    <p:extLst>
      <p:ext uri="{BB962C8B-B14F-4D97-AF65-F5344CB8AC3E}">
        <p14:creationId xmlns:p14="http://schemas.microsoft.com/office/powerpoint/2010/main" val="2566960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C4DF-9B29-660B-D50D-3DBEDB28BE34}"/>
              </a:ext>
            </a:extLst>
          </p:cNvPr>
          <p:cNvSpPr>
            <a:spLocks noGrp="1"/>
          </p:cNvSpPr>
          <p:nvPr>
            <p:ph type="title"/>
          </p:nvPr>
        </p:nvSpPr>
        <p:spPr/>
        <p:txBody>
          <a:bodyPr/>
          <a:lstStyle/>
          <a:p>
            <a:r>
              <a:rPr lang="en-US" dirty="0"/>
              <a:t>Data Analysis(1)</a:t>
            </a:r>
            <a:r>
              <a:rPr lang="zh-TW" altLang="en-US" dirty="0"/>
              <a:t> </a:t>
            </a:r>
            <a:r>
              <a:rPr lang="en-US" altLang="zh-TW" dirty="0"/>
              <a:t>:</a:t>
            </a:r>
            <a:r>
              <a:rPr lang="zh-TW" altLang="en-US" dirty="0"/>
              <a:t> </a:t>
            </a:r>
            <a:r>
              <a:rPr lang="en-US" altLang="zh-TW" dirty="0"/>
              <a:t>Raw Waveform</a:t>
            </a:r>
            <a:r>
              <a:rPr lang="en-US" dirty="0"/>
              <a:t> </a:t>
            </a:r>
          </a:p>
        </p:txBody>
      </p:sp>
      <p:sp>
        <p:nvSpPr>
          <p:cNvPr id="3" name="Date Placeholder 2">
            <a:extLst>
              <a:ext uri="{FF2B5EF4-FFF2-40B4-BE49-F238E27FC236}">
                <a16:creationId xmlns:a16="http://schemas.microsoft.com/office/drawing/2014/main" id="{80E19012-DF0B-9078-F599-2DAD4459F07F}"/>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83F22AC4-8AD3-E83F-13ED-484A2C01BCBC}"/>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12" name="Group 11">
            <a:extLst>
              <a:ext uri="{FF2B5EF4-FFF2-40B4-BE49-F238E27FC236}">
                <a16:creationId xmlns:a16="http://schemas.microsoft.com/office/drawing/2014/main" id="{5A20DC86-9806-EE8D-0349-A25918ACF8FA}"/>
              </a:ext>
            </a:extLst>
          </p:cNvPr>
          <p:cNvGrpSpPr/>
          <p:nvPr/>
        </p:nvGrpSpPr>
        <p:grpSpPr>
          <a:xfrm>
            <a:off x="179512" y="1160561"/>
            <a:ext cx="4536504" cy="5061932"/>
            <a:chOff x="339628" y="1671185"/>
            <a:chExt cx="3148943" cy="4371475"/>
          </a:xfrm>
        </p:grpSpPr>
        <p:pic>
          <p:nvPicPr>
            <p:cNvPr id="7" name="圖片 7">
              <a:extLst>
                <a:ext uri="{FF2B5EF4-FFF2-40B4-BE49-F238E27FC236}">
                  <a16:creationId xmlns:a16="http://schemas.microsoft.com/office/drawing/2014/main" id="{2379B29B-FFDF-C44D-FFAA-26D05B9F113B}"/>
                </a:ext>
              </a:extLst>
            </p:cNvPr>
            <p:cNvPicPr>
              <a:picLocks noChangeAspect="1"/>
            </p:cNvPicPr>
            <p:nvPr/>
          </p:nvPicPr>
          <p:blipFill>
            <a:blip r:embed="rId2"/>
            <a:stretch>
              <a:fillRect/>
            </a:stretch>
          </p:blipFill>
          <p:spPr>
            <a:xfrm>
              <a:off x="339628" y="1671185"/>
              <a:ext cx="3148943" cy="4371475"/>
            </a:xfrm>
            <a:prstGeom prst="rect">
              <a:avLst/>
            </a:prstGeom>
          </p:spPr>
        </p:pic>
        <p:sp>
          <p:nvSpPr>
            <p:cNvPr id="8" name="矩形 8">
              <a:extLst>
                <a:ext uri="{FF2B5EF4-FFF2-40B4-BE49-F238E27FC236}">
                  <a16:creationId xmlns:a16="http://schemas.microsoft.com/office/drawing/2014/main" id="{96530D15-6C88-6B77-A890-F4DA3A93960F}"/>
                </a:ext>
              </a:extLst>
            </p:cNvPr>
            <p:cNvSpPr/>
            <p:nvPr/>
          </p:nvSpPr>
          <p:spPr>
            <a:xfrm>
              <a:off x="1985010" y="2971800"/>
              <a:ext cx="716915" cy="10001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14">
              <a:extLst>
                <a:ext uri="{FF2B5EF4-FFF2-40B4-BE49-F238E27FC236}">
                  <a16:creationId xmlns:a16="http://schemas.microsoft.com/office/drawing/2014/main" id="{C6830B61-6DE6-8696-735E-B8BC4990DA60}"/>
                </a:ext>
              </a:extLst>
            </p:cNvPr>
            <p:cNvSpPr/>
            <p:nvPr/>
          </p:nvSpPr>
          <p:spPr>
            <a:xfrm>
              <a:off x="1280160" y="1973580"/>
              <a:ext cx="2133600" cy="29870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0" name="Rectangle 19">
            <a:extLst>
              <a:ext uri="{FF2B5EF4-FFF2-40B4-BE49-F238E27FC236}">
                <a16:creationId xmlns:a16="http://schemas.microsoft.com/office/drawing/2014/main" id="{B37260E0-78C4-F80D-D009-20C6CC16D56C}"/>
              </a:ext>
            </a:extLst>
          </p:cNvPr>
          <p:cNvSpPr/>
          <p:nvPr/>
        </p:nvSpPr>
        <p:spPr>
          <a:xfrm>
            <a:off x="3257736" y="3010152"/>
            <a:ext cx="217228" cy="238828"/>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7B76F44D-E08A-8A73-255E-7DFDC7AEB912}"/>
              </a:ext>
            </a:extLst>
          </p:cNvPr>
          <p:cNvGrpSpPr/>
          <p:nvPr/>
        </p:nvGrpSpPr>
        <p:grpSpPr>
          <a:xfrm>
            <a:off x="5105078" y="952808"/>
            <a:ext cx="3221896" cy="2297032"/>
            <a:chOff x="5076056" y="1505752"/>
            <a:chExt cx="3221896" cy="2297032"/>
          </a:xfrm>
        </p:grpSpPr>
        <p:pic>
          <p:nvPicPr>
            <p:cNvPr id="23" name="Picture 22">
              <a:extLst>
                <a:ext uri="{FF2B5EF4-FFF2-40B4-BE49-F238E27FC236}">
                  <a16:creationId xmlns:a16="http://schemas.microsoft.com/office/drawing/2014/main" id="{EA172432-6EFF-0CED-2CC6-D7C7793D81E4}"/>
                </a:ext>
              </a:extLst>
            </p:cNvPr>
            <p:cNvPicPr>
              <a:picLocks noChangeAspect="1"/>
            </p:cNvPicPr>
            <p:nvPr/>
          </p:nvPicPr>
          <p:blipFill>
            <a:blip r:embed="rId3">
              <a:extLst>
                <a:ext uri="{28A0092B-C50C-407E-A947-70E740481C1C}">
                  <a14:useLocalDpi xmlns:a14="http://schemas.microsoft.com/office/drawing/2010/main" val="0"/>
                </a:ext>
              </a:extLst>
            </a:blip>
            <a:srcRect l="75010" t="1514" b="75200"/>
            <a:stretch>
              <a:fillRect/>
            </a:stretch>
          </p:blipFill>
          <p:spPr>
            <a:xfrm>
              <a:off x="5789908" y="1505752"/>
              <a:ext cx="2508044" cy="2297032"/>
            </a:xfrm>
            <a:prstGeom prst="rect">
              <a:avLst/>
            </a:prstGeom>
          </p:spPr>
        </p:pic>
        <p:sp>
          <p:nvSpPr>
            <p:cNvPr id="25" name="TextBox 24">
              <a:extLst>
                <a:ext uri="{FF2B5EF4-FFF2-40B4-BE49-F238E27FC236}">
                  <a16:creationId xmlns:a16="http://schemas.microsoft.com/office/drawing/2014/main" id="{F8969933-68EE-4A16-B7CE-8BFC2C992C37}"/>
                </a:ext>
              </a:extLst>
            </p:cNvPr>
            <p:cNvSpPr txBox="1"/>
            <p:nvPr/>
          </p:nvSpPr>
          <p:spPr>
            <a:xfrm>
              <a:off x="6582995" y="1640200"/>
              <a:ext cx="950595" cy="307777"/>
            </a:xfrm>
            <a:prstGeom prst="rect">
              <a:avLst/>
            </a:prstGeom>
            <a:noFill/>
          </p:spPr>
          <p:txBody>
            <a:bodyPr wrap="square" rtlCol="0">
              <a:spAutoFit/>
            </a:bodyPr>
            <a:lstStyle/>
            <a:p>
              <a:r>
                <a:rPr lang="en-US" sz="1400" dirty="0" err="1">
                  <a:solidFill>
                    <a:srgbClr val="FF0000"/>
                  </a:solidFill>
                </a:rPr>
                <a:t>ADCmax</a:t>
              </a:r>
              <a:endParaRPr lang="en-US" sz="1400" dirty="0">
                <a:solidFill>
                  <a:srgbClr val="FF0000"/>
                </a:solidFill>
              </a:endParaRPr>
            </a:p>
          </p:txBody>
        </p:sp>
        <p:sp>
          <p:nvSpPr>
            <p:cNvPr id="26" name="Oval 25">
              <a:extLst>
                <a:ext uri="{FF2B5EF4-FFF2-40B4-BE49-F238E27FC236}">
                  <a16:creationId xmlns:a16="http://schemas.microsoft.com/office/drawing/2014/main" id="{F59899E8-7F32-C364-A44C-3A7409B1577E}"/>
                </a:ext>
              </a:extLst>
            </p:cNvPr>
            <p:cNvSpPr/>
            <p:nvPr/>
          </p:nvSpPr>
          <p:spPr>
            <a:xfrm>
              <a:off x="6388725" y="1621568"/>
              <a:ext cx="216024" cy="216024"/>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649655E0-6242-78A8-3859-ADBEC642BD35}"/>
                </a:ext>
              </a:extLst>
            </p:cNvPr>
            <p:cNvSpPr/>
            <p:nvPr/>
          </p:nvSpPr>
          <p:spPr>
            <a:xfrm>
              <a:off x="5956677" y="3377960"/>
              <a:ext cx="216024" cy="216024"/>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6819EC59-256C-CDCA-5302-5E5FFDA8358A}"/>
                </a:ext>
              </a:extLst>
            </p:cNvPr>
            <p:cNvSpPr txBox="1"/>
            <p:nvPr/>
          </p:nvSpPr>
          <p:spPr>
            <a:xfrm>
              <a:off x="5076056" y="3332406"/>
              <a:ext cx="950595" cy="307777"/>
            </a:xfrm>
            <a:prstGeom prst="rect">
              <a:avLst/>
            </a:prstGeom>
            <a:noFill/>
          </p:spPr>
          <p:txBody>
            <a:bodyPr wrap="square" rtlCol="0">
              <a:spAutoFit/>
            </a:bodyPr>
            <a:lstStyle/>
            <a:p>
              <a:r>
                <a:rPr lang="en-US" sz="1400" dirty="0">
                  <a:solidFill>
                    <a:srgbClr val="FF0000"/>
                  </a:solidFill>
                </a:rPr>
                <a:t>ADC[0]</a:t>
              </a:r>
            </a:p>
          </p:txBody>
        </p:sp>
        <p:sp>
          <p:nvSpPr>
            <p:cNvPr id="19" name="TextBox 18">
              <a:extLst>
                <a:ext uri="{FF2B5EF4-FFF2-40B4-BE49-F238E27FC236}">
                  <a16:creationId xmlns:a16="http://schemas.microsoft.com/office/drawing/2014/main" id="{4783EF92-E773-429B-71C8-51D19B6932BF}"/>
                </a:ext>
              </a:extLst>
            </p:cNvPr>
            <p:cNvSpPr txBox="1"/>
            <p:nvPr/>
          </p:nvSpPr>
          <p:spPr>
            <a:xfrm>
              <a:off x="6706915" y="2213880"/>
              <a:ext cx="1358153" cy="430887"/>
            </a:xfrm>
            <a:prstGeom prst="rect">
              <a:avLst/>
            </a:prstGeom>
            <a:noFill/>
          </p:spPr>
          <p:txBody>
            <a:bodyPr wrap="square" rtlCol="0">
              <a:spAutoFit/>
            </a:bodyPr>
            <a:lstStyle/>
            <a:p>
              <a:pPr algn="ctr"/>
              <a:r>
                <a:rPr lang="en-US" sz="1100" b="1" i="1" dirty="0"/>
                <a:t>run482, </a:t>
              </a:r>
              <a:r>
                <a:rPr lang="en-US" sz="1100" b="1" i="1" dirty="0" err="1"/>
                <a:t>adc</a:t>
              </a:r>
              <a:r>
                <a:rPr lang="en-US" sz="1100" b="1" i="1" dirty="0"/>
                <a:t>[150], </a:t>
              </a:r>
            </a:p>
            <a:p>
              <a:pPr algn="ctr"/>
              <a:r>
                <a:rPr lang="en-US" sz="1100" b="1" i="1" dirty="0"/>
                <a:t>evt#7, 705MeV </a:t>
              </a:r>
            </a:p>
          </p:txBody>
        </p:sp>
      </p:grpSp>
      <p:sp>
        <p:nvSpPr>
          <p:cNvPr id="32" name="TextBox 31">
            <a:extLst>
              <a:ext uri="{FF2B5EF4-FFF2-40B4-BE49-F238E27FC236}">
                <a16:creationId xmlns:a16="http://schemas.microsoft.com/office/drawing/2014/main" id="{0853818A-E3F4-974B-7680-EAB96E167ED5}"/>
              </a:ext>
            </a:extLst>
          </p:cNvPr>
          <p:cNvSpPr txBox="1"/>
          <p:nvPr/>
        </p:nvSpPr>
        <p:spPr>
          <a:xfrm>
            <a:off x="5105078" y="5651156"/>
            <a:ext cx="3665146" cy="738664"/>
          </a:xfrm>
          <a:prstGeom prst="rect">
            <a:avLst/>
          </a:prstGeom>
          <a:noFill/>
          <a:ln w="25400">
            <a:solidFill>
              <a:schemeClr val="tx1"/>
            </a:solidFill>
          </a:ln>
        </p:spPr>
        <p:txBody>
          <a:bodyPr wrap="square" rtlCol="0">
            <a:spAutoFit/>
          </a:bodyPr>
          <a:lstStyle/>
          <a:p>
            <a:pPr algn="ctr"/>
            <a:r>
              <a:rPr lang="en-US" sz="1400" b="1" dirty="0"/>
              <a:t>H2GCROC gives waveform of each </a:t>
            </a:r>
            <a:r>
              <a:rPr lang="en-US" sz="1400" b="1" dirty="0" err="1"/>
              <a:t>SiPM</a:t>
            </a:r>
            <a:r>
              <a:rPr lang="en-US" sz="1400" b="1" dirty="0"/>
              <a:t>, event by event, 16 points per event.</a:t>
            </a:r>
          </a:p>
          <a:p>
            <a:pPr algn="ctr"/>
            <a:r>
              <a:rPr lang="en-US" sz="1400" b="1" dirty="0">
                <a:solidFill>
                  <a:srgbClr val="FF0000"/>
                </a:solidFill>
              </a:rPr>
              <a:t>ADC = </a:t>
            </a:r>
            <a:r>
              <a:rPr lang="en-US" sz="1400" b="1" dirty="0" err="1">
                <a:solidFill>
                  <a:srgbClr val="FF0000"/>
                </a:solidFill>
              </a:rPr>
              <a:t>ADCmax</a:t>
            </a:r>
            <a:r>
              <a:rPr lang="en-US" sz="1400" b="1" dirty="0">
                <a:solidFill>
                  <a:srgbClr val="FF0000"/>
                </a:solidFill>
              </a:rPr>
              <a:t> – ADC[0]</a:t>
            </a:r>
          </a:p>
        </p:txBody>
      </p:sp>
      <p:sp>
        <p:nvSpPr>
          <p:cNvPr id="33" name="TextBox 32">
            <a:extLst>
              <a:ext uri="{FF2B5EF4-FFF2-40B4-BE49-F238E27FC236}">
                <a16:creationId xmlns:a16="http://schemas.microsoft.com/office/drawing/2014/main" id="{4C1D45AD-BEB3-BFAD-7D20-1393D201A729}"/>
              </a:ext>
            </a:extLst>
          </p:cNvPr>
          <p:cNvSpPr txBox="1"/>
          <p:nvPr/>
        </p:nvSpPr>
        <p:spPr>
          <a:xfrm>
            <a:off x="2274949" y="2341902"/>
            <a:ext cx="1814691" cy="338554"/>
          </a:xfrm>
          <a:prstGeom prst="rect">
            <a:avLst/>
          </a:prstGeom>
          <a:noFill/>
        </p:spPr>
        <p:txBody>
          <a:bodyPr wrap="square" rtlCol="0">
            <a:spAutoFit/>
          </a:bodyPr>
          <a:lstStyle/>
          <a:p>
            <a:r>
              <a:rPr lang="en-US" sz="1600" b="1" dirty="0">
                <a:solidFill>
                  <a:srgbClr val="FF0000"/>
                </a:solidFill>
              </a:rPr>
              <a:t>central crystal</a:t>
            </a:r>
          </a:p>
        </p:txBody>
      </p:sp>
      <p:grpSp>
        <p:nvGrpSpPr>
          <p:cNvPr id="41" name="Group 40">
            <a:extLst>
              <a:ext uri="{FF2B5EF4-FFF2-40B4-BE49-F238E27FC236}">
                <a16:creationId xmlns:a16="http://schemas.microsoft.com/office/drawing/2014/main" id="{7A655C35-4BAF-DA50-B6BE-8E4CC93683C2}"/>
              </a:ext>
            </a:extLst>
          </p:cNvPr>
          <p:cNvGrpSpPr/>
          <p:nvPr/>
        </p:nvGrpSpPr>
        <p:grpSpPr>
          <a:xfrm>
            <a:off x="5677359" y="3253630"/>
            <a:ext cx="2683547" cy="2297033"/>
            <a:chOff x="5713339" y="4175981"/>
            <a:chExt cx="2683547" cy="2297033"/>
          </a:xfrm>
        </p:grpSpPr>
        <p:pic>
          <p:nvPicPr>
            <p:cNvPr id="38" name="Picture 37">
              <a:extLst>
                <a:ext uri="{FF2B5EF4-FFF2-40B4-BE49-F238E27FC236}">
                  <a16:creationId xmlns:a16="http://schemas.microsoft.com/office/drawing/2014/main" id="{1C472C65-4D1B-F95C-F832-361802F7B805}"/>
                </a:ext>
              </a:extLst>
            </p:cNvPr>
            <p:cNvPicPr>
              <a:picLocks noChangeAspect="1"/>
            </p:cNvPicPr>
            <p:nvPr/>
          </p:nvPicPr>
          <p:blipFill>
            <a:blip r:embed="rId4">
              <a:extLst>
                <a:ext uri="{28A0092B-C50C-407E-A947-70E740481C1C}">
                  <a14:useLocalDpi xmlns:a14="http://schemas.microsoft.com/office/drawing/2010/main" val="0"/>
                </a:ext>
              </a:extLst>
            </a:blip>
            <a:srcRect l="73735" t="2300" b="74825"/>
            <a:stretch>
              <a:fillRect/>
            </a:stretch>
          </p:blipFill>
          <p:spPr>
            <a:xfrm>
              <a:off x="5713339" y="4175981"/>
              <a:ext cx="2683547" cy="2297033"/>
            </a:xfrm>
            <a:prstGeom prst="rect">
              <a:avLst/>
            </a:prstGeom>
          </p:spPr>
        </p:pic>
        <p:sp>
          <p:nvSpPr>
            <p:cNvPr id="40" name="TextBox 39">
              <a:extLst>
                <a:ext uri="{FF2B5EF4-FFF2-40B4-BE49-F238E27FC236}">
                  <a16:creationId xmlns:a16="http://schemas.microsoft.com/office/drawing/2014/main" id="{3554779D-4625-B259-1F9F-157C8C181867}"/>
                </a:ext>
              </a:extLst>
            </p:cNvPr>
            <p:cNvSpPr txBox="1"/>
            <p:nvPr/>
          </p:nvSpPr>
          <p:spPr>
            <a:xfrm>
              <a:off x="6810616" y="4538662"/>
              <a:ext cx="1358153" cy="430887"/>
            </a:xfrm>
            <a:prstGeom prst="rect">
              <a:avLst/>
            </a:prstGeom>
            <a:noFill/>
          </p:spPr>
          <p:txBody>
            <a:bodyPr wrap="square" rtlCol="0">
              <a:spAutoFit/>
            </a:bodyPr>
            <a:lstStyle/>
            <a:p>
              <a:pPr algn="ctr"/>
              <a:r>
                <a:rPr lang="en-US" sz="1100" b="1" i="1" dirty="0"/>
                <a:t>run482, </a:t>
              </a:r>
              <a:r>
                <a:rPr lang="en-US" sz="1100" b="1" i="1" dirty="0" err="1"/>
                <a:t>adc</a:t>
              </a:r>
              <a:r>
                <a:rPr lang="en-US" sz="1100" b="1" i="1" dirty="0"/>
                <a:t>[150], </a:t>
              </a:r>
            </a:p>
            <a:p>
              <a:pPr algn="ctr"/>
              <a:r>
                <a:rPr lang="en-US" sz="1100" b="1" i="1" dirty="0"/>
                <a:t>evt#0-10, 705MeV </a:t>
              </a:r>
            </a:p>
          </p:txBody>
        </p:sp>
      </p:grpSp>
      <p:sp>
        <p:nvSpPr>
          <p:cNvPr id="43" name="Oval 42">
            <a:extLst>
              <a:ext uri="{FF2B5EF4-FFF2-40B4-BE49-F238E27FC236}">
                <a16:creationId xmlns:a16="http://schemas.microsoft.com/office/drawing/2014/main" id="{2B780ACC-0A63-78DC-D63E-BEC852713A18}"/>
              </a:ext>
            </a:extLst>
          </p:cNvPr>
          <p:cNvSpPr/>
          <p:nvPr/>
        </p:nvSpPr>
        <p:spPr>
          <a:xfrm>
            <a:off x="6017168" y="4860088"/>
            <a:ext cx="216024" cy="216024"/>
          </a:xfrm>
          <a:prstGeom prst="ellipse">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F3414674-6003-8220-34D9-AC0E8271E0FD}"/>
              </a:ext>
            </a:extLst>
          </p:cNvPr>
          <p:cNvCxnSpPr>
            <a:cxnSpLocks/>
            <a:stCxn id="20" idx="3"/>
          </p:cNvCxnSpPr>
          <p:nvPr/>
        </p:nvCxnSpPr>
        <p:spPr>
          <a:xfrm flipV="1">
            <a:off x="3474964" y="2204864"/>
            <a:ext cx="2194074" cy="924702"/>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Slide Number Placeholder 12">
            <a:extLst>
              <a:ext uri="{FF2B5EF4-FFF2-40B4-BE49-F238E27FC236}">
                <a16:creationId xmlns:a16="http://schemas.microsoft.com/office/drawing/2014/main" id="{D6677838-9757-AA29-86E2-89C026B98A36}"/>
              </a:ext>
            </a:extLst>
          </p:cNvPr>
          <p:cNvSpPr>
            <a:spLocks noGrp="1"/>
          </p:cNvSpPr>
          <p:nvPr>
            <p:ph type="sldNum" sz="quarter" idx="12"/>
          </p:nvPr>
        </p:nvSpPr>
        <p:spPr/>
        <p:txBody>
          <a:bodyPr/>
          <a:lstStyle/>
          <a:p>
            <a:fld id="{A19621D2-C8FC-4F75-9E5A-153A48AC0064}" type="slidenum">
              <a:rPr lang="en-US" altLang="ja-JP" smtClean="0"/>
              <a:pPr/>
              <a:t>17</a:t>
            </a:fld>
            <a:r>
              <a:rPr lang="en-US" altLang="ja-JP"/>
              <a:t>/25</a:t>
            </a:r>
            <a:endParaRPr lang="en-US" altLang="ja-JP" dirty="0"/>
          </a:p>
        </p:txBody>
      </p:sp>
    </p:spTree>
    <p:extLst>
      <p:ext uri="{BB962C8B-B14F-4D97-AF65-F5344CB8AC3E}">
        <p14:creationId xmlns:p14="http://schemas.microsoft.com/office/powerpoint/2010/main" val="288660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0DC28-4935-1E91-6286-8DA34384EC24}"/>
              </a:ext>
            </a:extLst>
          </p:cNvPr>
          <p:cNvSpPr>
            <a:spLocks noGrp="1"/>
          </p:cNvSpPr>
          <p:nvPr>
            <p:ph type="title"/>
          </p:nvPr>
        </p:nvSpPr>
        <p:spPr/>
        <p:txBody>
          <a:bodyPr/>
          <a:lstStyle/>
          <a:p>
            <a:r>
              <a:rPr lang="en-US" dirty="0"/>
              <a:t>Data Analysis (2) : Clustering</a:t>
            </a:r>
          </a:p>
        </p:txBody>
      </p:sp>
      <p:sp>
        <p:nvSpPr>
          <p:cNvPr id="3" name="Date Placeholder 2">
            <a:extLst>
              <a:ext uri="{FF2B5EF4-FFF2-40B4-BE49-F238E27FC236}">
                <a16:creationId xmlns:a16="http://schemas.microsoft.com/office/drawing/2014/main" id="{9D44D77C-8EE2-7312-73D7-6C54B9C0A655}"/>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106BE4B6-C0F2-7B23-4927-A9CF05AAB476}"/>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7" name="Group 6">
            <a:extLst>
              <a:ext uri="{FF2B5EF4-FFF2-40B4-BE49-F238E27FC236}">
                <a16:creationId xmlns:a16="http://schemas.microsoft.com/office/drawing/2014/main" id="{3A3954D6-69B4-D917-7B31-998D5D3498EB}"/>
              </a:ext>
            </a:extLst>
          </p:cNvPr>
          <p:cNvGrpSpPr/>
          <p:nvPr/>
        </p:nvGrpSpPr>
        <p:grpSpPr>
          <a:xfrm>
            <a:off x="179512" y="1160561"/>
            <a:ext cx="4536504" cy="5061932"/>
            <a:chOff x="339628" y="1671185"/>
            <a:chExt cx="3148943" cy="4371475"/>
          </a:xfrm>
        </p:grpSpPr>
        <p:pic>
          <p:nvPicPr>
            <p:cNvPr id="8" name="圖片 7">
              <a:extLst>
                <a:ext uri="{FF2B5EF4-FFF2-40B4-BE49-F238E27FC236}">
                  <a16:creationId xmlns:a16="http://schemas.microsoft.com/office/drawing/2014/main" id="{77814F70-9667-CDCD-99AB-E6272EC08CDB}"/>
                </a:ext>
              </a:extLst>
            </p:cNvPr>
            <p:cNvPicPr>
              <a:picLocks noChangeAspect="1"/>
            </p:cNvPicPr>
            <p:nvPr/>
          </p:nvPicPr>
          <p:blipFill>
            <a:blip r:embed="rId2"/>
            <a:stretch>
              <a:fillRect/>
            </a:stretch>
          </p:blipFill>
          <p:spPr>
            <a:xfrm>
              <a:off x="339628" y="1671185"/>
              <a:ext cx="3148943" cy="4371475"/>
            </a:xfrm>
            <a:prstGeom prst="rect">
              <a:avLst/>
            </a:prstGeom>
          </p:spPr>
        </p:pic>
        <p:sp>
          <p:nvSpPr>
            <p:cNvPr id="9" name="矩形 8">
              <a:extLst>
                <a:ext uri="{FF2B5EF4-FFF2-40B4-BE49-F238E27FC236}">
                  <a16:creationId xmlns:a16="http://schemas.microsoft.com/office/drawing/2014/main" id="{EEE48153-BCE2-8EAA-7F90-B3E17262817A}"/>
                </a:ext>
              </a:extLst>
            </p:cNvPr>
            <p:cNvSpPr/>
            <p:nvPr/>
          </p:nvSpPr>
          <p:spPr>
            <a:xfrm>
              <a:off x="1985010" y="2971800"/>
              <a:ext cx="716915" cy="1000124"/>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14">
              <a:extLst>
                <a:ext uri="{FF2B5EF4-FFF2-40B4-BE49-F238E27FC236}">
                  <a16:creationId xmlns:a16="http://schemas.microsoft.com/office/drawing/2014/main" id="{867D9B51-C7AE-67F1-EB4B-63AB056146FE}"/>
                </a:ext>
              </a:extLst>
            </p:cNvPr>
            <p:cNvSpPr/>
            <p:nvPr/>
          </p:nvSpPr>
          <p:spPr>
            <a:xfrm>
              <a:off x="1280160" y="1973580"/>
              <a:ext cx="2133600" cy="29870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grpSp>
        <p:nvGrpSpPr>
          <p:cNvPr id="19" name="Group 18">
            <a:extLst>
              <a:ext uri="{FF2B5EF4-FFF2-40B4-BE49-F238E27FC236}">
                <a16:creationId xmlns:a16="http://schemas.microsoft.com/office/drawing/2014/main" id="{5EBFD47A-510A-4C32-DFD7-51253B6BE597}"/>
              </a:ext>
            </a:extLst>
          </p:cNvPr>
          <p:cNvGrpSpPr/>
          <p:nvPr/>
        </p:nvGrpSpPr>
        <p:grpSpPr>
          <a:xfrm>
            <a:off x="5076056" y="1136922"/>
            <a:ext cx="3600400" cy="2921969"/>
            <a:chOff x="4932040" y="1659159"/>
            <a:chExt cx="3987271" cy="3070410"/>
          </a:xfrm>
        </p:grpSpPr>
        <p:pic>
          <p:nvPicPr>
            <p:cNvPr id="14" name="Picture 13">
              <a:extLst>
                <a:ext uri="{FF2B5EF4-FFF2-40B4-BE49-F238E27FC236}">
                  <a16:creationId xmlns:a16="http://schemas.microsoft.com/office/drawing/2014/main" id="{3EFF0EDA-9398-6B36-366D-F9E839089EA9}"/>
                </a:ext>
              </a:extLst>
            </p:cNvPr>
            <p:cNvPicPr>
              <a:picLocks noChangeAspect="1"/>
            </p:cNvPicPr>
            <p:nvPr/>
          </p:nvPicPr>
          <p:blipFill>
            <a:blip r:embed="rId3"/>
            <a:srcRect t="5482"/>
            <a:stretch>
              <a:fillRect/>
            </a:stretch>
          </p:blipFill>
          <p:spPr>
            <a:xfrm>
              <a:off x="4932040" y="1659159"/>
              <a:ext cx="3987271" cy="3070410"/>
            </a:xfrm>
            <a:prstGeom prst="rect">
              <a:avLst/>
            </a:prstGeom>
          </p:spPr>
        </p:pic>
        <p:sp>
          <p:nvSpPr>
            <p:cNvPr id="16" name="TextBox 15">
              <a:extLst>
                <a:ext uri="{FF2B5EF4-FFF2-40B4-BE49-F238E27FC236}">
                  <a16:creationId xmlns:a16="http://schemas.microsoft.com/office/drawing/2014/main" id="{2589B422-F0F0-8B34-0579-618173FD1C8E}"/>
                </a:ext>
              </a:extLst>
            </p:cNvPr>
            <p:cNvSpPr txBox="1"/>
            <p:nvPr/>
          </p:nvSpPr>
          <p:spPr>
            <a:xfrm>
              <a:off x="6925676" y="3494905"/>
              <a:ext cx="1613377" cy="549800"/>
            </a:xfrm>
            <a:prstGeom prst="rect">
              <a:avLst/>
            </a:prstGeom>
            <a:noFill/>
          </p:spPr>
          <p:txBody>
            <a:bodyPr wrap="square" rtlCol="0">
              <a:spAutoFit/>
            </a:bodyPr>
            <a:lstStyle/>
            <a:p>
              <a:r>
                <a:rPr lang="en-US" altLang="zh-TW" sz="1400" b="1" dirty="0">
                  <a:solidFill>
                    <a:srgbClr val="FF0000"/>
                  </a:solidFill>
                </a:rPr>
                <a:t>Crystal#7 E1x1</a:t>
              </a:r>
            </a:p>
            <a:p>
              <a:r>
                <a:rPr lang="en-US" altLang="zh-TW" sz="1400" b="1" dirty="0">
                  <a:solidFill>
                    <a:srgbClr val="0000FF"/>
                  </a:solidFill>
                </a:rPr>
                <a:t>Crystal#7 E3x3</a:t>
              </a:r>
              <a:endParaRPr lang="zh-TW" altLang="en-US" sz="1400" b="1" dirty="0">
                <a:solidFill>
                  <a:srgbClr val="0000FF"/>
                </a:solidFill>
              </a:endParaRPr>
            </a:p>
          </p:txBody>
        </p:sp>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D53572C-0663-C9A3-47E7-72C607113F70}"/>
                  </a:ext>
                </a:extLst>
              </p:cNvPr>
              <p:cNvSpPr txBox="1"/>
              <p:nvPr/>
            </p:nvSpPr>
            <p:spPr>
              <a:xfrm>
                <a:off x="5202585" y="4349561"/>
                <a:ext cx="2080121" cy="778931"/>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r>
                            <a:rPr lang="en-US" b="0" i="1" smtClean="0">
                              <a:latin typeface="Cambria Math" panose="02040503050406030204" pitchFamily="18" charset="0"/>
                            </a:rPr>
                            <m:t>𝑥</m:t>
                          </m:r>
                          <m:r>
                            <a:rPr lang="en-US" b="0" i="1" smtClean="0">
                              <a:latin typeface="Cambria Math" panose="02040503050406030204" pitchFamily="18" charset="0"/>
                            </a:rPr>
                            <m:t>1</m:t>
                          </m:r>
                        </m:sub>
                      </m:sSub>
                      <m:r>
                        <a:rPr lang="en-US" b="0" i="1" smtClean="0">
                          <a:latin typeface="Cambria Math" panose="02040503050406030204" pitchFamily="18" charset="0"/>
                        </a:rPr>
                        <m:t>= </m:t>
                      </m:r>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m:t>
                          </m:r>
                        </m:num>
                        <m:den>
                          <m:r>
                            <a:rPr lang="en-US" b="0" i="1" smtClean="0">
                              <a:solidFill>
                                <a:srgbClr val="FF0000"/>
                              </a:solidFill>
                              <a:latin typeface="Cambria Math" panose="02040503050406030204" pitchFamily="18" charset="0"/>
                            </a:rPr>
                            <m:t>𝑁</m:t>
                          </m:r>
                        </m:den>
                      </m:f>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𝑖</m:t>
                          </m:r>
                          <m:r>
                            <m:rPr>
                              <m:brk m:alnAt="23"/>
                            </m:rPr>
                            <a:rPr lang="en-US" b="0" i="1" smtClean="0">
                              <a:latin typeface="Cambria Math" panose="02040503050406030204" pitchFamily="18" charset="0"/>
                            </a:rPr>
                            <m:t>=</m:t>
                          </m:r>
                          <m:r>
                            <m:rPr>
                              <m:brk m:alnAt="23"/>
                            </m:rPr>
                            <a:rPr lang="en-US" b="0" i="1" smtClean="0">
                              <a:latin typeface="Cambria Math" panose="02040503050406030204" pitchFamily="18" charset="0"/>
                            </a:rPr>
                            <m:t>1</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𝑆𝑖𝑃</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𝑖</m:t>
                                  </m:r>
                                </m:sub>
                              </m:sSub>
                            </m:sub>
                          </m:sSub>
                        </m:e>
                      </m:nary>
                    </m:oMath>
                  </m:oMathPara>
                </a14:m>
                <a:endParaRPr lang="en-US" dirty="0"/>
              </a:p>
            </p:txBody>
          </p:sp>
        </mc:Choice>
        <mc:Fallback xmlns="">
          <p:sp>
            <p:nvSpPr>
              <p:cNvPr id="22" name="TextBox 21">
                <a:extLst>
                  <a:ext uri="{FF2B5EF4-FFF2-40B4-BE49-F238E27FC236}">
                    <a16:creationId xmlns:a16="http://schemas.microsoft.com/office/drawing/2014/main" id="{7D53572C-0663-C9A3-47E7-72C607113F70}"/>
                  </a:ext>
                </a:extLst>
              </p:cNvPr>
              <p:cNvSpPr txBox="1">
                <a:spLocks noRot="1" noChangeAspect="1" noMove="1" noResize="1" noEditPoints="1" noAdjustHandles="1" noChangeArrowheads="1" noChangeShapeType="1" noTextEdit="1"/>
              </p:cNvSpPr>
              <p:nvPr/>
            </p:nvSpPr>
            <p:spPr>
              <a:xfrm>
                <a:off x="5202585" y="4349561"/>
                <a:ext cx="2080121" cy="77893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B4C4037-D119-A686-E684-B96D98C0FDA2}"/>
                  </a:ext>
                </a:extLst>
              </p:cNvPr>
              <p:cNvSpPr txBox="1"/>
              <p:nvPr/>
            </p:nvSpPr>
            <p:spPr>
              <a:xfrm>
                <a:off x="5274593" y="5213762"/>
                <a:ext cx="1748299" cy="81009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3</m:t>
                          </m:r>
                          <m:r>
                            <a:rPr lang="en-US" b="0" i="1" smtClean="0">
                              <a:latin typeface="Cambria Math" panose="02040503050406030204" pitchFamily="18" charset="0"/>
                            </a:rPr>
                            <m:t>𝑥</m:t>
                          </m:r>
                          <m:r>
                            <a:rPr lang="en-US" b="0" i="1" smtClean="0">
                              <a:latin typeface="Cambria Math" panose="02040503050406030204" pitchFamily="18" charset="0"/>
                            </a:rPr>
                            <m:t>3</m:t>
                          </m:r>
                        </m:sub>
                      </m:sSub>
                      <m:r>
                        <a:rPr lang="en-US" b="0" i="1" smtClean="0">
                          <a:latin typeface="Cambria Math" panose="02040503050406030204" pitchFamily="18" charset="0"/>
                        </a:rPr>
                        <m:t>= </m:t>
                      </m:r>
                      <m:nary>
                        <m:naryPr>
                          <m:chr m:val="∑"/>
                          <m:ctrlPr>
                            <a:rPr lang="en-US" b="0" i="1" smtClean="0">
                              <a:latin typeface="Cambria Math" panose="02040503050406030204" pitchFamily="18" charset="0"/>
                            </a:rPr>
                          </m:ctrlPr>
                        </m:naryPr>
                        <m:sub>
                          <m:r>
                            <a:rPr lang="en-US" b="0" i="1" smtClean="0">
                              <a:latin typeface="Cambria Math" panose="02040503050406030204" pitchFamily="18" charset="0"/>
                            </a:rPr>
                            <m:t>𝑗</m:t>
                          </m:r>
                          <m:r>
                            <m:rPr>
                              <m:brk m:alnAt="23"/>
                            </m:rPr>
                            <a:rPr lang="en-US" b="0" i="1" smtClean="0">
                              <a:latin typeface="Cambria Math" panose="02040503050406030204" pitchFamily="18" charset="0"/>
                            </a:rPr>
                            <m:t>=</m:t>
                          </m:r>
                          <m:r>
                            <m:rPr>
                              <m:brk m:alnAt="23"/>
                            </m:rPr>
                            <a:rPr lang="en-US" b="0" i="1" smtClean="0">
                              <a:latin typeface="Cambria Math" panose="02040503050406030204" pitchFamily="18" charset="0"/>
                            </a:rPr>
                            <m:t>1</m:t>
                          </m:r>
                        </m:sub>
                        <m:sup>
                          <m:r>
                            <a:rPr lang="en-US" b="0" i="1" smtClean="0">
                              <a:latin typeface="Cambria Math" panose="02040503050406030204" pitchFamily="18" charset="0"/>
                            </a:rPr>
                            <m:t>9</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𝐸</m:t>
                              </m:r>
                            </m:e>
                            <m:sub>
                              <m:r>
                                <a:rPr lang="en-US" b="0" i="1" smtClean="0">
                                  <a:latin typeface="Cambria Math" panose="02040503050406030204" pitchFamily="18" charset="0"/>
                                </a:rPr>
                                <m:t>1</m:t>
                              </m:r>
                              <m:r>
                                <a:rPr lang="en-US" b="0" i="1" smtClean="0">
                                  <a:latin typeface="Cambria Math" panose="02040503050406030204" pitchFamily="18" charset="0"/>
                                </a:rPr>
                                <m:t>𝑥</m:t>
                              </m:r>
                              <m:r>
                                <a:rPr lang="en-US" b="0" i="1" smtClean="0">
                                  <a:latin typeface="Cambria Math" panose="02040503050406030204" pitchFamily="18" charset="0"/>
                                </a:rPr>
                                <m:t>1, </m:t>
                              </m:r>
                              <m:r>
                                <a:rPr lang="en-US" b="0" i="1" smtClean="0">
                                  <a:latin typeface="Cambria Math" panose="02040503050406030204" pitchFamily="18" charset="0"/>
                                </a:rPr>
                                <m:t>𝑗</m:t>
                              </m:r>
                            </m:sub>
                          </m:sSub>
                        </m:e>
                      </m:nary>
                    </m:oMath>
                  </m:oMathPara>
                </a14:m>
                <a:endParaRPr lang="en-US" dirty="0"/>
              </a:p>
            </p:txBody>
          </p:sp>
        </mc:Choice>
        <mc:Fallback xmlns="">
          <p:sp>
            <p:nvSpPr>
              <p:cNvPr id="24" name="TextBox 23">
                <a:extLst>
                  <a:ext uri="{FF2B5EF4-FFF2-40B4-BE49-F238E27FC236}">
                    <a16:creationId xmlns:a16="http://schemas.microsoft.com/office/drawing/2014/main" id="{1B4C4037-D119-A686-E684-B96D98C0FDA2}"/>
                  </a:ext>
                </a:extLst>
              </p:cNvPr>
              <p:cNvSpPr txBox="1">
                <a:spLocks noRot="1" noChangeAspect="1" noMove="1" noResize="1" noEditPoints="1" noAdjustHandles="1" noChangeArrowheads="1" noChangeShapeType="1" noTextEdit="1"/>
              </p:cNvSpPr>
              <p:nvPr/>
            </p:nvSpPr>
            <p:spPr>
              <a:xfrm>
                <a:off x="5274593" y="5213762"/>
                <a:ext cx="1748299" cy="810094"/>
              </a:xfrm>
              <a:prstGeom prst="rect">
                <a:avLst/>
              </a:prstGeom>
              <a:blipFill>
                <a:blip r:embed="rId5"/>
                <a:stretch>
                  <a:fillRect/>
                </a:stretch>
              </a:blipFill>
            </p:spPr>
            <p:txBody>
              <a:bodyPr/>
              <a:lstStyle/>
              <a:p>
                <a:r>
                  <a:rPr lang="en-US">
                    <a:noFill/>
                  </a:rPr>
                  <a:t> </a:t>
                </a:r>
              </a:p>
            </p:txBody>
          </p:sp>
        </mc:Fallback>
      </mc:AlternateContent>
      <p:sp>
        <p:nvSpPr>
          <p:cNvPr id="25" name="TextBox 24">
            <a:extLst>
              <a:ext uri="{FF2B5EF4-FFF2-40B4-BE49-F238E27FC236}">
                <a16:creationId xmlns:a16="http://schemas.microsoft.com/office/drawing/2014/main" id="{7845AEC6-D879-6D0A-ACFE-6D452D968598}"/>
              </a:ext>
            </a:extLst>
          </p:cNvPr>
          <p:cNvSpPr txBox="1"/>
          <p:nvPr/>
        </p:nvSpPr>
        <p:spPr>
          <a:xfrm>
            <a:off x="7344091" y="4426532"/>
            <a:ext cx="1620000" cy="646331"/>
          </a:xfrm>
          <a:prstGeom prst="rect">
            <a:avLst/>
          </a:prstGeom>
          <a:noFill/>
        </p:spPr>
        <p:txBody>
          <a:bodyPr wrap="square" rtlCol="0">
            <a:spAutoFit/>
          </a:bodyPr>
          <a:lstStyle/>
          <a:p>
            <a:r>
              <a:rPr lang="en-US" sz="1200" dirty="0">
                <a:solidFill>
                  <a:srgbClr val="FF0000"/>
                </a:solidFill>
              </a:rPr>
              <a:t>Some of </a:t>
            </a:r>
            <a:r>
              <a:rPr lang="en-US" sz="1200" dirty="0" err="1">
                <a:solidFill>
                  <a:srgbClr val="FF0000"/>
                </a:solidFill>
              </a:rPr>
              <a:t>SiPMs</a:t>
            </a:r>
            <a:r>
              <a:rPr lang="en-US" sz="1200" dirty="0">
                <a:solidFill>
                  <a:srgbClr val="FF0000"/>
                </a:solidFill>
              </a:rPr>
              <a:t> have problem so excluded from analysis.</a:t>
            </a:r>
          </a:p>
        </p:txBody>
      </p:sp>
      <p:sp>
        <p:nvSpPr>
          <p:cNvPr id="27" name="TextBox 26">
            <a:extLst>
              <a:ext uri="{FF2B5EF4-FFF2-40B4-BE49-F238E27FC236}">
                <a16:creationId xmlns:a16="http://schemas.microsoft.com/office/drawing/2014/main" id="{17E50A2F-84A4-0735-94D8-A9843A3BDAAF}"/>
              </a:ext>
            </a:extLst>
          </p:cNvPr>
          <p:cNvSpPr txBox="1"/>
          <p:nvPr/>
        </p:nvSpPr>
        <p:spPr>
          <a:xfrm>
            <a:off x="7360809" y="5381188"/>
            <a:ext cx="1298160" cy="461665"/>
          </a:xfrm>
          <a:prstGeom prst="rect">
            <a:avLst/>
          </a:prstGeom>
          <a:noFill/>
        </p:spPr>
        <p:txBody>
          <a:bodyPr wrap="square" rtlCol="0">
            <a:spAutoFit/>
          </a:bodyPr>
          <a:lstStyle/>
          <a:p>
            <a:r>
              <a:rPr lang="en-US" sz="1200" dirty="0">
                <a:solidFill>
                  <a:srgbClr val="0000FF"/>
                </a:solidFill>
              </a:rPr>
              <a:t>Represent the total energy. </a:t>
            </a:r>
          </a:p>
        </p:txBody>
      </p:sp>
      <p:sp>
        <p:nvSpPr>
          <p:cNvPr id="6" name="Slide Number Placeholder 5">
            <a:extLst>
              <a:ext uri="{FF2B5EF4-FFF2-40B4-BE49-F238E27FC236}">
                <a16:creationId xmlns:a16="http://schemas.microsoft.com/office/drawing/2014/main" id="{47842613-7E23-B1EF-0A09-976C3957427C}"/>
              </a:ext>
            </a:extLst>
          </p:cNvPr>
          <p:cNvSpPr>
            <a:spLocks noGrp="1"/>
          </p:cNvSpPr>
          <p:nvPr>
            <p:ph type="sldNum" sz="quarter" idx="12"/>
          </p:nvPr>
        </p:nvSpPr>
        <p:spPr/>
        <p:txBody>
          <a:bodyPr/>
          <a:lstStyle/>
          <a:p>
            <a:fld id="{A19621D2-C8FC-4F75-9E5A-153A48AC0064}" type="slidenum">
              <a:rPr lang="en-US" altLang="ja-JP" smtClean="0"/>
              <a:pPr/>
              <a:t>18</a:t>
            </a:fld>
            <a:r>
              <a:rPr lang="en-US" altLang="ja-JP"/>
              <a:t>/25</a:t>
            </a:r>
            <a:endParaRPr lang="en-US" altLang="ja-JP" dirty="0"/>
          </a:p>
        </p:txBody>
      </p:sp>
    </p:spTree>
    <p:extLst>
      <p:ext uri="{BB962C8B-B14F-4D97-AF65-F5344CB8AC3E}">
        <p14:creationId xmlns:p14="http://schemas.microsoft.com/office/powerpoint/2010/main" val="2525681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A401F-511A-647F-7648-33C58FB4D406}"/>
              </a:ext>
            </a:extLst>
          </p:cNvPr>
          <p:cNvSpPr>
            <a:spLocks noGrp="1"/>
          </p:cNvSpPr>
          <p:nvPr>
            <p:ph type="title"/>
          </p:nvPr>
        </p:nvSpPr>
        <p:spPr/>
        <p:txBody>
          <a:bodyPr/>
          <a:lstStyle/>
          <a:p>
            <a:r>
              <a:rPr lang="en-US" dirty="0"/>
              <a:t>Data Analysis (3) : DSCB Fitting</a:t>
            </a:r>
          </a:p>
        </p:txBody>
      </p:sp>
      <p:sp>
        <p:nvSpPr>
          <p:cNvPr id="3" name="Date Placeholder 2">
            <a:extLst>
              <a:ext uri="{FF2B5EF4-FFF2-40B4-BE49-F238E27FC236}">
                <a16:creationId xmlns:a16="http://schemas.microsoft.com/office/drawing/2014/main" id="{EFEF8218-F813-E8DA-FB4F-ED5D893402A9}"/>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0C91B221-557E-A047-4EF2-C2FB424C0105}"/>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13" name="Group 12">
            <a:extLst>
              <a:ext uri="{FF2B5EF4-FFF2-40B4-BE49-F238E27FC236}">
                <a16:creationId xmlns:a16="http://schemas.microsoft.com/office/drawing/2014/main" id="{8B96D4E3-FA5A-1280-4461-C6AC442DDA3A}"/>
              </a:ext>
            </a:extLst>
          </p:cNvPr>
          <p:cNvGrpSpPr/>
          <p:nvPr/>
        </p:nvGrpSpPr>
        <p:grpSpPr>
          <a:xfrm>
            <a:off x="179512" y="1251212"/>
            <a:ext cx="3528391" cy="2906586"/>
            <a:chOff x="467545" y="1674542"/>
            <a:chExt cx="4104456" cy="3440483"/>
          </a:xfrm>
        </p:grpSpPr>
        <p:pic>
          <p:nvPicPr>
            <p:cNvPr id="8" name="Content Placeholder 7">
              <a:extLst>
                <a:ext uri="{FF2B5EF4-FFF2-40B4-BE49-F238E27FC236}">
                  <a16:creationId xmlns:a16="http://schemas.microsoft.com/office/drawing/2014/main" id="{A91FCDCC-EA03-5451-7B48-3F73C50B1427}"/>
                </a:ext>
              </a:extLst>
            </p:cNvPr>
            <p:cNvPicPr>
              <a:picLocks noChangeAspect="1"/>
            </p:cNvPicPr>
            <p:nvPr/>
          </p:nvPicPr>
          <p:blipFill>
            <a:blip r:embed="rId2"/>
            <a:srcRect l="273"/>
            <a:stretch>
              <a:fillRect/>
            </a:stretch>
          </p:blipFill>
          <p:spPr>
            <a:xfrm>
              <a:off x="467545" y="1772816"/>
              <a:ext cx="4104456" cy="3342209"/>
            </a:xfrm>
            <a:prstGeom prst="rect">
              <a:avLst/>
            </a:prstGeom>
          </p:spPr>
        </p:pic>
        <mc:AlternateContent xmlns:mc="http://schemas.openxmlformats.org/markup-compatibility/2006" xmlns:a14="http://schemas.microsoft.com/office/drawing/2010/main">
          <mc:Choice Requires="a14">
            <p:sp>
              <p:nvSpPr>
                <p:cNvPr id="10" name="文字方塊 36">
                  <a:extLst>
                    <a:ext uri="{FF2B5EF4-FFF2-40B4-BE49-F238E27FC236}">
                      <a16:creationId xmlns:a16="http://schemas.microsoft.com/office/drawing/2014/main" id="{90AB1CF4-6B5E-44CE-C5EB-6264FA13C201}"/>
                    </a:ext>
                  </a:extLst>
                </p:cNvPr>
                <p:cNvSpPr txBox="1"/>
                <p:nvPr/>
              </p:nvSpPr>
              <p:spPr>
                <a:xfrm>
                  <a:off x="575247" y="1674542"/>
                  <a:ext cx="3889052" cy="307777"/>
                </a:xfrm>
                <a:prstGeom prst="rect">
                  <a:avLst/>
                </a:prstGeom>
                <a:solidFill>
                  <a:schemeClr val="bg1"/>
                </a:solidFill>
              </p:spPr>
              <p:txBody>
                <a:bodyPr wrap="squar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𝟖𝟐𝟑</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10" name="文字方塊 36">
                  <a:extLst>
                    <a:ext uri="{FF2B5EF4-FFF2-40B4-BE49-F238E27FC236}">
                      <a16:creationId xmlns:a16="http://schemas.microsoft.com/office/drawing/2014/main" id="{90AB1CF4-6B5E-44CE-C5EB-6264FA13C201}"/>
                    </a:ext>
                  </a:extLst>
                </p:cNvPr>
                <p:cNvSpPr txBox="1">
                  <a:spLocks noRot="1" noChangeAspect="1" noMove="1" noResize="1" noEditPoints="1" noAdjustHandles="1" noChangeArrowheads="1" noChangeShapeType="1" noTextEdit="1"/>
                </p:cNvSpPr>
                <p:nvPr/>
              </p:nvSpPr>
              <p:spPr>
                <a:xfrm>
                  <a:off x="575247" y="1674542"/>
                  <a:ext cx="3889052" cy="307777"/>
                </a:xfrm>
                <a:prstGeom prst="rect">
                  <a:avLst/>
                </a:prstGeom>
                <a:blipFill>
                  <a:blip r:embed="rId3"/>
                  <a:stretch>
                    <a:fillRect b="-1627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 name="Content Placeholder 7">
                <a:extLst>
                  <a:ext uri="{FF2B5EF4-FFF2-40B4-BE49-F238E27FC236}">
                    <a16:creationId xmlns:a16="http://schemas.microsoft.com/office/drawing/2014/main" id="{D0E04BDE-75FB-4BA6-5C7B-A71D9C6E3D62}"/>
                  </a:ext>
                </a:extLst>
              </p:cNvPr>
              <p:cNvSpPr txBox="1">
                <a:spLocks noGrp="1"/>
              </p:cNvSpPr>
              <p:nvPr>
                <p:ph idx="1"/>
              </p:nvPr>
            </p:nvSpPr>
            <p:spPr>
              <a:xfrm>
                <a:off x="3922739" y="1353311"/>
                <a:ext cx="5041749" cy="2629181"/>
              </a:xfrm>
              <a:prstGeom prst="rect">
                <a:avLst/>
              </a:prstGeom>
              <a:noFill/>
            </p:spPr>
            <p:txBody>
              <a:bodyPr wrap="square">
                <a:spAutoFit/>
              </a:bodyPr>
              <a:lstStyle/>
              <a:p>
                <a:pPr algn="ctr">
                  <a:spcBef>
                    <a:spcPts val="2400"/>
                  </a:spcBef>
                  <a:buNone/>
                </a:pPr>
                <a:r>
                  <a:rPr lang="en-US" altLang="zh-TW" sz="1600" b="1" dirty="0"/>
                  <a:t>Double-Sided Crystal Ball function (DSCB) </a:t>
                </a:r>
                <a:endParaRPr lang="en-US" altLang="zh-TW" sz="1600" b="1" i="1" dirty="0">
                  <a:latin typeface="Cambria Math" panose="02040503050406030204" pitchFamily="18" charset="0"/>
                </a:endParaRPr>
              </a:p>
              <a:p>
                <a:pPr algn="ctr">
                  <a:spcBef>
                    <a:spcPts val="2400"/>
                  </a:spcBef>
                  <a:buNone/>
                </a:pPr>
                <a:endParaRPr lang="en-US" altLang="zh-TW" sz="1050" i="1" dirty="0">
                  <a:latin typeface="Cambria Math" panose="02040503050406030204" pitchFamily="18" charset="0"/>
                </a:endParaRPr>
              </a:p>
              <a:p>
                <a:pPr algn="ctr">
                  <a:spcBef>
                    <a:spcPts val="2400"/>
                  </a:spcBef>
                  <a:buNone/>
                </a:pPr>
                <a14:m>
                  <m:oMathPara xmlns:m="http://schemas.openxmlformats.org/officeDocument/2006/math">
                    <m:oMath>
                      <m:r>
                        <a:rPr lang="zh-TW" altLang="en-US" sz="1050" i="1" smtClean="0">
                          <a:latin typeface="Cambria Math" panose="02040503050406030204" pitchFamily="18" charset="0"/>
                        </a:rPr>
                        <m:t>𝑓</m:t>
                      </m:r>
                      <m:d>
                        <m:dPr>
                          <m:ctrlPr>
                            <a:rPr lang="zh-TW" altLang="en-US" sz="1050" i="1">
                              <a:latin typeface="Cambria Math" panose="02040503050406030204" pitchFamily="18" charset="0"/>
                            </a:rPr>
                          </m:ctrlPr>
                        </m:dPr>
                        <m:e>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r>
                            <a:rPr lang="zh-TW" altLang="en-US" sz="1050" i="0">
                              <a:latin typeface="Cambria Math" panose="02040503050406030204" pitchFamily="18" charset="0"/>
                            </a:rPr>
                            <m:t>,</m:t>
                          </m:r>
                          <m:r>
                            <a:rPr lang="zh-TW" altLang="en-US" sz="1050" i="1">
                              <a:latin typeface="Cambria Math" panose="02040503050406030204" pitchFamily="18" charset="0"/>
                            </a:rPr>
                            <m:t>𝜎</m:t>
                          </m:r>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𝐿</m:t>
                              </m:r>
                            </m:sub>
                          </m:sSub>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𝑛</m:t>
                              </m:r>
                            </m:e>
                            <m:sub>
                              <m:r>
                                <a:rPr lang="zh-TW" altLang="en-US" sz="1050" i="1">
                                  <a:latin typeface="Cambria Math" panose="02040503050406030204" pitchFamily="18" charset="0"/>
                                </a:rPr>
                                <m:t>𝐿</m:t>
                              </m:r>
                            </m:sub>
                          </m:sSub>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𝑅</m:t>
                              </m:r>
                            </m:sub>
                          </m:sSub>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𝑛</m:t>
                              </m:r>
                            </m:e>
                            <m:sub>
                              <m:r>
                                <a:rPr lang="zh-TW" altLang="en-US" sz="1050" i="1">
                                  <a:latin typeface="Cambria Math" panose="02040503050406030204" pitchFamily="18" charset="0"/>
                                </a:rPr>
                                <m:t>𝑅</m:t>
                              </m:r>
                            </m:sub>
                          </m:sSub>
                        </m:e>
                      </m:d>
                      <m:r>
                        <a:rPr lang="zh-TW" altLang="en-US" sz="1050" i="0">
                          <a:latin typeface="Cambria Math" panose="02040503050406030204" pitchFamily="18" charset="0"/>
                        </a:rPr>
                        <m:t>=</m:t>
                      </m:r>
                      <m:r>
                        <a:rPr lang="zh-TW" altLang="en-US" sz="1050" i="1">
                          <a:latin typeface="Cambria Math" panose="02040503050406030204" pitchFamily="18" charset="0"/>
                        </a:rPr>
                        <m:t>𝑁</m:t>
                      </m:r>
                      <m:d>
                        <m:dPr>
                          <m:begChr m:val="{"/>
                          <m:endChr m:val=""/>
                          <m:ctrlPr>
                            <a:rPr lang="zh-TW" altLang="en-US" sz="1050" i="1">
                              <a:latin typeface="Cambria Math" panose="02040503050406030204" pitchFamily="18" charset="0"/>
                            </a:rPr>
                          </m:ctrlPr>
                        </m:dPr>
                        <m:e>
                          <m:m>
                            <m:mPr>
                              <m:mcs>
                                <m:mc>
                                  <m:mcPr>
                                    <m:count m:val="2"/>
                                    <m:mcJc m:val="center"/>
                                  </m:mcPr>
                                </m:mc>
                              </m:mcs>
                              <m:ctrlPr>
                                <a:rPr lang="zh-TW" altLang="en-US" sz="1050" i="1">
                                  <a:latin typeface="Cambria Math" panose="02040503050406030204" pitchFamily="18" charset="0"/>
                                </a:rPr>
                              </m:ctrlPr>
                            </m:mPr>
                            <m:mr>
                              <m:e>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𝐴</m:t>
                                    </m:r>
                                  </m:e>
                                  <m:sub>
                                    <m:r>
                                      <a:rPr lang="zh-TW" altLang="en-US" sz="1050" i="1">
                                        <a:latin typeface="Cambria Math" panose="02040503050406030204" pitchFamily="18" charset="0"/>
                                      </a:rPr>
                                      <m:t>𝐿</m:t>
                                    </m:r>
                                  </m:sub>
                                </m:sSub>
                                <m:sSup>
                                  <m:sSupPr>
                                    <m:ctrlPr>
                                      <a:rPr lang="zh-TW" altLang="en-US" sz="1050" i="1">
                                        <a:latin typeface="Cambria Math" panose="02040503050406030204" pitchFamily="18" charset="0"/>
                                      </a:rPr>
                                    </m:ctrlPr>
                                  </m:sSupPr>
                                  <m:e>
                                    <m:d>
                                      <m:dPr>
                                        <m:ctrlPr>
                                          <a:rPr lang="zh-TW" altLang="en-US" sz="1050" i="1">
                                            <a:latin typeface="Cambria Math" panose="02040503050406030204" pitchFamily="18" charset="0"/>
                                          </a:rPr>
                                        </m:ctrlPr>
                                      </m:dPr>
                                      <m:e>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𝐵</m:t>
                                            </m:r>
                                          </m:e>
                                          <m:sub>
                                            <m:r>
                                              <a:rPr lang="zh-TW" altLang="en-US" sz="1050" i="1">
                                                <a:latin typeface="Cambria Math" panose="02040503050406030204" pitchFamily="18" charset="0"/>
                                              </a:rPr>
                                              <m:t>𝐿</m:t>
                                            </m:r>
                                          </m:sub>
                                        </m:sSub>
                                        <m:r>
                                          <a:rPr lang="zh-TW" altLang="en-US" sz="1050" i="0">
                                            <a:latin typeface="Cambria Math" panose="02040503050406030204" pitchFamily="18" charset="0"/>
                                          </a:rPr>
                                          <m:t>−</m:t>
                                        </m:r>
                                        <m:f>
                                          <m:fPr>
                                            <m:ctrlPr>
                                              <a:rPr lang="zh-TW" altLang="en-US" sz="1050" i="1">
                                                <a:latin typeface="Cambria Math" panose="02040503050406030204" pitchFamily="18" charset="0"/>
                                              </a:rPr>
                                            </m:ctrlPr>
                                          </m:fPr>
                                          <m:num>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num>
                                          <m:den>
                                            <m:r>
                                              <a:rPr lang="zh-TW" altLang="en-US" sz="1050" i="1">
                                                <a:latin typeface="Cambria Math" panose="02040503050406030204" pitchFamily="18" charset="0"/>
                                              </a:rPr>
                                              <m:t>𝜎</m:t>
                                            </m:r>
                                          </m:den>
                                        </m:f>
                                      </m:e>
                                    </m:d>
                                  </m:e>
                                  <m:sup>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𝑛</m:t>
                                        </m:r>
                                      </m:e>
                                      <m:sub>
                                        <m:r>
                                          <a:rPr lang="zh-TW" altLang="en-US" sz="1050" i="1">
                                            <a:latin typeface="Cambria Math" panose="02040503050406030204" pitchFamily="18" charset="0"/>
                                          </a:rPr>
                                          <m:t>𝐿</m:t>
                                        </m:r>
                                      </m:sub>
                                    </m:sSub>
                                  </m:sup>
                                </m:sSup>
                              </m:e>
                              <m:e>
                                <m:r>
                                  <m:rPr>
                                    <m:nor/>
                                  </m:rPr>
                                  <a:rPr lang="zh-TW" altLang="en-US" sz="1050" i="0"/>
                                  <m:t>for </m:t>
                                </m:r>
                                <m:f>
                                  <m:fPr>
                                    <m:ctrlPr>
                                      <a:rPr lang="zh-TW" altLang="en-US" sz="1050" i="1">
                                        <a:latin typeface="Cambria Math" panose="02040503050406030204" pitchFamily="18" charset="0"/>
                                      </a:rPr>
                                    </m:ctrlPr>
                                  </m:fPr>
                                  <m:num>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num>
                                  <m:den>
                                    <m:r>
                                      <a:rPr lang="zh-TW" altLang="en-US" sz="1050" i="1">
                                        <a:latin typeface="Cambria Math" panose="02040503050406030204" pitchFamily="18" charset="0"/>
                                      </a:rPr>
                                      <m:t>𝜎</m:t>
                                    </m:r>
                                  </m:den>
                                </m:f>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𝐿</m:t>
                                    </m:r>
                                  </m:sub>
                                </m:sSub>
                              </m:e>
                            </m:mr>
                            <m:mr>
                              <m:e>
                                <m:func>
                                  <m:funcPr>
                                    <m:ctrlPr>
                                      <a:rPr lang="zh-TW" altLang="en-US" sz="1050" i="0">
                                        <a:latin typeface="Cambria Math" panose="02040503050406030204" pitchFamily="18" charset="0"/>
                                      </a:rPr>
                                    </m:ctrlPr>
                                  </m:funcPr>
                                  <m:fName>
                                    <m:r>
                                      <m:rPr>
                                        <m:sty m:val="p"/>
                                      </m:rPr>
                                      <a:rPr lang="zh-TW" altLang="en-US" sz="1050" i="0">
                                        <a:latin typeface="Cambria Math" panose="02040503050406030204" pitchFamily="18" charset="0"/>
                                      </a:rPr>
                                      <m:t>exp</m:t>
                                    </m:r>
                                  </m:fName>
                                  <m:e>
                                    <m:d>
                                      <m:dPr>
                                        <m:ctrlPr>
                                          <a:rPr lang="zh-TW" altLang="en-US" sz="1050" i="0">
                                            <a:latin typeface="Cambria Math" panose="02040503050406030204" pitchFamily="18" charset="0"/>
                                          </a:rPr>
                                        </m:ctrlPr>
                                      </m:dPr>
                                      <m:e>
                                        <m:r>
                                          <a:rPr lang="zh-TW" altLang="en-US" sz="1050" i="0">
                                            <a:latin typeface="Cambria Math" panose="02040503050406030204" pitchFamily="18" charset="0"/>
                                          </a:rPr>
                                          <m:t>−</m:t>
                                        </m:r>
                                        <m:f>
                                          <m:fPr>
                                            <m:ctrlPr>
                                              <a:rPr lang="zh-TW" altLang="en-US" sz="1050" i="1">
                                                <a:latin typeface="Cambria Math" panose="02040503050406030204" pitchFamily="18" charset="0"/>
                                              </a:rPr>
                                            </m:ctrlPr>
                                          </m:fPr>
                                          <m:num>
                                            <m:sSup>
                                              <m:sSupPr>
                                                <m:ctrlPr>
                                                  <a:rPr lang="zh-TW" altLang="en-US" sz="1050" i="1">
                                                    <a:latin typeface="Cambria Math" panose="02040503050406030204" pitchFamily="18" charset="0"/>
                                                  </a:rPr>
                                                </m:ctrlPr>
                                              </m:sSupPr>
                                              <m:e>
                                                <m:d>
                                                  <m:dPr>
                                                    <m:ctrlPr>
                                                      <a:rPr lang="zh-TW" altLang="en-US" sz="1050" i="1">
                                                        <a:latin typeface="Cambria Math" panose="02040503050406030204" pitchFamily="18" charset="0"/>
                                                      </a:rPr>
                                                    </m:ctrlPr>
                                                  </m:dPr>
                                                  <m:e>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e>
                                                </m:d>
                                              </m:e>
                                              <m:sup>
                                                <m:r>
                                                  <a:rPr lang="zh-TW" altLang="en-US" sz="1050" i="0">
                                                    <a:latin typeface="Cambria Math" panose="02040503050406030204" pitchFamily="18" charset="0"/>
                                                  </a:rPr>
                                                  <m:t>2</m:t>
                                                </m:r>
                                              </m:sup>
                                            </m:sSup>
                                          </m:num>
                                          <m:den>
                                            <m:r>
                                              <a:rPr lang="zh-TW" altLang="en-US" sz="1050" i="0">
                                                <a:latin typeface="Cambria Math" panose="02040503050406030204" pitchFamily="18" charset="0"/>
                                              </a:rPr>
                                              <m:t>2</m:t>
                                            </m:r>
                                            <m:sSup>
                                              <m:sSupPr>
                                                <m:ctrlPr>
                                                  <a:rPr lang="zh-TW" altLang="en-US" sz="1050" i="1">
                                                    <a:latin typeface="Cambria Math" panose="02040503050406030204" pitchFamily="18" charset="0"/>
                                                  </a:rPr>
                                                </m:ctrlPr>
                                              </m:sSupPr>
                                              <m:e>
                                                <m:r>
                                                  <a:rPr lang="zh-TW" altLang="en-US" sz="1050" i="1">
                                                    <a:latin typeface="Cambria Math" panose="02040503050406030204" pitchFamily="18" charset="0"/>
                                                  </a:rPr>
                                                  <m:t>𝜎</m:t>
                                                </m:r>
                                              </m:e>
                                              <m:sup>
                                                <m:r>
                                                  <a:rPr lang="zh-TW" altLang="en-US" sz="1050" i="0">
                                                    <a:latin typeface="Cambria Math" panose="02040503050406030204" pitchFamily="18" charset="0"/>
                                                  </a:rPr>
                                                  <m:t>2</m:t>
                                                </m:r>
                                              </m:sup>
                                            </m:sSup>
                                          </m:den>
                                        </m:f>
                                      </m:e>
                                    </m:d>
                                  </m:e>
                                </m:func>
                              </m:e>
                              <m:e>
                                <m:r>
                                  <m:rPr>
                                    <m:nor/>
                                  </m:rPr>
                                  <a:rPr lang="zh-TW" altLang="en-US" sz="1050" i="0"/>
                                  <m:t>for </m:t>
                                </m:r>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𝐿</m:t>
                                    </m:r>
                                  </m:sub>
                                </m:sSub>
                                <m:r>
                                  <a:rPr lang="zh-TW" altLang="en-US" sz="1050" i="0">
                                    <a:latin typeface="Cambria Math" panose="02040503050406030204" pitchFamily="18" charset="0"/>
                                  </a:rPr>
                                  <m:t>&lt;</m:t>
                                </m:r>
                                <m:f>
                                  <m:fPr>
                                    <m:ctrlPr>
                                      <a:rPr lang="zh-TW" altLang="en-US" sz="1050" i="1">
                                        <a:latin typeface="Cambria Math" panose="02040503050406030204" pitchFamily="18" charset="0"/>
                                      </a:rPr>
                                    </m:ctrlPr>
                                  </m:fPr>
                                  <m:num>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num>
                                  <m:den>
                                    <m:r>
                                      <a:rPr lang="zh-TW" altLang="en-US" sz="1050" i="1">
                                        <a:latin typeface="Cambria Math" panose="02040503050406030204" pitchFamily="18" charset="0"/>
                                      </a:rPr>
                                      <m:t>𝜎</m:t>
                                    </m:r>
                                  </m:den>
                                </m:f>
                                <m:r>
                                  <a:rPr lang="zh-TW" altLang="en-US" sz="1050" i="0">
                                    <a:latin typeface="Cambria Math" panose="02040503050406030204" pitchFamily="18" charset="0"/>
                                  </a:rPr>
                                  <m:t>&lt;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𝑅</m:t>
                                    </m:r>
                                  </m:sub>
                                </m:sSub>
                              </m:e>
                            </m:mr>
                            <m:mr>
                              <m:e>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𝐴</m:t>
                                    </m:r>
                                  </m:e>
                                  <m:sub>
                                    <m:r>
                                      <a:rPr lang="zh-TW" altLang="en-US" sz="1050" i="1">
                                        <a:latin typeface="Cambria Math" panose="02040503050406030204" pitchFamily="18" charset="0"/>
                                      </a:rPr>
                                      <m:t>𝑅</m:t>
                                    </m:r>
                                  </m:sub>
                                </m:sSub>
                                <m:sSup>
                                  <m:sSupPr>
                                    <m:ctrlPr>
                                      <a:rPr lang="zh-TW" altLang="en-US" sz="1050" i="1">
                                        <a:latin typeface="Cambria Math" panose="02040503050406030204" pitchFamily="18" charset="0"/>
                                      </a:rPr>
                                    </m:ctrlPr>
                                  </m:sSupPr>
                                  <m:e>
                                    <m:d>
                                      <m:dPr>
                                        <m:ctrlPr>
                                          <a:rPr lang="zh-TW" altLang="en-US" sz="1050" i="1">
                                            <a:latin typeface="Cambria Math" panose="02040503050406030204" pitchFamily="18" charset="0"/>
                                          </a:rPr>
                                        </m:ctrlPr>
                                      </m:dPr>
                                      <m:e>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𝐵</m:t>
                                            </m:r>
                                          </m:e>
                                          <m:sub>
                                            <m:r>
                                              <a:rPr lang="zh-TW" altLang="en-US" sz="1050" i="1">
                                                <a:latin typeface="Cambria Math" panose="02040503050406030204" pitchFamily="18" charset="0"/>
                                              </a:rPr>
                                              <m:t>𝑅</m:t>
                                            </m:r>
                                          </m:sub>
                                        </m:sSub>
                                        <m:r>
                                          <a:rPr lang="zh-TW" altLang="en-US" sz="1050" i="0">
                                            <a:latin typeface="Cambria Math" panose="02040503050406030204" pitchFamily="18" charset="0"/>
                                          </a:rPr>
                                          <m:t>+</m:t>
                                        </m:r>
                                        <m:f>
                                          <m:fPr>
                                            <m:ctrlPr>
                                              <a:rPr lang="zh-TW" altLang="en-US" sz="1050" i="1">
                                                <a:latin typeface="Cambria Math" panose="02040503050406030204" pitchFamily="18" charset="0"/>
                                              </a:rPr>
                                            </m:ctrlPr>
                                          </m:fPr>
                                          <m:num>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num>
                                          <m:den>
                                            <m:r>
                                              <a:rPr lang="zh-TW" altLang="en-US" sz="1050" i="1">
                                                <a:latin typeface="Cambria Math" panose="02040503050406030204" pitchFamily="18" charset="0"/>
                                              </a:rPr>
                                              <m:t>𝜎</m:t>
                                            </m:r>
                                          </m:den>
                                        </m:f>
                                      </m:e>
                                    </m:d>
                                  </m:e>
                                  <m:sup>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𝑛</m:t>
                                        </m:r>
                                      </m:e>
                                      <m:sub>
                                        <m:r>
                                          <a:rPr lang="zh-TW" altLang="en-US" sz="1050" i="1">
                                            <a:latin typeface="Cambria Math" panose="02040503050406030204" pitchFamily="18" charset="0"/>
                                          </a:rPr>
                                          <m:t>𝑅</m:t>
                                        </m:r>
                                      </m:sub>
                                    </m:sSub>
                                  </m:sup>
                                </m:sSup>
                              </m:e>
                              <m:e>
                                <m:r>
                                  <m:rPr>
                                    <m:nor/>
                                  </m:rPr>
                                  <a:rPr lang="zh-TW" altLang="en-US" sz="1050" i="0"/>
                                  <m:t>for </m:t>
                                </m:r>
                                <m:f>
                                  <m:fPr>
                                    <m:ctrlPr>
                                      <a:rPr lang="zh-TW" altLang="en-US" sz="1050" i="1">
                                        <a:latin typeface="Cambria Math" panose="02040503050406030204" pitchFamily="18" charset="0"/>
                                      </a:rPr>
                                    </m:ctrlPr>
                                  </m:fPr>
                                  <m:num>
                                    <m:r>
                                      <a:rPr lang="zh-TW" altLang="en-US" sz="1050" i="1">
                                        <a:latin typeface="Cambria Math" panose="02040503050406030204" pitchFamily="18" charset="0"/>
                                      </a:rPr>
                                      <m:t>𝑥</m:t>
                                    </m:r>
                                    <m:r>
                                      <a:rPr lang="zh-TW" altLang="en-US" sz="1050" i="0">
                                        <a:latin typeface="Cambria Math" panose="02040503050406030204" pitchFamily="18" charset="0"/>
                                      </a:rPr>
                                      <m:t>−</m:t>
                                    </m:r>
                                    <m:r>
                                      <a:rPr lang="zh-TW" altLang="en-US" sz="1050" i="1">
                                        <a:latin typeface="Cambria Math" panose="02040503050406030204" pitchFamily="18" charset="0"/>
                                      </a:rPr>
                                      <m:t>𝜇</m:t>
                                    </m:r>
                                  </m:num>
                                  <m:den>
                                    <m:r>
                                      <a:rPr lang="zh-TW" altLang="en-US" sz="1050" i="1">
                                        <a:latin typeface="Cambria Math" panose="02040503050406030204" pitchFamily="18" charset="0"/>
                                      </a:rPr>
                                      <m:t>𝜎</m:t>
                                    </m:r>
                                  </m:den>
                                </m:f>
                                <m:r>
                                  <a:rPr lang="zh-TW" altLang="en-US" sz="1050" i="0">
                                    <a:latin typeface="Cambria Math" panose="02040503050406030204" pitchFamily="18" charset="0"/>
                                  </a:rPr>
                                  <m:t>≥</m:t>
                                </m:r>
                                <m:sSub>
                                  <m:sSubPr>
                                    <m:ctrlPr>
                                      <a:rPr lang="zh-TW" altLang="en-US" sz="1050" i="1">
                                        <a:latin typeface="Cambria Math" panose="02040503050406030204" pitchFamily="18" charset="0"/>
                                      </a:rPr>
                                    </m:ctrlPr>
                                  </m:sSubPr>
                                  <m:e>
                                    <m:r>
                                      <a:rPr lang="zh-TW" altLang="en-US" sz="1050" i="1">
                                        <a:latin typeface="Cambria Math" panose="02040503050406030204" pitchFamily="18" charset="0"/>
                                      </a:rPr>
                                      <m:t>𝛼</m:t>
                                    </m:r>
                                  </m:e>
                                  <m:sub>
                                    <m:r>
                                      <a:rPr lang="zh-TW" altLang="en-US" sz="1050" i="1">
                                        <a:latin typeface="Cambria Math" panose="02040503050406030204" pitchFamily="18" charset="0"/>
                                      </a:rPr>
                                      <m:t>𝑅</m:t>
                                    </m:r>
                                  </m:sub>
                                </m:sSub>
                              </m:e>
                            </m:mr>
                          </m:m>
                        </m:e>
                      </m:d>
                    </m:oMath>
                  </m:oMathPara>
                </a14:m>
                <a:endParaRPr lang="en-US" altLang="zh-TW" sz="1050" dirty="0">
                  <a:latin typeface="Google Sans Text"/>
                </a:endParaRPr>
              </a:p>
              <a:p>
                <a:pPr>
                  <a:buNone/>
                </a:pPr>
                <a:endParaRPr lang="en-US" altLang="zh-TW" sz="1400" dirty="0"/>
              </a:p>
              <a:p>
                <a:pPr>
                  <a:buNone/>
                </a:pPr>
                <a:r>
                  <a:rPr lang="zh-TW" altLang="zh-TW" sz="1400" dirty="0"/>
                  <a:t>Double-Sided Crystal Ball </a:t>
                </a:r>
                <a:r>
                  <a:rPr lang="en-US" altLang="zh-TW" sz="1400" dirty="0"/>
                  <a:t>consists of a g</a:t>
                </a:r>
                <a:r>
                  <a:rPr lang="zh-TW" altLang="zh-TW" sz="1400" dirty="0"/>
                  <a:t>aussian core</a:t>
                </a:r>
                <a:r>
                  <a:rPr lang="en-US" altLang="zh-TW" sz="1400" dirty="0"/>
                  <a:t> </a:t>
                </a:r>
                <a:r>
                  <a:rPr lang="zh-TW" altLang="zh-TW" sz="1400" dirty="0"/>
                  <a:t>that</a:t>
                </a:r>
                <a:endParaRPr lang="en-US" altLang="zh-TW" sz="1400" dirty="0"/>
              </a:p>
              <a:p>
                <a:pPr>
                  <a:buNone/>
                </a:pPr>
                <a:r>
                  <a:rPr lang="zh-TW" altLang="zh-TW" sz="1400" dirty="0"/>
                  <a:t>smoothly transitions into a power-law tail on</a:t>
                </a:r>
                <a:r>
                  <a:rPr lang="en-US" altLang="zh-TW" sz="1400" dirty="0"/>
                  <a:t> the</a:t>
                </a:r>
                <a:r>
                  <a:rPr lang="zh-TW" altLang="zh-TW" sz="1400" dirty="0"/>
                  <a:t> </a:t>
                </a:r>
                <a:r>
                  <a:rPr lang="en-US" altLang="zh-TW" sz="1400" dirty="0"/>
                  <a:t>both </a:t>
                </a:r>
                <a:r>
                  <a:rPr lang="zh-TW" altLang="zh-TW" sz="1400" dirty="0"/>
                  <a:t>side</a:t>
                </a:r>
                <a:r>
                  <a:rPr lang="en-US" altLang="zh-TW" sz="1400" dirty="0"/>
                  <a:t>s</a:t>
                </a:r>
                <a:r>
                  <a:rPr lang="zh-TW" altLang="zh-TW" sz="1400" dirty="0"/>
                  <a:t>.</a:t>
                </a:r>
                <a:endParaRPr lang="en-US" altLang="zh-TW" sz="1400" dirty="0">
                  <a:effectLst/>
                </a:endParaRPr>
              </a:p>
            </p:txBody>
          </p:sp>
        </mc:Choice>
        <mc:Fallback xmlns="">
          <p:sp>
            <p:nvSpPr>
              <p:cNvPr id="12" name="Content Placeholder 7">
                <a:extLst>
                  <a:ext uri="{FF2B5EF4-FFF2-40B4-BE49-F238E27FC236}">
                    <a16:creationId xmlns:a16="http://schemas.microsoft.com/office/drawing/2014/main" id="{D0E04BDE-75FB-4BA6-5C7B-A71D9C6E3D62}"/>
                  </a:ext>
                </a:extLst>
              </p:cNvPr>
              <p:cNvSpPr txBox="1">
                <a:spLocks noGrp="1" noRot="1" noChangeAspect="1" noMove="1" noResize="1" noEditPoints="1" noAdjustHandles="1" noChangeArrowheads="1" noChangeShapeType="1" noTextEdit="1"/>
              </p:cNvSpPr>
              <p:nvPr>
                <p:ph idx="1"/>
              </p:nvPr>
            </p:nvSpPr>
            <p:spPr>
              <a:xfrm>
                <a:off x="3922739" y="1353311"/>
                <a:ext cx="5041749" cy="2629181"/>
              </a:xfrm>
              <a:prstGeom prst="rect">
                <a:avLst/>
              </a:prstGeom>
              <a:blipFill>
                <a:blip r:embed="rId4"/>
                <a:stretch>
                  <a:fillRect l="-362" t="-696" b="-1392"/>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B056C869-B92F-7CD6-BBED-9996B33562D6}"/>
              </a:ext>
            </a:extLst>
          </p:cNvPr>
          <p:cNvSpPr txBox="1"/>
          <p:nvPr/>
        </p:nvSpPr>
        <p:spPr>
          <a:xfrm>
            <a:off x="272098" y="2746017"/>
            <a:ext cx="1008113" cy="307777"/>
          </a:xfrm>
          <a:prstGeom prst="rect">
            <a:avLst/>
          </a:prstGeom>
          <a:noFill/>
        </p:spPr>
        <p:txBody>
          <a:bodyPr wrap="square" rtlCol="0">
            <a:spAutoFit/>
          </a:bodyPr>
          <a:lstStyle/>
          <a:p>
            <a:r>
              <a:rPr lang="en-US" sz="1400" b="1" dirty="0">
                <a:solidFill>
                  <a:srgbClr val="FF0000"/>
                </a:solidFill>
              </a:rPr>
              <a:t>1</a:t>
            </a:r>
            <a:r>
              <a:rPr lang="en-US" sz="1400" b="1" baseline="30000" dirty="0">
                <a:solidFill>
                  <a:srgbClr val="FF0000"/>
                </a:solidFill>
              </a:rPr>
              <a:t>st</a:t>
            </a:r>
            <a:r>
              <a:rPr lang="en-US" sz="1400" b="1" dirty="0">
                <a:solidFill>
                  <a:srgbClr val="FF0000"/>
                </a:solidFill>
              </a:rPr>
              <a:t> peak</a:t>
            </a:r>
          </a:p>
        </p:txBody>
      </p:sp>
      <p:sp>
        <p:nvSpPr>
          <p:cNvPr id="18" name="TextBox 17">
            <a:extLst>
              <a:ext uri="{FF2B5EF4-FFF2-40B4-BE49-F238E27FC236}">
                <a16:creationId xmlns:a16="http://schemas.microsoft.com/office/drawing/2014/main" id="{FD05F628-6331-2ACD-29B0-905F830C6939}"/>
              </a:ext>
            </a:extLst>
          </p:cNvPr>
          <p:cNvSpPr txBox="1"/>
          <p:nvPr/>
        </p:nvSpPr>
        <p:spPr>
          <a:xfrm>
            <a:off x="683568" y="1649653"/>
            <a:ext cx="1008113" cy="307777"/>
          </a:xfrm>
          <a:prstGeom prst="rect">
            <a:avLst/>
          </a:prstGeom>
          <a:noFill/>
        </p:spPr>
        <p:txBody>
          <a:bodyPr wrap="square" rtlCol="0">
            <a:spAutoFit/>
          </a:bodyPr>
          <a:lstStyle/>
          <a:p>
            <a:r>
              <a:rPr lang="en-US" sz="1400" b="1" dirty="0">
                <a:solidFill>
                  <a:srgbClr val="FF0000"/>
                </a:solidFill>
              </a:rPr>
              <a:t> 2</a:t>
            </a:r>
            <a:r>
              <a:rPr lang="en-US" sz="1400" b="1" baseline="30000" dirty="0">
                <a:solidFill>
                  <a:srgbClr val="FF0000"/>
                </a:solidFill>
              </a:rPr>
              <a:t>nd</a:t>
            </a:r>
            <a:r>
              <a:rPr lang="en-US" sz="1400" b="1" dirty="0">
                <a:solidFill>
                  <a:srgbClr val="FF0000"/>
                </a:solidFill>
              </a:rPr>
              <a:t> peak</a:t>
            </a:r>
          </a:p>
        </p:txBody>
      </p:sp>
      <p:sp>
        <p:nvSpPr>
          <p:cNvPr id="20" name="TextBox 19">
            <a:extLst>
              <a:ext uri="{FF2B5EF4-FFF2-40B4-BE49-F238E27FC236}">
                <a16:creationId xmlns:a16="http://schemas.microsoft.com/office/drawing/2014/main" id="{AAE293A3-54D4-EE7B-9E97-3F0B00D46EBD}"/>
              </a:ext>
            </a:extLst>
          </p:cNvPr>
          <p:cNvSpPr txBox="1"/>
          <p:nvPr/>
        </p:nvSpPr>
        <p:spPr>
          <a:xfrm>
            <a:off x="2300151" y="3386450"/>
            <a:ext cx="1008113" cy="307777"/>
          </a:xfrm>
          <a:prstGeom prst="rect">
            <a:avLst/>
          </a:prstGeom>
          <a:noFill/>
        </p:spPr>
        <p:txBody>
          <a:bodyPr wrap="square" rtlCol="0">
            <a:spAutoFit/>
          </a:bodyPr>
          <a:lstStyle/>
          <a:p>
            <a:r>
              <a:rPr lang="en-US" sz="1400" b="1" dirty="0">
                <a:solidFill>
                  <a:srgbClr val="FF0000"/>
                </a:solidFill>
              </a:rPr>
              <a:t>3</a:t>
            </a:r>
            <a:r>
              <a:rPr lang="en-US" sz="1400" b="1" baseline="30000" dirty="0">
                <a:solidFill>
                  <a:srgbClr val="FF0000"/>
                </a:solidFill>
              </a:rPr>
              <a:t>rd</a:t>
            </a:r>
            <a:r>
              <a:rPr lang="en-US" sz="1400" b="1" dirty="0">
                <a:solidFill>
                  <a:srgbClr val="FF0000"/>
                </a:solidFill>
              </a:rPr>
              <a:t> peak</a:t>
            </a:r>
          </a:p>
        </p:txBody>
      </p:sp>
      <p:sp>
        <p:nvSpPr>
          <p:cNvPr id="22" name="TextBox 21">
            <a:extLst>
              <a:ext uri="{FF2B5EF4-FFF2-40B4-BE49-F238E27FC236}">
                <a16:creationId xmlns:a16="http://schemas.microsoft.com/office/drawing/2014/main" id="{398AF869-8B8D-1551-8BB2-776777C30FE8}"/>
              </a:ext>
            </a:extLst>
          </p:cNvPr>
          <p:cNvSpPr txBox="1"/>
          <p:nvPr/>
        </p:nvSpPr>
        <p:spPr>
          <a:xfrm>
            <a:off x="395536" y="4764734"/>
            <a:ext cx="8352928" cy="1323439"/>
          </a:xfrm>
          <a:prstGeom prst="rect">
            <a:avLst/>
          </a:prstGeom>
          <a:solidFill>
            <a:srgbClr val="CCECFF"/>
          </a:solidFill>
        </p:spPr>
        <p:txBody>
          <a:bodyPr wrap="square">
            <a:spAutoFit/>
          </a:bodyPr>
          <a:lstStyle/>
          <a:p>
            <a:pPr marL="285750" indent="-285750">
              <a:buFont typeface="Arial" panose="020B0604020202020204" pitchFamily="34" charset="0"/>
              <a:buChar char="•"/>
            </a:pPr>
            <a:r>
              <a:rPr lang="en-US" sz="1600" b="1" dirty="0"/>
              <a:t>1st peak : </a:t>
            </a:r>
            <a:r>
              <a:rPr lang="en-US" sz="1600" dirty="0"/>
              <a:t>fit by DSCB, background, expect to be removed if apply tracking.</a:t>
            </a:r>
            <a:endParaRPr lang="en-US" sz="1200" dirty="0"/>
          </a:p>
          <a:p>
            <a:pPr marL="285750" indent="-285750">
              <a:buFont typeface="Arial" panose="020B0604020202020204" pitchFamily="34" charset="0"/>
              <a:buChar char="•"/>
            </a:pPr>
            <a:r>
              <a:rPr lang="en-US" sz="1600" b="1" dirty="0"/>
              <a:t>2nd peak : </a:t>
            </a:r>
            <a:r>
              <a:rPr lang="en-US" sz="1600" dirty="0"/>
              <a:t>fit by DSCB, </a:t>
            </a:r>
            <a:r>
              <a:rPr lang="en-US" sz="1600" b="1" dirty="0"/>
              <a:t>E3x3 main peak, energy resolution sigma/mean.</a:t>
            </a:r>
            <a:endParaRPr lang="en-US" sz="1200" b="1" dirty="0"/>
          </a:p>
          <a:p>
            <a:pPr marL="285750" indent="-285750">
              <a:buFont typeface="Arial" panose="020B0604020202020204" pitchFamily="34" charset="0"/>
              <a:buChar char="•"/>
            </a:pPr>
            <a:r>
              <a:rPr lang="en-US" sz="1600" b="1" dirty="0"/>
              <a:t>3rd peak : </a:t>
            </a:r>
            <a:r>
              <a:rPr lang="en-US" sz="1600" dirty="0"/>
              <a:t>fit by gaussian, should not be there, problem with </a:t>
            </a:r>
            <a:r>
              <a:rPr lang="en-US" sz="1600" b="1" dirty="0"/>
              <a:t>timing matching of 2 FPGAs on DAQ</a:t>
            </a:r>
            <a:r>
              <a:rPr lang="en-US" sz="1600" dirty="0"/>
              <a:t>, low percentage. We are now trying to realign the data. Expect this bump disappear after. </a:t>
            </a:r>
            <a:endParaRPr lang="en-US" sz="1200" dirty="0"/>
          </a:p>
        </p:txBody>
      </p:sp>
      <p:sp>
        <p:nvSpPr>
          <p:cNvPr id="6" name="Slide Number Placeholder 5">
            <a:extLst>
              <a:ext uri="{FF2B5EF4-FFF2-40B4-BE49-F238E27FC236}">
                <a16:creationId xmlns:a16="http://schemas.microsoft.com/office/drawing/2014/main" id="{7C5BC7B2-7573-49B8-9AAE-A6308DED2227}"/>
              </a:ext>
            </a:extLst>
          </p:cNvPr>
          <p:cNvSpPr>
            <a:spLocks noGrp="1"/>
          </p:cNvSpPr>
          <p:nvPr>
            <p:ph type="sldNum" sz="quarter" idx="12"/>
          </p:nvPr>
        </p:nvSpPr>
        <p:spPr/>
        <p:txBody>
          <a:bodyPr/>
          <a:lstStyle/>
          <a:p>
            <a:fld id="{A19621D2-C8FC-4F75-9E5A-153A48AC0064}" type="slidenum">
              <a:rPr lang="en-US" altLang="ja-JP" smtClean="0"/>
              <a:pPr/>
              <a:t>19</a:t>
            </a:fld>
            <a:r>
              <a:rPr lang="en-US" altLang="ja-JP"/>
              <a:t>/25</a:t>
            </a:r>
            <a:endParaRPr lang="en-US" altLang="ja-JP" dirty="0"/>
          </a:p>
        </p:txBody>
      </p:sp>
    </p:spTree>
    <p:extLst>
      <p:ext uri="{BB962C8B-B14F-4D97-AF65-F5344CB8AC3E}">
        <p14:creationId xmlns:p14="http://schemas.microsoft.com/office/powerpoint/2010/main" val="3524510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20B4B-C58C-AA6E-EB73-A54B9C0FE475}"/>
              </a:ext>
            </a:extLst>
          </p:cNvPr>
          <p:cNvSpPr>
            <a:spLocks noGrp="1"/>
          </p:cNvSpPr>
          <p:nvPr>
            <p:ph type="title"/>
          </p:nvPr>
        </p:nvSpPr>
        <p:spPr/>
        <p:txBody>
          <a:bodyPr/>
          <a:lstStyle/>
          <a:p>
            <a:r>
              <a:rPr lang="en-US" sz="4000" dirty="0"/>
              <a:t>Data Analysis(4) : E3x3 of All Energies</a:t>
            </a:r>
          </a:p>
        </p:txBody>
      </p:sp>
      <p:sp>
        <p:nvSpPr>
          <p:cNvPr id="3" name="Date Placeholder 2">
            <a:extLst>
              <a:ext uri="{FF2B5EF4-FFF2-40B4-BE49-F238E27FC236}">
                <a16:creationId xmlns:a16="http://schemas.microsoft.com/office/drawing/2014/main" id="{780E68D3-4646-AF98-51C0-1F5F269F9A6D}"/>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51BF9B9B-A43B-6AC8-1BB3-0A672F3D1799}"/>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7" name="Content Placeholder 7">
            <a:extLst>
              <a:ext uri="{FF2B5EF4-FFF2-40B4-BE49-F238E27FC236}">
                <a16:creationId xmlns:a16="http://schemas.microsoft.com/office/drawing/2014/main" id="{0A1DB8D3-4B66-7C30-7697-C5CF4CF2DAAE}"/>
              </a:ext>
            </a:extLst>
          </p:cNvPr>
          <p:cNvPicPr>
            <a:picLocks noChangeAspect="1"/>
          </p:cNvPicPr>
          <p:nvPr/>
        </p:nvPicPr>
        <p:blipFill>
          <a:blip r:embed="rId2"/>
          <a:srcRect l="273"/>
          <a:stretch>
            <a:fillRect/>
          </a:stretch>
        </p:blipFill>
        <p:spPr>
          <a:xfrm>
            <a:off x="-4313" y="1266165"/>
            <a:ext cx="2286000" cy="1861462"/>
          </a:xfrm>
          <a:prstGeom prst="rect">
            <a:avLst/>
          </a:prstGeom>
        </p:spPr>
      </p:pic>
      <p:pic>
        <p:nvPicPr>
          <p:cNvPr id="11" name="Content Placeholder 7">
            <a:extLst>
              <a:ext uri="{FF2B5EF4-FFF2-40B4-BE49-F238E27FC236}">
                <a16:creationId xmlns:a16="http://schemas.microsoft.com/office/drawing/2014/main" id="{C4850A97-4123-2E76-FBD9-2E2C95DC8675}"/>
              </a:ext>
            </a:extLst>
          </p:cNvPr>
          <p:cNvPicPr>
            <a:picLocks noChangeAspect="1"/>
          </p:cNvPicPr>
          <p:nvPr/>
        </p:nvPicPr>
        <p:blipFill>
          <a:blip r:embed="rId3"/>
          <a:stretch>
            <a:fillRect/>
          </a:stretch>
        </p:blipFill>
        <p:spPr>
          <a:xfrm>
            <a:off x="2277687" y="1301737"/>
            <a:ext cx="2286000" cy="1857555"/>
          </a:xfrm>
          <a:prstGeom prst="rect">
            <a:avLst/>
          </a:prstGeom>
        </p:spPr>
      </p:pic>
      <p:pic>
        <p:nvPicPr>
          <p:cNvPr id="13" name="Picture 7">
            <a:extLst>
              <a:ext uri="{FF2B5EF4-FFF2-40B4-BE49-F238E27FC236}">
                <a16:creationId xmlns:a16="http://schemas.microsoft.com/office/drawing/2014/main" id="{410D4CD7-6ADA-9BA7-8AC0-57ABF71F5B5F}"/>
              </a:ext>
            </a:extLst>
          </p:cNvPr>
          <p:cNvPicPr>
            <a:picLocks noChangeAspect="1"/>
          </p:cNvPicPr>
          <p:nvPr/>
        </p:nvPicPr>
        <p:blipFill>
          <a:blip r:embed="rId4"/>
          <a:stretch>
            <a:fillRect/>
          </a:stretch>
        </p:blipFill>
        <p:spPr>
          <a:xfrm>
            <a:off x="4572000" y="1287513"/>
            <a:ext cx="2286000" cy="1861868"/>
          </a:xfrm>
          <a:prstGeom prst="rect">
            <a:avLst/>
          </a:prstGeom>
        </p:spPr>
      </p:pic>
      <p:pic>
        <p:nvPicPr>
          <p:cNvPr id="16" name="Picture 13">
            <a:extLst>
              <a:ext uri="{FF2B5EF4-FFF2-40B4-BE49-F238E27FC236}">
                <a16:creationId xmlns:a16="http://schemas.microsoft.com/office/drawing/2014/main" id="{F54E8089-FE8A-F20A-AD00-24A5411A4D9D}"/>
              </a:ext>
            </a:extLst>
          </p:cNvPr>
          <p:cNvPicPr>
            <a:picLocks noChangeAspect="1"/>
          </p:cNvPicPr>
          <p:nvPr/>
        </p:nvPicPr>
        <p:blipFill>
          <a:blip r:embed="rId5"/>
          <a:stretch>
            <a:fillRect/>
          </a:stretch>
        </p:blipFill>
        <p:spPr>
          <a:xfrm>
            <a:off x="6866313" y="1266165"/>
            <a:ext cx="2286000" cy="1861602"/>
          </a:xfrm>
          <a:prstGeom prst="rect">
            <a:avLst/>
          </a:prstGeom>
        </p:spPr>
      </p:pic>
      <mc:AlternateContent xmlns:mc="http://schemas.openxmlformats.org/markup-compatibility/2006" xmlns:a14="http://schemas.microsoft.com/office/drawing/2010/main">
        <mc:Choice Requires="a14">
          <p:sp>
            <p:nvSpPr>
              <p:cNvPr id="25" name="文字方塊 36">
                <a:extLst>
                  <a:ext uri="{FF2B5EF4-FFF2-40B4-BE49-F238E27FC236}">
                    <a16:creationId xmlns:a16="http://schemas.microsoft.com/office/drawing/2014/main" id="{49FE623D-82F5-7761-A1D3-9178E2F35CBA}"/>
                  </a:ext>
                </a:extLst>
              </p:cNvPr>
              <p:cNvSpPr txBox="1"/>
              <p:nvPr/>
            </p:nvSpPr>
            <p:spPr>
              <a:xfrm>
                <a:off x="394916" y="1071613"/>
                <a:ext cx="1651221"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𝟖𝟐𝟑</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25" name="文字方塊 36">
                <a:extLst>
                  <a:ext uri="{FF2B5EF4-FFF2-40B4-BE49-F238E27FC236}">
                    <a16:creationId xmlns:a16="http://schemas.microsoft.com/office/drawing/2014/main" id="{49FE623D-82F5-7761-A1D3-9178E2F35CBA}"/>
                  </a:ext>
                </a:extLst>
              </p:cNvPr>
              <p:cNvSpPr txBox="1">
                <a:spLocks noRot="1" noChangeAspect="1" noMove="1" noResize="1" noEditPoints="1" noAdjustHandles="1" noChangeArrowheads="1" noChangeShapeType="1" noTextEdit="1"/>
              </p:cNvSpPr>
              <p:nvPr/>
            </p:nvSpPr>
            <p:spPr>
              <a:xfrm>
                <a:off x="394916" y="1071613"/>
                <a:ext cx="1651221" cy="307777"/>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文字方塊 37">
                <a:extLst>
                  <a:ext uri="{FF2B5EF4-FFF2-40B4-BE49-F238E27FC236}">
                    <a16:creationId xmlns:a16="http://schemas.microsoft.com/office/drawing/2014/main" id="{A22ABCA7-AF83-E0A6-70A0-555F90B6EA83}"/>
                  </a:ext>
                </a:extLst>
              </p:cNvPr>
              <p:cNvSpPr txBox="1"/>
              <p:nvPr/>
            </p:nvSpPr>
            <p:spPr>
              <a:xfrm>
                <a:off x="4879918" y="1087498"/>
                <a:ext cx="1708306" cy="307777"/>
              </a:xfrm>
              <a:prstGeom prst="rect">
                <a:avLst/>
              </a:prstGeom>
              <a:solidFill>
                <a:schemeClr val="bg1"/>
              </a:solidFill>
            </p:spPr>
            <p:txBody>
              <a:bodyPr wrap="squar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𝟓𝟖𝟒</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26" name="文字方塊 37">
                <a:extLst>
                  <a:ext uri="{FF2B5EF4-FFF2-40B4-BE49-F238E27FC236}">
                    <a16:creationId xmlns:a16="http://schemas.microsoft.com/office/drawing/2014/main" id="{A22ABCA7-AF83-E0A6-70A0-555F90B6EA83}"/>
                  </a:ext>
                </a:extLst>
              </p:cNvPr>
              <p:cNvSpPr txBox="1">
                <a:spLocks noRot="1" noChangeAspect="1" noMove="1" noResize="1" noEditPoints="1" noAdjustHandles="1" noChangeArrowheads="1" noChangeShapeType="1" noTextEdit="1"/>
              </p:cNvSpPr>
              <p:nvPr/>
            </p:nvSpPr>
            <p:spPr>
              <a:xfrm>
                <a:off x="4879918" y="1087498"/>
                <a:ext cx="1708306" cy="30777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文字方塊 39">
                <a:extLst>
                  <a:ext uri="{FF2B5EF4-FFF2-40B4-BE49-F238E27FC236}">
                    <a16:creationId xmlns:a16="http://schemas.microsoft.com/office/drawing/2014/main" id="{AF8D1AAA-1EE3-0454-41B1-909DB438A090}"/>
                  </a:ext>
                </a:extLst>
              </p:cNvPr>
              <p:cNvSpPr txBox="1"/>
              <p:nvPr/>
            </p:nvSpPr>
            <p:spPr>
              <a:xfrm>
                <a:off x="2642979" y="1112276"/>
                <a:ext cx="1651221"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𝟕𝟎𝟓</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28" name="文字方塊 39">
                <a:extLst>
                  <a:ext uri="{FF2B5EF4-FFF2-40B4-BE49-F238E27FC236}">
                    <a16:creationId xmlns:a16="http://schemas.microsoft.com/office/drawing/2014/main" id="{AF8D1AAA-1EE3-0454-41B1-909DB438A090}"/>
                  </a:ext>
                </a:extLst>
              </p:cNvPr>
              <p:cNvSpPr txBox="1">
                <a:spLocks noRot="1" noChangeAspect="1" noMove="1" noResize="1" noEditPoints="1" noAdjustHandles="1" noChangeArrowheads="1" noChangeShapeType="1" noTextEdit="1"/>
              </p:cNvSpPr>
              <p:nvPr/>
            </p:nvSpPr>
            <p:spPr>
              <a:xfrm>
                <a:off x="2642979" y="1112276"/>
                <a:ext cx="1651221"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字方塊 40">
                <a:extLst>
                  <a:ext uri="{FF2B5EF4-FFF2-40B4-BE49-F238E27FC236}">
                    <a16:creationId xmlns:a16="http://schemas.microsoft.com/office/drawing/2014/main" id="{0FD44812-D0DA-0708-8E5A-1B66DCE99C12}"/>
                  </a:ext>
                </a:extLst>
              </p:cNvPr>
              <p:cNvSpPr txBox="1"/>
              <p:nvPr/>
            </p:nvSpPr>
            <p:spPr>
              <a:xfrm>
                <a:off x="7191865" y="1074218"/>
                <a:ext cx="1651221"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𝟒𝟗𝟐</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29" name="文字方塊 40">
                <a:extLst>
                  <a:ext uri="{FF2B5EF4-FFF2-40B4-BE49-F238E27FC236}">
                    <a16:creationId xmlns:a16="http://schemas.microsoft.com/office/drawing/2014/main" id="{0FD44812-D0DA-0708-8E5A-1B66DCE99C12}"/>
                  </a:ext>
                </a:extLst>
              </p:cNvPr>
              <p:cNvSpPr txBox="1">
                <a:spLocks noRot="1" noChangeAspect="1" noMove="1" noResize="1" noEditPoints="1" noAdjustHandles="1" noChangeArrowheads="1" noChangeShapeType="1" noTextEdit="1"/>
              </p:cNvSpPr>
              <p:nvPr/>
            </p:nvSpPr>
            <p:spPr>
              <a:xfrm>
                <a:off x="7191865" y="1074218"/>
                <a:ext cx="1651221" cy="307777"/>
              </a:xfrm>
              <a:prstGeom prst="rect">
                <a:avLst/>
              </a:prstGeom>
              <a:blipFill>
                <a:blip r:embed="rId9"/>
                <a:stretch>
                  <a:fillRect/>
                </a:stretch>
              </a:blipFill>
            </p:spPr>
            <p:txBody>
              <a:bodyPr/>
              <a:lstStyle/>
              <a:p>
                <a:r>
                  <a:rPr lang="en-US">
                    <a:noFill/>
                  </a:rPr>
                  <a:t> </a:t>
                </a:r>
              </a:p>
            </p:txBody>
          </p:sp>
        </mc:Fallback>
      </mc:AlternateContent>
      <p:pic>
        <p:nvPicPr>
          <p:cNvPr id="37" name="Content Placeholder 7">
            <a:extLst>
              <a:ext uri="{FF2B5EF4-FFF2-40B4-BE49-F238E27FC236}">
                <a16:creationId xmlns:a16="http://schemas.microsoft.com/office/drawing/2014/main" id="{7E41B6C7-55CA-AAF1-8F24-2191662AB50F}"/>
              </a:ext>
            </a:extLst>
          </p:cNvPr>
          <p:cNvPicPr>
            <a:picLocks noChangeAspect="1"/>
          </p:cNvPicPr>
          <p:nvPr/>
        </p:nvPicPr>
        <p:blipFill>
          <a:blip r:embed="rId10"/>
          <a:stretch>
            <a:fillRect/>
          </a:stretch>
        </p:blipFill>
        <p:spPr>
          <a:xfrm>
            <a:off x="28862" y="3843741"/>
            <a:ext cx="2286000" cy="1860163"/>
          </a:xfrm>
          <a:prstGeom prst="rect">
            <a:avLst/>
          </a:prstGeom>
        </p:spPr>
      </p:pic>
      <p:pic>
        <p:nvPicPr>
          <p:cNvPr id="39" name="Picture 7">
            <a:extLst>
              <a:ext uri="{FF2B5EF4-FFF2-40B4-BE49-F238E27FC236}">
                <a16:creationId xmlns:a16="http://schemas.microsoft.com/office/drawing/2014/main" id="{8175814A-B779-D340-6E07-EA99579C6EE0}"/>
              </a:ext>
            </a:extLst>
          </p:cNvPr>
          <p:cNvPicPr>
            <a:picLocks noChangeAspect="1"/>
          </p:cNvPicPr>
          <p:nvPr/>
        </p:nvPicPr>
        <p:blipFill>
          <a:blip r:embed="rId11"/>
          <a:stretch>
            <a:fillRect/>
          </a:stretch>
        </p:blipFill>
        <p:spPr>
          <a:xfrm>
            <a:off x="2277686" y="3820487"/>
            <a:ext cx="2286000" cy="1858724"/>
          </a:xfrm>
          <a:prstGeom prst="rect">
            <a:avLst/>
          </a:prstGeom>
        </p:spPr>
      </p:pic>
      <p:pic>
        <p:nvPicPr>
          <p:cNvPr id="41" name="Picture 7">
            <a:extLst>
              <a:ext uri="{FF2B5EF4-FFF2-40B4-BE49-F238E27FC236}">
                <a16:creationId xmlns:a16="http://schemas.microsoft.com/office/drawing/2014/main" id="{3D3F958F-AEC7-A372-E0DC-AAE87C0F1887}"/>
              </a:ext>
            </a:extLst>
          </p:cNvPr>
          <p:cNvPicPr>
            <a:picLocks noChangeAspect="1"/>
          </p:cNvPicPr>
          <p:nvPr/>
        </p:nvPicPr>
        <p:blipFill>
          <a:blip r:embed="rId12"/>
          <a:stretch>
            <a:fillRect/>
          </a:stretch>
        </p:blipFill>
        <p:spPr>
          <a:xfrm>
            <a:off x="4563686" y="3821338"/>
            <a:ext cx="2286000" cy="1857873"/>
          </a:xfrm>
          <a:prstGeom prst="rect">
            <a:avLst/>
          </a:prstGeom>
        </p:spPr>
      </p:pic>
      <p:pic>
        <p:nvPicPr>
          <p:cNvPr id="43" name="Picture 7">
            <a:extLst>
              <a:ext uri="{FF2B5EF4-FFF2-40B4-BE49-F238E27FC236}">
                <a16:creationId xmlns:a16="http://schemas.microsoft.com/office/drawing/2014/main" id="{47564CAA-F584-BB95-75AE-F80C716B112C}"/>
              </a:ext>
            </a:extLst>
          </p:cNvPr>
          <p:cNvPicPr>
            <a:picLocks noChangeAspect="1"/>
          </p:cNvPicPr>
          <p:nvPr/>
        </p:nvPicPr>
        <p:blipFill>
          <a:blip r:embed="rId13"/>
          <a:stretch>
            <a:fillRect/>
          </a:stretch>
        </p:blipFill>
        <p:spPr>
          <a:xfrm>
            <a:off x="6866313" y="3817725"/>
            <a:ext cx="2286000" cy="1861486"/>
          </a:xfrm>
          <a:prstGeom prst="rect">
            <a:avLst/>
          </a:prstGeom>
        </p:spPr>
      </p:pic>
      <mc:AlternateContent xmlns:mc="http://schemas.openxmlformats.org/markup-compatibility/2006" xmlns:a14="http://schemas.microsoft.com/office/drawing/2010/main">
        <mc:Choice Requires="a14">
          <p:sp>
            <p:nvSpPr>
              <p:cNvPr id="45" name="文字方塊 36">
                <a:extLst>
                  <a:ext uri="{FF2B5EF4-FFF2-40B4-BE49-F238E27FC236}">
                    <a16:creationId xmlns:a16="http://schemas.microsoft.com/office/drawing/2014/main" id="{CA1D6B48-64C4-1C8C-8C38-8D626FFA9BBC}"/>
                  </a:ext>
                </a:extLst>
              </p:cNvPr>
              <p:cNvSpPr txBox="1"/>
              <p:nvPr/>
            </p:nvSpPr>
            <p:spPr>
              <a:xfrm>
                <a:off x="394916" y="3641905"/>
                <a:ext cx="1691297"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𝟑𝟗𝟓</m:t>
                      </m:r>
                      <m:r>
                        <a:rPr lang="en-US" altLang="zh-TW" sz="1400" b="1" i="1" smtClean="0">
                          <a:solidFill>
                            <a:schemeClr val="tx1"/>
                          </a:solidFill>
                          <a:latin typeface="Cambria Math" panose="02040503050406030204" pitchFamily="18" charset="0"/>
                        </a:rPr>
                        <m:t> </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45" name="文字方塊 36">
                <a:extLst>
                  <a:ext uri="{FF2B5EF4-FFF2-40B4-BE49-F238E27FC236}">
                    <a16:creationId xmlns:a16="http://schemas.microsoft.com/office/drawing/2014/main" id="{CA1D6B48-64C4-1C8C-8C38-8D626FFA9BBC}"/>
                  </a:ext>
                </a:extLst>
              </p:cNvPr>
              <p:cNvSpPr txBox="1">
                <a:spLocks noRot="1" noChangeAspect="1" noMove="1" noResize="1" noEditPoints="1" noAdjustHandles="1" noChangeArrowheads="1" noChangeShapeType="1" noTextEdit="1"/>
              </p:cNvSpPr>
              <p:nvPr/>
            </p:nvSpPr>
            <p:spPr>
              <a:xfrm>
                <a:off x="394916" y="3641905"/>
                <a:ext cx="1691297" cy="307777"/>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字方塊 37">
                <a:extLst>
                  <a:ext uri="{FF2B5EF4-FFF2-40B4-BE49-F238E27FC236}">
                    <a16:creationId xmlns:a16="http://schemas.microsoft.com/office/drawing/2014/main" id="{95E89186-96E7-0AF7-C1DB-2DFBDAD494E1}"/>
                  </a:ext>
                </a:extLst>
              </p:cNvPr>
              <p:cNvSpPr txBox="1"/>
              <p:nvPr/>
            </p:nvSpPr>
            <p:spPr>
              <a:xfrm>
                <a:off x="4879918" y="3657790"/>
                <a:ext cx="1708306" cy="307777"/>
              </a:xfrm>
              <a:prstGeom prst="rect">
                <a:avLst/>
              </a:prstGeom>
              <a:solidFill>
                <a:schemeClr val="bg1"/>
              </a:solidFill>
            </p:spPr>
            <p:txBody>
              <a:bodyPr wrap="squar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𝟏𝟗𝟕</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47" name="文字方塊 37">
                <a:extLst>
                  <a:ext uri="{FF2B5EF4-FFF2-40B4-BE49-F238E27FC236}">
                    <a16:creationId xmlns:a16="http://schemas.microsoft.com/office/drawing/2014/main" id="{95E89186-96E7-0AF7-C1DB-2DFBDAD494E1}"/>
                  </a:ext>
                </a:extLst>
              </p:cNvPr>
              <p:cNvSpPr txBox="1">
                <a:spLocks noRot="1" noChangeAspect="1" noMove="1" noResize="1" noEditPoints="1" noAdjustHandles="1" noChangeArrowheads="1" noChangeShapeType="1" noTextEdit="1"/>
              </p:cNvSpPr>
              <p:nvPr/>
            </p:nvSpPr>
            <p:spPr>
              <a:xfrm>
                <a:off x="4879918" y="3657790"/>
                <a:ext cx="1708306" cy="307777"/>
              </a:xfrm>
              <a:prstGeom prst="rect">
                <a:avLst/>
              </a:prstGeom>
              <a:blipFill>
                <a:blip r:embed="rId1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字方塊 39">
                <a:extLst>
                  <a:ext uri="{FF2B5EF4-FFF2-40B4-BE49-F238E27FC236}">
                    <a16:creationId xmlns:a16="http://schemas.microsoft.com/office/drawing/2014/main" id="{7F2FAE78-973C-7CAE-9136-2A2867854D36}"/>
                  </a:ext>
                </a:extLst>
              </p:cNvPr>
              <p:cNvSpPr txBox="1"/>
              <p:nvPr/>
            </p:nvSpPr>
            <p:spPr>
              <a:xfrm>
                <a:off x="2637555" y="3657790"/>
                <a:ext cx="1691297"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𝟐𝟗𝟕</m:t>
                      </m:r>
                      <m:r>
                        <a:rPr lang="en-US" altLang="zh-TW" sz="1400" b="1" i="1" smtClean="0">
                          <a:solidFill>
                            <a:schemeClr val="tx1"/>
                          </a:solidFill>
                          <a:latin typeface="Cambria Math" panose="02040503050406030204" pitchFamily="18" charset="0"/>
                        </a:rPr>
                        <m:t> </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49" name="文字方塊 39">
                <a:extLst>
                  <a:ext uri="{FF2B5EF4-FFF2-40B4-BE49-F238E27FC236}">
                    <a16:creationId xmlns:a16="http://schemas.microsoft.com/office/drawing/2014/main" id="{7F2FAE78-973C-7CAE-9136-2A2867854D36}"/>
                  </a:ext>
                </a:extLst>
              </p:cNvPr>
              <p:cNvSpPr txBox="1">
                <a:spLocks noRot="1" noChangeAspect="1" noMove="1" noResize="1" noEditPoints="1" noAdjustHandles="1" noChangeArrowheads="1" noChangeShapeType="1" noTextEdit="1"/>
              </p:cNvSpPr>
              <p:nvPr/>
            </p:nvSpPr>
            <p:spPr>
              <a:xfrm>
                <a:off x="2637555" y="3657790"/>
                <a:ext cx="1691297" cy="307777"/>
              </a:xfrm>
              <a:prstGeom prst="rect">
                <a:avLst/>
              </a:prstGeom>
              <a:blipFill>
                <a:blip r:embed="rId1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文字方塊 40">
                <a:extLst>
                  <a:ext uri="{FF2B5EF4-FFF2-40B4-BE49-F238E27FC236}">
                    <a16:creationId xmlns:a16="http://schemas.microsoft.com/office/drawing/2014/main" id="{FF982C4B-2813-F569-313B-B57FD252D4C4}"/>
                  </a:ext>
                </a:extLst>
              </p:cNvPr>
              <p:cNvSpPr txBox="1"/>
              <p:nvPr/>
            </p:nvSpPr>
            <p:spPr>
              <a:xfrm>
                <a:off x="7191865" y="3644510"/>
                <a:ext cx="1691297" cy="307777"/>
              </a:xfrm>
              <a:prstGeom prst="rect">
                <a:avLst/>
              </a:prstGeom>
              <a:solidFill>
                <a:schemeClr val="bg1"/>
              </a:solidFill>
            </p:spPr>
            <p:txBody>
              <a:bodyPr wrap="none" rtlCol="0">
                <a:spAutoFit/>
              </a:bodyPr>
              <a:lstStyle/>
              <a:p>
                <a:pPr/>
                <a14:m>
                  <m:oMathPara xmlns:m="http://schemas.openxmlformats.org/officeDocument/2006/math">
                    <m:oMath>
                      <m:sSub>
                        <m:sSubPr>
                          <m:ctrlPr>
                            <a:rPr lang="en-US" altLang="zh-TW" sz="1400" b="1" i="1" smtClean="0">
                              <a:solidFill>
                                <a:schemeClr val="tx1"/>
                              </a:solidFill>
                              <a:latin typeface="Cambria Math" panose="02040503050406030204" pitchFamily="18" charset="0"/>
                            </a:rPr>
                          </m:ctrlPr>
                        </m:sSubPr>
                        <m:e>
                          <m:r>
                            <a:rPr lang="en-US" altLang="zh-TW" sz="1400" b="1" i="1" smtClean="0">
                              <a:solidFill>
                                <a:schemeClr val="tx1"/>
                              </a:solidFill>
                              <a:latin typeface="Cambria Math" panose="02040503050406030204" pitchFamily="18" charset="0"/>
                            </a:rPr>
                            <m:t>𝑬</m:t>
                          </m:r>
                        </m:e>
                        <m:sub>
                          <m:r>
                            <a:rPr lang="en-US" altLang="zh-TW" sz="1400" b="1" i="1" smtClean="0">
                              <a:solidFill>
                                <a:schemeClr val="tx1"/>
                              </a:solidFill>
                              <a:latin typeface="Cambria Math" panose="02040503050406030204" pitchFamily="18" charset="0"/>
                            </a:rPr>
                            <m:t>𝒃𝒆𝒂𝒎</m:t>
                          </m:r>
                        </m:sub>
                      </m:sSub>
                      <m:r>
                        <a:rPr lang="en-US" altLang="zh-TW" sz="1400" b="1" i="1" smtClean="0">
                          <a:solidFill>
                            <a:schemeClr val="tx1"/>
                          </a:solidFill>
                          <a:latin typeface="Cambria Math" panose="02040503050406030204" pitchFamily="18" charset="0"/>
                        </a:rPr>
                        <m:t>=</m:t>
                      </m:r>
                      <m:r>
                        <a:rPr lang="en-US" altLang="zh-TW" sz="1400" b="1" i="1" smtClean="0">
                          <a:solidFill>
                            <a:schemeClr val="tx1"/>
                          </a:solidFill>
                          <a:latin typeface="Cambria Math" panose="02040503050406030204" pitchFamily="18" charset="0"/>
                        </a:rPr>
                        <m:t>𝟏𝟎𝟎</m:t>
                      </m:r>
                      <m:r>
                        <a:rPr lang="en-US" altLang="zh-TW" sz="1400" b="1" i="1" smtClean="0">
                          <a:solidFill>
                            <a:schemeClr val="tx1"/>
                          </a:solidFill>
                          <a:latin typeface="Cambria Math" panose="02040503050406030204" pitchFamily="18" charset="0"/>
                        </a:rPr>
                        <m:t> </m:t>
                      </m:r>
                      <m:r>
                        <a:rPr lang="en-US" altLang="zh-TW" sz="1400" b="1" i="1" smtClean="0">
                          <a:solidFill>
                            <a:schemeClr val="tx1"/>
                          </a:solidFill>
                          <a:latin typeface="Cambria Math" panose="02040503050406030204" pitchFamily="18" charset="0"/>
                        </a:rPr>
                        <m:t>𝑴𝒆𝑽</m:t>
                      </m:r>
                    </m:oMath>
                  </m:oMathPara>
                </a14:m>
                <a:endParaRPr lang="en-US" altLang="zh-TW" sz="1400" b="1" dirty="0">
                  <a:solidFill>
                    <a:schemeClr val="tx1"/>
                  </a:solidFill>
                </a:endParaRPr>
              </a:p>
            </p:txBody>
          </p:sp>
        </mc:Choice>
        <mc:Fallback xmlns="">
          <p:sp>
            <p:nvSpPr>
              <p:cNvPr id="51" name="文字方塊 40">
                <a:extLst>
                  <a:ext uri="{FF2B5EF4-FFF2-40B4-BE49-F238E27FC236}">
                    <a16:creationId xmlns:a16="http://schemas.microsoft.com/office/drawing/2014/main" id="{FF982C4B-2813-F569-313B-B57FD252D4C4}"/>
                  </a:ext>
                </a:extLst>
              </p:cNvPr>
              <p:cNvSpPr txBox="1">
                <a:spLocks noRot="1" noChangeAspect="1" noMove="1" noResize="1" noEditPoints="1" noAdjustHandles="1" noChangeArrowheads="1" noChangeShapeType="1" noTextEdit="1"/>
              </p:cNvSpPr>
              <p:nvPr/>
            </p:nvSpPr>
            <p:spPr>
              <a:xfrm>
                <a:off x="7191865" y="3644510"/>
                <a:ext cx="1691297" cy="307777"/>
              </a:xfrm>
              <a:prstGeom prst="rect">
                <a:avLst/>
              </a:prstGeom>
              <a:blipFill>
                <a:blip r:embed="rId17"/>
                <a:stretch>
                  <a:fillRect/>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9FF142CE-1621-6A71-3044-CC5374B7042A}"/>
              </a:ext>
            </a:extLst>
          </p:cNvPr>
          <p:cNvSpPr>
            <a:spLocks noGrp="1"/>
          </p:cNvSpPr>
          <p:nvPr>
            <p:ph type="sldNum" sz="quarter" idx="12"/>
          </p:nvPr>
        </p:nvSpPr>
        <p:spPr/>
        <p:txBody>
          <a:bodyPr/>
          <a:lstStyle/>
          <a:p>
            <a:fld id="{A19621D2-C8FC-4F75-9E5A-153A48AC0064}" type="slidenum">
              <a:rPr lang="en-US" altLang="ja-JP" smtClean="0"/>
              <a:pPr/>
              <a:t>20</a:t>
            </a:fld>
            <a:r>
              <a:rPr lang="en-US" altLang="ja-JP"/>
              <a:t>/25</a:t>
            </a:r>
            <a:endParaRPr lang="en-US" altLang="ja-JP" dirty="0"/>
          </a:p>
        </p:txBody>
      </p:sp>
    </p:spTree>
    <p:extLst>
      <p:ext uri="{BB962C8B-B14F-4D97-AF65-F5344CB8AC3E}">
        <p14:creationId xmlns:p14="http://schemas.microsoft.com/office/powerpoint/2010/main" val="72757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9304-2812-32F6-1BC8-736F0DBC99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D8B90-406C-111D-858C-C5E6B18E0983}"/>
              </a:ext>
            </a:extLst>
          </p:cNvPr>
          <p:cNvSpPr>
            <a:spLocks noGrp="1"/>
          </p:cNvSpPr>
          <p:nvPr>
            <p:ph type="title"/>
          </p:nvPr>
        </p:nvSpPr>
        <p:spPr/>
        <p:txBody>
          <a:bodyPr/>
          <a:lstStyle/>
          <a:p>
            <a:r>
              <a:rPr lang="en-US" sz="4000" dirty="0"/>
              <a:t>Data Analysis (3) : Energy Resolution</a:t>
            </a:r>
          </a:p>
        </p:txBody>
      </p:sp>
      <p:sp>
        <p:nvSpPr>
          <p:cNvPr id="3" name="Date Placeholder 2">
            <a:extLst>
              <a:ext uri="{FF2B5EF4-FFF2-40B4-BE49-F238E27FC236}">
                <a16:creationId xmlns:a16="http://schemas.microsoft.com/office/drawing/2014/main" id="{8D498D61-E03B-D2CD-4916-E79E4E1955B1}"/>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429CD8B8-3276-BC45-C32F-CBDB20A5056C}"/>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7" name="Content Placeholder 7">
            <a:extLst>
              <a:ext uri="{FF2B5EF4-FFF2-40B4-BE49-F238E27FC236}">
                <a16:creationId xmlns:a16="http://schemas.microsoft.com/office/drawing/2014/main" id="{AC30DCFF-8EC4-635C-DC19-8C30D6D5B4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5" y="1318836"/>
            <a:ext cx="5018439" cy="3622332"/>
          </a:xfrm>
          <a:prstGeom prst="rect">
            <a:avLst/>
          </a:prstGeom>
        </p:spPr>
      </p:pic>
      <p:pic>
        <p:nvPicPr>
          <p:cNvPr id="9" name="Picture 8">
            <a:extLst>
              <a:ext uri="{FF2B5EF4-FFF2-40B4-BE49-F238E27FC236}">
                <a16:creationId xmlns:a16="http://schemas.microsoft.com/office/drawing/2014/main" id="{22BCE67E-A6B7-213A-859D-E7B918277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3941" y="2217827"/>
            <a:ext cx="3456384" cy="2700843"/>
          </a:xfrm>
          <a:prstGeom prst="rect">
            <a:avLst/>
          </a:prstGeom>
        </p:spPr>
      </p:pic>
      <p:sp>
        <p:nvSpPr>
          <p:cNvPr id="10" name="TextBox 9">
            <a:extLst>
              <a:ext uri="{FF2B5EF4-FFF2-40B4-BE49-F238E27FC236}">
                <a16:creationId xmlns:a16="http://schemas.microsoft.com/office/drawing/2014/main" id="{ED5F3602-1FF4-5E9B-5DE2-78B9482122AD}"/>
              </a:ext>
            </a:extLst>
          </p:cNvPr>
          <p:cNvSpPr txBox="1"/>
          <p:nvPr/>
        </p:nvSpPr>
        <p:spPr>
          <a:xfrm>
            <a:off x="467544" y="1272668"/>
            <a:ext cx="4680520" cy="369332"/>
          </a:xfrm>
          <a:prstGeom prst="rect">
            <a:avLst/>
          </a:prstGeom>
          <a:solidFill>
            <a:schemeClr val="bg1"/>
          </a:solidFill>
        </p:spPr>
        <p:txBody>
          <a:bodyPr wrap="square" rtlCol="0">
            <a:spAutoFit/>
          </a:bodyPr>
          <a:lstStyle/>
          <a:p>
            <a:r>
              <a:rPr lang="en-US" dirty="0"/>
              <a:t>3</a:t>
            </a:r>
            <a:r>
              <a:rPr lang="en-US" baseline="30000" dirty="0"/>
              <a:t>rd</a:t>
            </a:r>
            <a:r>
              <a:rPr lang="en-US" dirty="0"/>
              <a:t> prototype Energy resolution (preliminary)</a:t>
            </a:r>
          </a:p>
        </p:txBody>
      </p:sp>
      <p:sp>
        <p:nvSpPr>
          <p:cNvPr id="12" name="TextBox 11">
            <a:extLst>
              <a:ext uri="{FF2B5EF4-FFF2-40B4-BE49-F238E27FC236}">
                <a16:creationId xmlns:a16="http://schemas.microsoft.com/office/drawing/2014/main" id="{6560A3B1-D42A-48BA-16DA-054080836495}"/>
              </a:ext>
            </a:extLst>
          </p:cNvPr>
          <p:cNvSpPr txBox="1"/>
          <p:nvPr/>
        </p:nvSpPr>
        <p:spPr>
          <a:xfrm>
            <a:off x="6258249" y="2083359"/>
            <a:ext cx="1647800" cy="369332"/>
          </a:xfrm>
          <a:prstGeom prst="rect">
            <a:avLst/>
          </a:prstGeom>
          <a:solidFill>
            <a:schemeClr val="bg1"/>
          </a:solidFill>
        </p:spPr>
        <p:txBody>
          <a:bodyPr wrap="square" rtlCol="0">
            <a:spAutoFit/>
          </a:bodyPr>
          <a:lstStyle/>
          <a:p>
            <a:r>
              <a:rPr lang="en-US" dirty="0"/>
              <a:t>2</a:t>
            </a:r>
            <a:r>
              <a:rPr lang="en-US" baseline="30000" dirty="0"/>
              <a:t>nd</a:t>
            </a:r>
            <a:r>
              <a:rPr lang="en-US" dirty="0"/>
              <a:t> prototype</a:t>
            </a:r>
          </a:p>
        </p:txBody>
      </p:sp>
      <p:sp>
        <p:nvSpPr>
          <p:cNvPr id="13" name="TextBox 12">
            <a:extLst>
              <a:ext uri="{FF2B5EF4-FFF2-40B4-BE49-F238E27FC236}">
                <a16:creationId xmlns:a16="http://schemas.microsoft.com/office/drawing/2014/main" id="{0969CEB0-6F4E-BFE6-228A-FF35A7DEE27A}"/>
              </a:ext>
            </a:extLst>
          </p:cNvPr>
          <p:cNvSpPr txBox="1"/>
          <p:nvPr/>
        </p:nvSpPr>
        <p:spPr>
          <a:xfrm>
            <a:off x="503548" y="5249602"/>
            <a:ext cx="8136904" cy="923330"/>
          </a:xfrm>
          <a:prstGeom prst="rect">
            <a:avLst/>
          </a:prstGeom>
          <a:solidFill>
            <a:srgbClr val="CCECFF"/>
          </a:solidFill>
        </p:spPr>
        <p:txBody>
          <a:bodyPr wrap="square" rtlCol="0">
            <a:spAutoFit/>
          </a:bodyPr>
          <a:lstStyle/>
          <a:p>
            <a:pPr marL="0" indent="0">
              <a:buNone/>
            </a:pPr>
            <a:r>
              <a:rPr lang="en-US" dirty="0"/>
              <a:t>Preliminary results from the 3rd prototype (19% @ 800MeV) are somewhat worse than those from the 2nd prototype (14% @ 800MeV), though they still meet the requirement. A number of things remain to be investigated.</a:t>
            </a:r>
          </a:p>
        </p:txBody>
      </p:sp>
      <p:sp>
        <p:nvSpPr>
          <p:cNvPr id="6" name="Slide Number Placeholder 5">
            <a:extLst>
              <a:ext uri="{FF2B5EF4-FFF2-40B4-BE49-F238E27FC236}">
                <a16:creationId xmlns:a16="http://schemas.microsoft.com/office/drawing/2014/main" id="{98A5BEEC-6AEF-984C-B98F-E8554249AF7A}"/>
              </a:ext>
            </a:extLst>
          </p:cNvPr>
          <p:cNvSpPr>
            <a:spLocks noGrp="1"/>
          </p:cNvSpPr>
          <p:nvPr>
            <p:ph type="sldNum" sz="quarter" idx="12"/>
          </p:nvPr>
        </p:nvSpPr>
        <p:spPr/>
        <p:txBody>
          <a:bodyPr/>
          <a:lstStyle/>
          <a:p>
            <a:fld id="{A19621D2-C8FC-4F75-9E5A-153A48AC0064}" type="slidenum">
              <a:rPr lang="en-US" altLang="ja-JP" smtClean="0"/>
              <a:pPr/>
              <a:t>21</a:t>
            </a:fld>
            <a:r>
              <a:rPr lang="en-US" altLang="ja-JP"/>
              <a:t>/25</a:t>
            </a:r>
            <a:endParaRPr lang="en-US" altLang="ja-JP" dirty="0"/>
          </a:p>
        </p:txBody>
      </p:sp>
    </p:spTree>
    <p:extLst>
      <p:ext uri="{BB962C8B-B14F-4D97-AF65-F5344CB8AC3E}">
        <p14:creationId xmlns:p14="http://schemas.microsoft.com/office/powerpoint/2010/main" val="274598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3AEFB-04A6-19DD-DDF0-561FD8C002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4A49BE-F9C9-6D2C-6EE4-534D7E9EE1FE}"/>
              </a:ext>
            </a:extLst>
          </p:cNvPr>
          <p:cNvSpPr>
            <a:spLocks noGrp="1"/>
          </p:cNvSpPr>
          <p:nvPr>
            <p:ph type="title"/>
          </p:nvPr>
        </p:nvSpPr>
        <p:spPr/>
        <p:txBody>
          <a:bodyPr/>
          <a:lstStyle/>
          <a:p>
            <a:r>
              <a:rPr lang="en-US" altLang="zh-TW" dirty="0"/>
              <a:t>To Do : Tracking</a:t>
            </a:r>
            <a:endParaRPr lang="zh-TW" altLang="en-US" dirty="0"/>
          </a:p>
        </p:txBody>
      </p:sp>
      <p:sp>
        <p:nvSpPr>
          <p:cNvPr id="3" name="Date Placeholder 2">
            <a:extLst>
              <a:ext uri="{FF2B5EF4-FFF2-40B4-BE49-F238E27FC236}">
                <a16:creationId xmlns:a16="http://schemas.microsoft.com/office/drawing/2014/main" id="{36B035C9-D2BD-2A90-CF2F-7A707EB07F02}"/>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06C39035-1EB5-EDB1-08AE-415E0B99FBD1}"/>
              </a:ext>
            </a:extLst>
          </p:cNvPr>
          <p:cNvSpPr>
            <a:spLocks noGrp="1"/>
          </p:cNvSpPr>
          <p:nvPr>
            <p:ph type="ftr" sz="quarter" idx="11"/>
          </p:nvPr>
        </p:nvSpPr>
        <p:spPr/>
        <p:txBody>
          <a:bodyPr/>
          <a:lstStyle/>
          <a:p>
            <a:r>
              <a:rPr lang="en-US" altLang="ja-JP"/>
              <a:t>Recent Update of Taiwan ZDC ECAL Update</a:t>
            </a:r>
            <a:endParaRPr lang="en-US" altLang="ja-JP" dirty="0"/>
          </a:p>
        </p:txBody>
      </p:sp>
      <p:grpSp>
        <p:nvGrpSpPr>
          <p:cNvPr id="38" name="Group 37">
            <a:extLst>
              <a:ext uri="{FF2B5EF4-FFF2-40B4-BE49-F238E27FC236}">
                <a16:creationId xmlns:a16="http://schemas.microsoft.com/office/drawing/2014/main" id="{C2811DCB-C0D1-1239-03F2-761F48E3D056}"/>
              </a:ext>
            </a:extLst>
          </p:cNvPr>
          <p:cNvGrpSpPr/>
          <p:nvPr/>
        </p:nvGrpSpPr>
        <p:grpSpPr>
          <a:xfrm>
            <a:off x="5163012" y="1160054"/>
            <a:ext cx="3783336" cy="2905615"/>
            <a:chOff x="4043273" y="1223133"/>
            <a:chExt cx="3973623" cy="3551331"/>
          </a:xfrm>
        </p:grpSpPr>
        <p:sp>
          <p:nvSpPr>
            <p:cNvPr id="19" name="矩形 5">
              <a:extLst>
                <a:ext uri="{FF2B5EF4-FFF2-40B4-BE49-F238E27FC236}">
                  <a16:creationId xmlns:a16="http://schemas.microsoft.com/office/drawing/2014/main" id="{12DC8BB7-0F98-5DD5-F0B8-FF919AAA98E4}"/>
                </a:ext>
              </a:extLst>
            </p:cNvPr>
            <p:cNvSpPr/>
            <p:nvPr/>
          </p:nvSpPr>
          <p:spPr>
            <a:xfrm>
              <a:off x="6660232" y="2125366"/>
              <a:ext cx="1340528" cy="3373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B050"/>
                  </a:solidFill>
                </a:rPr>
                <a:t>tH0</a:t>
              </a:r>
              <a:endParaRPr lang="zh-TW" altLang="en-US" sz="1600" dirty="0">
                <a:solidFill>
                  <a:srgbClr val="00B050"/>
                </a:solidFill>
              </a:endParaRPr>
            </a:p>
          </p:txBody>
        </p:sp>
        <p:sp>
          <p:nvSpPr>
            <p:cNvPr id="20" name="矩形 6">
              <a:extLst>
                <a:ext uri="{FF2B5EF4-FFF2-40B4-BE49-F238E27FC236}">
                  <a16:creationId xmlns:a16="http://schemas.microsoft.com/office/drawing/2014/main" id="{6F81A67E-3478-4C40-C717-4223D4B58677}"/>
                </a:ext>
              </a:extLst>
            </p:cNvPr>
            <p:cNvSpPr/>
            <p:nvPr/>
          </p:nvSpPr>
          <p:spPr>
            <a:xfrm>
              <a:off x="6660232" y="2578077"/>
              <a:ext cx="1340528" cy="3373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B050"/>
                  </a:solidFill>
                </a:rPr>
                <a:t>tH1</a:t>
              </a:r>
              <a:endParaRPr lang="zh-TW" altLang="en-US" sz="1600" dirty="0">
                <a:solidFill>
                  <a:srgbClr val="00B050"/>
                </a:solidFill>
              </a:endParaRPr>
            </a:p>
          </p:txBody>
        </p:sp>
        <p:sp>
          <p:nvSpPr>
            <p:cNvPr id="21" name="矩形 7">
              <a:extLst>
                <a:ext uri="{FF2B5EF4-FFF2-40B4-BE49-F238E27FC236}">
                  <a16:creationId xmlns:a16="http://schemas.microsoft.com/office/drawing/2014/main" id="{51144347-80EB-BC86-4716-4B33DABCD504}"/>
                </a:ext>
              </a:extLst>
            </p:cNvPr>
            <p:cNvSpPr/>
            <p:nvPr/>
          </p:nvSpPr>
          <p:spPr>
            <a:xfrm>
              <a:off x="6660232" y="3531690"/>
              <a:ext cx="1340528" cy="3373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B050"/>
                  </a:solidFill>
                </a:rPr>
                <a:t>tH3</a:t>
              </a:r>
              <a:endParaRPr lang="zh-TW" altLang="en-US" sz="1600" dirty="0">
                <a:solidFill>
                  <a:srgbClr val="00B050"/>
                </a:solidFill>
              </a:endParaRPr>
            </a:p>
          </p:txBody>
        </p:sp>
        <p:sp>
          <p:nvSpPr>
            <p:cNvPr id="22" name="矩形 8">
              <a:extLst>
                <a:ext uri="{FF2B5EF4-FFF2-40B4-BE49-F238E27FC236}">
                  <a16:creationId xmlns:a16="http://schemas.microsoft.com/office/drawing/2014/main" id="{414ADA3D-386B-6B32-3DC2-21A6D7030D20}"/>
                </a:ext>
              </a:extLst>
            </p:cNvPr>
            <p:cNvSpPr/>
            <p:nvPr/>
          </p:nvSpPr>
          <p:spPr>
            <a:xfrm>
              <a:off x="6660232" y="3984401"/>
              <a:ext cx="1340528" cy="3373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B050"/>
                  </a:solidFill>
                </a:rPr>
                <a:t>tH4</a:t>
              </a:r>
              <a:endParaRPr lang="zh-TW" altLang="en-US" sz="1600" dirty="0">
                <a:solidFill>
                  <a:srgbClr val="00B050"/>
                </a:solidFill>
              </a:endParaRPr>
            </a:p>
          </p:txBody>
        </p:sp>
        <p:sp>
          <p:nvSpPr>
            <p:cNvPr id="23" name="矩形 9">
              <a:extLst>
                <a:ext uri="{FF2B5EF4-FFF2-40B4-BE49-F238E27FC236}">
                  <a16:creationId xmlns:a16="http://schemas.microsoft.com/office/drawing/2014/main" id="{B3420A4F-0BCA-82D4-C22D-ADEE4672B4E2}"/>
                </a:ext>
              </a:extLst>
            </p:cNvPr>
            <p:cNvSpPr/>
            <p:nvPr/>
          </p:nvSpPr>
          <p:spPr>
            <a:xfrm>
              <a:off x="6660232" y="4437112"/>
              <a:ext cx="1340528" cy="33735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B050"/>
                  </a:solidFill>
                </a:rPr>
                <a:t>tH5</a:t>
              </a:r>
              <a:endParaRPr lang="zh-TW" altLang="en-US" sz="1600" dirty="0">
                <a:solidFill>
                  <a:srgbClr val="00B050"/>
                </a:solidFill>
              </a:endParaRPr>
            </a:p>
          </p:txBody>
        </p:sp>
        <p:sp>
          <p:nvSpPr>
            <p:cNvPr id="24" name="矩形 10">
              <a:extLst>
                <a:ext uri="{FF2B5EF4-FFF2-40B4-BE49-F238E27FC236}">
                  <a16:creationId xmlns:a16="http://schemas.microsoft.com/office/drawing/2014/main" id="{433B2335-5DFE-3682-E6FB-5B334DF5F858}"/>
                </a:ext>
              </a:extLst>
            </p:cNvPr>
            <p:cNvSpPr/>
            <p:nvPr/>
          </p:nvSpPr>
          <p:spPr>
            <a:xfrm>
              <a:off x="4104185" y="2125366"/>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tC0</a:t>
              </a:r>
              <a:endParaRPr lang="zh-TW" altLang="en-US" sz="1600" dirty="0">
                <a:solidFill>
                  <a:srgbClr val="0000FF"/>
                </a:solidFill>
              </a:endParaRPr>
            </a:p>
          </p:txBody>
        </p:sp>
        <p:sp>
          <p:nvSpPr>
            <p:cNvPr id="25" name="矩形 11">
              <a:extLst>
                <a:ext uri="{FF2B5EF4-FFF2-40B4-BE49-F238E27FC236}">
                  <a16:creationId xmlns:a16="http://schemas.microsoft.com/office/drawing/2014/main" id="{55BA0D2D-889C-7BC2-6C13-0E6E31D80A2C}"/>
                </a:ext>
              </a:extLst>
            </p:cNvPr>
            <p:cNvSpPr/>
            <p:nvPr/>
          </p:nvSpPr>
          <p:spPr>
            <a:xfrm>
              <a:off x="4104185" y="2578077"/>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tC1</a:t>
              </a:r>
              <a:endParaRPr lang="zh-TW" altLang="en-US" sz="1600" dirty="0">
                <a:solidFill>
                  <a:srgbClr val="0000FF"/>
                </a:solidFill>
              </a:endParaRPr>
            </a:p>
          </p:txBody>
        </p:sp>
        <p:sp>
          <p:nvSpPr>
            <p:cNvPr id="26" name="矩形 12">
              <a:extLst>
                <a:ext uri="{FF2B5EF4-FFF2-40B4-BE49-F238E27FC236}">
                  <a16:creationId xmlns:a16="http://schemas.microsoft.com/office/drawing/2014/main" id="{C61D07FC-1CF1-7519-0159-4126692E9B90}"/>
                </a:ext>
              </a:extLst>
            </p:cNvPr>
            <p:cNvSpPr/>
            <p:nvPr/>
          </p:nvSpPr>
          <p:spPr>
            <a:xfrm>
              <a:off x="4104185" y="3078979"/>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tC2</a:t>
              </a:r>
              <a:endParaRPr lang="zh-TW" altLang="en-US" sz="1600" dirty="0">
                <a:solidFill>
                  <a:srgbClr val="0000FF"/>
                </a:solidFill>
              </a:endParaRPr>
            </a:p>
          </p:txBody>
        </p:sp>
        <p:sp>
          <p:nvSpPr>
            <p:cNvPr id="27" name="矩形 13">
              <a:extLst>
                <a:ext uri="{FF2B5EF4-FFF2-40B4-BE49-F238E27FC236}">
                  <a16:creationId xmlns:a16="http://schemas.microsoft.com/office/drawing/2014/main" id="{099BCC3E-10FB-443A-8213-C18193C4017C}"/>
                </a:ext>
              </a:extLst>
            </p:cNvPr>
            <p:cNvSpPr/>
            <p:nvPr/>
          </p:nvSpPr>
          <p:spPr>
            <a:xfrm>
              <a:off x="4104185" y="3531690"/>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tC3</a:t>
              </a:r>
              <a:endParaRPr lang="zh-TW" altLang="en-US" sz="1600" dirty="0">
                <a:solidFill>
                  <a:srgbClr val="0000FF"/>
                </a:solidFill>
              </a:endParaRPr>
            </a:p>
          </p:txBody>
        </p:sp>
        <p:sp>
          <p:nvSpPr>
            <p:cNvPr id="28" name="矩形 14">
              <a:extLst>
                <a:ext uri="{FF2B5EF4-FFF2-40B4-BE49-F238E27FC236}">
                  <a16:creationId xmlns:a16="http://schemas.microsoft.com/office/drawing/2014/main" id="{FCA85183-2E42-AAB0-5E76-B2BEA797A0D8}"/>
                </a:ext>
              </a:extLst>
            </p:cNvPr>
            <p:cNvSpPr/>
            <p:nvPr/>
          </p:nvSpPr>
          <p:spPr>
            <a:xfrm>
              <a:off x="4104185" y="3984401"/>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tC4</a:t>
              </a:r>
              <a:endParaRPr lang="zh-TW" altLang="en-US" sz="1600" dirty="0">
                <a:solidFill>
                  <a:srgbClr val="0000FF"/>
                </a:solidFill>
              </a:endParaRPr>
            </a:p>
          </p:txBody>
        </p:sp>
        <p:sp>
          <p:nvSpPr>
            <p:cNvPr id="29" name="矩形 15">
              <a:extLst>
                <a:ext uri="{FF2B5EF4-FFF2-40B4-BE49-F238E27FC236}">
                  <a16:creationId xmlns:a16="http://schemas.microsoft.com/office/drawing/2014/main" id="{77F14527-1B2D-A219-2415-70B9840A972C}"/>
                </a:ext>
              </a:extLst>
            </p:cNvPr>
            <p:cNvSpPr/>
            <p:nvPr/>
          </p:nvSpPr>
          <p:spPr>
            <a:xfrm>
              <a:off x="4104185" y="4437112"/>
              <a:ext cx="1340528" cy="337352"/>
            </a:xfrm>
            <a:prstGeom prst="rect">
              <a:avLst/>
            </a:prstGeom>
            <a:solidFill>
              <a:schemeClr val="bg1"/>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120" rtl="0" eaLnBrk="1" latinLnBrk="0" hangingPunct="1">
                <a:defRPr sz="1799" kern="1200">
                  <a:solidFill>
                    <a:schemeClr val="lt1"/>
                  </a:solidFill>
                  <a:latin typeface="+mn-lt"/>
                  <a:ea typeface="+mn-ea"/>
                  <a:cs typeface="+mn-cs"/>
                </a:defRPr>
              </a:lvl1pPr>
              <a:lvl2pPr marL="457060" algn="l" defTabSz="914120" rtl="0" eaLnBrk="1" latinLnBrk="0" hangingPunct="1">
                <a:defRPr sz="1799" kern="1200">
                  <a:solidFill>
                    <a:schemeClr val="lt1"/>
                  </a:solidFill>
                  <a:latin typeface="+mn-lt"/>
                  <a:ea typeface="+mn-ea"/>
                  <a:cs typeface="+mn-cs"/>
                </a:defRPr>
              </a:lvl2pPr>
              <a:lvl3pPr marL="914120" algn="l" defTabSz="914120" rtl="0" eaLnBrk="1" latinLnBrk="0" hangingPunct="1">
                <a:defRPr sz="1799" kern="1200">
                  <a:solidFill>
                    <a:schemeClr val="lt1"/>
                  </a:solidFill>
                  <a:latin typeface="+mn-lt"/>
                  <a:ea typeface="+mn-ea"/>
                  <a:cs typeface="+mn-cs"/>
                </a:defRPr>
              </a:lvl3pPr>
              <a:lvl4pPr marL="1371181" algn="l" defTabSz="914120" rtl="0" eaLnBrk="1" latinLnBrk="0" hangingPunct="1">
                <a:defRPr sz="1799" kern="1200">
                  <a:solidFill>
                    <a:schemeClr val="lt1"/>
                  </a:solidFill>
                  <a:latin typeface="+mn-lt"/>
                  <a:ea typeface="+mn-ea"/>
                  <a:cs typeface="+mn-cs"/>
                </a:defRPr>
              </a:lvl4pPr>
              <a:lvl5pPr marL="1828241" algn="l" defTabSz="914120" rtl="0" eaLnBrk="1" latinLnBrk="0" hangingPunct="1">
                <a:defRPr sz="1799" kern="1200">
                  <a:solidFill>
                    <a:schemeClr val="lt1"/>
                  </a:solidFill>
                  <a:latin typeface="+mn-lt"/>
                  <a:ea typeface="+mn-ea"/>
                  <a:cs typeface="+mn-cs"/>
                </a:defRPr>
              </a:lvl5pPr>
              <a:lvl6pPr marL="2285301" algn="l" defTabSz="914120" rtl="0" eaLnBrk="1" latinLnBrk="0" hangingPunct="1">
                <a:defRPr sz="1799" kern="1200">
                  <a:solidFill>
                    <a:schemeClr val="lt1"/>
                  </a:solidFill>
                  <a:latin typeface="+mn-lt"/>
                  <a:ea typeface="+mn-ea"/>
                  <a:cs typeface="+mn-cs"/>
                </a:defRPr>
              </a:lvl6pPr>
              <a:lvl7pPr marL="2742362" algn="l" defTabSz="914120" rtl="0" eaLnBrk="1" latinLnBrk="0" hangingPunct="1">
                <a:defRPr sz="1799" kern="1200">
                  <a:solidFill>
                    <a:schemeClr val="lt1"/>
                  </a:solidFill>
                  <a:latin typeface="+mn-lt"/>
                  <a:ea typeface="+mn-ea"/>
                  <a:cs typeface="+mn-cs"/>
                </a:defRPr>
              </a:lvl7pPr>
              <a:lvl8pPr marL="3199422" algn="l" defTabSz="914120" rtl="0" eaLnBrk="1" latinLnBrk="0" hangingPunct="1">
                <a:defRPr sz="1799" kern="1200">
                  <a:solidFill>
                    <a:schemeClr val="lt1"/>
                  </a:solidFill>
                  <a:latin typeface="+mn-lt"/>
                  <a:ea typeface="+mn-ea"/>
                  <a:cs typeface="+mn-cs"/>
                </a:defRPr>
              </a:lvl8pPr>
              <a:lvl9pPr marL="3656482" algn="l" defTabSz="914120" rtl="0" eaLnBrk="1" latinLnBrk="0" hangingPunct="1">
                <a:defRPr sz="1799" kern="1200">
                  <a:solidFill>
                    <a:schemeClr val="lt1"/>
                  </a:solidFill>
                  <a:latin typeface="+mn-lt"/>
                  <a:ea typeface="+mn-ea"/>
                  <a:cs typeface="+mn-cs"/>
                </a:defRPr>
              </a:lvl9pPr>
            </a:lstStyle>
            <a:p>
              <a:pPr algn="ctr"/>
              <a:r>
                <a:rPr lang="en-US" altLang="zh-TW" sz="1600" dirty="0">
                  <a:solidFill>
                    <a:srgbClr val="0000FF"/>
                  </a:solidFill>
                </a:rPr>
                <a:t>tC5</a:t>
              </a:r>
              <a:endParaRPr lang="zh-TW" altLang="en-US" sz="1600" dirty="0">
                <a:solidFill>
                  <a:srgbClr val="0000FF"/>
                </a:solidFill>
              </a:endParaRPr>
            </a:p>
          </p:txBody>
        </p:sp>
        <p:cxnSp>
          <p:nvCxnSpPr>
            <p:cNvPr id="30" name="直線單箭頭接點 17">
              <a:extLst>
                <a:ext uri="{FF2B5EF4-FFF2-40B4-BE49-F238E27FC236}">
                  <a16:creationId xmlns:a16="http://schemas.microsoft.com/office/drawing/2014/main" id="{B92A3A6D-FEC8-1299-39A0-9CA180ECBE51}"/>
                </a:ext>
              </a:extLst>
            </p:cNvPr>
            <p:cNvCxnSpPr>
              <a:cxnSpLocks/>
              <a:stCxn id="19" idx="1"/>
              <a:endCxn id="24" idx="3"/>
            </p:cNvCxnSpPr>
            <p:nvPr/>
          </p:nvCxnSpPr>
          <p:spPr>
            <a:xfrm flipH="1">
              <a:off x="5444713" y="2294042"/>
              <a:ext cx="121551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單箭頭接點 24">
              <a:extLst>
                <a:ext uri="{FF2B5EF4-FFF2-40B4-BE49-F238E27FC236}">
                  <a16:creationId xmlns:a16="http://schemas.microsoft.com/office/drawing/2014/main" id="{1A218674-E65D-E8D6-5371-AB1B478F40D7}"/>
                </a:ext>
              </a:extLst>
            </p:cNvPr>
            <p:cNvCxnSpPr>
              <a:cxnSpLocks/>
              <a:stCxn id="20" idx="1"/>
              <a:endCxn id="25" idx="3"/>
            </p:cNvCxnSpPr>
            <p:nvPr/>
          </p:nvCxnSpPr>
          <p:spPr>
            <a:xfrm flipH="1">
              <a:off x="5444713" y="2746753"/>
              <a:ext cx="121551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直線單箭頭接點 27">
              <a:extLst>
                <a:ext uri="{FF2B5EF4-FFF2-40B4-BE49-F238E27FC236}">
                  <a16:creationId xmlns:a16="http://schemas.microsoft.com/office/drawing/2014/main" id="{09CCECAC-852F-E96E-D632-288BAAB02EEA}"/>
                </a:ext>
              </a:extLst>
            </p:cNvPr>
            <p:cNvCxnSpPr>
              <a:cxnSpLocks/>
              <a:stCxn id="21" idx="1"/>
              <a:endCxn id="27" idx="3"/>
            </p:cNvCxnSpPr>
            <p:nvPr/>
          </p:nvCxnSpPr>
          <p:spPr>
            <a:xfrm flipH="1">
              <a:off x="5444713" y="3700366"/>
              <a:ext cx="121551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單箭頭接點 30">
              <a:extLst>
                <a:ext uri="{FF2B5EF4-FFF2-40B4-BE49-F238E27FC236}">
                  <a16:creationId xmlns:a16="http://schemas.microsoft.com/office/drawing/2014/main" id="{95D2C3C0-E801-9B8E-19AE-6A4C5D3DE7B7}"/>
                </a:ext>
              </a:extLst>
            </p:cNvPr>
            <p:cNvCxnSpPr>
              <a:cxnSpLocks/>
              <a:stCxn id="22" idx="1"/>
              <a:endCxn id="28" idx="3"/>
            </p:cNvCxnSpPr>
            <p:nvPr/>
          </p:nvCxnSpPr>
          <p:spPr>
            <a:xfrm flipH="1">
              <a:off x="5444713" y="4153077"/>
              <a:ext cx="121551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單箭頭接點 33">
              <a:extLst>
                <a:ext uri="{FF2B5EF4-FFF2-40B4-BE49-F238E27FC236}">
                  <a16:creationId xmlns:a16="http://schemas.microsoft.com/office/drawing/2014/main" id="{C3244732-EAC5-F7BD-B918-BD116C167ABE}"/>
                </a:ext>
              </a:extLst>
            </p:cNvPr>
            <p:cNvCxnSpPr>
              <a:cxnSpLocks/>
              <a:stCxn id="23" idx="1"/>
              <a:endCxn id="29" idx="3"/>
            </p:cNvCxnSpPr>
            <p:nvPr/>
          </p:nvCxnSpPr>
          <p:spPr>
            <a:xfrm flipH="1">
              <a:off x="5444713" y="4605788"/>
              <a:ext cx="1215519" cy="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CAFC50A-CCE3-DF33-09DA-1BE28E3D8154}"/>
                </a:ext>
              </a:extLst>
            </p:cNvPr>
            <p:cNvSpPr txBox="1"/>
            <p:nvPr/>
          </p:nvSpPr>
          <p:spPr>
            <a:xfrm>
              <a:off x="4043273" y="1223133"/>
              <a:ext cx="1462352" cy="738664"/>
            </a:xfrm>
            <a:prstGeom prst="rect">
              <a:avLst/>
            </a:prstGeom>
            <a:noFill/>
          </p:spPr>
          <p:txBody>
            <a:bodyPr wrap="square" rtlCol="0">
              <a:spAutoFit/>
            </a:bodyPr>
            <a:lstStyle/>
            <a:p>
              <a:pPr algn="ctr"/>
              <a:r>
                <a:rPr lang="en-US" altLang="zh-TW" sz="1400" dirty="0">
                  <a:solidFill>
                    <a:srgbClr val="0000FF"/>
                  </a:solidFill>
                </a:rPr>
                <a:t>BM5</a:t>
              </a:r>
            </a:p>
            <a:p>
              <a:pPr algn="ctr"/>
              <a:r>
                <a:rPr lang="en-US" altLang="zh-TW" sz="1400" dirty="0">
                  <a:solidFill>
                    <a:srgbClr val="0000FF"/>
                  </a:solidFill>
                </a:rPr>
                <a:t>CITIROC</a:t>
              </a:r>
            </a:p>
            <a:p>
              <a:pPr algn="ctr"/>
              <a:r>
                <a:rPr lang="en-US" altLang="zh-TW" sz="1400" b="1" dirty="0">
                  <a:solidFill>
                    <a:srgbClr val="0000FF"/>
                  </a:solidFill>
                </a:rPr>
                <a:t>240ns clock</a:t>
              </a:r>
              <a:endParaRPr lang="zh-TW" altLang="en-US" sz="1400" b="1" dirty="0">
                <a:solidFill>
                  <a:srgbClr val="0000FF"/>
                </a:solidFill>
              </a:endParaRPr>
            </a:p>
          </p:txBody>
        </p:sp>
        <p:sp>
          <p:nvSpPr>
            <p:cNvPr id="37" name="TextBox 36">
              <a:extLst>
                <a:ext uri="{FF2B5EF4-FFF2-40B4-BE49-F238E27FC236}">
                  <a16:creationId xmlns:a16="http://schemas.microsoft.com/office/drawing/2014/main" id="{DBE5076E-E1ED-D27E-3AC5-C53B63B2A765}"/>
                </a:ext>
              </a:extLst>
            </p:cNvPr>
            <p:cNvSpPr txBox="1"/>
            <p:nvPr/>
          </p:nvSpPr>
          <p:spPr>
            <a:xfrm>
              <a:off x="6554544" y="1237861"/>
              <a:ext cx="1462352" cy="738664"/>
            </a:xfrm>
            <a:prstGeom prst="rect">
              <a:avLst/>
            </a:prstGeom>
            <a:noFill/>
          </p:spPr>
          <p:txBody>
            <a:bodyPr wrap="square" rtlCol="0">
              <a:spAutoFit/>
            </a:bodyPr>
            <a:lstStyle/>
            <a:p>
              <a:pPr algn="ctr"/>
              <a:r>
                <a:rPr lang="en-US" altLang="zh-TW" sz="1400" dirty="0">
                  <a:solidFill>
                    <a:srgbClr val="00B050"/>
                  </a:solidFill>
                </a:rPr>
                <a:t>PbWO4</a:t>
              </a:r>
            </a:p>
            <a:p>
              <a:pPr algn="ctr"/>
              <a:r>
                <a:rPr lang="en-US" altLang="zh-TW" sz="1400" dirty="0">
                  <a:solidFill>
                    <a:srgbClr val="00B050"/>
                  </a:solidFill>
                </a:rPr>
                <a:t>H2GCROC</a:t>
              </a:r>
            </a:p>
            <a:p>
              <a:pPr algn="ctr"/>
              <a:r>
                <a:rPr lang="en-US" altLang="zh-TW" sz="1400" b="1" dirty="0">
                  <a:solidFill>
                    <a:srgbClr val="00B050"/>
                  </a:solidFill>
                </a:rPr>
                <a:t>25ns clock</a:t>
              </a:r>
              <a:endParaRPr lang="zh-TW" altLang="en-US" sz="1400" b="1" dirty="0">
                <a:solidFill>
                  <a:srgbClr val="00B050"/>
                </a:solidFill>
              </a:endParaRPr>
            </a:p>
          </p:txBody>
        </p:sp>
      </p:grpSp>
      <p:sp>
        <p:nvSpPr>
          <p:cNvPr id="6" name="TextBox 5">
            <a:extLst>
              <a:ext uri="{FF2B5EF4-FFF2-40B4-BE49-F238E27FC236}">
                <a16:creationId xmlns:a16="http://schemas.microsoft.com/office/drawing/2014/main" id="{050509BE-3483-0F9E-A0A5-CA781EDB3462}"/>
              </a:ext>
            </a:extLst>
          </p:cNvPr>
          <p:cNvSpPr txBox="1"/>
          <p:nvPr/>
        </p:nvSpPr>
        <p:spPr>
          <a:xfrm>
            <a:off x="275262" y="4530609"/>
            <a:ext cx="8466853" cy="1815882"/>
          </a:xfrm>
          <a:prstGeom prst="rect">
            <a:avLst/>
          </a:prstGeom>
          <a:solidFill>
            <a:srgbClr val="CCECFF"/>
          </a:solidFill>
        </p:spPr>
        <p:txBody>
          <a:bodyPr wrap="square">
            <a:spAutoFit/>
          </a:bodyPr>
          <a:lstStyle/>
          <a:p>
            <a:pPr lvl="0" rtl="0"/>
            <a:r>
              <a:rPr lang="en-US" sz="1400" b="1" dirty="0"/>
              <a:t>Tracking, BM5XY/BM4XY/BM3XY:</a:t>
            </a:r>
            <a:r>
              <a:rPr lang="en-US" sz="1400" dirty="0"/>
              <a:t> Clocks are the same and synchronized. These are read out triggerless and matched to each other purely by 250ns clock/timestamp.</a:t>
            </a:r>
          </a:p>
          <a:p>
            <a:pPr lvl="0" rtl="0"/>
            <a:endParaRPr lang="en-US" sz="1400" dirty="0"/>
          </a:p>
          <a:p>
            <a:r>
              <a:rPr lang="en-US" sz="1400" b="1" dirty="0"/>
              <a:t>PbWO4 + BM5 :</a:t>
            </a:r>
            <a:r>
              <a:rPr lang="en-US" sz="1400" dirty="0"/>
              <a:t> H2GCRO and CITOIROC run on independent clocks. Event numbers alone can't be trusted for matching once events are lost — only fine-time matching works reliably. </a:t>
            </a:r>
          </a:p>
          <a:p>
            <a:r>
              <a:rPr lang="en-US" sz="1400" dirty="0"/>
              <a:t>(1) Confirm sync on the first pair of events: </a:t>
            </a:r>
            <a:r>
              <a:rPr lang="en-US" sz="1400" b="1" dirty="0"/>
              <a:t>check (tC0 − tC1) = (tH0 − tH1)</a:t>
            </a:r>
          </a:p>
          <a:p>
            <a:pPr lvl="0"/>
            <a:r>
              <a:rPr lang="en-US" sz="1400" dirty="0"/>
              <a:t>(2) Take tC0 and tH0 as each system's time origin, define relative times : </a:t>
            </a:r>
            <a:r>
              <a:rPr lang="en-US" sz="1400" b="1" dirty="0" err="1"/>
              <a:t>tCi</a:t>
            </a:r>
            <a:r>
              <a:rPr lang="en-US" sz="1400" b="1" dirty="0"/>
              <a:t>' = </a:t>
            </a:r>
            <a:r>
              <a:rPr lang="en-US" sz="1400" b="1" dirty="0" err="1"/>
              <a:t>tCi</a:t>
            </a:r>
            <a:r>
              <a:rPr lang="en-US" sz="1400" b="1" dirty="0"/>
              <a:t> − tC0, </a:t>
            </a:r>
            <a:r>
              <a:rPr lang="en-US" sz="1400" b="1" dirty="0" err="1"/>
              <a:t>tHi</a:t>
            </a:r>
            <a:r>
              <a:rPr lang="en-US" sz="1400" b="1" dirty="0"/>
              <a:t>' = </a:t>
            </a:r>
            <a:r>
              <a:rPr lang="en-US" sz="1400" b="1" dirty="0" err="1"/>
              <a:t>tHi</a:t>
            </a:r>
            <a:r>
              <a:rPr lang="en-US" sz="1400" b="1" dirty="0"/>
              <a:t> − tH0</a:t>
            </a:r>
          </a:p>
          <a:p>
            <a:pPr lvl="0"/>
            <a:r>
              <a:rPr lang="en-US" sz="1400" dirty="0"/>
              <a:t>(3) Match events where </a:t>
            </a:r>
            <a:r>
              <a:rPr lang="en-US" sz="1400" b="1" dirty="0"/>
              <a:t>|</a:t>
            </a:r>
            <a:r>
              <a:rPr lang="en-US" sz="1400" b="1" dirty="0" err="1"/>
              <a:t>tCi</a:t>
            </a:r>
            <a:r>
              <a:rPr lang="en-US" sz="1400" b="1" dirty="0"/>
              <a:t>' − </a:t>
            </a:r>
            <a:r>
              <a:rPr lang="en-US" sz="1400" b="1" dirty="0" err="1"/>
              <a:t>tHi</a:t>
            </a:r>
            <a:r>
              <a:rPr lang="en-US" sz="1400" b="1" dirty="0"/>
              <a:t>'| &lt; 240 ns</a:t>
            </a:r>
          </a:p>
        </p:txBody>
      </p:sp>
      <p:grpSp>
        <p:nvGrpSpPr>
          <p:cNvPr id="7" name="Group 6">
            <a:extLst>
              <a:ext uri="{FF2B5EF4-FFF2-40B4-BE49-F238E27FC236}">
                <a16:creationId xmlns:a16="http://schemas.microsoft.com/office/drawing/2014/main" id="{888C86B8-02CA-04B8-1122-89F25008D845}"/>
              </a:ext>
            </a:extLst>
          </p:cNvPr>
          <p:cNvGrpSpPr/>
          <p:nvPr/>
        </p:nvGrpSpPr>
        <p:grpSpPr>
          <a:xfrm>
            <a:off x="275262" y="1261575"/>
            <a:ext cx="4762197" cy="2955403"/>
            <a:chOff x="4532349" y="1360120"/>
            <a:chExt cx="4762197" cy="2955403"/>
          </a:xfrm>
        </p:grpSpPr>
        <p:sp>
          <p:nvSpPr>
            <p:cNvPr id="8" name="Rectangle: Rounded Corners 7">
              <a:extLst>
                <a:ext uri="{FF2B5EF4-FFF2-40B4-BE49-F238E27FC236}">
                  <a16:creationId xmlns:a16="http://schemas.microsoft.com/office/drawing/2014/main" id="{25908BF2-FB7E-685A-B56A-D8F027B28E06}"/>
                </a:ext>
              </a:extLst>
            </p:cNvPr>
            <p:cNvSpPr/>
            <p:nvPr/>
          </p:nvSpPr>
          <p:spPr>
            <a:xfrm>
              <a:off x="7650629" y="1560604"/>
              <a:ext cx="743871" cy="51708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BM3</a:t>
              </a:r>
            </a:p>
            <a:p>
              <a:pPr algn="ctr"/>
              <a:r>
                <a:rPr lang="en-US" sz="1600" b="1" dirty="0"/>
                <a:t>(XY)</a:t>
              </a:r>
            </a:p>
          </p:txBody>
        </p:sp>
        <p:sp>
          <p:nvSpPr>
            <p:cNvPr id="9" name="Rectangle: Rounded Corners 8">
              <a:extLst>
                <a:ext uri="{FF2B5EF4-FFF2-40B4-BE49-F238E27FC236}">
                  <a16:creationId xmlns:a16="http://schemas.microsoft.com/office/drawing/2014/main" id="{ABEFBCD1-1841-ED55-AE26-D03F1A21CD83}"/>
                </a:ext>
              </a:extLst>
            </p:cNvPr>
            <p:cNvSpPr/>
            <p:nvPr/>
          </p:nvSpPr>
          <p:spPr>
            <a:xfrm>
              <a:off x="6764205" y="1550412"/>
              <a:ext cx="743871" cy="5272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BM4</a:t>
              </a:r>
            </a:p>
            <a:p>
              <a:pPr algn="ctr"/>
              <a:r>
                <a:rPr lang="en-US" sz="1600" b="1" dirty="0"/>
                <a:t>(XY)</a:t>
              </a:r>
            </a:p>
          </p:txBody>
        </p:sp>
        <p:sp>
          <p:nvSpPr>
            <p:cNvPr id="10" name="Rectangle: Rounded Corners 9">
              <a:extLst>
                <a:ext uri="{FF2B5EF4-FFF2-40B4-BE49-F238E27FC236}">
                  <a16:creationId xmlns:a16="http://schemas.microsoft.com/office/drawing/2014/main" id="{3AB5C958-24F8-E70F-63B1-BC48E7AFF9B4}"/>
                </a:ext>
              </a:extLst>
            </p:cNvPr>
            <p:cNvSpPr/>
            <p:nvPr/>
          </p:nvSpPr>
          <p:spPr>
            <a:xfrm>
              <a:off x="5825088" y="1560604"/>
              <a:ext cx="743871" cy="527279"/>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BM5</a:t>
              </a:r>
            </a:p>
            <a:p>
              <a:pPr algn="ctr"/>
              <a:r>
                <a:rPr lang="en-US" sz="1600" b="1" dirty="0"/>
                <a:t>(X/Y)</a:t>
              </a:r>
            </a:p>
          </p:txBody>
        </p:sp>
        <p:sp>
          <p:nvSpPr>
            <p:cNvPr id="11" name="Rectangle: Rounded Corners 10">
              <a:extLst>
                <a:ext uri="{FF2B5EF4-FFF2-40B4-BE49-F238E27FC236}">
                  <a16:creationId xmlns:a16="http://schemas.microsoft.com/office/drawing/2014/main" id="{99D57A38-F2DE-DAF3-20D4-D9360B014DF9}"/>
                </a:ext>
              </a:extLst>
            </p:cNvPr>
            <p:cNvSpPr/>
            <p:nvPr/>
          </p:nvSpPr>
          <p:spPr>
            <a:xfrm>
              <a:off x="4644206" y="1459393"/>
              <a:ext cx="1070783" cy="684207"/>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PbWO4</a:t>
              </a:r>
            </a:p>
            <a:p>
              <a:pPr algn="ctr"/>
              <a:r>
                <a:rPr lang="en-US" sz="1600" b="1" dirty="0"/>
                <a:t>(8x8 crystal)</a:t>
              </a:r>
            </a:p>
          </p:txBody>
        </p:sp>
        <p:cxnSp>
          <p:nvCxnSpPr>
            <p:cNvPr id="12" name="Connector: Elbow 11">
              <a:extLst>
                <a:ext uri="{FF2B5EF4-FFF2-40B4-BE49-F238E27FC236}">
                  <a16:creationId xmlns:a16="http://schemas.microsoft.com/office/drawing/2014/main" id="{3578E4FA-ADAF-A1C5-BEEC-B04B3FEB9FB2}"/>
                </a:ext>
              </a:extLst>
            </p:cNvPr>
            <p:cNvCxnSpPr>
              <a:cxnSpLocks/>
            </p:cNvCxnSpPr>
            <p:nvPr/>
          </p:nvCxnSpPr>
          <p:spPr>
            <a:xfrm rot="5400000">
              <a:off x="5596489" y="2631705"/>
              <a:ext cx="90539" cy="990048"/>
            </a:xfrm>
            <a:prstGeom prst="bentConnector3">
              <a:avLst>
                <a:gd name="adj1" fmla="val 331105"/>
              </a:avLst>
            </a:prstGeom>
            <a:ln w="254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5A1E8E5-56C7-2B2B-E9BB-651DA36EDAE0}"/>
                </a:ext>
              </a:extLst>
            </p:cNvPr>
            <p:cNvSpPr txBox="1"/>
            <p:nvPr/>
          </p:nvSpPr>
          <p:spPr>
            <a:xfrm>
              <a:off x="4532349" y="3450344"/>
              <a:ext cx="2003256" cy="830997"/>
            </a:xfrm>
            <a:prstGeom prst="rect">
              <a:avLst/>
            </a:prstGeom>
            <a:noFill/>
          </p:spPr>
          <p:txBody>
            <a:bodyPr wrap="square" rtlCol="0">
              <a:spAutoFit/>
            </a:bodyPr>
            <a:lstStyle/>
            <a:p>
              <a:pPr algn="ctr"/>
              <a:r>
                <a:rPr lang="en-US" sz="1600" b="1" dirty="0">
                  <a:solidFill>
                    <a:srgbClr val="0000FF"/>
                  </a:solidFill>
                </a:rPr>
                <a:t>Trigger</a:t>
              </a:r>
            </a:p>
            <a:p>
              <a:pPr algn="ctr"/>
              <a:r>
                <a:rPr lang="en-US" sz="1600" b="1" dirty="0">
                  <a:solidFill>
                    <a:srgbClr val="0000FF"/>
                  </a:solidFill>
                </a:rPr>
                <a:t>matching by event number and </a:t>
              </a:r>
              <a:r>
                <a:rPr lang="en-US" sz="1600" b="1" dirty="0" err="1">
                  <a:solidFill>
                    <a:srgbClr val="0000FF"/>
                  </a:solidFill>
                </a:rPr>
                <a:t>deltaT</a:t>
              </a:r>
              <a:endParaRPr lang="en-US" sz="1600" b="1" dirty="0">
                <a:solidFill>
                  <a:srgbClr val="0000FF"/>
                </a:solidFill>
              </a:endParaRPr>
            </a:p>
          </p:txBody>
        </p:sp>
        <p:cxnSp>
          <p:nvCxnSpPr>
            <p:cNvPr id="14" name="Straight Arrow Connector 13">
              <a:extLst>
                <a:ext uri="{FF2B5EF4-FFF2-40B4-BE49-F238E27FC236}">
                  <a16:creationId xmlns:a16="http://schemas.microsoft.com/office/drawing/2014/main" id="{1A8F63E7-93A0-7E7B-FC12-6A49C2A96508}"/>
                </a:ext>
              </a:extLst>
            </p:cNvPr>
            <p:cNvCxnSpPr>
              <a:cxnSpLocks/>
            </p:cNvCxnSpPr>
            <p:nvPr/>
          </p:nvCxnSpPr>
          <p:spPr>
            <a:xfrm flipH="1" flipV="1">
              <a:off x="8435216" y="1819305"/>
              <a:ext cx="640080" cy="0"/>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837AFF58-C7D9-3FAD-AD0B-4E94F3569ABD}"/>
                </a:ext>
              </a:extLst>
            </p:cNvPr>
            <p:cNvCxnSpPr>
              <a:cxnSpLocks/>
            </p:cNvCxnSpPr>
            <p:nvPr/>
          </p:nvCxnSpPr>
          <p:spPr>
            <a:xfrm>
              <a:off x="6315105" y="3057794"/>
              <a:ext cx="920698" cy="11624"/>
            </a:xfrm>
            <a:prstGeom prst="bentConnector4">
              <a:avLst>
                <a:gd name="adj1" fmla="val -873"/>
                <a:gd name="adj2" fmla="val 2647173"/>
              </a:avLst>
            </a:prstGeom>
            <a:ln w="25400">
              <a:solidFill>
                <a:srgbClr val="FF00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9812BB89-2BB3-1F9A-DCDE-E0F447640976}"/>
                </a:ext>
              </a:extLst>
            </p:cNvPr>
            <p:cNvCxnSpPr>
              <a:cxnSpLocks/>
            </p:cNvCxnSpPr>
            <p:nvPr/>
          </p:nvCxnSpPr>
          <p:spPr>
            <a:xfrm flipV="1">
              <a:off x="7235802" y="3057794"/>
              <a:ext cx="886424" cy="301199"/>
            </a:xfrm>
            <a:prstGeom prst="bentConnector2">
              <a:avLst/>
            </a:prstGeom>
            <a:ln w="25400">
              <a:solidFill>
                <a:srgbClr val="FF00FF"/>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BE2850E-AD8F-9838-41C5-E6902644901D}"/>
                </a:ext>
              </a:extLst>
            </p:cNvPr>
            <p:cNvSpPr txBox="1"/>
            <p:nvPr/>
          </p:nvSpPr>
          <p:spPr>
            <a:xfrm>
              <a:off x="6535605" y="3484526"/>
              <a:ext cx="2128211" cy="830997"/>
            </a:xfrm>
            <a:prstGeom prst="rect">
              <a:avLst/>
            </a:prstGeom>
            <a:noFill/>
          </p:spPr>
          <p:txBody>
            <a:bodyPr wrap="square" rtlCol="0">
              <a:spAutoFit/>
            </a:bodyPr>
            <a:lstStyle/>
            <a:p>
              <a:pPr algn="ctr"/>
              <a:r>
                <a:rPr lang="en-US" sz="1600" b="1" dirty="0">
                  <a:solidFill>
                    <a:srgbClr val="FF00FF"/>
                  </a:solidFill>
                </a:rPr>
                <a:t>Tracking</a:t>
              </a:r>
            </a:p>
            <a:p>
              <a:pPr algn="ctr"/>
              <a:r>
                <a:rPr lang="en-US" sz="1600" b="1" dirty="0">
                  <a:solidFill>
                    <a:srgbClr val="FF00FF"/>
                  </a:solidFill>
                </a:rPr>
                <a:t>triggerless</a:t>
              </a:r>
            </a:p>
            <a:p>
              <a:pPr algn="ctr"/>
              <a:r>
                <a:rPr lang="en-US" sz="1600" b="1" dirty="0">
                  <a:solidFill>
                    <a:srgbClr val="FF00FF"/>
                  </a:solidFill>
                </a:rPr>
                <a:t>matching by clock</a:t>
              </a:r>
            </a:p>
          </p:txBody>
        </p:sp>
        <p:sp>
          <p:nvSpPr>
            <p:cNvPr id="18" name="Rectangle: Rounded Corners 17">
              <a:extLst>
                <a:ext uri="{FF2B5EF4-FFF2-40B4-BE49-F238E27FC236}">
                  <a16:creationId xmlns:a16="http://schemas.microsoft.com/office/drawing/2014/main" id="{CA1093AC-FFB0-7685-3918-A8BD057174FD}"/>
                </a:ext>
              </a:extLst>
            </p:cNvPr>
            <p:cNvSpPr/>
            <p:nvPr/>
          </p:nvSpPr>
          <p:spPr>
            <a:xfrm>
              <a:off x="7650629" y="2550212"/>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36" name="Rectangle: Rounded Corners 35">
              <a:extLst>
                <a:ext uri="{FF2B5EF4-FFF2-40B4-BE49-F238E27FC236}">
                  <a16:creationId xmlns:a16="http://schemas.microsoft.com/office/drawing/2014/main" id="{6E541843-4632-67DC-F516-8AB435B7F4D0}"/>
                </a:ext>
              </a:extLst>
            </p:cNvPr>
            <p:cNvSpPr/>
            <p:nvPr/>
          </p:nvSpPr>
          <p:spPr>
            <a:xfrm>
              <a:off x="6784772" y="2545782"/>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39" name="Rectangle: Rounded Corners 38">
              <a:extLst>
                <a:ext uri="{FF2B5EF4-FFF2-40B4-BE49-F238E27FC236}">
                  <a16:creationId xmlns:a16="http://schemas.microsoft.com/office/drawing/2014/main" id="{5EE8A080-5AF3-441D-5A0B-6DD74D6754BE}"/>
                </a:ext>
              </a:extLst>
            </p:cNvPr>
            <p:cNvSpPr/>
            <p:nvPr/>
          </p:nvSpPr>
          <p:spPr>
            <a:xfrm>
              <a:off x="5884559" y="2563893"/>
              <a:ext cx="743871"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CITIROC</a:t>
              </a:r>
            </a:p>
          </p:txBody>
        </p:sp>
        <p:sp>
          <p:nvSpPr>
            <p:cNvPr id="40" name="Rectangle: Rounded Corners 39">
              <a:extLst>
                <a:ext uri="{FF2B5EF4-FFF2-40B4-BE49-F238E27FC236}">
                  <a16:creationId xmlns:a16="http://schemas.microsoft.com/office/drawing/2014/main" id="{5CF3D0FA-B8D8-6BAB-34D7-CF31683EB30D}"/>
                </a:ext>
              </a:extLst>
            </p:cNvPr>
            <p:cNvSpPr/>
            <p:nvPr/>
          </p:nvSpPr>
          <p:spPr>
            <a:xfrm>
              <a:off x="4794147" y="2609750"/>
              <a:ext cx="795730" cy="48545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t>H2GCROC</a:t>
              </a:r>
            </a:p>
          </p:txBody>
        </p:sp>
        <p:cxnSp>
          <p:nvCxnSpPr>
            <p:cNvPr id="41" name="Straight Connector 40">
              <a:extLst>
                <a:ext uri="{FF2B5EF4-FFF2-40B4-BE49-F238E27FC236}">
                  <a16:creationId xmlns:a16="http://schemas.microsoft.com/office/drawing/2014/main" id="{539E071A-1322-9AAC-2078-CB42B122267D}"/>
                </a:ext>
              </a:extLst>
            </p:cNvPr>
            <p:cNvCxnSpPr>
              <a:cxnSpLocks/>
              <a:stCxn id="18" idx="0"/>
              <a:endCxn id="8" idx="2"/>
            </p:cNvCxnSpPr>
            <p:nvPr/>
          </p:nvCxnSpPr>
          <p:spPr>
            <a:xfrm flipV="1">
              <a:off x="8022565" y="2077691"/>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0F03B7A-FF9D-AAEC-FF0E-51F7C6916C3B}"/>
                </a:ext>
              </a:extLst>
            </p:cNvPr>
            <p:cNvCxnSpPr/>
            <p:nvPr/>
          </p:nvCxnSpPr>
          <p:spPr>
            <a:xfrm flipV="1">
              <a:off x="7131803" y="2077691"/>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070CBB3-8026-E03F-950D-EDD3EA941D13}"/>
                </a:ext>
              </a:extLst>
            </p:cNvPr>
            <p:cNvCxnSpPr/>
            <p:nvPr/>
          </p:nvCxnSpPr>
          <p:spPr>
            <a:xfrm flipV="1">
              <a:off x="6215025" y="2091372"/>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F443561-C2DE-179E-963E-A1D445831D14}"/>
                </a:ext>
              </a:extLst>
            </p:cNvPr>
            <p:cNvCxnSpPr/>
            <p:nvPr/>
          </p:nvCxnSpPr>
          <p:spPr>
            <a:xfrm flipV="1">
              <a:off x="5206913" y="2143600"/>
              <a:ext cx="0" cy="4725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F97D020-E383-0192-D23D-6504317B53B5}"/>
                </a:ext>
              </a:extLst>
            </p:cNvPr>
            <p:cNvSpPr txBox="1"/>
            <p:nvPr/>
          </p:nvSpPr>
          <p:spPr>
            <a:xfrm>
              <a:off x="8322669" y="1360120"/>
              <a:ext cx="971877" cy="369332"/>
            </a:xfrm>
            <a:prstGeom prst="rect">
              <a:avLst/>
            </a:prstGeom>
            <a:noFill/>
          </p:spPr>
          <p:txBody>
            <a:bodyPr wrap="square" rtlCol="0">
              <a:spAutoFit/>
            </a:bodyPr>
            <a:lstStyle/>
            <a:p>
              <a:r>
                <a:rPr lang="en-US" b="1" dirty="0">
                  <a:solidFill>
                    <a:srgbClr val="FF0000"/>
                  </a:solidFill>
                </a:rPr>
                <a:t>beam</a:t>
              </a:r>
            </a:p>
          </p:txBody>
        </p:sp>
      </p:grpSp>
      <p:sp>
        <p:nvSpPr>
          <p:cNvPr id="5" name="Slide Number Placeholder 4">
            <a:extLst>
              <a:ext uri="{FF2B5EF4-FFF2-40B4-BE49-F238E27FC236}">
                <a16:creationId xmlns:a16="http://schemas.microsoft.com/office/drawing/2014/main" id="{33B37C41-5544-D648-DAB5-217A39F5CB39}"/>
              </a:ext>
            </a:extLst>
          </p:cNvPr>
          <p:cNvSpPr>
            <a:spLocks noGrp="1"/>
          </p:cNvSpPr>
          <p:nvPr>
            <p:ph type="sldNum" sz="quarter" idx="12"/>
          </p:nvPr>
        </p:nvSpPr>
        <p:spPr/>
        <p:txBody>
          <a:bodyPr/>
          <a:lstStyle/>
          <a:p>
            <a:fld id="{A19621D2-C8FC-4F75-9E5A-153A48AC0064}" type="slidenum">
              <a:rPr lang="en-US" altLang="ja-JP" smtClean="0"/>
              <a:pPr/>
              <a:t>22</a:t>
            </a:fld>
            <a:r>
              <a:rPr lang="en-US" altLang="ja-JP"/>
              <a:t>/25</a:t>
            </a:r>
            <a:endParaRPr lang="en-US" altLang="ja-JP" dirty="0"/>
          </a:p>
        </p:txBody>
      </p:sp>
    </p:spTree>
    <p:extLst>
      <p:ext uri="{BB962C8B-B14F-4D97-AF65-F5344CB8AC3E}">
        <p14:creationId xmlns:p14="http://schemas.microsoft.com/office/powerpoint/2010/main" val="3982875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9B6CD-BF74-1E21-4C56-CD7D91A58AA7}"/>
              </a:ext>
            </a:extLst>
          </p:cNvPr>
          <p:cNvSpPr>
            <a:spLocks noGrp="1"/>
          </p:cNvSpPr>
          <p:nvPr>
            <p:ph type="title"/>
          </p:nvPr>
        </p:nvSpPr>
        <p:spPr/>
        <p:txBody>
          <a:bodyPr/>
          <a:lstStyle/>
          <a:p>
            <a:r>
              <a:rPr lang="en-US" dirty="0"/>
              <a:t>To Do : ADC and TOT Bridging</a:t>
            </a:r>
          </a:p>
        </p:txBody>
      </p:sp>
      <p:sp>
        <p:nvSpPr>
          <p:cNvPr id="3" name="Date Placeholder 2">
            <a:extLst>
              <a:ext uri="{FF2B5EF4-FFF2-40B4-BE49-F238E27FC236}">
                <a16:creationId xmlns:a16="http://schemas.microsoft.com/office/drawing/2014/main" id="{ECAF073C-38B3-F8C3-7E95-0EF53153898F}"/>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F5BB00BF-56A6-632C-2A8A-DEA419306ADA}"/>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10" name="Google Shape;119;p21">
            <a:extLst>
              <a:ext uri="{FF2B5EF4-FFF2-40B4-BE49-F238E27FC236}">
                <a16:creationId xmlns:a16="http://schemas.microsoft.com/office/drawing/2014/main" id="{6A0455FE-35FF-ACDA-D0D1-380E8D291735}"/>
              </a:ext>
            </a:extLst>
          </p:cNvPr>
          <p:cNvPicPr preferRelativeResize="0"/>
          <p:nvPr/>
        </p:nvPicPr>
        <p:blipFill>
          <a:blip r:embed="rId2">
            <a:alphaModFix/>
          </a:blip>
          <a:stretch>
            <a:fillRect/>
          </a:stretch>
        </p:blipFill>
        <p:spPr>
          <a:xfrm>
            <a:off x="251520" y="1124744"/>
            <a:ext cx="6518839" cy="4373135"/>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B0F511EA-8461-6882-5640-E1042DB6A961}"/>
              </a:ext>
            </a:extLst>
          </p:cNvPr>
          <p:cNvPicPr>
            <a:picLocks noChangeAspect="1"/>
          </p:cNvPicPr>
          <p:nvPr/>
        </p:nvPicPr>
        <p:blipFill>
          <a:blip r:embed="rId3"/>
          <a:srcRect l="75708" b="74412"/>
          <a:stretch>
            <a:fillRect/>
          </a:stretch>
        </p:blipFill>
        <p:spPr>
          <a:xfrm>
            <a:off x="6876256" y="1124744"/>
            <a:ext cx="2088232" cy="2148031"/>
          </a:xfrm>
          <a:prstGeom prst="rect">
            <a:avLst/>
          </a:prstGeom>
        </p:spPr>
      </p:pic>
      <p:pic>
        <p:nvPicPr>
          <p:cNvPr id="14" name="Picture 13">
            <a:extLst>
              <a:ext uri="{FF2B5EF4-FFF2-40B4-BE49-F238E27FC236}">
                <a16:creationId xmlns:a16="http://schemas.microsoft.com/office/drawing/2014/main" id="{CE89C372-C689-FFE5-7FAB-C75ECEA7081A}"/>
              </a:ext>
            </a:extLst>
          </p:cNvPr>
          <p:cNvPicPr>
            <a:picLocks noChangeAspect="1"/>
          </p:cNvPicPr>
          <p:nvPr/>
        </p:nvPicPr>
        <p:blipFill>
          <a:blip r:embed="rId4"/>
          <a:srcRect l="75102" b="75629"/>
          <a:stretch>
            <a:fillRect/>
          </a:stretch>
        </p:blipFill>
        <p:spPr>
          <a:xfrm>
            <a:off x="6893695" y="3577208"/>
            <a:ext cx="2070793" cy="1996871"/>
          </a:xfrm>
          <a:prstGeom prst="rect">
            <a:avLst/>
          </a:prstGeom>
        </p:spPr>
      </p:pic>
      <p:sp>
        <p:nvSpPr>
          <p:cNvPr id="16" name="TextBox 15">
            <a:extLst>
              <a:ext uri="{FF2B5EF4-FFF2-40B4-BE49-F238E27FC236}">
                <a16:creationId xmlns:a16="http://schemas.microsoft.com/office/drawing/2014/main" id="{860B794D-C237-9CD0-984E-7AF115E1BECD}"/>
              </a:ext>
            </a:extLst>
          </p:cNvPr>
          <p:cNvSpPr txBox="1"/>
          <p:nvPr/>
        </p:nvSpPr>
        <p:spPr>
          <a:xfrm>
            <a:off x="7266433" y="3146321"/>
            <a:ext cx="1358153" cy="430887"/>
          </a:xfrm>
          <a:prstGeom prst="rect">
            <a:avLst/>
          </a:prstGeom>
          <a:noFill/>
        </p:spPr>
        <p:txBody>
          <a:bodyPr wrap="square" rtlCol="0">
            <a:spAutoFit/>
          </a:bodyPr>
          <a:lstStyle/>
          <a:p>
            <a:pPr algn="ctr"/>
            <a:r>
              <a:rPr lang="en-US" sz="1100" b="1" i="1" dirty="0"/>
              <a:t>run575, </a:t>
            </a:r>
            <a:r>
              <a:rPr lang="en-US" sz="1100" b="1" i="1" dirty="0" err="1"/>
              <a:t>adc</a:t>
            </a:r>
            <a:r>
              <a:rPr lang="en-US" sz="1100" b="1" i="1" dirty="0"/>
              <a:t>[150], </a:t>
            </a:r>
          </a:p>
          <a:p>
            <a:pPr algn="ctr"/>
            <a:r>
              <a:rPr lang="en-US" sz="1100" b="1" i="1" dirty="0"/>
              <a:t>evt#7, 823MeV </a:t>
            </a:r>
          </a:p>
        </p:txBody>
      </p:sp>
      <p:sp>
        <p:nvSpPr>
          <p:cNvPr id="19" name="Rectangle 18">
            <a:extLst>
              <a:ext uri="{FF2B5EF4-FFF2-40B4-BE49-F238E27FC236}">
                <a16:creationId xmlns:a16="http://schemas.microsoft.com/office/drawing/2014/main" id="{39C49286-F77D-CDD6-5677-6F75C88FC0E1}"/>
              </a:ext>
            </a:extLst>
          </p:cNvPr>
          <p:cNvSpPr/>
          <p:nvPr/>
        </p:nvSpPr>
        <p:spPr>
          <a:xfrm>
            <a:off x="1836887" y="2636912"/>
            <a:ext cx="574873" cy="1052124"/>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1DC93B0-F52B-0B23-DC78-7A7D50F07BF2}"/>
              </a:ext>
            </a:extLst>
          </p:cNvPr>
          <p:cNvSpPr/>
          <p:nvPr/>
        </p:nvSpPr>
        <p:spPr>
          <a:xfrm>
            <a:off x="8543461" y="4596568"/>
            <a:ext cx="421027" cy="977511"/>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618AAFFC-1F96-6D7A-B98E-F754A27EB9DF}"/>
              </a:ext>
            </a:extLst>
          </p:cNvPr>
          <p:cNvSpPr txBox="1"/>
          <p:nvPr/>
        </p:nvSpPr>
        <p:spPr>
          <a:xfrm>
            <a:off x="539552" y="5633817"/>
            <a:ext cx="8280920" cy="523220"/>
          </a:xfrm>
          <a:prstGeom prst="rect">
            <a:avLst/>
          </a:prstGeom>
          <a:solidFill>
            <a:srgbClr val="CCECFF"/>
          </a:solidFill>
        </p:spPr>
        <p:txBody>
          <a:bodyPr wrap="square" rtlCol="0">
            <a:spAutoFit/>
          </a:bodyPr>
          <a:lstStyle/>
          <a:p>
            <a:r>
              <a:rPr lang="en-US" sz="1400" dirty="0"/>
              <a:t>For some high energy and high gain runs, </a:t>
            </a:r>
            <a:r>
              <a:rPr lang="en-US" sz="1400" dirty="0" err="1"/>
              <a:t>ADCmax</a:t>
            </a:r>
            <a:r>
              <a:rPr lang="en-US" sz="1400" dirty="0"/>
              <a:t> of </a:t>
            </a:r>
            <a:r>
              <a:rPr lang="en-US" sz="1400" dirty="0" err="1"/>
              <a:t>SiPM</a:t>
            </a:r>
            <a:r>
              <a:rPr lang="en-US" sz="1400" dirty="0"/>
              <a:t> channels are overflow (</a:t>
            </a:r>
            <a:r>
              <a:rPr lang="en-US" sz="1400" dirty="0" err="1"/>
              <a:t>ADCmax</a:t>
            </a:r>
            <a:r>
              <a:rPr lang="en-US" sz="1400" dirty="0"/>
              <a:t>=1024). One need to use TOT instead of ADC instead. To find the TOT to ADC mapping/bridging is important.</a:t>
            </a:r>
          </a:p>
        </p:txBody>
      </p:sp>
      <p:sp>
        <p:nvSpPr>
          <p:cNvPr id="6" name="Slide Number Placeholder 5">
            <a:extLst>
              <a:ext uri="{FF2B5EF4-FFF2-40B4-BE49-F238E27FC236}">
                <a16:creationId xmlns:a16="http://schemas.microsoft.com/office/drawing/2014/main" id="{0CED606B-2807-B92B-1030-D13A2FC899D7}"/>
              </a:ext>
            </a:extLst>
          </p:cNvPr>
          <p:cNvSpPr>
            <a:spLocks noGrp="1"/>
          </p:cNvSpPr>
          <p:nvPr>
            <p:ph type="sldNum" sz="quarter" idx="12"/>
          </p:nvPr>
        </p:nvSpPr>
        <p:spPr/>
        <p:txBody>
          <a:bodyPr/>
          <a:lstStyle/>
          <a:p>
            <a:fld id="{A19621D2-C8FC-4F75-9E5A-153A48AC0064}" type="slidenum">
              <a:rPr lang="en-US" altLang="ja-JP" smtClean="0"/>
              <a:pPr/>
              <a:t>23</a:t>
            </a:fld>
            <a:r>
              <a:rPr lang="en-US" altLang="ja-JP"/>
              <a:t>/25</a:t>
            </a:r>
            <a:endParaRPr lang="en-US" altLang="ja-JP" dirty="0"/>
          </a:p>
        </p:txBody>
      </p:sp>
    </p:spTree>
    <p:extLst>
      <p:ext uri="{BB962C8B-B14F-4D97-AF65-F5344CB8AC3E}">
        <p14:creationId xmlns:p14="http://schemas.microsoft.com/office/powerpoint/2010/main" val="3345302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3A5C1-20BA-D3EE-F915-C4A063E7C6C7}"/>
              </a:ext>
            </a:extLst>
          </p:cNvPr>
          <p:cNvSpPr>
            <a:spLocks noGrp="1"/>
          </p:cNvSpPr>
          <p:nvPr>
            <p:ph type="title"/>
          </p:nvPr>
        </p:nvSpPr>
        <p:spPr/>
        <p:txBody>
          <a:bodyPr/>
          <a:lstStyle/>
          <a:p>
            <a:r>
              <a:rPr lang="en-US" altLang="zh-TW" dirty="0"/>
              <a:t>To Do : Bit Flip Issue(?) </a:t>
            </a:r>
            <a:endParaRPr lang="en-US" dirty="0"/>
          </a:p>
        </p:txBody>
      </p:sp>
      <p:sp>
        <p:nvSpPr>
          <p:cNvPr id="3" name="Date Placeholder 2">
            <a:extLst>
              <a:ext uri="{FF2B5EF4-FFF2-40B4-BE49-F238E27FC236}">
                <a16:creationId xmlns:a16="http://schemas.microsoft.com/office/drawing/2014/main" id="{1EF1A43F-EB4C-7370-F5BD-52805C4F5D98}"/>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54609173-E7E4-E992-3E5E-C46763DB259A}"/>
              </a:ext>
            </a:extLst>
          </p:cNvPr>
          <p:cNvSpPr>
            <a:spLocks noGrp="1"/>
          </p:cNvSpPr>
          <p:nvPr>
            <p:ph type="ftr" sz="quarter" idx="11"/>
          </p:nvPr>
        </p:nvSpPr>
        <p:spPr/>
        <p:txBody>
          <a:bodyPr/>
          <a:lstStyle/>
          <a:p>
            <a:r>
              <a:rPr lang="en-US" altLang="ja-JP"/>
              <a:t>Recent Update of Taiwan ZDC ECAL Update</a:t>
            </a:r>
            <a:endParaRPr lang="en-US" altLang="ja-JP" dirty="0"/>
          </a:p>
        </p:txBody>
      </p:sp>
      <p:pic>
        <p:nvPicPr>
          <p:cNvPr id="8" name="Content Placeholder 7">
            <a:extLst>
              <a:ext uri="{FF2B5EF4-FFF2-40B4-BE49-F238E27FC236}">
                <a16:creationId xmlns:a16="http://schemas.microsoft.com/office/drawing/2014/main" id="{DDBEC766-3B40-7D76-77EB-5BC8CB01691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97572" y="895350"/>
            <a:ext cx="5755206" cy="5656263"/>
          </a:xfrm>
          <a:prstGeom prst="rect">
            <a:avLst/>
          </a:prstGeom>
        </p:spPr>
      </p:pic>
      <p:sp>
        <p:nvSpPr>
          <p:cNvPr id="10" name="TextBox 9">
            <a:extLst>
              <a:ext uri="{FF2B5EF4-FFF2-40B4-BE49-F238E27FC236}">
                <a16:creationId xmlns:a16="http://schemas.microsoft.com/office/drawing/2014/main" id="{07D3230A-4042-F05D-68ED-8063C4FE3609}"/>
              </a:ext>
            </a:extLst>
          </p:cNvPr>
          <p:cNvSpPr txBox="1"/>
          <p:nvPr/>
        </p:nvSpPr>
        <p:spPr>
          <a:xfrm>
            <a:off x="7446022" y="6092628"/>
            <a:ext cx="1663265" cy="430887"/>
          </a:xfrm>
          <a:prstGeom prst="rect">
            <a:avLst/>
          </a:prstGeom>
          <a:noFill/>
        </p:spPr>
        <p:txBody>
          <a:bodyPr wrap="square" rtlCol="0">
            <a:spAutoFit/>
          </a:bodyPr>
          <a:lstStyle/>
          <a:p>
            <a:pPr algn="ctr"/>
            <a:r>
              <a:rPr lang="en-US" sz="1100" b="1" i="1" dirty="0"/>
              <a:t>run482, crystal#6, </a:t>
            </a:r>
          </a:p>
          <a:p>
            <a:pPr algn="ctr"/>
            <a:r>
              <a:rPr lang="en-US" sz="1100" b="1" i="1" dirty="0"/>
              <a:t>evt#0-200,  705MeV </a:t>
            </a:r>
          </a:p>
        </p:txBody>
      </p:sp>
      <p:sp>
        <p:nvSpPr>
          <p:cNvPr id="6" name="Slide Number Placeholder 5">
            <a:extLst>
              <a:ext uri="{FF2B5EF4-FFF2-40B4-BE49-F238E27FC236}">
                <a16:creationId xmlns:a16="http://schemas.microsoft.com/office/drawing/2014/main" id="{C36FB043-A7E4-36E8-99FD-AC956C4A92FD}"/>
              </a:ext>
            </a:extLst>
          </p:cNvPr>
          <p:cNvSpPr>
            <a:spLocks noGrp="1"/>
          </p:cNvSpPr>
          <p:nvPr>
            <p:ph type="sldNum" sz="quarter" idx="12"/>
          </p:nvPr>
        </p:nvSpPr>
        <p:spPr/>
        <p:txBody>
          <a:bodyPr/>
          <a:lstStyle/>
          <a:p>
            <a:fld id="{A19621D2-C8FC-4F75-9E5A-153A48AC0064}" type="slidenum">
              <a:rPr lang="en-US" altLang="ja-JP" smtClean="0"/>
              <a:pPr/>
              <a:t>24</a:t>
            </a:fld>
            <a:r>
              <a:rPr lang="en-US" altLang="ja-JP"/>
              <a:t>/25</a:t>
            </a:r>
            <a:endParaRPr lang="en-US" altLang="ja-JP" dirty="0"/>
          </a:p>
        </p:txBody>
      </p:sp>
    </p:spTree>
    <p:extLst>
      <p:ext uri="{BB962C8B-B14F-4D97-AF65-F5344CB8AC3E}">
        <p14:creationId xmlns:p14="http://schemas.microsoft.com/office/powerpoint/2010/main" val="1257533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9D26-8E34-2E2D-4A70-9901B6D035EE}"/>
              </a:ext>
            </a:extLst>
          </p:cNvPr>
          <p:cNvSpPr>
            <a:spLocks noGrp="1"/>
          </p:cNvSpPr>
          <p:nvPr>
            <p:ph type="title"/>
          </p:nvPr>
        </p:nvSpPr>
        <p:spPr/>
        <p:txBody>
          <a:bodyPr/>
          <a:lstStyle/>
          <a:p>
            <a:r>
              <a:rPr lang="en-US" dirty="0"/>
              <a:t>Summary and To Do</a:t>
            </a:r>
          </a:p>
        </p:txBody>
      </p:sp>
      <p:sp>
        <p:nvSpPr>
          <p:cNvPr id="3" name="Date Placeholder 2">
            <a:extLst>
              <a:ext uri="{FF2B5EF4-FFF2-40B4-BE49-F238E27FC236}">
                <a16:creationId xmlns:a16="http://schemas.microsoft.com/office/drawing/2014/main" id="{B938A7AB-6E34-89B0-9FA6-EFC0912BBCFC}"/>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E0947C7F-3FEC-CBD8-5DBD-610EA612BC14}"/>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6" name="Content Placeholder 5">
            <a:extLst>
              <a:ext uri="{FF2B5EF4-FFF2-40B4-BE49-F238E27FC236}">
                <a16:creationId xmlns:a16="http://schemas.microsoft.com/office/drawing/2014/main" id="{AC16DBAA-5E6B-93C1-00C7-8BC0FF6AC25D}"/>
              </a:ext>
            </a:extLst>
          </p:cNvPr>
          <p:cNvSpPr>
            <a:spLocks noGrp="1"/>
          </p:cNvSpPr>
          <p:nvPr>
            <p:ph idx="1"/>
          </p:nvPr>
        </p:nvSpPr>
        <p:spPr/>
        <p:txBody>
          <a:bodyPr>
            <a:normAutofit fontScale="92500"/>
          </a:bodyPr>
          <a:lstStyle/>
          <a:p>
            <a:r>
              <a:rPr lang="en-US" sz="2400" b="1" dirty="0"/>
              <a:t>Summary</a:t>
            </a:r>
            <a:br>
              <a:rPr lang="en-US" sz="2400" dirty="0"/>
            </a:br>
            <a:r>
              <a:rPr lang="en-US" sz="2400" dirty="0"/>
              <a:t>Preliminary results from the 3rd prototype (19% @ 800 MeV) are somewhat worse than the 2nd prototype (14% @ 800 MeV), though still within requirement. Several issues remain under investigation.</a:t>
            </a:r>
          </a:p>
          <a:p>
            <a:pPr marL="0" indent="0">
              <a:buNone/>
            </a:pPr>
            <a:endParaRPr lang="en-US" sz="2400" dirty="0"/>
          </a:p>
          <a:p>
            <a:r>
              <a:rPr lang="en-US" sz="2400" b="1" dirty="0"/>
              <a:t>To do in analysis</a:t>
            </a:r>
          </a:p>
          <a:p>
            <a:pPr>
              <a:buFontTx/>
              <a:buChar char="-"/>
            </a:pPr>
            <a:r>
              <a:rPr lang="en-US" sz="2400" dirty="0"/>
              <a:t>Fix the timing mismatch between the two FPGAs</a:t>
            </a:r>
          </a:p>
          <a:p>
            <a:pPr>
              <a:buFontTx/>
              <a:buChar char="-"/>
            </a:pPr>
            <a:r>
              <a:rPr lang="en-US" sz="2400" dirty="0"/>
              <a:t>Apply tracking for event selection</a:t>
            </a:r>
          </a:p>
          <a:p>
            <a:pPr>
              <a:buFontTx/>
              <a:buChar char="-"/>
            </a:pPr>
            <a:r>
              <a:rPr lang="en-US" sz="2400" dirty="0"/>
              <a:t>Bridge TOT and ADC for the high-gain setting</a:t>
            </a:r>
          </a:p>
          <a:p>
            <a:pPr marL="0" indent="0">
              <a:buNone/>
            </a:pPr>
            <a:endParaRPr lang="en-US" sz="2400" dirty="0"/>
          </a:p>
          <a:p>
            <a:r>
              <a:rPr lang="en-US" sz="2400" b="1" dirty="0"/>
              <a:t>Next test beam — Dec 2026</a:t>
            </a:r>
          </a:p>
          <a:p>
            <a:pPr>
              <a:buFontTx/>
              <a:buChar char="-"/>
            </a:pPr>
            <a:r>
              <a:rPr lang="en-US" sz="2400" dirty="0"/>
              <a:t>Same system, targeting the existing issues</a:t>
            </a:r>
          </a:p>
          <a:p>
            <a:pPr>
              <a:buFontTx/>
              <a:buChar char="-"/>
            </a:pPr>
            <a:r>
              <a:rPr lang="en-US" sz="2400" dirty="0" err="1"/>
              <a:t>SiPM</a:t>
            </a:r>
            <a:r>
              <a:rPr lang="en-US" sz="2400" dirty="0"/>
              <a:t> dead-channel issues</a:t>
            </a:r>
          </a:p>
          <a:p>
            <a:pPr>
              <a:buFontTx/>
              <a:buChar char="-"/>
            </a:pPr>
            <a:r>
              <a:rPr lang="en-US" sz="2400" dirty="0"/>
              <a:t>Low BM efficiency (~50%) — under investigation</a:t>
            </a:r>
          </a:p>
          <a:p>
            <a:pPr marL="0" indent="0">
              <a:buNone/>
            </a:pPr>
            <a:endParaRPr lang="en-US" sz="2400" dirty="0"/>
          </a:p>
          <a:p>
            <a:pPr marL="0" indent="0">
              <a:buNone/>
            </a:pPr>
            <a:endParaRPr lang="en-US" sz="2400" dirty="0"/>
          </a:p>
          <a:p>
            <a:pPr marL="0" indent="0">
              <a:buNone/>
            </a:pPr>
            <a:endParaRPr lang="en-US" sz="2400" dirty="0"/>
          </a:p>
          <a:p>
            <a:pPr>
              <a:buFontTx/>
              <a:buChar char="-"/>
            </a:pPr>
            <a:endParaRPr lang="en-US" sz="2400" dirty="0"/>
          </a:p>
          <a:p>
            <a:pPr>
              <a:buFontTx/>
              <a:buChar char="-"/>
            </a:pPr>
            <a:endParaRPr lang="en-US" sz="2400" dirty="0"/>
          </a:p>
        </p:txBody>
      </p:sp>
      <p:sp>
        <p:nvSpPr>
          <p:cNvPr id="7" name="Slide Number Placeholder 6">
            <a:extLst>
              <a:ext uri="{FF2B5EF4-FFF2-40B4-BE49-F238E27FC236}">
                <a16:creationId xmlns:a16="http://schemas.microsoft.com/office/drawing/2014/main" id="{87485C9A-B21F-1455-E5E9-5D277AC3D8F5}"/>
              </a:ext>
            </a:extLst>
          </p:cNvPr>
          <p:cNvSpPr>
            <a:spLocks noGrp="1"/>
          </p:cNvSpPr>
          <p:nvPr>
            <p:ph type="sldNum" sz="quarter" idx="12"/>
          </p:nvPr>
        </p:nvSpPr>
        <p:spPr/>
        <p:txBody>
          <a:bodyPr/>
          <a:lstStyle/>
          <a:p>
            <a:fld id="{A19621D2-C8FC-4F75-9E5A-153A48AC0064}" type="slidenum">
              <a:rPr lang="en-US" altLang="ja-JP" smtClean="0"/>
              <a:pPr/>
              <a:t>25</a:t>
            </a:fld>
            <a:r>
              <a:rPr lang="en-US" altLang="ja-JP"/>
              <a:t>/25</a:t>
            </a:r>
            <a:endParaRPr lang="en-US" altLang="ja-JP" dirty="0"/>
          </a:p>
        </p:txBody>
      </p:sp>
    </p:spTree>
    <p:extLst>
      <p:ext uri="{BB962C8B-B14F-4D97-AF65-F5344CB8AC3E}">
        <p14:creationId xmlns:p14="http://schemas.microsoft.com/office/powerpoint/2010/main" val="20351408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7">
            <a:extLst>
              <a:ext uri="{FF2B5EF4-FFF2-40B4-BE49-F238E27FC236}">
                <a16:creationId xmlns:a16="http://schemas.microsoft.com/office/drawing/2014/main" id="{405FA008-4175-5A50-3F62-40B9692D2669}"/>
              </a:ext>
            </a:extLst>
          </p:cNvPr>
          <p:cNvSpPr>
            <a:spLocks noGrp="1"/>
          </p:cNvSpPr>
          <p:nvPr>
            <p:ph type="subTitle" idx="1"/>
          </p:nvPr>
        </p:nvSpPr>
        <p:spPr/>
        <p:txBody>
          <a:bodyPr/>
          <a:lstStyle/>
          <a:p>
            <a:endParaRPr lang="en-US"/>
          </a:p>
        </p:txBody>
      </p:sp>
      <p:sp>
        <p:nvSpPr>
          <p:cNvPr id="7" name="Title 6">
            <a:extLst>
              <a:ext uri="{FF2B5EF4-FFF2-40B4-BE49-F238E27FC236}">
                <a16:creationId xmlns:a16="http://schemas.microsoft.com/office/drawing/2014/main" id="{8AA36B06-1BAB-8AAD-2E86-7CDD0CFA280A}"/>
              </a:ext>
            </a:extLst>
          </p:cNvPr>
          <p:cNvSpPr>
            <a:spLocks noGrp="1"/>
          </p:cNvSpPr>
          <p:nvPr>
            <p:ph type="title"/>
          </p:nvPr>
        </p:nvSpPr>
        <p:spPr/>
        <p:txBody>
          <a:bodyPr/>
          <a:lstStyle/>
          <a:p>
            <a:r>
              <a:rPr lang="en-US" dirty="0"/>
              <a:t>Back up</a:t>
            </a:r>
          </a:p>
        </p:txBody>
      </p:sp>
      <p:sp>
        <p:nvSpPr>
          <p:cNvPr id="3" name="Date Placeholder 2">
            <a:extLst>
              <a:ext uri="{FF2B5EF4-FFF2-40B4-BE49-F238E27FC236}">
                <a16:creationId xmlns:a16="http://schemas.microsoft.com/office/drawing/2014/main" id="{840BDEF4-7BCA-7D5D-9BA6-E24042823442}"/>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F81AF6B4-0543-4E2A-DA1B-B93480D8B3B9}"/>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9" name="Slide Number Placeholder 8">
            <a:extLst>
              <a:ext uri="{FF2B5EF4-FFF2-40B4-BE49-F238E27FC236}">
                <a16:creationId xmlns:a16="http://schemas.microsoft.com/office/drawing/2014/main" id="{686820CD-4268-23B0-C049-48BE4551B141}"/>
              </a:ext>
            </a:extLst>
          </p:cNvPr>
          <p:cNvSpPr>
            <a:spLocks noGrp="1"/>
          </p:cNvSpPr>
          <p:nvPr>
            <p:ph type="sldNum" sz="quarter" idx="12"/>
          </p:nvPr>
        </p:nvSpPr>
        <p:spPr/>
        <p:txBody>
          <a:bodyPr/>
          <a:lstStyle/>
          <a:p>
            <a:fld id="{A19621D2-C8FC-4F75-9E5A-153A48AC0064}" type="slidenum">
              <a:rPr lang="en-US" altLang="ja-JP" smtClean="0"/>
              <a:pPr/>
              <a:t>26</a:t>
            </a:fld>
            <a:r>
              <a:rPr lang="en-US" altLang="ja-JP"/>
              <a:t>/25</a:t>
            </a:r>
            <a:endParaRPr lang="en-US" altLang="ja-JP" dirty="0"/>
          </a:p>
        </p:txBody>
      </p:sp>
    </p:spTree>
    <p:extLst>
      <p:ext uri="{BB962C8B-B14F-4D97-AF65-F5344CB8AC3E}">
        <p14:creationId xmlns:p14="http://schemas.microsoft.com/office/powerpoint/2010/main" val="3874065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DE9A6-9C0A-EA33-9791-E8166928A958}"/>
              </a:ext>
            </a:extLst>
          </p:cNvPr>
          <p:cNvSpPr>
            <a:spLocks noGrp="1"/>
          </p:cNvSpPr>
          <p:nvPr>
            <p:ph type="title"/>
          </p:nvPr>
        </p:nvSpPr>
        <p:spPr/>
        <p:txBody>
          <a:bodyPr/>
          <a:lstStyle/>
          <a:p>
            <a:r>
              <a:rPr lang="en-US" altLang="zh-TW" sz="3600" dirty="0"/>
              <a:t>Sullivan Process for Pion Structure Study</a:t>
            </a:r>
            <a:endParaRPr lang="zh-TW" altLang="en-US" sz="3600" dirty="0"/>
          </a:p>
        </p:txBody>
      </p:sp>
      <p:sp>
        <p:nvSpPr>
          <p:cNvPr id="3" name="Date Placeholder 2">
            <a:extLst>
              <a:ext uri="{FF2B5EF4-FFF2-40B4-BE49-F238E27FC236}">
                <a16:creationId xmlns:a16="http://schemas.microsoft.com/office/drawing/2014/main" id="{ECE13EB5-E800-3814-22EC-10D9FC1B0659}"/>
              </a:ext>
            </a:extLst>
          </p:cNvPr>
          <p:cNvSpPr>
            <a:spLocks noGrp="1"/>
          </p:cNvSpPr>
          <p:nvPr>
            <p:ph type="dt" sz="half" idx="10"/>
          </p:nvPr>
        </p:nvSpPr>
        <p:spPr/>
        <p:txBody>
          <a:bodyPr/>
          <a:lstStyle/>
          <a:p>
            <a:r>
              <a:rPr lang="en-US" altLang="zh-TW"/>
              <a:t>2026/09/24</a:t>
            </a:r>
            <a:endParaRPr lang="en-US" altLang="ja-JP" dirty="0"/>
          </a:p>
        </p:txBody>
      </p:sp>
      <p:sp>
        <p:nvSpPr>
          <p:cNvPr id="4" name="Footer Placeholder 3">
            <a:extLst>
              <a:ext uri="{FF2B5EF4-FFF2-40B4-BE49-F238E27FC236}">
                <a16:creationId xmlns:a16="http://schemas.microsoft.com/office/drawing/2014/main" id="{127069DD-352D-4D1B-9D28-519C95D9B6A2}"/>
              </a:ext>
            </a:extLst>
          </p:cNvPr>
          <p:cNvSpPr>
            <a:spLocks noGrp="1"/>
          </p:cNvSpPr>
          <p:nvPr>
            <p:ph type="ftr" sz="quarter" idx="11"/>
          </p:nvPr>
        </p:nvSpPr>
        <p:spPr/>
        <p:txBody>
          <a:bodyPr/>
          <a:lstStyle/>
          <a:p>
            <a:r>
              <a:rPr lang="en-US" altLang="ja-JP"/>
              <a:t>Recent Update of Taiwan ZDC ECAL Update</a:t>
            </a:r>
            <a:endParaRPr lang="en-US" altLang="ja-JP" dirty="0"/>
          </a:p>
        </p:txBody>
      </p:sp>
      <p:sp>
        <p:nvSpPr>
          <p:cNvPr id="13" name="TextBox 12">
            <a:extLst>
              <a:ext uri="{FF2B5EF4-FFF2-40B4-BE49-F238E27FC236}">
                <a16:creationId xmlns:a16="http://schemas.microsoft.com/office/drawing/2014/main" id="{0B20D08F-5BD2-9CB1-63AB-DA8B2C233AF6}"/>
              </a:ext>
            </a:extLst>
          </p:cNvPr>
          <p:cNvSpPr txBox="1"/>
          <p:nvPr/>
        </p:nvSpPr>
        <p:spPr>
          <a:xfrm>
            <a:off x="346283" y="3860088"/>
            <a:ext cx="4087747" cy="430887"/>
          </a:xfrm>
          <a:prstGeom prst="rect">
            <a:avLst/>
          </a:prstGeom>
          <a:noFill/>
        </p:spPr>
        <p:txBody>
          <a:bodyPr wrap="square">
            <a:spAutoFit/>
          </a:bodyPr>
          <a:lstStyle/>
          <a:p>
            <a:r>
              <a:rPr lang="en-US" altLang="zh-TW" sz="1100" b="1" dirty="0"/>
              <a:t>J.D. Sullivan, </a:t>
            </a:r>
            <a:r>
              <a:rPr lang="en-US" altLang="zh-TW" sz="1100" b="1" i="1" dirty="0"/>
              <a:t>“One-pion exchange and deep-inelastic electron–nucleon scattering”</a:t>
            </a:r>
            <a:r>
              <a:rPr lang="en-US" altLang="zh-TW" sz="1100" b="1" dirty="0"/>
              <a:t>, Phys. Rev. D 5, 1732 (1972).</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EFBBAB29-FF03-D178-37C4-D91A03C11D5C}"/>
                  </a:ext>
                </a:extLst>
              </p:cNvPr>
              <p:cNvSpPr txBox="1"/>
              <p:nvPr/>
            </p:nvSpPr>
            <p:spPr>
              <a:xfrm>
                <a:off x="475609" y="4458836"/>
                <a:ext cx="8280920" cy="2031325"/>
              </a:xfrm>
              <a:prstGeom prst="rect">
                <a:avLst/>
              </a:prstGeom>
              <a:solidFill>
                <a:srgbClr val="CCECFF"/>
              </a:solidFill>
            </p:spPr>
            <p:txBody>
              <a:bodyPr wrap="square">
                <a:spAutoFit/>
              </a:bodyPr>
              <a:lstStyle/>
              <a:p>
                <a:r>
                  <a:rPr lang="en-US" altLang="zh-TW" sz="1400" dirty="0"/>
                  <a:t>The nucleon is not a rigid 3-quark system; </a:t>
                </a:r>
                <a:r>
                  <a:rPr lang="en-US" altLang="zh-TW" sz="1400" b="1" dirty="0"/>
                  <a:t>it is dressed by a cloud of mesons. </a:t>
                </a:r>
                <a:r>
                  <a:rPr lang="en-US" altLang="zh-TW" sz="1400" dirty="0"/>
                  <a:t>Therefore, the proton’s wavefunction is expanded not just as a bare </a:t>
                </a:r>
                <a14:m>
                  <m:oMath xmlns:m="http://schemas.openxmlformats.org/officeDocument/2006/math">
                    <m:d>
                      <m:dPr>
                        <m:begChr m:val=""/>
                        <m:endChr m:val="⟩"/>
                        <m:ctrlPr>
                          <a:rPr lang="ar-AE" altLang="zh-TW" sz="1400">
                            <a:latin typeface="Cambria Math" panose="02040503050406030204" pitchFamily="18" charset="0"/>
                          </a:rPr>
                        </m:ctrlPr>
                      </m:dPr>
                      <m:e>
                        <m:r>
                          <a:rPr lang="ar-AE" altLang="zh-TW" sz="1400">
                            <a:latin typeface="Cambria Math" panose="02040503050406030204" pitchFamily="18" charset="0"/>
                          </a:rPr>
                          <m:t>∣</m:t>
                        </m:r>
                        <m:r>
                          <a:rPr lang="zh-TW" altLang="ar-AE" sz="1400" i="1">
                            <a:latin typeface="Cambria Math" panose="02040503050406030204" pitchFamily="18" charset="0"/>
                          </a:rPr>
                          <m:t>𝑢𝑢𝑑</m:t>
                        </m:r>
                      </m:e>
                    </m:d>
                  </m:oMath>
                </a14:m>
                <a:r>
                  <a:rPr lang="zh-TW" altLang="en-US" sz="1400" dirty="0"/>
                  <a:t> </a:t>
                </a:r>
                <a:r>
                  <a:rPr lang="en-US" altLang="zh-TW" sz="1400" dirty="0"/>
                  <a:t>state, but as </a:t>
                </a:r>
                <a:r>
                  <a:rPr lang="en-US" altLang="zh-TW" sz="1400" b="1" dirty="0"/>
                  <a:t>a superposition that includes pion–baryon and kaon-hyperon  components. </a:t>
                </a:r>
                <a:r>
                  <a:rPr lang="en-US" altLang="zh-TW" sz="1400" dirty="0"/>
                  <a:t>The </a:t>
                </a:r>
                <a:r>
                  <a:rPr lang="en-US" altLang="zh-TW" sz="1400" b="1" dirty="0"/>
                  <a:t>pion and kaon structures can be explored through the Sullivan process </a:t>
                </a:r>
                <a:r>
                  <a:rPr lang="en-US" altLang="zh-TW" sz="1400" dirty="0"/>
                  <a:t>from DIS data. </a:t>
                </a:r>
              </a:p>
              <a:p>
                <a:endParaRPr lang="en-US" altLang="zh-TW" sz="1400" dirty="0"/>
              </a:p>
              <a:p>
                <a:endParaRPr lang="en-US" altLang="zh-TW" sz="1400" dirty="0"/>
              </a:p>
              <a:p>
                <a:endParaRPr lang="en-US" altLang="zh-TW" sz="1400" dirty="0"/>
              </a:p>
              <a:p>
                <a:endParaRPr lang="en-US" altLang="zh-TW" sz="1400" dirty="0"/>
              </a:p>
              <a:p>
                <a:endParaRPr lang="en-US" altLang="zh-TW" sz="1400" dirty="0"/>
              </a:p>
            </p:txBody>
          </p:sp>
        </mc:Choice>
        <mc:Fallback xmlns="">
          <p:sp>
            <p:nvSpPr>
              <p:cNvPr id="16" name="TextBox 15">
                <a:extLst>
                  <a:ext uri="{FF2B5EF4-FFF2-40B4-BE49-F238E27FC236}">
                    <a16:creationId xmlns:a16="http://schemas.microsoft.com/office/drawing/2014/main" id="{EFBBAB29-FF03-D178-37C4-D91A03C11D5C}"/>
                  </a:ext>
                </a:extLst>
              </p:cNvPr>
              <p:cNvSpPr txBox="1">
                <a:spLocks noRot="1" noChangeAspect="1" noMove="1" noResize="1" noEditPoints="1" noAdjustHandles="1" noChangeArrowheads="1" noChangeShapeType="1" noTextEdit="1"/>
              </p:cNvSpPr>
              <p:nvPr/>
            </p:nvSpPr>
            <p:spPr>
              <a:xfrm>
                <a:off x="475609" y="4458836"/>
                <a:ext cx="8280920" cy="2031325"/>
              </a:xfrm>
              <a:prstGeom prst="rect">
                <a:avLst/>
              </a:prstGeom>
              <a:blipFill>
                <a:blip r:embed="rId3"/>
                <a:stretch>
                  <a:fillRect l="-221" t="-4790"/>
                </a:stretch>
              </a:blipFill>
            </p:spPr>
            <p:txBody>
              <a:bodyPr/>
              <a:lstStyle/>
              <a:p>
                <a:r>
                  <a:rPr lang="zh-TW" altLang="en-US">
                    <a:noFill/>
                  </a:rPr>
                  <a:t> </a:t>
                </a:r>
              </a:p>
            </p:txBody>
          </p:sp>
        </mc:Fallback>
      </mc:AlternateContent>
      <p:grpSp>
        <p:nvGrpSpPr>
          <p:cNvPr id="10" name="Group 9">
            <a:extLst>
              <a:ext uri="{FF2B5EF4-FFF2-40B4-BE49-F238E27FC236}">
                <a16:creationId xmlns:a16="http://schemas.microsoft.com/office/drawing/2014/main" id="{4CD365A8-6A2A-B37D-B77B-BD26440F412F}"/>
              </a:ext>
            </a:extLst>
          </p:cNvPr>
          <p:cNvGrpSpPr/>
          <p:nvPr/>
        </p:nvGrpSpPr>
        <p:grpSpPr>
          <a:xfrm>
            <a:off x="1249412" y="5599492"/>
            <a:ext cx="6645175" cy="779759"/>
            <a:chOff x="1312357" y="5287208"/>
            <a:chExt cx="6645175" cy="779759"/>
          </a:xfrm>
        </p:grpSpPr>
        <p:pic>
          <p:nvPicPr>
            <p:cNvPr id="22" name="圖片 21">
              <a:extLst>
                <a:ext uri="{FF2B5EF4-FFF2-40B4-BE49-F238E27FC236}">
                  <a16:creationId xmlns:a16="http://schemas.microsoft.com/office/drawing/2014/main" id="{47E42281-B503-4349-BC88-2C2F8CB109AD}"/>
                </a:ext>
              </a:extLst>
            </p:cNvPr>
            <p:cNvPicPr>
              <a:picLocks noChangeAspect="1"/>
            </p:cNvPicPr>
            <p:nvPr/>
          </p:nvPicPr>
          <p:blipFill>
            <a:blip r:embed="rId4"/>
            <a:stretch>
              <a:fillRect/>
            </a:stretch>
          </p:blipFill>
          <p:spPr>
            <a:xfrm>
              <a:off x="1312357" y="5289964"/>
              <a:ext cx="6645175" cy="452642"/>
            </a:xfrm>
            <a:prstGeom prst="rect">
              <a:avLst/>
            </a:prstGeom>
          </p:spPr>
        </p:pic>
        <p:grpSp>
          <p:nvGrpSpPr>
            <p:cNvPr id="9" name="群組 8">
              <a:extLst>
                <a:ext uri="{FF2B5EF4-FFF2-40B4-BE49-F238E27FC236}">
                  <a16:creationId xmlns:a16="http://schemas.microsoft.com/office/drawing/2014/main" id="{C2A14D77-8692-46B9-976F-95C014413574}"/>
                </a:ext>
              </a:extLst>
            </p:cNvPr>
            <p:cNvGrpSpPr/>
            <p:nvPr/>
          </p:nvGrpSpPr>
          <p:grpSpPr>
            <a:xfrm>
              <a:off x="1520147" y="5287208"/>
              <a:ext cx="6437384" cy="779759"/>
              <a:chOff x="1619672" y="4855159"/>
              <a:chExt cx="6437384" cy="779759"/>
            </a:xfrm>
          </p:grpSpPr>
          <p:sp>
            <p:nvSpPr>
              <p:cNvPr id="15" name="矩形: 圓角 14">
                <a:extLst>
                  <a:ext uri="{FF2B5EF4-FFF2-40B4-BE49-F238E27FC236}">
                    <a16:creationId xmlns:a16="http://schemas.microsoft.com/office/drawing/2014/main" id="{821E627E-0B1D-48E1-B78E-4E14004F26EB}"/>
                  </a:ext>
                </a:extLst>
              </p:cNvPr>
              <p:cNvSpPr/>
              <p:nvPr/>
            </p:nvSpPr>
            <p:spPr>
              <a:xfrm>
                <a:off x="1924747" y="4877610"/>
                <a:ext cx="703037" cy="416039"/>
              </a:xfrm>
              <a:prstGeom prst="roundRect">
                <a:avLst/>
              </a:prstGeom>
              <a:noFill/>
              <a:ln w="254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6" name="文字方塊 5">
                <a:extLst>
                  <a:ext uri="{FF2B5EF4-FFF2-40B4-BE49-F238E27FC236}">
                    <a16:creationId xmlns:a16="http://schemas.microsoft.com/office/drawing/2014/main" id="{D5EEBD36-A00C-47B3-A96B-0D7A3FF761A0}"/>
                  </a:ext>
                </a:extLst>
              </p:cNvPr>
              <p:cNvSpPr txBox="1"/>
              <p:nvPr/>
            </p:nvSpPr>
            <p:spPr>
              <a:xfrm>
                <a:off x="1619672" y="5327141"/>
                <a:ext cx="1248149" cy="307777"/>
              </a:xfrm>
              <a:prstGeom prst="rect">
                <a:avLst/>
              </a:prstGeom>
              <a:noFill/>
            </p:spPr>
            <p:txBody>
              <a:bodyPr wrap="square" rtlCol="0">
                <a:spAutoFit/>
              </a:bodyPr>
              <a:lstStyle/>
              <a:p>
                <a:pPr algn="ctr"/>
                <a:r>
                  <a:rPr lang="en-US" altLang="zh-TW" sz="1400" dirty="0">
                    <a:solidFill>
                      <a:srgbClr val="0000FF"/>
                    </a:solidFill>
                  </a:rPr>
                  <a:t>probe proton</a:t>
                </a:r>
                <a:endParaRPr lang="zh-TW" altLang="en-US" sz="1400" dirty="0">
                  <a:solidFill>
                    <a:srgbClr val="0000FF"/>
                  </a:solidFill>
                </a:endParaRPr>
              </a:p>
            </p:txBody>
          </p:sp>
          <p:sp>
            <p:nvSpPr>
              <p:cNvPr id="17" name="矩形: 圓角 16">
                <a:extLst>
                  <a:ext uri="{FF2B5EF4-FFF2-40B4-BE49-F238E27FC236}">
                    <a16:creationId xmlns:a16="http://schemas.microsoft.com/office/drawing/2014/main" id="{3B715C8B-F047-4ABE-A078-A33FA05561EC}"/>
                  </a:ext>
                </a:extLst>
              </p:cNvPr>
              <p:cNvSpPr/>
              <p:nvPr/>
            </p:nvSpPr>
            <p:spPr>
              <a:xfrm>
                <a:off x="2780034" y="4897204"/>
                <a:ext cx="2296021" cy="371024"/>
              </a:xfrm>
              <a:prstGeom prst="round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19" name="文字方塊 18">
                <a:extLst>
                  <a:ext uri="{FF2B5EF4-FFF2-40B4-BE49-F238E27FC236}">
                    <a16:creationId xmlns:a16="http://schemas.microsoft.com/office/drawing/2014/main" id="{D5B793B1-7E5E-4DA2-9869-7A522A891B48}"/>
                  </a:ext>
                </a:extLst>
              </p:cNvPr>
              <p:cNvSpPr txBox="1"/>
              <p:nvPr/>
            </p:nvSpPr>
            <p:spPr>
              <a:xfrm>
                <a:off x="3203848" y="5293649"/>
                <a:ext cx="1360569" cy="307777"/>
              </a:xfrm>
              <a:prstGeom prst="rect">
                <a:avLst/>
              </a:prstGeom>
              <a:noFill/>
            </p:spPr>
            <p:txBody>
              <a:bodyPr wrap="square" rtlCol="0">
                <a:spAutoFit/>
              </a:bodyPr>
              <a:lstStyle/>
              <a:p>
                <a:pPr algn="ctr"/>
                <a:r>
                  <a:rPr lang="en-US" altLang="zh-TW" sz="1400" dirty="0">
                    <a:solidFill>
                      <a:srgbClr val="FF0000"/>
                    </a:solidFill>
                  </a:rPr>
                  <a:t>probe pion</a:t>
                </a:r>
                <a:endParaRPr lang="zh-TW" altLang="en-US" sz="1400" dirty="0">
                  <a:solidFill>
                    <a:srgbClr val="FF0000"/>
                  </a:solidFill>
                </a:endParaRPr>
              </a:p>
            </p:txBody>
          </p:sp>
          <p:sp>
            <p:nvSpPr>
              <p:cNvPr id="20" name="矩形: 圓角 19">
                <a:extLst>
                  <a:ext uri="{FF2B5EF4-FFF2-40B4-BE49-F238E27FC236}">
                    <a16:creationId xmlns:a16="http://schemas.microsoft.com/office/drawing/2014/main" id="{EEC37814-FEDE-4727-8A3F-34B2C204FFFE}"/>
                  </a:ext>
                </a:extLst>
              </p:cNvPr>
              <p:cNvSpPr/>
              <p:nvPr/>
            </p:nvSpPr>
            <p:spPr>
              <a:xfrm>
                <a:off x="5166517" y="4855159"/>
                <a:ext cx="2890539" cy="421905"/>
              </a:xfrm>
              <a:prstGeom prst="roundRect">
                <a:avLst/>
              </a:prstGeom>
              <a:noFill/>
              <a:ln w="25400">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600"/>
              </a:p>
            </p:txBody>
          </p:sp>
          <p:sp>
            <p:nvSpPr>
              <p:cNvPr id="21" name="文字方塊 20">
                <a:extLst>
                  <a:ext uri="{FF2B5EF4-FFF2-40B4-BE49-F238E27FC236}">
                    <a16:creationId xmlns:a16="http://schemas.microsoft.com/office/drawing/2014/main" id="{6AC96F33-9A9E-4B85-AEA5-98983DB2A235}"/>
                  </a:ext>
                </a:extLst>
              </p:cNvPr>
              <p:cNvSpPr txBox="1"/>
              <p:nvPr/>
            </p:nvSpPr>
            <p:spPr>
              <a:xfrm>
                <a:off x="6145235" y="5250866"/>
                <a:ext cx="1360569" cy="307777"/>
              </a:xfrm>
              <a:prstGeom prst="rect">
                <a:avLst/>
              </a:prstGeom>
              <a:noFill/>
            </p:spPr>
            <p:txBody>
              <a:bodyPr wrap="square" rtlCol="0">
                <a:spAutoFit/>
              </a:bodyPr>
              <a:lstStyle/>
              <a:p>
                <a:pPr algn="ctr"/>
                <a:r>
                  <a:rPr lang="en-US" altLang="zh-TW" sz="1400" dirty="0">
                    <a:solidFill>
                      <a:srgbClr val="006600"/>
                    </a:solidFill>
                  </a:rPr>
                  <a:t>probe kaon</a:t>
                </a:r>
                <a:endParaRPr lang="zh-TW" altLang="en-US" sz="1400" dirty="0">
                  <a:solidFill>
                    <a:srgbClr val="006600"/>
                  </a:solidFill>
                </a:endParaRPr>
              </a:p>
            </p:txBody>
          </p:sp>
        </p:grpSp>
      </p:grpSp>
      <p:pic>
        <p:nvPicPr>
          <p:cNvPr id="5" name="圖片 4">
            <a:extLst>
              <a:ext uri="{FF2B5EF4-FFF2-40B4-BE49-F238E27FC236}">
                <a16:creationId xmlns:a16="http://schemas.microsoft.com/office/drawing/2014/main" id="{9FFE34F8-AAE1-4E73-AFFD-CF6A9EEB3B18}"/>
              </a:ext>
            </a:extLst>
          </p:cNvPr>
          <p:cNvPicPr>
            <a:picLocks noChangeAspect="1"/>
          </p:cNvPicPr>
          <p:nvPr/>
        </p:nvPicPr>
        <p:blipFill>
          <a:blip r:embed="rId5"/>
          <a:stretch>
            <a:fillRect/>
          </a:stretch>
        </p:blipFill>
        <p:spPr>
          <a:xfrm>
            <a:off x="466898" y="997017"/>
            <a:ext cx="3537228" cy="2831969"/>
          </a:xfrm>
          <a:prstGeom prst="rect">
            <a:avLst/>
          </a:prstGeom>
        </p:spPr>
      </p:pic>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E6F8150F-2CA2-4848-8B41-0A51727276B9}"/>
                  </a:ext>
                </a:extLst>
              </p:cNvPr>
              <p:cNvSpPr/>
              <p:nvPr/>
            </p:nvSpPr>
            <p:spPr>
              <a:xfrm>
                <a:off x="4360833" y="1052736"/>
                <a:ext cx="4675663" cy="2867323"/>
              </a:xfrm>
              <a:prstGeom prst="rect">
                <a:avLst/>
              </a:prstGeom>
            </p:spPr>
            <p:txBody>
              <a:bodyPr wrap="square">
                <a:spAutoFit/>
              </a:bodyPr>
              <a:lstStyle/>
              <a:p>
                <a:pPr marL="285750" indent="-285750">
                  <a:buFont typeface="Arial" panose="020B0604020202020204" pitchFamily="34" charset="0"/>
                  <a:buChar char="•"/>
                </a:pPr>
                <a:r>
                  <a:rPr lang="en-US" altLang="zh-TW" sz="1400" b="1" dirty="0">
                    <a:solidFill>
                      <a:srgbClr val="0000FF"/>
                    </a:solidFill>
                    <a:latin typeface="+mn-lt"/>
                  </a:rPr>
                  <a:t>Pion kinematics</a:t>
                </a:r>
              </a:p>
              <a:p>
                <a:pPr marL="342900" indent="-342900">
                  <a:buFont typeface="Wingdings" panose="05000000000000000000" pitchFamily="2" charset="2"/>
                  <a:buAutoNum type="circleNumWdWhitePlain"/>
                </a:pPr>
                <a14:m>
                  <m:oMath xmlns:m="http://schemas.openxmlformats.org/officeDocument/2006/math">
                    <m:r>
                      <a:rPr lang="zh-TW" altLang="en-US" sz="1400" i="1" smtClean="0">
                        <a:solidFill>
                          <a:srgbClr val="0000FF"/>
                        </a:solidFill>
                        <a:latin typeface="Cambria Math" panose="02040503050406030204" pitchFamily="18" charset="0"/>
                      </a:rPr>
                      <m:t>𝑡</m:t>
                    </m:r>
                    <m:r>
                      <a:rPr lang="en-US" altLang="zh-TW" sz="1400">
                        <a:solidFill>
                          <a:srgbClr val="0000FF"/>
                        </a:solidFill>
                        <a:latin typeface="Cambria Math" panose="02040503050406030204" pitchFamily="18" charset="0"/>
                      </a:rPr>
                      <m:t>=</m:t>
                    </m:r>
                    <m:sSup>
                      <m:sSupPr>
                        <m:ctrlPr>
                          <a:rPr lang="en-US" altLang="zh-TW" sz="1400" i="1">
                            <a:solidFill>
                              <a:srgbClr val="0000FF"/>
                            </a:solidFill>
                            <a:latin typeface="Cambria Math" panose="02040503050406030204" pitchFamily="18" charset="0"/>
                          </a:rPr>
                        </m:ctrlPr>
                      </m:sSupPr>
                      <m:e>
                        <m:r>
                          <a:rPr lang="en-US" altLang="zh-TW" sz="1400" i="1">
                            <a:solidFill>
                              <a:srgbClr val="0000FF"/>
                            </a:solidFill>
                            <a:latin typeface="Cambria Math" panose="02040503050406030204" pitchFamily="18" charset="0"/>
                          </a:rPr>
                          <m:t>𝑘</m:t>
                        </m:r>
                      </m:e>
                      <m:sup>
                        <m:r>
                          <a:rPr lang="en-US" altLang="zh-TW" sz="1400" i="1">
                            <a:solidFill>
                              <a:srgbClr val="0000FF"/>
                            </a:solidFill>
                            <a:latin typeface="Cambria Math" panose="02040503050406030204" pitchFamily="18" charset="0"/>
                          </a:rPr>
                          <m:t>2</m:t>
                        </m:r>
                      </m:sup>
                    </m:sSup>
                    <m:r>
                      <a:rPr lang="en-US" altLang="zh-TW" sz="1400" i="1">
                        <a:solidFill>
                          <a:srgbClr val="0000FF"/>
                        </a:solidFill>
                        <a:latin typeface="Cambria Math" panose="02040503050406030204" pitchFamily="18" charset="0"/>
                      </a:rPr>
                      <m:t>=</m:t>
                    </m:r>
                    <m:d>
                      <m:dPr>
                        <m:ctrlPr>
                          <a:rPr lang="ar-AE" altLang="zh-TW" sz="1400">
                            <a:solidFill>
                              <a:srgbClr val="0000FF"/>
                            </a:solidFill>
                            <a:latin typeface="Cambria Math" panose="02040503050406030204" pitchFamily="18" charset="0"/>
                          </a:rPr>
                        </m:ctrlPr>
                      </m:dPr>
                      <m:e>
                        <m:r>
                          <a:rPr lang="ar-AE" altLang="zh-TW" sz="1400">
                            <a:solidFill>
                              <a:srgbClr val="0000FF"/>
                            </a:solidFill>
                            <a:latin typeface="Cambria Math" panose="02040503050406030204" pitchFamily="18" charset="0"/>
                          </a:rPr>
                          <m:t>1−</m:t>
                        </m:r>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𝐿</m:t>
                            </m:r>
                          </m:sub>
                        </m:sSub>
                      </m:e>
                    </m:d>
                    <m:sSubSup>
                      <m:sSubSupPr>
                        <m:ctrlPr>
                          <a:rPr lang="zh-TW" altLang="ar-AE" sz="1400" i="1">
                            <a:solidFill>
                              <a:srgbClr val="0000FF"/>
                            </a:solidFill>
                            <a:latin typeface="Cambria Math" panose="02040503050406030204" pitchFamily="18" charset="0"/>
                          </a:rPr>
                        </m:ctrlPr>
                      </m:sSubSupPr>
                      <m:e>
                        <m:r>
                          <a:rPr lang="zh-TW" altLang="ar-AE" sz="1400" i="1">
                            <a:solidFill>
                              <a:srgbClr val="0000FF"/>
                            </a:solidFill>
                            <a:latin typeface="Cambria Math" panose="02040503050406030204" pitchFamily="18" charset="0"/>
                          </a:rPr>
                          <m:t>𝑚</m:t>
                        </m:r>
                      </m:e>
                      <m:sub>
                        <m:r>
                          <a:rPr lang="zh-TW" altLang="ar-AE" sz="1400" i="1">
                            <a:solidFill>
                              <a:srgbClr val="0000FF"/>
                            </a:solidFill>
                            <a:latin typeface="Cambria Math" panose="02040503050406030204" pitchFamily="18" charset="0"/>
                          </a:rPr>
                          <m:t>𝑝</m:t>
                        </m:r>
                      </m:sub>
                      <m:sup>
                        <m:r>
                          <a:rPr lang="ar-AE" altLang="zh-TW" sz="1400">
                            <a:solidFill>
                              <a:srgbClr val="0000FF"/>
                            </a:solidFill>
                            <a:latin typeface="Cambria Math" panose="02040503050406030204" pitchFamily="18" charset="0"/>
                          </a:rPr>
                          <m:t>2</m:t>
                        </m:r>
                      </m:sup>
                    </m:sSubSup>
                    <m:r>
                      <a:rPr lang="ar-AE" altLang="zh-TW" sz="1400">
                        <a:solidFill>
                          <a:srgbClr val="0000FF"/>
                        </a:solidFill>
                        <a:latin typeface="Cambria Math" panose="02040503050406030204" pitchFamily="18" charset="0"/>
                      </a:rPr>
                      <m:t>−</m:t>
                    </m:r>
                    <m:sSubSup>
                      <m:sSubSupPr>
                        <m:ctrlPr>
                          <a:rPr lang="zh-TW" altLang="ar-AE" sz="1400" i="1">
                            <a:solidFill>
                              <a:srgbClr val="0000FF"/>
                            </a:solidFill>
                            <a:latin typeface="Cambria Math" panose="02040503050406030204" pitchFamily="18" charset="0"/>
                          </a:rPr>
                        </m:ctrlPr>
                      </m:sSubSupPr>
                      <m:e>
                        <m:r>
                          <a:rPr lang="zh-TW" altLang="ar-AE" sz="1400" i="1">
                            <a:solidFill>
                              <a:srgbClr val="0000FF"/>
                            </a:solidFill>
                            <a:latin typeface="Cambria Math" panose="02040503050406030204" pitchFamily="18" charset="0"/>
                          </a:rPr>
                          <m:t>𝑝</m:t>
                        </m:r>
                      </m:e>
                      <m:sub>
                        <m:r>
                          <a:rPr lang="zh-TW" altLang="ar-AE" sz="1400" i="1">
                            <a:solidFill>
                              <a:srgbClr val="0000FF"/>
                            </a:solidFill>
                            <a:latin typeface="Cambria Math" panose="02040503050406030204" pitchFamily="18" charset="0"/>
                          </a:rPr>
                          <m:t>𝑇</m:t>
                        </m:r>
                      </m:sub>
                      <m:sup>
                        <m:r>
                          <a:rPr lang="ar-AE" altLang="zh-TW" sz="1400">
                            <a:solidFill>
                              <a:srgbClr val="0000FF"/>
                            </a:solidFill>
                            <a:latin typeface="Cambria Math" panose="02040503050406030204" pitchFamily="18" charset="0"/>
                          </a:rPr>
                          <m:t>2</m:t>
                        </m:r>
                      </m:sup>
                    </m:sSubSup>
                    <m:r>
                      <a:rPr lang="ar-AE" altLang="zh-TW" sz="1400">
                        <a:solidFill>
                          <a:srgbClr val="0000FF"/>
                        </a:solidFill>
                        <a:latin typeface="Cambria Math" panose="02040503050406030204" pitchFamily="18" charset="0"/>
                      </a:rPr>
                      <m:t>/</m:t>
                    </m:r>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𝐿</m:t>
                        </m:r>
                      </m:sub>
                    </m:sSub>
                    <m:r>
                      <a:rPr lang="ar-AE" altLang="zh-TW" sz="1400">
                        <a:solidFill>
                          <a:srgbClr val="0000FF"/>
                        </a:solidFill>
                        <a:latin typeface="Cambria Math" panose="02040503050406030204" pitchFamily="18" charset="0"/>
                      </a:rPr>
                      <m:t>−</m:t>
                    </m:r>
                    <m:d>
                      <m:dPr>
                        <m:begChr m:val="["/>
                        <m:endChr m:val="]"/>
                        <m:ctrlPr>
                          <a:rPr lang="ar-AE" altLang="zh-TW" sz="1400" i="1">
                            <a:solidFill>
                              <a:srgbClr val="0000FF"/>
                            </a:solidFill>
                            <a:latin typeface="Cambria Math" panose="02040503050406030204" pitchFamily="18" charset="0"/>
                          </a:rPr>
                        </m:ctrlPr>
                      </m:dPr>
                      <m:e>
                        <m:d>
                          <m:dPr>
                            <m:ctrlPr>
                              <a:rPr lang="ar-AE" altLang="zh-TW" sz="1400">
                                <a:solidFill>
                                  <a:srgbClr val="0000FF"/>
                                </a:solidFill>
                                <a:latin typeface="Cambria Math" panose="02040503050406030204" pitchFamily="18" charset="0"/>
                              </a:rPr>
                            </m:ctrlPr>
                          </m:dPr>
                          <m:e>
                            <m:r>
                              <a:rPr lang="ar-AE" altLang="zh-TW" sz="1400">
                                <a:solidFill>
                                  <a:srgbClr val="0000FF"/>
                                </a:solidFill>
                                <a:latin typeface="Cambria Math" panose="02040503050406030204" pitchFamily="18" charset="0"/>
                              </a:rPr>
                              <m:t>1−</m:t>
                            </m:r>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𝐿</m:t>
                                </m:r>
                              </m:sub>
                            </m:sSub>
                          </m:e>
                        </m:d>
                        <m:r>
                          <a:rPr lang="ar-AE" altLang="zh-TW" sz="1400">
                            <a:solidFill>
                              <a:srgbClr val="0000FF"/>
                            </a:solidFill>
                            <a:latin typeface="Cambria Math" panose="02040503050406030204" pitchFamily="18" charset="0"/>
                          </a:rPr>
                          <m:t>/</m:t>
                        </m:r>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𝐿</m:t>
                            </m:r>
                          </m:sub>
                        </m:sSub>
                      </m:e>
                    </m:d>
                    <m:sSubSup>
                      <m:sSubSupPr>
                        <m:ctrlPr>
                          <a:rPr lang="zh-TW" altLang="ar-AE" sz="1400" i="1">
                            <a:solidFill>
                              <a:srgbClr val="0000FF"/>
                            </a:solidFill>
                            <a:latin typeface="Cambria Math" panose="02040503050406030204" pitchFamily="18" charset="0"/>
                          </a:rPr>
                        </m:ctrlPr>
                      </m:sSubSupPr>
                      <m:e>
                        <m:r>
                          <a:rPr lang="zh-TW" altLang="ar-AE" sz="1400" i="1">
                            <a:solidFill>
                              <a:srgbClr val="0000FF"/>
                            </a:solidFill>
                            <a:latin typeface="Cambria Math" panose="02040503050406030204" pitchFamily="18" charset="0"/>
                          </a:rPr>
                          <m:t>𝑚</m:t>
                        </m:r>
                      </m:e>
                      <m:sub>
                        <m:r>
                          <a:rPr lang="zh-TW" altLang="ar-AE" sz="1400" i="1">
                            <a:solidFill>
                              <a:srgbClr val="0000FF"/>
                            </a:solidFill>
                            <a:latin typeface="Cambria Math" panose="02040503050406030204" pitchFamily="18" charset="0"/>
                          </a:rPr>
                          <m:t>𝑛</m:t>
                        </m:r>
                      </m:sub>
                      <m:sup>
                        <m:r>
                          <a:rPr lang="ar-AE" altLang="zh-TW" sz="1400">
                            <a:solidFill>
                              <a:srgbClr val="0000FF"/>
                            </a:solidFill>
                            <a:latin typeface="Cambria Math" panose="02040503050406030204" pitchFamily="18" charset="0"/>
                          </a:rPr>
                          <m:t>2</m:t>
                        </m:r>
                      </m:sup>
                    </m:sSubSup>
                    <m:r>
                      <a:rPr lang="zh-TW" altLang="en-US" sz="1400" i="1">
                        <a:solidFill>
                          <a:srgbClr val="0000FF"/>
                        </a:solidFill>
                        <a:latin typeface="Cambria Math" panose="02040503050406030204" pitchFamily="18" charset="0"/>
                      </a:rPr>
                      <m:t> </m:t>
                    </m:r>
                  </m:oMath>
                </a14:m>
                <a:r>
                  <a:rPr lang="en-US" altLang="zh-TW" sz="1400" b="1" dirty="0">
                    <a:solidFill>
                      <a:srgbClr val="0000FF"/>
                    </a:solidFill>
                  </a:rPr>
                  <a:t>, pion </a:t>
                </a:r>
                <a:r>
                  <a:rPr lang="en-US" altLang="zh-TW" sz="1400" b="1" dirty="0" err="1">
                    <a:solidFill>
                      <a:srgbClr val="0000FF"/>
                    </a:solidFill>
                  </a:rPr>
                  <a:t>virtuality</a:t>
                </a:r>
                <a:r>
                  <a:rPr lang="en-US" altLang="zh-TW" sz="1400" b="1" dirty="0">
                    <a:solidFill>
                      <a:srgbClr val="0000FF"/>
                    </a:solidFill>
                  </a:rPr>
                  <a:t>, </a:t>
                </a:r>
                <a14:m>
                  <m:oMath xmlns:m="http://schemas.openxmlformats.org/officeDocument/2006/math">
                    <m:r>
                      <a:rPr lang="zh-TW" altLang="en-US" sz="1400" b="1" i="1">
                        <a:solidFill>
                          <a:srgbClr val="0000FF"/>
                        </a:solidFill>
                        <a:latin typeface="Cambria Math" panose="02040503050406030204" pitchFamily="18" charset="0"/>
                      </a:rPr>
                      <m:t>𝒕</m:t>
                    </m:r>
                  </m:oMath>
                </a14:m>
                <a:r>
                  <a:rPr lang="en-US" altLang="zh-TW" sz="1400" b="1" dirty="0">
                    <a:solidFill>
                      <a:srgbClr val="0000FF"/>
                    </a:solidFill>
                  </a:rPr>
                  <a:t>&lt;0</a:t>
                </a:r>
              </a:p>
              <a:p>
                <a:pPr marL="342900" indent="-342900">
                  <a:buFont typeface="Wingdings" panose="05000000000000000000" pitchFamily="2" charset="2"/>
                  <a:buAutoNum type="circleNumWdWhitePlain"/>
                </a:pPr>
                <a14:m>
                  <m:oMath xmlns:m="http://schemas.openxmlformats.org/officeDocument/2006/math">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𝜋</m:t>
                        </m:r>
                      </m:sub>
                    </m:sSub>
                    <m:r>
                      <a:rPr lang="ar-AE" altLang="zh-TW" sz="1400">
                        <a:solidFill>
                          <a:srgbClr val="0000FF"/>
                        </a:solidFill>
                        <a:latin typeface="Cambria Math" panose="02040503050406030204" pitchFamily="18" charset="0"/>
                      </a:rPr>
                      <m:t>=</m:t>
                    </m:r>
                    <m:f>
                      <m:fPr>
                        <m:ctrlPr>
                          <a:rPr lang="ar-AE" altLang="zh-TW" sz="1400" i="1">
                            <a:solidFill>
                              <a:srgbClr val="0000FF"/>
                            </a:solidFill>
                            <a:latin typeface="Cambria Math" panose="02040503050406030204" pitchFamily="18" charset="0"/>
                          </a:rPr>
                        </m:ctrlPr>
                      </m:fPr>
                      <m:num>
                        <m:sSup>
                          <m:sSupPr>
                            <m:ctrlPr>
                              <a:rPr lang="zh-TW" altLang="ar-AE" sz="1400" i="1">
                                <a:solidFill>
                                  <a:srgbClr val="0000FF"/>
                                </a:solidFill>
                                <a:latin typeface="Cambria Math" panose="02040503050406030204" pitchFamily="18" charset="0"/>
                              </a:rPr>
                            </m:ctrlPr>
                          </m:sSupPr>
                          <m:e>
                            <m:r>
                              <a:rPr lang="zh-TW" altLang="ar-AE" sz="1400" i="1">
                                <a:solidFill>
                                  <a:srgbClr val="0000FF"/>
                                </a:solidFill>
                                <a:latin typeface="Cambria Math" panose="02040503050406030204" pitchFamily="18" charset="0"/>
                              </a:rPr>
                              <m:t>𝑄</m:t>
                            </m:r>
                          </m:e>
                          <m:sup>
                            <m:r>
                              <a:rPr lang="ar-AE" altLang="zh-TW" sz="1400">
                                <a:solidFill>
                                  <a:srgbClr val="0000FF"/>
                                </a:solidFill>
                                <a:latin typeface="Cambria Math" panose="02040503050406030204" pitchFamily="18" charset="0"/>
                              </a:rPr>
                              <m:t>2</m:t>
                            </m:r>
                          </m:sup>
                        </m:sSup>
                      </m:num>
                      <m:den>
                        <m:d>
                          <m:dPr>
                            <m:ctrlPr>
                              <a:rPr lang="ar-AE" altLang="zh-TW" sz="1400">
                                <a:solidFill>
                                  <a:srgbClr val="0000FF"/>
                                </a:solidFill>
                                <a:latin typeface="Cambria Math" panose="02040503050406030204" pitchFamily="18" charset="0"/>
                              </a:rPr>
                            </m:ctrlPr>
                          </m:dPr>
                          <m:e>
                            <m:r>
                              <a:rPr lang="ar-AE" altLang="zh-TW" sz="1400">
                                <a:solidFill>
                                  <a:srgbClr val="0000FF"/>
                                </a:solidFill>
                                <a:latin typeface="Cambria Math" panose="02040503050406030204" pitchFamily="18" charset="0"/>
                              </a:rPr>
                              <m:t>2</m:t>
                            </m:r>
                            <m:r>
                              <a:rPr lang="zh-TW" altLang="ar-AE" sz="1400" i="1">
                                <a:solidFill>
                                  <a:srgbClr val="0000FF"/>
                                </a:solidFill>
                                <a:latin typeface="Cambria Math" panose="02040503050406030204" pitchFamily="18" charset="0"/>
                              </a:rPr>
                              <m:t>𝑘</m:t>
                            </m:r>
                            <m:r>
                              <a:rPr lang="ar-AE" altLang="zh-TW" sz="1400">
                                <a:solidFill>
                                  <a:srgbClr val="0000FF"/>
                                </a:solidFill>
                                <a:latin typeface="Cambria Math" panose="02040503050406030204" pitchFamily="18" charset="0"/>
                              </a:rPr>
                              <m:t>⋅</m:t>
                            </m:r>
                            <m:r>
                              <a:rPr lang="zh-TW" altLang="ar-AE" sz="1400" i="1">
                                <a:solidFill>
                                  <a:srgbClr val="0000FF"/>
                                </a:solidFill>
                                <a:latin typeface="Cambria Math" panose="02040503050406030204" pitchFamily="18" charset="0"/>
                              </a:rPr>
                              <m:t>𝑞</m:t>
                            </m:r>
                          </m:e>
                        </m:d>
                      </m:den>
                    </m:f>
                    <m:r>
                      <a:rPr lang="ar-AE" altLang="zh-TW" sz="1400">
                        <a:solidFill>
                          <a:srgbClr val="0000FF"/>
                        </a:solidFill>
                        <a:latin typeface="Cambria Math" panose="02040503050406030204" pitchFamily="18" charset="0"/>
                      </a:rPr>
                      <m:t>≈</m:t>
                    </m:r>
                    <m:f>
                      <m:fPr>
                        <m:ctrlPr>
                          <a:rPr lang="zh-TW" altLang="ar-AE" sz="1400" i="1">
                            <a:solidFill>
                              <a:srgbClr val="0000FF"/>
                            </a:solidFill>
                            <a:latin typeface="Cambria Math" panose="02040503050406030204" pitchFamily="18" charset="0"/>
                          </a:rPr>
                        </m:ctrlPr>
                      </m:fPr>
                      <m:num>
                        <m:r>
                          <a:rPr lang="zh-TW" altLang="ar-AE" sz="1400" i="1">
                            <a:solidFill>
                              <a:srgbClr val="0000FF"/>
                            </a:solidFill>
                            <a:latin typeface="Cambria Math" panose="02040503050406030204" pitchFamily="18" charset="0"/>
                          </a:rPr>
                          <m:t>𝑥</m:t>
                        </m:r>
                      </m:num>
                      <m:den>
                        <m:d>
                          <m:dPr>
                            <m:ctrlPr>
                              <a:rPr lang="ar-AE" altLang="zh-TW" sz="1400">
                                <a:solidFill>
                                  <a:srgbClr val="0000FF"/>
                                </a:solidFill>
                                <a:latin typeface="Cambria Math" panose="02040503050406030204" pitchFamily="18" charset="0"/>
                              </a:rPr>
                            </m:ctrlPr>
                          </m:dPr>
                          <m:e>
                            <m:r>
                              <a:rPr lang="ar-AE" altLang="zh-TW" sz="1400">
                                <a:solidFill>
                                  <a:srgbClr val="0000FF"/>
                                </a:solidFill>
                                <a:latin typeface="Cambria Math" panose="02040503050406030204" pitchFamily="18" charset="0"/>
                              </a:rPr>
                              <m:t>1−</m:t>
                            </m:r>
                            <m:sSub>
                              <m:sSubPr>
                                <m:ctrlPr>
                                  <a:rPr lang="zh-TW" altLang="ar-AE" sz="1400" i="1">
                                    <a:solidFill>
                                      <a:srgbClr val="0000FF"/>
                                    </a:solidFill>
                                    <a:latin typeface="Cambria Math" panose="02040503050406030204" pitchFamily="18" charset="0"/>
                                  </a:rPr>
                                </m:ctrlPr>
                              </m:sSubPr>
                              <m:e>
                                <m:r>
                                  <a:rPr lang="zh-TW" altLang="ar-AE" sz="1400" i="1">
                                    <a:solidFill>
                                      <a:srgbClr val="0000FF"/>
                                    </a:solidFill>
                                    <a:latin typeface="Cambria Math" panose="02040503050406030204" pitchFamily="18" charset="0"/>
                                  </a:rPr>
                                  <m:t>𝑥</m:t>
                                </m:r>
                              </m:e>
                              <m:sub>
                                <m:r>
                                  <a:rPr lang="zh-TW" altLang="ar-AE" sz="1400" i="1">
                                    <a:solidFill>
                                      <a:srgbClr val="0000FF"/>
                                    </a:solidFill>
                                    <a:latin typeface="Cambria Math" panose="02040503050406030204" pitchFamily="18" charset="0"/>
                                  </a:rPr>
                                  <m:t>𝐿</m:t>
                                </m:r>
                              </m:sub>
                            </m:sSub>
                          </m:e>
                        </m:d>
                      </m:den>
                    </m:f>
                    <m:r>
                      <a:rPr lang="en-US" altLang="zh-TW" sz="1400" b="0" i="0" smtClean="0">
                        <a:solidFill>
                          <a:srgbClr val="0000FF"/>
                        </a:solidFill>
                        <a:latin typeface="Cambria Math" panose="02040503050406030204" pitchFamily="18" charset="0"/>
                      </a:rPr>
                      <m:t>, </m:t>
                    </m:r>
                  </m:oMath>
                </a14:m>
                <a:r>
                  <a:rPr lang="en-US" altLang="zh-TW" sz="1400" b="1" dirty="0">
                    <a:solidFill>
                      <a:srgbClr val="0000FF"/>
                    </a:solidFill>
                  </a:rPr>
                  <a:t>momentum fraction of </a:t>
                </a:r>
                <a:r>
                  <a:rPr lang="en-US" altLang="zh-TW" sz="1400" b="1" dirty="0" err="1">
                    <a:solidFill>
                      <a:srgbClr val="0000FF"/>
                    </a:solidFill>
                  </a:rPr>
                  <a:t>parton</a:t>
                </a:r>
                <a:r>
                  <a:rPr lang="en-US" altLang="zh-TW" sz="1400" b="1" dirty="0">
                    <a:solidFill>
                      <a:srgbClr val="0000FF"/>
                    </a:solidFill>
                  </a:rPr>
                  <a:t> in pion</a:t>
                </a:r>
              </a:p>
              <a:p>
                <a:endParaRPr lang="en-US" altLang="zh-TW" sz="1400" b="1" dirty="0">
                  <a:solidFill>
                    <a:srgbClr val="FF0000"/>
                  </a:solidFill>
                </a:endParaRPr>
              </a:p>
              <a:p>
                <a:pPr marL="285750" indent="-285750">
                  <a:buFont typeface="Arial" panose="020B0604020202020204" pitchFamily="34" charset="0"/>
                  <a:buChar char="•"/>
                </a:pPr>
                <a:r>
                  <a:rPr lang="en-US" altLang="zh-TW" sz="1400" b="1" dirty="0">
                    <a:solidFill>
                      <a:srgbClr val="FF0000"/>
                    </a:solidFill>
                  </a:rPr>
                  <a:t>Neutron observables</a:t>
                </a:r>
              </a:p>
              <a:p>
                <a:pPr marL="342900" indent="-342900">
                  <a:buFont typeface="Wingdings" panose="05000000000000000000" pitchFamily="2" charset="2"/>
                  <a:buAutoNum type="circleNumWdWhitePlain"/>
                </a:pPr>
                <a14:m>
                  <m:oMath xmlns:m="http://schemas.openxmlformats.org/officeDocument/2006/math">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𝒙</m:t>
                        </m:r>
                      </m:e>
                      <m:sub>
                        <m:r>
                          <a:rPr lang="zh-TW" altLang="ar-AE" sz="1400" b="1" i="1">
                            <a:solidFill>
                              <a:srgbClr val="FF0000"/>
                            </a:solidFill>
                            <a:latin typeface="Cambria Math" panose="02040503050406030204" pitchFamily="18" charset="0"/>
                          </a:rPr>
                          <m:t>𝑳</m:t>
                        </m:r>
                      </m:sub>
                    </m:sSub>
                    <m:r>
                      <a:rPr lang="zh-TW" altLang="ar-AE" sz="1400" b="1" i="1">
                        <a:solidFill>
                          <a:srgbClr val="FF0000"/>
                        </a:solidFill>
                        <a:latin typeface="Cambria Math" panose="02040503050406030204" pitchFamily="18" charset="0"/>
                      </a:rPr>
                      <m:t> </m:t>
                    </m:r>
                  </m:oMath>
                </a14:m>
                <a:r>
                  <a:rPr lang="en-US" altLang="zh-TW" sz="1400" b="1" dirty="0">
                    <a:solidFill>
                      <a:srgbClr val="FF0000"/>
                    </a:solidFill>
                  </a:rPr>
                  <a:t>​≈ </a:t>
                </a:r>
                <a14:m>
                  <m:oMath xmlns:m="http://schemas.openxmlformats.org/officeDocument/2006/math">
                    <m:sSub>
                      <m:sSubPr>
                        <m:ctrlPr>
                          <a:rPr lang="en-US" altLang="zh-TW" sz="1400" b="1" i="1">
                            <a:solidFill>
                              <a:srgbClr val="FF0000"/>
                            </a:solidFill>
                            <a:latin typeface="Cambria Math" panose="02040503050406030204" pitchFamily="18" charset="0"/>
                          </a:rPr>
                        </m:ctrlPr>
                      </m:sSubPr>
                      <m:e>
                        <m:r>
                          <a:rPr lang="en-US" altLang="zh-TW" sz="1400" b="1" i="1">
                            <a:solidFill>
                              <a:srgbClr val="FF0000"/>
                            </a:solidFill>
                            <a:latin typeface="Cambria Math" panose="02040503050406030204" pitchFamily="18" charset="0"/>
                          </a:rPr>
                          <m:t>𝑬</m:t>
                        </m:r>
                      </m:e>
                      <m:sub>
                        <m:r>
                          <a:rPr lang="en-US" altLang="zh-TW" sz="1400" b="1" i="1">
                            <a:solidFill>
                              <a:srgbClr val="FF0000"/>
                            </a:solidFill>
                            <a:latin typeface="Cambria Math" panose="02040503050406030204" pitchFamily="18" charset="0"/>
                          </a:rPr>
                          <m:t>𝒏</m:t>
                        </m:r>
                      </m:sub>
                    </m:sSub>
                    <m:r>
                      <a:rPr lang="zh-TW" altLang="ar-AE" sz="1400" b="1" i="1">
                        <a:solidFill>
                          <a:srgbClr val="FF0000"/>
                        </a:solidFill>
                        <a:latin typeface="Cambria Math" panose="02040503050406030204" pitchFamily="18" charset="0"/>
                      </a:rPr>
                      <m:t> </m:t>
                    </m:r>
                  </m:oMath>
                </a14:m>
                <a:r>
                  <a:rPr lang="en-US" altLang="zh-TW" sz="1400" b="1" dirty="0">
                    <a:solidFill>
                      <a:srgbClr val="FF0000"/>
                    </a:solidFill>
                  </a:rPr>
                  <a:t>​/ </a:t>
                </a:r>
                <a14:m>
                  <m:oMath xmlns:m="http://schemas.openxmlformats.org/officeDocument/2006/math">
                    <m:sSub>
                      <m:sSubPr>
                        <m:ctrlPr>
                          <a:rPr lang="en-US" altLang="zh-TW" sz="1400" b="1" i="1">
                            <a:solidFill>
                              <a:srgbClr val="FF0000"/>
                            </a:solidFill>
                            <a:latin typeface="Cambria Math" panose="02040503050406030204" pitchFamily="18" charset="0"/>
                          </a:rPr>
                        </m:ctrlPr>
                      </m:sSubPr>
                      <m:e>
                        <m:r>
                          <a:rPr lang="en-US" altLang="zh-TW" sz="1400" b="1" i="1">
                            <a:solidFill>
                              <a:srgbClr val="FF0000"/>
                            </a:solidFill>
                            <a:latin typeface="Cambria Math" panose="02040503050406030204" pitchFamily="18" charset="0"/>
                          </a:rPr>
                          <m:t>𝑬</m:t>
                        </m:r>
                      </m:e>
                      <m:sub>
                        <m:r>
                          <a:rPr lang="en-US" altLang="zh-TW" sz="1400" b="1" i="1">
                            <a:solidFill>
                              <a:srgbClr val="FF0000"/>
                            </a:solidFill>
                            <a:latin typeface="Cambria Math" panose="02040503050406030204" pitchFamily="18" charset="0"/>
                          </a:rPr>
                          <m:t>𝒏</m:t>
                        </m:r>
                      </m:sub>
                    </m:sSub>
                    <m:r>
                      <a:rPr lang="en-US" altLang="zh-TW" sz="1400" b="1">
                        <a:solidFill>
                          <a:srgbClr val="FF0000"/>
                        </a:solidFill>
                        <a:latin typeface="Cambria Math" panose="02040503050406030204" pitchFamily="18" charset="0"/>
                      </a:rPr>
                      <m:t> : </m:t>
                    </m:r>
                  </m:oMath>
                </a14:m>
                <a:r>
                  <a:rPr lang="en-US" altLang="zh-TW" sz="1400" b="1" dirty="0">
                    <a:solidFill>
                      <a:srgbClr val="FF0000"/>
                    </a:solidFill>
                  </a:rPr>
                  <a:t>Neutron longitudinal momentum </a:t>
                </a:r>
                <a:endParaRPr lang="en-US" altLang="zh-TW" sz="1400" b="1" i="1" dirty="0">
                  <a:solidFill>
                    <a:srgbClr val="FF0000"/>
                  </a:solidFill>
                  <a:latin typeface="Cambria Math" panose="02040503050406030204" pitchFamily="18" charset="0"/>
                </a:endParaRPr>
              </a:p>
              <a:p>
                <a:pPr marL="342900" indent="-342900">
                  <a:buFont typeface="Wingdings" panose="05000000000000000000" pitchFamily="2" charset="2"/>
                  <a:buAutoNum type="circleNumWdWhitePlain"/>
                </a:pPr>
                <a14:m>
                  <m:oMath xmlns:m="http://schemas.openxmlformats.org/officeDocument/2006/math">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𝒑</m:t>
                        </m:r>
                      </m:e>
                      <m:sub>
                        <m:r>
                          <a:rPr lang="zh-TW" altLang="ar-AE" sz="1400" b="1" i="1">
                            <a:solidFill>
                              <a:srgbClr val="FF0000"/>
                            </a:solidFill>
                            <a:latin typeface="Cambria Math" panose="02040503050406030204" pitchFamily="18" charset="0"/>
                          </a:rPr>
                          <m:t>𝑻</m:t>
                        </m:r>
                      </m:sub>
                    </m:sSub>
                    <m:r>
                      <a:rPr lang="ar-AE" altLang="zh-TW" sz="1400" b="1">
                        <a:solidFill>
                          <a:srgbClr val="FF0000"/>
                        </a:solidFill>
                        <a:latin typeface="Cambria Math" panose="02040503050406030204" pitchFamily="18" charset="0"/>
                      </a:rPr>
                      <m:t>≈</m:t>
                    </m:r>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𝒙</m:t>
                        </m:r>
                      </m:e>
                      <m:sub>
                        <m:r>
                          <a:rPr lang="zh-TW" altLang="ar-AE" sz="1400" b="1" i="1">
                            <a:solidFill>
                              <a:srgbClr val="FF0000"/>
                            </a:solidFill>
                            <a:latin typeface="Cambria Math" panose="02040503050406030204" pitchFamily="18" charset="0"/>
                          </a:rPr>
                          <m:t>𝑳</m:t>
                        </m:r>
                      </m:sub>
                    </m:sSub>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𝑬</m:t>
                        </m:r>
                      </m:e>
                      <m:sub>
                        <m:r>
                          <a:rPr lang="zh-TW" altLang="ar-AE" sz="1400" b="1" i="1">
                            <a:solidFill>
                              <a:srgbClr val="FF0000"/>
                            </a:solidFill>
                            <a:latin typeface="Cambria Math" panose="02040503050406030204" pitchFamily="18" charset="0"/>
                          </a:rPr>
                          <m:t>𝒑</m:t>
                        </m:r>
                      </m:sub>
                    </m:sSub>
                    <m:r>
                      <m:rPr>
                        <m:nor/>
                      </m:rPr>
                      <a:rPr lang="ar-AE" altLang="zh-TW" sz="1400" b="1" i="1">
                        <a:solidFill>
                          <a:srgbClr val="FF0000"/>
                        </a:solidFill>
                      </a:rPr>
                      <m:t> </m:t>
                    </m:r>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𝜽</m:t>
                        </m:r>
                      </m:e>
                      <m:sub>
                        <m:r>
                          <a:rPr lang="zh-TW" altLang="ar-AE" sz="1400" b="1" i="1">
                            <a:solidFill>
                              <a:srgbClr val="FF0000"/>
                            </a:solidFill>
                            <a:latin typeface="Cambria Math" panose="02040503050406030204" pitchFamily="18" charset="0"/>
                          </a:rPr>
                          <m:t>𝒏</m:t>
                        </m:r>
                      </m:sub>
                    </m:sSub>
                  </m:oMath>
                </a14:m>
                <a:r>
                  <a:rPr lang="ar-AE" altLang="zh-TW" sz="1400" b="1" dirty="0">
                    <a:solidFill>
                      <a:srgbClr val="FF0000"/>
                    </a:solidFill>
                  </a:rPr>
                  <a:t>: </a:t>
                </a:r>
                <a:r>
                  <a:rPr lang="en-US" altLang="zh-TW" sz="1400" b="1" dirty="0">
                    <a:solidFill>
                      <a:srgbClr val="FF0000"/>
                    </a:solidFill>
                  </a:rPr>
                  <a:t> Neutron transverse momentum</a:t>
                </a:r>
              </a:p>
              <a:p>
                <a:endParaRPr lang="en-US" altLang="zh-TW" sz="1400" b="1" dirty="0">
                  <a:solidFill>
                    <a:srgbClr val="FF0000"/>
                  </a:solidFill>
                </a:endParaRPr>
              </a:p>
              <a:p>
                <a:r>
                  <a:rPr lang="en-US" altLang="zh-TW" sz="1400" dirty="0">
                    <a:solidFill>
                      <a:srgbClr val="FF0000"/>
                    </a:solidFill>
                  </a:rPr>
                  <a:t>The essential measured quantities are </a:t>
                </a:r>
                <a14:m>
                  <m:oMath xmlns:m="http://schemas.openxmlformats.org/officeDocument/2006/math">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𝒙</m:t>
                        </m:r>
                      </m:e>
                      <m:sub>
                        <m:r>
                          <a:rPr lang="zh-TW" altLang="ar-AE" sz="1400" b="1" i="1">
                            <a:solidFill>
                              <a:srgbClr val="FF0000"/>
                            </a:solidFill>
                            <a:latin typeface="Cambria Math" panose="02040503050406030204" pitchFamily="18" charset="0"/>
                          </a:rPr>
                          <m:t>𝑳</m:t>
                        </m:r>
                      </m:sub>
                    </m:sSub>
                  </m:oMath>
                </a14:m>
                <a:r>
                  <a:rPr lang="en-US" altLang="zh-TW" sz="1400" dirty="0">
                    <a:solidFill>
                      <a:srgbClr val="FF0000"/>
                    </a:solidFill>
                  </a:rPr>
                  <a:t> ​ and</a:t>
                </a:r>
                <a:r>
                  <a:rPr lang="ar-AE" altLang="zh-TW" sz="1400" b="1" dirty="0">
                    <a:solidFill>
                      <a:srgbClr val="FF0000"/>
                    </a:solidFill>
                  </a:rPr>
                  <a:t> </a:t>
                </a:r>
                <a14:m>
                  <m:oMath xmlns:m="http://schemas.openxmlformats.org/officeDocument/2006/math">
                    <m:sSub>
                      <m:sSubPr>
                        <m:ctrlPr>
                          <a:rPr lang="zh-TW" altLang="ar-AE" sz="1400" b="1" i="1">
                            <a:solidFill>
                              <a:srgbClr val="FF0000"/>
                            </a:solidFill>
                            <a:latin typeface="Cambria Math" panose="02040503050406030204" pitchFamily="18" charset="0"/>
                          </a:rPr>
                        </m:ctrlPr>
                      </m:sSubPr>
                      <m:e>
                        <m:r>
                          <a:rPr lang="zh-TW" altLang="ar-AE" sz="1400" b="1" i="1">
                            <a:solidFill>
                              <a:srgbClr val="FF0000"/>
                            </a:solidFill>
                            <a:latin typeface="Cambria Math" panose="02040503050406030204" pitchFamily="18" charset="0"/>
                          </a:rPr>
                          <m:t>𝒑</m:t>
                        </m:r>
                      </m:e>
                      <m:sub>
                        <m:r>
                          <a:rPr lang="zh-TW" altLang="ar-AE" sz="1400" b="1" i="1">
                            <a:solidFill>
                              <a:srgbClr val="FF0000"/>
                            </a:solidFill>
                            <a:latin typeface="Cambria Math" panose="02040503050406030204" pitchFamily="18" charset="0"/>
                          </a:rPr>
                          <m:t>𝑻</m:t>
                        </m:r>
                      </m:sub>
                    </m:sSub>
                  </m:oMath>
                </a14:m>
                <a:r>
                  <a:rPr lang="en-US" altLang="zh-TW" sz="1400" dirty="0">
                    <a:solidFill>
                      <a:srgbClr val="FF0000"/>
                    </a:solidFill>
                  </a:rPr>
                  <a:t> ​of very forward angle neutron </a:t>
                </a:r>
                <a:r>
                  <a:rPr lang="en-US" altLang="zh-TW" sz="1400" dirty="0">
                    <a:solidFill>
                      <a:srgbClr val="FF0000"/>
                    </a:solidFill>
                    <a:sym typeface="Wingdings" panose="05000000000000000000" pitchFamily="2" charset="2"/>
                  </a:rPr>
                  <a:t> zero-degree calorimeter.</a:t>
                </a:r>
              </a:p>
            </p:txBody>
          </p:sp>
        </mc:Choice>
        <mc:Fallback xmlns="">
          <p:sp>
            <p:nvSpPr>
              <p:cNvPr id="12" name="矩形 11">
                <a:extLst>
                  <a:ext uri="{FF2B5EF4-FFF2-40B4-BE49-F238E27FC236}">
                    <a16:creationId xmlns:a16="http://schemas.microsoft.com/office/drawing/2014/main" id="{E6F8150F-2CA2-4848-8B41-0A51727276B9}"/>
                  </a:ext>
                </a:extLst>
              </p:cNvPr>
              <p:cNvSpPr>
                <a:spLocks noRot="1" noChangeAspect="1" noMove="1" noResize="1" noEditPoints="1" noAdjustHandles="1" noChangeArrowheads="1" noChangeShapeType="1" noTextEdit="1"/>
              </p:cNvSpPr>
              <p:nvPr/>
            </p:nvSpPr>
            <p:spPr>
              <a:xfrm>
                <a:off x="4360833" y="1052736"/>
                <a:ext cx="4675663" cy="2867323"/>
              </a:xfrm>
              <a:prstGeom prst="rect">
                <a:avLst/>
              </a:prstGeom>
              <a:blipFill>
                <a:blip r:embed="rId6"/>
                <a:stretch>
                  <a:fillRect l="-391" t="-426" r="-782" b="-1277"/>
                </a:stretch>
              </a:blipFill>
            </p:spPr>
            <p:txBody>
              <a:bodyPr/>
              <a:lstStyle/>
              <a:p>
                <a:r>
                  <a:rPr lang="zh-TW" altLang="en-US">
                    <a:noFill/>
                  </a:rPr>
                  <a:t> </a:t>
                </a:r>
              </a:p>
            </p:txBody>
          </p:sp>
        </mc:Fallback>
      </mc:AlternateContent>
      <p:sp>
        <p:nvSpPr>
          <p:cNvPr id="14" name="Rectangle 13">
            <a:extLst>
              <a:ext uri="{FF2B5EF4-FFF2-40B4-BE49-F238E27FC236}">
                <a16:creationId xmlns:a16="http://schemas.microsoft.com/office/drawing/2014/main" id="{0C4869B0-3B32-E384-3C07-B57F1766BDCB}"/>
              </a:ext>
            </a:extLst>
          </p:cNvPr>
          <p:cNvSpPr/>
          <p:nvPr/>
        </p:nvSpPr>
        <p:spPr>
          <a:xfrm>
            <a:off x="4283968" y="1052736"/>
            <a:ext cx="4752528" cy="2867323"/>
          </a:xfrm>
          <a:prstGeom prst="rect">
            <a:avLst/>
          </a:prstGeom>
          <a:no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Slide Number Placeholder 6">
            <a:extLst>
              <a:ext uri="{FF2B5EF4-FFF2-40B4-BE49-F238E27FC236}">
                <a16:creationId xmlns:a16="http://schemas.microsoft.com/office/drawing/2014/main" id="{FC8E1452-198A-DA95-146B-8047CF5547AE}"/>
              </a:ext>
            </a:extLst>
          </p:cNvPr>
          <p:cNvSpPr>
            <a:spLocks noGrp="1"/>
          </p:cNvSpPr>
          <p:nvPr>
            <p:ph type="sldNum" sz="quarter" idx="12"/>
          </p:nvPr>
        </p:nvSpPr>
        <p:spPr/>
        <p:txBody>
          <a:bodyPr/>
          <a:lstStyle/>
          <a:p>
            <a:fld id="{A19621D2-C8FC-4F75-9E5A-153A48AC0064}" type="slidenum">
              <a:rPr lang="en-US" altLang="ja-JP" smtClean="0"/>
              <a:pPr/>
              <a:t>27</a:t>
            </a:fld>
            <a:r>
              <a:rPr lang="en-US" altLang="ja-JP"/>
              <a:t>/25</a:t>
            </a:r>
            <a:endParaRPr lang="en-US" altLang="ja-JP" dirty="0"/>
          </a:p>
        </p:txBody>
      </p:sp>
    </p:spTree>
    <p:extLst>
      <p:ext uri="{BB962C8B-B14F-4D97-AF65-F5344CB8AC3E}">
        <p14:creationId xmlns:p14="http://schemas.microsoft.com/office/powerpoint/2010/main" val="2168045202"/>
      </p:ext>
    </p:extLst>
  </p:cSld>
  <p:clrMapOvr>
    <a:masterClrMapping/>
  </p:clrMapOvr>
</p:sld>
</file>

<file path=ppt/theme/theme1.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slidesTemplate</Template>
  <TotalTime>39163</TotalTime>
  <Words>2926</Words>
  <Application>Microsoft Office PowerPoint</Application>
  <PresentationFormat>On-screen Show (4:3)</PresentationFormat>
  <Paragraphs>520</Paragraphs>
  <Slides>27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Google Sans Text</vt:lpstr>
      <vt:lpstr>Noto Sans Symbols</vt:lpstr>
      <vt:lpstr>Arial</vt:lpstr>
      <vt:lpstr>Cambria Math</vt:lpstr>
      <vt:lpstr>Symbol</vt:lpstr>
      <vt:lpstr>Times New Roman</vt:lpstr>
      <vt:lpstr>Wingdings</vt:lpstr>
      <vt:lpstr>標準デザイン</vt:lpstr>
      <vt:lpstr>Recent Update of  Taiwan ZDC ECAL Activity  EIC Taiwan Meeting @ 20260924</vt:lpstr>
      <vt:lpstr>Physics Program for ZDC</vt:lpstr>
      <vt:lpstr>Baseline Design of ZDC</vt:lpstr>
      <vt:lpstr>Requirements for ZDC</vt:lpstr>
      <vt:lpstr>Energy Resolution of Current Design</vt:lpstr>
      <vt:lpstr>Position Resolution of Current Design</vt:lpstr>
      <vt:lpstr>1st Prototype of ZDC ECAL @ 2024</vt:lpstr>
      <vt:lpstr>2nd  Prototype of ZDC ECAL @ 2025  </vt:lpstr>
      <vt:lpstr>2nd  Prototype of ZDC ECAL @ 2025 </vt:lpstr>
      <vt:lpstr>3rd Prototype @ 2026</vt:lpstr>
      <vt:lpstr>SiPMs</vt:lpstr>
      <vt:lpstr>CITIROC VS H2GCROC</vt:lpstr>
      <vt:lpstr>Setup of 3rd Prototype</vt:lpstr>
      <vt:lpstr>PbWO4 Crystal + Hamamatsu SiPM</vt:lpstr>
      <vt:lpstr>Beam Monitor Calibration</vt:lpstr>
      <vt:lpstr>Gain Calibration of SiPM (Online)</vt:lpstr>
      <vt:lpstr>Data Analysis(1) : Raw Waveform </vt:lpstr>
      <vt:lpstr>Data Analysis (2) : Clustering</vt:lpstr>
      <vt:lpstr>Data Analysis (3) : DSCB Fitting</vt:lpstr>
      <vt:lpstr>Data Analysis(4) : E3x3 of All Energies</vt:lpstr>
      <vt:lpstr>Data Analysis (3) : Energy Resolution</vt:lpstr>
      <vt:lpstr>To Do : Tracking</vt:lpstr>
      <vt:lpstr>To Do : ADC and TOT Bridging</vt:lpstr>
      <vt:lpstr>To Do : Bit Flip Issue(?) </vt:lpstr>
      <vt:lpstr>Summary and To Do</vt:lpstr>
      <vt:lpstr>Back up</vt:lpstr>
      <vt:lpstr>Sullivan Process for Pion Structure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Blue</dc:title>
  <dc:creator>Chia Yu</dc:creator>
  <cp:lastModifiedBy>Chia-Yu Hsieh</cp:lastModifiedBy>
  <cp:revision>1200</cp:revision>
  <dcterms:created xsi:type="dcterms:W3CDTF">2018-07-15T10:16:04Z</dcterms:created>
  <dcterms:modified xsi:type="dcterms:W3CDTF">2026-09-24T07:22:47Z</dcterms:modified>
</cp:coreProperties>
</file>