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71" r:id="rId2"/>
    <p:sldId id="662" r:id="rId3"/>
    <p:sldId id="668" r:id="rId4"/>
    <p:sldId id="667" r:id="rId5"/>
    <p:sldId id="669" r:id="rId6"/>
    <p:sldId id="666" r:id="rId7"/>
    <p:sldId id="686" r:id="rId8"/>
    <p:sldId id="658" r:id="rId9"/>
    <p:sldId id="673" r:id="rId10"/>
    <p:sldId id="674" r:id="rId11"/>
    <p:sldId id="675" r:id="rId12"/>
    <p:sldId id="670" r:id="rId13"/>
    <p:sldId id="690" r:id="rId14"/>
    <p:sldId id="689" r:id="rId15"/>
    <p:sldId id="687" r:id="rId16"/>
    <p:sldId id="672" r:id="rId17"/>
    <p:sldId id="688" r:id="rId18"/>
    <p:sldId id="676" r:id="rId19"/>
    <p:sldId id="677" r:id="rId20"/>
    <p:sldId id="655" r:id="rId21"/>
    <p:sldId id="681" r:id="rId22"/>
    <p:sldId id="679" r:id="rId23"/>
    <p:sldId id="680" r:id="rId24"/>
    <p:sldId id="682" r:id="rId25"/>
    <p:sldId id="683" r:id="rId26"/>
    <p:sldId id="685" r:id="rId27"/>
    <p:sldId id="684" r:id="rId28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ECFF"/>
    <a:srgbClr val="FFFFCC"/>
    <a:srgbClr val="FF9900"/>
    <a:srgbClr val="FFCCFF"/>
    <a:srgbClr val="00CC99"/>
    <a:srgbClr val="99FFCC"/>
    <a:srgbClr val="99CCFF"/>
    <a:srgbClr val="3399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69" autoAdjust="0"/>
    <p:restoredTop sz="95320" autoAdjust="0"/>
  </p:normalViewPr>
  <p:slideViewPr>
    <p:cSldViewPr>
      <p:cViewPr>
        <p:scale>
          <a:sx n="150" d="100"/>
          <a:sy n="150" d="100"/>
        </p:scale>
        <p:origin x="1986" y="3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373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83E71-3ED3-4DCF-AD27-D8AB6BE6410A}" type="datetimeFigureOut">
              <a:rPr lang="zh-TW" altLang="en-US" smtClean="0"/>
              <a:t>2025/12/19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741C7-9BEE-48BE-841E-F447BA105E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8103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 userDrawn="1"/>
        </p:nvSpPr>
        <p:spPr bwMode="auto">
          <a:xfrm>
            <a:off x="0" y="3429448"/>
            <a:ext cx="9144000" cy="68687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5" name="Rectangle 3"/>
          <p:cNvSpPr>
            <a:spLocks noChangeArrowheads="1"/>
          </p:cNvSpPr>
          <p:nvPr userDrawn="1"/>
        </p:nvSpPr>
        <p:spPr bwMode="auto">
          <a:xfrm>
            <a:off x="428644" y="3284985"/>
            <a:ext cx="1446175" cy="138902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6" name="Rectangle 4"/>
          <p:cNvSpPr>
            <a:spLocks noChangeArrowheads="1"/>
          </p:cNvSpPr>
          <p:nvPr userDrawn="1"/>
        </p:nvSpPr>
        <p:spPr bwMode="auto">
          <a:xfrm>
            <a:off x="8280400" y="6552931"/>
            <a:ext cx="863600" cy="7143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77497"/>
            <a:ext cx="6400800" cy="216130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/>
              <a:t>按一下以編輯母片副標題樣式</a:t>
            </a:r>
            <a:endParaRPr lang="ja-JP" altLang="en-US" noProof="0"/>
          </a:p>
        </p:txBody>
      </p:sp>
      <p:sp>
        <p:nvSpPr>
          <p:cNvPr id="3082" name="Rectangle 10"/>
          <p:cNvSpPr>
            <a:spLocks noChangeArrowheads="1"/>
          </p:cNvSpPr>
          <p:nvPr userDrawn="1"/>
        </p:nvSpPr>
        <p:spPr bwMode="auto">
          <a:xfrm>
            <a:off x="8893175" y="1158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3" name="Rectangle 11"/>
          <p:cNvSpPr>
            <a:spLocks noChangeArrowheads="1"/>
          </p:cNvSpPr>
          <p:nvPr userDrawn="1"/>
        </p:nvSpPr>
        <p:spPr bwMode="auto">
          <a:xfrm>
            <a:off x="8726488" y="1158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4" name="Rectangle 12"/>
          <p:cNvSpPr>
            <a:spLocks noChangeArrowheads="1"/>
          </p:cNvSpPr>
          <p:nvPr userDrawn="1"/>
        </p:nvSpPr>
        <p:spPr bwMode="auto">
          <a:xfrm>
            <a:off x="8893175" y="2809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3085" name="Group 13"/>
          <p:cNvGrpSpPr>
            <a:grpSpLocks/>
          </p:cNvGrpSpPr>
          <p:nvPr userDrawn="1"/>
        </p:nvGrpSpPr>
        <p:grpSpPr bwMode="auto">
          <a:xfrm rot="-10800000">
            <a:off x="73022" y="6502132"/>
            <a:ext cx="355619" cy="301537"/>
            <a:chOff x="113" y="4020"/>
            <a:chExt cx="195" cy="195"/>
          </a:xfrm>
        </p:grpSpPr>
        <p:sp>
          <p:nvSpPr>
            <p:cNvPr id="3086" name="Rectangle 14"/>
            <p:cNvSpPr>
              <a:spLocks noChangeArrowheads="1"/>
            </p:cNvSpPr>
            <p:nvPr userDrawn="1"/>
          </p:nvSpPr>
          <p:spPr bwMode="auto">
            <a:xfrm>
              <a:off x="218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auto">
            <a:xfrm>
              <a:off x="113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auto">
            <a:xfrm>
              <a:off x="218" y="4124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1346788"/>
            <a:ext cx="8642350" cy="2130709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1" y="6549899"/>
            <a:ext cx="1874818" cy="307635"/>
          </a:xfrm>
        </p:spPr>
        <p:txBody>
          <a:bodyPr/>
          <a:lstStyle/>
          <a:p>
            <a:r>
              <a:rPr lang="en-US" altLang="zh-TW"/>
              <a:t>2025/12/05</a:t>
            </a:r>
            <a:endParaRPr lang="en-US" altLang="ja-JP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874818" y="6549899"/>
            <a:ext cx="5631801" cy="305069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ZDC crystal part : online monitoring</a:t>
            </a:r>
            <a:endParaRPr lang="en-US" altLang="ja-JP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24000" y="6560138"/>
            <a:ext cx="1620000" cy="297862"/>
          </a:xfrm>
        </p:spPr>
        <p:txBody>
          <a:bodyPr/>
          <a:lstStyle/>
          <a:p>
            <a:fld id="{A19621D2-C8FC-4F75-9E5A-153A48AC0064}" type="slidenum">
              <a:rPr lang="en-US" altLang="ja-JP" smtClean="0"/>
              <a:pPr/>
              <a:t>‹#›</a:t>
            </a:fld>
            <a:r>
              <a:rPr lang="en-US" altLang="ja-JP" dirty="0"/>
              <a:t>/11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25" y="44624"/>
            <a:ext cx="9128792" cy="79208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725" y="6551744"/>
            <a:ext cx="1826162" cy="30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2025/12/05</a:t>
            </a:r>
            <a:endParaRPr lang="en-US" altLang="ja-JP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836887" y="6557147"/>
            <a:ext cx="5652806" cy="3008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ZDC crystal part : online monitoring</a:t>
            </a:r>
            <a:endParaRPr lang="en-US" altLang="ja-JP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489693" y="6557147"/>
            <a:ext cx="1620000" cy="295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19621D2-C8FC-4F75-9E5A-153A48AC0064}" type="slidenum">
              <a:rPr lang="en-US" altLang="ja-JP" smtClean="0"/>
              <a:pPr/>
              <a:t>‹#›</a:t>
            </a:fld>
            <a:r>
              <a:rPr lang="en-US" altLang="ja-JP" dirty="0"/>
              <a:t>/11</a:t>
            </a:r>
          </a:p>
        </p:txBody>
      </p:sp>
      <p:sp>
        <p:nvSpPr>
          <p:cNvPr id="7" name="文字版面配置區 2"/>
          <p:cNvSpPr>
            <a:spLocks noGrp="1"/>
          </p:cNvSpPr>
          <p:nvPr>
            <p:ph idx="1"/>
          </p:nvPr>
        </p:nvSpPr>
        <p:spPr>
          <a:xfrm>
            <a:off x="10725" y="894730"/>
            <a:ext cx="9128792" cy="5657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88410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1" name="Group 17"/>
          <p:cNvGrpSpPr>
            <a:grpSpLocks/>
          </p:cNvGrpSpPr>
          <p:nvPr userDrawn="1"/>
        </p:nvGrpSpPr>
        <p:grpSpPr bwMode="auto">
          <a:xfrm rot="-10800000">
            <a:off x="73818" y="6491114"/>
            <a:ext cx="309563" cy="309562"/>
            <a:chOff x="113" y="4020"/>
            <a:chExt cx="195" cy="195"/>
          </a:xfrm>
        </p:grpSpPr>
        <p:sp>
          <p:nvSpPr>
            <p:cNvPr id="1038" name="Rectangle 14"/>
            <p:cNvSpPr>
              <a:spLocks noChangeArrowheads="1"/>
            </p:cNvSpPr>
            <p:nvPr userDrawn="1"/>
          </p:nvSpPr>
          <p:spPr bwMode="auto">
            <a:xfrm>
              <a:off x="218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200"/>
            </a:p>
          </p:txBody>
        </p:sp>
        <p:sp>
          <p:nvSpPr>
            <p:cNvPr id="1039" name="Rectangle 15"/>
            <p:cNvSpPr>
              <a:spLocks noChangeArrowheads="1"/>
            </p:cNvSpPr>
            <p:nvPr userDrawn="1"/>
          </p:nvSpPr>
          <p:spPr bwMode="auto">
            <a:xfrm>
              <a:off x="113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200"/>
            </a:p>
          </p:txBody>
        </p:sp>
        <p:sp>
          <p:nvSpPr>
            <p:cNvPr id="1040" name="Rectangle 16"/>
            <p:cNvSpPr>
              <a:spLocks noChangeArrowheads="1"/>
            </p:cNvSpPr>
            <p:nvPr userDrawn="1"/>
          </p:nvSpPr>
          <p:spPr bwMode="auto">
            <a:xfrm>
              <a:off x="218" y="4124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200"/>
            </a:p>
          </p:txBody>
        </p:sp>
      </p:grp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10725" y="823293"/>
            <a:ext cx="9150484" cy="71437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430925" y="678830"/>
            <a:ext cx="1447201" cy="144463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42" name="Rectangle 18"/>
          <p:cNvSpPr>
            <a:spLocks noChangeArrowheads="1"/>
          </p:cNvSpPr>
          <p:nvPr userDrawn="1"/>
        </p:nvSpPr>
        <p:spPr bwMode="auto">
          <a:xfrm>
            <a:off x="8275917" y="6552009"/>
            <a:ext cx="863600" cy="7143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120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2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Title</a:t>
            </a:r>
            <a:endParaRPr lang="ja-JP" altLang="en-US" dirty="0"/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8965878" y="43880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8799191" y="43880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8965878" y="208980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1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725" y="6549394"/>
            <a:ext cx="1829258" cy="30860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zh-TW"/>
              <a:t>2025/12/05</a:t>
            </a:r>
            <a:endParaRPr lang="en-US" altLang="ja-JP" dirty="0"/>
          </a:p>
        </p:txBody>
      </p:sp>
      <p:sp>
        <p:nvSpPr>
          <p:cNvPr id="22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860506" y="6552931"/>
            <a:ext cx="5639876" cy="305069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US" altLang="ja-JP"/>
              <a:t>ZDC crystal part : online monitoring</a:t>
            </a:r>
            <a:endParaRPr lang="en-US" altLang="ja-JP" dirty="0"/>
          </a:p>
        </p:txBody>
      </p:sp>
      <p:sp>
        <p:nvSpPr>
          <p:cNvPr id="23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509950" y="6549394"/>
            <a:ext cx="1620000" cy="305069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A19621D2-C8FC-4F75-9E5A-153A48AC0064}" type="slidenum">
              <a:rPr lang="en-US" altLang="ja-JP" smtClean="0"/>
              <a:pPr/>
              <a:t>‹#›</a:t>
            </a:fld>
            <a:r>
              <a:rPr lang="en-US" altLang="ja-JP" dirty="0"/>
              <a:t>/11</a:t>
            </a:r>
          </a:p>
        </p:txBody>
      </p:sp>
      <p:sp>
        <p:nvSpPr>
          <p:cNvPr id="17" name="文字版面配置區 2"/>
          <p:cNvSpPr>
            <a:spLocks noGrp="1"/>
          </p:cNvSpPr>
          <p:nvPr>
            <p:ph type="body" idx="1"/>
          </p:nvPr>
        </p:nvSpPr>
        <p:spPr>
          <a:xfrm>
            <a:off x="10725" y="894730"/>
            <a:ext cx="9128792" cy="565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33CC"/>
        </a:buClr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33993"/>
        </a:buClr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20.png"/><Relationship Id="rId4" Type="http://schemas.openxmlformats.org/officeDocument/2006/relationships/image" Target="../media/image19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7" Type="http://schemas.openxmlformats.org/officeDocument/2006/relationships/image" Target="../media/image41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0.png"/><Relationship Id="rId7" Type="http://schemas.openxmlformats.org/officeDocument/2006/relationships/image" Target="../media/image17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249A7EA7-400C-4890-BEED-F711BCBD8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/>
              <a:t>ZDC crystal part : online monitoring</a:t>
            </a:r>
            <a:br>
              <a:rPr lang="en-US" altLang="ja-JP" sz="3600" dirty="0"/>
            </a:br>
            <a:r>
              <a:rPr lang="en-US" altLang="zh-TW" sz="3600" dirty="0"/>
              <a:t>20251205</a:t>
            </a:r>
            <a:endParaRPr lang="zh-TW" altLang="en-US" sz="3600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312EEB8-F027-4C51-8861-46442428E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2025/12/05</a:t>
            </a:r>
            <a:endParaRPr lang="en-US" altLang="ja-JP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1767213-5CC2-4DF7-9D6C-0E1CD573D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crystal part : online monitoring</a:t>
            </a:r>
            <a:endParaRPr lang="en-US" altLang="ja-JP" dirty="0"/>
          </a:p>
        </p:txBody>
      </p:sp>
      <p:sp>
        <p:nvSpPr>
          <p:cNvPr id="10" name="副標題 1">
            <a:extLst>
              <a:ext uri="{FF2B5EF4-FFF2-40B4-BE49-F238E27FC236}">
                <a16:creationId xmlns:a16="http://schemas.microsoft.com/office/drawing/2014/main" id="{21C6208E-181D-47D2-B7DE-7A1CB08C79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3478212"/>
            <a:ext cx="9143999" cy="3079359"/>
          </a:xfrm>
        </p:spPr>
        <p:txBody>
          <a:bodyPr>
            <a:normAutofit/>
          </a:bodyPr>
          <a:lstStyle/>
          <a:p>
            <a:r>
              <a:rPr lang="en-US" altLang="zh-TW" sz="2000" b="1" dirty="0"/>
              <a:t>Chia-Yu Hsieh On </a:t>
            </a:r>
          </a:p>
          <a:p>
            <a:r>
              <a:rPr lang="en-US" altLang="zh-TW" sz="2000" b="1" dirty="0"/>
              <a:t>Behalf on Taiwan ZDC crystal group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AF41BB2-B199-4E08-B26C-BE50475D2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</a:t>
            </a:fld>
            <a:r>
              <a:rPr lang="en-US" altLang="ja-JP"/>
              <a:t>/11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63481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D7BDB5-7EEF-40BA-967A-506BF810D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Find Position by Coming Hits : ADC-weighted</a:t>
            </a:r>
            <a:endParaRPr lang="zh-TW" altLang="en-US" sz="32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2D651B7-C038-469B-8B6B-8F162867E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2025/12/05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2938159-5B8C-4B76-8A72-C27FF5157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crystal part : online monitoring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57397FD-ECF4-4AB6-A37D-C2CA6A1C5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10</a:t>
            </a:fld>
            <a:r>
              <a:rPr lang="en-US" altLang="ja-JP"/>
              <a:t>/11</a:t>
            </a:r>
            <a:endParaRPr lang="en-US" altLang="ja-JP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0F39CAE-08F1-4E70-AE3E-A90F968E5C01}"/>
              </a:ext>
            </a:extLst>
          </p:cNvPr>
          <p:cNvSpPr/>
          <p:nvPr/>
        </p:nvSpPr>
        <p:spPr>
          <a:xfrm rot="16200000">
            <a:off x="21820" y="2453673"/>
            <a:ext cx="792089" cy="256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BM1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0D89C62-BE8E-4FEB-BCBF-EE5366B48199}"/>
              </a:ext>
            </a:extLst>
          </p:cNvPr>
          <p:cNvSpPr/>
          <p:nvPr/>
        </p:nvSpPr>
        <p:spPr>
          <a:xfrm rot="16200000">
            <a:off x="15646" y="4809224"/>
            <a:ext cx="841747" cy="256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BM2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F684672-4B08-4D3A-A3F6-42EB1E303C50}"/>
              </a:ext>
            </a:extLst>
          </p:cNvPr>
          <p:cNvSpPr/>
          <p:nvPr/>
        </p:nvSpPr>
        <p:spPr>
          <a:xfrm>
            <a:off x="3857702" y="957366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TW" b="1" dirty="0"/>
              <a:t>1D in X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F59DC60-8EF2-45BA-8D76-85BA26EEEAB3}"/>
              </a:ext>
            </a:extLst>
          </p:cNvPr>
          <p:cNvSpPr/>
          <p:nvPr/>
        </p:nvSpPr>
        <p:spPr>
          <a:xfrm>
            <a:off x="6660232" y="957366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TW" b="1" dirty="0"/>
              <a:t>1D in 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1E642375-9286-4296-A032-F2ECC71B1AF0}"/>
                  </a:ext>
                </a:extLst>
              </p:cNvPr>
              <p:cNvSpPr/>
              <p:nvPr/>
            </p:nvSpPr>
            <p:spPr>
              <a:xfrm>
                <a:off x="410302" y="876545"/>
                <a:ext cx="3163450" cy="5757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400" b="1" dirty="0">
                    <a:solidFill>
                      <a:schemeClr val="tx1"/>
                    </a:solidFill>
                  </a:rPr>
                  <a:t>Gravity-weighted method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TW" sz="1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TW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zh-TW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)/(</m:t>
                    </m:r>
                    <m:sSub>
                      <m:sSubPr>
                        <m:ctrlP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1200" dirty="0">
                    <a:solidFill>
                      <a:schemeClr val="tx1"/>
                    </a:solidFill>
                  </a:rPr>
                  <a:t>, and </a:t>
                </a:r>
                <a:r>
                  <a:rPr lang="en-US" altLang="zh-TW" sz="1200" b="1" i="1" dirty="0">
                    <a:solidFill>
                      <a:schemeClr val="tx1"/>
                    </a:solidFill>
                  </a:rPr>
                  <a:t>w</a:t>
                </a:r>
                <a:r>
                  <a:rPr lang="en-US" altLang="zh-TW" sz="1200" b="1" i="1" baseline="-25000" dirty="0">
                    <a:solidFill>
                      <a:schemeClr val="tx1"/>
                    </a:solidFill>
                  </a:rPr>
                  <a:t>i</a:t>
                </a:r>
                <a:r>
                  <a:rPr lang="en-US" altLang="zh-TW" sz="1200" b="1" dirty="0">
                    <a:solidFill>
                      <a:schemeClr val="tx1"/>
                    </a:solidFill>
                  </a:rPr>
                  <a:t> = </a:t>
                </a:r>
                <a:r>
                  <a:rPr lang="en-US" altLang="zh-TW" sz="1200" b="1" i="1" dirty="0" err="1">
                    <a:solidFill>
                      <a:schemeClr val="tx1"/>
                    </a:solidFill>
                  </a:rPr>
                  <a:t>ADC</a:t>
                </a:r>
                <a:r>
                  <a:rPr lang="en-US" altLang="zh-TW" sz="1200" b="1" i="1" dirty="0" err="1"/>
                  <a:t>i</a:t>
                </a:r>
                <a:endParaRPr lang="zh-TW" alt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1E642375-9286-4296-A032-F2ECC71B1A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02" y="876545"/>
                <a:ext cx="3163450" cy="5757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圖片 14">
            <a:extLst>
              <a:ext uri="{FF2B5EF4-FFF2-40B4-BE49-F238E27FC236}">
                <a16:creationId xmlns:a16="http://schemas.microsoft.com/office/drawing/2014/main" id="{0FA8D299-C0FD-4162-8315-82238DB90A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41" y="1499515"/>
            <a:ext cx="2340000" cy="2340000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6FA687B3-0FA9-47F9-A7D2-495645050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43" y="3892096"/>
            <a:ext cx="2340000" cy="2340000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F0C2BC20-DBCD-473E-863C-0109D5F4F088}"/>
              </a:ext>
            </a:extLst>
          </p:cNvPr>
          <p:cNvSpPr txBox="1"/>
          <p:nvPr/>
        </p:nvSpPr>
        <p:spPr>
          <a:xfrm>
            <a:off x="4688457" y="2397394"/>
            <a:ext cx="688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highlight>
                  <a:srgbClr val="FFFF00"/>
                </a:highlight>
              </a:rPr>
              <a:t>?</a:t>
            </a:r>
            <a:endParaRPr lang="zh-TW" altLang="en-US" dirty="0">
              <a:highlight>
                <a:srgbClr val="FFFF00"/>
              </a:highlight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24E4D4A2-E573-46CA-8136-0E802EA4BD1A}"/>
              </a:ext>
            </a:extLst>
          </p:cNvPr>
          <p:cNvSpPr txBox="1"/>
          <p:nvPr/>
        </p:nvSpPr>
        <p:spPr>
          <a:xfrm>
            <a:off x="7489693" y="2397394"/>
            <a:ext cx="688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highlight>
                  <a:srgbClr val="FFFF00"/>
                </a:highlight>
              </a:rPr>
              <a:t>?</a:t>
            </a:r>
            <a:endParaRPr lang="zh-TW" altLang="en-US" dirty="0">
              <a:highlight>
                <a:srgbClr val="FFFF00"/>
              </a:highlight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70C34206-0A85-423E-8173-F29B7D331E51}"/>
              </a:ext>
            </a:extLst>
          </p:cNvPr>
          <p:cNvSpPr txBox="1"/>
          <p:nvPr/>
        </p:nvSpPr>
        <p:spPr>
          <a:xfrm>
            <a:off x="4688457" y="4645367"/>
            <a:ext cx="688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highlight>
                  <a:srgbClr val="FFFF00"/>
                </a:highlight>
              </a:rPr>
              <a:t>?</a:t>
            </a:r>
            <a:endParaRPr lang="zh-TW" altLang="en-US" dirty="0">
              <a:highlight>
                <a:srgbClr val="FFFF00"/>
              </a:highlight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96602D27-3E34-4190-82FF-784B9123E510}"/>
              </a:ext>
            </a:extLst>
          </p:cNvPr>
          <p:cNvSpPr txBox="1"/>
          <p:nvPr/>
        </p:nvSpPr>
        <p:spPr>
          <a:xfrm>
            <a:off x="7489693" y="4645367"/>
            <a:ext cx="688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highlight>
                  <a:srgbClr val="FFFF00"/>
                </a:highlight>
              </a:rPr>
              <a:t>?</a:t>
            </a:r>
            <a:endParaRPr lang="zh-TW" alt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6038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D7BDB5-7EEF-40BA-967A-506BF810D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Find Position by Coming Hits : Equal-weighted</a:t>
            </a:r>
            <a:endParaRPr lang="zh-TW" altLang="en-US" sz="32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2D651B7-C038-469B-8B6B-8F162867E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2025/12/05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2938159-5B8C-4B76-8A72-C27FF5157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crystal part : online monitoring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57397FD-ECF4-4AB6-A37D-C2CA6A1C5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11</a:t>
            </a:fld>
            <a:r>
              <a:rPr lang="en-US" altLang="ja-JP"/>
              <a:t>/11</a:t>
            </a:r>
            <a:endParaRPr lang="en-US" altLang="ja-JP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2CEE9D6-9D64-49EA-97EF-9D3EE35678CC}"/>
              </a:ext>
            </a:extLst>
          </p:cNvPr>
          <p:cNvSpPr/>
          <p:nvPr/>
        </p:nvSpPr>
        <p:spPr>
          <a:xfrm rot="16200000">
            <a:off x="21820" y="2453673"/>
            <a:ext cx="792089" cy="256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BM1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252F23B-60A8-493D-B4BF-C67DED2487DD}"/>
              </a:ext>
            </a:extLst>
          </p:cNvPr>
          <p:cNvSpPr/>
          <p:nvPr/>
        </p:nvSpPr>
        <p:spPr>
          <a:xfrm rot="16200000">
            <a:off x="15646" y="4809224"/>
            <a:ext cx="841747" cy="256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BM2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2F62DE1-BFE7-45B0-A6CB-F67F67DF3F3C}"/>
              </a:ext>
            </a:extLst>
          </p:cNvPr>
          <p:cNvSpPr/>
          <p:nvPr/>
        </p:nvSpPr>
        <p:spPr>
          <a:xfrm>
            <a:off x="3857702" y="957366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TW" b="1" dirty="0"/>
              <a:t>1D in X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E480B8C-DDC2-465C-B78E-E48AA3B24413}"/>
              </a:ext>
            </a:extLst>
          </p:cNvPr>
          <p:cNvSpPr/>
          <p:nvPr/>
        </p:nvSpPr>
        <p:spPr>
          <a:xfrm>
            <a:off x="6660232" y="957366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TW" b="1" dirty="0"/>
              <a:t>1D in 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08FE4607-9F29-48F5-A700-6CF6AD9A0B64}"/>
                  </a:ext>
                </a:extLst>
              </p:cNvPr>
              <p:cNvSpPr/>
              <p:nvPr/>
            </p:nvSpPr>
            <p:spPr>
              <a:xfrm>
                <a:off x="738675" y="865364"/>
                <a:ext cx="2726911" cy="5757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400" b="1" dirty="0">
                    <a:solidFill>
                      <a:schemeClr val="tx1"/>
                    </a:solidFill>
                  </a:rPr>
                  <a:t>Equal-weighted method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TW" sz="1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TW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zh-TW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)/(</m:t>
                    </m:r>
                    <m:sSub>
                      <m:sSubPr>
                        <m:ctrlP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1200" dirty="0">
                    <a:solidFill>
                      <a:schemeClr val="tx1"/>
                    </a:solidFill>
                  </a:rPr>
                  <a:t> and </a:t>
                </a:r>
                <a:r>
                  <a:rPr lang="en-US" altLang="zh-TW" sz="1200" i="1" dirty="0">
                    <a:solidFill>
                      <a:schemeClr val="tx1"/>
                    </a:solidFill>
                  </a:rPr>
                  <a:t>w</a:t>
                </a:r>
                <a:r>
                  <a:rPr lang="en-US" altLang="zh-TW" sz="1200" i="1" baseline="-25000" dirty="0">
                    <a:solidFill>
                      <a:schemeClr val="tx1"/>
                    </a:solidFill>
                  </a:rPr>
                  <a:t>i</a:t>
                </a:r>
                <a:r>
                  <a:rPr lang="en-US" altLang="zh-TW" sz="1200" dirty="0">
                    <a:solidFill>
                      <a:schemeClr val="tx1"/>
                    </a:solidFill>
                  </a:rPr>
                  <a:t> =1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08FE4607-9F29-48F5-A700-6CF6AD9A0B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675" y="865364"/>
                <a:ext cx="2726911" cy="5757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圖片 11">
            <a:extLst>
              <a:ext uri="{FF2B5EF4-FFF2-40B4-BE49-F238E27FC236}">
                <a16:creationId xmlns:a16="http://schemas.microsoft.com/office/drawing/2014/main" id="{D3EC6F89-3D3D-4E9E-B622-0FF1FC6EB3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0844"/>
            <a:ext cx="2340000" cy="2340000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67D94663-BC65-47BE-80D4-D90703C21036}"/>
              </a:ext>
            </a:extLst>
          </p:cNvPr>
          <p:cNvSpPr txBox="1"/>
          <p:nvPr/>
        </p:nvSpPr>
        <p:spPr>
          <a:xfrm>
            <a:off x="4688457" y="2397394"/>
            <a:ext cx="688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highlight>
                  <a:srgbClr val="FFFF00"/>
                </a:highlight>
              </a:rPr>
              <a:t>?</a:t>
            </a:r>
            <a:endParaRPr lang="zh-TW" altLang="en-US" dirty="0">
              <a:highlight>
                <a:srgbClr val="FFFF00"/>
              </a:highlight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95E18C9D-9AE6-4CDD-93E3-552CE9DD369C}"/>
              </a:ext>
            </a:extLst>
          </p:cNvPr>
          <p:cNvSpPr txBox="1"/>
          <p:nvPr/>
        </p:nvSpPr>
        <p:spPr>
          <a:xfrm>
            <a:off x="7489693" y="2397394"/>
            <a:ext cx="688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highlight>
                  <a:srgbClr val="FFFF00"/>
                </a:highlight>
              </a:rPr>
              <a:t>?</a:t>
            </a:r>
            <a:endParaRPr lang="zh-TW" altLang="en-US" dirty="0">
              <a:highlight>
                <a:srgbClr val="FFFF00"/>
              </a:highlight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49BB88D9-105A-4899-B604-74372DCBC041}"/>
              </a:ext>
            </a:extLst>
          </p:cNvPr>
          <p:cNvSpPr txBox="1"/>
          <p:nvPr/>
        </p:nvSpPr>
        <p:spPr>
          <a:xfrm>
            <a:off x="4688457" y="4645367"/>
            <a:ext cx="688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highlight>
                  <a:srgbClr val="FFFF00"/>
                </a:highlight>
              </a:rPr>
              <a:t>?</a:t>
            </a:r>
            <a:endParaRPr lang="zh-TW" altLang="en-US" dirty="0">
              <a:highlight>
                <a:srgbClr val="FFFF00"/>
              </a:highlight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8A0A13C2-9BEE-4EF4-94C5-1284BE357870}"/>
              </a:ext>
            </a:extLst>
          </p:cNvPr>
          <p:cNvSpPr txBox="1"/>
          <p:nvPr/>
        </p:nvSpPr>
        <p:spPr>
          <a:xfrm>
            <a:off x="7489693" y="4645367"/>
            <a:ext cx="688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highlight>
                  <a:srgbClr val="FFFF00"/>
                </a:highlight>
              </a:rPr>
              <a:t>?</a:t>
            </a:r>
            <a:endParaRPr lang="zh-TW" alt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44753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9F4404-EC89-46EC-B662-BDF8AEF5C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Position Correlation : BM is </a:t>
            </a:r>
            <a:r>
              <a:rPr lang="en-US" altLang="zh-TW" sz="3200" b="1" dirty="0"/>
              <a:t>Equal-weighted</a:t>
            </a:r>
            <a:r>
              <a:rPr lang="en-US" altLang="zh-TW" sz="3200" dirty="0"/>
              <a:t> </a:t>
            </a:r>
            <a:endParaRPr lang="zh-TW" altLang="en-US" sz="32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A07498B-2A31-49A4-A9B2-DF82B1E72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2025/12/05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98D2BB3-87C9-42D7-B10F-C67D2C280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crystal part : online monitoring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635AFE9-8BC6-4F06-9AC7-DB2834D3C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89693" y="6557147"/>
            <a:ext cx="1620000" cy="295450"/>
          </a:xfrm>
        </p:spPr>
        <p:txBody>
          <a:bodyPr/>
          <a:lstStyle/>
          <a:p>
            <a:fld id="{A19621D2-C8FC-4F75-9E5A-153A48AC0064}" type="slidenum">
              <a:rPr lang="en-US" altLang="ja-JP" smtClean="0"/>
              <a:pPr/>
              <a:t>12</a:t>
            </a:fld>
            <a:r>
              <a:rPr lang="en-US" altLang="ja-JP"/>
              <a:t>/11</a:t>
            </a:r>
            <a:endParaRPr lang="en-US" altLang="ja-JP" dirty="0"/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902F0470-3A74-4165-A400-5448DCAB36CA}"/>
              </a:ext>
            </a:extLst>
          </p:cNvPr>
          <p:cNvGrpSpPr/>
          <p:nvPr/>
        </p:nvGrpSpPr>
        <p:grpSpPr>
          <a:xfrm>
            <a:off x="395536" y="980728"/>
            <a:ext cx="8160636" cy="5050114"/>
            <a:chOff x="696299" y="956713"/>
            <a:chExt cx="8160636" cy="5050114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7AF33A78-50BB-45FC-A611-7F49F7BBAE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4134" t="152" r="33889"/>
            <a:stretch/>
          </p:blipFill>
          <p:spPr>
            <a:xfrm>
              <a:off x="1327397" y="1321886"/>
              <a:ext cx="2248167" cy="4680000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52F226DC-A150-4047-842A-61B09E5E80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157" t="571" r="33890"/>
            <a:stretch/>
          </p:blipFill>
          <p:spPr>
            <a:xfrm>
              <a:off x="3851920" y="1326827"/>
              <a:ext cx="2326557" cy="4680000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85670446-20AA-42AE-B75D-E470B02093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2913" t="571" r="32914" b="1"/>
            <a:stretch/>
          </p:blipFill>
          <p:spPr>
            <a:xfrm>
              <a:off x="6444208" y="1324679"/>
              <a:ext cx="2412727" cy="4680000"/>
            </a:xfrm>
            <a:prstGeom prst="rect">
              <a:avLst/>
            </a:prstGeom>
          </p:spPr>
        </p:pic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F53D9FAB-2656-4B49-AC2A-A2AACAB50A11}"/>
                </a:ext>
              </a:extLst>
            </p:cNvPr>
            <p:cNvSpPr txBox="1"/>
            <p:nvPr/>
          </p:nvSpPr>
          <p:spPr>
            <a:xfrm>
              <a:off x="1638766" y="976183"/>
              <a:ext cx="1678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/>
                <a:t>BM1 VS BM2</a:t>
              </a:r>
              <a:endParaRPr lang="zh-TW" altLang="en-US" b="1" dirty="0"/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D7FD86F2-5F7C-49C1-9DEB-AC496BED1557}"/>
                </a:ext>
              </a:extLst>
            </p:cNvPr>
            <p:cNvSpPr txBox="1"/>
            <p:nvPr/>
          </p:nvSpPr>
          <p:spPr>
            <a:xfrm>
              <a:off x="4079095" y="956713"/>
              <a:ext cx="2099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/>
                <a:t>BM1 VS </a:t>
              </a:r>
              <a:r>
                <a:rPr lang="en-US" altLang="zh-TW" b="1" dirty="0" err="1"/>
                <a:t>PbWO</a:t>
              </a:r>
              <a:endParaRPr lang="zh-TW" altLang="en-US" b="1" dirty="0"/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E12E49B7-DAF2-4024-9D5E-305785A8FFD0}"/>
                </a:ext>
              </a:extLst>
            </p:cNvPr>
            <p:cNvSpPr txBox="1"/>
            <p:nvPr/>
          </p:nvSpPr>
          <p:spPr>
            <a:xfrm>
              <a:off x="6731188" y="979758"/>
              <a:ext cx="2043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/>
                <a:t>BM2 VS </a:t>
              </a:r>
              <a:r>
                <a:rPr lang="en-US" altLang="zh-TW" b="1" dirty="0" err="1"/>
                <a:t>PbWO</a:t>
              </a:r>
              <a:endParaRPr lang="zh-TW" altLang="en-US" b="1" dirty="0"/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BEB6CC3A-14F9-4F5D-9874-15538204D347}"/>
                </a:ext>
              </a:extLst>
            </p:cNvPr>
            <p:cNvSpPr txBox="1"/>
            <p:nvPr/>
          </p:nvSpPr>
          <p:spPr>
            <a:xfrm>
              <a:off x="696299" y="2492896"/>
              <a:ext cx="4550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/>
                <a:t>X</a:t>
              </a:r>
              <a:endParaRPr lang="zh-TW" altLang="en-US" b="1" dirty="0"/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DAF6E509-8155-4F0C-A2C7-FA3F72BA5CCF}"/>
                </a:ext>
              </a:extLst>
            </p:cNvPr>
            <p:cNvSpPr txBox="1"/>
            <p:nvPr/>
          </p:nvSpPr>
          <p:spPr>
            <a:xfrm>
              <a:off x="705800" y="4653136"/>
              <a:ext cx="4550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/>
                <a:t>Y</a:t>
              </a:r>
              <a:endParaRPr lang="zh-TW" altLang="en-US" b="1" dirty="0"/>
            </a:p>
          </p:txBody>
        </p:sp>
      </p:grp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D58FE22A-C777-4A9D-9B65-4768BB584AD0}"/>
              </a:ext>
            </a:extLst>
          </p:cNvPr>
          <p:cNvSpPr txBox="1"/>
          <p:nvPr/>
        </p:nvSpPr>
        <p:spPr>
          <a:xfrm>
            <a:off x="2363288" y="6165304"/>
            <a:ext cx="4067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BM is ADC 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450886" y="2886243"/>
            <a:ext cx="4451765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Eq. Wt.</a:t>
            </a:r>
          </a:p>
          <a:p>
            <a:pPr algn="ctr"/>
            <a:r>
              <a:rPr lang="en-US" altLang="zh-TW" dirty="0"/>
              <a:t>BM.1-&gt;BM.2</a:t>
            </a:r>
            <a:endParaRPr lang="en-US" dirty="0"/>
          </a:p>
          <a:p>
            <a:pPr algn="ctr"/>
            <a:r>
              <a:rPr lang="en-US" dirty="0"/>
              <a:t>After Cali</a:t>
            </a: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678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98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55" y="381000"/>
            <a:ext cx="9144000" cy="6096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39F4404-EC89-46EC-B662-BDF8AEF5C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Position Correlation : BM is </a:t>
            </a:r>
            <a:r>
              <a:rPr lang="en-US" altLang="zh-TW" sz="3200" b="1" dirty="0"/>
              <a:t>ADC-weighted</a:t>
            </a:r>
            <a:r>
              <a:rPr lang="en-US" altLang="zh-TW" sz="3200" dirty="0"/>
              <a:t> </a:t>
            </a:r>
            <a:endParaRPr lang="zh-TW" altLang="en-US" sz="32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A07498B-2A31-49A4-A9B2-DF82B1E72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2025/12/05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98D2BB3-87C9-42D7-B10F-C67D2C280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crystal part : online monitoring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635AFE9-8BC6-4F06-9AC7-DB2834D3C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89693" y="6557147"/>
            <a:ext cx="1620000" cy="295450"/>
          </a:xfrm>
        </p:spPr>
        <p:txBody>
          <a:bodyPr/>
          <a:lstStyle/>
          <a:p>
            <a:fld id="{A19621D2-C8FC-4F75-9E5A-153A48AC0064}" type="slidenum">
              <a:rPr lang="en-US" altLang="ja-JP" smtClean="0"/>
              <a:pPr/>
              <a:t>13</a:t>
            </a:fld>
            <a:r>
              <a:rPr lang="en-US" altLang="ja-JP"/>
              <a:t>/11</a:t>
            </a:r>
            <a:endParaRPr lang="en-US" altLang="ja-JP" dirty="0"/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902F0470-3A74-4165-A400-5448DCAB36CA}"/>
              </a:ext>
            </a:extLst>
          </p:cNvPr>
          <p:cNvGrpSpPr/>
          <p:nvPr/>
        </p:nvGrpSpPr>
        <p:grpSpPr>
          <a:xfrm>
            <a:off x="395536" y="980728"/>
            <a:ext cx="8160636" cy="5050114"/>
            <a:chOff x="696299" y="956713"/>
            <a:chExt cx="8160636" cy="5050114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7AF33A78-50BB-45FC-A611-7F49F7BBAE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4134" t="152" r="33889"/>
            <a:stretch/>
          </p:blipFill>
          <p:spPr>
            <a:xfrm>
              <a:off x="1327397" y="1321886"/>
              <a:ext cx="2248167" cy="4680000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52F226DC-A150-4047-842A-61B09E5E80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3157" t="571" r="33890"/>
            <a:stretch/>
          </p:blipFill>
          <p:spPr>
            <a:xfrm>
              <a:off x="3851920" y="1326827"/>
              <a:ext cx="2326557" cy="4680000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85670446-20AA-42AE-B75D-E470B02093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913" t="571" r="32914" b="1"/>
            <a:stretch/>
          </p:blipFill>
          <p:spPr>
            <a:xfrm>
              <a:off x="6444208" y="1324679"/>
              <a:ext cx="2412727" cy="4680000"/>
            </a:xfrm>
            <a:prstGeom prst="rect">
              <a:avLst/>
            </a:prstGeom>
          </p:spPr>
        </p:pic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F53D9FAB-2656-4B49-AC2A-A2AACAB50A11}"/>
                </a:ext>
              </a:extLst>
            </p:cNvPr>
            <p:cNvSpPr txBox="1"/>
            <p:nvPr/>
          </p:nvSpPr>
          <p:spPr>
            <a:xfrm>
              <a:off x="1638766" y="976183"/>
              <a:ext cx="1678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/>
                <a:t>BM1 VS BM2</a:t>
              </a:r>
              <a:endParaRPr lang="zh-TW" altLang="en-US" b="1" dirty="0"/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D7FD86F2-5F7C-49C1-9DEB-AC496BED1557}"/>
                </a:ext>
              </a:extLst>
            </p:cNvPr>
            <p:cNvSpPr txBox="1"/>
            <p:nvPr/>
          </p:nvSpPr>
          <p:spPr>
            <a:xfrm>
              <a:off x="4079095" y="956713"/>
              <a:ext cx="2099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/>
                <a:t>BM1 VS </a:t>
              </a:r>
              <a:r>
                <a:rPr lang="en-US" altLang="zh-TW" b="1" dirty="0" err="1"/>
                <a:t>PbWO</a:t>
              </a:r>
              <a:endParaRPr lang="zh-TW" altLang="en-US" b="1" dirty="0"/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E12E49B7-DAF2-4024-9D5E-305785A8FFD0}"/>
                </a:ext>
              </a:extLst>
            </p:cNvPr>
            <p:cNvSpPr txBox="1"/>
            <p:nvPr/>
          </p:nvSpPr>
          <p:spPr>
            <a:xfrm>
              <a:off x="6731188" y="979758"/>
              <a:ext cx="2043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/>
                <a:t>BM2 VS </a:t>
              </a:r>
              <a:r>
                <a:rPr lang="en-US" altLang="zh-TW" b="1" dirty="0" err="1"/>
                <a:t>PbWO</a:t>
              </a:r>
              <a:endParaRPr lang="zh-TW" altLang="en-US" b="1" dirty="0"/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BEB6CC3A-14F9-4F5D-9874-15538204D347}"/>
                </a:ext>
              </a:extLst>
            </p:cNvPr>
            <p:cNvSpPr txBox="1"/>
            <p:nvPr/>
          </p:nvSpPr>
          <p:spPr>
            <a:xfrm>
              <a:off x="696299" y="2492896"/>
              <a:ext cx="4550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/>
                <a:t>X</a:t>
              </a:r>
              <a:endParaRPr lang="zh-TW" altLang="en-US" b="1" dirty="0"/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DAF6E509-8155-4F0C-A2C7-FA3F72BA5CCF}"/>
                </a:ext>
              </a:extLst>
            </p:cNvPr>
            <p:cNvSpPr txBox="1"/>
            <p:nvPr/>
          </p:nvSpPr>
          <p:spPr>
            <a:xfrm>
              <a:off x="705800" y="4653136"/>
              <a:ext cx="4550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/>
                <a:t>Y</a:t>
              </a:r>
              <a:endParaRPr lang="zh-TW" altLang="en-US" b="1" dirty="0"/>
            </a:p>
          </p:txBody>
        </p:sp>
      </p:grp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D58FE22A-C777-4A9D-9B65-4768BB584AD0}"/>
              </a:ext>
            </a:extLst>
          </p:cNvPr>
          <p:cNvSpPr txBox="1"/>
          <p:nvPr/>
        </p:nvSpPr>
        <p:spPr>
          <a:xfrm>
            <a:off x="2363288" y="6165304"/>
            <a:ext cx="4067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BM is ADC 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450886" y="2886243"/>
            <a:ext cx="4451765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E. Wt.</a:t>
            </a:r>
          </a:p>
          <a:p>
            <a:pPr algn="ctr"/>
            <a:r>
              <a:rPr lang="en-US" altLang="zh-TW" dirty="0"/>
              <a:t>BM.1-&gt;BM.2</a:t>
            </a:r>
            <a:endParaRPr lang="en-US" dirty="0"/>
          </a:p>
          <a:p>
            <a:pPr algn="ctr"/>
            <a:r>
              <a:rPr lang="en-US" dirty="0"/>
              <a:t>After Cali</a:t>
            </a:r>
          </a:p>
        </p:txBody>
      </p:sp>
    </p:spTree>
    <p:extLst>
      <p:ext uri="{BB962C8B-B14F-4D97-AF65-F5344CB8AC3E}">
        <p14:creationId xmlns:p14="http://schemas.microsoft.com/office/powerpoint/2010/main" val="3477740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9F4404-EC89-46EC-B662-BDF8AEF5C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Position Correlation : BM is </a:t>
            </a:r>
            <a:r>
              <a:rPr lang="en-US" altLang="zh-TW" sz="3200" b="1" dirty="0"/>
              <a:t>Equal-weighted</a:t>
            </a:r>
            <a:r>
              <a:rPr lang="en-US" altLang="zh-TW" sz="3200" dirty="0"/>
              <a:t> </a:t>
            </a:r>
            <a:endParaRPr lang="zh-TW" altLang="en-US" sz="32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A07498B-2A31-49A4-A9B2-DF82B1E72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2025/12/05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98D2BB3-87C9-42D7-B10F-C67D2C280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crystal part : online monitoring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635AFE9-8BC6-4F06-9AC7-DB2834D3C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89693" y="6557147"/>
            <a:ext cx="1620000" cy="295450"/>
          </a:xfrm>
        </p:spPr>
        <p:txBody>
          <a:bodyPr/>
          <a:lstStyle/>
          <a:p>
            <a:fld id="{A19621D2-C8FC-4F75-9E5A-153A48AC0064}" type="slidenum">
              <a:rPr lang="en-US" altLang="ja-JP" smtClean="0"/>
              <a:pPr/>
              <a:t>14</a:t>
            </a:fld>
            <a:r>
              <a:rPr lang="en-US" altLang="ja-JP"/>
              <a:t>/11</a:t>
            </a:r>
            <a:endParaRPr lang="en-US" altLang="ja-JP" dirty="0"/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902F0470-3A74-4165-A400-5448DCAB36CA}"/>
              </a:ext>
            </a:extLst>
          </p:cNvPr>
          <p:cNvGrpSpPr/>
          <p:nvPr/>
        </p:nvGrpSpPr>
        <p:grpSpPr>
          <a:xfrm>
            <a:off x="395536" y="980728"/>
            <a:ext cx="8160636" cy="5050114"/>
            <a:chOff x="696299" y="956713"/>
            <a:chExt cx="8160636" cy="5050114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7AF33A78-50BB-45FC-A611-7F49F7BBAE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4134" t="152" r="33889"/>
            <a:stretch/>
          </p:blipFill>
          <p:spPr>
            <a:xfrm>
              <a:off x="1327397" y="1321886"/>
              <a:ext cx="2248167" cy="4680000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52F226DC-A150-4047-842A-61B09E5E80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157" t="571" r="33890"/>
            <a:stretch/>
          </p:blipFill>
          <p:spPr>
            <a:xfrm>
              <a:off x="3851920" y="1326827"/>
              <a:ext cx="2326557" cy="4680000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85670446-20AA-42AE-B75D-E470B02093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2913" t="571" r="32914" b="1"/>
            <a:stretch/>
          </p:blipFill>
          <p:spPr>
            <a:xfrm>
              <a:off x="6444208" y="1324679"/>
              <a:ext cx="2412727" cy="4680000"/>
            </a:xfrm>
            <a:prstGeom prst="rect">
              <a:avLst/>
            </a:prstGeom>
          </p:spPr>
        </p:pic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F53D9FAB-2656-4B49-AC2A-A2AACAB50A11}"/>
                </a:ext>
              </a:extLst>
            </p:cNvPr>
            <p:cNvSpPr txBox="1"/>
            <p:nvPr/>
          </p:nvSpPr>
          <p:spPr>
            <a:xfrm>
              <a:off x="1638766" y="976183"/>
              <a:ext cx="1678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/>
                <a:t>BM1 VS BM2</a:t>
              </a:r>
              <a:endParaRPr lang="zh-TW" altLang="en-US" b="1" dirty="0"/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D7FD86F2-5F7C-49C1-9DEB-AC496BED1557}"/>
                </a:ext>
              </a:extLst>
            </p:cNvPr>
            <p:cNvSpPr txBox="1"/>
            <p:nvPr/>
          </p:nvSpPr>
          <p:spPr>
            <a:xfrm>
              <a:off x="4079095" y="956713"/>
              <a:ext cx="2099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/>
                <a:t>BM1 VS </a:t>
              </a:r>
              <a:r>
                <a:rPr lang="en-US" altLang="zh-TW" b="1" dirty="0" err="1"/>
                <a:t>PbWO</a:t>
              </a:r>
              <a:endParaRPr lang="zh-TW" altLang="en-US" b="1" dirty="0"/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E12E49B7-DAF2-4024-9D5E-305785A8FFD0}"/>
                </a:ext>
              </a:extLst>
            </p:cNvPr>
            <p:cNvSpPr txBox="1"/>
            <p:nvPr/>
          </p:nvSpPr>
          <p:spPr>
            <a:xfrm>
              <a:off x="6731188" y="979758"/>
              <a:ext cx="2043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/>
                <a:t>BM2 VS </a:t>
              </a:r>
              <a:r>
                <a:rPr lang="en-US" altLang="zh-TW" b="1" dirty="0" err="1"/>
                <a:t>PbWO</a:t>
              </a:r>
              <a:endParaRPr lang="zh-TW" altLang="en-US" b="1" dirty="0"/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BEB6CC3A-14F9-4F5D-9874-15538204D347}"/>
                </a:ext>
              </a:extLst>
            </p:cNvPr>
            <p:cNvSpPr txBox="1"/>
            <p:nvPr/>
          </p:nvSpPr>
          <p:spPr>
            <a:xfrm>
              <a:off x="696299" y="2492896"/>
              <a:ext cx="4550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/>
                <a:t>X</a:t>
              </a:r>
              <a:endParaRPr lang="zh-TW" altLang="en-US" b="1" dirty="0"/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DAF6E509-8155-4F0C-A2C7-FA3F72BA5CCF}"/>
                </a:ext>
              </a:extLst>
            </p:cNvPr>
            <p:cNvSpPr txBox="1"/>
            <p:nvPr/>
          </p:nvSpPr>
          <p:spPr>
            <a:xfrm>
              <a:off x="705800" y="4653136"/>
              <a:ext cx="4550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/>
                <a:t>Y</a:t>
              </a:r>
              <a:endParaRPr lang="zh-TW" altLang="en-US" b="1" dirty="0"/>
            </a:p>
          </p:txBody>
        </p:sp>
      </p:grp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D58FE22A-C777-4A9D-9B65-4768BB584AD0}"/>
              </a:ext>
            </a:extLst>
          </p:cNvPr>
          <p:cNvSpPr txBox="1"/>
          <p:nvPr/>
        </p:nvSpPr>
        <p:spPr>
          <a:xfrm>
            <a:off x="2363288" y="6165304"/>
            <a:ext cx="4067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BM is ADC 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450886" y="2886243"/>
            <a:ext cx="4451765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Eq. Wt.</a:t>
            </a:r>
          </a:p>
          <a:p>
            <a:pPr algn="ctr"/>
            <a:r>
              <a:rPr lang="en-US" altLang="zh-TW" dirty="0"/>
              <a:t>BM.1-&gt;ZDC</a:t>
            </a:r>
            <a:endParaRPr lang="en-US" dirty="0"/>
          </a:p>
          <a:p>
            <a:pPr algn="ctr"/>
            <a:r>
              <a:rPr lang="en-US" dirty="0"/>
              <a:t>After Cali</a:t>
            </a: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696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903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916" y="425847"/>
            <a:ext cx="9144000" cy="6096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39F4404-EC89-46EC-B662-BDF8AEF5C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Position Correlation : BM is </a:t>
            </a:r>
            <a:r>
              <a:rPr lang="en-US" altLang="zh-TW" sz="3200" b="1" dirty="0"/>
              <a:t>Equal-weighted</a:t>
            </a:r>
            <a:r>
              <a:rPr lang="en-US" altLang="zh-TW" sz="3200" dirty="0"/>
              <a:t> </a:t>
            </a:r>
            <a:endParaRPr lang="zh-TW" altLang="en-US" sz="32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A07498B-2A31-49A4-A9B2-DF82B1E72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2025/12/05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98D2BB3-87C9-42D7-B10F-C67D2C280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crystal part : online monitoring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635AFE9-8BC6-4F06-9AC7-DB2834D3C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89693" y="6557147"/>
            <a:ext cx="1620000" cy="295450"/>
          </a:xfrm>
        </p:spPr>
        <p:txBody>
          <a:bodyPr/>
          <a:lstStyle/>
          <a:p>
            <a:fld id="{A19621D2-C8FC-4F75-9E5A-153A48AC0064}" type="slidenum">
              <a:rPr lang="en-US" altLang="ja-JP" smtClean="0"/>
              <a:pPr/>
              <a:t>15</a:t>
            </a:fld>
            <a:r>
              <a:rPr lang="en-US" altLang="ja-JP"/>
              <a:t>/11</a:t>
            </a:r>
            <a:endParaRPr lang="en-US" altLang="ja-JP" dirty="0"/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902F0470-3A74-4165-A400-5448DCAB36CA}"/>
              </a:ext>
            </a:extLst>
          </p:cNvPr>
          <p:cNvGrpSpPr/>
          <p:nvPr/>
        </p:nvGrpSpPr>
        <p:grpSpPr>
          <a:xfrm>
            <a:off x="395536" y="980728"/>
            <a:ext cx="8160636" cy="5050114"/>
            <a:chOff x="696299" y="956713"/>
            <a:chExt cx="8160636" cy="5050114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7AF33A78-50BB-45FC-A611-7F49F7BBAE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4134" t="152" r="33889"/>
            <a:stretch/>
          </p:blipFill>
          <p:spPr>
            <a:xfrm>
              <a:off x="1327397" y="1321886"/>
              <a:ext cx="2248167" cy="4680000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52F226DC-A150-4047-842A-61B09E5E80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3157" t="571" r="33890"/>
            <a:stretch/>
          </p:blipFill>
          <p:spPr>
            <a:xfrm>
              <a:off x="3851920" y="1326827"/>
              <a:ext cx="2326557" cy="4680000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85670446-20AA-42AE-B75D-E470B02093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913" t="571" r="32914" b="1"/>
            <a:stretch/>
          </p:blipFill>
          <p:spPr>
            <a:xfrm>
              <a:off x="6444208" y="1324679"/>
              <a:ext cx="2412727" cy="4680000"/>
            </a:xfrm>
            <a:prstGeom prst="rect">
              <a:avLst/>
            </a:prstGeom>
          </p:spPr>
        </p:pic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F53D9FAB-2656-4B49-AC2A-A2AACAB50A11}"/>
                </a:ext>
              </a:extLst>
            </p:cNvPr>
            <p:cNvSpPr txBox="1"/>
            <p:nvPr/>
          </p:nvSpPr>
          <p:spPr>
            <a:xfrm>
              <a:off x="1638766" y="976183"/>
              <a:ext cx="1678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/>
                <a:t>BM1 VS BM2</a:t>
              </a:r>
              <a:endParaRPr lang="zh-TW" altLang="en-US" b="1" dirty="0"/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D7FD86F2-5F7C-49C1-9DEB-AC496BED1557}"/>
                </a:ext>
              </a:extLst>
            </p:cNvPr>
            <p:cNvSpPr txBox="1"/>
            <p:nvPr/>
          </p:nvSpPr>
          <p:spPr>
            <a:xfrm>
              <a:off x="4079095" y="956713"/>
              <a:ext cx="2099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/>
                <a:t>BM1 VS </a:t>
              </a:r>
              <a:r>
                <a:rPr lang="en-US" altLang="zh-TW" b="1" dirty="0" err="1"/>
                <a:t>PbWO</a:t>
              </a:r>
              <a:endParaRPr lang="zh-TW" altLang="en-US" b="1" dirty="0"/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E12E49B7-DAF2-4024-9D5E-305785A8FFD0}"/>
                </a:ext>
              </a:extLst>
            </p:cNvPr>
            <p:cNvSpPr txBox="1"/>
            <p:nvPr/>
          </p:nvSpPr>
          <p:spPr>
            <a:xfrm>
              <a:off x="6731188" y="979758"/>
              <a:ext cx="2043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/>
                <a:t>BM2 VS </a:t>
              </a:r>
              <a:r>
                <a:rPr lang="en-US" altLang="zh-TW" b="1" dirty="0" err="1"/>
                <a:t>PbWO</a:t>
              </a:r>
              <a:endParaRPr lang="zh-TW" altLang="en-US" b="1" dirty="0"/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BEB6CC3A-14F9-4F5D-9874-15538204D347}"/>
                </a:ext>
              </a:extLst>
            </p:cNvPr>
            <p:cNvSpPr txBox="1"/>
            <p:nvPr/>
          </p:nvSpPr>
          <p:spPr>
            <a:xfrm>
              <a:off x="696299" y="2492896"/>
              <a:ext cx="4550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/>
                <a:t>X</a:t>
              </a:r>
              <a:endParaRPr lang="zh-TW" altLang="en-US" b="1" dirty="0"/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DAF6E509-8155-4F0C-A2C7-FA3F72BA5CCF}"/>
                </a:ext>
              </a:extLst>
            </p:cNvPr>
            <p:cNvSpPr txBox="1"/>
            <p:nvPr/>
          </p:nvSpPr>
          <p:spPr>
            <a:xfrm>
              <a:off x="705800" y="4653136"/>
              <a:ext cx="4550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/>
                <a:t>Y</a:t>
              </a:r>
              <a:endParaRPr lang="zh-TW" altLang="en-US" b="1" dirty="0"/>
            </a:p>
          </p:txBody>
        </p:sp>
      </p:grp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D58FE22A-C777-4A9D-9B65-4768BB584AD0}"/>
              </a:ext>
            </a:extLst>
          </p:cNvPr>
          <p:cNvSpPr txBox="1"/>
          <p:nvPr/>
        </p:nvSpPr>
        <p:spPr>
          <a:xfrm>
            <a:off x="2363288" y="6165304"/>
            <a:ext cx="4067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BM is ADC 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450886" y="2886243"/>
            <a:ext cx="4451765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Eq. Wt.</a:t>
            </a:r>
          </a:p>
          <a:p>
            <a:pPr algn="ctr"/>
            <a:r>
              <a:rPr lang="en-US" altLang="zh-TW" dirty="0"/>
              <a:t>BM.2-&gt;ZDC</a:t>
            </a:r>
            <a:endParaRPr lang="en-US" dirty="0"/>
          </a:p>
          <a:p>
            <a:pPr algn="ctr"/>
            <a:r>
              <a:rPr lang="en-US" dirty="0"/>
              <a:t>After Cali</a:t>
            </a:r>
          </a:p>
        </p:txBody>
      </p:sp>
    </p:spTree>
    <p:extLst>
      <p:ext uri="{BB962C8B-B14F-4D97-AF65-F5344CB8AC3E}">
        <p14:creationId xmlns:p14="http://schemas.microsoft.com/office/powerpoint/2010/main" val="1766895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9F4404-EC89-46EC-B662-BDF8AEF5C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Position Correlation : BM is </a:t>
            </a:r>
            <a:r>
              <a:rPr lang="en-US" altLang="zh-TW" sz="3600" b="1" dirty="0"/>
              <a:t>ADC-weighted</a:t>
            </a:r>
            <a:r>
              <a:rPr lang="en-US" altLang="zh-TW" sz="3600" dirty="0"/>
              <a:t> </a:t>
            </a:r>
            <a:endParaRPr lang="zh-TW" altLang="en-US" sz="36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A07498B-2A31-49A4-A9B2-DF82B1E72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2025/12/05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98D2BB3-87C9-42D7-B10F-C67D2C280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crystal part : online monitoring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635AFE9-8BC6-4F06-9AC7-DB2834D3C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89693" y="6557147"/>
            <a:ext cx="1620000" cy="295450"/>
          </a:xfrm>
        </p:spPr>
        <p:txBody>
          <a:bodyPr/>
          <a:lstStyle/>
          <a:p>
            <a:fld id="{A19621D2-C8FC-4F75-9E5A-153A48AC0064}" type="slidenum">
              <a:rPr lang="en-US" altLang="ja-JP" smtClean="0"/>
              <a:pPr/>
              <a:t>16</a:t>
            </a:fld>
            <a:r>
              <a:rPr lang="en-US" altLang="ja-JP"/>
              <a:t>/11</a:t>
            </a:r>
            <a:endParaRPr lang="en-US" altLang="ja-JP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53D9FAB-2656-4B49-AC2A-A2AACAB50A11}"/>
              </a:ext>
            </a:extLst>
          </p:cNvPr>
          <p:cNvSpPr txBox="1"/>
          <p:nvPr/>
        </p:nvSpPr>
        <p:spPr>
          <a:xfrm>
            <a:off x="1338003" y="1000198"/>
            <a:ext cx="1678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BM1 VS BM2</a:t>
            </a:r>
            <a:endParaRPr lang="zh-TW" altLang="en-US" b="1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D7FD86F2-5F7C-49C1-9DEB-AC496BED1557}"/>
              </a:ext>
            </a:extLst>
          </p:cNvPr>
          <p:cNvSpPr txBox="1"/>
          <p:nvPr/>
        </p:nvSpPr>
        <p:spPr>
          <a:xfrm>
            <a:off x="3778332" y="980728"/>
            <a:ext cx="209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BM1 VS </a:t>
            </a:r>
            <a:r>
              <a:rPr lang="en-US" altLang="zh-TW" b="1" dirty="0" err="1"/>
              <a:t>PbWO</a:t>
            </a:r>
            <a:endParaRPr lang="zh-TW" altLang="en-US" b="1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E12E49B7-DAF2-4024-9D5E-305785A8FFD0}"/>
              </a:ext>
            </a:extLst>
          </p:cNvPr>
          <p:cNvSpPr txBox="1"/>
          <p:nvPr/>
        </p:nvSpPr>
        <p:spPr>
          <a:xfrm>
            <a:off x="6430425" y="1003773"/>
            <a:ext cx="2043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BM2 VS </a:t>
            </a:r>
            <a:r>
              <a:rPr lang="en-US" altLang="zh-TW" b="1" dirty="0" err="1"/>
              <a:t>PbWO</a:t>
            </a:r>
            <a:endParaRPr lang="zh-TW" altLang="en-US" b="1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BEB6CC3A-14F9-4F5D-9874-15538204D347}"/>
              </a:ext>
            </a:extLst>
          </p:cNvPr>
          <p:cNvSpPr txBox="1"/>
          <p:nvPr/>
        </p:nvSpPr>
        <p:spPr>
          <a:xfrm>
            <a:off x="395536" y="2516911"/>
            <a:ext cx="455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X</a:t>
            </a:r>
            <a:endParaRPr lang="zh-TW" altLang="en-US" b="1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DAF6E509-8155-4F0C-A2C7-FA3F72BA5CCF}"/>
              </a:ext>
            </a:extLst>
          </p:cNvPr>
          <p:cNvSpPr txBox="1"/>
          <p:nvPr/>
        </p:nvSpPr>
        <p:spPr>
          <a:xfrm>
            <a:off x="405037" y="4677151"/>
            <a:ext cx="455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Y</a:t>
            </a:r>
            <a:endParaRPr lang="zh-TW" altLang="en-US" b="1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D58FE22A-C777-4A9D-9B65-4768BB584AD0}"/>
              </a:ext>
            </a:extLst>
          </p:cNvPr>
          <p:cNvSpPr txBox="1"/>
          <p:nvPr/>
        </p:nvSpPr>
        <p:spPr>
          <a:xfrm>
            <a:off x="2363288" y="6165304"/>
            <a:ext cx="4067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BM is ADC </a:t>
            </a:r>
            <a:endParaRPr lang="zh-TW" altLang="en-US" dirty="0"/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237CE305-5FEF-4DA9-AA64-8D0B674321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34" t="807" r="32913"/>
          <a:stretch/>
        </p:blipFill>
        <p:spPr>
          <a:xfrm>
            <a:off x="1015789" y="1369733"/>
            <a:ext cx="2332098" cy="4680000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6B18C1B7-7BE6-4454-B514-75BB53CE41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34" t="551" r="32914"/>
          <a:stretch/>
        </p:blipFill>
        <p:spPr>
          <a:xfrm>
            <a:off x="3587317" y="1373905"/>
            <a:ext cx="2326073" cy="4680000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CC6E9CF4-CBD7-4074-9164-D32683E929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34" t="-22" r="32914"/>
          <a:stretch/>
        </p:blipFill>
        <p:spPr>
          <a:xfrm>
            <a:off x="6333311" y="1354228"/>
            <a:ext cx="2312764" cy="468000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3450886" y="2886243"/>
            <a:ext cx="4451765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E. Wt.</a:t>
            </a:r>
          </a:p>
          <a:p>
            <a:pPr algn="ctr"/>
            <a:r>
              <a:rPr lang="en-US" altLang="zh-TW" dirty="0"/>
              <a:t>BM.1-&gt;ZDC</a:t>
            </a:r>
            <a:endParaRPr lang="en-US" dirty="0"/>
          </a:p>
          <a:p>
            <a:pPr algn="ctr"/>
            <a:r>
              <a:rPr lang="en-US" dirty="0"/>
              <a:t>After Cali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101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49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753" y="381000"/>
            <a:ext cx="9144000" cy="6096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39F4404-EC89-46EC-B662-BDF8AEF5C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Position Correlation : BM is </a:t>
            </a:r>
            <a:r>
              <a:rPr lang="en-US" altLang="zh-TW" sz="3600" b="1" dirty="0"/>
              <a:t>ADC-weighted</a:t>
            </a:r>
            <a:r>
              <a:rPr lang="en-US" altLang="zh-TW" sz="3600" dirty="0"/>
              <a:t> </a:t>
            </a:r>
            <a:endParaRPr lang="zh-TW" altLang="en-US" sz="36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A07498B-2A31-49A4-A9B2-DF82B1E72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2025/12/05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98D2BB3-87C9-42D7-B10F-C67D2C280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crystal part : online monitoring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635AFE9-8BC6-4F06-9AC7-DB2834D3C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89693" y="6557147"/>
            <a:ext cx="1620000" cy="295450"/>
          </a:xfrm>
        </p:spPr>
        <p:txBody>
          <a:bodyPr/>
          <a:lstStyle/>
          <a:p>
            <a:fld id="{A19621D2-C8FC-4F75-9E5A-153A48AC0064}" type="slidenum">
              <a:rPr lang="en-US" altLang="ja-JP" smtClean="0"/>
              <a:pPr/>
              <a:t>17</a:t>
            </a:fld>
            <a:r>
              <a:rPr lang="en-US" altLang="ja-JP"/>
              <a:t>/11</a:t>
            </a:r>
            <a:endParaRPr lang="en-US" altLang="ja-JP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53D9FAB-2656-4B49-AC2A-A2AACAB50A11}"/>
              </a:ext>
            </a:extLst>
          </p:cNvPr>
          <p:cNvSpPr txBox="1"/>
          <p:nvPr/>
        </p:nvSpPr>
        <p:spPr>
          <a:xfrm>
            <a:off x="1338003" y="1000198"/>
            <a:ext cx="1678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BM1 VS BM2</a:t>
            </a:r>
            <a:endParaRPr lang="zh-TW" altLang="en-US" b="1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D7FD86F2-5F7C-49C1-9DEB-AC496BED1557}"/>
              </a:ext>
            </a:extLst>
          </p:cNvPr>
          <p:cNvSpPr txBox="1"/>
          <p:nvPr/>
        </p:nvSpPr>
        <p:spPr>
          <a:xfrm>
            <a:off x="3778332" y="980728"/>
            <a:ext cx="209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BM1 VS </a:t>
            </a:r>
            <a:r>
              <a:rPr lang="en-US" altLang="zh-TW" b="1" dirty="0" err="1"/>
              <a:t>PbWO</a:t>
            </a:r>
            <a:endParaRPr lang="zh-TW" altLang="en-US" b="1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E12E49B7-DAF2-4024-9D5E-305785A8FFD0}"/>
              </a:ext>
            </a:extLst>
          </p:cNvPr>
          <p:cNvSpPr txBox="1"/>
          <p:nvPr/>
        </p:nvSpPr>
        <p:spPr>
          <a:xfrm>
            <a:off x="6430425" y="1003773"/>
            <a:ext cx="2043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BM2 VS </a:t>
            </a:r>
            <a:r>
              <a:rPr lang="en-US" altLang="zh-TW" b="1" dirty="0" err="1"/>
              <a:t>PbWO</a:t>
            </a:r>
            <a:endParaRPr lang="zh-TW" altLang="en-US" b="1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BEB6CC3A-14F9-4F5D-9874-15538204D347}"/>
              </a:ext>
            </a:extLst>
          </p:cNvPr>
          <p:cNvSpPr txBox="1"/>
          <p:nvPr/>
        </p:nvSpPr>
        <p:spPr>
          <a:xfrm>
            <a:off x="395536" y="2516911"/>
            <a:ext cx="455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X</a:t>
            </a:r>
            <a:endParaRPr lang="zh-TW" altLang="en-US" b="1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DAF6E509-8155-4F0C-A2C7-FA3F72BA5CCF}"/>
              </a:ext>
            </a:extLst>
          </p:cNvPr>
          <p:cNvSpPr txBox="1"/>
          <p:nvPr/>
        </p:nvSpPr>
        <p:spPr>
          <a:xfrm>
            <a:off x="405037" y="4677151"/>
            <a:ext cx="455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Y</a:t>
            </a:r>
            <a:endParaRPr lang="zh-TW" altLang="en-US" b="1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D58FE22A-C777-4A9D-9B65-4768BB584AD0}"/>
              </a:ext>
            </a:extLst>
          </p:cNvPr>
          <p:cNvSpPr txBox="1"/>
          <p:nvPr/>
        </p:nvSpPr>
        <p:spPr>
          <a:xfrm>
            <a:off x="2363288" y="6165304"/>
            <a:ext cx="4067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BM is ADC </a:t>
            </a:r>
            <a:endParaRPr lang="zh-TW" altLang="en-US" dirty="0"/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237CE305-5FEF-4DA9-AA64-8D0B674321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34" t="807" r="32913"/>
          <a:stretch/>
        </p:blipFill>
        <p:spPr>
          <a:xfrm>
            <a:off x="1015789" y="1369733"/>
            <a:ext cx="2332098" cy="4680000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6B18C1B7-7BE6-4454-B514-75BB53CE41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34" t="551" r="32914"/>
          <a:stretch/>
        </p:blipFill>
        <p:spPr>
          <a:xfrm>
            <a:off x="3587317" y="1373905"/>
            <a:ext cx="2326073" cy="4680000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CC6E9CF4-CBD7-4074-9164-D32683E929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134" t="-22" r="32914"/>
          <a:stretch/>
        </p:blipFill>
        <p:spPr>
          <a:xfrm>
            <a:off x="6333311" y="1354228"/>
            <a:ext cx="2312764" cy="468000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3450886" y="2886243"/>
            <a:ext cx="4451765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E. Wt.</a:t>
            </a:r>
          </a:p>
          <a:p>
            <a:pPr algn="ctr"/>
            <a:r>
              <a:rPr lang="en-US" altLang="zh-TW" dirty="0"/>
              <a:t>BM.2-&gt;ZDC</a:t>
            </a:r>
            <a:endParaRPr lang="en-US" dirty="0"/>
          </a:p>
          <a:p>
            <a:pPr algn="ctr"/>
            <a:r>
              <a:rPr lang="en-US" dirty="0"/>
              <a:t>After Cali</a:t>
            </a:r>
          </a:p>
        </p:txBody>
      </p:sp>
    </p:spTree>
    <p:extLst>
      <p:ext uri="{BB962C8B-B14F-4D97-AF65-F5344CB8AC3E}">
        <p14:creationId xmlns:p14="http://schemas.microsoft.com/office/powerpoint/2010/main" val="697170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A3AE2545-E334-477B-B5B0-1BA0E4BBB7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06" y="1565758"/>
            <a:ext cx="3097252" cy="309725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AD7FA409-6E3F-47C6-A6E5-59C340871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90" y="1475557"/>
            <a:ext cx="3304028" cy="33040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B08794-8B2C-CDA7-AD1C-60061665B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Position Resolution (Residual) </a:t>
            </a:r>
            <a:br>
              <a:rPr lang="en-US" altLang="zh-TW" sz="3200" dirty="0"/>
            </a:br>
            <a:r>
              <a:rPr lang="en-US" altLang="zh-TW" sz="3200" dirty="0"/>
              <a:t>BM is Equal Weighted</a:t>
            </a:r>
            <a:endParaRPr lang="zh-TW" altLang="en-US" sz="32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8FAC61-DAB9-5561-DF27-0E37DD46F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2025/12/05</a:t>
            </a:r>
            <a:endParaRPr lang="en-US" altLang="ja-JP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B1802A-6D88-D823-B31F-ECAC29417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crystal part : online monitoring</a:t>
            </a:r>
            <a:endParaRPr lang="en-US" altLang="ja-JP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CC7A6DF-84E4-4676-8FEB-ACE90805A34E}"/>
              </a:ext>
            </a:extLst>
          </p:cNvPr>
          <p:cNvSpPr txBox="1"/>
          <p:nvPr/>
        </p:nvSpPr>
        <p:spPr>
          <a:xfrm>
            <a:off x="1499410" y="1117009"/>
            <a:ext cx="2304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/>
              <a:t>Residual in X and Y  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42D92457-2427-462E-BC8C-05E5B512EE5E}"/>
              </a:ext>
            </a:extLst>
          </p:cNvPr>
          <p:cNvSpPr txBox="1"/>
          <p:nvPr/>
        </p:nvSpPr>
        <p:spPr>
          <a:xfrm>
            <a:off x="5190423" y="1088235"/>
            <a:ext cx="1927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/>
              <a:t>Residual in 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17739395-D18E-4213-A8E1-403485242874}"/>
                  </a:ext>
                </a:extLst>
              </p:cNvPr>
              <p:cNvSpPr txBox="1"/>
              <p:nvPr/>
            </p:nvSpPr>
            <p:spPr>
              <a:xfrm>
                <a:off x="626596" y="4751404"/>
                <a:ext cx="7514076" cy="1609158"/>
              </a:xfrm>
              <a:prstGeom prst="rect">
                <a:avLst/>
              </a:prstGeom>
              <a:solidFill>
                <a:srgbClr val="CCECFF"/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1400" b="0" dirty="0">
                    <a:latin typeface="+mn-lt"/>
                    <a:ea typeface="Cambria Math" panose="02040503050406030204" pitchFamily="18" charset="0"/>
                  </a:rPr>
                  <a:t>Position assignment : Equal-weighte</a:t>
                </a:r>
                <a:r>
                  <a:rPr lang="en-US" altLang="zh-TW" sz="1400" dirty="0">
                    <a:latin typeface="+mn-lt"/>
                    <a:ea typeface="Cambria Math" panose="02040503050406030204" pitchFamily="18" charset="0"/>
                  </a:rPr>
                  <a:t>d for BMs and gravity-weighted for </a:t>
                </a:r>
                <a:r>
                  <a:rPr lang="en-US" altLang="zh-TW" sz="1400" b="0" dirty="0">
                    <a:latin typeface="+mn-lt"/>
                    <a:ea typeface="Cambria Math" panose="02040503050406030204" pitchFamily="18" charset="0"/>
                  </a:rPr>
                  <a:t> PbWO4 crystal.</a:t>
                </a:r>
              </a:p>
              <a:p>
                <a:endParaRPr lang="en-US" altLang="zh-TW" sz="1400" b="0" dirty="0">
                  <a:latin typeface="+mn-lt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1400" dirty="0">
                    <a:latin typeface="+mn-lt"/>
                    <a:ea typeface="Cambria Math" panose="02040503050406030204" pitchFamily="18" charset="0"/>
                  </a:rPr>
                  <a:t>Position resolution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TW" sz="1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r>
                            <a:rPr lang="en-US" altLang="zh-TW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en-US" altLang="zh-TW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𝐵𝑀</m:t>
                          </m:r>
                        </m:sub>
                        <m:sup>
                          <m:r>
                            <a:rPr lang="en-US" altLang="zh-TW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𝑃𝑏𝑊𝑂</m:t>
                          </m:r>
                          <m:r>
                            <a:rPr lang="en-US" altLang="zh-TW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altLang="zh-TW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~ 8</m:t>
                      </m:r>
                      <m:r>
                        <a:rPr lang="en-US" altLang="zh-TW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altLang="zh-TW" sz="1400" dirty="0">
                  <a:solidFill>
                    <a:srgbClr val="0000FF"/>
                  </a:solidFill>
                </a:endParaRPr>
              </a:p>
              <a:p>
                <a:endParaRPr lang="en-US" altLang="zh-TW" sz="1400" dirty="0">
                  <a:solidFill>
                    <a:srgbClr val="0000FF"/>
                  </a:solidFill>
                </a:endParaRPr>
              </a:p>
              <a:p>
                <a:r>
                  <a:rPr lang="en-US" altLang="zh-TW" sz="1400" dirty="0"/>
                  <a:t>Since the resolution of BMs (2mm pitch) are very small compared PbWO4 crystal (2cm pitch), we can consider </a:t>
                </a:r>
                <a:r>
                  <a:rPr lang="en-US" altLang="zh-TW" sz="1400" dirty="0">
                    <a:solidFill>
                      <a:srgbClr val="0000FF"/>
                    </a:solidFill>
                  </a:rPr>
                  <a:t>the resolution~8mm is mostly from PbWO4 crystal itself. </a:t>
                </a:r>
                <a:endParaRPr lang="zh-TW" altLang="en-US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17739395-D18E-4213-A8E1-403485242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96" y="4751404"/>
                <a:ext cx="7514076" cy="1609158"/>
              </a:xfrm>
              <a:prstGeom prst="rect">
                <a:avLst/>
              </a:prstGeom>
              <a:blipFill>
                <a:blip r:embed="rId4"/>
                <a:stretch>
                  <a:fillRect l="-244" t="-379" r="-1136" b="-34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60C723AB-7876-4B1F-B4F6-CD548E1424DB}"/>
                  </a:ext>
                </a:extLst>
              </p:cNvPr>
              <p:cNvSpPr txBox="1"/>
              <p:nvPr/>
            </p:nvSpPr>
            <p:spPr>
              <a:xfrm>
                <a:off x="5580112" y="2916821"/>
                <a:ext cx="1822357" cy="6476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𝑅𝑎𝑦𝑙𝑒𝑖𝑔h</m:t>
                      </m:r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𝐷𝑖𝑠𝑡𝑟𝑖𝑏𝑢𝑡𝑖𝑜𝑛</m:t>
                      </m:r>
                    </m:oMath>
                  </m:oMathPara>
                </a14:m>
                <a:endParaRPr lang="en-US" altLang="zh-TW" sz="1400" b="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zh-TW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m:rPr>
                          <m:sty m:val="p"/>
                        </m:rPr>
                        <a:rPr lang="en-US" altLang="zh-TW" sz="1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⁡(−</m:t>
                      </m:r>
                      <m:f>
                        <m:fPr>
                          <m:ctrlPr>
                            <a:rPr lang="en-US" altLang="zh-TW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altLang="zh-TW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zh-TW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60C723AB-7876-4B1F-B4F6-CD548E142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916821"/>
                <a:ext cx="1822357" cy="647678"/>
              </a:xfrm>
              <a:prstGeom prst="rect">
                <a:avLst/>
              </a:prstGeom>
              <a:blipFill>
                <a:blip r:embed="rId5"/>
                <a:stretch>
                  <a:fillRect l="-2676" r="-13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投影片編號版面配置區 23">
            <a:extLst>
              <a:ext uri="{FF2B5EF4-FFF2-40B4-BE49-F238E27FC236}">
                <a16:creationId xmlns:a16="http://schemas.microsoft.com/office/drawing/2014/main" id="{EFDC7C0D-8C81-4993-BB8C-66885B1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18</a:t>
            </a:fld>
            <a:r>
              <a:rPr lang="en-US" altLang="ja-JP"/>
              <a:t>/11</a:t>
            </a:r>
            <a:endParaRPr lang="en-US" altLang="ja-JP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541EC419-3732-453F-8BE0-ACC9AA6FD8D9}"/>
              </a:ext>
            </a:extLst>
          </p:cNvPr>
          <p:cNvSpPr txBox="1"/>
          <p:nvPr/>
        </p:nvSpPr>
        <p:spPr>
          <a:xfrm>
            <a:off x="5411170" y="2086336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FF0000"/>
                </a:solidFill>
              </a:rPr>
              <a:t>Sigma = 7.889 +/- 0.041 mm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062ACF66-E4C6-4715-9910-83BBB125E6EF}"/>
              </a:ext>
            </a:extLst>
          </p:cNvPr>
          <p:cNvSpPr/>
          <p:nvPr/>
        </p:nvSpPr>
        <p:spPr>
          <a:xfrm>
            <a:off x="6997167" y="1680273"/>
            <a:ext cx="887201" cy="36186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025059" y="4509120"/>
                <a:ext cx="1944216" cy="36605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059" y="4509120"/>
                <a:ext cx="1944216" cy="3660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0447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38AFE602-A84B-406F-BDD1-6A30C68720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7702"/>
            <a:ext cx="4392149" cy="4392149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1F483CAD-45E4-4E50-9416-896A5695EA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269" y="1687702"/>
            <a:ext cx="4392149" cy="4392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B08794-8B2C-CDA7-AD1C-60061665B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Position Resolution (Residual) </a:t>
            </a:r>
            <a:br>
              <a:rPr lang="en-US" altLang="zh-TW" sz="3200" dirty="0"/>
            </a:br>
            <a:r>
              <a:rPr lang="en-US" altLang="zh-TW" sz="3200" dirty="0"/>
              <a:t>BM is ADC Weighted</a:t>
            </a:r>
            <a:endParaRPr lang="zh-TW" altLang="en-US" sz="32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8FAC61-DAB9-5561-DF27-0E37DD46F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2025/12/05</a:t>
            </a:r>
            <a:endParaRPr lang="en-US" altLang="ja-JP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B1802A-6D88-D823-B31F-ECAC29417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crystal part : online monitoring</a:t>
            </a:r>
            <a:endParaRPr lang="en-US" altLang="ja-JP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CC7A6DF-84E4-4676-8FEB-ACE90805A34E}"/>
              </a:ext>
            </a:extLst>
          </p:cNvPr>
          <p:cNvSpPr txBox="1"/>
          <p:nvPr/>
        </p:nvSpPr>
        <p:spPr>
          <a:xfrm>
            <a:off x="1499410" y="1117009"/>
            <a:ext cx="2304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/>
              <a:t>Residual in X and Y  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42D92457-2427-462E-BC8C-05E5B512EE5E}"/>
              </a:ext>
            </a:extLst>
          </p:cNvPr>
          <p:cNvSpPr txBox="1"/>
          <p:nvPr/>
        </p:nvSpPr>
        <p:spPr>
          <a:xfrm>
            <a:off x="5190423" y="1088235"/>
            <a:ext cx="1927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/>
              <a:t>Residual in R</a:t>
            </a:r>
          </a:p>
        </p:txBody>
      </p:sp>
      <p:sp>
        <p:nvSpPr>
          <p:cNvPr id="24" name="投影片編號版面配置區 23">
            <a:extLst>
              <a:ext uri="{FF2B5EF4-FFF2-40B4-BE49-F238E27FC236}">
                <a16:creationId xmlns:a16="http://schemas.microsoft.com/office/drawing/2014/main" id="{EFDC7C0D-8C81-4993-BB8C-66885B1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19</a:t>
            </a:fld>
            <a:r>
              <a:rPr lang="en-US" altLang="ja-JP"/>
              <a:t>/11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13146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AF56CC-BF1B-41CD-AB4B-6F16A3F95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solidFill>
                  <a:schemeClr val="tx1"/>
                </a:solidFill>
              </a:rPr>
              <a:t>Online Analysis Plot </a:t>
            </a:r>
            <a:br>
              <a:rPr lang="en-US" altLang="zh-TW" sz="3200" dirty="0">
                <a:solidFill>
                  <a:schemeClr val="tx1"/>
                </a:solidFill>
              </a:rPr>
            </a:br>
            <a:r>
              <a:rPr lang="en-US" altLang="zh-TW" sz="3200" b="1" dirty="0">
                <a:solidFill>
                  <a:schemeClr val="tx1"/>
                </a:solidFill>
              </a:rPr>
              <a:t>PbWO4 + </a:t>
            </a:r>
            <a:r>
              <a:rPr lang="en-US" altLang="zh-TW" sz="3200" b="1" dirty="0" err="1">
                <a:solidFill>
                  <a:schemeClr val="tx1"/>
                </a:solidFill>
              </a:rPr>
              <a:t>oldSiPM</a:t>
            </a:r>
            <a:r>
              <a:rPr lang="en-US" altLang="zh-TW" sz="3200" b="1" dirty="0">
                <a:solidFill>
                  <a:schemeClr val="tx1"/>
                </a:solidFill>
              </a:rPr>
              <a:t> + CITIROC</a:t>
            </a:r>
            <a:r>
              <a:rPr lang="en-US" altLang="zh-TW" sz="3200" dirty="0">
                <a:solidFill>
                  <a:schemeClr val="tx1"/>
                </a:solidFill>
              </a:rPr>
              <a:t> </a:t>
            </a:r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4C777EF-E7A3-428E-AC80-86F0DEDF8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2025/12/05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17F64BC-81B8-4413-8B4F-08615C300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crystal part : online monitoring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A8CB8B5-9A60-4B7A-AAE7-0600A32F2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</a:t>
            </a:fld>
            <a:r>
              <a:rPr lang="en-US" altLang="ja-JP"/>
              <a:t>/11</a:t>
            </a:r>
            <a:endParaRPr lang="en-US" altLang="ja-JP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C6841DE-8EA4-4FC3-87D4-20D043B4D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89" y="1124744"/>
            <a:ext cx="8565622" cy="199356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1286F31-609A-4037-B046-F11E60FC964E}"/>
              </a:ext>
            </a:extLst>
          </p:cNvPr>
          <p:cNvSpPr/>
          <p:nvPr/>
        </p:nvSpPr>
        <p:spPr>
          <a:xfrm>
            <a:off x="4746501" y="3406341"/>
            <a:ext cx="41216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We develop online analysis display tool with a run took this year on Feb. (PbWO4+oldSiPM + CITIROC, run2013 with 796MeV positron beam)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The total estimated time needed to display the results : In total ~ 7mins to show the online analysis after data taking</a:t>
            </a:r>
          </a:p>
        </p:txBody>
      </p:sp>
      <p:pic>
        <p:nvPicPr>
          <p:cNvPr id="9" name="圖片 24">
            <a:extLst>
              <a:ext uri="{FF2B5EF4-FFF2-40B4-BE49-F238E27FC236}">
                <a16:creationId xmlns:a16="http://schemas.microsoft.com/office/drawing/2014/main" id="{98B8A311-6397-490B-8BBA-16CB0D2248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313"/>
          <a:stretch/>
        </p:blipFill>
        <p:spPr>
          <a:xfrm>
            <a:off x="162343" y="3933056"/>
            <a:ext cx="4258820" cy="131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72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898CB33E-B98B-4719-8B99-8233184856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35" y="3888562"/>
            <a:ext cx="2564904" cy="2564904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05881959-771B-4D77-B8A0-84068D081A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922" y="3888562"/>
            <a:ext cx="2564904" cy="25649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7589BA-F435-EEED-C692-2994A1B72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Clustering</a:t>
            </a:r>
            <a:endParaRPr lang="zh-TW" alt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8D1E74-5BB8-07DF-AE82-6189E98D4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2025/12/05</a:t>
            </a:r>
            <a:endParaRPr lang="en-US" altLang="ja-JP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C02A3E-2695-22C2-C93D-5DE0413F4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crystal part : online monitoring</a:t>
            </a:r>
            <a:endParaRPr lang="en-US" altLang="ja-JP" dirty="0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227B0BC0-760B-406E-9164-5C29820F17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32192"/>
            <a:ext cx="2520000" cy="2520000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D1835469-9BA8-4BC6-91EA-F9EDC5B41A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28966"/>
            <a:ext cx="2520000" cy="2520000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99E21604-1A67-4D8C-BDFA-D86515DD35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460" y="1111468"/>
            <a:ext cx="2520000" cy="2520000"/>
          </a:xfrm>
          <a:prstGeom prst="rect">
            <a:avLst/>
          </a:prstGeom>
        </p:spPr>
      </p:pic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B7E5C799-1D9A-4B4E-8E83-853730772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20</a:t>
            </a:fld>
            <a:r>
              <a:rPr lang="en-US" altLang="ja-JP"/>
              <a:t>/11</a:t>
            </a:r>
            <a:endParaRPr lang="en-US" altLang="ja-JP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526019D-3AD6-41C8-9F94-A42F028CFB24}"/>
              </a:ext>
            </a:extLst>
          </p:cNvPr>
          <p:cNvSpPr txBox="1"/>
          <p:nvPr/>
        </p:nvSpPr>
        <p:spPr>
          <a:xfrm>
            <a:off x="1187624" y="806135"/>
            <a:ext cx="912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err="1"/>
              <a:t>Emax</a:t>
            </a:r>
            <a:endParaRPr lang="en-US" altLang="zh-TW" b="1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1E7368E-A43E-4781-A06A-DDFF141E51F9}"/>
              </a:ext>
            </a:extLst>
          </p:cNvPr>
          <p:cNvSpPr txBox="1"/>
          <p:nvPr/>
        </p:nvSpPr>
        <p:spPr>
          <a:xfrm>
            <a:off x="4295705" y="816102"/>
            <a:ext cx="912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/>
              <a:t>E3x3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4E40949D-28F7-406E-ADF1-606F30C18F84}"/>
              </a:ext>
            </a:extLst>
          </p:cNvPr>
          <p:cNvSpPr txBox="1"/>
          <p:nvPr/>
        </p:nvSpPr>
        <p:spPr>
          <a:xfrm>
            <a:off x="7061521" y="806135"/>
            <a:ext cx="912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/>
              <a:t>E5x5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D7B7AFE2-23F7-42B2-A5CD-7A5E698D1008}"/>
              </a:ext>
            </a:extLst>
          </p:cNvPr>
          <p:cNvSpPr txBox="1"/>
          <p:nvPr/>
        </p:nvSpPr>
        <p:spPr>
          <a:xfrm>
            <a:off x="1111951" y="3705687"/>
            <a:ext cx="144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err="1"/>
              <a:t>Emax</a:t>
            </a:r>
            <a:r>
              <a:rPr lang="en-US" altLang="zh-TW" b="1" dirty="0"/>
              <a:t>/E5x5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BE1DFBCF-2D2F-4227-B0FD-E72DD8E014E9}"/>
              </a:ext>
            </a:extLst>
          </p:cNvPr>
          <p:cNvSpPr txBox="1"/>
          <p:nvPr/>
        </p:nvSpPr>
        <p:spPr>
          <a:xfrm>
            <a:off x="4141316" y="3703896"/>
            <a:ext cx="138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/>
              <a:t>E3x3/E5x5</a:t>
            </a: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85018E4E-030B-46DE-8DC7-F3F968ACB4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460" y="3906224"/>
            <a:ext cx="2547242" cy="254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47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副標題 7">
            <a:extLst>
              <a:ext uri="{FF2B5EF4-FFF2-40B4-BE49-F238E27FC236}">
                <a16:creationId xmlns:a16="http://schemas.microsoft.com/office/drawing/2014/main" id="{FD6B1AE9-7A18-4B14-9020-0D26D7C63E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標題 6">
            <a:extLst>
              <a:ext uri="{FF2B5EF4-FFF2-40B4-BE49-F238E27FC236}">
                <a16:creationId xmlns:a16="http://schemas.microsoft.com/office/drawing/2014/main" id="{CE6957CA-9686-4DA4-A5EB-8A8704BFD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highlight>
                  <a:srgbClr val="FFFF00"/>
                </a:highlight>
              </a:rPr>
              <a:t>Produce PDF files</a:t>
            </a:r>
            <a:br>
              <a:rPr lang="en-US" altLang="zh-TW" dirty="0">
                <a:highlight>
                  <a:srgbClr val="FFFF00"/>
                </a:highlight>
              </a:rPr>
            </a:br>
            <a:r>
              <a:rPr lang="en-US" altLang="zh-TW" dirty="0">
                <a:highlight>
                  <a:srgbClr val="FFFF00"/>
                </a:highlight>
              </a:rPr>
              <a:t>One energy for one PDF file</a:t>
            </a:r>
            <a:endParaRPr lang="zh-TW" altLang="en-US" dirty="0">
              <a:highlight>
                <a:srgbClr val="FFFF00"/>
              </a:highlight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8F16D82-65DF-4504-9EA7-71818E3AF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2025/12/05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C3A89DD-04B5-4625-BBC5-107BB6028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crystal part : online monitoring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A5566B6-F685-475B-A567-B6899D370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21</a:t>
            </a:fld>
            <a:r>
              <a:rPr lang="en-US" altLang="ja-JP"/>
              <a:t>/11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81683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EA5723-64F6-4AD8-B1B7-057C8913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Energy VS Energy Resolution (w/o regression)</a:t>
            </a:r>
            <a:endParaRPr lang="zh-TW" altLang="en-US" sz="24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C63EDA3-0FEF-4CDA-8049-6A85C7161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2025/12/05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A79D527-64BB-4A3F-986A-CA0857A2E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crystal part : online monitoring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256823B-936F-4E57-A5A4-7131BEB34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22</a:t>
            </a:fld>
            <a:r>
              <a:rPr lang="en-US" altLang="ja-JP"/>
              <a:t>/11</a:t>
            </a:r>
            <a:endParaRPr lang="en-US" altLang="ja-JP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2502E91-D999-4A0F-9555-97DF09424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8330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EA5723-64F6-4AD8-B1B7-057C8913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Energy VS Position Resolution</a:t>
            </a:r>
            <a:endParaRPr lang="zh-TW" altLang="en-US" sz="32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C63EDA3-0FEF-4CDA-8049-6A85C7161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2025/12/05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A79D527-64BB-4A3F-986A-CA0857A2E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crystal part : online monitoring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256823B-936F-4E57-A5A4-7131BEB34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23</a:t>
            </a:fld>
            <a:r>
              <a:rPr lang="en-US" altLang="ja-JP"/>
              <a:t>/11</a:t>
            </a:r>
            <a:endParaRPr lang="en-US" altLang="ja-JP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2502E91-D999-4A0F-9555-97DF09424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53949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3F228456-EE01-4CC8-87C0-F59CC9676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5" y="44624"/>
            <a:ext cx="4345251" cy="792088"/>
          </a:xfrm>
        </p:spPr>
        <p:txBody>
          <a:bodyPr/>
          <a:lstStyle/>
          <a:p>
            <a:br>
              <a:rPr lang="en-US" altLang="zh-TW" sz="3200" dirty="0"/>
            </a:br>
            <a:r>
              <a:rPr lang="en-US" altLang="zh-TW" sz="3200" dirty="0"/>
              <a:t>Rayleigh Distribution</a:t>
            </a:r>
            <a:endParaRPr lang="zh-TW" altLang="en-US" sz="32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4E32108-8FE2-4288-8E61-77DAFB59F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2025/12/05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4FAA41F-F87D-496D-B877-2B0CC5F6A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crystal part : online monitoring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DC7CA57-155F-4FDA-9B5F-781C41414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24</a:t>
            </a:fld>
            <a:r>
              <a:rPr lang="en-US" altLang="ja-JP"/>
              <a:t>/11</a:t>
            </a:r>
            <a:endParaRPr lang="en-US" altLang="ja-JP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ACB6512F-0042-4D7D-87EE-6A8C17A24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98" y="1004919"/>
            <a:ext cx="3570219" cy="5373216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344B3F92-352C-4FB8-9C5F-3F1386457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44624"/>
            <a:ext cx="3105859" cy="3816424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8AD953A9-F7F8-450A-91A6-4C5F964FCC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7171"/>
          <a:stretch/>
        </p:blipFill>
        <p:spPr>
          <a:xfrm>
            <a:off x="4860032" y="3771501"/>
            <a:ext cx="3027181" cy="291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06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B5F8C05-ED57-4A25-869B-027D967FD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2025/12/05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564CDBE-62E1-4ECC-AE18-2CCC9AE1E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crystal part : online monitoring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2773076-1DC0-46A0-8029-1609D2F91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25</a:t>
            </a:fld>
            <a:r>
              <a:rPr lang="en-US" altLang="ja-JP"/>
              <a:t>/11</a:t>
            </a:r>
            <a:endParaRPr lang="en-US" altLang="ja-JP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537D808-4063-48E6-91E4-885C84572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56" y="21607"/>
            <a:ext cx="3857983" cy="337573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E2BD178-695B-4379-B3E2-365521348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56" y="3285787"/>
            <a:ext cx="3857984" cy="337211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A7CE786-B545-427F-9868-BC82FCD0A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006" y="116632"/>
            <a:ext cx="4282977" cy="367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23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956010-0C40-4DC6-801D-EB97DC5B2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5" y="44624"/>
            <a:ext cx="9133275" cy="792088"/>
          </a:xfrm>
        </p:spPr>
        <p:txBody>
          <a:bodyPr/>
          <a:lstStyle/>
          <a:p>
            <a:r>
              <a:rPr lang="en-US" altLang="zh-TW" sz="4000" dirty="0"/>
              <a:t>Misalignment Effect </a:t>
            </a:r>
            <a:endParaRPr lang="zh-TW" altLang="en-US" sz="40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826CEF7-4954-4422-88F9-D31AB68CB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2025/12/05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6E291B6-A0C7-4D5E-B14F-9A9C7823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crystal part : online monitoring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E0FCDB6-C35B-4E3C-994D-CF7BCA39A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26</a:t>
            </a:fld>
            <a:r>
              <a:rPr lang="en-US" altLang="ja-JP"/>
              <a:t>/11</a:t>
            </a:r>
            <a:endParaRPr lang="en-US" altLang="ja-JP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D955A463-DBCD-4755-82FD-999A7B6DF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2736"/>
            <a:ext cx="4115374" cy="285789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29DC1805-248D-460B-B652-6E522D65B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23" y="3904752"/>
            <a:ext cx="3809568" cy="2594246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D30BAE0A-6552-49CB-886A-4902368B4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923" y="1011020"/>
            <a:ext cx="3782678" cy="540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67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956010-0C40-4DC6-801D-EB97DC5B2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6" y="44624"/>
            <a:ext cx="4752528" cy="792088"/>
          </a:xfrm>
        </p:spPr>
        <p:txBody>
          <a:bodyPr/>
          <a:lstStyle/>
          <a:p>
            <a:r>
              <a:rPr lang="en-US" altLang="zh-TW" sz="3600" dirty="0"/>
              <a:t>Unsymmetrical  Effect </a:t>
            </a:r>
            <a:endParaRPr lang="zh-TW" altLang="en-US" sz="36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826CEF7-4954-4422-88F9-D31AB68CB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2025/12/05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6E291B6-A0C7-4D5E-B14F-9A9C7823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crystal part : online monitoring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E0FCDB6-C35B-4E3C-994D-CF7BCA39A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27</a:t>
            </a:fld>
            <a:r>
              <a:rPr lang="en-US" altLang="ja-JP"/>
              <a:t>/11</a:t>
            </a:r>
            <a:endParaRPr lang="en-US" altLang="ja-JP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A0AD18C3-2254-4E60-AB90-F229AF00D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80" y="943800"/>
            <a:ext cx="4248743" cy="2896004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E960F540-75E1-41BE-AC62-5CF059CBD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075859"/>
            <a:ext cx="4752528" cy="2245233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B2E2AE83-50D2-49FE-B443-7FAF3097E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290" y="536908"/>
            <a:ext cx="4303731" cy="5574026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DB04B7B1-037F-479C-86A5-CAA353E538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0209" y="2863411"/>
            <a:ext cx="2749163" cy="15016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0298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字方塊 19">
            <a:extLst>
              <a:ext uri="{FF2B5EF4-FFF2-40B4-BE49-F238E27FC236}">
                <a16:creationId xmlns:a16="http://schemas.microsoft.com/office/drawing/2014/main" id="{59E61BCB-758F-44D6-999F-682D4F15C4E3}"/>
              </a:ext>
            </a:extLst>
          </p:cNvPr>
          <p:cNvSpPr txBox="1"/>
          <p:nvPr/>
        </p:nvSpPr>
        <p:spPr>
          <a:xfrm>
            <a:off x="552643" y="908840"/>
            <a:ext cx="2231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Hits position : 2D</a:t>
            </a:r>
            <a:endParaRPr lang="zh-TW" altLang="en-US" b="1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746E04B0-FAE8-4242-BDAF-946B711DBEB4}"/>
              </a:ext>
            </a:extLst>
          </p:cNvPr>
          <p:cNvSpPr txBox="1"/>
          <p:nvPr/>
        </p:nvSpPr>
        <p:spPr>
          <a:xfrm>
            <a:off x="3475157" y="901794"/>
            <a:ext cx="2129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Hits position in X</a:t>
            </a:r>
            <a:endParaRPr lang="zh-TW" altLang="en-US" b="1" dirty="0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7C7C4457-BA97-4222-849C-45CBFD806ED2}"/>
              </a:ext>
            </a:extLst>
          </p:cNvPr>
          <p:cNvSpPr txBox="1"/>
          <p:nvPr/>
        </p:nvSpPr>
        <p:spPr>
          <a:xfrm>
            <a:off x="5970630" y="908840"/>
            <a:ext cx="2129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Hits position in Y</a:t>
            </a:r>
            <a:endParaRPr lang="zh-TW" altLang="en-US" b="1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036D7A2-6A37-4BA1-8261-D23735696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2025/12/05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9866558-90F0-4246-ADE2-B136E3645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crystal part : online monitoring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52C102E-5091-489E-9DDD-7DF6CC655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3</a:t>
            </a:fld>
            <a:r>
              <a:rPr lang="en-US" altLang="ja-JP"/>
              <a:t>/11</a:t>
            </a:r>
            <a:endParaRPr lang="en-US" altLang="ja-JP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AF33A78-50BB-45FC-A611-7F49F7BBAE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260" r="67048" b="50921"/>
          <a:stretch/>
        </p:blipFill>
        <p:spPr>
          <a:xfrm>
            <a:off x="323528" y="1171477"/>
            <a:ext cx="2474457" cy="25200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314322CB-77B6-495B-BCF6-835363A17D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196752"/>
            <a:ext cx="5040000" cy="252000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80123925-6FF3-4EA3-867A-38CEEB4BAD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85" y="4005344"/>
            <a:ext cx="5040000" cy="2520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8D28760-EFE4-4458-AAB2-88DEEB07B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3" y="44450"/>
            <a:ext cx="9128125" cy="792163"/>
          </a:xfrm>
        </p:spPr>
        <p:txBody>
          <a:bodyPr/>
          <a:lstStyle/>
          <a:p>
            <a:r>
              <a:rPr lang="en-US" altLang="zh-TW" sz="4800" dirty="0">
                <a:latin typeface="+mn-lt"/>
              </a:rPr>
              <a:t>Raw Hit Distribution : BM1</a:t>
            </a:r>
            <a:endParaRPr lang="zh-TW" altLang="en-US" sz="4800" dirty="0">
              <a:latin typeface="+mn-lt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D76F191B-2D71-4CCA-A50D-CA027E261BF8}"/>
              </a:ext>
            </a:extLst>
          </p:cNvPr>
          <p:cNvSpPr txBox="1"/>
          <p:nvPr/>
        </p:nvSpPr>
        <p:spPr>
          <a:xfrm>
            <a:off x="3366126" y="3705769"/>
            <a:ext cx="247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Hit Multiplicity in X</a:t>
            </a:r>
            <a:endParaRPr lang="zh-TW" altLang="en-US" b="1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8569ED5D-42CC-41AB-8168-219FBC028CB7}"/>
              </a:ext>
            </a:extLst>
          </p:cNvPr>
          <p:cNvSpPr txBox="1"/>
          <p:nvPr/>
        </p:nvSpPr>
        <p:spPr>
          <a:xfrm>
            <a:off x="5985976" y="3702467"/>
            <a:ext cx="247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Hit Multiplicity in Y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283370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08244-35D0-3A68-83A8-C12DB4D32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5" y="44624"/>
            <a:ext cx="9098968" cy="792088"/>
          </a:xfrm>
        </p:spPr>
        <p:txBody>
          <a:bodyPr/>
          <a:lstStyle/>
          <a:p>
            <a:r>
              <a:rPr lang="en-US" altLang="zh-TW" sz="4800" dirty="0">
                <a:latin typeface="+mn-lt"/>
              </a:rPr>
              <a:t>Raw Hit Distribution : BM2</a:t>
            </a:r>
            <a:endParaRPr lang="zh-TW" altLang="en-US" sz="4800" dirty="0">
              <a:latin typeface="+mn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D2FA4B-513F-332E-53D4-CDEE7E022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2025/12/05</a:t>
            </a:r>
            <a:endParaRPr lang="en-US" altLang="ja-JP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08F66D-C70A-2AC2-4513-73711BAA0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crystal part : online monitoring</a:t>
            </a:r>
            <a:endParaRPr lang="en-US" altLang="ja-JP" dirty="0"/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1F8FE42F-A47D-4441-815B-8D20347E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4</a:t>
            </a:fld>
            <a:r>
              <a:rPr lang="en-US" altLang="ja-JP"/>
              <a:t>/11</a:t>
            </a:r>
            <a:endParaRPr lang="en-US" altLang="ja-JP" dirty="0"/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id="{96CF1A07-0222-4FED-8158-CCDFC8253F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079" r="67048"/>
          <a:stretch/>
        </p:blipFill>
        <p:spPr>
          <a:xfrm>
            <a:off x="337678" y="1196752"/>
            <a:ext cx="2446155" cy="2520000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5937F8A8-EE94-454B-A600-6980903944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025" y="1262730"/>
            <a:ext cx="5039999" cy="2520000"/>
          </a:xfrm>
          <a:prstGeom prst="rect">
            <a:avLst/>
          </a:prstGeo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CCB0560C-1B20-4206-874F-FE438EC952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529" y="4049734"/>
            <a:ext cx="5040000" cy="2520000"/>
          </a:xfrm>
          <a:prstGeom prst="rect">
            <a:avLst/>
          </a:prstGeom>
        </p:spPr>
      </p:pic>
      <p:sp>
        <p:nvSpPr>
          <p:cNvPr id="33" name="文字方塊 32">
            <a:extLst>
              <a:ext uri="{FF2B5EF4-FFF2-40B4-BE49-F238E27FC236}">
                <a16:creationId xmlns:a16="http://schemas.microsoft.com/office/drawing/2014/main" id="{2B4C5F42-5297-4628-ACDD-67D757FBF950}"/>
              </a:ext>
            </a:extLst>
          </p:cNvPr>
          <p:cNvSpPr txBox="1"/>
          <p:nvPr/>
        </p:nvSpPr>
        <p:spPr>
          <a:xfrm>
            <a:off x="552643" y="908840"/>
            <a:ext cx="2231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Hits position : 2D</a:t>
            </a:r>
            <a:endParaRPr lang="zh-TW" altLang="en-US" b="1" dirty="0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CC38770E-48EC-45C4-8CFB-48A6A2A69EC8}"/>
              </a:ext>
            </a:extLst>
          </p:cNvPr>
          <p:cNvSpPr txBox="1"/>
          <p:nvPr/>
        </p:nvSpPr>
        <p:spPr>
          <a:xfrm>
            <a:off x="3475157" y="901794"/>
            <a:ext cx="2129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Hits position in X</a:t>
            </a:r>
            <a:endParaRPr lang="zh-TW" altLang="en-US" b="1" dirty="0"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E632FC44-16B8-4155-8739-85E3EEB89993}"/>
              </a:ext>
            </a:extLst>
          </p:cNvPr>
          <p:cNvSpPr txBox="1"/>
          <p:nvPr/>
        </p:nvSpPr>
        <p:spPr>
          <a:xfrm>
            <a:off x="5970630" y="908840"/>
            <a:ext cx="2129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Hits position in Y</a:t>
            </a:r>
            <a:endParaRPr lang="zh-TW" altLang="en-US" b="1" dirty="0"/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DD48DBD7-81DA-4094-B1C8-8319869DDA0D}"/>
              </a:ext>
            </a:extLst>
          </p:cNvPr>
          <p:cNvSpPr txBox="1"/>
          <p:nvPr/>
        </p:nvSpPr>
        <p:spPr>
          <a:xfrm>
            <a:off x="2222200" y="3705769"/>
            <a:ext cx="247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Hit Multiplicity in X</a:t>
            </a:r>
            <a:endParaRPr lang="zh-TW" altLang="en-US" b="1" dirty="0"/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4A29AB5A-25CA-415B-970B-AF62213202E1}"/>
              </a:ext>
            </a:extLst>
          </p:cNvPr>
          <p:cNvSpPr txBox="1"/>
          <p:nvPr/>
        </p:nvSpPr>
        <p:spPr>
          <a:xfrm>
            <a:off x="4842050" y="3702467"/>
            <a:ext cx="247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Hit Multiplicity in Y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608542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圖片 25">
            <a:extLst>
              <a:ext uri="{FF2B5EF4-FFF2-40B4-BE49-F238E27FC236}">
                <a16:creationId xmlns:a16="http://schemas.microsoft.com/office/drawing/2014/main" id="{C427B553-62FF-4B06-B963-2173F4ECFD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81" y="1252690"/>
            <a:ext cx="2474455" cy="247445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C78D470-BE4B-4DCB-9596-1EB223450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Raw Hit Distribution : PbWO4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CAAD293-C87C-4F80-AC09-2E96C97A4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2025/12/05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0580F62-7B84-4F67-9F3A-592FF6694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crystal part : online monitoring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D4A29A4-D3FE-4DC8-BE93-49E57BD71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5</a:t>
            </a:fld>
            <a:r>
              <a:rPr lang="en-US" altLang="ja-JP"/>
              <a:t>/11</a:t>
            </a:r>
            <a:endParaRPr lang="en-US" altLang="ja-JP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E4A8AA2-6B4D-450B-BEFC-7CEE0AA14D14}"/>
              </a:ext>
            </a:extLst>
          </p:cNvPr>
          <p:cNvSpPr txBox="1"/>
          <p:nvPr/>
        </p:nvSpPr>
        <p:spPr>
          <a:xfrm>
            <a:off x="552644" y="90884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Num of Hits : 2D</a:t>
            </a:r>
            <a:endParaRPr lang="zh-TW" altLang="en-US" b="1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1DEF148-6535-43B6-AF03-ECB33F74A878}"/>
              </a:ext>
            </a:extLst>
          </p:cNvPr>
          <p:cNvSpPr txBox="1"/>
          <p:nvPr/>
        </p:nvSpPr>
        <p:spPr>
          <a:xfrm>
            <a:off x="3475158" y="90179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Num of Hits in X</a:t>
            </a:r>
            <a:endParaRPr lang="zh-TW" altLang="en-US" b="1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ED350BF9-D80C-4DB5-9B53-6BF174975236}"/>
              </a:ext>
            </a:extLst>
          </p:cNvPr>
          <p:cNvSpPr txBox="1"/>
          <p:nvPr/>
        </p:nvSpPr>
        <p:spPr>
          <a:xfrm>
            <a:off x="5970631" y="90884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Num of Hits in Y</a:t>
            </a:r>
            <a:endParaRPr lang="zh-TW" altLang="en-US" b="1" dirty="0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E481E9E9-76C3-4ACF-9311-1AF253980F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772" y="4096478"/>
            <a:ext cx="2474455" cy="2474455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2176E12C-0765-41E5-BBA6-A2A3B000F08C}"/>
              </a:ext>
            </a:extLst>
          </p:cNvPr>
          <p:cNvSpPr txBox="1"/>
          <p:nvPr/>
        </p:nvSpPr>
        <p:spPr>
          <a:xfrm>
            <a:off x="3490927" y="3727146"/>
            <a:ext cx="247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Hit Multiplicity : 2D</a:t>
            </a:r>
            <a:endParaRPr lang="zh-TW" altLang="en-US" b="1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360EB74A-AC28-45C8-B96D-EEF7657409CF}"/>
              </a:ext>
            </a:extLst>
          </p:cNvPr>
          <p:cNvSpPr txBox="1"/>
          <p:nvPr/>
        </p:nvSpPr>
        <p:spPr>
          <a:xfrm>
            <a:off x="4035231" y="2327483"/>
            <a:ext cx="688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highlight>
                  <a:srgbClr val="FFFF00"/>
                </a:highlight>
              </a:rPr>
              <a:t>?</a:t>
            </a:r>
            <a:endParaRPr lang="zh-TW" altLang="en-US" dirty="0">
              <a:highlight>
                <a:srgbClr val="FFFF00"/>
              </a:highlight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CA4D235E-FB7B-46E4-A1E0-480CFBD33548}"/>
              </a:ext>
            </a:extLst>
          </p:cNvPr>
          <p:cNvSpPr txBox="1"/>
          <p:nvPr/>
        </p:nvSpPr>
        <p:spPr>
          <a:xfrm>
            <a:off x="6800967" y="2259028"/>
            <a:ext cx="688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highlight>
                  <a:srgbClr val="FFFF00"/>
                </a:highlight>
              </a:rPr>
              <a:t>?</a:t>
            </a:r>
            <a:endParaRPr lang="zh-TW" altLang="en-US" dirty="0">
              <a:highlight>
                <a:srgbClr val="FFFF00"/>
              </a:highlight>
            </a:endParaRPr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0FF321F3-402E-4E51-83FF-72B50572B0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21779"/>
            <a:ext cx="4761478" cy="238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15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圖片 20">
            <a:extLst>
              <a:ext uri="{FF2B5EF4-FFF2-40B4-BE49-F238E27FC236}">
                <a16:creationId xmlns:a16="http://schemas.microsoft.com/office/drawing/2014/main" id="{8BC87BDF-AAA6-4DF5-9F5C-4FC5A8882D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569" y="939634"/>
            <a:ext cx="4725144" cy="472514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0EBC2D2-E0BA-4564-8D47-A41FDF688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Raw Hit Distribution</a:t>
            </a:r>
            <a:r>
              <a:rPr lang="zh-TW" altLang="en-US" dirty="0"/>
              <a:t> 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PbWO4, ADC 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08F69FC-432E-4CF7-8DA3-BE1678E0D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2025/12/05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65E05F6-B0EA-42AB-9BBF-304725C28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crystal part : online monitoring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62651FD-8F0C-4B41-9028-F14E4B6DE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6</a:t>
            </a:fld>
            <a:r>
              <a:rPr lang="en-US" altLang="ja-JP"/>
              <a:t>/11</a:t>
            </a:r>
            <a:endParaRPr lang="en-US" altLang="ja-JP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83D6E7C-2A19-4633-B8D3-FCE91044D4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1076543"/>
            <a:ext cx="3672408" cy="3672408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42BB618B-2E07-4B44-96A5-1CB72F0DB7B6}"/>
              </a:ext>
            </a:extLst>
          </p:cNvPr>
          <p:cNvSpPr txBox="1"/>
          <p:nvPr/>
        </p:nvSpPr>
        <p:spPr>
          <a:xfrm>
            <a:off x="366765" y="5180999"/>
            <a:ext cx="5652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36 crystals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2 </a:t>
            </a:r>
            <a:r>
              <a:rPr lang="en-US" altLang="zh-TW" dirty="0" err="1"/>
              <a:t>SiPM</a:t>
            </a:r>
            <a:r>
              <a:rPr lang="en-US" altLang="zh-TW" dirty="0"/>
              <a:t>/crystal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rgbClr val="FF0000"/>
                </a:solidFill>
              </a:rPr>
              <a:t>Fill one bin with 2 </a:t>
            </a:r>
            <a:r>
              <a:rPr lang="en-US" altLang="zh-TW" dirty="0" err="1">
                <a:solidFill>
                  <a:srgbClr val="FF0000"/>
                </a:solidFill>
              </a:rPr>
              <a:t>SiPMs</a:t>
            </a:r>
            <a:r>
              <a:rPr lang="en-US" altLang="zh-TW" dirty="0">
                <a:solidFill>
                  <a:srgbClr val="FF0000"/>
                </a:solidFill>
              </a:rPr>
              <a:t> data (after calibration?)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rgbClr val="FF0000"/>
                </a:solidFill>
              </a:rPr>
              <a:t>Numbers in red is average ADC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A677AE0C-7652-47B1-BB7A-03BEC64F27F2}"/>
              </a:ext>
            </a:extLst>
          </p:cNvPr>
          <p:cNvCxnSpPr/>
          <p:nvPr/>
        </p:nvCxnSpPr>
        <p:spPr>
          <a:xfrm>
            <a:off x="7092280" y="3740839"/>
            <a:ext cx="288032" cy="21602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C7371DE7-F408-44B3-9E2A-0D536D48E3C1}"/>
              </a:ext>
            </a:extLst>
          </p:cNvPr>
          <p:cNvSpPr txBox="1"/>
          <p:nvPr/>
        </p:nvSpPr>
        <p:spPr>
          <a:xfrm>
            <a:off x="7236296" y="5912335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>
                <a:solidFill>
                  <a:srgbClr val="FF0000"/>
                </a:solidFill>
              </a:rPr>
              <a:t>Emax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97BE7E55-5BF3-47C4-B258-98AA5B07AD16}"/>
              </a:ext>
            </a:extLst>
          </p:cNvPr>
          <p:cNvCxnSpPr>
            <a:cxnSpLocks/>
          </p:cNvCxnSpPr>
          <p:nvPr/>
        </p:nvCxnSpPr>
        <p:spPr>
          <a:xfrm flipH="1">
            <a:off x="6610615" y="3668831"/>
            <a:ext cx="200346" cy="22322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083F2DD9-D19F-4ED8-9ED4-2931066C9ECF}"/>
              </a:ext>
            </a:extLst>
          </p:cNvPr>
          <p:cNvSpPr txBox="1"/>
          <p:nvPr/>
        </p:nvSpPr>
        <p:spPr>
          <a:xfrm>
            <a:off x="5938258" y="5912335"/>
            <a:ext cx="1112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!</a:t>
            </a:r>
            <a:r>
              <a:rPr lang="en-US" altLang="zh-TW" dirty="0" err="1">
                <a:solidFill>
                  <a:srgbClr val="FF0000"/>
                </a:solidFill>
              </a:rPr>
              <a:t>Emax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>
                <a:solidFill>
                  <a:srgbClr val="FF0000"/>
                </a:solidFill>
              </a:rPr>
              <a:t>Shower?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7C1E0C69-4D5E-49C2-AEC5-F0477950D262}"/>
              </a:ext>
            </a:extLst>
          </p:cNvPr>
          <p:cNvSpPr txBox="1"/>
          <p:nvPr/>
        </p:nvSpPr>
        <p:spPr>
          <a:xfrm>
            <a:off x="4170965" y="948742"/>
            <a:ext cx="4968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trike="sngStrike" dirty="0">
                <a:solidFill>
                  <a:srgbClr val="FF0000"/>
                </a:solidFill>
              </a:rPr>
              <a:t>I still think the plot cab be better</a:t>
            </a:r>
          </a:p>
          <a:p>
            <a:pPr marL="342900" indent="-342900">
              <a:buAutoNum type="arabicParenR"/>
            </a:pPr>
            <a:r>
              <a:rPr lang="en-US" altLang="zh-TW" strike="sngStrike" dirty="0">
                <a:solidFill>
                  <a:srgbClr val="FF0000"/>
                </a:solidFill>
              </a:rPr>
              <a:t>Can you Draw-&gt;(“hits”)?</a:t>
            </a:r>
          </a:p>
          <a:p>
            <a:pPr marL="342900" indent="-342900">
              <a:buAutoNum type="arabicParenR"/>
            </a:pPr>
            <a:r>
              <a:rPr lang="en-US" altLang="zh-TW" strike="sngStrike" dirty="0">
                <a:solidFill>
                  <a:srgbClr val="FF0000"/>
                </a:solidFill>
              </a:rPr>
              <a:t>Canvas-&gt;Divide(6, 6, 0, 0)</a:t>
            </a:r>
          </a:p>
          <a:p>
            <a:pPr marL="342900" indent="-342900">
              <a:buAutoNum type="arabicParenR"/>
            </a:pPr>
            <a:r>
              <a:rPr lang="en-US" altLang="zh-TW" strike="sngStrike" dirty="0">
                <a:solidFill>
                  <a:srgbClr val="FF0000"/>
                </a:solidFill>
              </a:rPr>
              <a:t>Increase the size of axis</a:t>
            </a:r>
          </a:p>
          <a:p>
            <a:pPr marL="342900" indent="-342900">
              <a:buAutoNum type="arabicParenR"/>
            </a:pPr>
            <a:r>
              <a:rPr lang="en-US" altLang="zh-TW" strike="sngStrike" dirty="0">
                <a:solidFill>
                  <a:srgbClr val="FF0000"/>
                </a:solidFill>
              </a:rPr>
              <a:t>same range of axis in x and y for all plots </a:t>
            </a:r>
          </a:p>
        </p:txBody>
      </p:sp>
    </p:spTree>
    <p:extLst>
      <p:ext uri="{BB962C8B-B14F-4D97-AF65-F5344CB8AC3E}">
        <p14:creationId xmlns:p14="http://schemas.microsoft.com/office/powerpoint/2010/main" val="2298567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4D7109DE-58D3-4277-818F-1F83B0610E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22" y="956921"/>
            <a:ext cx="4779596" cy="4779596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0EBC2D2-E0BA-4564-8D47-A41FDF688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Raw Hit Distribution</a:t>
            </a:r>
            <a:r>
              <a:rPr lang="zh-TW" altLang="en-US" dirty="0"/>
              <a:t> 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PbWO4, ADC 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08F69FC-432E-4CF7-8DA3-BE1678E0D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2025/12/05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65E05F6-B0EA-42AB-9BBF-304725C28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crystal part : online monitoring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62651FD-8F0C-4B41-9028-F14E4B6DE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7</a:t>
            </a:fld>
            <a:r>
              <a:rPr lang="en-US" altLang="ja-JP"/>
              <a:t>/11</a:t>
            </a:r>
            <a:endParaRPr lang="en-US" altLang="ja-JP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83D6E7C-2A19-4633-B8D3-FCE91044D4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1076543"/>
            <a:ext cx="3672408" cy="3672408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42BB618B-2E07-4B44-96A5-1CB72F0DB7B6}"/>
              </a:ext>
            </a:extLst>
          </p:cNvPr>
          <p:cNvSpPr txBox="1"/>
          <p:nvPr/>
        </p:nvSpPr>
        <p:spPr>
          <a:xfrm>
            <a:off x="366765" y="5180999"/>
            <a:ext cx="5652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36 crystals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2 </a:t>
            </a:r>
            <a:r>
              <a:rPr lang="en-US" altLang="zh-TW" dirty="0" err="1"/>
              <a:t>SiPM</a:t>
            </a:r>
            <a:r>
              <a:rPr lang="en-US" altLang="zh-TW" dirty="0"/>
              <a:t>/crystal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rgbClr val="FF0000"/>
                </a:solidFill>
              </a:rPr>
              <a:t>Fill one bin with 2 </a:t>
            </a:r>
            <a:r>
              <a:rPr lang="en-US" altLang="zh-TW" dirty="0" err="1">
                <a:solidFill>
                  <a:srgbClr val="FF0000"/>
                </a:solidFill>
              </a:rPr>
              <a:t>SiPMs</a:t>
            </a:r>
            <a:r>
              <a:rPr lang="en-US" altLang="zh-TW" dirty="0">
                <a:solidFill>
                  <a:srgbClr val="FF0000"/>
                </a:solidFill>
              </a:rPr>
              <a:t> data (after calibration?)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rgbClr val="FF0000"/>
                </a:solidFill>
              </a:rPr>
              <a:t>Numbers in red is average ADC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A677AE0C-7652-47B1-BB7A-03BEC64F27F2}"/>
              </a:ext>
            </a:extLst>
          </p:cNvPr>
          <p:cNvCxnSpPr/>
          <p:nvPr/>
        </p:nvCxnSpPr>
        <p:spPr>
          <a:xfrm>
            <a:off x="7092280" y="3740839"/>
            <a:ext cx="288032" cy="21602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C7371DE7-F408-44B3-9E2A-0D536D48E3C1}"/>
              </a:ext>
            </a:extLst>
          </p:cNvPr>
          <p:cNvSpPr txBox="1"/>
          <p:nvPr/>
        </p:nvSpPr>
        <p:spPr>
          <a:xfrm>
            <a:off x="7236296" y="5912335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>
                <a:solidFill>
                  <a:srgbClr val="FF0000"/>
                </a:solidFill>
              </a:rPr>
              <a:t>Emax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97BE7E55-5BF3-47C4-B258-98AA5B07AD16}"/>
              </a:ext>
            </a:extLst>
          </p:cNvPr>
          <p:cNvCxnSpPr>
            <a:cxnSpLocks/>
          </p:cNvCxnSpPr>
          <p:nvPr/>
        </p:nvCxnSpPr>
        <p:spPr>
          <a:xfrm flipH="1">
            <a:off x="6610615" y="3668831"/>
            <a:ext cx="200346" cy="22322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083F2DD9-D19F-4ED8-9ED4-2931066C9ECF}"/>
              </a:ext>
            </a:extLst>
          </p:cNvPr>
          <p:cNvSpPr txBox="1"/>
          <p:nvPr/>
        </p:nvSpPr>
        <p:spPr>
          <a:xfrm>
            <a:off x="5938258" y="5912335"/>
            <a:ext cx="1112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!</a:t>
            </a:r>
            <a:r>
              <a:rPr lang="en-US" altLang="zh-TW" dirty="0" err="1">
                <a:solidFill>
                  <a:srgbClr val="FF0000"/>
                </a:solidFill>
              </a:rPr>
              <a:t>Emax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>
                <a:solidFill>
                  <a:srgbClr val="FF0000"/>
                </a:solidFill>
              </a:rPr>
              <a:t>Shower?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7C1E0C69-4D5E-49C2-AEC5-F0477950D262}"/>
              </a:ext>
            </a:extLst>
          </p:cNvPr>
          <p:cNvSpPr txBox="1"/>
          <p:nvPr/>
        </p:nvSpPr>
        <p:spPr>
          <a:xfrm>
            <a:off x="4170965" y="948742"/>
            <a:ext cx="4968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trike="sngStrike" dirty="0">
                <a:solidFill>
                  <a:srgbClr val="FF0000"/>
                </a:solidFill>
              </a:rPr>
              <a:t>I still think the plot cab be better</a:t>
            </a:r>
          </a:p>
          <a:p>
            <a:pPr marL="342900" indent="-342900">
              <a:buAutoNum type="arabicParenR"/>
            </a:pPr>
            <a:r>
              <a:rPr lang="en-US" altLang="zh-TW" strike="sngStrike" dirty="0">
                <a:solidFill>
                  <a:srgbClr val="FF0000"/>
                </a:solidFill>
              </a:rPr>
              <a:t>Can you Draw-&gt;(“hits”)?</a:t>
            </a:r>
          </a:p>
          <a:p>
            <a:pPr marL="342900" indent="-342900">
              <a:buAutoNum type="arabicParenR"/>
            </a:pPr>
            <a:r>
              <a:rPr lang="en-US" altLang="zh-TW" strike="sngStrike" dirty="0">
                <a:solidFill>
                  <a:srgbClr val="FF0000"/>
                </a:solidFill>
              </a:rPr>
              <a:t>Canvas-&gt;Divide(6, 6, 0, 0)</a:t>
            </a:r>
          </a:p>
          <a:p>
            <a:pPr marL="342900" indent="-342900">
              <a:buAutoNum type="arabicParenR"/>
            </a:pPr>
            <a:r>
              <a:rPr lang="en-US" altLang="zh-TW" strike="sngStrike" dirty="0">
                <a:solidFill>
                  <a:srgbClr val="FF0000"/>
                </a:solidFill>
              </a:rPr>
              <a:t>Increase the size of axis</a:t>
            </a:r>
          </a:p>
          <a:p>
            <a:pPr marL="342900" indent="-342900">
              <a:buAutoNum type="arabicParenR"/>
            </a:pPr>
            <a:r>
              <a:rPr lang="en-US" altLang="zh-TW" strike="sngStrike" dirty="0">
                <a:solidFill>
                  <a:srgbClr val="FF0000"/>
                </a:solidFill>
              </a:rPr>
              <a:t>same range of axis in x and y for all plots </a:t>
            </a:r>
          </a:p>
        </p:txBody>
      </p:sp>
      <p:sp>
        <p:nvSpPr>
          <p:cNvPr id="6" name="矩形 5"/>
          <p:cNvSpPr/>
          <p:nvPr/>
        </p:nvSpPr>
        <p:spPr>
          <a:xfrm>
            <a:off x="-3624688" y="1813951"/>
            <a:ext cx="3991453" cy="2465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trike="sngStrike" dirty="0"/>
              <a:t>AFTER Cali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231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4840578-60E4-4006-9048-FEFFFD3E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ZDC crystal part : online monitoring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81AB0D0-48D6-A994-A72C-3D7D9F013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983"/>
            <a:ext cx="9128792" cy="792088"/>
          </a:xfrm>
        </p:spPr>
        <p:txBody>
          <a:bodyPr/>
          <a:lstStyle/>
          <a:p>
            <a:r>
              <a:rPr lang="en-US" altLang="zh-TW" sz="3200" dirty="0"/>
              <a:t>Beam Monitor : Find Position by Coming Hits </a:t>
            </a:r>
            <a:endParaRPr lang="zh-TW" altLang="en-US" sz="3200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B0579D17-B816-4811-B60C-49E2F83EB197}"/>
              </a:ext>
            </a:extLst>
          </p:cNvPr>
          <p:cNvSpPr/>
          <p:nvPr/>
        </p:nvSpPr>
        <p:spPr>
          <a:xfrm rot="16200000">
            <a:off x="21820" y="2453673"/>
            <a:ext cx="792089" cy="256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BM1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29FE11FD-14D4-45EA-AD29-D180CA8C3337}"/>
              </a:ext>
            </a:extLst>
          </p:cNvPr>
          <p:cNvSpPr/>
          <p:nvPr/>
        </p:nvSpPr>
        <p:spPr>
          <a:xfrm rot="16200000">
            <a:off x="15646" y="4809224"/>
            <a:ext cx="841747" cy="256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BM2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50608586-94DC-40C9-971C-FA891860E934}"/>
                  </a:ext>
                </a:extLst>
              </p:cNvPr>
              <p:cNvSpPr/>
              <p:nvPr/>
            </p:nvSpPr>
            <p:spPr>
              <a:xfrm>
                <a:off x="3360746" y="808954"/>
                <a:ext cx="3163450" cy="5757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400" b="1" dirty="0">
                    <a:solidFill>
                      <a:schemeClr val="tx1"/>
                    </a:solidFill>
                  </a:rPr>
                  <a:t>Gravity-weighted method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TW" sz="1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TW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zh-TW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)/(</m:t>
                    </m:r>
                    <m:sSub>
                      <m:sSubPr>
                        <m:ctrlP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1200" dirty="0">
                    <a:solidFill>
                      <a:schemeClr val="tx1"/>
                    </a:solidFill>
                  </a:rPr>
                  <a:t>, and </a:t>
                </a:r>
                <a:r>
                  <a:rPr lang="en-US" altLang="zh-TW" sz="1200" b="1" i="1" dirty="0">
                    <a:solidFill>
                      <a:schemeClr val="tx1"/>
                    </a:solidFill>
                  </a:rPr>
                  <a:t>w</a:t>
                </a:r>
                <a:r>
                  <a:rPr lang="en-US" altLang="zh-TW" sz="1200" b="1" i="1" baseline="-25000" dirty="0">
                    <a:solidFill>
                      <a:schemeClr val="tx1"/>
                    </a:solidFill>
                  </a:rPr>
                  <a:t>i</a:t>
                </a:r>
                <a:r>
                  <a:rPr lang="en-US" altLang="zh-TW" sz="1200" b="1" dirty="0">
                    <a:solidFill>
                      <a:schemeClr val="tx1"/>
                    </a:solidFill>
                  </a:rPr>
                  <a:t> = </a:t>
                </a:r>
                <a:r>
                  <a:rPr lang="en-US" altLang="zh-TW" sz="1200" b="1" i="1" dirty="0" err="1">
                    <a:solidFill>
                      <a:schemeClr val="tx1"/>
                    </a:solidFill>
                  </a:rPr>
                  <a:t>ADC</a:t>
                </a:r>
                <a:r>
                  <a:rPr lang="en-US" altLang="zh-TW" sz="1200" b="1" i="1" dirty="0" err="1"/>
                  <a:t>i</a:t>
                </a:r>
                <a:endParaRPr lang="zh-TW" alt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50608586-94DC-40C9-971C-FA891860E9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746" y="808954"/>
                <a:ext cx="3163450" cy="5757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11CDF1EB-DD8B-4C8F-AF02-F66ACB09FE43}"/>
                  </a:ext>
                </a:extLst>
              </p:cNvPr>
              <p:cNvSpPr/>
              <p:nvPr/>
            </p:nvSpPr>
            <p:spPr>
              <a:xfrm>
                <a:off x="6404190" y="791239"/>
                <a:ext cx="2726911" cy="5757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400" b="1" dirty="0">
                    <a:solidFill>
                      <a:schemeClr val="tx1"/>
                    </a:solidFill>
                  </a:rPr>
                  <a:t>Equal-weighted method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TW" sz="1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TW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zh-TW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)/(</m:t>
                    </m:r>
                    <m:sSub>
                      <m:sSubPr>
                        <m:ctrlP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1200" dirty="0">
                    <a:solidFill>
                      <a:schemeClr val="tx1"/>
                    </a:solidFill>
                  </a:rPr>
                  <a:t> and </a:t>
                </a:r>
                <a:r>
                  <a:rPr lang="en-US" altLang="zh-TW" sz="1200" i="1" dirty="0">
                    <a:solidFill>
                      <a:schemeClr val="tx1"/>
                    </a:solidFill>
                  </a:rPr>
                  <a:t>w</a:t>
                </a:r>
                <a:r>
                  <a:rPr lang="en-US" altLang="zh-TW" sz="1200" i="1" baseline="-25000" dirty="0">
                    <a:solidFill>
                      <a:schemeClr val="tx1"/>
                    </a:solidFill>
                  </a:rPr>
                  <a:t>i</a:t>
                </a:r>
                <a:r>
                  <a:rPr lang="en-US" altLang="zh-TW" sz="1200" dirty="0">
                    <a:solidFill>
                      <a:schemeClr val="tx1"/>
                    </a:solidFill>
                  </a:rPr>
                  <a:t> =1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11CDF1EB-DD8B-4C8F-AF02-F66ACB09FE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190" y="791239"/>
                <a:ext cx="2726911" cy="5757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矩形 35">
            <a:extLst>
              <a:ext uri="{FF2B5EF4-FFF2-40B4-BE49-F238E27FC236}">
                <a16:creationId xmlns:a16="http://schemas.microsoft.com/office/drawing/2014/main" id="{BE5D9D74-A4D4-4B84-A760-93E6D25FDBB6}"/>
              </a:ext>
            </a:extLst>
          </p:cNvPr>
          <p:cNvSpPr/>
          <p:nvPr/>
        </p:nvSpPr>
        <p:spPr>
          <a:xfrm>
            <a:off x="349462" y="857444"/>
            <a:ext cx="3029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altLang="zh-TW" sz="1400" b="1" dirty="0" err="1"/>
              <a:t>ADCmax</a:t>
            </a:r>
            <a:r>
              <a:rPr lang="en-US" altLang="zh-TW" sz="1400" b="1" dirty="0"/>
              <a:t> method</a:t>
            </a:r>
          </a:p>
          <a:p>
            <a:pPr lvl="1" algn="ctr"/>
            <a:r>
              <a:rPr lang="en-US" altLang="zh-TW" sz="1400" dirty="0" err="1"/>
              <a:t>ADCmax</a:t>
            </a:r>
            <a:r>
              <a:rPr lang="en-US" altLang="zh-TW" sz="1400" dirty="0"/>
              <a:t> strip to define (X, Y)</a:t>
            </a: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30D0F959-DC0A-480E-9D14-EE5696E7C6BF}"/>
              </a:ext>
            </a:extLst>
          </p:cNvPr>
          <p:cNvSpPr txBox="1"/>
          <p:nvPr/>
        </p:nvSpPr>
        <p:spPr>
          <a:xfrm>
            <a:off x="564907" y="6213882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All the events chosen are after timing matching between BMs and ZDC crystals.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40" name="日期版面配置區 39">
            <a:extLst>
              <a:ext uri="{FF2B5EF4-FFF2-40B4-BE49-F238E27FC236}">
                <a16:creationId xmlns:a16="http://schemas.microsoft.com/office/drawing/2014/main" id="{C307089C-AB75-4F71-84DD-4B4413B44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2025/12/05</a:t>
            </a:r>
            <a:endParaRPr lang="en-US" altLang="ja-JP" dirty="0"/>
          </a:p>
        </p:txBody>
      </p:sp>
      <p:pic>
        <p:nvPicPr>
          <p:cNvPr id="42" name="圖片 41">
            <a:extLst>
              <a:ext uri="{FF2B5EF4-FFF2-40B4-BE49-F238E27FC236}">
                <a16:creationId xmlns:a16="http://schemas.microsoft.com/office/drawing/2014/main" id="{36A750BA-79A3-4B0D-B0B6-70C1770C9C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0" y="1419137"/>
            <a:ext cx="2340000" cy="2340000"/>
          </a:xfrm>
          <a:prstGeom prst="rect">
            <a:avLst/>
          </a:prstGeom>
        </p:spPr>
      </p:pic>
      <p:pic>
        <p:nvPicPr>
          <p:cNvPr id="43" name="圖片 42">
            <a:extLst>
              <a:ext uri="{FF2B5EF4-FFF2-40B4-BE49-F238E27FC236}">
                <a16:creationId xmlns:a16="http://schemas.microsoft.com/office/drawing/2014/main" id="{3B3A6AA5-7AB9-4EF1-8967-D80DA105D5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0" y="3799747"/>
            <a:ext cx="2340000" cy="2340000"/>
          </a:xfrm>
          <a:prstGeom prst="rect">
            <a:avLst/>
          </a:prstGeom>
        </p:spPr>
      </p:pic>
      <p:pic>
        <p:nvPicPr>
          <p:cNvPr id="44" name="圖片 43">
            <a:extLst>
              <a:ext uri="{FF2B5EF4-FFF2-40B4-BE49-F238E27FC236}">
                <a16:creationId xmlns:a16="http://schemas.microsoft.com/office/drawing/2014/main" id="{EB6E8A03-332C-4DCF-AA61-F5DB794579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352" y="1399446"/>
            <a:ext cx="2340000" cy="2340000"/>
          </a:xfrm>
          <a:prstGeom prst="rect">
            <a:avLst/>
          </a:prstGeom>
        </p:spPr>
      </p:pic>
      <p:pic>
        <p:nvPicPr>
          <p:cNvPr id="45" name="圖片 44">
            <a:extLst>
              <a:ext uri="{FF2B5EF4-FFF2-40B4-BE49-F238E27FC236}">
                <a16:creationId xmlns:a16="http://schemas.microsoft.com/office/drawing/2014/main" id="{E5F918BB-CD7B-4ED7-8671-4855B88CB6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054" y="3792027"/>
            <a:ext cx="2340000" cy="2340000"/>
          </a:xfrm>
          <a:prstGeom prst="rect">
            <a:avLst/>
          </a:prstGeom>
        </p:spPr>
      </p:pic>
      <p:pic>
        <p:nvPicPr>
          <p:cNvPr id="46" name="圖片 45">
            <a:extLst>
              <a:ext uri="{FF2B5EF4-FFF2-40B4-BE49-F238E27FC236}">
                <a16:creationId xmlns:a16="http://schemas.microsoft.com/office/drawing/2014/main" id="{E5CE338B-2636-405D-ABD2-D036C1CED3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107" y="1406719"/>
            <a:ext cx="2340000" cy="2340000"/>
          </a:xfrm>
          <a:prstGeom prst="rect">
            <a:avLst/>
          </a:prstGeom>
        </p:spPr>
      </p:pic>
      <p:pic>
        <p:nvPicPr>
          <p:cNvPr id="47" name="圖片 46">
            <a:extLst>
              <a:ext uri="{FF2B5EF4-FFF2-40B4-BE49-F238E27FC236}">
                <a16:creationId xmlns:a16="http://schemas.microsoft.com/office/drawing/2014/main" id="{86A2BA96-76B0-4356-A10E-CBABBD37E7A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107" y="3806664"/>
            <a:ext cx="2340000" cy="2340000"/>
          </a:xfrm>
          <a:prstGeom prst="rect">
            <a:avLst/>
          </a:prstGeom>
        </p:spPr>
      </p:pic>
      <p:sp>
        <p:nvSpPr>
          <p:cNvPr id="48" name="投影片編號版面配置區 47">
            <a:extLst>
              <a:ext uri="{FF2B5EF4-FFF2-40B4-BE49-F238E27FC236}">
                <a16:creationId xmlns:a16="http://schemas.microsoft.com/office/drawing/2014/main" id="{034E4AF0-9072-441D-A9FD-C20342A76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8</a:t>
            </a:fld>
            <a:r>
              <a:rPr lang="en-US" altLang="ja-JP"/>
              <a:t>/11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80259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D7BDB5-7EEF-40BA-967A-506BF810D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Find Position by Coming Hits :</a:t>
            </a:r>
            <a:r>
              <a:rPr lang="zh-TW" altLang="en-US" sz="3600" dirty="0"/>
              <a:t> </a:t>
            </a:r>
            <a:r>
              <a:rPr lang="en-US" altLang="zh-TW" sz="3600" dirty="0" err="1"/>
              <a:t>ADCmax</a:t>
            </a:r>
            <a:endParaRPr lang="zh-TW" altLang="en-US" sz="36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2D651B7-C038-469B-8B6B-8F162867E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2025/12/05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2938159-5B8C-4B76-8A72-C27FF5157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crystal part : online monitoring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57397FD-ECF4-4AB6-A37D-C2CA6A1C5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9</a:t>
            </a:fld>
            <a:r>
              <a:rPr lang="en-US" altLang="ja-JP"/>
              <a:t>/11</a:t>
            </a:r>
            <a:endParaRPr lang="en-US" altLang="ja-JP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1B6FF64-F2B3-4AD9-BB5F-3BFAAA32A3F3}"/>
              </a:ext>
            </a:extLst>
          </p:cNvPr>
          <p:cNvSpPr/>
          <p:nvPr/>
        </p:nvSpPr>
        <p:spPr>
          <a:xfrm rot="16200000">
            <a:off x="21820" y="2453673"/>
            <a:ext cx="792089" cy="256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BM1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2348294-3886-489B-80E2-472019215754}"/>
              </a:ext>
            </a:extLst>
          </p:cNvPr>
          <p:cNvSpPr/>
          <p:nvPr/>
        </p:nvSpPr>
        <p:spPr>
          <a:xfrm rot="16200000">
            <a:off x="15646" y="4809224"/>
            <a:ext cx="841747" cy="256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BM2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3698489-B66A-48F5-9B7D-A503B5A78EEB}"/>
              </a:ext>
            </a:extLst>
          </p:cNvPr>
          <p:cNvSpPr/>
          <p:nvPr/>
        </p:nvSpPr>
        <p:spPr>
          <a:xfrm>
            <a:off x="349462" y="857444"/>
            <a:ext cx="3029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altLang="zh-TW" sz="1400" b="1" dirty="0" err="1"/>
              <a:t>ADCmax</a:t>
            </a:r>
            <a:r>
              <a:rPr lang="en-US" altLang="zh-TW" sz="1400" b="1" dirty="0"/>
              <a:t> method</a:t>
            </a:r>
          </a:p>
          <a:p>
            <a:pPr lvl="1" algn="ctr"/>
            <a:r>
              <a:rPr lang="en-US" altLang="zh-TW" sz="1400" dirty="0" err="1"/>
              <a:t>ADCmax</a:t>
            </a:r>
            <a:r>
              <a:rPr lang="en-US" altLang="zh-TW" sz="1400" dirty="0"/>
              <a:t> strip to define (X, Y)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61DA5FF5-3DFE-4523-8A5C-4CA30976B0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0" y="1419137"/>
            <a:ext cx="2340000" cy="23400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3B6793C5-A6E6-4DF8-AEB3-82262129CA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0" y="3799747"/>
            <a:ext cx="2340000" cy="234000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4CDE0378-C213-4FE1-8859-90AD105C46B5}"/>
              </a:ext>
            </a:extLst>
          </p:cNvPr>
          <p:cNvSpPr/>
          <p:nvPr/>
        </p:nvSpPr>
        <p:spPr>
          <a:xfrm>
            <a:off x="3857702" y="957366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TW" b="1" dirty="0"/>
              <a:t>1D in X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C8E7E7F-5F1A-4DC4-B20E-55E32D86B7DE}"/>
              </a:ext>
            </a:extLst>
          </p:cNvPr>
          <p:cNvSpPr/>
          <p:nvPr/>
        </p:nvSpPr>
        <p:spPr>
          <a:xfrm>
            <a:off x="6660232" y="957366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TW" b="1" dirty="0"/>
              <a:t>1D in Y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6AAD1DB0-2C78-4F34-B6C6-AF6D393AD6C8}"/>
              </a:ext>
            </a:extLst>
          </p:cNvPr>
          <p:cNvSpPr txBox="1"/>
          <p:nvPr/>
        </p:nvSpPr>
        <p:spPr>
          <a:xfrm>
            <a:off x="4688457" y="2397394"/>
            <a:ext cx="688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highlight>
                  <a:srgbClr val="FFFF00"/>
                </a:highlight>
              </a:rPr>
              <a:t>?</a:t>
            </a:r>
            <a:endParaRPr lang="zh-TW" altLang="en-US" dirty="0">
              <a:highlight>
                <a:srgbClr val="FFFF00"/>
              </a:highlight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9D5E5338-B4F9-4CC1-95F9-EF60D77B0DA4}"/>
              </a:ext>
            </a:extLst>
          </p:cNvPr>
          <p:cNvSpPr txBox="1"/>
          <p:nvPr/>
        </p:nvSpPr>
        <p:spPr>
          <a:xfrm>
            <a:off x="7489693" y="2397394"/>
            <a:ext cx="688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highlight>
                  <a:srgbClr val="FFFF00"/>
                </a:highlight>
              </a:rPr>
              <a:t>?</a:t>
            </a:r>
            <a:endParaRPr lang="zh-TW" altLang="en-US" dirty="0">
              <a:highlight>
                <a:srgbClr val="FFFF00"/>
              </a:highlight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ED507717-D7D7-4CA9-A194-DFCA42DD8A44}"/>
              </a:ext>
            </a:extLst>
          </p:cNvPr>
          <p:cNvSpPr txBox="1"/>
          <p:nvPr/>
        </p:nvSpPr>
        <p:spPr>
          <a:xfrm>
            <a:off x="4688457" y="4645367"/>
            <a:ext cx="688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highlight>
                  <a:srgbClr val="FFFF00"/>
                </a:highlight>
              </a:rPr>
              <a:t>?</a:t>
            </a:r>
            <a:endParaRPr lang="zh-TW" altLang="en-US" dirty="0">
              <a:highlight>
                <a:srgbClr val="FFFF00"/>
              </a:highlight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93E0CF89-5B1F-41A7-9E07-DFD48C0812AC}"/>
              </a:ext>
            </a:extLst>
          </p:cNvPr>
          <p:cNvSpPr txBox="1"/>
          <p:nvPr/>
        </p:nvSpPr>
        <p:spPr>
          <a:xfrm>
            <a:off x="7489693" y="4645367"/>
            <a:ext cx="688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highlight>
                  <a:srgbClr val="FFFF00"/>
                </a:highlight>
              </a:rPr>
              <a:t>?</a:t>
            </a:r>
            <a:endParaRPr lang="zh-TW" alt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52512262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slidesTemplate</Template>
  <TotalTime>25989</TotalTime>
  <Words>1030</Words>
  <Application>Microsoft Office PowerPoint</Application>
  <PresentationFormat>如螢幕大小 (4:3)</PresentationFormat>
  <Paragraphs>265</Paragraphs>
  <Slides>27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1" baseType="lpstr">
      <vt:lpstr>Arial</vt:lpstr>
      <vt:lpstr>Calibri</vt:lpstr>
      <vt:lpstr>Cambria Math</vt:lpstr>
      <vt:lpstr>標準デザイン</vt:lpstr>
      <vt:lpstr>ZDC crystal part : online monitoring 20251205</vt:lpstr>
      <vt:lpstr>Online Analysis Plot  PbWO4 + oldSiPM + CITIROC </vt:lpstr>
      <vt:lpstr>Raw Hit Distribution : BM1</vt:lpstr>
      <vt:lpstr>Raw Hit Distribution : BM2</vt:lpstr>
      <vt:lpstr>Raw Hit Distribution : PbWO4</vt:lpstr>
      <vt:lpstr>Raw Hit Distribution : PbWO4, ADC </vt:lpstr>
      <vt:lpstr>Raw Hit Distribution : PbWO4, ADC </vt:lpstr>
      <vt:lpstr>Beam Monitor : Find Position by Coming Hits </vt:lpstr>
      <vt:lpstr>Find Position by Coming Hits : ADCmax</vt:lpstr>
      <vt:lpstr>Find Position by Coming Hits : ADC-weighted</vt:lpstr>
      <vt:lpstr>Find Position by Coming Hits : Equal-weighted</vt:lpstr>
      <vt:lpstr>Position Correlation : BM is Equal-weighted </vt:lpstr>
      <vt:lpstr>Position Correlation : BM is ADC-weighted </vt:lpstr>
      <vt:lpstr>Position Correlation : BM is Equal-weighted </vt:lpstr>
      <vt:lpstr>Position Correlation : BM is Equal-weighted </vt:lpstr>
      <vt:lpstr>Position Correlation : BM is ADC-weighted </vt:lpstr>
      <vt:lpstr>Position Correlation : BM is ADC-weighted </vt:lpstr>
      <vt:lpstr>Position Resolution (Residual)  BM is Equal Weighted</vt:lpstr>
      <vt:lpstr>Position Resolution (Residual)  BM is ADC Weighted</vt:lpstr>
      <vt:lpstr>Clustering</vt:lpstr>
      <vt:lpstr>Produce PDF files One energy for one PDF file</vt:lpstr>
      <vt:lpstr>Energy VS Energy Resolution (w/o regression)</vt:lpstr>
      <vt:lpstr>Energy VS Position Resolution</vt:lpstr>
      <vt:lpstr> Rayleigh Distribution</vt:lpstr>
      <vt:lpstr>PowerPoint 簡報</vt:lpstr>
      <vt:lpstr>Misalignment Effect </vt:lpstr>
      <vt:lpstr>Unsymmetrical  Effect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Blue</dc:title>
  <dc:creator>Chia Yu</dc:creator>
  <cp:lastModifiedBy>宇翔 蕭</cp:lastModifiedBy>
  <cp:revision>733</cp:revision>
  <dcterms:created xsi:type="dcterms:W3CDTF">2018-07-15T10:16:04Z</dcterms:created>
  <dcterms:modified xsi:type="dcterms:W3CDTF">2025-12-19T05:34:53Z</dcterms:modified>
</cp:coreProperties>
</file>