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71" r:id="rId2"/>
    <p:sldId id="662" r:id="rId3"/>
    <p:sldId id="668" r:id="rId4"/>
    <p:sldId id="667" r:id="rId5"/>
    <p:sldId id="669" r:id="rId6"/>
    <p:sldId id="666" r:id="rId7"/>
    <p:sldId id="686" r:id="rId8"/>
    <p:sldId id="658" r:id="rId9"/>
    <p:sldId id="673" r:id="rId10"/>
    <p:sldId id="674" r:id="rId11"/>
    <p:sldId id="675" r:id="rId12"/>
    <p:sldId id="692" r:id="rId13"/>
    <p:sldId id="690" r:id="rId14"/>
    <p:sldId id="693" r:id="rId15"/>
    <p:sldId id="694" r:id="rId16"/>
    <p:sldId id="676" r:id="rId17"/>
    <p:sldId id="677" r:id="rId18"/>
    <p:sldId id="655" r:id="rId19"/>
    <p:sldId id="681" r:id="rId20"/>
    <p:sldId id="679" r:id="rId21"/>
    <p:sldId id="680" r:id="rId22"/>
    <p:sldId id="682" r:id="rId23"/>
    <p:sldId id="683" r:id="rId24"/>
    <p:sldId id="685" r:id="rId25"/>
    <p:sldId id="684" r:id="rId2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FFFFCC"/>
    <a:srgbClr val="FF9900"/>
    <a:srgbClr val="FFCCFF"/>
    <a:srgbClr val="00CC99"/>
    <a:srgbClr val="99FFCC"/>
    <a:srgbClr val="99CCFF"/>
    <a:srgbClr val="3399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69" autoAdjust="0"/>
    <p:restoredTop sz="95320" autoAdjust="0"/>
  </p:normalViewPr>
  <p:slideViewPr>
    <p:cSldViewPr>
      <p:cViewPr>
        <p:scale>
          <a:sx n="150" d="100"/>
          <a:sy n="150" d="100"/>
        </p:scale>
        <p:origin x="1986" y="3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3E71-3ED3-4DCF-AD27-D8AB6BE6410A}" type="datetimeFigureOut">
              <a:rPr lang="zh-TW" altLang="en-US" smtClean="0"/>
              <a:t>2025/12/20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41C7-9BEE-48BE-841E-F447BA105E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1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ja-JP" altLang="en-US" noProof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" y="6549899"/>
            <a:ext cx="1874818" cy="307635"/>
          </a:xfrm>
        </p:spPr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874818" y="6549899"/>
            <a:ext cx="5631801" cy="30506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24000" y="6560138"/>
            <a:ext cx="1620000" cy="297862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/11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/11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10725" y="894730"/>
            <a:ext cx="9128792" cy="565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41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</p:grp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2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25" y="6549394"/>
            <a:ext cx="1829258" cy="3086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/11</a:t>
            </a:r>
          </a:p>
        </p:txBody>
      </p:sp>
      <p:sp>
        <p:nvSpPr>
          <p:cNvPr id="17" name="文字版面配置區 2"/>
          <p:cNvSpPr>
            <a:spLocks noGrp="1"/>
          </p:cNvSpPr>
          <p:nvPr>
            <p:ph type="body" idx="1"/>
          </p:nvPr>
        </p:nvSpPr>
        <p:spPr>
          <a:xfrm>
            <a:off x="10725" y="894730"/>
            <a:ext cx="9128792" cy="565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0.gif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20.png"/><Relationship Id="rId4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openxmlformats.org/officeDocument/2006/relationships/image" Target="../media/image54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0.png"/><Relationship Id="rId7" Type="http://schemas.openxmlformats.org/officeDocument/2006/relationships/image" Target="../media/image1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49A7EA7-400C-4890-BEED-F711BCBD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/>
              <a:t>ZDC crystal part : online monitoring</a:t>
            </a:r>
            <a:br>
              <a:rPr lang="en-US" altLang="ja-JP" sz="3600" dirty="0"/>
            </a:br>
            <a:r>
              <a:rPr lang="en-US" altLang="zh-TW" sz="3600" dirty="0"/>
              <a:t>20251205</a:t>
            </a:r>
            <a:endParaRPr lang="zh-TW" altLang="en-US" sz="36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12EEB8-F027-4C51-8861-46442428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767213-5CC2-4DF7-9D6C-0E1CD573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10" name="副標題 1">
            <a:extLst>
              <a:ext uri="{FF2B5EF4-FFF2-40B4-BE49-F238E27FC236}">
                <a16:creationId xmlns:a16="http://schemas.microsoft.com/office/drawing/2014/main" id="{21C6208E-181D-47D2-B7DE-7A1CB08C7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478212"/>
            <a:ext cx="9143999" cy="3079359"/>
          </a:xfrm>
        </p:spPr>
        <p:txBody>
          <a:bodyPr>
            <a:normAutofit/>
          </a:bodyPr>
          <a:lstStyle/>
          <a:p>
            <a:r>
              <a:rPr lang="en-US" altLang="zh-TW" sz="2000" b="1" dirty="0"/>
              <a:t>Chia-Yu Hsieh On </a:t>
            </a:r>
          </a:p>
          <a:p>
            <a:r>
              <a:rPr lang="en-US" altLang="zh-TW" sz="2000" b="1" dirty="0"/>
              <a:t>Behalf on Taiwan ZDC crystal group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AF41BB2-B199-4E08-B26C-BE50475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</a:t>
            </a:fld>
            <a:r>
              <a:rPr lang="en-US" altLang="ja-JP"/>
              <a:t>/11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348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圖片 43">
            <a:extLst>
              <a:ext uri="{FF2B5EF4-FFF2-40B4-BE49-F238E27FC236}">
                <a16:creationId xmlns:a16="http://schemas.microsoft.com/office/drawing/2014/main" id="{9A1DBFA7-3ACF-4FFD-AAE6-C1AEA1E57E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26" y="1494089"/>
            <a:ext cx="4680000" cy="2340000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C8F1638A-9877-4F12-BEB2-126E99BEF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66" y="1452310"/>
            <a:ext cx="2387181" cy="2387181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3B0DA0FF-D942-48A3-A0F7-1255EF6A65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65" y="3889708"/>
            <a:ext cx="2387181" cy="2387181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9BB72590-2E8D-4927-A361-09DF3BE2A2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26" y="3889708"/>
            <a:ext cx="4680000" cy="2340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ED7BDB5-7EEF-40BA-967A-506BF810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Find Position by Coming Hits : ADC-weighted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2D651B7-C038-469B-8B6B-8F162867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2938159-5B8C-4B76-8A72-C27FF515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7397FD-ECF4-4AB6-A37D-C2CA6A1C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10</a:t>
            </a:fld>
            <a:r>
              <a:rPr lang="en-US" altLang="ja-JP"/>
              <a:t>/11</a:t>
            </a:r>
            <a:endParaRPr lang="en-US" altLang="ja-JP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F39CAE-08F1-4E70-AE3E-A90F968E5C01}"/>
              </a:ext>
            </a:extLst>
          </p:cNvPr>
          <p:cNvSpPr/>
          <p:nvPr/>
        </p:nvSpPr>
        <p:spPr>
          <a:xfrm rot="16200000">
            <a:off x="21820" y="2453673"/>
            <a:ext cx="792089" cy="25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BM1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D89C62-BE8E-4FEB-BCBF-EE5366B48199}"/>
              </a:ext>
            </a:extLst>
          </p:cNvPr>
          <p:cNvSpPr/>
          <p:nvPr/>
        </p:nvSpPr>
        <p:spPr>
          <a:xfrm rot="16200000">
            <a:off x="15646" y="4809224"/>
            <a:ext cx="841747" cy="25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BM2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F684672-4B08-4D3A-A3F6-42EB1E303C50}"/>
              </a:ext>
            </a:extLst>
          </p:cNvPr>
          <p:cNvSpPr/>
          <p:nvPr/>
        </p:nvSpPr>
        <p:spPr>
          <a:xfrm>
            <a:off x="3857702" y="957366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b="1" dirty="0"/>
              <a:t>1D in X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F59DC60-8EF2-45BA-8D76-85BA26EEEAB3}"/>
              </a:ext>
            </a:extLst>
          </p:cNvPr>
          <p:cNvSpPr/>
          <p:nvPr/>
        </p:nvSpPr>
        <p:spPr>
          <a:xfrm>
            <a:off x="6660232" y="957366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b="1" dirty="0"/>
              <a:t>1D in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E642375-9286-4296-A032-F2ECC71B1AF0}"/>
                  </a:ext>
                </a:extLst>
              </p:cNvPr>
              <p:cNvSpPr/>
              <p:nvPr/>
            </p:nvSpPr>
            <p:spPr>
              <a:xfrm>
                <a:off x="410302" y="876545"/>
                <a:ext cx="3163450" cy="575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b="1" dirty="0">
                    <a:solidFill>
                      <a:schemeClr val="tx1"/>
                    </a:solidFill>
                  </a:rPr>
                  <a:t>Gravity-weighted method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)/(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</a:rPr>
                  <a:t>, and </a:t>
                </a:r>
                <a:r>
                  <a:rPr lang="en-US" altLang="zh-TW" sz="1200" b="1" i="1" dirty="0">
                    <a:solidFill>
                      <a:schemeClr val="tx1"/>
                    </a:solidFill>
                  </a:rPr>
                  <a:t>w</a:t>
                </a:r>
                <a:r>
                  <a:rPr lang="en-US" altLang="zh-TW" sz="1200" b="1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TW" sz="1200" b="1" dirty="0">
                    <a:solidFill>
                      <a:schemeClr val="tx1"/>
                    </a:solidFill>
                  </a:rPr>
                  <a:t> = </a:t>
                </a:r>
                <a:r>
                  <a:rPr lang="en-US" altLang="zh-TW" sz="1200" b="1" i="1" dirty="0" err="1">
                    <a:solidFill>
                      <a:schemeClr val="tx1"/>
                    </a:solidFill>
                  </a:rPr>
                  <a:t>ADC</a:t>
                </a:r>
                <a:r>
                  <a:rPr lang="en-US" altLang="zh-TW" sz="1200" b="1" i="1" dirty="0" err="1"/>
                  <a:t>i</a:t>
                </a:r>
                <a:endParaRPr lang="zh-TW" alt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E642375-9286-4296-A032-F2ECC71B1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2" y="876545"/>
                <a:ext cx="3163450" cy="575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38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1DF4AEFD-9B91-4516-8D81-80AB22A0D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26" y="1499515"/>
            <a:ext cx="4680000" cy="23400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42CD1A8C-3C8F-4B28-9868-11F336A74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26" y="3892096"/>
            <a:ext cx="4680000" cy="2340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8332AC2E-CA25-4002-85C7-0E2546E89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44" y="3892096"/>
            <a:ext cx="2381803" cy="2381803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7181CC45-EEED-4F4F-B73C-E327DC517F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44" y="1457712"/>
            <a:ext cx="2381803" cy="238180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ED7BDB5-7EEF-40BA-967A-506BF810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Find Position by Coming Hits : Equal-weighted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2D651B7-C038-469B-8B6B-8F162867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2938159-5B8C-4B76-8A72-C27FF515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7397FD-ECF4-4AB6-A37D-C2CA6A1C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11</a:t>
            </a:fld>
            <a:r>
              <a:rPr lang="en-US" altLang="ja-JP"/>
              <a:t>/11</a:t>
            </a:r>
            <a:endParaRPr lang="en-US" altLang="ja-JP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2CEE9D6-9D64-49EA-97EF-9D3EE35678CC}"/>
              </a:ext>
            </a:extLst>
          </p:cNvPr>
          <p:cNvSpPr/>
          <p:nvPr/>
        </p:nvSpPr>
        <p:spPr>
          <a:xfrm rot="16200000">
            <a:off x="21820" y="2453673"/>
            <a:ext cx="792089" cy="25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BM1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252F23B-60A8-493D-B4BF-C67DED2487DD}"/>
              </a:ext>
            </a:extLst>
          </p:cNvPr>
          <p:cNvSpPr/>
          <p:nvPr/>
        </p:nvSpPr>
        <p:spPr>
          <a:xfrm rot="16200000">
            <a:off x="15646" y="4809224"/>
            <a:ext cx="841747" cy="25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BM2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F62DE1-BFE7-45B0-A6CB-F67F67DF3F3C}"/>
              </a:ext>
            </a:extLst>
          </p:cNvPr>
          <p:cNvSpPr/>
          <p:nvPr/>
        </p:nvSpPr>
        <p:spPr>
          <a:xfrm>
            <a:off x="3857702" y="957366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b="1" dirty="0"/>
              <a:t>1D in X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E480B8C-DDC2-465C-B78E-E48AA3B24413}"/>
              </a:ext>
            </a:extLst>
          </p:cNvPr>
          <p:cNvSpPr/>
          <p:nvPr/>
        </p:nvSpPr>
        <p:spPr>
          <a:xfrm>
            <a:off x="6660232" y="957366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b="1" dirty="0"/>
              <a:t>1D in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8FE4607-9F29-48F5-A700-6CF6AD9A0B64}"/>
                  </a:ext>
                </a:extLst>
              </p:cNvPr>
              <p:cNvSpPr/>
              <p:nvPr/>
            </p:nvSpPr>
            <p:spPr>
              <a:xfrm>
                <a:off x="738675" y="865364"/>
                <a:ext cx="2726911" cy="575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b="1" dirty="0">
                    <a:solidFill>
                      <a:schemeClr val="tx1"/>
                    </a:solidFill>
                  </a:rPr>
                  <a:t>Equal-weighted method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)/(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</a:rPr>
                  <a:t> and </a:t>
                </a:r>
                <a:r>
                  <a:rPr lang="en-US" altLang="zh-TW" sz="1200" i="1" dirty="0">
                    <a:solidFill>
                      <a:schemeClr val="tx1"/>
                    </a:solidFill>
                  </a:rPr>
                  <a:t>w</a:t>
                </a:r>
                <a:r>
                  <a:rPr lang="en-US" altLang="zh-TW" sz="1200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TW" sz="1200" dirty="0">
                    <a:solidFill>
                      <a:schemeClr val="tx1"/>
                    </a:solidFill>
                  </a:rPr>
                  <a:t> =1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8FE4607-9F29-48F5-A700-6CF6AD9A0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75" y="865364"/>
                <a:ext cx="2726911" cy="575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753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9F4404-EC89-46EC-B662-BDF8AEF5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Position Correlation : BM is </a:t>
            </a:r>
            <a:r>
              <a:rPr lang="en-US" altLang="zh-TW" sz="3200" b="1" dirty="0"/>
              <a:t>Equal-weighted</a:t>
            </a:r>
            <a:r>
              <a:rPr lang="en-US" altLang="zh-TW" sz="3200" dirty="0"/>
              <a:t> 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07498B-2A31-49A4-A9B2-DF82B1E7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98D2BB3-87C9-42D7-B10F-C67D2C28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635AFE9-8BC6-4F06-9AC7-DB2834D3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12</a:t>
            </a:fld>
            <a:r>
              <a:rPr lang="en-US" altLang="ja-JP"/>
              <a:t>/11</a:t>
            </a:r>
            <a:endParaRPr lang="en-US" altLang="ja-JP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02F0470-3A74-4165-A400-5448DCAB36CA}"/>
              </a:ext>
            </a:extLst>
          </p:cNvPr>
          <p:cNvGrpSpPr/>
          <p:nvPr/>
        </p:nvGrpSpPr>
        <p:grpSpPr>
          <a:xfrm>
            <a:off x="395536" y="980728"/>
            <a:ext cx="8160636" cy="5050114"/>
            <a:chOff x="696299" y="956713"/>
            <a:chExt cx="8160636" cy="5050114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7AF33A78-50BB-45FC-A611-7F49F7BBA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134" t="152" r="33889"/>
            <a:stretch/>
          </p:blipFill>
          <p:spPr>
            <a:xfrm>
              <a:off x="1327397" y="1321886"/>
              <a:ext cx="2248167" cy="468000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52F226DC-A150-4047-842A-61B09E5E8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157" t="571" r="33890"/>
            <a:stretch/>
          </p:blipFill>
          <p:spPr>
            <a:xfrm>
              <a:off x="3851920" y="1326827"/>
              <a:ext cx="2326557" cy="468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5670446-20AA-42AE-B75D-E470B0209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913" t="571" r="32914" b="1"/>
            <a:stretch/>
          </p:blipFill>
          <p:spPr>
            <a:xfrm>
              <a:off x="6444208" y="1324679"/>
              <a:ext cx="2412727" cy="4680000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F53D9FAB-2656-4B49-AC2A-A2AACAB50A11}"/>
                </a:ext>
              </a:extLst>
            </p:cNvPr>
            <p:cNvSpPr txBox="1"/>
            <p:nvPr/>
          </p:nvSpPr>
          <p:spPr>
            <a:xfrm>
              <a:off x="1638766" y="976183"/>
              <a:ext cx="1678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BM1 VS BM2</a:t>
              </a:r>
              <a:endParaRPr lang="zh-TW" altLang="en-US" b="1" dirty="0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7FD86F2-5F7C-49C1-9DEB-AC496BED1557}"/>
                </a:ext>
              </a:extLst>
            </p:cNvPr>
            <p:cNvSpPr txBox="1"/>
            <p:nvPr/>
          </p:nvSpPr>
          <p:spPr>
            <a:xfrm>
              <a:off x="4079095" y="956713"/>
              <a:ext cx="2099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BM1 VS </a:t>
              </a:r>
              <a:r>
                <a:rPr lang="en-US" altLang="zh-TW" b="1" dirty="0" err="1"/>
                <a:t>PbWO</a:t>
              </a:r>
              <a:endParaRPr lang="zh-TW" altLang="en-US" b="1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E12E49B7-DAF2-4024-9D5E-305785A8FFD0}"/>
                </a:ext>
              </a:extLst>
            </p:cNvPr>
            <p:cNvSpPr txBox="1"/>
            <p:nvPr/>
          </p:nvSpPr>
          <p:spPr>
            <a:xfrm>
              <a:off x="6731188" y="979758"/>
              <a:ext cx="2043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BM2 VS </a:t>
              </a:r>
              <a:r>
                <a:rPr lang="en-US" altLang="zh-TW" b="1" dirty="0" err="1"/>
                <a:t>PbWO</a:t>
              </a:r>
              <a:endParaRPr lang="zh-TW" altLang="en-US" b="1" dirty="0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BEB6CC3A-14F9-4F5D-9874-15538204D347}"/>
                </a:ext>
              </a:extLst>
            </p:cNvPr>
            <p:cNvSpPr txBox="1"/>
            <p:nvPr/>
          </p:nvSpPr>
          <p:spPr>
            <a:xfrm>
              <a:off x="696299" y="2492896"/>
              <a:ext cx="455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X</a:t>
              </a:r>
              <a:endParaRPr lang="zh-TW" altLang="en-US" b="1" dirty="0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DAF6E509-8155-4F0C-A2C7-FA3F72BA5CCF}"/>
                </a:ext>
              </a:extLst>
            </p:cNvPr>
            <p:cNvSpPr txBox="1"/>
            <p:nvPr/>
          </p:nvSpPr>
          <p:spPr>
            <a:xfrm>
              <a:off x="705800" y="4653136"/>
              <a:ext cx="455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Y</a:t>
              </a:r>
              <a:endParaRPr lang="zh-TW" altLang="en-US" b="1" dirty="0"/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58FE22A-C777-4A9D-9B65-4768BB584AD0}"/>
              </a:ext>
            </a:extLst>
          </p:cNvPr>
          <p:cNvSpPr txBox="1"/>
          <p:nvPr/>
        </p:nvSpPr>
        <p:spPr>
          <a:xfrm>
            <a:off x="2363288" y="6165304"/>
            <a:ext cx="406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BM is ADC </a:t>
            </a:r>
            <a:endParaRPr lang="zh-TW" altLang="en-US" dirty="0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BBA7DD0C-B50C-4C9A-93D3-EE55A6B88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1812" y="1533016"/>
            <a:ext cx="9144000" cy="609600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532786DF-B6BE-4E44-A38B-A4E67C2F7E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8" y="3685901"/>
            <a:ext cx="9144000" cy="6096000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32E4306B-F70D-44FE-A4E6-8B4FD4FF1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63" y="1345901"/>
            <a:ext cx="9144000" cy="6096000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EAE55DDC-9910-433E-81DB-E7817D4A11F6}"/>
              </a:ext>
            </a:extLst>
          </p:cNvPr>
          <p:cNvSpPr/>
          <p:nvPr/>
        </p:nvSpPr>
        <p:spPr>
          <a:xfrm>
            <a:off x="1338003" y="-2567498"/>
            <a:ext cx="5175075" cy="243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/>
              <a:t>Before Cali.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41978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9F4404-EC89-46EC-B662-BDF8AEF5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Position Correlation : BM is </a:t>
            </a:r>
            <a:r>
              <a:rPr lang="en-US" altLang="zh-TW" sz="3200" b="1" dirty="0"/>
              <a:t>ADC-weighted</a:t>
            </a:r>
            <a:r>
              <a:rPr lang="en-US" altLang="zh-TW" sz="3200" dirty="0"/>
              <a:t> 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07498B-2A31-49A4-A9B2-DF82B1E7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98D2BB3-87C9-42D7-B10F-C67D2C28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635AFE9-8BC6-4F06-9AC7-DB2834D3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13</a:t>
            </a:fld>
            <a:r>
              <a:rPr lang="en-US" altLang="ja-JP"/>
              <a:t>/11</a:t>
            </a:r>
            <a:endParaRPr lang="en-US" altLang="ja-JP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02F0470-3A74-4165-A400-5448DCAB36CA}"/>
              </a:ext>
            </a:extLst>
          </p:cNvPr>
          <p:cNvGrpSpPr/>
          <p:nvPr/>
        </p:nvGrpSpPr>
        <p:grpSpPr>
          <a:xfrm>
            <a:off x="395536" y="980728"/>
            <a:ext cx="8160636" cy="5050114"/>
            <a:chOff x="696299" y="956713"/>
            <a:chExt cx="8160636" cy="5050114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7AF33A78-50BB-45FC-A611-7F49F7BBA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134" t="152" r="33889"/>
            <a:stretch/>
          </p:blipFill>
          <p:spPr>
            <a:xfrm>
              <a:off x="1327397" y="1321886"/>
              <a:ext cx="2248167" cy="468000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52F226DC-A150-4047-842A-61B09E5E8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157" t="571" r="33890"/>
            <a:stretch/>
          </p:blipFill>
          <p:spPr>
            <a:xfrm>
              <a:off x="3851920" y="1326827"/>
              <a:ext cx="2326557" cy="468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5670446-20AA-42AE-B75D-E470B0209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913" t="571" r="32914" b="1"/>
            <a:stretch/>
          </p:blipFill>
          <p:spPr>
            <a:xfrm>
              <a:off x="6444208" y="1324679"/>
              <a:ext cx="2412727" cy="4680000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F53D9FAB-2656-4B49-AC2A-A2AACAB50A11}"/>
                </a:ext>
              </a:extLst>
            </p:cNvPr>
            <p:cNvSpPr txBox="1"/>
            <p:nvPr/>
          </p:nvSpPr>
          <p:spPr>
            <a:xfrm>
              <a:off x="1638766" y="976183"/>
              <a:ext cx="1678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BM1 VS BM2</a:t>
              </a:r>
              <a:endParaRPr lang="zh-TW" altLang="en-US" b="1" dirty="0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7FD86F2-5F7C-49C1-9DEB-AC496BED1557}"/>
                </a:ext>
              </a:extLst>
            </p:cNvPr>
            <p:cNvSpPr txBox="1"/>
            <p:nvPr/>
          </p:nvSpPr>
          <p:spPr>
            <a:xfrm>
              <a:off x="4079095" y="956713"/>
              <a:ext cx="2099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BM1 VS </a:t>
              </a:r>
              <a:r>
                <a:rPr lang="en-US" altLang="zh-TW" b="1" dirty="0" err="1"/>
                <a:t>PbWO</a:t>
              </a:r>
              <a:endParaRPr lang="zh-TW" altLang="en-US" b="1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E12E49B7-DAF2-4024-9D5E-305785A8FFD0}"/>
                </a:ext>
              </a:extLst>
            </p:cNvPr>
            <p:cNvSpPr txBox="1"/>
            <p:nvPr/>
          </p:nvSpPr>
          <p:spPr>
            <a:xfrm>
              <a:off x="6731188" y="979758"/>
              <a:ext cx="2043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BM2 VS </a:t>
              </a:r>
              <a:r>
                <a:rPr lang="en-US" altLang="zh-TW" b="1" dirty="0" err="1"/>
                <a:t>PbWO</a:t>
              </a:r>
              <a:endParaRPr lang="zh-TW" altLang="en-US" b="1" dirty="0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BEB6CC3A-14F9-4F5D-9874-15538204D347}"/>
                </a:ext>
              </a:extLst>
            </p:cNvPr>
            <p:cNvSpPr txBox="1"/>
            <p:nvPr/>
          </p:nvSpPr>
          <p:spPr>
            <a:xfrm>
              <a:off x="696299" y="2492896"/>
              <a:ext cx="455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X</a:t>
              </a:r>
              <a:endParaRPr lang="zh-TW" altLang="en-US" b="1" dirty="0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DAF6E509-8155-4F0C-A2C7-FA3F72BA5CCF}"/>
                </a:ext>
              </a:extLst>
            </p:cNvPr>
            <p:cNvSpPr txBox="1"/>
            <p:nvPr/>
          </p:nvSpPr>
          <p:spPr>
            <a:xfrm>
              <a:off x="705800" y="4653136"/>
              <a:ext cx="455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Y</a:t>
              </a:r>
              <a:endParaRPr lang="zh-TW" altLang="en-US" b="1" dirty="0"/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58FE22A-C777-4A9D-9B65-4768BB584AD0}"/>
              </a:ext>
            </a:extLst>
          </p:cNvPr>
          <p:cNvSpPr txBox="1"/>
          <p:nvPr/>
        </p:nvSpPr>
        <p:spPr>
          <a:xfrm>
            <a:off x="2363288" y="6165304"/>
            <a:ext cx="406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BM is ADC </a:t>
            </a:r>
            <a:endParaRPr lang="zh-TW" altLang="en-US" dirty="0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5EE6D57C-86AF-436E-AF94-ECCD8EFC71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6754" y="135705"/>
            <a:ext cx="9144000" cy="609600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FF0F3D2E-99EA-42F6-938B-288F0F63E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972" y="3429000"/>
            <a:ext cx="9144000" cy="6096000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942F22C2-36B8-4E17-B1DD-33313E335C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58" y="66603"/>
            <a:ext cx="9144000" cy="6096000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6DE1B2D1-7EFE-4132-8ED7-C40D789DFD88}"/>
              </a:ext>
            </a:extLst>
          </p:cNvPr>
          <p:cNvSpPr/>
          <p:nvPr/>
        </p:nvSpPr>
        <p:spPr>
          <a:xfrm>
            <a:off x="1338003" y="-2567498"/>
            <a:ext cx="5175075" cy="243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/>
              <a:t>Before Cali.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7774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9F4404-EC89-46EC-B662-BDF8AEF5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Position Correlation : BM is </a:t>
            </a:r>
            <a:r>
              <a:rPr lang="en-US" altLang="zh-TW" sz="3200" b="1" dirty="0"/>
              <a:t>Equal-weighted</a:t>
            </a:r>
            <a:r>
              <a:rPr lang="en-US" altLang="zh-TW" sz="3200" dirty="0"/>
              <a:t> 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07498B-2A31-49A4-A9B2-DF82B1E7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98D2BB3-87C9-42D7-B10F-C67D2C28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635AFE9-8BC6-4F06-9AC7-DB2834D3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14</a:t>
            </a:fld>
            <a:r>
              <a:rPr lang="en-US" altLang="ja-JP"/>
              <a:t>/11</a:t>
            </a:r>
            <a:endParaRPr lang="en-US" altLang="ja-JP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02F0470-3A74-4165-A400-5448DCAB36CA}"/>
              </a:ext>
            </a:extLst>
          </p:cNvPr>
          <p:cNvGrpSpPr/>
          <p:nvPr/>
        </p:nvGrpSpPr>
        <p:grpSpPr>
          <a:xfrm>
            <a:off x="395536" y="980728"/>
            <a:ext cx="8160636" cy="5050114"/>
            <a:chOff x="696299" y="956713"/>
            <a:chExt cx="8160636" cy="5050114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7AF33A78-50BB-45FC-A611-7F49F7BBA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134" t="152" r="33889"/>
            <a:stretch/>
          </p:blipFill>
          <p:spPr>
            <a:xfrm>
              <a:off x="1327397" y="1321886"/>
              <a:ext cx="2248167" cy="468000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52F226DC-A150-4047-842A-61B09E5E8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157" t="571" r="33890"/>
            <a:stretch/>
          </p:blipFill>
          <p:spPr>
            <a:xfrm>
              <a:off x="3851920" y="1326827"/>
              <a:ext cx="2326557" cy="468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5670446-20AA-42AE-B75D-E470B0209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913" t="571" r="32914" b="1"/>
            <a:stretch/>
          </p:blipFill>
          <p:spPr>
            <a:xfrm>
              <a:off x="6444208" y="1324679"/>
              <a:ext cx="2412727" cy="4680000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F53D9FAB-2656-4B49-AC2A-A2AACAB50A11}"/>
                </a:ext>
              </a:extLst>
            </p:cNvPr>
            <p:cNvSpPr txBox="1"/>
            <p:nvPr/>
          </p:nvSpPr>
          <p:spPr>
            <a:xfrm>
              <a:off x="1638766" y="976183"/>
              <a:ext cx="1678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BM1 VS BM2</a:t>
              </a:r>
              <a:endParaRPr lang="zh-TW" altLang="en-US" b="1" dirty="0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7FD86F2-5F7C-49C1-9DEB-AC496BED1557}"/>
                </a:ext>
              </a:extLst>
            </p:cNvPr>
            <p:cNvSpPr txBox="1"/>
            <p:nvPr/>
          </p:nvSpPr>
          <p:spPr>
            <a:xfrm>
              <a:off x="4079095" y="956713"/>
              <a:ext cx="2099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BM1 VS </a:t>
              </a:r>
              <a:r>
                <a:rPr lang="en-US" altLang="zh-TW" b="1" dirty="0" err="1"/>
                <a:t>PbWO</a:t>
              </a:r>
              <a:endParaRPr lang="zh-TW" altLang="en-US" b="1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E12E49B7-DAF2-4024-9D5E-305785A8FFD0}"/>
                </a:ext>
              </a:extLst>
            </p:cNvPr>
            <p:cNvSpPr txBox="1"/>
            <p:nvPr/>
          </p:nvSpPr>
          <p:spPr>
            <a:xfrm>
              <a:off x="6731188" y="979758"/>
              <a:ext cx="2043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BM2 VS </a:t>
              </a:r>
              <a:r>
                <a:rPr lang="en-US" altLang="zh-TW" b="1" dirty="0" err="1"/>
                <a:t>PbWO</a:t>
              </a:r>
              <a:endParaRPr lang="zh-TW" altLang="en-US" b="1" dirty="0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BEB6CC3A-14F9-4F5D-9874-15538204D347}"/>
                </a:ext>
              </a:extLst>
            </p:cNvPr>
            <p:cNvSpPr txBox="1"/>
            <p:nvPr/>
          </p:nvSpPr>
          <p:spPr>
            <a:xfrm>
              <a:off x="696299" y="2492896"/>
              <a:ext cx="455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X</a:t>
              </a:r>
              <a:endParaRPr lang="zh-TW" altLang="en-US" b="1" dirty="0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DAF6E509-8155-4F0C-A2C7-FA3F72BA5CCF}"/>
                </a:ext>
              </a:extLst>
            </p:cNvPr>
            <p:cNvSpPr txBox="1"/>
            <p:nvPr/>
          </p:nvSpPr>
          <p:spPr>
            <a:xfrm>
              <a:off x="705800" y="4653136"/>
              <a:ext cx="455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Y</a:t>
              </a:r>
              <a:endParaRPr lang="zh-TW" altLang="en-US" b="1" dirty="0"/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58FE22A-C777-4A9D-9B65-4768BB584AD0}"/>
              </a:ext>
            </a:extLst>
          </p:cNvPr>
          <p:cNvSpPr txBox="1"/>
          <p:nvPr/>
        </p:nvSpPr>
        <p:spPr>
          <a:xfrm>
            <a:off x="2363288" y="6165304"/>
            <a:ext cx="406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BM is ADC 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5055F86-5D6C-4886-A3B1-0A7C440CD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7863" y="836712"/>
            <a:ext cx="9144000" cy="60960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4E9518E-B6E3-49C5-B1CB-535C9BD3B9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3" y="4048198"/>
            <a:ext cx="9144000" cy="6096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451725AC-49B0-4DC6-AE99-CE334613C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93" y="827158"/>
            <a:ext cx="9144000" cy="609600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5F96CBDF-09FB-4196-B273-B89050ADFA5C}"/>
              </a:ext>
            </a:extLst>
          </p:cNvPr>
          <p:cNvSpPr/>
          <p:nvPr/>
        </p:nvSpPr>
        <p:spPr>
          <a:xfrm>
            <a:off x="1338003" y="-2567498"/>
            <a:ext cx="5175075" cy="243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/>
              <a:t>After Cali.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2852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9F4404-EC89-46EC-B662-BDF8AEF5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Position Correlation : BM is </a:t>
            </a:r>
            <a:r>
              <a:rPr lang="en-US" altLang="zh-TW" sz="3200" b="1" dirty="0"/>
              <a:t>ADC-weighted</a:t>
            </a:r>
            <a:r>
              <a:rPr lang="en-US" altLang="zh-TW" sz="3200" dirty="0"/>
              <a:t> 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07498B-2A31-49A4-A9B2-DF82B1E7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98D2BB3-87C9-42D7-B10F-C67D2C28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635AFE9-8BC6-4F06-9AC7-DB2834D3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15</a:t>
            </a:fld>
            <a:r>
              <a:rPr lang="en-US" altLang="ja-JP"/>
              <a:t>/11</a:t>
            </a:r>
            <a:endParaRPr lang="en-US" altLang="ja-JP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02F0470-3A74-4165-A400-5448DCAB36CA}"/>
              </a:ext>
            </a:extLst>
          </p:cNvPr>
          <p:cNvGrpSpPr/>
          <p:nvPr/>
        </p:nvGrpSpPr>
        <p:grpSpPr>
          <a:xfrm>
            <a:off x="395536" y="980728"/>
            <a:ext cx="8160636" cy="5050114"/>
            <a:chOff x="696299" y="956713"/>
            <a:chExt cx="8160636" cy="5050114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7AF33A78-50BB-45FC-A611-7F49F7BBA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134" t="152" r="33889"/>
            <a:stretch/>
          </p:blipFill>
          <p:spPr>
            <a:xfrm>
              <a:off x="1327397" y="1321886"/>
              <a:ext cx="2248167" cy="468000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52F226DC-A150-4047-842A-61B09E5E8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157" t="571" r="33890"/>
            <a:stretch/>
          </p:blipFill>
          <p:spPr>
            <a:xfrm>
              <a:off x="3851920" y="1326827"/>
              <a:ext cx="2326557" cy="468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5670446-20AA-42AE-B75D-E470B0209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913" t="571" r="32914" b="1"/>
            <a:stretch/>
          </p:blipFill>
          <p:spPr>
            <a:xfrm>
              <a:off x="6444208" y="1324679"/>
              <a:ext cx="2412727" cy="4680000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F53D9FAB-2656-4B49-AC2A-A2AACAB50A11}"/>
                </a:ext>
              </a:extLst>
            </p:cNvPr>
            <p:cNvSpPr txBox="1"/>
            <p:nvPr/>
          </p:nvSpPr>
          <p:spPr>
            <a:xfrm>
              <a:off x="1638766" y="976183"/>
              <a:ext cx="1678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BM1 VS BM2</a:t>
              </a:r>
              <a:endParaRPr lang="zh-TW" altLang="en-US" b="1" dirty="0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7FD86F2-5F7C-49C1-9DEB-AC496BED1557}"/>
                </a:ext>
              </a:extLst>
            </p:cNvPr>
            <p:cNvSpPr txBox="1"/>
            <p:nvPr/>
          </p:nvSpPr>
          <p:spPr>
            <a:xfrm>
              <a:off x="4079095" y="956713"/>
              <a:ext cx="2099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BM1 VS </a:t>
              </a:r>
              <a:r>
                <a:rPr lang="en-US" altLang="zh-TW" b="1" dirty="0" err="1"/>
                <a:t>PbWO</a:t>
              </a:r>
              <a:endParaRPr lang="zh-TW" altLang="en-US" b="1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E12E49B7-DAF2-4024-9D5E-305785A8FFD0}"/>
                </a:ext>
              </a:extLst>
            </p:cNvPr>
            <p:cNvSpPr txBox="1"/>
            <p:nvPr/>
          </p:nvSpPr>
          <p:spPr>
            <a:xfrm>
              <a:off x="6731188" y="979758"/>
              <a:ext cx="2043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BM2 VS </a:t>
              </a:r>
              <a:r>
                <a:rPr lang="en-US" altLang="zh-TW" b="1" dirty="0" err="1"/>
                <a:t>PbWO</a:t>
              </a:r>
              <a:endParaRPr lang="zh-TW" altLang="en-US" b="1" dirty="0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BEB6CC3A-14F9-4F5D-9874-15538204D347}"/>
                </a:ext>
              </a:extLst>
            </p:cNvPr>
            <p:cNvSpPr txBox="1"/>
            <p:nvPr/>
          </p:nvSpPr>
          <p:spPr>
            <a:xfrm>
              <a:off x="696299" y="2492896"/>
              <a:ext cx="455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X</a:t>
              </a:r>
              <a:endParaRPr lang="zh-TW" altLang="en-US" b="1" dirty="0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DAF6E509-8155-4F0C-A2C7-FA3F72BA5CCF}"/>
                </a:ext>
              </a:extLst>
            </p:cNvPr>
            <p:cNvSpPr txBox="1"/>
            <p:nvPr/>
          </p:nvSpPr>
          <p:spPr>
            <a:xfrm>
              <a:off x="705800" y="4653136"/>
              <a:ext cx="455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Y</a:t>
              </a:r>
              <a:endParaRPr lang="zh-TW" altLang="en-US" b="1" dirty="0"/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58FE22A-C777-4A9D-9B65-4768BB584AD0}"/>
              </a:ext>
            </a:extLst>
          </p:cNvPr>
          <p:cNvSpPr txBox="1"/>
          <p:nvPr/>
        </p:nvSpPr>
        <p:spPr>
          <a:xfrm>
            <a:off x="2363288" y="6165304"/>
            <a:ext cx="406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BM is ADC </a:t>
            </a:r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9877770-6A85-4EFE-B848-05F8BB907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4879" y="662996"/>
            <a:ext cx="9144000" cy="6096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C919F320-F60D-4E75-864B-3D23D9FF8C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5" y="4566442"/>
            <a:ext cx="9144000" cy="6096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CB7EFE6F-3E06-4A31-A1DE-0F25AA24E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01" y="637901"/>
            <a:ext cx="9144000" cy="609600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86199D6-5653-4FFC-B275-D224E92EBFFE}"/>
              </a:ext>
            </a:extLst>
          </p:cNvPr>
          <p:cNvSpPr/>
          <p:nvPr/>
        </p:nvSpPr>
        <p:spPr>
          <a:xfrm>
            <a:off x="1338003" y="-2567498"/>
            <a:ext cx="5175075" cy="243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/>
              <a:t>After Cali.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79117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3AE2545-E334-477B-B5B0-1BA0E4BBB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06" y="1565758"/>
            <a:ext cx="3097252" cy="309725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D7FA409-6E3F-47C6-A6E5-59C340871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90" y="1475557"/>
            <a:ext cx="3304028" cy="3304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08794-8B2C-CDA7-AD1C-60061665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Position Resolution (Residual) </a:t>
            </a:r>
            <a:br>
              <a:rPr lang="en-US" altLang="zh-TW" sz="3200" dirty="0"/>
            </a:br>
            <a:r>
              <a:rPr lang="en-US" altLang="zh-TW" sz="3200" dirty="0"/>
              <a:t>BM is Equal Weighted</a:t>
            </a:r>
            <a:endParaRPr lang="zh-TW" altLang="en-U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8FAC61-DAB9-5561-DF27-0E37DD46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1802A-6D88-D823-B31F-ECAC2941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CC7A6DF-84E4-4676-8FEB-ACE90805A34E}"/>
              </a:ext>
            </a:extLst>
          </p:cNvPr>
          <p:cNvSpPr txBox="1"/>
          <p:nvPr/>
        </p:nvSpPr>
        <p:spPr>
          <a:xfrm>
            <a:off x="1499410" y="1117009"/>
            <a:ext cx="230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Residual in X and Y  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2D92457-2427-462E-BC8C-05E5B512EE5E}"/>
              </a:ext>
            </a:extLst>
          </p:cNvPr>
          <p:cNvSpPr txBox="1"/>
          <p:nvPr/>
        </p:nvSpPr>
        <p:spPr>
          <a:xfrm>
            <a:off x="5190423" y="1088235"/>
            <a:ext cx="192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Residual in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17739395-D18E-4213-A8E1-403485242874}"/>
                  </a:ext>
                </a:extLst>
              </p:cNvPr>
              <p:cNvSpPr txBox="1"/>
              <p:nvPr/>
            </p:nvSpPr>
            <p:spPr>
              <a:xfrm>
                <a:off x="626596" y="4751404"/>
                <a:ext cx="7514076" cy="1609158"/>
              </a:xfrm>
              <a:prstGeom prst="rect">
                <a:avLst/>
              </a:prstGeom>
              <a:solidFill>
                <a:srgbClr val="CCECFF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400" b="0" dirty="0">
                    <a:latin typeface="+mn-lt"/>
                    <a:ea typeface="Cambria Math" panose="02040503050406030204" pitchFamily="18" charset="0"/>
                  </a:rPr>
                  <a:t>Position assignment : Equal-weighte</a:t>
                </a:r>
                <a:r>
                  <a:rPr lang="en-US" altLang="zh-TW" sz="1400" dirty="0">
                    <a:latin typeface="+mn-lt"/>
                    <a:ea typeface="Cambria Math" panose="02040503050406030204" pitchFamily="18" charset="0"/>
                  </a:rPr>
                  <a:t>d for BMs and gravity-weighted for </a:t>
                </a:r>
                <a:r>
                  <a:rPr lang="en-US" altLang="zh-TW" sz="1400" b="0" dirty="0">
                    <a:latin typeface="+mn-lt"/>
                    <a:ea typeface="Cambria Math" panose="02040503050406030204" pitchFamily="18" charset="0"/>
                  </a:rPr>
                  <a:t> PbWO4 crystal.</a:t>
                </a:r>
              </a:p>
              <a:p>
                <a:endParaRPr lang="en-US" altLang="zh-TW" sz="1400" b="0" dirty="0">
                  <a:latin typeface="+mn-lt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400" dirty="0">
                    <a:latin typeface="+mn-lt"/>
                    <a:ea typeface="Cambria Math" panose="02040503050406030204" pitchFamily="18" charset="0"/>
                  </a:rPr>
                  <a:t>Position resolution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altLang="zh-TW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altLang="zh-TW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𝐵𝑀</m:t>
                          </m:r>
                        </m:sub>
                        <m:sup>
                          <m:r>
                            <a:rPr lang="en-US" altLang="zh-TW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𝑃𝑏𝑊𝑂</m:t>
                          </m:r>
                          <m:r>
                            <a:rPr lang="en-US" altLang="zh-TW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TW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8</m:t>
                      </m:r>
                      <m:r>
                        <a:rPr lang="en-US" altLang="zh-TW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altLang="zh-TW" sz="1400" dirty="0">
                  <a:solidFill>
                    <a:srgbClr val="0000FF"/>
                  </a:solidFill>
                </a:endParaRPr>
              </a:p>
              <a:p>
                <a:endParaRPr lang="en-US" altLang="zh-TW" sz="1400" dirty="0">
                  <a:solidFill>
                    <a:srgbClr val="0000FF"/>
                  </a:solidFill>
                </a:endParaRPr>
              </a:p>
              <a:p>
                <a:r>
                  <a:rPr lang="en-US" altLang="zh-TW" sz="1400" dirty="0"/>
                  <a:t>Since the resolution of BMs (2mm pitch) are very small compared PbWO4 crystal (2cm pitch), we can consider </a:t>
                </a:r>
                <a:r>
                  <a:rPr lang="en-US" altLang="zh-TW" sz="1400" dirty="0">
                    <a:solidFill>
                      <a:srgbClr val="0000FF"/>
                    </a:solidFill>
                  </a:rPr>
                  <a:t>the resolution~8mm is mostly from PbWO4 crystal itself. </a:t>
                </a:r>
                <a:endParaRPr lang="zh-TW" alt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17739395-D18E-4213-A8E1-403485242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96" y="4751404"/>
                <a:ext cx="7514076" cy="1609158"/>
              </a:xfrm>
              <a:prstGeom prst="rect">
                <a:avLst/>
              </a:prstGeom>
              <a:blipFill>
                <a:blip r:embed="rId4"/>
                <a:stretch>
                  <a:fillRect l="-244" t="-379" r="-1136" b="-34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0C723AB-7876-4B1F-B4F6-CD548E1424DB}"/>
                  </a:ext>
                </a:extLst>
              </p:cNvPr>
              <p:cNvSpPr txBox="1"/>
              <p:nvPr/>
            </p:nvSpPr>
            <p:spPr>
              <a:xfrm>
                <a:off x="5580112" y="2916821"/>
                <a:ext cx="1822357" cy="6476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𝑅𝑎𝑦𝑙𝑒𝑖𝑔h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𝐷𝑖𝑠𝑡𝑟𝑖𝑏𝑢𝑡𝑖𝑜𝑛</m:t>
                      </m:r>
                    </m:oMath>
                  </m:oMathPara>
                </a14:m>
                <a:endParaRPr lang="en-US" altLang="zh-TW" sz="1400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altLang="zh-TW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0C723AB-7876-4B1F-B4F6-CD548E142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916821"/>
                <a:ext cx="1822357" cy="647678"/>
              </a:xfrm>
              <a:prstGeom prst="rect">
                <a:avLst/>
              </a:prstGeom>
              <a:blipFill>
                <a:blip r:embed="rId5"/>
                <a:stretch>
                  <a:fillRect l="-2676" r="-13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投影片編號版面配置區 23">
            <a:extLst>
              <a:ext uri="{FF2B5EF4-FFF2-40B4-BE49-F238E27FC236}">
                <a16:creationId xmlns:a16="http://schemas.microsoft.com/office/drawing/2014/main" id="{EFDC7C0D-8C81-4993-BB8C-66885B1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16</a:t>
            </a:fld>
            <a:r>
              <a:rPr lang="en-US" altLang="ja-JP"/>
              <a:t>/11</a:t>
            </a:r>
            <a:endParaRPr lang="en-US" altLang="ja-JP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41EC419-3732-453F-8BE0-ACC9AA6FD8D9}"/>
              </a:ext>
            </a:extLst>
          </p:cNvPr>
          <p:cNvSpPr txBox="1"/>
          <p:nvPr/>
        </p:nvSpPr>
        <p:spPr>
          <a:xfrm>
            <a:off x="5411170" y="2086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Sigma = 7.889 +/- 0.041 mm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62ACF66-E4C6-4715-9910-83BBB125E6EF}"/>
              </a:ext>
            </a:extLst>
          </p:cNvPr>
          <p:cNvSpPr/>
          <p:nvPr/>
        </p:nvSpPr>
        <p:spPr>
          <a:xfrm>
            <a:off x="6997167" y="1680273"/>
            <a:ext cx="887201" cy="3618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025059" y="4509120"/>
                <a:ext cx="1944216" cy="36605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059" y="4509120"/>
                <a:ext cx="1944216" cy="3660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447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38AFE602-A84B-406F-BDD1-6A30C6872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702"/>
            <a:ext cx="4392149" cy="439214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F483CAD-45E4-4E50-9416-896A5695E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69" y="1687702"/>
            <a:ext cx="4392149" cy="4392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08794-8B2C-CDA7-AD1C-60061665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Position Resolution (Residual) </a:t>
            </a:r>
            <a:br>
              <a:rPr lang="en-US" altLang="zh-TW" sz="3200" dirty="0"/>
            </a:br>
            <a:r>
              <a:rPr lang="en-US" altLang="zh-TW" sz="3200" dirty="0"/>
              <a:t>BM is ADC Weighted</a:t>
            </a:r>
            <a:endParaRPr lang="zh-TW" altLang="en-U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8FAC61-DAB9-5561-DF27-0E37DD46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1802A-6D88-D823-B31F-ECAC2941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CC7A6DF-84E4-4676-8FEB-ACE90805A34E}"/>
              </a:ext>
            </a:extLst>
          </p:cNvPr>
          <p:cNvSpPr txBox="1"/>
          <p:nvPr/>
        </p:nvSpPr>
        <p:spPr>
          <a:xfrm>
            <a:off x="1499410" y="1117009"/>
            <a:ext cx="230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Residual in X and Y  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2D92457-2427-462E-BC8C-05E5B512EE5E}"/>
              </a:ext>
            </a:extLst>
          </p:cNvPr>
          <p:cNvSpPr txBox="1"/>
          <p:nvPr/>
        </p:nvSpPr>
        <p:spPr>
          <a:xfrm>
            <a:off x="5190423" y="1088235"/>
            <a:ext cx="192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Residual in R</a:t>
            </a:r>
          </a:p>
        </p:txBody>
      </p:sp>
      <p:sp>
        <p:nvSpPr>
          <p:cNvPr id="24" name="投影片編號版面配置區 23">
            <a:extLst>
              <a:ext uri="{FF2B5EF4-FFF2-40B4-BE49-F238E27FC236}">
                <a16:creationId xmlns:a16="http://schemas.microsoft.com/office/drawing/2014/main" id="{EFDC7C0D-8C81-4993-BB8C-66885B1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17</a:t>
            </a:fld>
            <a:r>
              <a:rPr lang="en-US" altLang="ja-JP"/>
              <a:t>/11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3146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898CB33E-B98B-4719-8B99-823318485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5" y="3888562"/>
            <a:ext cx="2564904" cy="2564904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05881959-771B-4D77-B8A0-84068D081A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22" y="3888562"/>
            <a:ext cx="2564904" cy="2564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7589BA-F435-EEED-C692-2994A1B7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Clustering</a:t>
            </a:r>
            <a:endParaRPr lang="zh-TW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D1E74-5BB8-07DF-AE82-6189E98D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02A3E-2695-22C2-C93D-5DE0413F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227B0BC0-760B-406E-9164-5C29820F1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32192"/>
            <a:ext cx="2520000" cy="2520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D1835469-9BA8-4BC6-91EA-F9EDC5B41A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28966"/>
            <a:ext cx="2520000" cy="2520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99E21604-1A67-4D8C-BDFA-D86515DD35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60" y="1111468"/>
            <a:ext cx="2520000" cy="2520000"/>
          </a:xfrm>
          <a:prstGeom prst="rect">
            <a:avLst/>
          </a:prstGeom>
        </p:spPr>
      </p:pic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B7E5C799-1D9A-4B4E-8E83-85373077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18</a:t>
            </a:fld>
            <a:r>
              <a:rPr lang="en-US" altLang="ja-JP"/>
              <a:t>/11</a:t>
            </a:r>
            <a:endParaRPr lang="en-US" altLang="ja-JP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526019D-3AD6-41C8-9F94-A42F028CFB24}"/>
              </a:ext>
            </a:extLst>
          </p:cNvPr>
          <p:cNvSpPr txBox="1"/>
          <p:nvPr/>
        </p:nvSpPr>
        <p:spPr>
          <a:xfrm>
            <a:off x="1187624" y="806135"/>
            <a:ext cx="91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err="1"/>
              <a:t>Emax</a:t>
            </a:r>
            <a:endParaRPr lang="en-US" altLang="zh-TW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1E7368E-A43E-4781-A06A-DDFF141E51F9}"/>
              </a:ext>
            </a:extLst>
          </p:cNvPr>
          <p:cNvSpPr txBox="1"/>
          <p:nvPr/>
        </p:nvSpPr>
        <p:spPr>
          <a:xfrm>
            <a:off x="4295705" y="816102"/>
            <a:ext cx="91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E3x3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E40949D-28F7-406E-ADF1-606F30C18F84}"/>
              </a:ext>
            </a:extLst>
          </p:cNvPr>
          <p:cNvSpPr txBox="1"/>
          <p:nvPr/>
        </p:nvSpPr>
        <p:spPr>
          <a:xfrm>
            <a:off x="7061521" y="806135"/>
            <a:ext cx="91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E5x5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7B7AFE2-23F7-42B2-A5CD-7A5E698D1008}"/>
              </a:ext>
            </a:extLst>
          </p:cNvPr>
          <p:cNvSpPr txBox="1"/>
          <p:nvPr/>
        </p:nvSpPr>
        <p:spPr>
          <a:xfrm>
            <a:off x="1111951" y="3705687"/>
            <a:ext cx="144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err="1"/>
              <a:t>Emax</a:t>
            </a:r>
            <a:r>
              <a:rPr lang="en-US" altLang="zh-TW" b="1" dirty="0"/>
              <a:t>/E5x5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E1DFBCF-2D2F-4227-B0FD-E72DD8E014E9}"/>
              </a:ext>
            </a:extLst>
          </p:cNvPr>
          <p:cNvSpPr txBox="1"/>
          <p:nvPr/>
        </p:nvSpPr>
        <p:spPr>
          <a:xfrm>
            <a:off x="4141316" y="3703896"/>
            <a:ext cx="138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E3x3/E5x5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85018E4E-030B-46DE-8DC7-F3F968ACB4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60" y="3906224"/>
            <a:ext cx="2547242" cy="25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47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FD6B1AE9-7A18-4B14-9020-0D26D7C63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CE6957CA-9686-4DA4-A5EB-8A8704BF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highlight>
                  <a:srgbClr val="FFFF00"/>
                </a:highlight>
              </a:rPr>
              <a:t>Produce PDF files</a:t>
            </a:r>
            <a:br>
              <a:rPr lang="en-US" altLang="zh-TW" dirty="0">
                <a:highlight>
                  <a:srgbClr val="FFFF00"/>
                </a:highlight>
              </a:rPr>
            </a:br>
            <a:r>
              <a:rPr lang="en-US" altLang="zh-TW" dirty="0">
                <a:highlight>
                  <a:srgbClr val="FFFF00"/>
                </a:highlight>
              </a:rPr>
              <a:t>One energy for one PDF file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8F16D82-65DF-4504-9EA7-71818E3A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C3A89DD-04B5-4625-BBC5-107BB602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A5566B6-F685-475B-A567-B6899D37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19</a:t>
            </a:fld>
            <a:r>
              <a:rPr lang="en-US" altLang="ja-JP"/>
              <a:t>/11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168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AF56CC-BF1B-41CD-AB4B-6F16A3F9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Online Analysis Plot </a:t>
            </a:r>
            <a:br>
              <a:rPr lang="en-US" altLang="zh-TW" sz="3200" dirty="0">
                <a:solidFill>
                  <a:schemeClr val="tx1"/>
                </a:solidFill>
              </a:rPr>
            </a:br>
            <a:r>
              <a:rPr lang="en-US" altLang="zh-TW" sz="3200" b="1" dirty="0">
                <a:solidFill>
                  <a:schemeClr val="tx1"/>
                </a:solidFill>
              </a:rPr>
              <a:t>PbWO4 + </a:t>
            </a:r>
            <a:r>
              <a:rPr lang="en-US" altLang="zh-TW" sz="3200" b="1" dirty="0" err="1">
                <a:solidFill>
                  <a:schemeClr val="tx1"/>
                </a:solidFill>
              </a:rPr>
              <a:t>oldSiPM</a:t>
            </a:r>
            <a:r>
              <a:rPr lang="en-US" altLang="zh-TW" sz="3200" b="1" dirty="0">
                <a:solidFill>
                  <a:schemeClr val="tx1"/>
                </a:solidFill>
              </a:rPr>
              <a:t> + CITIROC</a:t>
            </a:r>
            <a:r>
              <a:rPr lang="en-US" altLang="zh-TW" sz="3200" dirty="0">
                <a:solidFill>
                  <a:schemeClr val="tx1"/>
                </a:solidFill>
              </a:rPr>
              <a:t> 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4C777EF-E7A3-428E-AC80-86F0DEDF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17F64BC-81B8-4413-8B4F-08615C30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A8CB8B5-9A60-4B7A-AAE7-0600A32F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</a:t>
            </a:fld>
            <a:r>
              <a:rPr lang="en-US" altLang="ja-JP"/>
              <a:t>/11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C6841DE-8EA4-4FC3-87D4-20D043B4D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9" y="1124744"/>
            <a:ext cx="8565622" cy="199356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1286F31-609A-4037-B046-F11E60FC964E}"/>
              </a:ext>
            </a:extLst>
          </p:cNvPr>
          <p:cNvSpPr/>
          <p:nvPr/>
        </p:nvSpPr>
        <p:spPr>
          <a:xfrm>
            <a:off x="4746501" y="3406341"/>
            <a:ext cx="41216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We develop online analysis display tool with a run took this year on Feb. (PbWO4+oldSiPM + CITIROC, run2013 with 796MeV positron beam)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The total estimated time needed to display the results : In total ~ 7mins to show the online analysis after data taking</a:t>
            </a:r>
          </a:p>
        </p:txBody>
      </p:sp>
      <p:pic>
        <p:nvPicPr>
          <p:cNvPr id="9" name="圖片 24">
            <a:extLst>
              <a:ext uri="{FF2B5EF4-FFF2-40B4-BE49-F238E27FC236}">
                <a16:creationId xmlns:a16="http://schemas.microsoft.com/office/drawing/2014/main" id="{98B8A311-6397-490B-8BBA-16CB0D2248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313"/>
          <a:stretch/>
        </p:blipFill>
        <p:spPr>
          <a:xfrm>
            <a:off x="162343" y="3933056"/>
            <a:ext cx="4258820" cy="131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72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EA5723-64F6-4AD8-B1B7-057C8913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Energy VS Energy Resolution (w/o regression)</a:t>
            </a:r>
            <a:endParaRPr lang="zh-TW" altLang="en-US" sz="24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C63EDA3-0FEF-4CDA-8049-6A85C716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A79D527-64BB-4A3F-986A-CA0857A2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256823B-936F-4E57-A5A4-7131BEB3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20</a:t>
            </a:fld>
            <a:r>
              <a:rPr lang="en-US" altLang="ja-JP"/>
              <a:t>/11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2502E91-D999-4A0F-9555-97DF09424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330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EA5723-64F6-4AD8-B1B7-057C8913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Energy VS Position Resolution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C63EDA3-0FEF-4CDA-8049-6A85C716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A79D527-64BB-4A3F-986A-CA0857A2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256823B-936F-4E57-A5A4-7131BEB3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21</a:t>
            </a:fld>
            <a:r>
              <a:rPr lang="en-US" altLang="ja-JP"/>
              <a:t>/11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2502E91-D999-4A0F-9555-97DF09424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3949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3F228456-EE01-4CC8-87C0-F59CC967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5" y="44624"/>
            <a:ext cx="4345251" cy="792088"/>
          </a:xfrm>
        </p:spPr>
        <p:txBody>
          <a:bodyPr/>
          <a:lstStyle/>
          <a:p>
            <a:br>
              <a:rPr lang="en-US" altLang="zh-TW" sz="3200" dirty="0"/>
            </a:br>
            <a:r>
              <a:rPr lang="en-US" altLang="zh-TW" sz="3200" dirty="0"/>
              <a:t>Rayleigh Distribution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4E32108-8FE2-4288-8E61-77DAFB59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4FAA41F-F87D-496D-B877-2B0CC5F6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DC7CA57-155F-4FDA-9B5F-781C4141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22</a:t>
            </a:fld>
            <a:r>
              <a:rPr lang="en-US" altLang="ja-JP"/>
              <a:t>/11</a:t>
            </a:r>
            <a:endParaRPr lang="en-US" altLang="ja-JP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CB6512F-0042-4D7D-87EE-6A8C17A24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8" y="1004919"/>
            <a:ext cx="3570219" cy="537321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344B3F92-352C-4FB8-9C5F-3F1386457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4624"/>
            <a:ext cx="3105859" cy="381642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AD953A9-F7F8-450A-91A6-4C5F964FCC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171"/>
          <a:stretch/>
        </p:blipFill>
        <p:spPr>
          <a:xfrm>
            <a:off x="4860032" y="3771501"/>
            <a:ext cx="3027181" cy="291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06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B5F8C05-ED57-4A25-869B-027D967F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564CDBE-62E1-4ECC-AE18-2CCC9AE1E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2773076-1DC0-46A0-8029-1609D2F9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23</a:t>
            </a:fld>
            <a:r>
              <a:rPr lang="en-US" altLang="ja-JP"/>
              <a:t>/11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537D808-4063-48E6-91E4-885C84572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56" y="21607"/>
            <a:ext cx="3857983" cy="337573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E2BD178-695B-4379-B3E2-365521348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56" y="3285787"/>
            <a:ext cx="3857984" cy="337211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A7CE786-B545-427F-9868-BC82FCD0A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006" y="116632"/>
            <a:ext cx="4282977" cy="36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23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956010-0C40-4DC6-801D-EB97DC5B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5" y="44624"/>
            <a:ext cx="9133275" cy="792088"/>
          </a:xfrm>
        </p:spPr>
        <p:txBody>
          <a:bodyPr/>
          <a:lstStyle/>
          <a:p>
            <a:r>
              <a:rPr lang="en-US" altLang="zh-TW" sz="4000" dirty="0"/>
              <a:t>Misalignment Effect 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826CEF7-4954-4422-88F9-D31AB68C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6E291B6-A0C7-4D5E-B14F-9A9C7823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E0FCDB6-C35B-4E3C-994D-CF7BCA39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24</a:t>
            </a:fld>
            <a:r>
              <a:rPr lang="en-US" altLang="ja-JP"/>
              <a:t>/11</a:t>
            </a:r>
            <a:endParaRPr lang="en-US" altLang="ja-JP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955A463-DBCD-4755-82FD-999A7B6DF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4115374" cy="285789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9DC1805-248D-460B-B652-6E522D65B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23" y="3904752"/>
            <a:ext cx="3809568" cy="259424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30BAE0A-6552-49CB-886A-4902368B4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923" y="1011020"/>
            <a:ext cx="3782678" cy="540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67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956010-0C40-4DC6-801D-EB97DC5B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6" y="44624"/>
            <a:ext cx="4752528" cy="792088"/>
          </a:xfrm>
        </p:spPr>
        <p:txBody>
          <a:bodyPr/>
          <a:lstStyle/>
          <a:p>
            <a:r>
              <a:rPr lang="en-US" altLang="zh-TW" sz="3600" dirty="0"/>
              <a:t>Unsymmetrical  Effect 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826CEF7-4954-4422-88F9-D31AB68C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6E291B6-A0C7-4D5E-B14F-9A9C7823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E0FCDB6-C35B-4E3C-994D-CF7BCA39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25</a:t>
            </a:fld>
            <a:r>
              <a:rPr lang="en-US" altLang="ja-JP"/>
              <a:t>/11</a:t>
            </a:r>
            <a:endParaRPr lang="en-US" altLang="ja-JP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0AD18C3-2254-4E60-AB90-F229AF00D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0" y="943800"/>
            <a:ext cx="4248743" cy="289600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E960F540-75E1-41BE-AC62-5CF059CBD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075859"/>
            <a:ext cx="4752528" cy="224523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2E2AE83-50D2-49FE-B443-7FAF3097E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290" y="536908"/>
            <a:ext cx="4303731" cy="557402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DB04B7B1-037F-479C-86A5-CAA353E53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209" y="2863411"/>
            <a:ext cx="2749163" cy="1501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29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5E8A119-909C-4B07-A4D3-FC0B60019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71" y="4036968"/>
            <a:ext cx="5156426" cy="257821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786DE74-F8F8-4FA5-9D6F-BA83B776A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85" y="1333644"/>
            <a:ext cx="4885110" cy="2442555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59E61BCB-758F-44D6-999F-682D4F15C4E3}"/>
              </a:ext>
            </a:extLst>
          </p:cNvPr>
          <p:cNvSpPr txBox="1"/>
          <p:nvPr/>
        </p:nvSpPr>
        <p:spPr>
          <a:xfrm>
            <a:off x="552643" y="908840"/>
            <a:ext cx="223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Hits position : 2D</a:t>
            </a:r>
            <a:endParaRPr lang="zh-TW" altLang="en-US" b="1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46E04B0-FAE8-4242-BDAF-946B711DBEB4}"/>
              </a:ext>
            </a:extLst>
          </p:cNvPr>
          <p:cNvSpPr txBox="1"/>
          <p:nvPr/>
        </p:nvSpPr>
        <p:spPr>
          <a:xfrm>
            <a:off x="3475157" y="901794"/>
            <a:ext cx="212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Hits position in X</a:t>
            </a:r>
            <a:endParaRPr lang="zh-TW" altLang="en-US" b="1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7C4457-BA97-4222-849C-45CBFD806ED2}"/>
              </a:ext>
            </a:extLst>
          </p:cNvPr>
          <p:cNvSpPr txBox="1"/>
          <p:nvPr/>
        </p:nvSpPr>
        <p:spPr>
          <a:xfrm>
            <a:off x="5970630" y="908840"/>
            <a:ext cx="212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Hits position in Y</a:t>
            </a:r>
            <a:endParaRPr lang="zh-TW" altLang="en-US" b="1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036D7A2-6A37-4BA1-8261-D2373569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9866558-90F0-4246-ADE2-B136E364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52C102E-5091-489E-9DDD-7DF6CC65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</a:t>
            </a:fld>
            <a:r>
              <a:rPr lang="en-US" altLang="ja-JP"/>
              <a:t>/11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F33A78-50BB-45FC-A611-7F49F7BBAE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260" r="67048" b="50921"/>
          <a:stretch/>
        </p:blipFill>
        <p:spPr>
          <a:xfrm>
            <a:off x="323528" y="1171477"/>
            <a:ext cx="2474457" cy="252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8D28760-EFE4-4458-AAB2-88DEEB07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" y="44450"/>
            <a:ext cx="9128125" cy="792163"/>
          </a:xfrm>
        </p:spPr>
        <p:txBody>
          <a:bodyPr/>
          <a:lstStyle/>
          <a:p>
            <a:r>
              <a:rPr lang="en-US" altLang="zh-TW" sz="4800" dirty="0">
                <a:latin typeface="+mn-lt"/>
              </a:rPr>
              <a:t>Raw Hit Distribution : BM1</a:t>
            </a:r>
            <a:endParaRPr lang="zh-TW" altLang="en-US" sz="4800" dirty="0">
              <a:latin typeface="+mn-lt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EB3F4C2-BD7B-48C0-94D7-8FB841DC288D}"/>
              </a:ext>
            </a:extLst>
          </p:cNvPr>
          <p:cNvSpPr txBox="1"/>
          <p:nvPr/>
        </p:nvSpPr>
        <p:spPr>
          <a:xfrm>
            <a:off x="2222200" y="3705769"/>
            <a:ext cx="247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 Multiplicity in X</a:t>
            </a:r>
            <a:endParaRPr lang="zh-TW" altLang="en-US" b="1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452BFEA-51E7-4F9D-89A6-E1F9A5520941}"/>
              </a:ext>
            </a:extLst>
          </p:cNvPr>
          <p:cNvSpPr txBox="1"/>
          <p:nvPr/>
        </p:nvSpPr>
        <p:spPr>
          <a:xfrm>
            <a:off x="4842050" y="3702467"/>
            <a:ext cx="247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 Multiplicity in 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28337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54E2FE27-2DF3-444C-88B3-89D94A34E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82" y="1196480"/>
            <a:ext cx="5039999" cy="25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08244-35D0-3A68-83A8-C12DB4D3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5" y="44624"/>
            <a:ext cx="9098968" cy="792088"/>
          </a:xfrm>
        </p:spPr>
        <p:txBody>
          <a:bodyPr/>
          <a:lstStyle/>
          <a:p>
            <a:r>
              <a:rPr lang="en-US" altLang="zh-TW" sz="4800" dirty="0">
                <a:latin typeface="+mn-lt"/>
              </a:rPr>
              <a:t>Raw Hit Distribution : BM2</a:t>
            </a:r>
            <a:endParaRPr lang="zh-TW" altLang="en-US" sz="4800" dirty="0"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D2FA4B-513F-332E-53D4-CDEE7E02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8F66D-C70A-2AC2-4513-73711BAA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1F8FE42F-A47D-4441-815B-8D20347E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</a:t>
            </a:fld>
            <a:r>
              <a:rPr lang="en-US" altLang="ja-JP"/>
              <a:t>/11</a:t>
            </a:r>
            <a:endParaRPr lang="en-US" altLang="ja-JP" dirty="0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96CF1A07-0222-4FED-8158-CCDFC8253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079" r="67048"/>
          <a:stretch/>
        </p:blipFill>
        <p:spPr>
          <a:xfrm>
            <a:off x="337678" y="1196752"/>
            <a:ext cx="2446155" cy="2520000"/>
          </a:xfrm>
          <a:prstGeom prst="rect">
            <a:avLst/>
          </a:prstGeom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2B4C5F42-5297-4628-ACDD-67D757FBF950}"/>
              </a:ext>
            </a:extLst>
          </p:cNvPr>
          <p:cNvSpPr txBox="1"/>
          <p:nvPr/>
        </p:nvSpPr>
        <p:spPr>
          <a:xfrm>
            <a:off x="552643" y="908840"/>
            <a:ext cx="223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Hits position : 2D</a:t>
            </a:r>
            <a:endParaRPr lang="zh-TW" altLang="en-US" b="1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C38770E-48EC-45C4-8CFB-48A6A2A69EC8}"/>
              </a:ext>
            </a:extLst>
          </p:cNvPr>
          <p:cNvSpPr txBox="1"/>
          <p:nvPr/>
        </p:nvSpPr>
        <p:spPr>
          <a:xfrm>
            <a:off x="3475157" y="901794"/>
            <a:ext cx="212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Hits position in X</a:t>
            </a:r>
            <a:endParaRPr lang="zh-TW" altLang="en-US" b="1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E632FC44-16B8-4155-8739-85E3EEB89993}"/>
              </a:ext>
            </a:extLst>
          </p:cNvPr>
          <p:cNvSpPr txBox="1"/>
          <p:nvPr/>
        </p:nvSpPr>
        <p:spPr>
          <a:xfrm>
            <a:off x="5970630" y="908840"/>
            <a:ext cx="212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Hits position in Y</a:t>
            </a:r>
            <a:endParaRPr lang="zh-TW" altLang="en-US" b="1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DD48DBD7-81DA-4094-B1C8-8319869DDA0D}"/>
              </a:ext>
            </a:extLst>
          </p:cNvPr>
          <p:cNvSpPr txBox="1"/>
          <p:nvPr/>
        </p:nvSpPr>
        <p:spPr>
          <a:xfrm>
            <a:off x="2222200" y="3705769"/>
            <a:ext cx="247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 Multiplicity in X</a:t>
            </a:r>
            <a:endParaRPr lang="zh-TW" altLang="en-US" b="1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4A29AB5A-25CA-415B-970B-AF62213202E1}"/>
              </a:ext>
            </a:extLst>
          </p:cNvPr>
          <p:cNvSpPr txBox="1"/>
          <p:nvPr/>
        </p:nvSpPr>
        <p:spPr>
          <a:xfrm>
            <a:off x="4842050" y="3702467"/>
            <a:ext cx="247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 Multiplicity in Y</a:t>
            </a:r>
            <a:endParaRPr lang="zh-TW" altLang="en-US" b="1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E4337C5-B26B-431E-A6EC-9017E1301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71" y="4036968"/>
            <a:ext cx="5156425" cy="257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4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59FC00FF-EB4E-42BA-989A-7C74107BE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099" y="1205342"/>
            <a:ext cx="5373233" cy="268661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95A4E42-5E06-46BF-8721-51C3DA3713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771" y="4070996"/>
            <a:ext cx="2474456" cy="2474456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C427B553-62FF-4B06-B963-2173F4ECF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1" y="1252690"/>
            <a:ext cx="2474455" cy="247445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C78D470-BE4B-4DCB-9596-1EB22345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Raw Hit Distribution : PbWO4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CAAD293-C87C-4F80-AC09-2E96C97A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580F62-7B84-4F67-9F3A-592FF669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D4A29A4-D3FE-4DC8-BE93-49E57BD7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</a:t>
            </a:fld>
            <a:r>
              <a:rPr lang="en-US" altLang="ja-JP"/>
              <a:t>/11</a:t>
            </a:r>
            <a:endParaRPr lang="en-US" altLang="ja-JP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E4A8AA2-6B4D-450B-BEFC-7CEE0AA14D14}"/>
              </a:ext>
            </a:extLst>
          </p:cNvPr>
          <p:cNvSpPr txBox="1"/>
          <p:nvPr/>
        </p:nvSpPr>
        <p:spPr>
          <a:xfrm>
            <a:off x="552644" y="9088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Num of Hits : 2D</a:t>
            </a:r>
            <a:endParaRPr lang="zh-TW" altLang="en-US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1DEF148-6535-43B6-AF03-ECB33F74A878}"/>
              </a:ext>
            </a:extLst>
          </p:cNvPr>
          <p:cNvSpPr txBox="1"/>
          <p:nvPr/>
        </p:nvSpPr>
        <p:spPr>
          <a:xfrm>
            <a:off x="3475158" y="90179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Num of Hits in X</a:t>
            </a:r>
            <a:endParaRPr lang="zh-TW" altLang="en-US" b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D350BF9-D80C-4DB5-9B53-6BF174975236}"/>
              </a:ext>
            </a:extLst>
          </p:cNvPr>
          <p:cNvSpPr txBox="1"/>
          <p:nvPr/>
        </p:nvSpPr>
        <p:spPr>
          <a:xfrm>
            <a:off x="5970631" y="9088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Num of Hits in Y</a:t>
            </a:r>
            <a:endParaRPr lang="zh-TW" altLang="en-US" b="1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176E12C-0765-41E5-BBA6-A2A3B000F08C}"/>
              </a:ext>
            </a:extLst>
          </p:cNvPr>
          <p:cNvSpPr txBox="1"/>
          <p:nvPr/>
        </p:nvSpPr>
        <p:spPr>
          <a:xfrm>
            <a:off x="3490927" y="3727146"/>
            <a:ext cx="247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 Multiplicity : 2D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4421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>
            <a:extLst>
              <a:ext uri="{FF2B5EF4-FFF2-40B4-BE49-F238E27FC236}">
                <a16:creationId xmlns:a16="http://schemas.microsoft.com/office/drawing/2014/main" id="{8BC87BDF-AAA6-4DF5-9F5C-4FC5A8882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69" y="939634"/>
            <a:ext cx="4725144" cy="472514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0EBC2D2-E0BA-4564-8D47-A41FDF68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Raw Hit Distribution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PbWO4, ADC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08F69FC-432E-4CF7-8DA3-BE1678E0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65E05F6-B0EA-42AB-9BBF-304725C2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62651FD-8F0C-4B41-9028-F14E4B6D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6</a:t>
            </a:fld>
            <a:r>
              <a:rPr lang="en-US" altLang="ja-JP"/>
              <a:t>/11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83D6E7C-2A19-4633-B8D3-FCE91044D4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076543"/>
            <a:ext cx="3672408" cy="367240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2BB618B-2E07-4B44-96A5-1CB72F0DB7B6}"/>
              </a:ext>
            </a:extLst>
          </p:cNvPr>
          <p:cNvSpPr txBox="1"/>
          <p:nvPr/>
        </p:nvSpPr>
        <p:spPr>
          <a:xfrm>
            <a:off x="366765" y="5180999"/>
            <a:ext cx="5652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36 crystals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2 </a:t>
            </a:r>
            <a:r>
              <a:rPr lang="en-US" altLang="zh-TW" dirty="0" err="1"/>
              <a:t>SiPM</a:t>
            </a:r>
            <a:r>
              <a:rPr lang="en-US" altLang="zh-TW" dirty="0"/>
              <a:t>/crystal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</a:rPr>
              <a:t>Fill one bin with 2 </a:t>
            </a:r>
            <a:r>
              <a:rPr lang="en-US" altLang="zh-TW" dirty="0" err="1">
                <a:solidFill>
                  <a:srgbClr val="FF0000"/>
                </a:solidFill>
              </a:rPr>
              <a:t>SiPMs</a:t>
            </a:r>
            <a:r>
              <a:rPr lang="en-US" altLang="zh-TW" dirty="0">
                <a:solidFill>
                  <a:srgbClr val="FF0000"/>
                </a:solidFill>
              </a:rPr>
              <a:t> data (after calibration?)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</a:rPr>
              <a:t>Numbers in red is average ADC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A677AE0C-7652-47B1-BB7A-03BEC64F27F2}"/>
              </a:ext>
            </a:extLst>
          </p:cNvPr>
          <p:cNvCxnSpPr/>
          <p:nvPr/>
        </p:nvCxnSpPr>
        <p:spPr>
          <a:xfrm>
            <a:off x="7092280" y="3740839"/>
            <a:ext cx="288032" cy="21602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7371DE7-F408-44B3-9E2A-0D536D48E3C1}"/>
              </a:ext>
            </a:extLst>
          </p:cNvPr>
          <p:cNvSpPr txBox="1"/>
          <p:nvPr/>
        </p:nvSpPr>
        <p:spPr>
          <a:xfrm>
            <a:off x="7236296" y="591233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Emax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97BE7E55-5BF3-47C4-B258-98AA5B07AD16}"/>
              </a:ext>
            </a:extLst>
          </p:cNvPr>
          <p:cNvCxnSpPr>
            <a:cxnSpLocks/>
          </p:cNvCxnSpPr>
          <p:nvPr/>
        </p:nvCxnSpPr>
        <p:spPr>
          <a:xfrm flipH="1">
            <a:off x="6610615" y="3668831"/>
            <a:ext cx="200346" cy="2232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83F2DD9-D19F-4ED8-9ED4-2931066C9ECF}"/>
              </a:ext>
            </a:extLst>
          </p:cNvPr>
          <p:cNvSpPr txBox="1"/>
          <p:nvPr/>
        </p:nvSpPr>
        <p:spPr>
          <a:xfrm>
            <a:off x="5938258" y="5912335"/>
            <a:ext cx="111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!</a:t>
            </a:r>
            <a:r>
              <a:rPr lang="en-US" altLang="zh-TW" dirty="0" err="1">
                <a:solidFill>
                  <a:srgbClr val="FF0000"/>
                </a:solidFill>
              </a:rPr>
              <a:t>Emax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Shower?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C1E0C69-4D5E-49C2-AEC5-F0477950D262}"/>
              </a:ext>
            </a:extLst>
          </p:cNvPr>
          <p:cNvSpPr txBox="1"/>
          <p:nvPr/>
        </p:nvSpPr>
        <p:spPr>
          <a:xfrm>
            <a:off x="4170965" y="948742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trike="sngStrike" dirty="0">
                <a:solidFill>
                  <a:srgbClr val="FF0000"/>
                </a:solidFill>
              </a:rPr>
              <a:t>I still think the plot cab be better</a:t>
            </a:r>
          </a:p>
          <a:p>
            <a:pPr marL="342900" indent="-342900">
              <a:buAutoNum type="arabicParenR"/>
            </a:pPr>
            <a:r>
              <a:rPr lang="en-US" altLang="zh-TW" strike="sngStrike" dirty="0">
                <a:solidFill>
                  <a:srgbClr val="FF0000"/>
                </a:solidFill>
              </a:rPr>
              <a:t>Can you Draw-&gt;(“hits”)?</a:t>
            </a:r>
          </a:p>
          <a:p>
            <a:pPr marL="342900" indent="-342900">
              <a:buAutoNum type="arabicParenR"/>
            </a:pPr>
            <a:r>
              <a:rPr lang="en-US" altLang="zh-TW" strike="sngStrike" dirty="0">
                <a:solidFill>
                  <a:srgbClr val="FF0000"/>
                </a:solidFill>
              </a:rPr>
              <a:t>Canvas-&gt;Divide(6, 6, 0, 0)</a:t>
            </a:r>
          </a:p>
          <a:p>
            <a:pPr marL="342900" indent="-342900">
              <a:buAutoNum type="arabicParenR"/>
            </a:pPr>
            <a:r>
              <a:rPr lang="en-US" altLang="zh-TW" strike="sngStrike" dirty="0">
                <a:solidFill>
                  <a:srgbClr val="FF0000"/>
                </a:solidFill>
              </a:rPr>
              <a:t>Increase the size of axis</a:t>
            </a:r>
          </a:p>
          <a:p>
            <a:pPr marL="342900" indent="-342900">
              <a:buAutoNum type="arabicParenR"/>
            </a:pPr>
            <a:r>
              <a:rPr lang="en-US" altLang="zh-TW" strike="sngStrike" dirty="0">
                <a:solidFill>
                  <a:srgbClr val="FF0000"/>
                </a:solidFill>
              </a:rPr>
              <a:t>same range of axis in x and y for all plots </a:t>
            </a:r>
          </a:p>
        </p:txBody>
      </p:sp>
    </p:spTree>
    <p:extLst>
      <p:ext uri="{BB962C8B-B14F-4D97-AF65-F5344CB8AC3E}">
        <p14:creationId xmlns:p14="http://schemas.microsoft.com/office/powerpoint/2010/main" val="229856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4D7109DE-58D3-4277-818F-1F83B0610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22" y="956921"/>
            <a:ext cx="4779596" cy="477959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0EBC2D2-E0BA-4564-8D47-A41FDF68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Raw Hit Distribution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PbWO4, ADC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08F69FC-432E-4CF7-8DA3-BE1678E0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65E05F6-B0EA-42AB-9BBF-304725C2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62651FD-8F0C-4B41-9028-F14E4B6D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7</a:t>
            </a:fld>
            <a:r>
              <a:rPr lang="en-US" altLang="ja-JP"/>
              <a:t>/11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83D6E7C-2A19-4633-B8D3-FCE91044D4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076543"/>
            <a:ext cx="3672408" cy="367240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2BB618B-2E07-4B44-96A5-1CB72F0DB7B6}"/>
              </a:ext>
            </a:extLst>
          </p:cNvPr>
          <p:cNvSpPr txBox="1"/>
          <p:nvPr/>
        </p:nvSpPr>
        <p:spPr>
          <a:xfrm>
            <a:off x="366765" y="5180999"/>
            <a:ext cx="5652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36 crystals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2 </a:t>
            </a:r>
            <a:r>
              <a:rPr lang="en-US" altLang="zh-TW" dirty="0" err="1"/>
              <a:t>SiPM</a:t>
            </a:r>
            <a:r>
              <a:rPr lang="en-US" altLang="zh-TW" dirty="0"/>
              <a:t>/crystal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</a:rPr>
              <a:t>Fill one bin with 2 </a:t>
            </a:r>
            <a:r>
              <a:rPr lang="en-US" altLang="zh-TW" dirty="0" err="1">
                <a:solidFill>
                  <a:srgbClr val="FF0000"/>
                </a:solidFill>
              </a:rPr>
              <a:t>SiPMs</a:t>
            </a:r>
            <a:r>
              <a:rPr lang="en-US" altLang="zh-TW" dirty="0">
                <a:solidFill>
                  <a:srgbClr val="FF0000"/>
                </a:solidFill>
              </a:rPr>
              <a:t> data (after calibration?)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</a:rPr>
              <a:t>Numbers in red is average ADC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A677AE0C-7652-47B1-BB7A-03BEC64F27F2}"/>
              </a:ext>
            </a:extLst>
          </p:cNvPr>
          <p:cNvCxnSpPr/>
          <p:nvPr/>
        </p:nvCxnSpPr>
        <p:spPr>
          <a:xfrm>
            <a:off x="7092280" y="3740839"/>
            <a:ext cx="288032" cy="21602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7371DE7-F408-44B3-9E2A-0D536D48E3C1}"/>
              </a:ext>
            </a:extLst>
          </p:cNvPr>
          <p:cNvSpPr txBox="1"/>
          <p:nvPr/>
        </p:nvSpPr>
        <p:spPr>
          <a:xfrm>
            <a:off x="7236296" y="591233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Emax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97BE7E55-5BF3-47C4-B258-98AA5B07AD16}"/>
              </a:ext>
            </a:extLst>
          </p:cNvPr>
          <p:cNvCxnSpPr>
            <a:cxnSpLocks/>
          </p:cNvCxnSpPr>
          <p:nvPr/>
        </p:nvCxnSpPr>
        <p:spPr>
          <a:xfrm flipH="1">
            <a:off x="6610615" y="3668831"/>
            <a:ext cx="200346" cy="2232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83F2DD9-D19F-4ED8-9ED4-2931066C9ECF}"/>
              </a:ext>
            </a:extLst>
          </p:cNvPr>
          <p:cNvSpPr txBox="1"/>
          <p:nvPr/>
        </p:nvSpPr>
        <p:spPr>
          <a:xfrm>
            <a:off x="5938258" y="5912335"/>
            <a:ext cx="111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!</a:t>
            </a:r>
            <a:r>
              <a:rPr lang="en-US" altLang="zh-TW" dirty="0" err="1">
                <a:solidFill>
                  <a:srgbClr val="FF0000"/>
                </a:solidFill>
              </a:rPr>
              <a:t>Emax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Shower?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C1E0C69-4D5E-49C2-AEC5-F0477950D262}"/>
              </a:ext>
            </a:extLst>
          </p:cNvPr>
          <p:cNvSpPr txBox="1"/>
          <p:nvPr/>
        </p:nvSpPr>
        <p:spPr>
          <a:xfrm>
            <a:off x="4170965" y="948742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trike="sngStrike" dirty="0">
                <a:solidFill>
                  <a:srgbClr val="FF0000"/>
                </a:solidFill>
              </a:rPr>
              <a:t>I still think the plot cab be better</a:t>
            </a:r>
          </a:p>
          <a:p>
            <a:pPr marL="342900" indent="-342900">
              <a:buAutoNum type="arabicParenR"/>
            </a:pPr>
            <a:r>
              <a:rPr lang="en-US" altLang="zh-TW" strike="sngStrike" dirty="0">
                <a:solidFill>
                  <a:srgbClr val="FF0000"/>
                </a:solidFill>
              </a:rPr>
              <a:t>Can you Draw-&gt;(“hits”)?</a:t>
            </a:r>
          </a:p>
          <a:p>
            <a:pPr marL="342900" indent="-342900">
              <a:buAutoNum type="arabicParenR"/>
            </a:pPr>
            <a:r>
              <a:rPr lang="en-US" altLang="zh-TW" strike="sngStrike" dirty="0">
                <a:solidFill>
                  <a:srgbClr val="FF0000"/>
                </a:solidFill>
              </a:rPr>
              <a:t>Canvas-&gt;Divide(6, 6, 0, 0)</a:t>
            </a:r>
          </a:p>
          <a:p>
            <a:pPr marL="342900" indent="-342900">
              <a:buAutoNum type="arabicParenR"/>
            </a:pPr>
            <a:r>
              <a:rPr lang="en-US" altLang="zh-TW" strike="sngStrike" dirty="0">
                <a:solidFill>
                  <a:srgbClr val="FF0000"/>
                </a:solidFill>
              </a:rPr>
              <a:t>Increase the size of axis</a:t>
            </a:r>
          </a:p>
          <a:p>
            <a:pPr marL="342900" indent="-342900">
              <a:buAutoNum type="arabicParenR"/>
            </a:pPr>
            <a:r>
              <a:rPr lang="en-US" altLang="zh-TW" strike="sngStrike" dirty="0">
                <a:solidFill>
                  <a:srgbClr val="FF0000"/>
                </a:solidFill>
              </a:rPr>
              <a:t>same range of axis in x and y for all plots </a:t>
            </a:r>
          </a:p>
        </p:txBody>
      </p:sp>
      <p:sp>
        <p:nvSpPr>
          <p:cNvPr id="6" name="矩形 5"/>
          <p:cNvSpPr/>
          <p:nvPr/>
        </p:nvSpPr>
        <p:spPr>
          <a:xfrm>
            <a:off x="-3624688" y="1813951"/>
            <a:ext cx="3991453" cy="2465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trike="sngStrike" dirty="0"/>
              <a:t>AFTER Cali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3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4840578-60E4-4006-9048-FEFFFD3E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ZDC crystal part : online monitoring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81AB0D0-48D6-A994-A72C-3D7D9F013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83"/>
            <a:ext cx="9128792" cy="792088"/>
          </a:xfrm>
        </p:spPr>
        <p:txBody>
          <a:bodyPr/>
          <a:lstStyle/>
          <a:p>
            <a:r>
              <a:rPr lang="en-US" altLang="zh-TW" sz="3200" dirty="0"/>
              <a:t>Beam Monitor : Find Position by Coming Hits </a:t>
            </a:r>
            <a:endParaRPr lang="zh-TW" altLang="en-US" sz="32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0579D17-B816-4811-B60C-49E2F83EB197}"/>
              </a:ext>
            </a:extLst>
          </p:cNvPr>
          <p:cNvSpPr/>
          <p:nvPr/>
        </p:nvSpPr>
        <p:spPr>
          <a:xfrm rot="16200000">
            <a:off x="21820" y="2453673"/>
            <a:ext cx="792089" cy="25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BM1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9FE11FD-14D4-45EA-AD29-D180CA8C3337}"/>
              </a:ext>
            </a:extLst>
          </p:cNvPr>
          <p:cNvSpPr/>
          <p:nvPr/>
        </p:nvSpPr>
        <p:spPr>
          <a:xfrm rot="16200000">
            <a:off x="15646" y="4809224"/>
            <a:ext cx="841747" cy="25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BM2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0608586-94DC-40C9-971C-FA891860E934}"/>
                  </a:ext>
                </a:extLst>
              </p:cNvPr>
              <p:cNvSpPr/>
              <p:nvPr/>
            </p:nvSpPr>
            <p:spPr>
              <a:xfrm>
                <a:off x="3360746" y="808954"/>
                <a:ext cx="3163450" cy="575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b="1" dirty="0">
                    <a:solidFill>
                      <a:schemeClr val="tx1"/>
                    </a:solidFill>
                  </a:rPr>
                  <a:t>Gravity-weighted method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)/(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</a:rPr>
                  <a:t>, and </a:t>
                </a:r>
                <a:r>
                  <a:rPr lang="en-US" altLang="zh-TW" sz="1200" b="1" i="1" dirty="0">
                    <a:solidFill>
                      <a:schemeClr val="tx1"/>
                    </a:solidFill>
                  </a:rPr>
                  <a:t>w</a:t>
                </a:r>
                <a:r>
                  <a:rPr lang="en-US" altLang="zh-TW" sz="1200" b="1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TW" sz="1200" b="1" dirty="0">
                    <a:solidFill>
                      <a:schemeClr val="tx1"/>
                    </a:solidFill>
                  </a:rPr>
                  <a:t> = </a:t>
                </a:r>
                <a:r>
                  <a:rPr lang="en-US" altLang="zh-TW" sz="1200" b="1" i="1" dirty="0" err="1">
                    <a:solidFill>
                      <a:schemeClr val="tx1"/>
                    </a:solidFill>
                  </a:rPr>
                  <a:t>ADC</a:t>
                </a:r>
                <a:r>
                  <a:rPr lang="en-US" altLang="zh-TW" sz="1200" b="1" i="1" dirty="0" err="1"/>
                  <a:t>i</a:t>
                </a:r>
                <a:endParaRPr lang="zh-TW" alt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0608586-94DC-40C9-971C-FA891860E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746" y="808954"/>
                <a:ext cx="3163450" cy="5757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11CDF1EB-DD8B-4C8F-AF02-F66ACB09FE43}"/>
                  </a:ext>
                </a:extLst>
              </p:cNvPr>
              <p:cNvSpPr/>
              <p:nvPr/>
            </p:nvSpPr>
            <p:spPr>
              <a:xfrm>
                <a:off x="6404190" y="791239"/>
                <a:ext cx="2726911" cy="575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b="1" dirty="0">
                    <a:solidFill>
                      <a:schemeClr val="tx1"/>
                    </a:solidFill>
                  </a:rPr>
                  <a:t>Equal-weighted method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)/(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</a:rPr>
                  <a:t> and </a:t>
                </a:r>
                <a:r>
                  <a:rPr lang="en-US" altLang="zh-TW" sz="1200" i="1" dirty="0">
                    <a:solidFill>
                      <a:schemeClr val="tx1"/>
                    </a:solidFill>
                  </a:rPr>
                  <a:t>w</a:t>
                </a:r>
                <a:r>
                  <a:rPr lang="en-US" altLang="zh-TW" sz="1200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TW" sz="1200" dirty="0">
                    <a:solidFill>
                      <a:schemeClr val="tx1"/>
                    </a:solidFill>
                  </a:rPr>
                  <a:t> =1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11CDF1EB-DD8B-4C8F-AF02-F66ACB09F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190" y="791239"/>
                <a:ext cx="2726911" cy="575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>
            <a:extLst>
              <a:ext uri="{FF2B5EF4-FFF2-40B4-BE49-F238E27FC236}">
                <a16:creationId xmlns:a16="http://schemas.microsoft.com/office/drawing/2014/main" id="{BE5D9D74-A4D4-4B84-A760-93E6D25FDBB6}"/>
              </a:ext>
            </a:extLst>
          </p:cNvPr>
          <p:cNvSpPr/>
          <p:nvPr/>
        </p:nvSpPr>
        <p:spPr>
          <a:xfrm>
            <a:off x="349462" y="857444"/>
            <a:ext cx="3029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zh-TW" sz="1400" b="1" dirty="0" err="1"/>
              <a:t>ADCmax</a:t>
            </a:r>
            <a:r>
              <a:rPr lang="en-US" altLang="zh-TW" sz="1400" b="1" dirty="0"/>
              <a:t> method</a:t>
            </a:r>
          </a:p>
          <a:p>
            <a:pPr lvl="1" algn="ctr"/>
            <a:r>
              <a:rPr lang="en-US" altLang="zh-TW" sz="1400" dirty="0" err="1"/>
              <a:t>ADCmax</a:t>
            </a:r>
            <a:r>
              <a:rPr lang="en-US" altLang="zh-TW" sz="1400" dirty="0"/>
              <a:t> strip to define (X, Y)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30D0F959-DC0A-480E-9D14-EE5696E7C6BF}"/>
              </a:ext>
            </a:extLst>
          </p:cNvPr>
          <p:cNvSpPr txBox="1"/>
          <p:nvPr/>
        </p:nvSpPr>
        <p:spPr>
          <a:xfrm>
            <a:off x="564907" y="621388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All the events chosen are after timing matching between BMs and ZDC crystals.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40" name="日期版面配置區 39">
            <a:extLst>
              <a:ext uri="{FF2B5EF4-FFF2-40B4-BE49-F238E27FC236}">
                <a16:creationId xmlns:a16="http://schemas.microsoft.com/office/drawing/2014/main" id="{C307089C-AB75-4F71-84DD-4B4413B4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36A750BA-79A3-4B0D-B0B6-70C1770C9C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0" y="1419137"/>
            <a:ext cx="2340000" cy="2340000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3B3A6AA5-7AB9-4EF1-8967-D80DA105D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0" y="3799747"/>
            <a:ext cx="2340000" cy="2340000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EB6E8A03-332C-4DCF-AA61-F5DB794579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52" y="1399446"/>
            <a:ext cx="2340000" cy="2340000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E5F918BB-CD7B-4ED7-8671-4855B88CB6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54" y="3792027"/>
            <a:ext cx="2340000" cy="2340000"/>
          </a:xfrm>
          <a:prstGeom prst="rect">
            <a:avLst/>
          </a:prstGeom>
        </p:spPr>
      </p:pic>
      <p:pic>
        <p:nvPicPr>
          <p:cNvPr id="46" name="圖片 45">
            <a:extLst>
              <a:ext uri="{FF2B5EF4-FFF2-40B4-BE49-F238E27FC236}">
                <a16:creationId xmlns:a16="http://schemas.microsoft.com/office/drawing/2014/main" id="{E5CE338B-2636-405D-ABD2-D036C1CED3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07" y="1406719"/>
            <a:ext cx="2340000" cy="2340000"/>
          </a:xfrm>
          <a:prstGeom prst="rect">
            <a:avLst/>
          </a:prstGeom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id="{86A2BA96-76B0-4356-A10E-CBABBD37E7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07" y="3806664"/>
            <a:ext cx="2340000" cy="2340000"/>
          </a:xfrm>
          <a:prstGeom prst="rect">
            <a:avLst/>
          </a:prstGeom>
        </p:spPr>
      </p:pic>
      <p:sp>
        <p:nvSpPr>
          <p:cNvPr id="48" name="投影片編號版面配置區 47">
            <a:extLst>
              <a:ext uri="{FF2B5EF4-FFF2-40B4-BE49-F238E27FC236}">
                <a16:creationId xmlns:a16="http://schemas.microsoft.com/office/drawing/2014/main" id="{034E4AF0-9072-441D-A9FD-C20342A76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8</a:t>
            </a:fld>
            <a:r>
              <a:rPr lang="en-US" altLang="ja-JP"/>
              <a:t>/11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025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>
            <a:extLst>
              <a:ext uri="{FF2B5EF4-FFF2-40B4-BE49-F238E27FC236}">
                <a16:creationId xmlns:a16="http://schemas.microsoft.com/office/drawing/2014/main" id="{1B5DDBFB-078B-4649-9FF1-B0DEF20C4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26" y="3889708"/>
            <a:ext cx="4680000" cy="234000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8AE3E1F8-6C32-43F6-86E7-912499C51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26" y="1488686"/>
            <a:ext cx="4680000" cy="23400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E884B3A9-5773-4920-A536-A948920CB0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90" y="1452311"/>
            <a:ext cx="2381804" cy="2381804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AC8D079-DFBC-4A5B-80AF-07092617E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89" y="3889709"/>
            <a:ext cx="2381804" cy="238180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ED7BDB5-7EEF-40BA-967A-506BF810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Find Position by Coming Hits :</a:t>
            </a:r>
            <a:r>
              <a:rPr lang="zh-TW" altLang="en-US" sz="3600" dirty="0"/>
              <a:t> </a:t>
            </a:r>
            <a:r>
              <a:rPr lang="en-US" altLang="zh-TW" sz="3600" dirty="0" err="1"/>
              <a:t>ADCmax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2D651B7-C038-469B-8B6B-8F162867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2938159-5B8C-4B76-8A72-C27FF515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7397FD-ECF4-4AB6-A37D-C2CA6A1C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9</a:t>
            </a:fld>
            <a:r>
              <a:rPr lang="en-US" altLang="ja-JP"/>
              <a:t>/11</a:t>
            </a:r>
            <a:endParaRPr lang="en-US" altLang="ja-JP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1B6FF64-F2B3-4AD9-BB5F-3BFAAA32A3F3}"/>
              </a:ext>
            </a:extLst>
          </p:cNvPr>
          <p:cNvSpPr/>
          <p:nvPr/>
        </p:nvSpPr>
        <p:spPr>
          <a:xfrm rot="16200000">
            <a:off x="21820" y="2453673"/>
            <a:ext cx="792089" cy="25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BM1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2348294-3886-489B-80E2-472019215754}"/>
              </a:ext>
            </a:extLst>
          </p:cNvPr>
          <p:cNvSpPr/>
          <p:nvPr/>
        </p:nvSpPr>
        <p:spPr>
          <a:xfrm rot="16200000">
            <a:off x="15646" y="4809224"/>
            <a:ext cx="841747" cy="25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BM2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3698489-B66A-48F5-9B7D-A503B5A78EEB}"/>
              </a:ext>
            </a:extLst>
          </p:cNvPr>
          <p:cNvSpPr/>
          <p:nvPr/>
        </p:nvSpPr>
        <p:spPr>
          <a:xfrm>
            <a:off x="349462" y="857444"/>
            <a:ext cx="3029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zh-TW" sz="1400" b="1" dirty="0" err="1"/>
              <a:t>ADCmax</a:t>
            </a:r>
            <a:r>
              <a:rPr lang="en-US" altLang="zh-TW" sz="1400" b="1" dirty="0"/>
              <a:t> method</a:t>
            </a:r>
          </a:p>
          <a:p>
            <a:pPr lvl="1" algn="ctr"/>
            <a:r>
              <a:rPr lang="en-US" altLang="zh-TW" sz="1400" dirty="0" err="1"/>
              <a:t>ADCmax</a:t>
            </a:r>
            <a:r>
              <a:rPr lang="en-US" altLang="zh-TW" sz="1400" dirty="0"/>
              <a:t> strip to define (X, Y)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DE0378-C213-4FE1-8859-90AD105C46B5}"/>
              </a:ext>
            </a:extLst>
          </p:cNvPr>
          <p:cNvSpPr/>
          <p:nvPr/>
        </p:nvSpPr>
        <p:spPr>
          <a:xfrm>
            <a:off x="3857702" y="957366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b="1" dirty="0"/>
              <a:t>1D in X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C8E7E7F-5F1A-4DC4-B20E-55E32D86B7DE}"/>
              </a:ext>
            </a:extLst>
          </p:cNvPr>
          <p:cNvSpPr/>
          <p:nvPr/>
        </p:nvSpPr>
        <p:spPr>
          <a:xfrm>
            <a:off x="6660232" y="957366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b="1" dirty="0"/>
              <a:t>1D in Y</a:t>
            </a:r>
          </a:p>
        </p:txBody>
      </p:sp>
    </p:spTree>
    <p:extLst>
      <p:ext uri="{BB962C8B-B14F-4D97-AF65-F5344CB8AC3E}">
        <p14:creationId xmlns:p14="http://schemas.microsoft.com/office/powerpoint/2010/main" val="652512262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slidesTemplate</Template>
  <TotalTime>27208</TotalTime>
  <Words>902</Words>
  <Application>Microsoft Office PowerPoint</Application>
  <PresentationFormat>如螢幕大小 (4:3)</PresentationFormat>
  <Paragraphs>217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標準デザイン</vt:lpstr>
      <vt:lpstr>ZDC crystal part : online monitoring 20251205</vt:lpstr>
      <vt:lpstr>Online Analysis Plot  PbWO4 + oldSiPM + CITIROC </vt:lpstr>
      <vt:lpstr>Raw Hit Distribution : BM1</vt:lpstr>
      <vt:lpstr>Raw Hit Distribution : BM2</vt:lpstr>
      <vt:lpstr>Raw Hit Distribution : PbWO4</vt:lpstr>
      <vt:lpstr>Raw Hit Distribution : PbWO4, ADC </vt:lpstr>
      <vt:lpstr>Raw Hit Distribution : PbWO4, ADC </vt:lpstr>
      <vt:lpstr>Beam Monitor : Find Position by Coming Hits </vt:lpstr>
      <vt:lpstr>Find Position by Coming Hits : ADCmax</vt:lpstr>
      <vt:lpstr>Find Position by Coming Hits : ADC-weighted</vt:lpstr>
      <vt:lpstr>Find Position by Coming Hits : Equal-weighted</vt:lpstr>
      <vt:lpstr>Position Correlation : BM is Equal-weighted </vt:lpstr>
      <vt:lpstr>Position Correlation : BM is ADC-weighted </vt:lpstr>
      <vt:lpstr>Position Correlation : BM is Equal-weighted </vt:lpstr>
      <vt:lpstr>Position Correlation : BM is ADC-weighted </vt:lpstr>
      <vt:lpstr>Position Resolution (Residual)  BM is Equal Weighted</vt:lpstr>
      <vt:lpstr>Position Resolution (Residual)  BM is ADC Weighted</vt:lpstr>
      <vt:lpstr>Clustering</vt:lpstr>
      <vt:lpstr>Produce PDF files One energy for one PDF file</vt:lpstr>
      <vt:lpstr>Energy VS Energy Resolution (w/o regression)</vt:lpstr>
      <vt:lpstr>Energy VS Position Resolution</vt:lpstr>
      <vt:lpstr> Rayleigh Distribution</vt:lpstr>
      <vt:lpstr>PowerPoint 簡報</vt:lpstr>
      <vt:lpstr>Misalignment Effect </vt:lpstr>
      <vt:lpstr>Unsymmetrical  Effect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Chia Yu</dc:creator>
  <cp:lastModifiedBy>宇翔 蕭</cp:lastModifiedBy>
  <cp:revision>751</cp:revision>
  <dcterms:created xsi:type="dcterms:W3CDTF">2018-07-15T10:16:04Z</dcterms:created>
  <dcterms:modified xsi:type="dcterms:W3CDTF">2025-12-21T07:19:47Z</dcterms:modified>
</cp:coreProperties>
</file>