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5" r:id="rId2"/>
    <p:sldId id="538" r:id="rId3"/>
    <p:sldId id="536" r:id="rId4"/>
    <p:sldId id="660" r:id="rId5"/>
    <p:sldId id="257" r:id="rId6"/>
    <p:sldId id="61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664" r:id="rId18"/>
    <p:sldId id="276" r:id="rId19"/>
    <p:sldId id="654" r:id="rId20"/>
    <p:sldId id="655" r:id="rId21"/>
    <p:sldId id="656" r:id="rId22"/>
    <p:sldId id="612" r:id="rId23"/>
    <p:sldId id="662" r:id="rId24"/>
    <p:sldId id="258" r:id="rId25"/>
    <p:sldId id="665" r:id="rId26"/>
    <p:sldId id="659" r:id="rId27"/>
    <p:sldId id="614" r:id="rId28"/>
    <p:sldId id="615" r:id="rId29"/>
    <p:sldId id="616" r:id="rId30"/>
    <p:sldId id="468" r:id="rId31"/>
    <p:sldId id="617" r:id="rId32"/>
    <p:sldId id="531" r:id="rId33"/>
    <p:sldId id="533" r:id="rId34"/>
    <p:sldId id="599" r:id="rId35"/>
    <p:sldId id="269" r:id="rId36"/>
    <p:sldId id="272" r:id="rId37"/>
    <p:sldId id="273" r:id="rId38"/>
    <p:sldId id="464" r:id="rId39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6600"/>
    <a:srgbClr val="0000FF"/>
    <a:srgbClr val="FF00FF"/>
    <a:srgbClr val="FFCCFF"/>
    <a:srgbClr val="99CCFF"/>
    <a:srgbClr val="FF9900"/>
    <a:srgbClr val="FFFFCC"/>
    <a:srgbClr val="3399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6" autoAdjust="0"/>
    <p:restoredTop sz="95621" autoAdjust="0"/>
  </p:normalViewPr>
  <p:slideViewPr>
    <p:cSldViewPr>
      <p:cViewPr>
        <p:scale>
          <a:sx n="96" d="100"/>
          <a:sy n="96" d="100"/>
        </p:scale>
        <p:origin x="1788" y="4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37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83E71-3ED3-4DCF-AD27-D8AB6BE6410A}" type="datetimeFigureOut">
              <a:rPr lang="zh-TW" altLang="en-US" smtClean="0"/>
              <a:t>2025/12/23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741C7-9BEE-48BE-841E-F447BA105E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10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2989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728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741C7-9BEE-48BE-841E-F447BA105E02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220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8642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 large x region, valence quarks carry most of the pion’s momentum.</a:t>
            </a:r>
          </a:p>
          <a:p>
            <a:r>
              <a:rPr lang="en-US" altLang="zh-TW" dirty="0"/>
              <a:t>Quarks are very energetic, so there are fewer soft gluons.</a:t>
            </a:r>
          </a:p>
          <a:p>
            <a:r>
              <a:rPr lang="en-US" altLang="zh-TW" dirty="0"/>
              <a:t>This region marks the transition between </a:t>
            </a:r>
            <a:r>
              <a:rPr lang="en-US" altLang="zh-TW" b="1" dirty="0"/>
              <a:t>perturbative QCD (</a:t>
            </a:r>
            <a:r>
              <a:rPr lang="en-US" altLang="zh-TW" b="1" dirty="0" err="1"/>
              <a:t>pQCD</a:t>
            </a:r>
            <a:r>
              <a:rPr lang="en-US" altLang="zh-TW" b="1" dirty="0"/>
              <a:t>)</a:t>
            </a:r>
            <a:r>
              <a:rPr lang="en-US" altLang="zh-TW" dirty="0"/>
              <a:t> and </a:t>
            </a:r>
            <a:r>
              <a:rPr lang="en-US" altLang="zh-TW" b="1" dirty="0"/>
              <a:t>non-perturbative QCD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It is a key testing ground for theorists to study QCD dynamics at the boundary of simple vs. complex behavior.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741C7-9BEE-48BE-841E-F447BA105E02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700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sz="1200" dirty="0"/>
                  <a:t>The nucleon is not a rigid 3-quark system; </a:t>
                </a:r>
                <a:r>
                  <a:rPr lang="en-US" altLang="zh-TW" sz="1200" b="1" dirty="0"/>
                  <a:t>it is dressed by a cloud of mesons because of chiral symmetry breaking in QCD. </a:t>
                </a:r>
                <a:r>
                  <a:rPr lang="en-US" altLang="zh-TW" sz="1200" dirty="0"/>
                  <a:t>Therefore, the proton’s wavefunction is expanded not just as a bare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ar-AE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sz="120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zh-TW" altLang="ar-AE" sz="1200" i="1">
                            <a:latin typeface="Cambria Math" panose="02040503050406030204" pitchFamily="18" charset="0"/>
                          </a:rPr>
                          <m:t>𝑢𝑢𝑑</m:t>
                        </m:r>
                      </m:e>
                    </m:d>
                  </m:oMath>
                </a14:m>
                <a:r>
                  <a:rPr lang="zh-TW" altLang="en-US" sz="1200" dirty="0"/>
                  <a:t> </a:t>
                </a:r>
                <a:r>
                  <a:rPr lang="en-US" altLang="zh-TW" sz="1200" dirty="0"/>
                  <a:t>state, but as </a:t>
                </a:r>
                <a:r>
                  <a:rPr lang="en-US" altLang="zh-TW" sz="1200" b="1" dirty="0"/>
                  <a:t>a superposition that includes pion–baryon components</a:t>
                </a:r>
                <a:r>
                  <a:rPr lang="zh-TW" altLang="en-US" sz="1200" b="1" dirty="0"/>
                  <a:t> </a:t>
                </a:r>
                <a:r>
                  <a:rPr lang="en-US" altLang="zh-TW" sz="1200" b="1" dirty="0"/>
                  <a:t>:</a:t>
                </a:r>
              </a:p>
              <a:p>
                <a:endParaRPr lang="en-US" altLang="zh-TW" sz="1200" b="1" dirty="0"/>
              </a:p>
              <a:p>
                <a:r>
                  <a:rPr lang="en-US" altLang="zh-TW" sz="1200" dirty="0"/>
                  <a:t>The </a:t>
                </a:r>
                <a:r>
                  <a:rPr lang="en-US" altLang="zh-TW" sz="1200" b="1" dirty="0"/>
                  <a:t>pion and kaon structures can be explored through the Sullivan process </a:t>
                </a:r>
                <a:r>
                  <a:rPr lang="en-US" altLang="zh-TW" sz="1200" dirty="0"/>
                  <a:t>in deep inelastic scattering (DIS). This approach provides a unique opportunity, since direct pion and kaon beams are very limited at existing facilities.</a:t>
                </a:r>
              </a:p>
              <a:p>
                <a:pPr marL="285750" indent="-285750">
                  <a:buFontTx/>
                  <a:buChar char="-"/>
                </a:pPr>
                <a:endParaRPr lang="en-US" altLang="zh-TW" sz="1200" b="1" dirty="0"/>
              </a:p>
              <a:p>
                <a:pPr marL="285750" indent="-285750">
                  <a:buFontTx/>
                  <a:buChar char="-"/>
                </a:pPr>
                <a:endParaRPr lang="en-US" altLang="zh-TW" sz="1200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zh-TW" sz="1200" b="1" dirty="0"/>
                  <a:t>pion–baryon states</a:t>
                </a:r>
                <a:r>
                  <a:rPr lang="en-US" altLang="zh-TW" sz="1200" dirty="0"/>
                  <a:t> (mesonic dressing dominated by </a:t>
                </a:r>
                <a:r>
                  <a:rPr lang="en-US" altLang="zh-TW" sz="1200" dirty="0" err="1"/>
                  <a:t>pions</a:t>
                </a:r>
                <a:r>
                  <a:rPr lang="en-US" altLang="zh-TW" sz="1200" dirty="0"/>
                  <a:t>).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TW" sz="1200" b="1" dirty="0"/>
                  <a:t>kaon–hyperon states</a:t>
                </a:r>
                <a:r>
                  <a:rPr lang="en-US" altLang="zh-TW" sz="1200" dirty="0"/>
                  <a:t>, where the proton fluctuates into a </a:t>
                </a:r>
                <a:r>
                  <a:rPr lang="en-US" altLang="zh-TW" sz="1200" b="1" dirty="0"/>
                  <a:t>hyperon (</a:t>
                </a:r>
                <a14:m>
                  <m:oMath xmlns:m="http://schemas.openxmlformats.org/officeDocument/2006/math">
                    <m:r>
                      <a:rPr lang="el-GR" altLang="zh-TW" sz="1200" b="1" i="1">
                        <a:latin typeface="Cambria Math" panose="02040503050406030204" pitchFamily="18" charset="0"/>
                      </a:rPr>
                      <m:t>𝚲</m:t>
                    </m:r>
                    <m:r>
                      <a:rPr lang="el-GR" altLang="zh-TW" sz="12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zh-TW" sz="1200" b="1" i="1">
                        <a:latin typeface="Cambria Math" panose="02040503050406030204" pitchFamily="18" charset="0"/>
                      </a:rPr>
                      <m:t>𝚺</m:t>
                    </m:r>
                  </m:oMath>
                </a14:m>
                <a:r>
                  <a:rPr lang="el-GR" altLang="zh-TW" sz="1200" b="1" dirty="0"/>
                  <a:t>) </a:t>
                </a:r>
                <a:r>
                  <a:rPr lang="en-US" altLang="zh-TW" sz="1200" b="1" dirty="0"/>
                  <a:t>plus a kaon</a:t>
                </a:r>
                <a:r>
                  <a:rPr lang="en-US" altLang="zh-TW" sz="1200" dirty="0"/>
                  <a:t>. It  contributes less than than the pion ones because kaons are heavier.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Tx/>
                  <a:buChar char="-"/>
                </a:pPr>
                <a:r>
                  <a:rPr lang="en-US" altLang="zh-TW" sz="1200" b="1" dirty="0"/>
                  <a:t>pion–baryon states</a:t>
                </a:r>
                <a:r>
                  <a:rPr lang="en-US" altLang="zh-TW" sz="1200" dirty="0"/>
                  <a:t> (mesonic dressing dominated by </a:t>
                </a:r>
                <a:r>
                  <a:rPr lang="en-US" altLang="zh-TW" sz="1200" dirty="0" err="1"/>
                  <a:t>pions</a:t>
                </a:r>
                <a:r>
                  <a:rPr lang="en-US" altLang="zh-TW" sz="1200" dirty="0"/>
                  <a:t>).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TW" sz="1200" b="1" dirty="0"/>
                  <a:t>kaon–hyperon states</a:t>
                </a:r>
                <a:r>
                  <a:rPr lang="en-US" altLang="zh-TW" sz="1200" dirty="0"/>
                  <a:t>, where the proton fluctuates into a </a:t>
                </a:r>
                <a:r>
                  <a:rPr lang="en-US" altLang="zh-TW" sz="1200" b="1" dirty="0"/>
                  <a:t>hyperon (</a:t>
                </a:r>
                <a:r>
                  <a:rPr lang="el-GR" altLang="zh-TW" sz="1200" b="1" i="0">
                    <a:latin typeface="Cambria Math" panose="02040503050406030204" pitchFamily="18" charset="0"/>
                  </a:rPr>
                  <a:t>𝚲,𝚺</a:t>
                </a:r>
                <a:r>
                  <a:rPr lang="el-GR" altLang="zh-TW" sz="1200" b="1" dirty="0"/>
                  <a:t>) </a:t>
                </a:r>
                <a:r>
                  <a:rPr lang="en-US" altLang="zh-TW" sz="1200" b="1" dirty="0"/>
                  <a:t>plus a kaon</a:t>
                </a:r>
                <a:r>
                  <a:rPr lang="en-US" altLang="zh-TW" sz="1200" dirty="0"/>
                  <a:t>. It  contributes less than than the pion ones because kaons are heavier.</a:t>
                </a: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741C7-9BEE-48BE-841E-F447BA105E02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687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0" y="3429448"/>
            <a:ext cx="9144000" cy="68687"/>
          </a:xfrm>
          <a:prstGeom prst="rect">
            <a:avLst/>
          </a:prstGeom>
          <a:solidFill>
            <a:srgbClr val="33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5" name="Rectangle 3"/>
          <p:cNvSpPr>
            <a:spLocks noChangeArrowheads="1"/>
          </p:cNvSpPr>
          <p:nvPr userDrawn="1"/>
        </p:nvSpPr>
        <p:spPr bwMode="auto">
          <a:xfrm>
            <a:off x="428644" y="3284985"/>
            <a:ext cx="1446175" cy="13890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6" name="Rectangle 4"/>
          <p:cNvSpPr>
            <a:spLocks noChangeArrowheads="1"/>
          </p:cNvSpPr>
          <p:nvPr userDrawn="1"/>
        </p:nvSpPr>
        <p:spPr bwMode="auto">
          <a:xfrm>
            <a:off x="8280400" y="6552931"/>
            <a:ext cx="863600" cy="7143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77497"/>
            <a:ext cx="6400800" cy="21613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ja-JP" altLang="en-US" noProof="0"/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8893175" y="1158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8726488" y="1158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8893175" y="2809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085" name="Group 13"/>
          <p:cNvGrpSpPr>
            <a:grpSpLocks/>
          </p:cNvGrpSpPr>
          <p:nvPr userDrawn="1"/>
        </p:nvGrpSpPr>
        <p:grpSpPr bwMode="auto">
          <a:xfrm rot="-10800000">
            <a:off x="73022" y="6502132"/>
            <a:ext cx="355619" cy="301537"/>
            <a:chOff x="113" y="4020"/>
            <a:chExt cx="195" cy="195"/>
          </a:xfrm>
        </p:grpSpPr>
        <p:sp>
          <p:nvSpPr>
            <p:cNvPr id="3086" name="Rectangle 14"/>
            <p:cNvSpPr>
              <a:spLocks noChangeArrowheads="1"/>
            </p:cNvSpPr>
            <p:nvPr userDrawn="1"/>
          </p:nvSpPr>
          <p:spPr bwMode="auto">
            <a:xfrm>
              <a:off x="218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7" name="Rectangle 15"/>
            <p:cNvSpPr>
              <a:spLocks noChangeArrowheads="1"/>
            </p:cNvSpPr>
            <p:nvPr userDrawn="1"/>
          </p:nvSpPr>
          <p:spPr bwMode="auto">
            <a:xfrm>
              <a:off x="113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8" name="Rectangle 16"/>
            <p:cNvSpPr>
              <a:spLocks noChangeArrowheads="1"/>
            </p:cNvSpPr>
            <p:nvPr userDrawn="1"/>
          </p:nvSpPr>
          <p:spPr bwMode="auto">
            <a:xfrm>
              <a:off x="218" y="4124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1346788"/>
            <a:ext cx="8642350" cy="2130709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1" y="6549899"/>
            <a:ext cx="1874818" cy="307635"/>
          </a:xfrm>
        </p:spPr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763688" y="6549899"/>
            <a:ext cx="5904656" cy="3050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524000" y="6560138"/>
            <a:ext cx="1620000" cy="297862"/>
          </a:xfrm>
        </p:spPr>
        <p:txBody>
          <a:bodyPr/>
          <a:lstStyle/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691680" y="6557147"/>
            <a:ext cx="5976663" cy="3008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489693" y="6557147"/>
            <a:ext cx="1620000" cy="295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/25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idx="1"/>
          </p:nvPr>
        </p:nvSpPr>
        <p:spPr>
          <a:xfrm>
            <a:off x="10725" y="894730"/>
            <a:ext cx="9128792" cy="5657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8410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roup 17"/>
          <p:cNvGrpSpPr>
            <a:grpSpLocks/>
          </p:cNvGrpSpPr>
          <p:nvPr userDrawn="1"/>
        </p:nvGrpSpPr>
        <p:grpSpPr bwMode="auto">
          <a:xfrm rot="-10800000">
            <a:off x="73818" y="6491114"/>
            <a:ext cx="309563" cy="309562"/>
            <a:chOff x="113" y="4020"/>
            <a:chExt cx="195" cy="195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218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113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218" y="4124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</p:grp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0725" y="823293"/>
            <a:ext cx="9150484" cy="71437"/>
          </a:xfrm>
          <a:prstGeom prst="rect">
            <a:avLst/>
          </a:prstGeom>
          <a:solidFill>
            <a:srgbClr val="33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430925" y="678830"/>
            <a:ext cx="1447201" cy="14446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8275917" y="6552009"/>
            <a:ext cx="863600" cy="7143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2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2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Title</a:t>
            </a:r>
            <a:endParaRPr lang="ja-JP" altLang="en-US" dirty="0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8965878" y="438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8799191" y="438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8965878" y="2089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0725" y="6549394"/>
            <a:ext cx="1829258" cy="3086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22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691680" y="6552931"/>
            <a:ext cx="5976664" cy="305069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509950" y="6549394"/>
            <a:ext cx="1620000" cy="305069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/25</a:t>
            </a:r>
          </a:p>
        </p:txBody>
      </p:sp>
      <p:sp>
        <p:nvSpPr>
          <p:cNvPr id="17" name="文字版面配置區 2"/>
          <p:cNvSpPr>
            <a:spLocks noGrp="1"/>
          </p:cNvSpPr>
          <p:nvPr>
            <p:ph type="body" idx="1"/>
          </p:nvPr>
        </p:nvSpPr>
        <p:spPr>
          <a:xfrm>
            <a:off x="10725" y="894730"/>
            <a:ext cx="9128792" cy="565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33CC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533993"/>
        </a:buClr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i.org/10.1088/1674-1137/abae52" TargetMode="Externa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921768"/>
          </a:xfrm>
        </p:spPr>
        <p:txBody>
          <a:bodyPr>
            <a:normAutofit/>
          </a:bodyPr>
          <a:lstStyle/>
          <a:p>
            <a:r>
              <a:rPr lang="en-US" altLang="zh-TW" sz="2000" b="1" dirty="0"/>
              <a:t>Chia-Yu Hsieh</a:t>
            </a:r>
          </a:p>
          <a:p>
            <a:r>
              <a:rPr lang="en-US" altLang="zh-TW" sz="2000" b="1" dirty="0"/>
              <a:t>Institute of Physics, Academia </a:t>
            </a:r>
            <a:r>
              <a:rPr lang="en-US" altLang="zh-TW" sz="2000" b="1" dirty="0" err="1"/>
              <a:t>Sinica</a:t>
            </a:r>
            <a:r>
              <a:rPr lang="en-US" altLang="zh-TW" sz="2000" b="1" dirty="0"/>
              <a:t>, Taiwan</a:t>
            </a:r>
          </a:p>
          <a:p>
            <a:r>
              <a:rPr lang="en-US" altLang="zh-TW" sz="2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on behalf of the ZDC</a:t>
            </a:r>
            <a:r>
              <a:rPr lang="zh-TW" altLang="en-US" sz="2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</a:t>
            </a:r>
            <a:r>
              <a:rPr lang="en-US" altLang="zh-TW" sz="20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ECal</a:t>
            </a:r>
            <a:r>
              <a:rPr lang="en-US" altLang="zh-TW" sz="2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Taiwan Group</a:t>
            </a:r>
            <a:endParaRPr lang="zh-TW" altLang="en-US" sz="2000" b="1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0824" y="1340768"/>
            <a:ext cx="8893175" cy="2136729"/>
          </a:xfrm>
        </p:spPr>
        <p:txBody>
          <a:bodyPr/>
          <a:lstStyle/>
          <a:p>
            <a:r>
              <a:rPr lang="en-US" altLang="zh-TW" sz="4000" dirty="0"/>
              <a:t>ZDC</a:t>
            </a:r>
            <a:r>
              <a:rPr lang="zh-TW" altLang="en-US" sz="4000" dirty="0"/>
              <a:t> </a:t>
            </a:r>
            <a:r>
              <a:rPr lang="en-US" altLang="zh-TW" sz="4000" dirty="0"/>
              <a:t>ECAL</a:t>
            </a:r>
            <a:r>
              <a:rPr lang="zh-TW" altLang="en-US" sz="4000" dirty="0"/>
              <a:t> </a:t>
            </a:r>
            <a:r>
              <a:rPr lang="en-US" altLang="zh-TW" sz="4000" dirty="0"/>
              <a:t>for </a:t>
            </a:r>
            <a:r>
              <a:rPr lang="en-US" altLang="zh-TW" sz="4000" dirty="0" err="1"/>
              <a:t>ePIC</a:t>
            </a:r>
            <a:r>
              <a:rPr lang="zh-TW" altLang="en-US" sz="4000" dirty="0"/>
              <a:t> </a:t>
            </a:r>
            <a:r>
              <a:rPr lang="en-US" altLang="zh-TW" sz="4000" dirty="0"/>
              <a:t>Experiment</a:t>
            </a:r>
            <a:br>
              <a:rPr lang="en-US" altLang="zh-TW" sz="3200" dirty="0"/>
            </a:br>
            <a:br>
              <a:rPr lang="en-US" altLang="ja-JP" sz="1100" dirty="0"/>
            </a:br>
            <a:br>
              <a:rPr lang="en-US" altLang="ja-JP" sz="1100" dirty="0"/>
            </a:br>
            <a:r>
              <a:rPr lang="en-US" altLang="ja-JP" sz="2400" dirty="0"/>
              <a:t>TIDC </a:t>
            </a:r>
            <a:r>
              <a:rPr lang="en-US" altLang="zh-TW" sz="2400" dirty="0"/>
              <a:t>2026 @  </a:t>
            </a:r>
            <a:r>
              <a:rPr lang="zh-TW" altLang="en-US" sz="2400" dirty="0"/>
              <a:t>台中</a:t>
            </a:r>
            <a:r>
              <a:rPr lang="en-US" altLang="zh-TW" sz="2400" dirty="0"/>
              <a:t>, </a:t>
            </a:r>
            <a:r>
              <a:rPr lang="zh-TW" altLang="en-US" sz="2400" dirty="0"/>
              <a:t>台灣</a:t>
            </a:r>
            <a:endParaRPr lang="zh-TW" altLang="en-US" sz="16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47" y="188834"/>
            <a:ext cx="1224136" cy="1224136"/>
          </a:xfrm>
          <a:prstGeom prst="rect">
            <a:avLst/>
          </a:prstGeom>
        </p:spPr>
      </p:pic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zh-TW" dirty="0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26" name="Picture 25" descr="A red and blue arrow in a circle&#10;&#10;AI-generated content may be incorrect.">
            <a:extLst>
              <a:ext uri="{FF2B5EF4-FFF2-40B4-BE49-F238E27FC236}">
                <a16:creationId xmlns:a16="http://schemas.microsoft.com/office/drawing/2014/main" id="{99FAC71B-B4C5-0117-CB70-4A5E98DCE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6" y="171740"/>
            <a:ext cx="1623994" cy="11692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D3319DF-D923-4CA1-A4C7-79A6F5169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2883"/>
            <a:ext cx="1152128" cy="986990"/>
          </a:xfrm>
          <a:prstGeom prst="rect">
            <a:avLst/>
          </a:prstGeom>
        </p:spPr>
      </p:pic>
      <p:pic>
        <p:nvPicPr>
          <p:cNvPr id="1026" name="Picture 2" descr="臺大校徽- 國立臺灣大學">
            <a:extLst>
              <a:ext uri="{FF2B5EF4-FFF2-40B4-BE49-F238E27FC236}">
                <a16:creationId xmlns:a16="http://schemas.microsoft.com/office/drawing/2014/main" id="{E3CCA0A2-8BF1-4D35-8453-3FF9B6B8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6264"/>
            <a:ext cx="1179290" cy="11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1A6F97-168A-496B-A469-BB131486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8470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Prototype : Selection Criteria</a:t>
            </a:r>
            <a:endParaRPr/>
          </a:p>
        </p:txBody>
      </p:sp>
      <p:sp>
        <p:nvSpPr>
          <p:cNvPr id="174" name="Google Shape;174;p10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175" name="Google Shape;175;p10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3872" y="945596"/>
            <a:ext cx="3781318" cy="354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/>
        </p:nvSpPr>
        <p:spPr>
          <a:xfrm>
            <a:off x="3436412" y="4555781"/>
            <a:ext cx="5420041" cy="181584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 Criteria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eriod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2.5 MeV &lt; Eₘₐₓ &lt; 20 MeV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Selects data within the linear response range.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Removes low-momentum photons originating from the beam.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eriod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Left and Right Crystals Fired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hits in both FEE-left and FEE-right channels.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Eliminates events containing only noise.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Google Shape;178;p10"/>
          <p:cNvGrpSpPr/>
          <p:nvPr/>
        </p:nvGrpSpPr>
        <p:grpSpPr>
          <a:xfrm>
            <a:off x="631066" y="3843484"/>
            <a:ext cx="2411641" cy="2585323"/>
            <a:chOff x="5337842" y="3429000"/>
            <a:chExt cx="2498803" cy="2673588"/>
          </a:xfrm>
        </p:grpSpPr>
        <p:grpSp>
          <p:nvGrpSpPr>
            <p:cNvPr id="179" name="Google Shape;179;p10"/>
            <p:cNvGrpSpPr/>
            <p:nvPr/>
          </p:nvGrpSpPr>
          <p:grpSpPr>
            <a:xfrm>
              <a:off x="5337842" y="3429000"/>
              <a:ext cx="2498803" cy="2414888"/>
              <a:chOff x="6193258" y="4093048"/>
              <a:chExt cx="2498803" cy="2414888"/>
            </a:xfrm>
          </p:grpSpPr>
          <p:pic>
            <p:nvPicPr>
              <p:cNvPr id="180" name="Google Shape;180;p10"/>
              <p:cNvPicPr preferRelativeResize="0"/>
              <p:nvPr/>
            </p:nvPicPr>
            <p:blipFill rotWithShape="1">
              <a:blip r:embed="rId4">
                <a:alphaModFix/>
              </a:blip>
              <a:srcRect t="36237" r="67348" b="33457"/>
              <a:stretch/>
            </p:blipFill>
            <p:spPr>
              <a:xfrm>
                <a:off x="6193258" y="4431602"/>
                <a:ext cx="2237017" cy="20763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" name="Google Shape;181;p10"/>
              <p:cNvSpPr txBox="1"/>
              <p:nvPr/>
            </p:nvSpPr>
            <p:spPr>
              <a:xfrm>
                <a:off x="6205650" y="4093048"/>
                <a:ext cx="2486411" cy="35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Beam profile @ 47MeV </a:t>
                </a:r>
                <a:endParaRPr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2" name="Google Shape;182;p10"/>
            <p:cNvSpPr/>
            <p:nvPr/>
          </p:nvSpPr>
          <p:spPr>
            <a:xfrm>
              <a:off x="5580112" y="3767554"/>
              <a:ext cx="936104" cy="1893694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6516216" y="3767631"/>
              <a:ext cx="864096" cy="1893694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5337842" y="5733256"/>
              <a:ext cx="10801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FEE left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0"/>
            <p:cNvSpPr txBox="1"/>
            <p:nvPr/>
          </p:nvSpPr>
          <p:spPr>
            <a:xfrm>
              <a:off x="6521432" y="5733256"/>
              <a:ext cx="1218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FEE right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10"/>
          <p:cNvGrpSpPr/>
          <p:nvPr/>
        </p:nvGrpSpPr>
        <p:grpSpPr>
          <a:xfrm>
            <a:off x="592440" y="1160724"/>
            <a:ext cx="2194417" cy="2232915"/>
            <a:chOff x="5902398" y="4290251"/>
            <a:chExt cx="2194417" cy="2232915"/>
          </a:xfrm>
        </p:grpSpPr>
        <p:pic>
          <p:nvPicPr>
            <p:cNvPr id="187" name="Google Shape;18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02398" y="4290251"/>
              <a:ext cx="2194417" cy="2232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10"/>
            <p:cNvSpPr txBox="1"/>
            <p:nvPr/>
          </p:nvSpPr>
          <p:spPr>
            <a:xfrm>
              <a:off x="6800671" y="6093296"/>
              <a:ext cx="12961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17FDCB4-D182-4D96-9CA2-62E1901C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10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1</a:t>
            </a:r>
            <a:r>
              <a:rPr lang="en-US" sz="3600" baseline="30000"/>
              <a:t>st</a:t>
            </a:r>
            <a:r>
              <a:rPr lang="en-US" sz="3600"/>
              <a:t> Prototype : Data and MC Comparison</a:t>
            </a:r>
            <a:endParaRPr sz="3600"/>
          </a:p>
        </p:txBody>
      </p:sp>
      <p:sp>
        <p:nvSpPr>
          <p:cNvPr id="195" name="Google Shape;195;p11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196" name="Google Shape;196;p11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pSp>
        <p:nvGrpSpPr>
          <p:cNvPr id="197" name="Google Shape;197;p11"/>
          <p:cNvGrpSpPr/>
          <p:nvPr/>
        </p:nvGrpSpPr>
        <p:grpSpPr>
          <a:xfrm>
            <a:off x="179512" y="955981"/>
            <a:ext cx="8277343" cy="3367551"/>
            <a:chOff x="1043608" y="1052736"/>
            <a:chExt cx="7269231" cy="2893278"/>
          </a:xfrm>
        </p:grpSpPr>
        <p:pic>
          <p:nvPicPr>
            <p:cNvPr id="198" name="Google Shape;198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43608" y="1052736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66685" y="1052736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89762" y="1066014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1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517034" y="4965565"/>
            <a:ext cx="5118891" cy="92328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comparison between data and Monte Carlo (MC) for the 47 MeV positron beam shows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overall consistency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11"/>
          <p:cNvGrpSpPr/>
          <p:nvPr/>
        </p:nvGrpSpPr>
        <p:grpSpPr>
          <a:xfrm>
            <a:off x="6105276" y="4339687"/>
            <a:ext cx="2194417" cy="2232915"/>
            <a:chOff x="5902398" y="4290251"/>
            <a:chExt cx="2194417" cy="2232915"/>
          </a:xfrm>
        </p:grpSpPr>
        <p:pic>
          <p:nvPicPr>
            <p:cNvPr id="204" name="Google Shape;204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02398" y="4290251"/>
              <a:ext cx="2194417" cy="2232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1"/>
            <p:cNvSpPr txBox="1"/>
            <p:nvPr/>
          </p:nvSpPr>
          <p:spPr>
            <a:xfrm>
              <a:off x="6800671" y="6093296"/>
              <a:ext cx="12961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A4DFA3F-7AA4-4FDB-9725-C93EE3E3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11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1</a:t>
            </a:r>
            <a:r>
              <a:rPr lang="en-US" sz="3200" baseline="30000"/>
              <a:t>st</a:t>
            </a:r>
            <a:r>
              <a:rPr lang="en-US" sz="3200"/>
              <a:t> Prototype : </a:t>
            </a:r>
            <a:br>
              <a:rPr lang="en-US" sz="3200"/>
            </a:br>
            <a:r>
              <a:rPr lang="en-US" sz="3200"/>
              <a:t>Energy Resolution </a:t>
            </a:r>
            <a:r>
              <a:rPr lang="en-US" sz="3200" u="sng"/>
              <a:t>w/o Energy Regression</a:t>
            </a:r>
            <a:endParaRPr sz="3200" u="sng"/>
          </a:p>
        </p:txBody>
      </p:sp>
      <p:sp>
        <p:nvSpPr>
          <p:cNvPr id="212" name="Google Shape;212;p12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13" name="Google Shape;213;p12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214" name="Google Shape;214;p12"/>
          <p:cNvSpPr/>
          <p:nvPr/>
        </p:nvSpPr>
        <p:spPr>
          <a:xfrm>
            <a:off x="378814" y="5016352"/>
            <a:ext cx="8568951" cy="92333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resolution without energy regression is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14% for the 47 MeV beam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After accounting for the beam momentum resolution provided,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energy resolution improves to approximately 11%.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1453921"/>
            <a:ext cx="3168352" cy="316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 txBox="1"/>
          <p:nvPr/>
        </p:nvSpPr>
        <p:spPr>
          <a:xfrm>
            <a:off x="1836887" y="941428"/>
            <a:ext cx="22668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47MeV positron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3457387" y="1349205"/>
            <a:ext cx="1060517" cy="8309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E5x5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Fettig</a:t>
            </a:r>
            <a:endParaRPr sz="16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p12"/>
          <p:cNvGrpSpPr/>
          <p:nvPr/>
        </p:nvGrpSpPr>
        <p:grpSpPr>
          <a:xfrm>
            <a:off x="5283817" y="1971813"/>
            <a:ext cx="3120745" cy="1998050"/>
            <a:chOff x="6035823" y="1364222"/>
            <a:chExt cx="3120745" cy="1998050"/>
          </a:xfrm>
        </p:grpSpPr>
        <p:pic>
          <p:nvPicPr>
            <p:cNvPr id="219" name="Google Shape;219;p12"/>
            <p:cNvPicPr preferRelativeResize="0"/>
            <p:nvPr/>
          </p:nvPicPr>
          <p:blipFill rotWithShape="1">
            <a:blip r:embed="rId4">
              <a:alphaModFix/>
            </a:blip>
            <a:srcRect l="22258" t="20359" r="47551" b="52443"/>
            <a:stretch/>
          </p:blipFill>
          <p:spPr>
            <a:xfrm>
              <a:off x="6035823" y="1364222"/>
              <a:ext cx="2834439" cy="1396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12"/>
            <p:cNvSpPr/>
            <p:nvPr/>
          </p:nvSpPr>
          <p:spPr>
            <a:xfrm>
              <a:off x="6035823" y="1669409"/>
              <a:ext cx="2928665" cy="175415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2"/>
            <p:cNvSpPr txBox="1"/>
            <p:nvPr/>
          </p:nvSpPr>
          <p:spPr>
            <a:xfrm>
              <a:off x="6072254" y="2777497"/>
              <a:ext cx="30843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Energy resolution of 47MeV momentum resolution = 11.6%</a:t>
              </a:r>
              <a:endParaRPr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981F54C-C2C6-42D4-B2BE-B9DC94F9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12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Design of 2</a:t>
            </a:r>
            <a:r>
              <a:rPr lang="en-US" baseline="30000"/>
              <a:t>nd</a:t>
            </a:r>
            <a:r>
              <a:rPr lang="en-US"/>
              <a:t> Prototype</a:t>
            </a:r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aphicFrame>
        <p:nvGraphicFramePr>
          <p:cNvPr id="230" name="Google Shape;230;p13"/>
          <p:cNvGraphicFramePr/>
          <p:nvPr/>
        </p:nvGraphicFramePr>
        <p:xfrm>
          <a:off x="1129970" y="1517464"/>
          <a:ext cx="7169725" cy="1097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8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Material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Light yield (photons/MeV)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Relative to LYSO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LYSO 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~32,000 – 38,000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1.0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PbWO₄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~200 – 400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≈ 1/100 of LYSO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1" name="Google Shape;231;p13"/>
          <p:cNvGraphicFramePr/>
          <p:nvPr/>
        </p:nvGraphicFramePr>
        <p:xfrm>
          <a:off x="1601028" y="3127878"/>
          <a:ext cx="6227625" cy="1097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Sensor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Typical Gain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Relative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SiPM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~10⁵ – 10⁶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1.0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APD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~10² – 10³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≈ 1/1000 – 1/10,000 of SiPM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2" name="Google Shape;232;p13"/>
          <p:cNvSpPr txBox="1"/>
          <p:nvPr/>
        </p:nvSpPr>
        <p:spPr>
          <a:xfrm>
            <a:off x="3517575" y="1010746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Choice of crystal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3670714" y="2747504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Choice of sensor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 txBox="1"/>
          <p:nvPr/>
        </p:nvSpPr>
        <p:spPr>
          <a:xfrm>
            <a:off x="1441927" y="4497508"/>
            <a:ext cx="6545805" cy="181584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prototype @ 2023-2024 : LYSO + SIPM, </a:t>
            </a: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saturation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2nd prototype @ 2024-2025 : </a:t>
            </a: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the gain.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gain of an APD is about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 times lower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than that of a SiPM.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PbWO₄ + SiPM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light yield of PbWO₄ is about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 times lower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than that of LYSO.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continue using CITIROC as DAQ system.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F94322A-6E32-4DF0-B3A3-E3148C6B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13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ZDC ECAL Prototype</a:t>
            </a:r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aphicFrame>
        <p:nvGraphicFramePr>
          <p:cNvPr id="243" name="Google Shape;243;p14"/>
          <p:cNvGraphicFramePr/>
          <p:nvPr/>
        </p:nvGraphicFramePr>
        <p:xfrm>
          <a:off x="162378" y="4614811"/>
          <a:ext cx="8816275" cy="1289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4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7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05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sensor/crystal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8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05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nd</a:t>
                      </a: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2024-2025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APD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>
                        <a:solidFill>
                          <a:srgbClr val="0000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1cm*1cm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6.6cm (6X0)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8cm*8cm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APD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FF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C30739ECERH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9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SiPM</a:t>
                      </a:r>
                      <a:endParaRPr sz="1200" b="1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12cm*12cm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FF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4" name="Google Shape;244;p14" descr="一張含有 螢幕擷取畫面, 室內 的圖片&#10;&#10;AI 產生的內容可能不正確。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872" r="29067"/>
          <a:stretch/>
        </p:blipFill>
        <p:spPr>
          <a:xfrm>
            <a:off x="265955" y="1700808"/>
            <a:ext cx="2711793" cy="2381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"/>
          <p:cNvSpPr txBox="1"/>
          <p:nvPr/>
        </p:nvSpPr>
        <p:spPr>
          <a:xfrm>
            <a:off x="265955" y="1722889"/>
            <a:ext cx="152669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LYSO + APD</a:t>
            </a:r>
            <a:endParaRPr sz="18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14"/>
          <p:cNvGrpSpPr/>
          <p:nvPr/>
        </p:nvGrpSpPr>
        <p:grpSpPr>
          <a:xfrm>
            <a:off x="3244688" y="1722889"/>
            <a:ext cx="2632372" cy="2314455"/>
            <a:chOff x="6154540" y="2999136"/>
            <a:chExt cx="2017860" cy="1465311"/>
          </a:xfrm>
        </p:grpSpPr>
        <p:pic>
          <p:nvPicPr>
            <p:cNvPr id="247" name="Google Shape;247;p14" descr="一張含有 玩具, 葬禮, 室內 的圖片&#10;&#10;AI 產生的內容可能不正確。"/>
            <p:cNvPicPr preferRelativeResize="0"/>
            <p:nvPr/>
          </p:nvPicPr>
          <p:blipFill rotWithShape="1">
            <a:blip r:embed="rId4">
              <a:alphaModFix/>
            </a:blip>
            <a:srcRect l="24581" t="8348" r="19492" b="18948"/>
            <a:stretch/>
          </p:blipFill>
          <p:spPr>
            <a:xfrm>
              <a:off x="6169344" y="2999136"/>
              <a:ext cx="2003056" cy="1465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4"/>
            <p:cNvSpPr txBox="1"/>
            <p:nvPr/>
          </p:nvSpPr>
          <p:spPr>
            <a:xfrm>
              <a:off x="6154540" y="3017911"/>
              <a:ext cx="1424454" cy="233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PbWO4 + SiPM</a:t>
              </a:r>
              <a:endParaRPr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p14"/>
          <p:cNvGrpSpPr/>
          <p:nvPr/>
        </p:nvGrpSpPr>
        <p:grpSpPr>
          <a:xfrm>
            <a:off x="6068327" y="1684347"/>
            <a:ext cx="2787468" cy="2347257"/>
            <a:chOff x="6352963" y="4646569"/>
            <a:chExt cx="1663666" cy="1767507"/>
          </a:xfrm>
        </p:grpSpPr>
        <p:pic>
          <p:nvPicPr>
            <p:cNvPr id="250" name="Google Shape;250;p14" descr="一張含有 電子產品, 室內 的圖片&#10;&#10;AI 產生的內容可能不正確。"/>
            <p:cNvPicPr preferRelativeResize="0"/>
            <p:nvPr/>
          </p:nvPicPr>
          <p:blipFill rotWithShape="1">
            <a:blip r:embed="rId5">
              <a:alphaModFix/>
            </a:blip>
            <a:srcRect t="8204" b="30367"/>
            <a:stretch/>
          </p:blipFill>
          <p:spPr>
            <a:xfrm>
              <a:off x="6398129" y="4646569"/>
              <a:ext cx="1618500" cy="1767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4"/>
            <p:cNvSpPr txBox="1"/>
            <p:nvPr/>
          </p:nvSpPr>
          <p:spPr>
            <a:xfrm>
              <a:off x="6352963" y="4675591"/>
              <a:ext cx="987264" cy="278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Beam Monitor</a:t>
              </a:r>
              <a:endParaRPr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5E56FA3-70A4-4C37-988A-D03EF884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14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Prototype : Test Beam</a:t>
            </a:r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pic>
        <p:nvPicPr>
          <p:cNvPr id="260" name="Google Shape;2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372542" y="2125424"/>
            <a:ext cx="5085184" cy="339012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/>
          <p:nvPr/>
        </p:nvSpPr>
        <p:spPr>
          <a:xfrm>
            <a:off x="5025143" y="4163678"/>
            <a:ext cx="1818640" cy="120953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15"/>
          <p:cNvCxnSpPr/>
          <p:nvPr/>
        </p:nvCxnSpPr>
        <p:spPr>
          <a:xfrm flipH="1">
            <a:off x="5907904" y="1823780"/>
            <a:ext cx="248272" cy="218171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3" name="Google Shape;263;p15"/>
          <p:cNvSpPr txBox="1"/>
          <p:nvPr/>
        </p:nvSpPr>
        <p:spPr>
          <a:xfrm>
            <a:off x="5603353" y="1335393"/>
            <a:ext cx="1240429" cy="4308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50-800 MeV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positron beam</a:t>
            </a:r>
            <a:endParaRPr sz="1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15"/>
          <p:cNvGrpSpPr/>
          <p:nvPr/>
        </p:nvGrpSpPr>
        <p:grpSpPr>
          <a:xfrm>
            <a:off x="323528" y="1029783"/>
            <a:ext cx="4471189" cy="3498931"/>
            <a:chOff x="323528" y="1029783"/>
            <a:chExt cx="4471189" cy="3498931"/>
          </a:xfrm>
        </p:grpSpPr>
        <p:grpSp>
          <p:nvGrpSpPr>
            <p:cNvPr id="265" name="Google Shape;265;p15"/>
            <p:cNvGrpSpPr/>
            <p:nvPr/>
          </p:nvGrpSpPr>
          <p:grpSpPr>
            <a:xfrm>
              <a:off x="323528" y="1469415"/>
              <a:ext cx="4471189" cy="3059299"/>
              <a:chOff x="37422" y="3149004"/>
              <a:chExt cx="4471189" cy="3059299"/>
            </a:xfrm>
          </p:grpSpPr>
          <p:pic>
            <p:nvPicPr>
              <p:cNvPr id="266" name="Google Shape;266;p15"/>
              <p:cNvPicPr preferRelativeResize="0"/>
              <p:nvPr/>
            </p:nvPicPr>
            <p:blipFill rotWithShape="1">
              <a:blip r:embed="rId4">
                <a:alphaModFix/>
              </a:blip>
              <a:srcRect l="3108" t="1648" r="48036" b="50753"/>
              <a:stretch/>
            </p:blipFill>
            <p:spPr>
              <a:xfrm>
                <a:off x="45087" y="3305874"/>
                <a:ext cx="4463524" cy="25107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7" name="Google Shape;267;p15"/>
              <p:cNvSpPr/>
              <p:nvPr/>
            </p:nvSpPr>
            <p:spPr>
              <a:xfrm>
                <a:off x="670546" y="3305874"/>
                <a:ext cx="1706880" cy="902365"/>
              </a:xfrm>
              <a:prstGeom prst="rect">
                <a:avLst/>
              </a:prstGeom>
              <a:noFill/>
              <a:ln w="25400" cap="flat" cmpd="sng">
                <a:solidFill>
                  <a:srgbClr val="00B05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2311032" y="3149004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rPr>
                  <a:t>Beam monitor</a:t>
                </a:r>
                <a:endParaRPr sz="1800" b="0" i="0" u="none" strike="noStrike" cap="non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823577" y="4272736"/>
                <a:ext cx="1553849" cy="496685"/>
              </a:xfrm>
              <a:prstGeom prst="rect">
                <a:avLst/>
              </a:prstGeom>
              <a:noFill/>
              <a:ln w="25400" cap="flat" cmpd="sng">
                <a:solidFill>
                  <a:srgbClr val="00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2406698" y="4151343"/>
                <a:ext cx="714440" cy="682576"/>
              </a:xfrm>
              <a:prstGeom prst="rect">
                <a:avLst/>
              </a:prstGeom>
              <a:noFill/>
              <a:ln w="25400" cap="flat" cmpd="sng">
                <a:solidFill>
                  <a:srgbClr val="FF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1584946" y="4833919"/>
                <a:ext cx="848360" cy="666156"/>
              </a:xfrm>
              <a:prstGeom prst="rect">
                <a:avLst/>
              </a:prstGeom>
              <a:noFill/>
              <a:ln w="25400" cap="flat" cmpd="sng">
                <a:solidFill>
                  <a:srgbClr val="FF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7422" y="5832748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LYSO + APD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2035633" y="5843267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00FF"/>
                    </a:solidFill>
                    <a:latin typeface="Arial"/>
                    <a:ea typeface="Arial"/>
                    <a:cs typeface="Arial"/>
                    <a:sym typeface="Arial"/>
                  </a:rPr>
                  <a:t>PbWO4+SiPM</a:t>
                </a:r>
                <a:endParaRPr sz="1800" b="0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5"/>
              <p:cNvSpPr/>
              <p:nvPr/>
            </p:nvSpPr>
            <p:spPr>
              <a:xfrm rot="5875152">
                <a:off x="2258133" y="4565594"/>
                <a:ext cx="566338" cy="499725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28575" cap="flat" cmpd="sng">
                <a:solidFill>
                  <a:srgbClr val="FF00FF"/>
                </a:solidFill>
                <a:prstDash val="solid"/>
                <a:miter lim="800000"/>
                <a:headEnd type="stealth" w="med" len="med"/>
                <a:tailEnd type="stealth" w="med" len="med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5" name="Google Shape;275;p15"/>
            <p:cNvCxnSpPr>
              <a:endCxn id="273" idx="1"/>
            </p:cNvCxnSpPr>
            <p:nvPr/>
          </p:nvCxnSpPr>
          <p:spPr>
            <a:xfrm flipH="1">
              <a:off x="2321739" y="1469496"/>
              <a:ext cx="15300" cy="28767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76" name="Google Shape;276;p15"/>
            <p:cNvSpPr txBox="1"/>
            <p:nvPr/>
          </p:nvSpPr>
          <p:spPr>
            <a:xfrm>
              <a:off x="956652" y="1029783"/>
              <a:ext cx="29292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50-800MeV positron beam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15"/>
          <p:cNvSpPr txBox="1"/>
          <p:nvPr/>
        </p:nvSpPr>
        <p:spPr>
          <a:xfrm>
            <a:off x="365376" y="5365281"/>
            <a:ext cx="4463524" cy="830956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had test beam at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RARiS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2025 Feb with 2</a:t>
            </a:r>
            <a:r>
              <a:rPr lang="en-US" sz="16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prototype system, using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50MeV - 800MeV positron beam.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3AC18CC-7426-40B2-AB7E-2DA94ABD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15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789" y="1183717"/>
            <a:ext cx="3515211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7"/>
          <p:cNvSpPr txBox="1"/>
          <p:nvPr/>
        </p:nvSpPr>
        <p:spPr>
          <a:xfrm>
            <a:off x="2077824" y="1459606"/>
            <a:ext cx="1110081" cy="101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APD HV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405 V</a:t>
            </a:r>
            <a:endParaRPr sz="1400" b="0" i="0" u="none" strike="noStrike" cap="non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395 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385 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/>
              <a:t>2</a:t>
            </a:r>
            <a:r>
              <a:rPr lang="en-US" sz="4000" baseline="30000" dirty="0"/>
              <a:t>nd</a:t>
            </a:r>
            <a:r>
              <a:rPr lang="en-US" sz="4000" dirty="0"/>
              <a:t> Prototype </a:t>
            </a:r>
            <a:r>
              <a:rPr lang="en-US" sz="4000" b="1" dirty="0"/>
              <a:t>: Linearity</a:t>
            </a:r>
            <a:endParaRPr sz="4000" b="1" dirty="0"/>
          </a:p>
        </p:txBody>
      </p:sp>
      <p:sp>
        <p:nvSpPr>
          <p:cNvPr id="299" name="Google Shape;299;p1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301" name="Google Shape;301;p17"/>
          <p:cNvSpPr txBox="1"/>
          <p:nvPr/>
        </p:nvSpPr>
        <p:spPr>
          <a:xfrm>
            <a:off x="2094267" y="960868"/>
            <a:ext cx="1629282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1187624" y="5063271"/>
            <a:ext cx="7244832" cy="58473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Linearity: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detectors showed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linearity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tested with an electron beam from 50 MeV to 800 MeV.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315;p18">
            <a:extLst>
              <a:ext uri="{FF2B5EF4-FFF2-40B4-BE49-F238E27FC236}">
                <a16:creationId xmlns:a16="http://schemas.microsoft.com/office/drawing/2014/main" id="{E28052CF-43C3-4214-8FFF-C82AFB110B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0000" b="50000"/>
          <a:stretch/>
        </p:blipFill>
        <p:spPr>
          <a:xfrm>
            <a:off x="4572000" y="1227572"/>
            <a:ext cx="3587219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18;p18">
            <a:extLst>
              <a:ext uri="{FF2B5EF4-FFF2-40B4-BE49-F238E27FC236}">
                <a16:creationId xmlns:a16="http://schemas.microsoft.com/office/drawing/2014/main" id="{4A079251-1066-4FE3-A88E-957EBF60DB7E}"/>
              </a:ext>
            </a:extLst>
          </p:cNvPr>
          <p:cNvSpPr/>
          <p:nvPr/>
        </p:nvSpPr>
        <p:spPr>
          <a:xfrm>
            <a:off x="5260540" y="1643411"/>
            <a:ext cx="9733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 HV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32.6V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01;p17">
            <a:extLst>
              <a:ext uri="{FF2B5EF4-FFF2-40B4-BE49-F238E27FC236}">
                <a16:creationId xmlns:a16="http://schemas.microsoft.com/office/drawing/2014/main" id="{5FE7D28A-D14C-4354-B4EE-C35FCF18895C}"/>
              </a:ext>
            </a:extLst>
          </p:cNvPr>
          <p:cNvSpPr txBox="1"/>
          <p:nvPr/>
        </p:nvSpPr>
        <p:spPr>
          <a:xfrm>
            <a:off x="5617362" y="980231"/>
            <a:ext cx="1837573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AC4B116-09E8-407B-AE2B-68C914B4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16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379;p22">
            <a:extLst>
              <a:ext uri="{FF2B5EF4-FFF2-40B4-BE49-F238E27FC236}">
                <a16:creationId xmlns:a16="http://schemas.microsoft.com/office/drawing/2014/main" id="{B49C9B98-6790-43FE-87E2-E433EDD64B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3290" y="1057702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65;p21">
            <a:extLst>
              <a:ext uri="{FF2B5EF4-FFF2-40B4-BE49-F238E27FC236}">
                <a16:creationId xmlns:a16="http://schemas.microsoft.com/office/drawing/2014/main" id="{25188D01-4357-48C0-92DE-46552EE8B6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455" y="1065409"/>
            <a:ext cx="3658545" cy="365854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Prototype </a:t>
            </a:r>
            <a:r>
              <a:rPr lang="en-US" sz="3200" b="1" dirty="0"/>
              <a:t>: Energy Resolution </a:t>
            </a:r>
            <a:br>
              <a:rPr lang="en-US" sz="3200" b="1" dirty="0"/>
            </a:br>
            <a:r>
              <a:rPr lang="en-US" sz="3200" b="1" dirty="0"/>
              <a:t>(w/o Energy Regression)</a:t>
            </a:r>
            <a:endParaRPr sz="3200" b="1" dirty="0"/>
          </a:p>
        </p:txBody>
      </p:sp>
      <p:sp>
        <p:nvSpPr>
          <p:cNvPr id="299" name="Google Shape;299;p1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301" name="Google Shape;301;p17"/>
          <p:cNvSpPr txBox="1"/>
          <p:nvPr/>
        </p:nvSpPr>
        <p:spPr>
          <a:xfrm>
            <a:off x="1416353" y="976924"/>
            <a:ext cx="3046267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(APD=405V)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522830" y="5112422"/>
            <a:ext cx="8280920" cy="73862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: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Poor performance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35% energy resolution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700MeV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altLang="zh-TW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Reasonable performance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15% energy resolution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700MeV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energy regression is not performed. </a:t>
            </a:r>
          </a:p>
        </p:txBody>
      </p:sp>
      <p:sp>
        <p:nvSpPr>
          <p:cNvPr id="17" name="Google Shape;301;p17">
            <a:extLst>
              <a:ext uri="{FF2B5EF4-FFF2-40B4-BE49-F238E27FC236}">
                <a16:creationId xmlns:a16="http://schemas.microsoft.com/office/drawing/2014/main" id="{5FE7D28A-D14C-4354-B4EE-C35FCF18895C}"/>
              </a:ext>
            </a:extLst>
          </p:cNvPr>
          <p:cNvSpPr txBox="1"/>
          <p:nvPr/>
        </p:nvSpPr>
        <p:spPr>
          <a:xfrm>
            <a:off x="4886852" y="975357"/>
            <a:ext cx="3384375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=32.6V)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AEADD1D-3DA8-4946-9C27-AC94A2D58C69}"/>
              </a:ext>
            </a:extLst>
          </p:cNvPr>
          <p:cNvCxnSpPr>
            <a:cxnSpLocks/>
          </p:cNvCxnSpPr>
          <p:nvPr/>
        </p:nvCxnSpPr>
        <p:spPr>
          <a:xfrm>
            <a:off x="1475656" y="3284984"/>
            <a:ext cx="28803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2928430A-6738-4440-91EE-A76DE7FB6ABB}"/>
              </a:ext>
            </a:extLst>
          </p:cNvPr>
          <p:cNvCxnSpPr>
            <a:cxnSpLocks/>
          </p:cNvCxnSpPr>
          <p:nvPr/>
        </p:nvCxnSpPr>
        <p:spPr>
          <a:xfrm>
            <a:off x="5220072" y="3212976"/>
            <a:ext cx="28803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092F00-280C-4E71-B601-1DA31E62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17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38358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/>
              <a:t>Compare LYSO and PbWO4 </a:t>
            </a:r>
            <a:br>
              <a:rPr lang="en-US" sz="3200" dirty="0"/>
            </a:br>
            <a:r>
              <a:rPr lang="en-US" sz="3200" dirty="0"/>
              <a:t>Performance by MC Simulation</a:t>
            </a:r>
            <a:endParaRPr sz="3200" dirty="0"/>
          </a:p>
        </p:txBody>
      </p:sp>
      <p:sp>
        <p:nvSpPr>
          <p:cNvPr id="387" name="Google Shape;387;p23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88" name="Google Shape;388;p23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389" name="Google Shape;389;p23"/>
          <p:cNvSpPr txBox="1"/>
          <p:nvPr/>
        </p:nvSpPr>
        <p:spPr>
          <a:xfrm>
            <a:off x="1142726" y="4907060"/>
            <a:ext cx="6858548" cy="92328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/>
              <a:t>LYSO and PbWO4 crystal give similar performance in MC simulation (sensors are not simulated).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/>
              <a:t>W suspect the APD operation is the problem.</a:t>
            </a:r>
            <a:endParaRPr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8052517-2A02-4B9E-8F49-7E597479B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56" y="1365862"/>
            <a:ext cx="3928837" cy="2880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CBC1CB9-ECC9-419B-84C8-BE137F4EF787}"/>
              </a:ext>
            </a:extLst>
          </p:cNvPr>
          <p:cNvSpPr/>
          <p:nvPr/>
        </p:nvSpPr>
        <p:spPr>
          <a:xfrm>
            <a:off x="2634799" y="3645024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/>
              <a:t>10-40GeV gamma</a:t>
            </a:r>
            <a:endParaRPr lang="zh-TW" altLang="en-US" sz="1400" dirty="0"/>
          </a:p>
        </p:txBody>
      </p:sp>
      <p:sp>
        <p:nvSpPr>
          <p:cNvPr id="20" name="Google Shape;301;p17">
            <a:extLst>
              <a:ext uri="{FF2B5EF4-FFF2-40B4-BE49-F238E27FC236}">
                <a16:creationId xmlns:a16="http://schemas.microsoft.com/office/drawing/2014/main" id="{FA75FC7F-2869-40E2-87FD-E77FD532B96F}"/>
              </a:ext>
            </a:extLst>
          </p:cNvPr>
          <p:cNvSpPr txBox="1"/>
          <p:nvPr/>
        </p:nvSpPr>
        <p:spPr>
          <a:xfrm>
            <a:off x="1830653" y="996571"/>
            <a:ext cx="1643479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crystal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01;p17">
            <a:extLst>
              <a:ext uri="{FF2B5EF4-FFF2-40B4-BE49-F238E27FC236}">
                <a16:creationId xmlns:a16="http://schemas.microsoft.com/office/drawing/2014/main" id="{FCF020E0-D949-4232-9D71-640BE9068B97}"/>
              </a:ext>
            </a:extLst>
          </p:cNvPr>
          <p:cNvSpPr txBox="1"/>
          <p:nvPr/>
        </p:nvSpPr>
        <p:spPr>
          <a:xfrm>
            <a:off x="5364088" y="975357"/>
            <a:ext cx="2907139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crystal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49B103E-9DF1-4ADD-B5E4-94C60CE53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54" y="1365862"/>
            <a:ext cx="3800931" cy="288000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B3F7B4E-CA14-4326-BE65-E6A564F7CCB4}"/>
              </a:ext>
            </a:extLst>
          </p:cNvPr>
          <p:cNvSpPr/>
          <p:nvPr/>
        </p:nvSpPr>
        <p:spPr>
          <a:xfrm>
            <a:off x="6804248" y="3540339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/>
              <a:t>10-40GeV gamma</a:t>
            </a:r>
            <a:endParaRPr lang="zh-TW" altLang="en-US" sz="1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2FF158-245C-4B73-9310-10B9306E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18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41405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8794-8B2C-CDA7-AD1C-60061665B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Position Resolution (PbWO4 System)</a:t>
            </a:r>
            <a:endParaRPr lang="zh-TW" altLang="en-US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FAC61-DAB9-5561-DF27-0E37DD46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1802A-6D88-D823-B31F-ECAC29417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CC7A6DF-84E4-4676-8FEB-ACE90805A34E}"/>
              </a:ext>
            </a:extLst>
          </p:cNvPr>
          <p:cNvSpPr txBox="1"/>
          <p:nvPr/>
        </p:nvSpPr>
        <p:spPr>
          <a:xfrm>
            <a:off x="1467546" y="896940"/>
            <a:ext cx="230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highlight>
                  <a:srgbClr val="FFFF00"/>
                </a:highlight>
              </a:rPr>
              <a:t>Residual in X and Y  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2D92457-2427-462E-BC8C-05E5B512EE5E}"/>
              </a:ext>
            </a:extLst>
          </p:cNvPr>
          <p:cNvSpPr txBox="1"/>
          <p:nvPr/>
        </p:nvSpPr>
        <p:spPr>
          <a:xfrm>
            <a:off x="5436896" y="876646"/>
            <a:ext cx="192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highlight>
                  <a:srgbClr val="FFFF00"/>
                </a:highlight>
              </a:rPr>
              <a:t>Residual in 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7739395-D18E-4213-A8E1-403485242874}"/>
                  </a:ext>
                </a:extLst>
              </p:cNvPr>
              <p:cNvSpPr txBox="1"/>
              <p:nvPr/>
            </p:nvSpPr>
            <p:spPr>
              <a:xfrm>
                <a:off x="4833082" y="4493882"/>
                <a:ext cx="3937862" cy="1824602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latin typeface="+mn-lt"/>
                    <a:ea typeface="Cambria Math" panose="02040503050406030204" pitchFamily="18" charset="0"/>
                  </a:rPr>
                  <a:t>Position resolution  </a:t>
                </a:r>
              </a:p>
              <a:p>
                <a:endParaRPr lang="en-US" altLang="zh-TW" sz="1400" b="0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TW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𝐵𝑀</m:t>
                          </m:r>
                        </m:sub>
                        <m:sup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𝑃𝑏𝑊𝑂</m:t>
                          </m:r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TW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8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altLang="zh-TW" sz="1400" dirty="0">
                  <a:solidFill>
                    <a:srgbClr val="0000FF"/>
                  </a:solidFill>
                </a:endParaRPr>
              </a:p>
              <a:p>
                <a:endParaRPr lang="en-US" altLang="zh-TW" sz="1400" dirty="0">
                  <a:solidFill>
                    <a:srgbClr val="0000FF"/>
                  </a:solidFill>
                </a:endParaRPr>
              </a:p>
              <a:p>
                <a:r>
                  <a:rPr lang="en-US" altLang="zh-TW" sz="1400" dirty="0"/>
                  <a:t>Since the resolution of BMs (2mm pitch) are very small compared PbWO4 crystal (2cm pitch), we can consider </a:t>
                </a:r>
                <a:r>
                  <a:rPr lang="en-US" altLang="zh-TW" sz="1400" dirty="0">
                    <a:solidFill>
                      <a:srgbClr val="FF0000"/>
                    </a:solidFill>
                  </a:rPr>
                  <a:t>the resolution~8mm is mostly from PbWO4 crystal itself. </a:t>
                </a:r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7739395-D18E-4213-A8E1-403485242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082" y="4493882"/>
                <a:ext cx="3937862" cy="1824602"/>
              </a:xfrm>
              <a:prstGeom prst="rect">
                <a:avLst/>
              </a:prstGeom>
              <a:blipFill>
                <a:blip r:embed="rId2"/>
                <a:stretch>
                  <a:fillRect l="-464" t="-669" b="-30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圖片 20">
            <a:extLst>
              <a:ext uri="{FF2B5EF4-FFF2-40B4-BE49-F238E27FC236}">
                <a16:creationId xmlns:a16="http://schemas.microsoft.com/office/drawing/2014/main" id="{764638CA-EFE2-496C-9B34-E425E1090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2" y="1374540"/>
            <a:ext cx="2880000" cy="2880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E0C2C5D-4095-4691-BBED-F1D5F6660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91127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60C723AB-7876-4B1F-B4F6-CD548E1424DB}"/>
                  </a:ext>
                </a:extLst>
              </p:cNvPr>
              <p:cNvSpPr txBox="1"/>
              <p:nvPr/>
            </p:nvSpPr>
            <p:spPr>
              <a:xfrm>
                <a:off x="5940952" y="2769302"/>
                <a:ext cx="1822357" cy="647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𝑅𝑎𝑦𝑙𝑒𝑖𝑔h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𝐷𝑖𝑠𝑡𝑟𝑖𝑏𝑢𝑡𝑖𝑜𝑛</m:t>
                      </m:r>
                    </m:oMath>
                  </m:oMathPara>
                </a14:m>
                <a:endParaRPr lang="en-US" altLang="zh-TW" sz="14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TW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60C723AB-7876-4B1F-B4F6-CD548E142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952" y="2769302"/>
                <a:ext cx="1822357" cy="647678"/>
              </a:xfrm>
              <a:prstGeom prst="rect">
                <a:avLst/>
              </a:prstGeom>
              <a:blipFill>
                <a:blip r:embed="rId5"/>
                <a:stretch>
                  <a:fillRect l="-3010" r="-10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24">
            <a:extLst>
              <a:ext uri="{FF2B5EF4-FFF2-40B4-BE49-F238E27FC236}">
                <a16:creationId xmlns:a16="http://schemas.microsoft.com/office/drawing/2014/main" id="{541EC419-3732-453F-8BE0-ACC9AA6FD8D9}"/>
              </a:ext>
            </a:extLst>
          </p:cNvPr>
          <p:cNvSpPr txBox="1"/>
          <p:nvPr/>
        </p:nvSpPr>
        <p:spPr>
          <a:xfrm>
            <a:off x="5772010" y="1938817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</a:rPr>
              <a:t>Sigma = 7.925 +/- 0.04 mm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62ACF66-E4C6-4715-9910-83BBB125E6EF}"/>
              </a:ext>
            </a:extLst>
          </p:cNvPr>
          <p:cNvSpPr/>
          <p:nvPr/>
        </p:nvSpPr>
        <p:spPr>
          <a:xfrm>
            <a:off x="7039930" y="1553289"/>
            <a:ext cx="810603" cy="3618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24">
            <a:extLst>
              <a:ext uri="{FF2B5EF4-FFF2-40B4-BE49-F238E27FC236}">
                <a16:creationId xmlns:a16="http://schemas.microsoft.com/office/drawing/2014/main" id="{92598EC7-0E3D-4E4A-B2E2-4BE3397C20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297"/>
          <a:stretch/>
        </p:blipFill>
        <p:spPr>
          <a:xfrm>
            <a:off x="374097" y="4734756"/>
            <a:ext cx="4104456" cy="1331369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57FD948-EDCF-45DD-AE60-145FC4E9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19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9573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E12E03-C961-4235-AFEA-E3232D77F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ePIC</a:t>
            </a:r>
            <a:r>
              <a:rPr lang="en-US" altLang="zh-TW" dirty="0"/>
              <a:t> Experiment @ BNL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50CF3B5-3959-41FD-8079-544DF9E0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5E736D7-676E-4976-B5E4-A061F9BC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014F0C-4C7A-4513-876F-44227E7B2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5" y="1233049"/>
            <a:ext cx="4166213" cy="4664274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5563F87-EB5F-4F51-BE1B-6D40D632BEF7}"/>
              </a:ext>
            </a:extLst>
          </p:cNvPr>
          <p:cNvSpPr/>
          <p:nvPr/>
        </p:nvSpPr>
        <p:spPr>
          <a:xfrm>
            <a:off x="1619672" y="3672905"/>
            <a:ext cx="576064" cy="69219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A896650-6663-4A5A-8C59-22D8E459E737}"/>
                  </a:ext>
                </a:extLst>
              </p:cNvPr>
              <p:cNvSpPr/>
              <p:nvPr/>
            </p:nvSpPr>
            <p:spPr>
              <a:xfrm>
                <a:off x="4572000" y="964256"/>
                <a:ext cx="4462914" cy="5047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400" b="1" dirty="0"/>
                  <a:t>Electron-Ion Collider (EIC) </a:t>
                </a:r>
              </a:p>
              <a:p>
                <a:pPr algn="ctr"/>
                <a:r>
                  <a:rPr lang="en-US" altLang="zh-TW" sz="1400" b="1" dirty="0"/>
                  <a:t>@ Brookhaven National Laboratory (BNL)</a:t>
                </a:r>
                <a:endParaRPr lang="zh-TW" altLang="en-US" sz="1400" b="1" dirty="0"/>
              </a:p>
              <a:p>
                <a:r>
                  <a:rPr lang="en-US" altLang="zh-TW" sz="1400" b="1" dirty="0"/>
                  <a:t>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Collaboration</a:t>
                </a:r>
              </a:p>
              <a:p>
                <a:r>
                  <a:rPr lang="en-US" altLang="zh-TW" sz="1400" dirty="0"/>
                  <a:t>~500 scientists, 171 institutions, 26 countries </a:t>
                </a:r>
              </a:p>
              <a:p>
                <a:endParaRPr lang="en-US" altLang="zh-TW" sz="1400" b="1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Physics Goals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/>
                  <a:t>3D structure of protons and nuclei.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/>
                  <a:t>proton spin puzzle (polarized beam)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/>
                  <a:t>nuclear interaction in nuclei</a:t>
                </a:r>
              </a:p>
              <a:p>
                <a:endParaRPr lang="en-US" altLang="zh-TW" sz="14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Beam 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Electrons</a:t>
                </a:r>
                <a:r>
                  <a:rPr lang="en-US" altLang="zh-TW" sz="1400" b="1" dirty="0"/>
                  <a:t>:</a:t>
                </a:r>
                <a:r>
                  <a:rPr lang="en-US" altLang="zh-TW" sz="1400" dirty="0"/>
                  <a:t>  5</a:t>
                </a:r>
                <a:r>
                  <a:rPr lang="zh-TW" altLang="en-US" sz="1400" dirty="0"/>
                  <a:t> </a:t>
                </a:r>
                <a:r>
                  <a:rPr lang="en-US" altLang="zh-TW" sz="1400" dirty="0"/>
                  <a:t>–</a:t>
                </a:r>
                <a:r>
                  <a:rPr lang="zh-TW" altLang="en-US" sz="1400" dirty="0"/>
                  <a:t> </a:t>
                </a:r>
                <a:r>
                  <a:rPr lang="en-US" altLang="zh-TW" sz="1400" dirty="0"/>
                  <a:t>18</a:t>
                </a:r>
                <a:r>
                  <a:rPr lang="zh-TW" altLang="en-US" sz="1400" dirty="0"/>
                  <a:t> </a:t>
                </a:r>
                <a:r>
                  <a:rPr lang="en-US" altLang="zh-TW" sz="1400" dirty="0"/>
                  <a:t>GeV, </a:t>
                </a:r>
              </a:p>
              <a:p>
                <a:r>
                  <a:rPr lang="en-US" altLang="zh-TW" sz="1400" dirty="0"/>
                  <a:t>   Luminosity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  <m:t>33−34</m:t>
                        </m:r>
                      </m:sup>
                    </m:sSup>
                    <m:sSup>
                      <m:sSupPr>
                        <m:ctrlP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400" dirty="0"/>
                  <a:t> (polarized)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Protons</a:t>
                </a:r>
                <a:r>
                  <a:rPr lang="en-US" altLang="zh-TW" sz="1400" b="1" dirty="0"/>
                  <a:t>:</a:t>
                </a:r>
                <a:r>
                  <a:rPr lang="en-US" altLang="zh-TW" sz="1400" dirty="0"/>
                  <a:t> up to 275 GeV, </a:t>
                </a:r>
              </a:p>
              <a:p>
                <a:r>
                  <a:rPr lang="en-US" altLang="zh-TW" sz="1400" dirty="0"/>
                  <a:t>    Luminosity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400" i="1">
                            <a:latin typeface="Cambria Math" panose="02040503050406030204" pitchFamily="18" charset="0"/>
                          </a:rPr>
                          <m:t>33−34</m:t>
                        </m:r>
                      </m:sup>
                    </m:sSup>
                  </m:oMath>
                </a14:m>
                <a:r>
                  <a:rPr lang="en-US" altLang="zh-TW" sz="1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zh-TW" sz="140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TW" sz="14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400" dirty="0"/>
                  <a:t> (polarized)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Heavy ions (e.g. Au, Pb) </a:t>
                </a:r>
                <a:r>
                  <a:rPr lang="en-US" altLang="zh-TW" sz="1400" b="1" dirty="0"/>
                  <a:t>: </a:t>
                </a:r>
                <a:r>
                  <a:rPr lang="en-US" altLang="zh-TW" sz="1400" dirty="0"/>
                  <a:t>up to 100 GeV</a:t>
                </a:r>
              </a:p>
              <a:p>
                <a:pPr marL="171450" indent="-171450">
                  <a:buFontTx/>
                  <a:buChar char="-"/>
                </a:pPr>
                <a:endParaRPr lang="en-US" altLang="zh-TW" sz="1400" dirty="0"/>
              </a:p>
              <a:p>
                <a:endParaRPr lang="en-US" altLang="zh-TW" sz="14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Timeline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current          : detector R&amp;D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dirty="0"/>
                  <a:t>2028-2030     : detector commission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Early 2030s  : 1</a:t>
                </a:r>
                <a:r>
                  <a:rPr lang="en-US" altLang="zh-TW" sz="1400" b="1" baseline="30000" dirty="0">
                    <a:solidFill>
                      <a:srgbClr val="0000FF"/>
                    </a:solidFill>
                  </a:rPr>
                  <a:t>st</a:t>
                </a:r>
                <a:r>
                  <a:rPr lang="en-US" altLang="zh-TW" sz="1400" b="1" dirty="0">
                    <a:solidFill>
                      <a:srgbClr val="0000FF"/>
                    </a:solidFill>
                  </a:rPr>
                  <a:t> physics run </a:t>
                </a: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A896650-6663-4A5A-8C59-22D8E459E7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964256"/>
                <a:ext cx="4462914" cy="5047536"/>
              </a:xfrm>
              <a:prstGeom prst="rect">
                <a:avLst/>
              </a:prstGeom>
              <a:blipFill>
                <a:blip r:embed="rId3"/>
                <a:stretch>
                  <a:fillRect l="-410" t="-242" b="-3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FBE4965-964B-4CD5-936B-DAFE348C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480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3609A3-E446-417B-A775-ED843C05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highlight>
                  <a:srgbClr val="FFFF00"/>
                </a:highlight>
              </a:rPr>
              <a:t>Energy VS Energy Resolution (PbWO4 System)</a:t>
            </a:r>
            <a:endParaRPr lang="zh-TW" altLang="en-US" sz="3200" dirty="0">
              <a:highlight>
                <a:srgbClr val="FFFF00"/>
              </a:highlight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485B67C-253A-422D-8DDC-5D274DE4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A40BBE-13A2-46A1-BCF0-EF11FD0D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276AA2D-0BAD-4C39-B93B-AB1FEC13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5092B26-2154-4557-A4AE-990BC925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20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9095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3609A3-E446-417B-A775-ED843C05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highlight>
                  <a:srgbClr val="FFFF00"/>
                </a:highlight>
              </a:rPr>
              <a:t>Energy VS Position Resolution (PbWO4 System)</a:t>
            </a:r>
            <a:endParaRPr lang="zh-TW" altLang="en-US" sz="3200" dirty="0">
              <a:highlight>
                <a:srgbClr val="FFFF00"/>
              </a:highlight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485B67C-253A-422D-8DDC-5D274DE4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A40BBE-13A2-46A1-BCF0-EF11FD0D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276AA2D-0BAD-4C39-B93B-AB1FEC13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13D4BE2-413C-4A3D-9E0B-E0506CC8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21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0363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53F1E-48D0-4547-A82B-B312D457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Updated Requirements in 2025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D6BE496-32F6-4A22-83F8-5BE55A6D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8103A7B-29C0-4A42-B531-1DE37F97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2">
                <a:extLst>
                  <a:ext uri="{FF2B5EF4-FFF2-40B4-BE49-F238E27FC236}">
                    <a16:creationId xmlns:a16="http://schemas.microsoft.com/office/drawing/2014/main" id="{C4B2317C-0167-4312-9416-B179AC0D10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1105593"/>
                  </p:ext>
                </p:extLst>
              </p:nvPr>
            </p:nvGraphicFramePr>
            <p:xfrm>
              <a:off x="59741" y="1275287"/>
              <a:ext cx="9024518" cy="24162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19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5115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5765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7584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7779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180393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Physics process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Final State </a:t>
                          </a:r>
                          <a:endParaRPr lang="en-US" altLang="zh-TW" sz="1100" b="1" dirty="0"/>
                        </a:p>
                        <a:p>
                          <a:pPr algn="ctr"/>
                          <a:r>
                            <a:rPr sz="1100" b="1" dirty="0"/>
                            <a:t>particles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HCAL </a:t>
                          </a:r>
                          <a:endParaRPr lang="en-US" altLang="zh-TW" sz="11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b="1" dirty="0"/>
                            <a:t>ECAL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80393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Energy 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Angular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Energy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Spatial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397914821"/>
                      </a:ext>
                    </a:extLst>
                  </a:tr>
                  <a:tr h="3722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Spectator tagged </a:t>
                          </a:r>
                          <a:r>
                            <a:rPr sz="1100" b="1" dirty="0" err="1"/>
                            <a:t>e+d</a:t>
                          </a:r>
                          <a:endParaRPr sz="11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/>
                            <a:t>Neutrons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TW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en-US" sz="110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TW" sz="11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TW" sz="11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en-US" altLang="zh-TW" sz="1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50%</m:t>
                                    </m:r>
                                  </m:num>
                                  <m:den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</m:t>
                                    </m:r>
                                  </m:den>
                                </m:f>
                                <m:r>
                                  <a:rPr lang="en-US" altLang="zh-TW" sz="1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⊕5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100" dirty="0"/>
                                  <m:t>%</m:t>
                                </m:r>
                              </m:oMath>
                            </m:oMathPara>
                          </a14:m>
                          <a:endParaRPr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TW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en-US" sz="110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TW" altLang="en-US" sz="110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en-US" sz="11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  <m:r>
                                  <a:rPr lang="en-US" altLang="zh-TW" sz="1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zh-TW" altLang="en-US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TW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𝑚𝑟𝑎𝑑</m:t>
                                    </m:r>
                                  </m:num>
                                  <m:den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en-US" altLang="zh-TW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22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Incoherent vetoing of </a:t>
                          </a:r>
                          <a:r>
                            <a:rPr sz="1100" b="1" dirty="0" err="1"/>
                            <a:t>e+A</a:t>
                          </a:r>
                          <a:endParaRPr sz="11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/>
                            <a:t>Neutrons</a:t>
                          </a:r>
                          <a:endParaRPr lang="en-US" altLang="zh-TW" sz="1100" dirty="0"/>
                        </a:p>
                        <a:p>
                          <a:pPr algn="ctr"/>
                          <a:r>
                            <a:rPr sz="1100" dirty="0"/>
                            <a:t>photons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ar-AE" altLang="zh-TW" sz="1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100</m:t>
                                    </m:r>
                                    <m:r>
                                      <a:rPr lang="ar-AE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>
                                      <a:rPr lang="ar-AE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AE" altLang="zh-TW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100 MeV </a:t>
                          </a:r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photon sensitivity</a:t>
                          </a: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4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u-channel </a:t>
                          </a:r>
                          <a:endParaRPr lang="en-US" altLang="zh-TW" sz="1100" b="1" dirty="0"/>
                        </a:p>
                        <a:p>
                          <a:pPr algn="ctr"/>
                          <a:r>
                            <a:rPr sz="1100" b="1" dirty="0"/>
                            <a:t>backward </a:t>
                          </a:r>
                          <a:r>
                            <a:rPr lang="en-US" altLang="zh-TW" sz="1100" b="1" dirty="0"/>
                            <a:t>D</a:t>
                          </a:r>
                          <a:r>
                            <a:rPr sz="1100" b="1" dirty="0"/>
                            <a:t>VCS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Photons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ar-AE" altLang="zh-TW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TW" altLang="ar-AE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</m:t>
                                    </m:r>
                                    <m:r>
                                      <a:rPr lang="ar-AE" altLang="zh-TW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>
                                      <a:rPr lang="ar-AE" altLang="zh-TW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zh-TW" altLang="ar-AE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ar-AE" altLang="zh-TW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  <m:r>
                                  <a:rPr lang="zh-TW" altLang="ar-AE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ar-AE" altLang="zh-TW" sz="1100" b="0" dirty="0">
                                    <a:solidFill>
                                      <a:schemeClr val="tx1"/>
                                    </a:solidFill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ar-AE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0" dirty="0">
                              <a:solidFill>
                                <a:schemeClr val="tx1"/>
                              </a:solidFill>
                            </a:rPr>
                            <a:t>&lt; 1–2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b="1" dirty="0"/>
                            <a:t>Pion/</a:t>
                          </a:r>
                          <a:r>
                            <a:rPr sz="1100" b="1" dirty="0"/>
                            <a:t>Kaon structure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dirty="0"/>
                            <a:t>Neutrons</a:t>
                          </a:r>
                        </a:p>
                        <a:p>
                          <a:pPr algn="ctr"/>
                          <a:r>
                            <a:rPr lang="en-US" altLang="zh-TW" sz="1100" dirty="0"/>
                            <a:t>photons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𝟑𝟓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𝟓𝟎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TW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m:rPr>
                                    <m:nor/>
                                  </m:rPr>
                                  <a:rPr lang="ar-AE" altLang="zh-TW" sz="1100" b="1" dirty="0">
                                    <a:solidFill>
                                      <a:srgbClr val="0000FF"/>
                                    </a:solidFill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altLang="zh-TW" sz="1100" b="1" dirty="0">
                            <a:solidFill>
                              <a:srgbClr val="0000FF"/>
                            </a:solidFill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( </m:t>
                                </m:r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𝒃𝒆𝒇𝒐𝒓𝒆</m:t>
                                </m:r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𝟓𝟎</m:t>
                                </m:r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%)</m:t>
                                </m:r>
                              </m:oMath>
                            </m:oMathPara>
                          </a14:m>
                          <a:endParaRPr lang="en-US" sz="11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TW" altLang="ar-AE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𝒎𝒓𝒂𝒅</m:t>
                                    </m:r>
                                  </m:num>
                                  <m:den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zh-TW" altLang="ar-AE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AE" sz="11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TW" altLang="ar-AE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zh-TW" altLang="ar-AE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TW" altLang="ar-AE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  <m:r>
                                  <a:rPr lang="zh-TW" altLang="ar-AE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zh-TW" altLang="ar-AE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1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ar-AE" altLang="zh-TW" sz="1100" b="1" dirty="0">
                                    <a:solidFill>
                                      <a:srgbClr val="FF0000"/>
                                    </a:solidFill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 </m:t>
                                </m:r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𝒃𝒆𝒇𝒐𝒓𝒆</m:t>
                                </m:r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𝟑𝟓</m:t>
                                </m:r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%)</m:t>
                                </m:r>
                              </m:oMath>
                            </m:oMathPara>
                          </a14:m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&lt; 1–2 cm</a:t>
                          </a: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2">
                <a:extLst>
                  <a:ext uri="{FF2B5EF4-FFF2-40B4-BE49-F238E27FC236}">
                    <a16:creationId xmlns:a16="http://schemas.microsoft.com/office/drawing/2014/main" id="{C4B2317C-0167-4312-9416-B179AC0D10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1105593"/>
                  </p:ext>
                </p:extLst>
              </p:nvPr>
            </p:nvGraphicFramePr>
            <p:xfrm>
              <a:off x="59741" y="1275287"/>
              <a:ext cx="9024518" cy="24162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19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5115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5765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7584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7779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590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Physics process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Final State </a:t>
                          </a:r>
                          <a:endParaRPr lang="en-US" altLang="zh-TW" sz="1100" b="1" dirty="0"/>
                        </a:p>
                        <a:p>
                          <a:pPr algn="ctr"/>
                          <a:r>
                            <a:rPr sz="1100" b="1" dirty="0"/>
                            <a:t>particles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HCAL </a:t>
                          </a:r>
                          <a:endParaRPr lang="en-US" altLang="zh-TW" sz="11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b="1" dirty="0"/>
                            <a:t>ECAL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9080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Energy 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Angular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Energy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Spatial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397914821"/>
                      </a:ext>
                    </a:extLst>
                  </a:tr>
                  <a:tr h="4320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Spectator tagged </a:t>
                          </a:r>
                          <a:r>
                            <a:rPr sz="1100" b="1" dirty="0" err="1"/>
                            <a:t>e+d</a:t>
                          </a:r>
                          <a:endParaRPr sz="11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/>
                            <a:t>Neutrons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27961" t="-121127" r="-260526" b="-3450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270703" t="-121127" r="-209375" b="-3450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28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Incoherent vetoing of </a:t>
                          </a:r>
                          <a:r>
                            <a:rPr sz="1100" b="1" dirty="0" err="1"/>
                            <a:t>e+A</a:t>
                          </a:r>
                          <a:endParaRPr sz="11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/>
                            <a:t>Neutrons</a:t>
                          </a:r>
                          <a:endParaRPr lang="en-US" altLang="zh-TW" sz="1100" dirty="0"/>
                        </a:p>
                        <a:p>
                          <a:pPr algn="ctr"/>
                          <a:r>
                            <a:rPr sz="1100" dirty="0"/>
                            <a:t>photons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27961" t="-221127" r="-260526" b="-2450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100 MeV </a:t>
                          </a:r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photon sensitivity</a:t>
                          </a: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8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u-channel </a:t>
                          </a:r>
                          <a:endParaRPr lang="en-US" altLang="zh-TW" sz="1100" b="1" dirty="0"/>
                        </a:p>
                        <a:p>
                          <a:pPr algn="ctr"/>
                          <a:r>
                            <a:rPr sz="1100" b="1" dirty="0"/>
                            <a:t>backward </a:t>
                          </a:r>
                          <a:r>
                            <a:rPr lang="en-US" altLang="zh-TW" sz="1100" b="1" dirty="0"/>
                            <a:t>D</a:t>
                          </a:r>
                          <a:r>
                            <a:rPr sz="1100" b="1" dirty="0"/>
                            <a:t>VCS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Photons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326117" t="-325714" r="-84192" b="-14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0" dirty="0">
                              <a:solidFill>
                                <a:schemeClr val="tx1"/>
                              </a:solidFill>
                            </a:rPr>
                            <a:t>&lt; 1–2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087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b="1" dirty="0"/>
                            <a:t>Pion/</a:t>
                          </a:r>
                          <a:r>
                            <a:rPr sz="1100" b="1" dirty="0"/>
                            <a:t>Kaon structure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dirty="0"/>
                            <a:t>Neutrons</a:t>
                          </a:r>
                        </a:p>
                        <a:p>
                          <a:pPr algn="ctr"/>
                          <a:r>
                            <a:rPr lang="en-US" altLang="zh-TW" sz="1100" dirty="0"/>
                            <a:t>photons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27961" t="-298000" r="-26052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270703" t="-298000" r="-2093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326117" t="-298000" r="-84192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&lt; 1–2 cm</a:t>
                          </a: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文字方塊 17">
            <a:extLst>
              <a:ext uri="{FF2B5EF4-FFF2-40B4-BE49-F238E27FC236}">
                <a16:creationId xmlns:a16="http://schemas.microsoft.com/office/drawing/2014/main" id="{390DADB0-347C-4249-8675-4C5E5D145D7C}"/>
              </a:ext>
            </a:extLst>
          </p:cNvPr>
          <p:cNvSpPr txBox="1"/>
          <p:nvPr/>
        </p:nvSpPr>
        <p:spPr>
          <a:xfrm>
            <a:off x="185501" y="3933056"/>
            <a:ext cx="8772998" cy="249299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/>
              <a:t>Current design of ZDC = Crystal ECAL + sampling HCAL</a:t>
            </a:r>
          </a:p>
          <a:p>
            <a:endParaRPr lang="en-US" altLang="zh-TW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/>
              <a:t>Updated requirement for HCAL : sampling HCAL design can handle.</a:t>
            </a:r>
          </a:p>
          <a:p>
            <a:endParaRPr lang="en-US" altLang="zh-TW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b="1" dirty="0"/>
              <a:t>Updated requirements for ECAL : crystal ECAL can’t satisfy all needs.</a:t>
            </a:r>
          </a:p>
          <a:p>
            <a:r>
              <a:rPr lang="en-US" altLang="zh-TW" sz="1200" b="1" dirty="0"/>
              <a:t>There will more than one ECAL system suitable for different physics programs</a:t>
            </a:r>
          </a:p>
          <a:p>
            <a:pPr marL="285750" indent="-285750">
              <a:buFontTx/>
              <a:buChar char="-"/>
            </a:pPr>
            <a:r>
              <a:rPr lang="en-US" altLang="zh-TW" sz="1200" b="1" dirty="0">
                <a:solidFill>
                  <a:srgbClr val="FF0000"/>
                </a:solidFill>
              </a:rPr>
              <a:t>High energy photon &gt;1GeV : energy resolution 35% improves to 5%. =&gt; redesign ECAL?</a:t>
            </a:r>
          </a:p>
          <a:p>
            <a:pPr marL="285750" indent="-285750">
              <a:buFontTx/>
              <a:buChar char="-"/>
            </a:pPr>
            <a:r>
              <a:rPr lang="en-US" altLang="zh-TW" sz="1200" b="1" dirty="0">
                <a:solidFill>
                  <a:srgbClr val="0000FF"/>
                </a:solidFill>
              </a:rPr>
              <a:t>Low energy photon ~100MeV =&gt; still use current crystal ECAL</a:t>
            </a:r>
          </a:p>
          <a:p>
            <a:pPr marL="285750" indent="-285750">
              <a:buFontTx/>
              <a:buChar char="-"/>
            </a:pPr>
            <a:r>
              <a:rPr lang="en-US" altLang="zh-TW" sz="1200" b="1" dirty="0">
                <a:solidFill>
                  <a:srgbClr val="006600"/>
                </a:solidFill>
              </a:rPr>
              <a:t>Better position resolution (for kaon structure, detect </a:t>
            </a:r>
            <a:r>
              <a:rPr lang="en-US" altLang="zh-TW" sz="1200" b="1" dirty="0" err="1">
                <a:solidFill>
                  <a:srgbClr val="006600"/>
                </a:solidFill>
              </a:rPr>
              <a:t>landa</a:t>
            </a:r>
            <a:r>
              <a:rPr lang="en-US" altLang="zh-TW" sz="1200" b="1" dirty="0">
                <a:solidFill>
                  <a:srgbClr val="006600"/>
                </a:solidFill>
              </a:rPr>
              <a:t>-&gt;2* gamma)=&gt; </a:t>
            </a:r>
            <a:r>
              <a:rPr lang="en-US" altLang="zh-TW" sz="1200" b="1" dirty="0" err="1">
                <a:solidFill>
                  <a:srgbClr val="006600"/>
                </a:solidFill>
              </a:rPr>
              <a:t>WSi</a:t>
            </a:r>
            <a:r>
              <a:rPr lang="en-US" altLang="zh-TW" sz="1200" b="1" dirty="0">
                <a:solidFill>
                  <a:srgbClr val="006600"/>
                </a:solidFill>
              </a:rPr>
              <a:t> ECAL</a:t>
            </a:r>
          </a:p>
          <a:p>
            <a:pPr marL="285750" indent="-285750">
              <a:buFontTx/>
              <a:buChar char="-"/>
            </a:pPr>
            <a:endParaRPr lang="en-US" altLang="zh-TW" sz="1200" b="1" dirty="0">
              <a:solidFill>
                <a:srgbClr val="006600"/>
              </a:solidFill>
            </a:endParaRPr>
          </a:p>
          <a:p>
            <a:r>
              <a:rPr lang="en-US" altLang="zh-TW" sz="1200" b="1" dirty="0"/>
              <a:t>The crystal ECAL will continue to be used in </a:t>
            </a:r>
            <a:r>
              <a:rPr lang="en-US" altLang="zh-TW" sz="1200" b="1" dirty="0" err="1"/>
              <a:t>ePIC</a:t>
            </a:r>
            <a:r>
              <a:rPr lang="en-US" altLang="zh-TW" sz="1200" b="1" dirty="0"/>
              <a:t>; however, its physics focus is no longer universal and is now targeted at </a:t>
            </a:r>
            <a:r>
              <a:rPr lang="en-US" altLang="zh-TW" sz="1200" b="1" dirty="0" err="1"/>
              <a:t>eA</a:t>
            </a:r>
            <a:r>
              <a:rPr lang="en-US" altLang="zh-TW" sz="1200" b="1" dirty="0"/>
              <a:t> collisions for nuclear effect studies, with the primary goal of detecting low-energy photons around 100 MeV.</a:t>
            </a:r>
            <a:endParaRPr lang="en-US" altLang="zh-TW" sz="1200" b="1" dirty="0">
              <a:solidFill>
                <a:srgbClr val="006600"/>
              </a:solidFill>
            </a:endParaRPr>
          </a:p>
        </p:txBody>
      </p:sp>
      <p:sp>
        <p:nvSpPr>
          <p:cNvPr id="19" name="投影片編號版面配置區 18">
            <a:extLst>
              <a:ext uri="{FF2B5EF4-FFF2-40B4-BE49-F238E27FC236}">
                <a16:creationId xmlns:a16="http://schemas.microsoft.com/office/drawing/2014/main" id="{B0FCCC37-082B-4D1D-9851-D0184F1F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22</a:t>
            </a:fld>
            <a:r>
              <a:rPr lang="en-US" altLang="ja-JP"/>
              <a:t>/25</a:t>
            </a:r>
            <a:endParaRPr lang="en-US" altLang="ja-JP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8154616-B9DA-4B14-A6CE-9F558B6F2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941" y="3698964"/>
            <a:ext cx="2833558" cy="13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035426-53AA-4267-A94C-7D246C74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9" y="0"/>
            <a:ext cx="9128792" cy="894730"/>
          </a:xfrm>
        </p:spPr>
        <p:txBody>
          <a:bodyPr/>
          <a:lstStyle/>
          <a:p>
            <a:r>
              <a:rPr lang="en-US" altLang="zh-TW" dirty="0"/>
              <a:t>Updated Requirements in 2025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08FD2A5-5C64-4A02-BC8F-FA06220F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53BA3FC-666A-4CB3-93EE-05B904AC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FFE08EE-8BB0-4692-BFD9-3515575D9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2"/>
          <a:stretch/>
        </p:blipFill>
        <p:spPr>
          <a:xfrm>
            <a:off x="4788024" y="1415364"/>
            <a:ext cx="3953812" cy="2880000"/>
          </a:xfrm>
          <a:prstGeom prst="rect">
            <a:avLst/>
          </a:prstGeom>
        </p:spPr>
      </p:pic>
      <p:sp>
        <p:nvSpPr>
          <p:cNvPr id="8" name="文字方塊 23">
            <a:extLst>
              <a:ext uri="{FF2B5EF4-FFF2-40B4-BE49-F238E27FC236}">
                <a16:creationId xmlns:a16="http://schemas.microsoft.com/office/drawing/2014/main" id="{5564EA00-EA28-44FC-9843-E1EE1C8C2D16}"/>
              </a:ext>
            </a:extLst>
          </p:cNvPr>
          <p:cNvSpPr txBox="1"/>
          <p:nvPr/>
        </p:nvSpPr>
        <p:spPr>
          <a:xfrm>
            <a:off x="6084168" y="1061570"/>
            <a:ext cx="19285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u="sng" dirty="0">
                <a:solidFill>
                  <a:srgbClr val="FF0000"/>
                </a:solidFill>
              </a:rPr>
              <a:t>10-40GeV gamma</a:t>
            </a:r>
            <a:endParaRPr lang="zh-TW" alt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9" name="文字方塊 10">
            <a:extLst>
              <a:ext uri="{FF2B5EF4-FFF2-40B4-BE49-F238E27FC236}">
                <a16:creationId xmlns:a16="http://schemas.microsoft.com/office/drawing/2014/main" id="{C09DDB54-774E-4914-B1B4-6569B9D74163}"/>
              </a:ext>
            </a:extLst>
          </p:cNvPr>
          <p:cNvSpPr txBox="1"/>
          <p:nvPr/>
        </p:nvSpPr>
        <p:spPr>
          <a:xfrm>
            <a:off x="1691680" y="104665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u="sng" dirty="0">
                <a:solidFill>
                  <a:srgbClr val="0000FF"/>
                </a:solidFill>
              </a:rPr>
              <a:t>10-300GeV neutron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F7CFC3E-78A9-4C99-B8BA-131EBE8E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99" y="1415364"/>
            <a:ext cx="3924955" cy="28800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BD01DA-3261-46EA-A37E-DE489B9911F6}"/>
              </a:ext>
            </a:extLst>
          </p:cNvPr>
          <p:cNvSpPr txBox="1"/>
          <p:nvPr/>
        </p:nvSpPr>
        <p:spPr>
          <a:xfrm>
            <a:off x="754411" y="4861807"/>
            <a:ext cx="7851200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The updated ECAL requirement demands a significantly improved energy resolution, from 35% to 5%, which the current setup cannot achieve, making a redesign of the ECAL necessary for meson structure studies.</a:t>
            </a:r>
            <a:endParaRPr lang="zh-TW" altLang="en-US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4D17048-5559-4ED0-A27C-E02D46D409FE}"/>
              </a:ext>
            </a:extLst>
          </p:cNvPr>
          <p:cNvSpPr/>
          <p:nvPr/>
        </p:nvSpPr>
        <p:spPr>
          <a:xfrm>
            <a:off x="6084168" y="2276872"/>
            <a:ext cx="2454433" cy="2880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E2DB987-20C1-421B-9F23-EF5B1C70F790}"/>
              </a:ext>
            </a:extLst>
          </p:cNvPr>
          <p:cNvSpPr txBox="1"/>
          <p:nvPr/>
        </p:nvSpPr>
        <p:spPr>
          <a:xfrm>
            <a:off x="5911458" y="2580144"/>
            <a:ext cx="323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highlight>
                  <a:srgbClr val="FFFF00"/>
                </a:highlight>
              </a:rPr>
              <a:t>Use this 5% or 5% &gt; 1GeV?</a:t>
            </a:r>
            <a:endParaRPr lang="zh-TW" altLang="en-US" b="1" dirty="0">
              <a:highlight>
                <a:srgbClr val="FFFF00"/>
              </a:highlight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BB38136F-F270-4D42-8543-35D91934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23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87863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Planning for 3</a:t>
            </a:r>
            <a:r>
              <a:rPr lang="en-US" baseline="30000" dirty="0"/>
              <a:t>rd</a:t>
            </a:r>
            <a:r>
              <a:rPr lang="en-US" dirty="0"/>
              <a:t> Prototype</a:t>
            </a:r>
            <a:endParaRPr dirty="0"/>
          </a:p>
        </p:txBody>
      </p:sp>
      <p:sp>
        <p:nvSpPr>
          <p:cNvPr id="84" name="Google Shape;84;p5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aphicFrame>
        <p:nvGraphicFramePr>
          <p:cNvPr id="86" name="Google Shape;86;p5"/>
          <p:cNvGraphicFramePr/>
          <p:nvPr>
            <p:extLst>
              <p:ext uri="{D42A27DB-BD31-4B8C-83A1-F6EECF244321}">
                <p14:modId xmlns:p14="http://schemas.microsoft.com/office/powerpoint/2010/main" val="1352461195"/>
              </p:ext>
            </p:extLst>
          </p:nvPr>
        </p:nvGraphicFramePr>
        <p:xfrm>
          <a:off x="216913" y="978746"/>
          <a:ext cx="8719600" cy="28393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05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sensor/crystal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2023-2024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SiPM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0.7cm*0.7cm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8.8cm (8X0)</a:t>
                      </a:r>
                      <a:endParaRPr sz="1400" b="1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1/crystal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8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nd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2024-2025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APD</a:t>
                      </a:r>
                      <a:endParaRPr sz="1400" b="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1cm*1cm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6.6cm (6X0)</a:t>
                      </a:r>
                      <a:endParaRPr sz="1400" b="1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C30739ECERH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1/crystal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</a:t>
                      </a:r>
                      <a:r>
                        <a:rPr lang="en-US" sz="110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b="1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2/crystal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36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rd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2025-2026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sng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(developing)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</a:t>
                      </a: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b="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 err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1" i="0" u="none" strike="noStrike" cap="none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Hamamatsu</a:t>
                      </a:r>
                      <a:endParaRPr sz="1400" b="1" u="none" strike="noStrike" cap="none" dirty="0"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S14160-3015PS</a:t>
                      </a:r>
                      <a:endParaRPr sz="1050" b="1" u="none" strike="noStrike" cap="none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altLang="zh-TW" sz="1100" u="none" strike="noStrike" cap="none" dirty="0">
                          <a:highlight>
                            <a:srgbClr val="FFFF00"/>
                          </a:highlight>
                        </a:rPr>
                        <a:t>16/crystal</a:t>
                      </a:r>
                      <a:endParaRPr sz="1100" u="none" strike="noStrike" cap="none" dirty="0">
                        <a:highlight>
                          <a:srgbClr val="FFFF00"/>
                        </a:highlight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HGCROC</a:t>
                      </a:r>
                      <a:endParaRPr sz="1400" u="none" strike="noStrike" cap="none" dirty="0">
                        <a:highlight>
                          <a:srgbClr val="FFFF00"/>
                        </a:highlight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880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altLang="zh-TW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+ </a:t>
                      </a: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LYSO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altLang="zh-TW" sz="105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1cm*1cm</a:t>
                      </a:r>
                      <a:endParaRPr lang="en-US" altLang="zh-TW" sz="1400" u="none" strike="noStrike" cap="none" dirty="0"/>
                    </a:p>
                  </a:txBody>
                  <a:tcPr marL="27475" marR="27475" marT="18300" marB="1830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5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6.6cm (6X0)</a:t>
                      </a:r>
                      <a:endParaRPr sz="1400" b="0" u="none" strike="noStrike" cap="none" dirty="0"/>
                    </a:p>
                  </a:txBody>
                  <a:tcPr marL="27475" marR="27475" marT="18300" marB="1830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 err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1" i="0" u="none" strike="noStrike" cap="none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Hamamatsu</a:t>
                      </a:r>
                      <a:endParaRPr sz="1400" b="1" u="none" strike="noStrike" cap="none" dirty="0"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S14160-3015PS</a:t>
                      </a:r>
                      <a:endParaRPr sz="1050" b="1" u="none" strike="noStrike" cap="none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altLang="zh-TW" sz="1100" u="none" strike="noStrike" cap="none" dirty="0">
                          <a:highlight>
                            <a:srgbClr val="FFFF00"/>
                          </a:highlight>
                        </a:rPr>
                        <a:t>4/crystal</a:t>
                      </a:r>
                      <a:endParaRPr sz="1100" u="none" strike="noStrike" cap="none" dirty="0">
                        <a:highlight>
                          <a:srgbClr val="FFFF00"/>
                        </a:highlight>
                      </a:endParaRPr>
                    </a:p>
                  </a:txBody>
                  <a:tcPr marL="27475" marR="27475" marT="18300" marB="18300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HGCROC</a:t>
                      </a:r>
                      <a:endParaRPr sz="1400" u="none" strike="noStrike" cap="none" dirty="0">
                        <a:highlight>
                          <a:srgbClr val="FFFF00"/>
                        </a:highlight>
                      </a:endParaRPr>
                    </a:p>
                  </a:txBody>
                  <a:tcPr marL="27475" marR="27475" marT="18300" marB="18300" anchor="b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259238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0C0E457-B06D-41AE-8F76-2DA8A079F556}"/>
              </a:ext>
            </a:extLst>
          </p:cNvPr>
          <p:cNvSpPr/>
          <p:nvPr/>
        </p:nvSpPr>
        <p:spPr>
          <a:xfrm>
            <a:off x="890262" y="3993610"/>
            <a:ext cx="7546056" cy="212365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highlight>
                  <a:srgbClr val="FFFF00"/>
                </a:highlight>
              </a:rPr>
              <a:t>Currently preparing the 3rd prototype.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highlight>
                  <a:srgbClr val="FFFF00"/>
                </a:highlight>
              </a:rPr>
              <a:t>LYSO + APD from the 2nd prototype did not perform well and will be dropped.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highlight>
                  <a:srgbClr val="FFFF00"/>
                </a:highlight>
              </a:rPr>
              <a:t>The 3rd prototype will use </a:t>
            </a:r>
            <a:r>
              <a:rPr lang="en-US" altLang="zh-TW" sz="1600" dirty="0" err="1">
                <a:highlight>
                  <a:srgbClr val="FFFF00"/>
                </a:highlight>
              </a:rPr>
              <a:t>PbWO</a:t>
            </a:r>
            <a:r>
              <a:rPr lang="en-US" altLang="zh-TW" sz="1600" dirty="0">
                <a:highlight>
                  <a:srgbClr val="FFFF00"/>
                </a:highlight>
              </a:rPr>
              <a:t>₄ + </a:t>
            </a:r>
            <a:r>
              <a:rPr lang="en-US" altLang="zh-TW" sz="1600" dirty="0" err="1">
                <a:highlight>
                  <a:srgbClr val="FFFF00"/>
                </a:highlight>
              </a:rPr>
              <a:t>SiPM</a:t>
            </a:r>
            <a:r>
              <a:rPr lang="en-US" altLang="zh-TW" sz="1600" dirty="0">
                <a:highlight>
                  <a:srgbClr val="FFFF00"/>
                </a:highlight>
              </a:rPr>
              <a:t> only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dirty="0">
                <a:highlight>
                  <a:srgbClr val="FFFF00"/>
                </a:highlight>
              </a:rPr>
              <a:t>Sensor will be changed from </a:t>
            </a:r>
            <a:r>
              <a:rPr lang="en-US" altLang="zh-TW" sz="1600" dirty="0" err="1">
                <a:highlight>
                  <a:srgbClr val="FFFF00"/>
                </a:highlight>
              </a:rPr>
              <a:t>Onsemi</a:t>
            </a:r>
            <a:r>
              <a:rPr lang="en-US" altLang="zh-TW" sz="1600" dirty="0">
                <a:highlight>
                  <a:srgbClr val="FFFF00"/>
                </a:highlight>
              </a:rPr>
              <a:t> → Hamamatsu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dirty="0">
                <a:highlight>
                  <a:srgbClr val="FFFF00"/>
                </a:highlight>
              </a:rPr>
              <a:t>DAQ will be upgraded from CITIROC → H2GCROC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highlight>
                  <a:srgbClr val="FFFF00"/>
                </a:highlight>
              </a:rPr>
              <a:t>Two possible test beam opportunities: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dirty="0" err="1">
                <a:highlight>
                  <a:srgbClr val="FFFF00"/>
                </a:highlight>
              </a:rPr>
              <a:t>RARiS</a:t>
            </a:r>
            <a:r>
              <a:rPr lang="en-US" altLang="zh-TW" sz="1600" dirty="0">
                <a:highlight>
                  <a:srgbClr val="FFFF00"/>
                </a:highlight>
              </a:rPr>
              <a:t> (April): &lt; 1 GeV positron beam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dirty="0">
                <a:highlight>
                  <a:srgbClr val="FFFF00"/>
                </a:highlight>
              </a:rPr>
              <a:t>DESY (June) (tentative)</a:t>
            </a:r>
            <a:endParaRPr lang="zh-TW" altLang="en-US" sz="1600" dirty="0">
              <a:highlight>
                <a:srgbClr val="FFFF00"/>
              </a:highlight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B64BC2-115E-450B-B70E-19DB13BF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24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90797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154361-7C4C-4704-9922-D8145861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Summary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1AEAF6-24E8-4E1E-BDC7-89C35603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B9A3361-19E9-4E53-8449-BDC7F69EF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98B8FDC-9CC2-4A9C-83C1-E9257F850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9A7DF-9122-4B1B-BDCA-F0246FB2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25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33786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副標題 7">
            <a:extLst>
              <a:ext uri="{FF2B5EF4-FFF2-40B4-BE49-F238E27FC236}">
                <a16:creationId xmlns:a16="http://schemas.microsoft.com/office/drawing/2014/main" id="{77AD81A1-3583-495E-9368-52F32CC43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13A11A52-E549-4660-B1FC-1195472A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Backup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CEEEE08-CA3A-4A0D-BAEA-E728F75B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3C31DA7-DC5C-4B6B-9776-C3576BB0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83228D2-734B-4F0C-847C-5A285783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26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57342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7B3A-DAB1-4D23-8E38-02E406955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D28644-E8A3-4B0F-B9F6-AB449D4B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D7A5AB6-5451-450C-8991-FDBF64E2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20DED10-1064-4466-8E77-2B2815CFB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62073C7-59B4-4218-8E13-352083E9C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31" y="456785"/>
            <a:ext cx="7249537" cy="5944430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2A0F61F-A25A-4850-90D6-BDAE9E9A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27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90440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9E81A3-8486-417C-8550-9C7AA163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F513ABD-1495-4C2C-A34C-6485C1421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F3CC1F7-4F92-4141-A7BF-82E6C305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30473C6-F8FF-4634-A7E9-008651863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76A2B1-B272-4952-9671-529D4905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89" y="466311"/>
            <a:ext cx="7859222" cy="5925377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BEC5F61-032C-46A0-BAA4-A4CD7EED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28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32637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C10C3E-0618-4279-ABD1-AAC0D3BC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6DA667A-CBC3-4ABA-9E5D-EC275C65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1BC65A0-3E5B-4E43-9F0A-86F7B521F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F102C3D-D1D7-4BAA-B815-5D13DC66C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A223037-609A-4826-9099-086A1EED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42" y="466311"/>
            <a:ext cx="7821116" cy="5925377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EE4572B7-4277-491A-B6B6-FC6BEBDD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29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877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851B36-7622-4E90-914F-4DC27030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4" y="44624"/>
            <a:ext cx="9133275" cy="792088"/>
          </a:xfrm>
        </p:spPr>
        <p:txBody>
          <a:bodyPr/>
          <a:lstStyle/>
          <a:p>
            <a:r>
              <a:rPr lang="en-US" altLang="zh-TW" sz="4800" dirty="0" err="1"/>
              <a:t>ePIC</a:t>
            </a:r>
            <a:r>
              <a:rPr lang="en-US" altLang="zh-TW" sz="4800" dirty="0"/>
              <a:t> Detectors</a:t>
            </a:r>
            <a:endParaRPr lang="zh-TW" altLang="en-US" sz="4800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CAC3725-7296-47C3-95F8-241FF41C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2F8BD7E-875A-449D-8C79-FF9A9C01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233514-10D4-9661-0A82-F60F72C85C9C}"/>
              </a:ext>
            </a:extLst>
          </p:cNvPr>
          <p:cNvGrpSpPr/>
          <p:nvPr/>
        </p:nvGrpSpPr>
        <p:grpSpPr>
          <a:xfrm>
            <a:off x="107504" y="1186090"/>
            <a:ext cx="4306085" cy="3417819"/>
            <a:chOff x="55196" y="1526857"/>
            <a:chExt cx="4537917" cy="3588967"/>
          </a:xfrm>
        </p:grpSpPr>
        <p:pic>
          <p:nvPicPr>
            <p:cNvPr id="2050" name="Picture 2" descr="| Artistic rendition of the EIC layout and its preliminary interaction region.">
              <a:extLst>
                <a:ext uri="{FF2B5EF4-FFF2-40B4-BE49-F238E27FC236}">
                  <a16:creationId xmlns:a16="http://schemas.microsoft.com/office/drawing/2014/main" id="{7C4253D2-5ECF-A8BB-E545-BC25BE4B79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t="427" r="5432" b="4959"/>
            <a:stretch>
              <a:fillRect/>
            </a:stretch>
          </p:blipFill>
          <p:spPr bwMode="auto">
            <a:xfrm>
              <a:off x="55196" y="1526857"/>
              <a:ext cx="4464496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5FBE6-B7FA-1815-8E0F-5720D039DD8D}"/>
                </a:ext>
              </a:extLst>
            </p:cNvPr>
            <p:cNvSpPr txBox="1"/>
            <p:nvPr/>
          </p:nvSpPr>
          <p:spPr>
            <a:xfrm>
              <a:off x="1724661" y="4756584"/>
              <a:ext cx="1481336" cy="323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006600"/>
                  </a:solidFill>
                </a:rPr>
                <a:t>Main detector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564C93-C4D0-337F-AB05-420C45BC4337}"/>
                </a:ext>
              </a:extLst>
            </p:cNvPr>
            <p:cNvSpPr txBox="1"/>
            <p:nvPr/>
          </p:nvSpPr>
          <p:spPr>
            <a:xfrm>
              <a:off x="3111777" y="4592604"/>
              <a:ext cx="1481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FF00FF"/>
                  </a:solidFill>
                </a:rPr>
                <a:t>Far-forward </a:t>
              </a:r>
            </a:p>
            <a:p>
              <a:pPr algn="ctr"/>
              <a:r>
                <a:rPr lang="en-US" altLang="zh-TW" sz="1400" b="1" dirty="0">
                  <a:solidFill>
                    <a:srgbClr val="FF00FF"/>
                  </a:solidFill>
                </a:rPr>
                <a:t>detector</a:t>
              </a:r>
              <a:endParaRPr lang="zh-TW" altLang="en-US" sz="1400" b="1" dirty="0">
                <a:solidFill>
                  <a:srgbClr val="FF00FF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10E99B-B40A-0307-D59E-1DDF73BA23D0}"/>
                </a:ext>
              </a:extLst>
            </p:cNvPr>
            <p:cNvSpPr txBox="1"/>
            <p:nvPr/>
          </p:nvSpPr>
          <p:spPr>
            <a:xfrm>
              <a:off x="173707" y="4566130"/>
              <a:ext cx="170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FF0000"/>
                  </a:solidFill>
                </a:rPr>
                <a:t>Far-backward </a:t>
              </a:r>
            </a:p>
            <a:p>
              <a:pPr algn="ctr"/>
              <a:r>
                <a:rPr lang="en-US" altLang="zh-TW" sz="1400" b="1" dirty="0">
                  <a:solidFill>
                    <a:srgbClr val="FF0000"/>
                  </a:solidFill>
                </a:rPr>
                <a:t>detector</a:t>
              </a:r>
              <a:endParaRPr lang="zh-TW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76392CD-FB4F-3FE5-9EED-02A2F4D3CBA4}"/>
              </a:ext>
            </a:extLst>
          </p:cNvPr>
          <p:cNvSpPr txBox="1"/>
          <p:nvPr/>
        </p:nvSpPr>
        <p:spPr>
          <a:xfrm>
            <a:off x="1182945" y="5146417"/>
            <a:ext cx="6768752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/>
              <a:t>EIC Detector System</a:t>
            </a:r>
            <a:endParaRPr lang="en-US" altLang="zh-TW" sz="1600" dirty="0"/>
          </a:p>
          <a:p>
            <a:pPr marL="742950" lvl="1" indent="-285750">
              <a:buFontTx/>
              <a:buChar char="-"/>
            </a:pPr>
            <a:r>
              <a:rPr lang="en-US" altLang="zh-TW" sz="1600" b="1" dirty="0">
                <a:solidFill>
                  <a:srgbClr val="006600"/>
                </a:solidFill>
              </a:rPr>
              <a:t>Main detectors </a:t>
            </a:r>
            <a:r>
              <a:rPr lang="en-US" altLang="zh-TW" sz="1600" b="1" dirty="0"/>
              <a:t>:</a:t>
            </a:r>
            <a:r>
              <a:rPr lang="en-US" altLang="zh-TW" sz="1600" dirty="0"/>
              <a:t> </a:t>
            </a:r>
            <a:r>
              <a:rPr lang="en-US" altLang="zh-TW" sz="1600" dirty="0">
                <a:solidFill>
                  <a:srgbClr val="006600"/>
                </a:solidFill>
              </a:rPr>
              <a:t>Tracks</a:t>
            </a:r>
            <a:r>
              <a:rPr lang="en-US" altLang="zh-TW" sz="1600" dirty="0"/>
              <a:t> electrons and hadrons, </a:t>
            </a:r>
            <a:r>
              <a:rPr lang="en-US" altLang="zh-TW" sz="1600" dirty="0">
                <a:solidFill>
                  <a:srgbClr val="006600"/>
                </a:solidFill>
              </a:rPr>
              <a:t>PID, vertexing</a:t>
            </a:r>
            <a:r>
              <a:rPr lang="en-US" altLang="zh-TW" sz="1600" dirty="0"/>
              <a:t>.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b="1" dirty="0">
                <a:solidFill>
                  <a:srgbClr val="FF0000"/>
                </a:solidFill>
              </a:rPr>
              <a:t>Far-forward</a:t>
            </a:r>
            <a:r>
              <a:rPr lang="en-US" altLang="zh-TW" sz="1600" b="1" dirty="0"/>
              <a:t>:</a:t>
            </a:r>
            <a:r>
              <a:rPr lang="en-US" altLang="zh-TW" sz="1600" dirty="0"/>
              <a:t> Detects </a:t>
            </a:r>
            <a:r>
              <a:rPr lang="en-US" altLang="zh-TW" sz="1600" dirty="0">
                <a:solidFill>
                  <a:srgbClr val="0000FF"/>
                </a:solidFill>
              </a:rPr>
              <a:t>protons, neutrons, fragments</a:t>
            </a:r>
            <a:r>
              <a:rPr lang="en-US" altLang="zh-TW" sz="1600" dirty="0"/>
              <a:t>.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b="1" dirty="0">
                <a:solidFill>
                  <a:srgbClr val="FF00FF"/>
                </a:solidFill>
              </a:rPr>
              <a:t>Far-backward</a:t>
            </a:r>
            <a:r>
              <a:rPr lang="en-US" altLang="zh-TW" sz="1600" b="1" dirty="0"/>
              <a:t>:</a:t>
            </a:r>
            <a:r>
              <a:rPr lang="en-US" altLang="zh-TW" sz="1600" dirty="0"/>
              <a:t> Detects low-angle </a:t>
            </a:r>
            <a:r>
              <a:rPr lang="en-US" altLang="zh-TW" sz="1600" dirty="0">
                <a:solidFill>
                  <a:srgbClr val="FF00FF"/>
                </a:solidFill>
              </a:rPr>
              <a:t>scattered electrons </a:t>
            </a:r>
          </a:p>
        </p:txBody>
      </p:sp>
      <p:pic>
        <p:nvPicPr>
          <p:cNvPr id="20" name="內容版面配置區 6">
            <a:extLst>
              <a:ext uri="{FF2B5EF4-FFF2-40B4-BE49-F238E27FC236}">
                <a16:creationId xmlns:a16="http://schemas.microsoft.com/office/drawing/2014/main" id="{7D9EAEF4-F67A-4194-92F2-0C54A7A78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1286031"/>
            <a:ext cx="4507892" cy="28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50B77FB-7688-4722-91C6-CE06ECF274B3}"/>
              </a:ext>
            </a:extLst>
          </p:cNvPr>
          <p:cNvSpPr/>
          <p:nvPr/>
        </p:nvSpPr>
        <p:spPr>
          <a:xfrm>
            <a:off x="2536912" y="2493531"/>
            <a:ext cx="1584176" cy="1440160"/>
          </a:xfrm>
          <a:prstGeom prst="rect">
            <a:avLst/>
          </a:prstGeom>
          <a:noFill/>
          <a:ln w="2540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9C88390-0AC6-4F51-8526-CD0C503B6B6F}"/>
              </a:ext>
            </a:extLst>
          </p:cNvPr>
          <p:cNvSpPr/>
          <p:nvPr/>
        </p:nvSpPr>
        <p:spPr>
          <a:xfrm>
            <a:off x="592697" y="2442495"/>
            <a:ext cx="1584176" cy="149119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D0F527A9-BE47-4BD0-8ACF-7AEE656E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84798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663B-03DC-FDC8-13E7-E214D1DE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4" y="44624"/>
            <a:ext cx="9133275" cy="792088"/>
          </a:xfrm>
        </p:spPr>
        <p:txBody>
          <a:bodyPr/>
          <a:lstStyle/>
          <a:p>
            <a:r>
              <a:rPr lang="en-US" altLang="zh-TW" dirty="0"/>
              <a:t>Global Fit of Pion PDF</a:t>
            </a:r>
            <a:endParaRPr lang="zh-TW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370C6-DD3B-2EA2-0E60-4B363CEF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9CEA4-B3DC-04CF-2A72-D7D48D69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AEB97-985C-EE9E-F343-6C01C71BEE82}"/>
              </a:ext>
            </a:extLst>
          </p:cNvPr>
          <p:cNvSpPr txBox="1"/>
          <p:nvPr/>
        </p:nvSpPr>
        <p:spPr>
          <a:xfrm>
            <a:off x="4662734" y="3814047"/>
            <a:ext cx="4301754" cy="255454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The </a:t>
            </a:r>
            <a:r>
              <a:rPr lang="en-US" altLang="zh-TW" sz="1600" b="1" dirty="0"/>
              <a:t>pion is the lightest hadron with the simplest structure</a:t>
            </a:r>
            <a:r>
              <a:rPr lang="en-US" altLang="zh-TW" sz="1600" dirty="0"/>
              <a:t>, but its </a:t>
            </a:r>
            <a:r>
              <a:rPr lang="en-US" altLang="zh-TW" sz="1600" b="1" dirty="0"/>
              <a:t>PDFs remain poorly known </a:t>
            </a:r>
            <a:r>
              <a:rPr lang="en-US" altLang="zh-TW" sz="1600" dirty="0"/>
              <a:t>rare pion beams.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Theorist is especially interested in </a:t>
            </a:r>
            <a:r>
              <a:rPr lang="en-US" altLang="zh-TW" sz="1600" b="1" dirty="0"/>
              <a:t>large-x region of the pion valence PDF (x&gt;0.8)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~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(1-x)</a:t>
            </a:r>
            <a:r>
              <a:rPr lang="en-US" altLang="zh-TW" sz="1600" b="1" baseline="30000" dirty="0">
                <a:latin typeface="PMingLiU" panose="02020500000000000000" pitchFamily="18" charset="-120"/>
                <a:ea typeface="PMingLiU" panose="02020500000000000000" pitchFamily="18" charset="-120"/>
              </a:rPr>
              <a:t>ß</a:t>
            </a:r>
            <a:r>
              <a:rPr lang="en-US" altLang="zh-TW" sz="1600" b="1" dirty="0"/>
              <a:t> </a:t>
            </a:r>
            <a:r>
              <a:rPr lang="en-US" altLang="zh-TW" sz="1600" dirty="0"/>
              <a:t>since it provides a </a:t>
            </a:r>
            <a:r>
              <a:rPr lang="en-US" altLang="zh-TW" sz="1600" b="1" dirty="0"/>
              <a:t>test of QCD at the transition between perturbative (calculable) and non-perturbative (non-calculable) dynamics</a:t>
            </a:r>
            <a:r>
              <a:rPr lang="en-US" altLang="zh-TW" sz="1600" dirty="0"/>
              <a:t>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245B4F-70B7-50CC-80A8-4BE1BA555B42}"/>
              </a:ext>
            </a:extLst>
          </p:cNvPr>
          <p:cNvGrpSpPr/>
          <p:nvPr/>
        </p:nvGrpSpPr>
        <p:grpSpPr>
          <a:xfrm>
            <a:off x="0" y="891332"/>
            <a:ext cx="9144000" cy="2696574"/>
            <a:chOff x="0" y="891332"/>
            <a:chExt cx="9144000" cy="269657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5185FB3-CC19-4D01-9F1A-430859658FF1}"/>
                </a:ext>
              </a:extLst>
            </p:cNvPr>
            <p:cNvSpPr/>
            <p:nvPr/>
          </p:nvSpPr>
          <p:spPr>
            <a:xfrm>
              <a:off x="3275856" y="891332"/>
              <a:ext cx="30272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/>
                <a:t>Pion PDF from Global Fit</a:t>
              </a:r>
              <a:endParaRPr lang="zh-TW" altLang="en-US" b="1" dirty="0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8C56D9A-A5D4-4307-9056-5D3329381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01053"/>
              <a:ext cx="9144000" cy="238685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75627C6-D79C-43F7-BB85-F0DE4B06DAFF}"/>
                </a:ext>
              </a:extLst>
            </p:cNvPr>
            <p:cNvSpPr/>
            <p:nvPr/>
          </p:nvSpPr>
          <p:spPr>
            <a:xfrm>
              <a:off x="6698387" y="2762876"/>
              <a:ext cx="21606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b="1" i="1" dirty="0"/>
                <a:t>PRD 103, 114014 (2021)</a:t>
              </a:r>
              <a:endParaRPr lang="zh-TW" altLang="en-US" sz="1400" b="1" i="1" dirty="0"/>
            </a:p>
          </p:txBody>
        </p:sp>
      </p:grpSp>
      <p:grpSp>
        <p:nvGrpSpPr>
          <p:cNvPr id="20" name="Group 14">
            <a:extLst>
              <a:ext uri="{FF2B5EF4-FFF2-40B4-BE49-F238E27FC236}">
                <a16:creationId xmlns:a16="http://schemas.microsoft.com/office/drawing/2014/main" id="{B1B626A2-3621-4059-BF2C-8164BFDEDAEF}"/>
              </a:ext>
            </a:extLst>
          </p:cNvPr>
          <p:cNvGrpSpPr/>
          <p:nvPr/>
        </p:nvGrpSpPr>
        <p:grpSpPr>
          <a:xfrm>
            <a:off x="467544" y="3635675"/>
            <a:ext cx="3816424" cy="2880949"/>
            <a:chOff x="323528" y="1075337"/>
            <a:chExt cx="3816424" cy="2880949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6411833-48B3-497D-B818-E7F8B8C30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477598"/>
              <a:ext cx="3816424" cy="247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8D8E995B-0F25-4661-B989-5CCDDC8B8715}"/>
                </a:ext>
              </a:extLst>
            </p:cNvPr>
            <p:cNvSpPr txBox="1"/>
            <p:nvPr/>
          </p:nvSpPr>
          <p:spPr>
            <a:xfrm>
              <a:off x="1004873" y="1075337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Pion valence @ 5.2GeV</a:t>
              </a:r>
              <a:endParaRPr lang="zh-TW" altLang="en-US" b="1" dirty="0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E9BD4F99-D4B9-4ABD-8ECA-BCAB8937F5F5}"/>
                </a:ext>
              </a:extLst>
            </p:cNvPr>
            <p:cNvSpPr txBox="1"/>
            <p:nvPr/>
          </p:nvSpPr>
          <p:spPr>
            <a:xfrm>
              <a:off x="899592" y="3172918"/>
              <a:ext cx="25830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200" b="1" i="1" dirty="0">
                  <a:effectLst/>
                  <a:latin typeface="+mn-lt"/>
                </a:rPr>
                <a:t>DOI: </a:t>
              </a:r>
              <a:r>
                <a:rPr lang="en-US" altLang="zh-TW" sz="1200" b="1" i="1" u="none" strike="noStrike" dirty="0">
                  <a:effectLst/>
                  <a:latin typeface="+mn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10.1088/1674-1137/abae52</a:t>
              </a:r>
              <a:endParaRPr lang="zh-TW" altLang="en-US" sz="1200" b="1" i="1" dirty="0">
                <a:latin typeface="+mn-lt"/>
              </a:endParaRPr>
            </a:p>
          </p:txBody>
        </p:sp>
      </p:grp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AA91C0E-FFAC-421B-84E0-29AF0ED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30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678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9F22779E-E0EF-4656-8451-343343F4A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67453"/>
            <a:ext cx="4363721" cy="3739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04693-FEF7-EB8E-63A5-0A31C801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Sullivan Process for Pion Structure Study</a:t>
            </a:r>
            <a:endParaRPr lang="zh-TW" alt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C8CD7-64F9-40E1-9F28-18B04337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45EF9-BC9E-6FC8-F98A-E959A054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A487065-42E6-4A72-B160-1F3CACF664AF}"/>
                  </a:ext>
                </a:extLst>
              </p:cNvPr>
              <p:cNvSpPr/>
              <p:nvPr/>
            </p:nvSpPr>
            <p:spPr>
              <a:xfrm>
                <a:off x="196324" y="4865837"/>
                <a:ext cx="8858458" cy="1605248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The cross section of the </a:t>
                </a:r>
                <a:r>
                  <a:rPr lang="en-US" altLang="zh-TW" sz="1400" b="1" dirty="0"/>
                  <a:t>pion-cloud Sullivan process = “pion flux × pion structure function”.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There are two ambiguous in pion PDF extraction.</a:t>
                </a:r>
              </a:p>
              <a:p>
                <a:pPr marL="342900" indent="-342900">
                  <a:buAutoNum type="arabicParenBoth"/>
                </a:pPr>
                <a:r>
                  <a:rPr lang="en-US" altLang="zh-TW" sz="1400" b="1" dirty="0"/>
                  <a:t>Pion flux parametrization currently still gives large uncertainty.</a:t>
                </a:r>
              </a:p>
              <a:p>
                <a:pPr marL="342900" indent="-342900">
                  <a:buAutoNum type="arabicParenBoth"/>
                </a:pPr>
                <a:r>
                  <a:rPr lang="en-US" altLang="zh-TW" sz="1400" b="1" dirty="0"/>
                  <a:t>Virtual (off-shell) pion and real (on-shell) pion 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Sullivan process probes a virtual pion,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sz="1400" dirty="0"/>
                  <a:t>, pion cloud.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A real pion beam corresponds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sz="1400" dirty="0"/>
                  <a:t>.</a:t>
                </a:r>
              </a:p>
              <a:p>
                <a:pPr lvl="1"/>
                <a:r>
                  <a:rPr lang="en-US" altLang="zh-TW" sz="1400" b="1" dirty="0">
                    <a:solidFill>
                      <a:srgbClr val="0000FF"/>
                    </a:solidFill>
                  </a:rPr>
                  <a:t>To approximate the real pion, experiments extrapolate from negative to close to zero (</a:t>
                </a:r>
                <a14:m>
                  <m:oMath xmlns:m="http://schemas.openxmlformats.org/officeDocument/2006/math"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TW" altLang="en-US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sub>
                      <m:sup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 ).</a:t>
                </a: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A487065-42E6-4A72-B160-1F3CACF66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24" y="4865837"/>
                <a:ext cx="8858458" cy="1605248"/>
              </a:xfrm>
              <a:prstGeom prst="rect">
                <a:avLst/>
              </a:prstGeom>
              <a:blipFill>
                <a:blip r:embed="rId3"/>
                <a:stretch>
                  <a:fillRect l="-69" t="-1136" r="-757" b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群組 15">
            <a:extLst>
              <a:ext uri="{FF2B5EF4-FFF2-40B4-BE49-F238E27FC236}">
                <a16:creationId xmlns:a16="http://schemas.microsoft.com/office/drawing/2014/main" id="{2562E582-56AB-475F-9C96-81F63CBB722C}"/>
              </a:ext>
            </a:extLst>
          </p:cNvPr>
          <p:cNvGrpSpPr/>
          <p:nvPr/>
        </p:nvGrpSpPr>
        <p:grpSpPr>
          <a:xfrm>
            <a:off x="34148" y="1003883"/>
            <a:ext cx="4806081" cy="3561375"/>
            <a:chOff x="90996" y="692696"/>
            <a:chExt cx="4272021" cy="3268581"/>
          </a:xfrm>
        </p:grpSpPr>
        <p:pic>
          <p:nvPicPr>
            <p:cNvPr id="18" name="圖片 6">
              <a:extLst>
                <a:ext uri="{FF2B5EF4-FFF2-40B4-BE49-F238E27FC236}">
                  <a16:creationId xmlns:a16="http://schemas.microsoft.com/office/drawing/2014/main" id="{FAEF5D6C-1613-4884-94FA-DC7A89F1C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9165" t="549" b="15269"/>
            <a:stretch>
              <a:fillRect/>
            </a:stretch>
          </p:blipFill>
          <p:spPr>
            <a:xfrm>
              <a:off x="1028071" y="774704"/>
              <a:ext cx="2829617" cy="1817287"/>
            </a:xfrm>
            <a:prstGeom prst="rect">
              <a:avLst/>
            </a:prstGeom>
          </p:spPr>
        </p:pic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3BDD708-4C06-48BC-9F37-18708788F215}"/>
                </a:ext>
              </a:extLst>
            </p:cNvPr>
            <p:cNvSpPr/>
            <p:nvPr/>
          </p:nvSpPr>
          <p:spPr>
            <a:xfrm>
              <a:off x="1947756" y="1778190"/>
              <a:ext cx="640685" cy="477785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DA866F17-4499-44A0-80AE-BA731B9CD110}"/>
                </a:ext>
              </a:extLst>
            </p:cNvPr>
            <p:cNvSpPr/>
            <p:nvPr/>
          </p:nvSpPr>
          <p:spPr>
            <a:xfrm>
              <a:off x="1678454" y="1181039"/>
              <a:ext cx="1041690" cy="788127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529072F4-0E94-4404-B092-C037620AF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379" y="2625786"/>
              <a:ext cx="3520445" cy="481967"/>
            </a:xfrm>
            <a:prstGeom prst="rect">
              <a:avLst/>
            </a:prstGeom>
          </p:spPr>
        </p:pic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0750D086-2C06-4458-88CB-738C1D8E0341}"/>
                </a:ext>
              </a:extLst>
            </p:cNvPr>
            <p:cNvSpPr/>
            <p:nvPr/>
          </p:nvSpPr>
          <p:spPr>
            <a:xfrm>
              <a:off x="1829653" y="2740305"/>
              <a:ext cx="817890" cy="33365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BF4C6C4D-9D82-4285-B3CE-BF72E69B2AA5}"/>
                </a:ext>
              </a:extLst>
            </p:cNvPr>
            <p:cNvSpPr/>
            <p:nvPr/>
          </p:nvSpPr>
          <p:spPr>
            <a:xfrm>
              <a:off x="2720145" y="2740305"/>
              <a:ext cx="1041690" cy="333654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31DC432-9CBF-4FE8-978A-8F4899F2555D}"/>
                </a:ext>
              </a:extLst>
            </p:cNvPr>
            <p:cNvSpPr txBox="1"/>
            <p:nvPr/>
          </p:nvSpPr>
          <p:spPr>
            <a:xfrm>
              <a:off x="2161624" y="2221381"/>
              <a:ext cx="946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FF0000"/>
                  </a:solidFill>
                </a:rPr>
                <a:t>pion flux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60426BDE-AAA2-4C7E-812F-0BEBDA9B818C}"/>
                    </a:ext>
                  </a:extLst>
                </p:cNvPr>
                <p:cNvSpPr txBox="1"/>
                <p:nvPr/>
              </p:nvSpPr>
              <p:spPr>
                <a:xfrm>
                  <a:off x="2635051" y="1235008"/>
                  <a:ext cx="9468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zh-TW" altLang="en-US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𝐷𝐼𝑆</m:t>
                        </m:r>
                      </m:oMath>
                    </m:oMathPara>
                  </a14:m>
                  <a:endParaRPr lang="zh-TW" altLang="en-US" sz="1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60426BDE-AAA2-4C7E-812F-0BEBDA9B8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051" y="1235008"/>
                  <a:ext cx="946853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F3EAAC9-3378-44B1-975C-6C56977984FF}"/>
                </a:ext>
              </a:extLst>
            </p:cNvPr>
            <p:cNvSpPr/>
            <p:nvPr/>
          </p:nvSpPr>
          <p:spPr>
            <a:xfrm>
              <a:off x="2006182" y="692696"/>
              <a:ext cx="419966" cy="334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04EF4A6C-01CA-4A36-85E4-16B95F71921C}"/>
                </a:ext>
              </a:extLst>
            </p:cNvPr>
            <p:cNvGrpSpPr/>
            <p:nvPr/>
          </p:nvGrpSpPr>
          <p:grpSpPr>
            <a:xfrm>
              <a:off x="90996" y="3242086"/>
              <a:ext cx="4272021" cy="719191"/>
              <a:chOff x="4864563" y="1048059"/>
              <a:chExt cx="4272021" cy="719191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CECCD6-0190-4693-8F00-803FB88CC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0812" t="6909"/>
              <a:stretch/>
            </p:blipFill>
            <p:spPr>
              <a:xfrm>
                <a:off x="6249223" y="1063639"/>
                <a:ext cx="2460570" cy="432098"/>
              </a:xfrm>
              <a:prstGeom prst="rect">
                <a:avLst/>
              </a:prstGeom>
            </p:spPr>
          </p:pic>
          <p:sp>
            <p:nvSpPr>
              <p:cNvPr id="46" name="矩形: 圓角 45">
                <a:extLst>
                  <a:ext uri="{FF2B5EF4-FFF2-40B4-BE49-F238E27FC236}">
                    <a16:creationId xmlns:a16="http://schemas.microsoft.com/office/drawing/2014/main" id="{245A699F-9DD2-44E4-884A-54B6E4E8E444}"/>
                  </a:ext>
                </a:extLst>
              </p:cNvPr>
              <p:cNvSpPr/>
              <p:nvPr/>
            </p:nvSpPr>
            <p:spPr>
              <a:xfrm>
                <a:off x="7572119" y="1048059"/>
                <a:ext cx="1137673" cy="333654"/>
              </a:xfrm>
              <a:prstGeom prst="round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solidFill>
                    <a:srgbClr val="FF00FF"/>
                  </a:solidFill>
                </a:endParaRPr>
              </a:p>
            </p:txBody>
          </p:sp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6C972EB-BF6E-4DC6-AF1C-EC99B8E6679D}"/>
                  </a:ext>
                </a:extLst>
              </p:cNvPr>
              <p:cNvSpPr txBox="1"/>
              <p:nvPr/>
            </p:nvSpPr>
            <p:spPr>
              <a:xfrm>
                <a:off x="4864563" y="1484776"/>
                <a:ext cx="4272021" cy="282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rgbClr val="FF00FF"/>
                    </a:solidFill>
                  </a:rPr>
                  <a:t>Leading neutron form factor is affected by pion flux model</a:t>
                </a:r>
                <a:endParaRPr lang="zh-TW" altLang="en-US" sz="1400" dirty="0">
                  <a:solidFill>
                    <a:srgbClr val="FF00FF"/>
                  </a:solidFill>
                </a:endParaRPr>
              </a:p>
            </p:txBody>
          </p: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33636BC4-C274-4064-B40F-F7E2A5785791}"/>
              </a:ext>
            </a:extLst>
          </p:cNvPr>
          <p:cNvSpPr/>
          <p:nvPr/>
        </p:nvSpPr>
        <p:spPr>
          <a:xfrm>
            <a:off x="5256389" y="945142"/>
            <a:ext cx="22333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TW" sz="1100" b="1" i="1" dirty="0">
                <a:latin typeface="Times-Roman"/>
              </a:rPr>
              <a:t>Eur. Phys. J. C (2010) 68: 381–399</a:t>
            </a:r>
            <a:endParaRPr lang="zh-TW" altLang="en-US" sz="1100" b="1" i="1" dirty="0"/>
          </a:p>
        </p:txBody>
      </p:sp>
      <p:sp>
        <p:nvSpPr>
          <p:cNvPr id="5" name="矩形: 圓角 45">
            <a:extLst>
              <a:ext uri="{FF2B5EF4-FFF2-40B4-BE49-F238E27FC236}">
                <a16:creationId xmlns:a16="http://schemas.microsoft.com/office/drawing/2014/main" id="{48CCDA98-D08C-B922-ED2E-03864C12B7CF}"/>
              </a:ext>
            </a:extLst>
          </p:cNvPr>
          <p:cNvSpPr/>
          <p:nvPr/>
        </p:nvSpPr>
        <p:spPr>
          <a:xfrm>
            <a:off x="5232292" y="1428111"/>
            <a:ext cx="1279897" cy="363542"/>
          </a:xfrm>
          <a:prstGeom prst="round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rgbClr val="FF00FF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3DB72D-868D-45D1-BA17-27B996D8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31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5950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E9A6-9C0A-EA33-9791-E8166928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Sullivan Process for Pion Structure Study</a:t>
            </a:r>
            <a:endParaRPr lang="zh-TW" alt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13EB5-E800-3814-22EC-10D9FC1B0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069DD-352D-4D1B-9D28-519C95D9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20D08F-5BD2-9CB1-63AB-DA8B2C233AF6}"/>
              </a:ext>
            </a:extLst>
          </p:cNvPr>
          <p:cNvSpPr txBox="1"/>
          <p:nvPr/>
        </p:nvSpPr>
        <p:spPr>
          <a:xfrm>
            <a:off x="346283" y="3860088"/>
            <a:ext cx="40877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 b="1" dirty="0"/>
              <a:t>J.D. Sullivan, </a:t>
            </a:r>
            <a:r>
              <a:rPr lang="en-US" altLang="zh-TW" sz="1100" b="1" i="1" dirty="0"/>
              <a:t>“One-pion exchange and deep-inelastic electron–nucleon scattering”</a:t>
            </a:r>
            <a:r>
              <a:rPr lang="en-US" altLang="zh-TW" sz="1100" b="1" dirty="0"/>
              <a:t>, Phys. Rev. D 5, 1732 (1972).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BAB29-FF03-D178-37C4-D91A03C11D5C}"/>
                  </a:ext>
                </a:extLst>
              </p:cNvPr>
              <p:cNvSpPr txBox="1"/>
              <p:nvPr/>
            </p:nvSpPr>
            <p:spPr>
              <a:xfrm>
                <a:off x="475609" y="4458836"/>
                <a:ext cx="8280920" cy="2031325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TW" sz="1400" dirty="0"/>
                  <a:t>The nucleon is not a rigid 3-quark system; </a:t>
                </a:r>
                <a:r>
                  <a:rPr lang="en-US" altLang="zh-TW" sz="1400" b="1" dirty="0"/>
                  <a:t>it is dressed by a cloud of mesons. </a:t>
                </a:r>
                <a:r>
                  <a:rPr lang="en-US" altLang="zh-TW" sz="1400" dirty="0"/>
                  <a:t>Therefore, the proton’s wavefunction is expanded not just as a bare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sz="140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zh-TW" altLang="ar-AE" sz="1400" i="1">
                            <a:latin typeface="Cambria Math" panose="02040503050406030204" pitchFamily="18" charset="0"/>
                          </a:rPr>
                          <m:t>𝑢𝑢𝑑</m:t>
                        </m:r>
                      </m:e>
                    </m:d>
                  </m:oMath>
                </a14:m>
                <a:r>
                  <a:rPr lang="zh-TW" altLang="en-US" sz="1400" dirty="0"/>
                  <a:t> </a:t>
                </a:r>
                <a:r>
                  <a:rPr lang="en-US" altLang="zh-TW" sz="1400" dirty="0"/>
                  <a:t>state, but as </a:t>
                </a:r>
                <a:r>
                  <a:rPr lang="en-US" altLang="zh-TW" sz="1400" b="1" dirty="0"/>
                  <a:t>a superposition that includes pion–baryon and kaon-hyperon  components. </a:t>
                </a:r>
                <a:r>
                  <a:rPr lang="en-US" altLang="zh-TW" sz="1400" dirty="0"/>
                  <a:t>The </a:t>
                </a:r>
                <a:r>
                  <a:rPr lang="en-US" altLang="zh-TW" sz="1400" b="1" dirty="0"/>
                  <a:t>pion and kaon structures can be explored through the Sullivan process </a:t>
                </a:r>
                <a:r>
                  <a:rPr lang="en-US" altLang="zh-TW" sz="1400" dirty="0"/>
                  <a:t>from DIS data. </a:t>
                </a:r>
              </a:p>
              <a:p>
                <a:endParaRPr lang="en-US" altLang="zh-TW" sz="1400" dirty="0"/>
              </a:p>
              <a:p>
                <a:endParaRPr lang="en-US" altLang="zh-TW" sz="1400" dirty="0"/>
              </a:p>
              <a:p>
                <a:endParaRPr lang="en-US" altLang="zh-TW" sz="1400" dirty="0"/>
              </a:p>
              <a:p>
                <a:endParaRPr lang="en-US" altLang="zh-TW" sz="1400" dirty="0"/>
              </a:p>
              <a:p>
                <a:endParaRPr lang="en-US" altLang="zh-TW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BAB29-FF03-D178-37C4-D91A03C11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09" y="4458836"/>
                <a:ext cx="8280920" cy="2031325"/>
              </a:xfrm>
              <a:prstGeom prst="rect">
                <a:avLst/>
              </a:prstGeom>
              <a:blipFill>
                <a:blip r:embed="rId3"/>
                <a:stretch>
                  <a:fillRect l="-221" t="-47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CD365A8-6A2A-B37D-B77B-BD26440F412F}"/>
              </a:ext>
            </a:extLst>
          </p:cNvPr>
          <p:cNvGrpSpPr/>
          <p:nvPr/>
        </p:nvGrpSpPr>
        <p:grpSpPr>
          <a:xfrm>
            <a:off x="1249412" y="5599492"/>
            <a:ext cx="6645175" cy="779759"/>
            <a:chOff x="1312357" y="5287208"/>
            <a:chExt cx="6645175" cy="779759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7E42281-B503-4349-BC88-2C2F8CB10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2357" y="5289964"/>
              <a:ext cx="6645175" cy="452642"/>
            </a:xfrm>
            <a:prstGeom prst="rect">
              <a:avLst/>
            </a:prstGeom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2A14D77-8692-46B9-976F-95C014413574}"/>
                </a:ext>
              </a:extLst>
            </p:cNvPr>
            <p:cNvGrpSpPr/>
            <p:nvPr/>
          </p:nvGrpSpPr>
          <p:grpSpPr>
            <a:xfrm>
              <a:off x="1520147" y="5287208"/>
              <a:ext cx="6437384" cy="779759"/>
              <a:chOff x="1619672" y="4855159"/>
              <a:chExt cx="6437384" cy="779759"/>
            </a:xfrm>
          </p:grpSpPr>
          <p:sp>
            <p:nvSpPr>
              <p:cNvPr id="15" name="矩形: 圓角 14">
                <a:extLst>
                  <a:ext uri="{FF2B5EF4-FFF2-40B4-BE49-F238E27FC236}">
                    <a16:creationId xmlns:a16="http://schemas.microsoft.com/office/drawing/2014/main" id="{821E627E-0B1D-48E1-B78E-4E14004F26EB}"/>
                  </a:ext>
                </a:extLst>
              </p:cNvPr>
              <p:cNvSpPr/>
              <p:nvPr/>
            </p:nvSpPr>
            <p:spPr>
              <a:xfrm>
                <a:off x="1924747" y="4877610"/>
                <a:ext cx="703037" cy="416039"/>
              </a:xfrm>
              <a:prstGeom prst="round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5EEBD36-A00C-47B3-A96B-0D7A3FF761A0}"/>
                  </a:ext>
                </a:extLst>
              </p:cNvPr>
              <p:cNvSpPr txBox="1"/>
              <p:nvPr/>
            </p:nvSpPr>
            <p:spPr>
              <a:xfrm>
                <a:off x="1619672" y="5327141"/>
                <a:ext cx="1248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solidFill>
                      <a:srgbClr val="0000FF"/>
                    </a:solidFill>
                  </a:rPr>
                  <a:t>probe proton</a:t>
                </a:r>
                <a:endParaRPr lang="zh-TW" alt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3B715C8B-F047-4ABE-A078-A33FA05561EC}"/>
                  </a:ext>
                </a:extLst>
              </p:cNvPr>
              <p:cNvSpPr/>
              <p:nvPr/>
            </p:nvSpPr>
            <p:spPr>
              <a:xfrm>
                <a:off x="2780034" y="4897204"/>
                <a:ext cx="2296021" cy="371024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D5B793B1-7E5E-4DA2-9869-7A522A891B48}"/>
                  </a:ext>
                </a:extLst>
              </p:cNvPr>
              <p:cNvSpPr txBox="1"/>
              <p:nvPr/>
            </p:nvSpPr>
            <p:spPr>
              <a:xfrm>
                <a:off x="3203848" y="5293649"/>
                <a:ext cx="1360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solidFill>
                      <a:srgbClr val="FF0000"/>
                    </a:solidFill>
                  </a:rPr>
                  <a:t>probe pion</a:t>
                </a:r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EEC37814-FEDE-4727-8A3F-34B2C204FFFE}"/>
                  </a:ext>
                </a:extLst>
              </p:cNvPr>
              <p:cNvSpPr/>
              <p:nvPr/>
            </p:nvSpPr>
            <p:spPr>
              <a:xfrm>
                <a:off x="5166517" y="4855159"/>
                <a:ext cx="2890539" cy="421905"/>
              </a:xfrm>
              <a:prstGeom prst="roundRect">
                <a:avLst/>
              </a:prstGeom>
              <a:noFill/>
              <a:ln w="254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6AC96F33-9A9E-4B85-AEA5-98983DB2A235}"/>
                  </a:ext>
                </a:extLst>
              </p:cNvPr>
              <p:cNvSpPr txBox="1"/>
              <p:nvPr/>
            </p:nvSpPr>
            <p:spPr>
              <a:xfrm>
                <a:off x="6145235" y="5250866"/>
                <a:ext cx="1360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solidFill>
                      <a:srgbClr val="006600"/>
                    </a:solidFill>
                  </a:rPr>
                  <a:t>probe kaon</a:t>
                </a:r>
                <a:endParaRPr lang="zh-TW" altLang="en-US" sz="1400" dirty="0">
                  <a:solidFill>
                    <a:srgbClr val="006600"/>
                  </a:solidFill>
                </a:endParaRPr>
              </a:p>
            </p:txBody>
          </p:sp>
        </p:grp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9FFE34F8-AAE1-4E73-AFFD-CF6A9EEB3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98" y="997017"/>
            <a:ext cx="3537228" cy="2831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6F8150F-2CA2-4848-8B41-0A51727276B9}"/>
                  </a:ext>
                </a:extLst>
              </p:cNvPr>
              <p:cNvSpPr/>
              <p:nvPr/>
            </p:nvSpPr>
            <p:spPr>
              <a:xfrm>
                <a:off x="4360833" y="1052736"/>
                <a:ext cx="4675663" cy="2867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b="1" dirty="0">
                    <a:solidFill>
                      <a:srgbClr val="0000FF"/>
                    </a:solidFill>
                    <a:latin typeface="+mn-lt"/>
                  </a:rPr>
                  <a:t>Pion kinematics</a:t>
                </a:r>
              </a:p>
              <a:p>
                <a:pPr marL="342900" indent="-342900">
                  <a:buFont typeface="Wingdings" panose="05000000000000000000" pitchFamily="2" charset="2"/>
                  <a:buAutoNum type="circleNumWdWhitePlain"/>
                </a:pPr>
                <a14:m>
                  <m:oMath xmlns:m="http://schemas.openxmlformats.org/officeDocument/2006/math">
                    <m:r>
                      <a:rPr lang="zh-TW" altLang="en-US" sz="1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ar-AE" altLang="zh-TW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ar-A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zh-TW" altLang="ar-A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zh-TW" altLang="en-US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, pion </a:t>
                </a:r>
                <a:r>
                  <a:rPr lang="en-US" altLang="zh-TW" sz="1400" b="1" dirty="0" err="1">
                    <a:solidFill>
                      <a:srgbClr val="0000FF"/>
                    </a:solidFill>
                  </a:rPr>
                  <a:t>virtuality</a:t>
                </a:r>
                <a:r>
                  <a:rPr lang="en-US" altLang="zh-TW" sz="1400" b="1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zh-TW" altLang="en-US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&lt;0</a:t>
                </a:r>
              </a:p>
              <a:p>
                <a:pPr marL="342900" indent="-342900">
                  <a:buFont typeface="Wingdings" panose="05000000000000000000" pitchFamily="2" charset="2"/>
                  <a:buAutoNum type="circleNumWdWhitePlain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den>
                    </m:f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ar-AE" altLang="zh-TW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ar-A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zh-TW" altLang="ar-A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zh-TW" sz="1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momentum fraction of </a:t>
                </a:r>
                <a:r>
                  <a:rPr lang="en-US" altLang="zh-TW" sz="1400" b="1" dirty="0" err="1">
                    <a:solidFill>
                      <a:srgbClr val="0000FF"/>
                    </a:solidFill>
                  </a:rPr>
                  <a:t>parton</a:t>
                </a:r>
                <a:r>
                  <a:rPr lang="en-US" altLang="zh-TW" sz="1400" b="1" dirty="0">
                    <a:solidFill>
                      <a:srgbClr val="0000FF"/>
                    </a:solidFill>
                  </a:rPr>
                  <a:t> in pion</a:t>
                </a:r>
              </a:p>
              <a:p>
                <a:endParaRPr lang="en-US" altLang="zh-TW" sz="14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b="1" dirty="0">
                    <a:solidFill>
                      <a:srgbClr val="FF0000"/>
                    </a:solidFill>
                  </a:rPr>
                  <a:t>Neutron observables</a:t>
                </a:r>
              </a:p>
              <a:p>
                <a:pPr marL="342900" indent="-342900">
                  <a:buFont typeface="Wingdings" panose="05000000000000000000" pitchFamily="2" charset="2"/>
                  <a:buAutoNum type="circleNumWdWhitePlain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zh-TW" altLang="ar-AE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400" b="1" dirty="0">
                    <a:solidFill>
                      <a:srgbClr val="FF0000"/>
                    </a:solidFill>
                  </a:rPr>
                  <a:t>​≈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zh-TW" altLang="ar-AE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400" b="1" dirty="0">
                    <a:solidFill>
                      <a:srgbClr val="FF0000"/>
                    </a:solidFill>
                  </a:rPr>
                  <a:t>​/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altLang="zh-TW" sz="1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altLang="zh-TW" sz="1400" b="1" dirty="0">
                    <a:solidFill>
                      <a:srgbClr val="FF0000"/>
                    </a:solidFill>
                  </a:rPr>
                  <a:t>Neutron longitudinal momentum </a:t>
                </a:r>
                <a:endParaRPr lang="en-US" altLang="zh-TW" sz="14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AutoNum type="circleNumWdWhitePlain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ar-AE" altLang="zh-TW" sz="1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m:rPr>
                        <m:nor/>
                      </m:rPr>
                      <a:rPr lang="ar-AE" altLang="zh-TW" sz="1400" b="1" i="1">
                        <a:solidFill>
                          <a:srgbClr val="FF0000"/>
                        </a:solidFill>
                      </a:rPr>
                      <m:t> </m:t>
                    </m:r>
                    <m:sSub>
                      <m:sSubPr>
                        <m:ctrlPr>
                          <a:rPr lang="ar-AE" altLang="zh-TW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ar-AE" altLang="zh-TW" sz="1400" b="1" dirty="0">
                    <a:solidFill>
                      <a:srgbClr val="FF0000"/>
                    </a:solidFill>
                  </a:rPr>
                  <a:t>: </a:t>
                </a:r>
                <a:r>
                  <a:rPr lang="en-US" altLang="zh-TW" sz="1400" b="1" dirty="0">
                    <a:solidFill>
                      <a:srgbClr val="FF0000"/>
                    </a:solidFill>
                  </a:rPr>
                  <a:t> Neutron transverse momentum</a:t>
                </a:r>
              </a:p>
              <a:p>
                <a:endParaRPr lang="en-US" altLang="zh-TW" sz="1400" b="1" dirty="0">
                  <a:solidFill>
                    <a:srgbClr val="FF0000"/>
                  </a:solidFill>
                </a:endParaRPr>
              </a:p>
              <a:p>
                <a:r>
                  <a:rPr lang="en-US" altLang="zh-TW" sz="1400" dirty="0">
                    <a:solidFill>
                      <a:srgbClr val="FF0000"/>
                    </a:solidFill>
                  </a:rPr>
                  <a:t>The essential measured quantities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altLang="zh-TW" sz="1400" dirty="0">
                    <a:solidFill>
                      <a:srgbClr val="FF0000"/>
                    </a:solidFill>
                  </a:rPr>
                  <a:t> ​ and</a:t>
                </a:r>
                <a:r>
                  <a:rPr lang="ar-AE" altLang="zh-TW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TW" sz="1400" dirty="0">
                    <a:solidFill>
                      <a:srgbClr val="FF0000"/>
                    </a:solidFill>
                  </a:rPr>
                  <a:t> ​of very forward angle neutron </a:t>
                </a:r>
                <a:r>
                  <a:rPr lang="en-US" altLang="zh-TW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 zero-degree calorimeter.</a:t>
                </a: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6F8150F-2CA2-4848-8B41-0A5172727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833" y="1052736"/>
                <a:ext cx="4675663" cy="2867323"/>
              </a:xfrm>
              <a:prstGeom prst="rect">
                <a:avLst/>
              </a:prstGeom>
              <a:blipFill>
                <a:blip r:embed="rId6"/>
                <a:stretch>
                  <a:fillRect l="-391" t="-426" r="-782" b="-12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C4869B0-3B32-E384-3C07-B57F1766BDCB}"/>
              </a:ext>
            </a:extLst>
          </p:cNvPr>
          <p:cNvSpPr/>
          <p:nvPr/>
        </p:nvSpPr>
        <p:spPr>
          <a:xfrm>
            <a:off x="4283968" y="1052736"/>
            <a:ext cx="4752528" cy="286732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298D4E-5632-42B3-AECF-24D087E8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32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8045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9F22779E-E0EF-4656-8451-343343F4A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67453"/>
            <a:ext cx="4363721" cy="3739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04693-FEF7-EB8E-63A5-0A31C801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Sullivan Process for Pion Structure Study</a:t>
            </a:r>
            <a:endParaRPr lang="zh-TW" alt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C8CD7-64F9-40E1-9F28-18B04337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45EF9-BC9E-6FC8-F98A-E959A054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A487065-42E6-4A72-B160-1F3CACF664AF}"/>
                  </a:ext>
                </a:extLst>
              </p:cNvPr>
              <p:cNvSpPr/>
              <p:nvPr/>
            </p:nvSpPr>
            <p:spPr>
              <a:xfrm>
                <a:off x="196324" y="4865837"/>
                <a:ext cx="8858458" cy="1605248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The cross section of the </a:t>
                </a:r>
                <a:r>
                  <a:rPr lang="en-US" altLang="zh-TW" sz="1400" b="1" dirty="0"/>
                  <a:t>pion-cloud Sullivan process = “pion flux × pion structure function”.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There are two ambiguous in pion PDF extraction.</a:t>
                </a:r>
              </a:p>
              <a:p>
                <a:pPr marL="342900" indent="-342900">
                  <a:buAutoNum type="arabicParenBoth"/>
                </a:pPr>
                <a:r>
                  <a:rPr lang="en-US" altLang="zh-TW" sz="1400" b="1" dirty="0"/>
                  <a:t>Pion flux parametrization currently still gives large uncertainty.</a:t>
                </a:r>
              </a:p>
              <a:p>
                <a:pPr marL="342900" indent="-342900">
                  <a:buAutoNum type="arabicParenBoth"/>
                </a:pPr>
                <a:r>
                  <a:rPr lang="en-US" altLang="zh-TW" sz="1400" b="1" dirty="0"/>
                  <a:t>Virtual (off-shell) pion and real (on-shell) pion 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Sullivan process probes a virtual pion,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TW" sz="1400" dirty="0"/>
                  <a:t>, pion cloud.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A real pion beam corresponds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TW" sz="1400" dirty="0"/>
                  <a:t>.</a:t>
                </a:r>
              </a:p>
              <a:p>
                <a:pPr lvl="1"/>
                <a:r>
                  <a:rPr lang="en-US" altLang="zh-TW" sz="1400" b="1" dirty="0">
                    <a:solidFill>
                      <a:srgbClr val="0000FF"/>
                    </a:solidFill>
                  </a:rPr>
                  <a:t>To approximate the real pion, experiments extrapolate from negative to close to zero (</a:t>
                </a:r>
                <a14:m>
                  <m:oMath xmlns:m="http://schemas.openxmlformats.org/officeDocument/2006/math"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TW" altLang="en-US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sub>
                      <m:sup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 ).</a:t>
                </a: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A487065-42E6-4A72-B160-1F3CACF66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24" y="4865837"/>
                <a:ext cx="8858458" cy="1605248"/>
              </a:xfrm>
              <a:prstGeom prst="rect">
                <a:avLst/>
              </a:prstGeom>
              <a:blipFill>
                <a:blip r:embed="rId3"/>
                <a:stretch>
                  <a:fillRect l="-69" t="-1136" r="-757" b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群組 15">
            <a:extLst>
              <a:ext uri="{FF2B5EF4-FFF2-40B4-BE49-F238E27FC236}">
                <a16:creationId xmlns:a16="http://schemas.microsoft.com/office/drawing/2014/main" id="{2562E582-56AB-475F-9C96-81F63CBB722C}"/>
              </a:ext>
            </a:extLst>
          </p:cNvPr>
          <p:cNvGrpSpPr/>
          <p:nvPr/>
        </p:nvGrpSpPr>
        <p:grpSpPr>
          <a:xfrm>
            <a:off x="34148" y="1003883"/>
            <a:ext cx="4806081" cy="3561375"/>
            <a:chOff x="90996" y="692696"/>
            <a:chExt cx="4272021" cy="3268581"/>
          </a:xfrm>
        </p:grpSpPr>
        <p:pic>
          <p:nvPicPr>
            <p:cNvPr id="18" name="圖片 6">
              <a:extLst>
                <a:ext uri="{FF2B5EF4-FFF2-40B4-BE49-F238E27FC236}">
                  <a16:creationId xmlns:a16="http://schemas.microsoft.com/office/drawing/2014/main" id="{FAEF5D6C-1613-4884-94FA-DC7A89F1C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9165" t="549" b="15269"/>
            <a:stretch>
              <a:fillRect/>
            </a:stretch>
          </p:blipFill>
          <p:spPr>
            <a:xfrm>
              <a:off x="1028071" y="774704"/>
              <a:ext cx="2829617" cy="1817287"/>
            </a:xfrm>
            <a:prstGeom prst="rect">
              <a:avLst/>
            </a:prstGeom>
          </p:spPr>
        </p:pic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3BDD708-4C06-48BC-9F37-18708788F215}"/>
                </a:ext>
              </a:extLst>
            </p:cNvPr>
            <p:cNvSpPr/>
            <p:nvPr/>
          </p:nvSpPr>
          <p:spPr>
            <a:xfrm>
              <a:off x="1947756" y="1778190"/>
              <a:ext cx="640685" cy="477785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DA866F17-4499-44A0-80AE-BA731B9CD110}"/>
                </a:ext>
              </a:extLst>
            </p:cNvPr>
            <p:cNvSpPr/>
            <p:nvPr/>
          </p:nvSpPr>
          <p:spPr>
            <a:xfrm>
              <a:off x="1678454" y="1181039"/>
              <a:ext cx="1041690" cy="788127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529072F4-0E94-4404-B092-C037620AF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379" y="2625786"/>
              <a:ext cx="3520445" cy="481967"/>
            </a:xfrm>
            <a:prstGeom prst="rect">
              <a:avLst/>
            </a:prstGeom>
          </p:spPr>
        </p:pic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0750D086-2C06-4458-88CB-738C1D8E0341}"/>
                </a:ext>
              </a:extLst>
            </p:cNvPr>
            <p:cNvSpPr/>
            <p:nvPr/>
          </p:nvSpPr>
          <p:spPr>
            <a:xfrm>
              <a:off x="1829653" y="2740305"/>
              <a:ext cx="817890" cy="33365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BF4C6C4D-9D82-4285-B3CE-BF72E69B2AA5}"/>
                </a:ext>
              </a:extLst>
            </p:cNvPr>
            <p:cNvSpPr/>
            <p:nvPr/>
          </p:nvSpPr>
          <p:spPr>
            <a:xfrm>
              <a:off x="2720145" y="2740305"/>
              <a:ext cx="1041690" cy="333654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31DC432-9CBF-4FE8-978A-8F4899F2555D}"/>
                </a:ext>
              </a:extLst>
            </p:cNvPr>
            <p:cNvSpPr txBox="1"/>
            <p:nvPr/>
          </p:nvSpPr>
          <p:spPr>
            <a:xfrm>
              <a:off x="2161624" y="2221381"/>
              <a:ext cx="946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FF0000"/>
                  </a:solidFill>
                </a:rPr>
                <a:t>pion flux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60426BDE-AAA2-4C7E-812F-0BEBDA9B818C}"/>
                    </a:ext>
                  </a:extLst>
                </p:cNvPr>
                <p:cNvSpPr txBox="1"/>
                <p:nvPr/>
              </p:nvSpPr>
              <p:spPr>
                <a:xfrm>
                  <a:off x="2635051" y="1235008"/>
                  <a:ext cx="9468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zh-TW" altLang="en-US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𝐷𝐼𝑆</m:t>
                        </m:r>
                      </m:oMath>
                    </m:oMathPara>
                  </a14:m>
                  <a:endParaRPr lang="zh-TW" altLang="en-US" sz="1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60426BDE-AAA2-4C7E-812F-0BEBDA9B8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051" y="1235008"/>
                  <a:ext cx="946853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F3EAAC9-3378-44B1-975C-6C56977984FF}"/>
                </a:ext>
              </a:extLst>
            </p:cNvPr>
            <p:cNvSpPr/>
            <p:nvPr/>
          </p:nvSpPr>
          <p:spPr>
            <a:xfrm>
              <a:off x="2006182" y="692696"/>
              <a:ext cx="419966" cy="334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04EF4A6C-01CA-4A36-85E4-16B95F71921C}"/>
                </a:ext>
              </a:extLst>
            </p:cNvPr>
            <p:cNvGrpSpPr/>
            <p:nvPr/>
          </p:nvGrpSpPr>
          <p:grpSpPr>
            <a:xfrm>
              <a:off x="90996" y="3242086"/>
              <a:ext cx="4272021" cy="719191"/>
              <a:chOff x="4864563" y="1048059"/>
              <a:chExt cx="4272021" cy="719191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CECCD6-0190-4693-8F00-803FB88CC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0812" t="6909"/>
              <a:stretch/>
            </p:blipFill>
            <p:spPr>
              <a:xfrm>
                <a:off x="6249223" y="1063639"/>
                <a:ext cx="2460570" cy="432098"/>
              </a:xfrm>
              <a:prstGeom prst="rect">
                <a:avLst/>
              </a:prstGeom>
            </p:spPr>
          </p:pic>
          <p:sp>
            <p:nvSpPr>
              <p:cNvPr id="46" name="矩形: 圓角 45">
                <a:extLst>
                  <a:ext uri="{FF2B5EF4-FFF2-40B4-BE49-F238E27FC236}">
                    <a16:creationId xmlns:a16="http://schemas.microsoft.com/office/drawing/2014/main" id="{245A699F-9DD2-44E4-884A-54B6E4E8E444}"/>
                  </a:ext>
                </a:extLst>
              </p:cNvPr>
              <p:cNvSpPr/>
              <p:nvPr/>
            </p:nvSpPr>
            <p:spPr>
              <a:xfrm>
                <a:off x="7572119" y="1048059"/>
                <a:ext cx="1137673" cy="333654"/>
              </a:xfrm>
              <a:prstGeom prst="round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solidFill>
                    <a:srgbClr val="FF00FF"/>
                  </a:solidFill>
                </a:endParaRPr>
              </a:p>
            </p:txBody>
          </p:sp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6C972EB-BF6E-4DC6-AF1C-EC99B8E6679D}"/>
                  </a:ext>
                </a:extLst>
              </p:cNvPr>
              <p:cNvSpPr txBox="1"/>
              <p:nvPr/>
            </p:nvSpPr>
            <p:spPr>
              <a:xfrm>
                <a:off x="4864563" y="1484776"/>
                <a:ext cx="4272021" cy="282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rgbClr val="FF00FF"/>
                    </a:solidFill>
                  </a:rPr>
                  <a:t>Leading neutron form factor is affected by pion flux model</a:t>
                </a:r>
                <a:endParaRPr lang="zh-TW" altLang="en-US" sz="1400" dirty="0">
                  <a:solidFill>
                    <a:srgbClr val="FF00FF"/>
                  </a:solidFill>
                </a:endParaRPr>
              </a:p>
            </p:txBody>
          </p: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33636BC4-C274-4064-B40F-F7E2A5785791}"/>
              </a:ext>
            </a:extLst>
          </p:cNvPr>
          <p:cNvSpPr/>
          <p:nvPr/>
        </p:nvSpPr>
        <p:spPr>
          <a:xfrm>
            <a:off x="5256389" y="945142"/>
            <a:ext cx="22333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TW" sz="1100" b="1" i="1" dirty="0">
                <a:latin typeface="Times-Roman"/>
              </a:rPr>
              <a:t>Eur. Phys. J. C (2010) 68: 381–399</a:t>
            </a:r>
            <a:endParaRPr lang="zh-TW" altLang="en-US" sz="1100" b="1" i="1" dirty="0"/>
          </a:p>
        </p:txBody>
      </p:sp>
      <p:sp>
        <p:nvSpPr>
          <p:cNvPr id="5" name="矩形: 圓角 45">
            <a:extLst>
              <a:ext uri="{FF2B5EF4-FFF2-40B4-BE49-F238E27FC236}">
                <a16:creationId xmlns:a16="http://schemas.microsoft.com/office/drawing/2014/main" id="{48CCDA98-D08C-B922-ED2E-03864C12B7CF}"/>
              </a:ext>
            </a:extLst>
          </p:cNvPr>
          <p:cNvSpPr/>
          <p:nvPr/>
        </p:nvSpPr>
        <p:spPr>
          <a:xfrm>
            <a:off x="5232292" y="1428111"/>
            <a:ext cx="1279897" cy="363542"/>
          </a:xfrm>
          <a:prstGeom prst="round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rgbClr val="FF00FF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9A5866-06B3-4910-874F-7A1A054C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33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90852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BA862B-A736-4C4E-9B43-BA0CA5A3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EFA677-DEF9-4FFF-87DB-2D4079138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87D657F-D48D-474C-9A66-6A7F9233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" y="44450"/>
            <a:ext cx="9128125" cy="792163"/>
          </a:xfrm>
        </p:spPr>
        <p:txBody>
          <a:bodyPr/>
          <a:lstStyle/>
          <a:p>
            <a:r>
              <a:rPr lang="en-US" altLang="zh-TW" sz="4000" dirty="0"/>
              <a:t>1</a:t>
            </a:r>
            <a:r>
              <a:rPr lang="en-US" altLang="zh-TW" sz="4000" baseline="30000" dirty="0"/>
              <a:t>st</a:t>
            </a:r>
            <a:r>
              <a:rPr lang="en-US" altLang="zh-TW" sz="4000" dirty="0"/>
              <a:t> Prototype ZDC ECAL</a:t>
            </a:r>
            <a:endParaRPr lang="zh-TW" altLang="en-US" sz="4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E4509F9-1FA8-43E3-A47A-3D206558E999}"/>
              </a:ext>
            </a:extLst>
          </p:cNvPr>
          <p:cNvSpPr/>
          <p:nvPr/>
        </p:nvSpPr>
        <p:spPr>
          <a:xfrm>
            <a:off x="428216" y="4590271"/>
            <a:ext cx="8506340" cy="156966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600" dirty="0"/>
              <a:t>Test beam @ Feb. 2024, with 50MeV – 800 MeV positron beam, in Japan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600" b="1" dirty="0"/>
              <a:t>Most of the data fall within the saturated range</a:t>
            </a:r>
            <a:r>
              <a:rPr lang="en-US" altLang="zh-TW" sz="1600" dirty="0"/>
              <a:t>, except for the 47 MeV data, which is approximately 60% within the linear range. The energy resolution without energy regression is </a:t>
            </a:r>
            <a:r>
              <a:rPr lang="en-US" altLang="zh-TW" sz="1600" b="1" dirty="0"/>
              <a:t>14% for the 47 MeV beam</a:t>
            </a:r>
            <a:r>
              <a:rPr lang="en-US" altLang="zh-TW" sz="1600" dirty="0"/>
              <a:t>. </a:t>
            </a:r>
            <a:r>
              <a:rPr lang="en-US" altLang="zh-TW" sz="1600" b="1" dirty="0"/>
              <a:t>After accounting for the beam momentum resolution, the energy resolution improves to approximately 11%.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600" b="1" kern="100" dirty="0">
                <a:ea typeface="新細明體" panose="02020500000000000000" pitchFamily="18" charset="-120"/>
                <a:cs typeface="Times New Roman" panose="02020603050405020304" pitchFamily="18" charset="0"/>
              </a:rPr>
              <a:t>Goal of the next generation is to reduce gain of the system.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6DE404-665F-4C13-B8C2-8BDE47129DC5}"/>
              </a:ext>
            </a:extLst>
          </p:cNvPr>
          <p:cNvGrpSpPr/>
          <p:nvPr/>
        </p:nvGrpSpPr>
        <p:grpSpPr>
          <a:xfrm>
            <a:off x="10725" y="1539473"/>
            <a:ext cx="3203165" cy="2803645"/>
            <a:chOff x="539552" y="1237753"/>
            <a:chExt cx="3888432" cy="329057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8EE3D2C9-5BDD-44B4-96E7-5EEB9CA04BDD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0" r="49041"/>
            <a:stretch/>
          </p:blipFill>
          <p:spPr bwMode="auto">
            <a:xfrm>
              <a:off x="539552" y="1237753"/>
              <a:ext cx="3888432" cy="3290570"/>
            </a:xfrm>
            <a:prstGeom prst="rect">
              <a:avLst/>
            </a:prstGeom>
            <a:noFill/>
          </p:spPr>
        </p:pic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50B1547-CDAA-4323-964F-2DC19B6440A8}"/>
                </a:ext>
              </a:extLst>
            </p:cNvPr>
            <p:cNvCxnSpPr/>
            <p:nvPr/>
          </p:nvCxnSpPr>
          <p:spPr>
            <a:xfrm flipV="1">
              <a:off x="1331640" y="1916832"/>
              <a:ext cx="0" cy="223224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A21F4D9E-FFA5-425E-8F5F-CDB2F719904A}"/>
                </a:ext>
              </a:extLst>
            </p:cNvPr>
            <p:cNvSpPr txBox="1"/>
            <p:nvPr/>
          </p:nvSpPr>
          <p:spPr>
            <a:xfrm>
              <a:off x="1187623" y="1415786"/>
              <a:ext cx="2453030" cy="347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FF0000"/>
                  </a:solidFill>
                </a:rPr>
                <a:t>Linear range&lt;20MeV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6AA7B48A-C5BB-46A8-84B5-9F6886108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606" y="1585522"/>
            <a:ext cx="2880320" cy="2879092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72D58040-3245-42BE-9509-78C589A51406}"/>
              </a:ext>
            </a:extLst>
          </p:cNvPr>
          <p:cNvSpPr txBox="1"/>
          <p:nvPr/>
        </p:nvSpPr>
        <p:spPr>
          <a:xfrm>
            <a:off x="3707904" y="941983"/>
            <a:ext cx="244827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47MeV positron beam</a:t>
            </a:r>
          </a:p>
          <a:p>
            <a:pPr algn="ctr"/>
            <a:r>
              <a:rPr lang="en-US" altLang="zh-TW" sz="1600" b="1" dirty="0"/>
              <a:t>Data/MC</a:t>
            </a:r>
            <a:endParaRPr lang="zh-TW" altLang="en-US" sz="1600" b="1" dirty="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9BE1CB5E-5561-492B-9057-1DB91BA5B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93" y="1623491"/>
            <a:ext cx="2655713" cy="2660176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F0F33F83-FD63-4123-B628-4BD501552C1E}"/>
              </a:ext>
            </a:extLst>
          </p:cNvPr>
          <p:cNvSpPr txBox="1"/>
          <p:nvPr/>
        </p:nvSpPr>
        <p:spPr>
          <a:xfrm>
            <a:off x="6516216" y="924969"/>
            <a:ext cx="241833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47MeV positron beam</a:t>
            </a:r>
          </a:p>
          <a:p>
            <a:pPr algn="ctr"/>
            <a:r>
              <a:rPr lang="en-US" altLang="zh-TW" sz="1600" b="1" dirty="0"/>
              <a:t>Energy resolution</a:t>
            </a:r>
            <a:endParaRPr lang="zh-TW" altLang="en-US" sz="1600" b="1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1F61EF5-36F9-45EF-B066-E00A52652726}"/>
              </a:ext>
            </a:extLst>
          </p:cNvPr>
          <p:cNvSpPr txBox="1"/>
          <p:nvPr/>
        </p:nvSpPr>
        <p:spPr>
          <a:xfrm>
            <a:off x="446691" y="951996"/>
            <a:ext cx="268464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Beam energy VS ADC</a:t>
            </a:r>
          </a:p>
          <a:p>
            <a:pPr algn="ctr"/>
            <a:r>
              <a:rPr lang="en-US" altLang="zh-TW" sz="1600" b="1" dirty="0" err="1"/>
              <a:t>SiPM</a:t>
            </a:r>
            <a:r>
              <a:rPr lang="en-US" altLang="zh-TW" sz="1600" b="1" dirty="0"/>
              <a:t> saturation effect</a:t>
            </a:r>
            <a:endParaRPr lang="zh-TW" altLang="en-US" sz="1600" b="1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CF8C54-F13C-4F2F-8EE9-C747014C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34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64548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Crystal Clustering</a:t>
            </a:r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85" name="Google Shape;285;p16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286" name="Google Shape;286;p16"/>
          <p:cNvSpPr/>
          <p:nvPr/>
        </p:nvSpPr>
        <p:spPr>
          <a:xfrm>
            <a:off x="179512" y="4730459"/>
            <a:ext cx="8930181" cy="156966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PbWO₄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crystals have an approximate Molière radius of 2 cm. (A 4 cm × 4 cm cluster captures about 90% of the total energy deposition, while an 8 cm × 8 cm cluster captures around 95%.) Hence,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two systems collectively achieve 90%–95% energy containment with 5*5 array clustering for LYSO+PAD and 3*3 array for PbWO4+SiPM.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the beam test, we performed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high-voltage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beam-energy scans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study its response under varying operating conditions.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806" y="953360"/>
            <a:ext cx="6980212" cy="35881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2522AA-1FE7-4F42-8B77-AD632143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35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2</a:t>
            </a:r>
            <a:r>
              <a:rPr lang="en-US" sz="3200" baseline="30000"/>
              <a:t>nd</a:t>
            </a:r>
            <a:r>
              <a:rPr lang="en-US" sz="3200"/>
              <a:t> Prototype </a:t>
            </a:r>
            <a:r>
              <a:rPr lang="en-US" sz="3200" b="1"/>
              <a:t>LYSO + APD : </a:t>
            </a:r>
            <a:r>
              <a:rPr lang="en-US" sz="3200"/>
              <a:t>Gain Calibration</a:t>
            </a:r>
            <a:endParaRPr sz="3200"/>
          </a:p>
        </p:txBody>
      </p:sp>
      <p:sp>
        <p:nvSpPr>
          <p:cNvPr id="329" name="Google Shape;329;p19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331" name="Google Shape;331;p19"/>
          <p:cNvSpPr txBox="1"/>
          <p:nvPr/>
        </p:nvSpPr>
        <p:spPr>
          <a:xfrm>
            <a:off x="5289202" y="977665"/>
            <a:ext cx="267014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Gain after Calibration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19"/>
          <p:cNvGrpSpPr/>
          <p:nvPr/>
        </p:nvGrpSpPr>
        <p:grpSpPr>
          <a:xfrm>
            <a:off x="1490255" y="977665"/>
            <a:ext cx="2742505" cy="2668933"/>
            <a:chOff x="3259596" y="927544"/>
            <a:chExt cx="2742505" cy="2668933"/>
          </a:xfrm>
        </p:grpSpPr>
        <p:sp>
          <p:nvSpPr>
            <p:cNvPr id="333" name="Google Shape;333;p19"/>
            <p:cNvSpPr txBox="1"/>
            <p:nvPr/>
          </p:nvSpPr>
          <p:spPr>
            <a:xfrm>
              <a:off x="3259596" y="927544"/>
              <a:ext cx="2742505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Gain before Calibration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4870431" y="2876397"/>
              <a:ext cx="1014709" cy="7200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19"/>
          <p:cNvSpPr/>
          <p:nvPr/>
        </p:nvSpPr>
        <p:spPr>
          <a:xfrm>
            <a:off x="1247956" y="4979144"/>
            <a:ext cx="7297946" cy="120028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Calibration procedure: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beam energy was varied to scan all channels in the 5×5 crystal array. The gain of each channel was then adjusted (scaled and shifted) so that its response aligned with that of the central channel.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561" y="1311473"/>
            <a:ext cx="3798947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6509" y="1379144"/>
            <a:ext cx="3655892" cy="341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B6BA8B-2604-49F5-94D1-C3865935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36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2</a:t>
            </a:r>
            <a:r>
              <a:rPr lang="en-US" sz="3200" baseline="30000"/>
              <a:t>nd</a:t>
            </a:r>
            <a:r>
              <a:rPr lang="en-US" sz="3200"/>
              <a:t> Prototype </a:t>
            </a:r>
            <a:r>
              <a:rPr lang="en-US" sz="3200" b="1"/>
              <a:t>PbWO4 + SiPM: </a:t>
            </a:r>
            <a:r>
              <a:rPr lang="en-US" sz="3200"/>
              <a:t>Gain Calibration</a:t>
            </a:r>
            <a:endParaRPr sz="3200"/>
          </a:p>
        </p:txBody>
      </p:sp>
      <p:sp>
        <p:nvSpPr>
          <p:cNvPr id="344" name="Google Shape;344;p20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pSp>
        <p:nvGrpSpPr>
          <p:cNvPr id="346" name="Google Shape;346;p20"/>
          <p:cNvGrpSpPr/>
          <p:nvPr/>
        </p:nvGrpSpPr>
        <p:grpSpPr>
          <a:xfrm>
            <a:off x="635251" y="938827"/>
            <a:ext cx="7400714" cy="3766531"/>
            <a:chOff x="635251" y="938827"/>
            <a:chExt cx="7400714" cy="3766531"/>
          </a:xfrm>
        </p:grpSpPr>
        <p:pic>
          <p:nvPicPr>
            <p:cNvPr id="347" name="Google Shape;347;p20"/>
            <p:cNvPicPr preferRelativeResize="0"/>
            <p:nvPr/>
          </p:nvPicPr>
          <p:blipFill rotWithShape="1">
            <a:blip r:embed="rId3">
              <a:alphaModFix/>
            </a:blip>
            <a:srcRect t="53365" r="50000"/>
            <a:stretch/>
          </p:blipFill>
          <p:spPr>
            <a:xfrm>
              <a:off x="4369194" y="1285358"/>
              <a:ext cx="3666771" cy="34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20"/>
            <p:cNvSpPr txBox="1"/>
            <p:nvPr/>
          </p:nvSpPr>
          <p:spPr>
            <a:xfrm>
              <a:off x="5019668" y="938827"/>
              <a:ext cx="2670140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Gain after Calibration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9" name="Google Shape;349;p20"/>
            <p:cNvGrpSpPr/>
            <p:nvPr/>
          </p:nvGrpSpPr>
          <p:grpSpPr>
            <a:xfrm>
              <a:off x="635251" y="980981"/>
              <a:ext cx="3733944" cy="3622436"/>
              <a:chOff x="2582558" y="916172"/>
              <a:chExt cx="3086945" cy="3022718"/>
            </a:xfrm>
          </p:grpSpPr>
          <p:pic>
            <p:nvPicPr>
              <p:cNvPr id="350" name="Google Shape;350;p20"/>
              <p:cNvPicPr preferRelativeResize="0"/>
              <p:nvPr/>
            </p:nvPicPr>
            <p:blipFill rotWithShape="1">
              <a:blip r:embed="rId4">
                <a:alphaModFix/>
              </a:blip>
              <a:srcRect r="50000" b="51050"/>
              <a:stretch/>
            </p:blipFill>
            <p:spPr>
              <a:xfrm>
                <a:off x="2582558" y="934894"/>
                <a:ext cx="3068434" cy="30039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1" name="Google Shape;351;p20"/>
              <p:cNvSpPr txBox="1"/>
              <p:nvPr/>
            </p:nvSpPr>
            <p:spPr>
              <a:xfrm>
                <a:off x="3317999" y="916172"/>
                <a:ext cx="2351504" cy="30818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Gain before Calibration</a:t>
                </a:r>
                <a:endParaRPr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0"/>
              <p:cNvSpPr/>
              <p:nvPr/>
            </p:nvSpPr>
            <p:spPr>
              <a:xfrm>
                <a:off x="4477933" y="2750370"/>
                <a:ext cx="922297" cy="61893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265E2AF-2569-427E-A8A3-F08CB183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37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90AC07-2E27-484B-BE15-85F5D432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Fitting : Resolution VS Energy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2EBAB07-CF48-418E-9E48-66B54C44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9346D6D-0EE8-421B-B99B-EC38C9A4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C223700-7EF3-4B27-A4B5-A305B59D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8050"/>
            <a:ext cx="3930243" cy="33843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3196193-CBD4-45E9-BCAA-041E9706B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60103"/>
            <a:ext cx="4332131" cy="419624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C48185A-D92D-472F-A2BD-A682C502E2E7}"/>
              </a:ext>
            </a:extLst>
          </p:cNvPr>
          <p:cNvSpPr/>
          <p:nvPr/>
        </p:nvSpPr>
        <p:spPr>
          <a:xfrm>
            <a:off x="4572000" y="1488095"/>
            <a:ext cx="4247349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32C6C9D-7E5A-452C-B392-D7E455D93DB6}"/>
              </a:ext>
            </a:extLst>
          </p:cNvPr>
          <p:cNvSpPr/>
          <p:nvPr/>
        </p:nvSpPr>
        <p:spPr>
          <a:xfrm>
            <a:off x="4614390" y="2537908"/>
            <a:ext cx="4247349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7F6997E-C748-4360-82B9-85C92099F07D}"/>
              </a:ext>
            </a:extLst>
          </p:cNvPr>
          <p:cNvSpPr/>
          <p:nvPr/>
        </p:nvSpPr>
        <p:spPr>
          <a:xfrm>
            <a:off x="4614390" y="3041965"/>
            <a:ext cx="4296249" cy="1179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C9E6BEB-0D44-4C4F-B77B-0675F7F1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38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1310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77E2B7-0A1E-438A-8138-CB2B8F6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1" dirty="0"/>
              <a:t>Zero Degree Calorimeter (ZDC)</a:t>
            </a:r>
            <a:br>
              <a:rPr lang="en-US" altLang="zh-TW" sz="3200" b="1" dirty="0"/>
            </a:br>
            <a:r>
              <a:rPr lang="en-US" altLang="zh-TW" sz="3200" dirty="0"/>
              <a:t> in Far-forward Detectors</a:t>
            </a:r>
            <a:endParaRPr lang="zh-TW" altLang="en-US" sz="3200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579D969-6A17-4D70-8DC5-8DDDB8A9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8DB3D40-A9B9-46E6-A2EA-C7C847CE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AD947305-524C-4272-BD28-770E22DF0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9" y="1195730"/>
            <a:ext cx="5554818" cy="245856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4925454-C653-47A1-AF7D-72D7996B3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106" y="1025751"/>
            <a:ext cx="3163013" cy="262311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99BFCDB-0315-4977-ACBA-301975B571E5}"/>
              </a:ext>
            </a:extLst>
          </p:cNvPr>
          <p:cNvSpPr/>
          <p:nvPr/>
        </p:nvSpPr>
        <p:spPr>
          <a:xfrm>
            <a:off x="5124597" y="2272267"/>
            <a:ext cx="525170" cy="64807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901B957-430F-4DE3-9E53-8C144A567223}"/>
              </a:ext>
            </a:extLst>
          </p:cNvPr>
          <p:cNvSpPr/>
          <p:nvPr/>
        </p:nvSpPr>
        <p:spPr>
          <a:xfrm>
            <a:off x="5872413" y="1071470"/>
            <a:ext cx="3093609" cy="257739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D4E2F58B-4CFE-457E-B1E9-5FE3621891A3}"/>
                  </a:ext>
                </a:extLst>
              </p:cNvPr>
              <p:cNvSpPr txBox="1"/>
              <p:nvPr/>
            </p:nvSpPr>
            <p:spPr>
              <a:xfrm>
                <a:off x="94949" y="3689061"/>
                <a:ext cx="9017920" cy="2682466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Physics for Far-forward detectors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TW" sz="1400" b="1" dirty="0"/>
                  <a:t>Sullivan process for pion structure</a:t>
                </a:r>
                <a:r>
                  <a:rPr lang="zh-TW" altLang="en-US" sz="1400" b="1" dirty="0"/>
                  <a:t> </a:t>
                </a:r>
                <a:r>
                  <a:rPr lang="en-US" altLang="zh-TW" sz="1400" dirty="0"/>
                  <a:t>: </a:t>
                </a:r>
                <a14:m>
                  <m:oMath xmlns:m="http://schemas.openxmlformats.org/officeDocument/2006/math"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altLang="zh-TW" sz="1400" b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n-US" altLang="zh-TW" sz="1400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zh-TW" sz="1400" b="1" dirty="0"/>
                  <a:t>Sullivan process</a:t>
                </a:r>
                <a:r>
                  <a:rPr lang="zh-TW" altLang="en-US" sz="1400" b="1" dirty="0"/>
                  <a:t> </a:t>
                </a:r>
                <a:r>
                  <a:rPr lang="en-US" altLang="zh-TW" sz="1400" b="1" dirty="0"/>
                  <a:t>for kaon structure </a:t>
                </a:r>
                <a:r>
                  <a:rPr lang="en-US" altLang="zh-TW" sz="1400" dirty="0"/>
                  <a:t>: </a:t>
                </a:r>
                <a14:m>
                  <m:oMath xmlns:m="http://schemas.openxmlformats.org/officeDocument/2006/math">
                    <m:r>
                      <a:rPr lang="zh-TW" altLang="en-US" sz="1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1400" i="1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r>
                      <a:rPr lang="en-US" altLang="zh-TW" sz="140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altLang="zh-TW" sz="14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ar-AE" altLang="zh-TW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altLang="zh-TW" sz="1400" b="0" i="1">
                        <a:latin typeface="Cambria Math" panose="02040503050406030204" pitchFamily="18" charset="0"/>
                      </a:rPr>
                      <m:t>𝛬</m:t>
                    </m:r>
                    <m:r>
                      <a:rPr lang="en-US" altLang="zh-TW" sz="1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TW" sz="14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altLang="zh-TW" sz="1400" b="1" i="1">
                        <a:latin typeface="Cambria Math" panose="02040503050406030204" pitchFamily="18" charset="0"/>
                      </a:rPr>
                      <m:t>𝜦</m:t>
                    </m:r>
                    <m:r>
                      <m:rPr>
                        <m:nor/>
                      </m:rPr>
                      <a:rPr lang="el-GR" altLang="zh-TW" sz="1400" b="1" i="1"/>
                      <m:t>  </m:t>
                    </m:r>
                    <m:r>
                      <a:rPr lang="el-GR" altLang="zh-TW" sz="1400" b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l-GR" altLang="zh-TW" sz="1400" b="1" i="1"/>
                      <m:t>  </m:t>
                    </m:r>
                    <m:r>
                      <a:rPr lang="zh-TW" altLang="el-GR" sz="14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l-GR" altLang="zh-TW" sz="1400" b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ar-AE" altLang="zh-TW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ar-AE" altLang="zh-TW" sz="1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4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TW" altLang="ar-AE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ar-AE" altLang="zh-TW" sz="1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 altLang="zh-TW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zh-TW" altLang="ar-AE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altLang="zh-TW" sz="1400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zh-TW" sz="1400" b="1" dirty="0"/>
                  <a:t>Spectator-neutron tagging for nuclear physics </a:t>
                </a:r>
                <a:r>
                  <a:rPr lang="en-US" altLang="zh-TW" sz="1400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altLang="zh-TW" sz="1400" b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altLang="zh-TW" sz="1400" b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ar-AE" altLang="zh-TW" sz="1400" b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altLang="zh-TW" sz="1400" b="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zh-TW" sz="1400" dirty="0"/>
              </a:p>
              <a:p>
                <a:pPr marL="285750" indent="-285750">
                  <a:buFontTx/>
                  <a:buChar char="-"/>
                </a:pPr>
                <a:r>
                  <a:rPr lang="en-US" altLang="zh-TW" sz="1400" b="1" dirty="0"/>
                  <a:t>Background</a:t>
                </a:r>
                <a:r>
                  <a:rPr lang="en-US" altLang="zh-TW" sz="1400" dirty="0"/>
                  <a:t>, secondary photons showers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altLang="zh-TW" sz="14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ar-AE" altLang="zh-TW" sz="1400" b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TW" altLang="ar-AE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altLang="zh-TW" sz="1400" dirty="0"/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US" altLang="zh-TW" sz="1400" b="1" dirty="0">
                    <a:solidFill>
                      <a:srgbClr val="FF0000"/>
                    </a:solidFill>
                  </a:rPr>
                  <a:t>Neutron and gamma detection.</a:t>
                </a:r>
              </a:p>
              <a:p>
                <a:endParaRPr lang="en-US" altLang="zh-TW" sz="14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Far-forward detectors</a:t>
                </a:r>
              </a:p>
              <a:p>
                <a:pPr marL="171450" indent="-171450" eaLnBrk="0" hangingPunct="0">
                  <a:buFontTx/>
                  <a:buChar char="-"/>
                </a:pPr>
                <a:r>
                  <a:rPr kumimoji="0" lang="en-US" altLang="zh-TW" sz="1400" b="1" dirty="0"/>
                  <a:t>B0 t</a:t>
                </a:r>
                <a:r>
                  <a:rPr kumimoji="0" lang="zh-TW" altLang="zh-TW" sz="1400" b="1" dirty="0"/>
                  <a:t>acker</a:t>
                </a:r>
                <a:r>
                  <a:rPr kumimoji="0" lang="zh-TW" altLang="zh-TW" sz="1400" dirty="0"/>
                  <a:t> – Detects small-angle charged particles for exclusive reactions.</a:t>
                </a:r>
                <a:endParaRPr kumimoji="0" lang="en-US" altLang="zh-TW" sz="1400" dirty="0"/>
              </a:p>
              <a:p>
                <a:pPr marL="171450" indent="-171450" eaLnBrk="0" hangingPunct="0">
                  <a:buFontTx/>
                  <a:buChar char="-"/>
                </a:pPr>
                <a:r>
                  <a:rPr kumimoji="0" lang="zh-TW" altLang="zh-TW" sz="1400" b="1" dirty="0"/>
                  <a:t>Off-Momentum Detectors</a:t>
                </a:r>
                <a:r>
                  <a:rPr kumimoji="0" lang="zh-TW" altLang="zh-TW" sz="1400" dirty="0"/>
                  <a:t> – Tag decay products and spectator fragments.</a:t>
                </a:r>
                <a:endParaRPr kumimoji="0" lang="en-US" altLang="zh-TW" sz="1400" dirty="0"/>
              </a:p>
              <a:p>
                <a:pPr marL="171450" indent="-171450" eaLnBrk="0" hangingPunct="0">
                  <a:buFontTx/>
                  <a:buChar char="-"/>
                </a:pPr>
                <a:r>
                  <a:rPr kumimoji="0" lang="zh-TW" altLang="zh-TW" sz="1400" b="1" dirty="0"/>
                  <a:t>Roman Pots</a:t>
                </a:r>
                <a:r>
                  <a:rPr kumimoji="0" lang="zh-TW" altLang="zh-TW" sz="1400" dirty="0"/>
                  <a:t> – Measure forward protons to study exclusive processes.</a:t>
                </a:r>
                <a:endParaRPr kumimoji="0" lang="en-US" altLang="zh-TW" sz="1400" dirty="0"/>
              </a:p>
              <a:p>
                <a:pPr marL="171450" indent="-171450" eaLnBrk="0" hangingPunct="0">
                  <a:buFontTx/>
                  <a:buChar char="-"/>
                </a:pPr>
                <a:r>
                  <a:rPr kumimoji="0" lang="zh-TW" altLang="zh-TW" sz="1400" b="1" dirty="0">
                    <a:solidFill>
                      <a:srgbClr val="FF0000"/>
                    </a:solidFill>
                  </a:rPr>
                  <a:t>ZDC – </a:t>
                </a:r>
                <a:r>
                  <a:rPr kumimoji="0" lang="en-US" altLang="zh-TW" sz="1400" b="1" dirty="0">
                    <a:solidFill>
                      <a:srgbClr val="FF0000"/>
                    </a:solidFill>
                  </a:rPr>
                  <a:t>tagging photon and neutron with good energy and angular/position resolution.</a:t>
                </a:r>
                <a:endParaRPr kumimoji="0" lang="zh-TW" altLang="zh-TW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D4E2F58B-4CFE-457E-B1E9-5FE362189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9" y="3689061"/>
                <a:ext cx="9017920" cy="2682466"/>
              </a:xfrm>
              <a:prstGeom prst="rect">
                <a:avLst/>
              </a:prstGeom>
              <a:blipFill>
                <a:blip r:embed="rId4"/>
                <a:stretch>
                  <a:fillRect l="-203" t="-455" b="-15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A99F5E00-1646-4A05-B650-BF8F76DC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4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752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ZDC Design</a:t>
            </a:r>
            <a:endParaRPr dirty="0"/>
          </a:p>
        </p:txBody>
      </p:sp>
      <p:sp>
        <p:nvSpPr>
          <p:cNvPr id="63" name="Google Shape;63;p3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4630676" y="989314"/>
            <a:ext cx="4471499" cy="2042105"/>
            <a:chOff x="4663290" y="953365"/>
            <a:chExt cx="4471499" cy="2042105"/>
          </a:xfrm>
        </p:grpSpPr>
        <p:pic>
          <p:nvPicPr>
            <p:cNvPr id="66" name="Google Shape;66;p3"/>
            <p:cNvPicPr preferRelativeResize="0"/>
            <p:nvPr/>
          </p:nvPicPr>
          <p:blipFill rotWithShape="1">
            <a:blip r:embed="rId3">
              <a:alphaModFix/>
            </a:blip>
            <a:srcRect t="5657"/>
            <a:stretch/>
          </p:blipFill>
          <p:spPr>
            <a:xfrm>
              <a:off x="4663290" y="953365"/>
              <a:ext cx="1826162" cy="204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3"/>
            <p:cNvSpPr txBox="1"/>
            <p:nvPr/>
          </p:nvSpPr>
          <p:spPr>
            <a:xfrm>
              <a:off x="6481934" y="1011014"/>
              <a:ext cx="265285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 err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ECal</a:t>
              </a:r>
              <a:endParaRPr sz="18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LYSO </a:t>
              </a:r>
              <a:r>
                <a:rPr lang="en-US" sz="18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Crysal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20*20 cells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3cm*3cm*7cm / cell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60cm*60cm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7cm ~ 6.5X0 in Z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4363204" y="3132520"/>
            <a:ext cx="4738971" cy="3336330"/>
            <a:chOff x="4390128" y="3210863"/>
            <a:chExt cx="4738971" cy="3336330"/>
          </a:xfrm>
        </p:grpSpPr>
        <p:pic>
          <p:nvPicPr>
            <p:cNvPr id="69" name="Google Shape;69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48592" y="3210863"/>
              <a:ext cx="3966190" cy="2259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3"/>
            <p:cNvSpPr txBox="1"/>
            <p:nvPr/>
          </p:nvSpPr>
          <p:spPr>
            <a:xfrm>
              <a:off x="4390128" y="5346864"/>
              <a:ext cx="473897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HCAL : sampling calorimeter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layer = steel + scintillator tile + SiPM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layers, 8 slice/layer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65cm in X, 60cm in Y, 163cm in Z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>
            <a:off x="342950" y="1278940"/>
            <a:ext cx="3990738" cy="2207543"/>
            <a:chOff x="154963" y="2586107"/>
            <a:chExt cx="3990738" cy="2207543"/>
          </a:xfrm>
        </p:grpSpPr>
        <p:pic>
          <p:nvPicPr>
            <p:cNvPr id="72" name="Google Shape;72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512" y="2586107"/>
              <a:ext cx="3966189" cy="220754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313"/>
                </a:srgbClr>
              </a:outerShdw>
            </a:effectLst>
          </p:spPr>
        </p:pic>
        <p:sp>
          <p:nvSpPr>
            <p:cNvPr id="73" name="Google Shape;73;p3"/>
            <p:cNvSpPr txBox="1"/>
            <p:nvPr/>
          </p:nvSpPr>
          <p:spPr>
            <a:xfrm>
              <a:off x="2838117" y="4005064"/>
              <a:ext cx="13075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Beam line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 txBox="1"/>
            <p:nvPr/>
          </p:nvSpPr>
          <p:spPr>
            <a:xfrm>
              <a:off x="154963" y="2660439"/>
              <a:ext cx="25108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ZDC = ECAL + HCAL</a:t>
              </a:r>
              <a:endParaRPr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5" name="Google Shape;75;p3"/>
          <p:cNvCxnSpPr>
            <a:cxnSpLocks/>
          </p:cNvCxnSpPr>
          <p:nvPr/>
        </p:nvCxnSpPr>
        <p:spPr>
          <a:xfrm flipV="1">
            <a:off x="1475656" y="1756963"/>
            <a:ext cx="3600400" cy="749453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" name="Google Shape;76;p3">
            <a:extLst>
              <a:ext uri="{FF2B5EF4-FFF2-40B4-BE49-F238E27FC236}">
                <a16:creationId xmlns:a16="http://schemas.microsoft.com/office/drawing/2014/main" id="{B9DB1B87-5136-4835-9CF0-A61A7BDA837B}"/>
              </a:ext>
            </a:extLst>
          </p:cNvPr>
          <p:cNvSpPr txBox="1"/>
          <p:nvPr/>
        </p:nvSpPr>
        <p:spPr>
          <a:xfrm>
            <a:off x="320686" y="4163919"/>
            <a:ext cx="3789782" cy="203128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400" b="1" dirty="0"/>
              <a:t>ECAL</a:t>
            </a:r>
            <a:r>
              <a:rPr lang="en-US" sz="1400" dirty="0"/>
              <a:t>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crystal calorimeter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provide good energy resolution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Development is leaded by Taiwan group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4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400" b="1" dirty="0"/>
              <a:t>HCAL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Sampling calorimeter	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provide good position resolution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Developed by UC riverside</a:t>
            </a:r>
            <a:endParaRPr sz="1400" dirty="0"/>
          </a:p>
        </p:txBody>
      </p:sp>
      <p:cxnSp>
        <p:nvCxnSpPr>
          <p:cNvPr id="77" name="Google Shape;77;p3"/>
          <p:cNvCxnSpPr>
            <a:cxnSpLocks/>
          </p:cNvCxnSpPr>
          <p:nvPr/>
        </p:nvCxnSpPr>
        <p:spPr>
          <a:xfrm>
            <a:off x="1907704" y="3031419"/>
            <a:ext cx="2599647" cy="2237102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2EB8C7E-E91A-499D-A5C7-5DAF90A98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5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596295F-DC06-472E-A782-47C6078DE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42" y="1456613"/>
            <a:ext cx="4353533" cy="319132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59FBA99-74E6-41AE-BC14-07AA90DB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84" y="1436905"/>
            <a:ext cx="4353533" cy="3229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7D77DB-0CB9-1C6D-C0E6-3A1D09EE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ZDC Performance from MC Simulation</a:t>
            </a:r>
            <a:endParaRPr lang="zh-TW" altLang="en-US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B06A6-92E4-504D-3A6E-F97B1085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45DE5-4CE3-9B65-5AFA-B1551DA3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8" name="文字方塊 23">
            <a:extLst>
              <a:ext uri="{FF2B5EF4-FFF2-40B4-BE49-F238E27FC236}">
                <a16:creationId xmlns:a16="http://schemas.microsoft.com/office/drawing/2014/main" id="{128A5574-B5DA-13F9-FF91-A10672253941}"/>
              </a:ext>
            </a:extLst>
          </p:cNvPr>
          <p:cNvSpPr txBox="1"/>
          <p:nvPr/>
        </p:nvSpPr>
        <p:spPr>
          <a:xfrm>
            <a:off x="5031253" y="1033586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Energy resolution : </a:t>
            </a:r>
            <a:r>
              <a:rPr lang="en-US" altLang="zh-TW" sz="1600" b="1" u="sng" dirty="0">
                <a:solidFill>
                  <a:srgbClr val="FF0000"/>
                </a:solidFill>
              </a:rPr>
              <a:t>10-40GeV gamma</a:t>
            </a:r>
            <a:endParaRPr lang="zh-TW" alt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13" name="文字方塊 10">
            <a:extLst>
              <a:ext uri="{FF2B5EF4-FFF2-40B4-BE49-F238E27FC236}">
                <a16:creationId xmlns:a16="http://schemas.microsoft.com/office/drawing/2014/main" id="{E0DB1D1D-E2D6-3555-B989-784CED5AEEB9}"/>
              </a:ext>
            </a:extLst>
          </p:cNvPr>
          <p:cNvSpPr txBox="1"/>
          <p:nvPr/>
        </p:nvSpPr>
        <p:spPr>
          <a:xfrm>
            <a:off x="407093" y="1033586"/>
            <a:ext cx="4063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Energy resolution : </a:t>
            </a:r>
            <a:r>
              <a:rPr lang="en-US" altLang="zh-TW" sz="1600" b="1" u="sng" dirty="0">
                <a:solidFill>
                  <a:srgbClr val="0000FF"/>
                </a:solidFill>
              </a:rPr>
              <a:t>10-300GeV neutron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14F2B7E-D8A8-41AA-AB13-3FCEB4CE48B1}"/>
              </a:ext>
            </a:extLst>
          </p:cNvPr>
          <p:cNvSpPr txBox="1"/>
          <p:nvPr/>
        </p:nvSpPr>
        <p:spPr>
          <a:xfrm>
            <a:off x="6985637" y="2376244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photon statistical term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BCA1A2A-13D5-4C4E-9224-21C1ED705A72}"/>
              </a:ext>
            </a:extLst>
          </p:cNvPr>
          <p:cNvSpPr txBox="1"/>
          <p:nvPr/>
        </p:nvSpPr>
        <p:spPr>
          <a:xfrm>
            <a:off x="8101581" y="237624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Leakage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term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Google Shape;76;p3">
            <a:extLst>
              <a:ext uri="{FF2B5EF4-FFF2-40B4-BE49-F238E27FC236}">
                <a16:creationId xmlns:a16="http://schemas.microsoft.com/office/drawing/2014/main" id="{AAB9E5B0-9E6F-4D72-9238-FE828A237628}"/>
              </a:ext>
            </a:extLst>
          </p:cNvPr>
          <p:cNvSpPr txBox="1"/>
          <p:nvPr/>
        </p:nvSpPr>
        <p:spPr>
          <a:xfrm>
            <a:off x="861050" y="5286232"/>
            <a:ext cx="7637921" cy="338514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dirty="0"/>
              <a:t>The design in MC fit the requirement given on yellow report published on 2021.</a:t>
            </a: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id="{8A245C81-0E6B-477C-BF67-56D65195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6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4157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/>
              <a:t>1</a:t>
            </a:r>
            <a:r>
              <a:rPr lang="en-US" sz="4000" baseline="30000"/>
              <a:t>st</a:t>
            </a:r>
            <a:r>
              <a:rPr lang="en-US" sz="4000"/>
              <a:t> Prototype of ZDC ECAL</a:t>
            </a:r>
            <a:endParaRPr sz="4000"/>
          </a:p>
        </p:txBody>
      </p:sp>
      <p:sp>
        <p:nvSpPr>
          <p:cNvPr id="94" name="Google Shape;94;p6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 l="60632" t="18786" r="4061" b="15339"/>
          <a:stretch/>
        </p:blipFill>
        <p:spPr>
          <a:xfrm>
            <a:off x="3258217" y="1214205"/>
            <a:ext cx="3739202" cy="379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 l="10353" t="4557" r="70534" b="60441"/>
          <a:stretch/>
        </p:blipFill>
        <p:spPr>
          <a:xfrm>
            <a:off x="7271235" y="1525473"/>
            <a:ext cx="1511643" cy="162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3">
            <a:alphaModFix/>
          </a:blip>
          <a:srcRect l="4375" t="43848" r="76512" b="21149"/>
          <a:stretch/>
        </p:blipFill>
        <p:spPr>
          <a:xfrm>
            <a:off x="7314362" y="3476406"/>
            <a:ext cx="1511642" cy="15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59157" t="16786" r="2210" b="1737"/>
          <a:stretch/>
        </p:blipFill>
        <p:spPr>
          <a:xfrm>
            <a:off x="447911" y="1456586"/>
            <a:ext cx="2533316" cy="358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6"/>
          <p:cNvCxnSpPr/>
          <p:nvPr/>
        </p:nvCxnSpPr>
        <p:spPr>
          <a:xfrm>
            <a:off x="5827138" y="4202038"/>
            <a:ext cx="1337150" cy="21602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1" name="Google Shape;101;p6"/>
          <p:cNvCxnSpPr/>
          <p:nvPr/>
        </p:nvCxnSpPr>
        <p:spPr>
          <a:xfrm rot="10800000" flipH="1">
            <a:off x="5388666" y="2545854"/>
            <a:ext cx="1950640" cy="93055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" name="Google Shape;102;p6"/>
          <p:cNvCxnSpPr>
            <a:endCxn id="99" idx="3"/>
          </p:cNvCxnSpPr>
          <p:nvPr/>
        </p:nvCxnSpPr>
        <p:spPr>
          <a:xfrm flipH="1">
            <a:off x="2981227" y="2235513"/>
            <a:ext cx="1371000" cy="1014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3" name="Google Shape;103;p6"/>
          <p:cNvSpPr txBox="1"/>
          <p:nvPr/>
        </p:nvSpPr>
        <p:spPr>
          <a:xfrm>
            <a:off x="7274409" y="3140230"/>
            <a:ext cx="15084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Onsemi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7107777" y="913191"/>
            <a:ext cx="19019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crystal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(8x8 , 8X0, ESR)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 txBox="1"/>
          <p:nvPr/>
        </p:nvSpPr>
        <p:spPr>
          <a:xfrm>
            <a:off x="566124" y="1029559"/>
            <a:ext cx="24916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CITIROC (160-400pC)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6" name="Google Shape;106;p6"/>
          <p:cNvGraphicFramePr/>
          <p:nvPr/>
        </p:nvGraphicFramePr>
        <p:xfrm>
          <a:off x="224840" y="5219027"/>
          <a:ext cx="8876900" cy="12070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2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2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/crystal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2023-2024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SiPM</a:t>
                      </a:r>
                      <a:endParaRPr sz="12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0.7cm*0.7cm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8cm (8X0)</a:t>
                      </a:r>
                      <a:endParaRPr sz="1200" b="1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DD69797-921F-4AEE-8667-EAAAB2FD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7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CITIROC DAQ (</a:t>
            </a:r>
            <a:r>
              <a:rPr lang="en-US" dirty="0">
                <a:highlight>
                  <a:srgbClr val="FFFF00"/>
                </a:highlight>
              </a:rPr>
              <a:t>Kai-Yu’s talk?)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113" name="Google Shape;113;p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pSp>
        <p:nvGrpSpPr>
          <p:cNvPr id="115" name="Google Shape;115;p7"/>
          <p:cNvGrpSpPr/>
          <p:nvPr/>
        </p:nvGrpSpPr>
        <p:grpSpPr>
          <a:xfrm>
            <a:off x="185359" y="1111221"/>
            <a:ext cx="8703507" cy="1790873"/>
            <a:chOff x="188973" y="1205467"/>
            <a:chExt cx="8703507" cy="1790873"/>
          </a:xfrm>
        </p:grpSpPr>
        <p:sp>
          <p:nvSpPr>
            <p:cNvPr id="116" name="Google Shape;116;p7"/>
            <p:cNvSpPr txBox="1"/>
            <p:nvPr/>
          </p:nvSpPr>
          <p:spPr>
            <a:xfrm>
              <a:off x="188973" y="1296293"/>
              <a:ext cx="2088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LYSO +SiPM (64ch)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70445" y="1284591"/>
              <a:ext cx="1925289" cy="676084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 txBox="1"/>
            <p:nvPr/>
          </p:nvSpPr>
          <p:spPr>
            <a:xfrm>
              <a:off x="2572449" y="1277133"/>
              <a:ext cx="21602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CITIROC_A (32ch) CITIROC_B (32ch)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2572449" y="1277133"/>
              <a:ext cx="2088232" cy="64633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2572449" y="2115100"/>
              <a:ext cx="2118149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2661940" y="2130489"/>
              <a:ext cx="20441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Low voltage (12V)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5031515" y="1386348"/>
              <a:ext cx="1872208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5090406" y="1372774"/>
              <a:ext cx="1813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SpaceWire Mk4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5063838" y="1908386"/>
              <a:ext cx="1839883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5090405" y="1920613"/>
              <a:ext cx="1813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UART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7633708" y="1268760"/>
              <a:ext cx="1258771" cy="1648739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7611986" y="1322112"/>
              <a:ext cx="128049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Laptop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taking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Monitor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8" name="Google Shape;128;p7"/>
            <p:cNvCxnSpPr/>
            <p:nvPr/>
          </p:nvCxnSpPr>
          <p:spPr>
            <a:xfrm>
              <a:off x="2195735" y="1509930"/>
              <a:ext cx="376714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9" name="Google Shape;129;p7"/>
            <p:cNvCxnSpPr>
              <a:stCxn id="119" idx="3"/>
              <a:endCxn id="122" idx="1"/>
            </p:cNvCxnSpPr>
            <p:nvPr/>
          </p:nvCxnSpPr>
          <p:spPr>
            <a:xfrm rot="10800000" flipH="1">
              <a:off x="4660681" y="1570899"/>
              <a:ext cx="370800" cy="294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0" name="Google Shape;130;p7"/>
            <p:cNvCxnSpPr/>
            <p:nvPr/>
          </p:nvCxnSpPr>
          <p:spPr>
            <a:xfrm>
              <a:off x="6903722" y="1555889"/>
              <a:ext cx="720000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1" name="Google Shape;131;p7"/>
            <p:cNvSpPr txBox="1"/>
            <p:nvPr/>
          </p:nvSpPr>
          <p:spPr>
            <a:xfrm>
              <a:off x="6861262" y="1205467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2" name="Google Shape;132;p7"/>
            <p:cNvCxnSpPr/>
            <p:nvPr/>
          </p:nvCxnSpPr>
          <p:spPr>
            <a:xfrm rot="10800000">
              <a:off x="6903720" y="2093052"/>
              <a:ext cx="720000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3" name="Google Shape;133;p7"/>
            <p:cNvSpPr txBox="1"/>
            <p:nvPr/>
          </p:nvSpPr>
          <p:spPr>
            <a:xfrm>
              <a:off x="6863179" y="1732996"/>
              <a:ext cx="93610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4" name="Google Shape;134;p7"/>
            <p:cNvCxnSpPr>
              <a:stCxn id="124" idx="1"/>
            </p:cNvCxnSpPr>
            <p:nvPr/>
          </p:nvCxnSpPr>
          <p:spPr>
            <a:xfrm rot="10800000">
              <a:off x="4660638" y="1778053"/>
              <a:ext cx="403200" cy="31500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5" name="Google Shape;135;p7"/>
            <p:cNvCxnSpPr/>
            <p:nvPr/>
          </p:nvCxnSpPr>
          <p:spPr>
            <a:xfrm rot="10800000">
              <a:off x="2195734" y="1680949"/>
              <a:ext cx="360000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6" name="Google Shape;136;p7"/>
            <p:cNvCxnSpPr>
              <a:stCxn id="121" idx="0"/>
            </p:cNvCxnSpPr>
            <p:nvPr/>
          </p:nvCxnSpPr>
          <p:spPr>
            <a:xfrm rot="10800000">
              <a:off x="3684014" y="1908489"/>
              <a:ext cx="0" cy="222000"/>
            </a:xfrm>
            <a:prstGeom prst="straightConnector1">
              <a:avLst/>
            </a:prstGeom>
            <a:noFill/>
            <a:ln w="254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7" name="Google Shape;137;p7"/>
            <p:cNvCxnSpPr>
              <a:stCxn id="117" idx="2"/>
            </p:cNvCxnSpPr>
            <p:nvPr/>
          </p:nvCxnSpPr>
          <p:spPr>
            <a:xfrm rot="-5400000" flipH="1">
              <a:off x="4098690" y="-904925"/>
              <a:ext cx="669300" cy="6400500"/>
            </a:xfrm>
            <a:prstGeom prst="bentConnector2">
              <a:avLst/>
            </a:prstGeom>
            <a:noFill/>
            <a:ln w="25400" cap="flat" cmpd="sng">
              <a:solidFill>
                <a:srgbClr val="FF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8" name="Google Shape;138;p7"/>
            <p:cNvSpPr txBox="1"/>
            <p:nvPr/>
          </p:nvSpPr>
          <p:spPr>
            <a:xfrm>
              <a:off x="6169386" y="2657786"/>
              <a:ext cx="14925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rPr>
                <a:t>Temperature</a:t>
              </a:r>
              <a:endParaRPr sz="16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7"/>
          <p:cNvSpPr txBox="1"/>
          <p:nvPr/>
        </p:nvSpPr>
        <p:spPr>
          <a:xfrm>
            <a:off x="185359" y="3236085"/>
            <a:ext cx="4017622" cy="307772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CITIROC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 32-channel front-end ASIC designed to readout silicon photo-multipliers.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 range up to 400pC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Shaper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Peak 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Sensenig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ADC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Data, slow control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(threshold, gain,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setup),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 monitoring (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DAQ deadtime, temperature)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all through laptop interface.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More details concerning </a:t>
            </a:r>
            <a:r>
              <a:rPr lang="en-US" sz="14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DAQ will be introduced by the talk given by Kai-Yu later. </a:t>
            </a:r>
            <a:endParaRPr sz="1200" b="1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 t="40566"/>
          <a:stretch/>
        </p:blipFill>
        <p:spPr>
          <a:xfrm>
            <a:off x="4388235" y="3382395"/>
            <a:ext cx="4504244" cy="293141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141" name="Google Shape;141;p7"/>
          <p:cNvSpPr txBox="1"/>
          <p:nvPr/>
        </p:nvSpPr>
        <p:spPr>
          <a:xfrm>
            <a:off x="6075628" y="3051814"/>
            <a:ext cx="16561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CITIROC spec.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4657067" y="4741382"/>
            <a:ext cx="4034706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4571999" y="5667495"/>
            <a:ext cx="3520981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4571998" y="5877371"/>
            <a:ext cx="2917695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9D9192B-2DE5-4DBA-BA97-1FA7F74E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8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Prototype : SiPM Saturation</a:t>
            </a:r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557594" y="5171157"/>
            <a:ext cx="8028811" cy="95406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had test beam at </a:t>
            </a:r>
            <a:r>
              <a:rPr lang="en-US" altLang="zh-TW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RARiS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2024 Feb with 2</a:t>
            </a:r>
            <a:r>
              <a:rPr lang="en-US" altLang="zh-TW" sz="14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prototype system, using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50MeV - 800MeV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TW" sz="1400" b="1" dirty="0"/>
              <a:t>Non-linearity</a:t>
            </a:r>
            <a:r>
              <a:rPr lang="en-US" altLang="zh-TW" sz="1400" dirty="0"/>
              <a:t> becomes apparent above 20 MeV, with most data points lying in the non-linear region, and </a:t>
            </a:r>
            <a:r>
              <a:rPr lang="en-US" altLang="zh-TW" sz="1400" b="1" dirty="0"/>
              <a:t>only the 47 MeV data set retaining about 60% of events within the linear range.</a:t>
            </a:r>
            <a:endParaRPr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2BCF9D8-9890-4BC1-921C-D9AF2BAB4FE6}"/>
              </a:ext>
            </a:extLst>
          </p:cNvPr>
          <p:cNvGrpSpPr/>
          <p:nvPr/>
        </p:nvGrpSpPr>
        <p:grpSpPr>
          <a:xfrm>
            <a:off x="4416791" y="1411372"/>
            <a:ext cx="4392487" cy="3185125"/>
            <a:chOff x="107505" y="1179979"/>
            <a:chExt cx="4392487" cy="3185125"/>
          </a:xfrm>
        </p:grpSpPr>
        <p:pic>
          <p:nvPicPr>
            <p:cNvPr id="165" name="Google Shape;165;p9"/>
            <p:cNvPicPr preferRelativeResize="0"/>
            <p:nvPr/>
          </p:nvPicPr>
          <p:blipFill rotWithShape="1">
            <a:blip r:embed="rId3">
              <a:alphaModFix/>
            </a:blip>
            <a:srcRect t="5886" r="49864"/>
            <a:stretch/>
          </p:blipFill>
          <p:spPr>
            <a:xfrm>
              <a:off x="107505" y="1179979"/>
              <a:ext cx="4392487" cy="318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9"/>
            <p:cNvSpPr/>
            <p:nvPr/>
          </p:nvSpPr>
          <p:spPr>
            <a:xfrm>
              <a:off x="755576" y="2204864"/>
              <a:ext cx="432048" cy="1800200"/>
            </a:xfrm>
            <a:prstGeom prst="rect">
              <a:avLst/>
            </a:prstGeom>
            <a:noFill/>
            <a:ln w="254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165;p9">
              <a:extLst>
                <a:ext uri="{FF2B5EF4-FFF2-40B4-BE49-F238E27FC236}">
                  <a16:creationId xmlns:a16="http://schemas.microsoft.com/office/drawing/2014/main" id="{C32C8766-16D7-4071-89D8-A90A4AB7222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4560" t="44432" r="3933" b="15141"/>
            <a:stretch/>
          </p:blipFill>
          <p:spPr>
            <a:xfrm>
              <a:off x="3059832" y="2483979"/>
              <a:ext cx="1008112" cy="13681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F2217A85-96E4-42E1-982D-5F25AB9A0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86" y="1257943"/>
            <a:ext cx="3959251" cy="3365363"/>
          </a:xfrm>
          <a:prstGeom prst="rect">
            <a:avLst/>
          </a:prstGeom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C1946142-639C-4D80-AABB-17EFB8973B40}"/>
              </a:ext>
            </a:extLst>
          </p:cNvPr>
          <p:cNvCxnSpPr/>
          <p:nvPr/>
        </p:nvCxnSpPr>
        <p:spPr>
          <a:xfrm flipH="1">
            <a:off x="2051720" y="3068960"/>
            <a:ext cx="2286117" cy="2357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63;p15">
            <a:extLst>
              <a:ext uri="{FF2B5EF4-FFF2-40B4-BE49-F238E27FC236}">
                <a16:creationId xmlns:a16="http://schemas.microsoft.com/office/drawing/2014/main" id="{986E8688-6714-41AD-BD1D-E92E34A43BA0}"/>
              </a:ext>
            </a:extLst>
          </p:cNvPr>
          <p:cNvSpPr txBox="1"/>
          <p:nvPr/>
        </p:nvSpPr>
        <p:spPr>
          <a:xfrm>
            <a:off x="2987824" y="1319436"/>
            <a:ext cx="1240429" cy="4308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50-800 MeV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positron beam</a:t>
            </a:r>
            <a:endParaRPr sz="1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4927405-80B2-4D1F-BEDE-AD4473D5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9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slidesTemplate</Template>
  <TotalTime>30592</TotalTime>
  <Words>3234</Words>
  <Application>Microsoft Office PowerPoint</Application>
  <PresentationFormat>如螢幕大小 (4:3)</PresentationFormat>
  <Paragraphs>611</Paragraphs>
  <Slides>38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51" baseType="lpstr">
      <vt:lpstr>Aptos</vt:lpstr>
      <vt:lpstr>ＭＳ Ｐゴシック</vt:lpstr>
      <vt:lpstr>Noto Sans Symbols</vt:lpstr>
      <vt:lpstr>Times-Roman</vt:lpstr>
      <vt:lpstr>PMingLiU</vt:lpstr>
      <vt:lpstr>PMingLiU</vt:lpstr>
      <vt:lpstr>Arial</vt:lpstr>
      <vt:lpstr>Calibri</vt:lpstr>
      <vt:lpstr>Cambria Math</vt:lpstr>
      <vt:lpstr>Symbol</vt:lpstr>
      <vt:lpstr>Times New Roman</vt:lpstr>
      <vt:lpstr>Wingdings</vt:lpstr>
      <vt:lpstr>標準デザイン</vt:lpstr>
      <vt:lpstr>ZDC ECAL for ePIC Experiment   TIDC 2026 @  台中, 台灣</vt:lpstr>
      <vt:lpstr>ePIC Experiment @ BNL</vt:lpstr>
      <vt:lpstr>ePIC Detectors</vt:lpstr>
      <vt:lpstr>Zero Degree Calorimeter (ZDC)  in Far-forward Detectors</vt:lpstr>
      <vt:lpstr>ZDC Design</vt:lpstr>
      <vt:lpstr>ZDC Performance from MC Simulation</vt:lpstr>
      <vt:lpstr>1st Prototype of ZDC ECAL</vt:lpstr>
      <vt:lpstr>CITIROC DAQ (Kai-Yu’s talk?)</vt:lpstr>
      <vt:lpstr>1st Prototype : SiPM Saturation</vt:lpstr>
      <vt:lpstr>1st Prototype : Selection Criteria</vt:lpstr>
      <vt:lpstr>1st Prototype : Data and MC Comparison</vt:lpstr>
      <vt:lpstr>1st Prototype :  Energy Resolution w/o Energy Regression</vt:lpstr>
      <vt:lpstr>Design of 2nd Prototype</vt:lpstr>
      <vt:lpstr>2nd ZDC ECAL Prototype</vt:lpstr>
      <vt:lpstr>2nd Prototype : Test Beam</vt:lpstr>
      <vt:lpstr>2nd Prototype : Linearity</vt:lpstr>
      <vt:lpstr>2nd Prototype : Energy Resolution  (w/o Energy Regression)</vt:lpstr>
      <vt:lpstr>Compare LYSO and PbWO4  Performance by MC Simulation</vt:lpstr>
      <vt:lpstr>Position Resolution (PbWO4 System)</vt:lpstr>
      <vt:lpstr>Energy VS Energy Resolution (PbWO4 System)</vt:lpstr>
      <vt:lpstr>Energy VS Position Resolution (PbWO4 System)</vt:lpstr>
      <vt:lpstr>Updated Requirements in 2025</vt:lpstr>
      <vt:lpstr>Updated Requirements in 2025</vt:lpstr>
      <vt:lpstr>Planning for 3rd Prototype</vt:lpstr>
      <vt:lpstr>Summary</vt:lpstr>
      <vt:lpstr>Backup</vt:lpstr>
      <vt:lpstr>PowerPoint 簡報</vt:lpstr>
      <vt:lpstr>PowerPoint 簡報</vt:lpstr>
      <vt:lpstr>PowerPoint 簡報</vt:lpstr>
      <vt:lpstr>Global Fit of Pion PDF</vt:lpstr>
      <vt:lpstr>Sullivan Process for Pion Structure Study</vt:lpstr>
      <vt:lpstr>Sullivan Process for Pion Structure Study</vt:lpstr>
      <vt:lpstr>Sullivan Process for Pion Structure Study</vt:lpstr>
      <vt:lpstr>1st Prototype ZDC ECAL</vt:lpstr>
      <vt:lpstr>Crystal Clustering</vt:lpstr>
      <vt:lpstr>2nd Prototype LYSO + APD : Gain Calibration</vt:lpstr>
      <vt:lpstr>2nd Prototype PbWO4 + SiPM: Gain Calibration</vt:lpstr>
      <vt:lpstr>Fitting : Resolution VS Energy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Blue</dc:title>
  <dc:creator>Chia Yu</dc:creator>
  <cp:lastModifiedBy>cyhsieh</cp:lastModifiedBy>
  <cp:revision>988</cp:revision>
  <dcterms:created xsi:type="dcterms:W3CDTF">2018-07-15T10:16:04Z</dcterms:created>
  <dcterms:modified xsi:type="dcterms:W3CDTF">2025-12-23T09:58:07Z</dcterms:modified>
</cp:coreProperties>
</file>