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676" r:id="rId3"/>
    <p:sldId id="680" r:id="rId4"/>
    <p:sldId id="677" r:id="rId5"/>
    <p:sldId id="681" r:id="rId6"/>
    <p:sldId id="682" r:id="rId7"/>
    <p:sldId id="679" r:id="rId8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676"/>
            <p14:sldId id="680"/>
            <p14:sldId id="677"/>
            <p14:sldId id="681"/>
            <p14:sldId id="682"/>
            <p14:sldId id="679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AF8"/>
    <a:srgbClr val="00B6F0"/>
    <a:srgbClr val="FF2CFF"/>
    <a:srgbClr val="0000FF"/>
    <a:srgbClr val="00B050"/>
    <a:srgbClr val="B0A898"/>
    <a:srgbClr val="D6D6D6"/>
    <a:srgbClr val="00B0F0"/>
    <a:srgbClr val="09D0F5"/>
    <a:srgbClr val="83E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7628" autoAdjust="0"/>
  </p:normalViewPr>
  <p:slideViewPr>
    <p:cSldViewPr snapToGrid="0" showGuides="1">
      <p:cViewPr>
        <p:scale>
          <a:sx n="150" d="100"/>
          <a:sy n="150" d="100"/>
        </p:scale>
        <p:origin x="702" y="3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2026 01/09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C347C54B-3B25-4993-877C-B65C81EB3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378"/>
          <a:stretch/>
        </p:blipFill>
        <p:spPr>
          <a:xfrm>
            <a:off x="914852" y="3549461"/>
            <a:ext cx="2957243" cy="293181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ED71923-0486-4CE8-B89D-9C974EA4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Revise the bug of shower spread calculation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1C09B3-49EC-402F-807F-FFEE4955E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168104"/>
            <a:ext cx="9583737" cy="1708446"/>
          </a:xfrm>
        </p:spPr>
        <p:txBody>
          <a:bodyPr/>
          <a:lstStyle/>
          <a:p>
            <a:r>
              <a:rPr lang="en-US" altLang="zh-TW" dirty="0"/>
              <a:t>I should fill the events by: Fill(</a:t>
            </a:r>
            <a:r>
              <a:rPr lang="el-GR" altLang="zh-TW" dirty="0"/>
              <a:t>Δ</a:t>
            </a:r>
            <a:r>
              <a:rPr lang="en-US" altLang="zh-TW" dirty="0" err="1"/>
              <a:t>iX</a:t>
            </a:r>
            <a:r>
              <a:rPr lang="en-US" altLang="zh-TW" dirty="0"/>
              <a:t>, </a:t>
            </a:r>
            <a:r>
              <a:rPr lang="el-GR" altLang="zh-TW" dirty="0"/>
              <a:t>Δ</a:t>
            </a:r>
            <a:r>
              <a:rPr lang="en-US" altLang="zh-TW" dirty="0" err="1"/>
              <a:t>iY</a:t>
            </a:r>
            <a:r>
              <a:rPr lang="en-US" altLang="zh-TW" dirty="0"/>
              <a:t>, E(</a:t>
            </a:r>
            <a:r>
              <a:rPr lang="el-GR" altLang="zh-TW" dirty="0"/>
              <a:t>Δ</a:t>
            </a:r>
            <a:r>
              <a:rPr lang="en-US" altLang="zh-TW" dirty="0" err="1"/>
              <a:t>iX</a:t>
            </a:r>
            <a:r>
              <a:rPr lang="en-US" altLang="zh-TW" dirty="0"/>
              <a:t>, </a:t>
            </a:r>
            <a:r>
              <a:rPr lang="el-GR" altLang="zh-TW" dirty="0"/>
              <a:t>Δ</a:t>
            </a:r>
            <a:r>
              <a:rPr lang="en-US" altLang="zh-TW" dirty="0" err="1"/>
              <a:t>iY</a:t>
            </a:r>
            <a:r>
              <a:rPr lang="en-US" altLang="zh-TW" dirty="0"/>
              <a:t>)/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sum</a:t>
            </a:r>
            <a:r>
              <a:rPr lang="en-US" altLang="zh-TW" baseline="-25000" dirty="0"/>
              <a:t> </a:t>
            </a:r>
            <a:r>
              <a:rPr lang="en-US" altLang="zh-TW" dirty="0"/>
              <a:t>* selection conditions)</a:t>
            </a:r>
          </a:p>
          <a:p>
            <a:pPr lvl="1"/>
            <a:r>
              <a:rPr lang="en-US" altLang="zh-TW" dirty="0"/>
              <a:t>Weight: E(</a:t>
            </a:r>
            <a:r>
              <a:rPr lang="el-GR" altLang="zh-TW" dirty="0"/>
              <a:t>Δ</a:t>
            </a:r>
            <a:r>
              <a:rPr lang="en-US" altLang="zh-TW" dirty="0" err="1"/>
              <a:t>iX</a:t>
            </a:r>
            <a:r>
              <a:rPr lang="en-US" altLang="zh-TW" dirty="0"/>
              <a:t>, </a:t>
            </a:r>
            <a:r>
              <a:rPr lang="el-GR" altLang="zh-TW" dirty="0"/>
              <a:t>Δ</a:t>
            </a:r>
            <a:r>
              <a:rPr lang="en-US" altLang="zh-TW" dirty="0" err="1"/>
              <a:t>iY</a:t>
            </a:r>
            <a:r>
              <a:rPr lang="en-US" altLang="zh-TW" dirty="0"/>
              <a:t>)/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sum</a:t>
            </a:r>
            <a:r>
              <a:rPr lang="en-US" altLang="zh-TW" baseline="-25000" dirty="0"/>
              <a:t> </a:t>
            </a:r>
            <a:r>
              <a:rPr lang="en-US" altLang="zh-TW" dirty="0"/>
              <a:t>* selection conditions = double * Boolean = double</a:t>
            </a:r>
          </a:p>
          <a:p>
            <a:r>
              <a:rPr lang="en-US" altLang="zh-TW" dirty="0"/>
              <a:t>But the weighting equation a typo to be E(</a:t>
            </a:r>
            <a:r>
              <a:rPr lang="el-GR" altLang="zh-TW" dirty="0"/>
              <a:t>Δ</a:t>
            </a:r>
            <a:r>
              <a:rPr lang="en-US" altLang="zh-TW" dirty="0" err="1"/>
              <a:t>iX</a:t>
            </a:r>
            <a:r>
              <a:rPr lang="en-US" altLang="zh-TW" dirty="0"/>
              <a:t>, </a:t>
            </a:r>
            <a:r>
              <a:rPr lang="el-GR" altLang="zh-TW" dirty="0"/>
              <a:t>Δ</a:t>
            </a:r>
            <a:r>
              <a:rPr lang="en-US" altLang="zh-TW" dirty="0" err="1"/>
              <a:t>iY</a:t>
            </a:r>
            <a:r>
              <a:rPr lang="en-US" altLang="zh-TW" dirty="0"/>
              <a:t>)/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sum</a:t>
            </a:r>
            <a:r>
              <a:rPr lang="en-US" altLang="zh-TW" dirty="0"/>
              <a:t>&amp;(selection conditions).</a:t>
            </a:r>
          </a:p>
          <a:p>
            <a:pPr lvl="1"/>
            <a:r>
              <a:rPr lang="en-US" altLang="zh-TW" dirty="0"/>
              <a:t>Weight: E(</a:t>
            </a:r>
            <a:r>
              <a:rPr lang="el-GR" altLang="zh-TW" dirty="0"/>
              <a:t>Δ</a:t>
            </a:r>
            <a:r>
              <a:rPr lang="en-US" altLang="zh-TW" dirty="0" err="1"/>
              <a:t>iX</a:t>
            </a:r>
            <a:r>
              <a:rPr lang="en-US" altLang="zh-TW" dirty="0"/>
              <a:t>, </a:t>
            </a:r>
            <a:r>
              <a:rPr lang="el-GR" altLang="zh-TW" dirty="0"/>
              <a:t>Δ</a:t>
            </a:r>
            <a:r>
              <a:rPr lang="en-US" altLang="zh-TW" dirty="0" err="1"/>
              <a:t>iY</a:t>
            </a:r>
            <a:r>
              <a:rPr lang="en-US" altLang="zh-TW" dirty="0"/>
              <a:t>)/</a:t>
            </a:r>
            <a:r>
              <a:rPr lang="en-US" altLang="zh-TW" dirty="0" err="1"/>
              <a:t>E</a:t>
            </a:r>
            <a:r>
              <a:rPr lang="en-US" altLang="zh-TW" baseline="-25000" dirty="0" err="1"/>
              <a:t>sum</a:t>
            </a:r>
            <a:r>
              <a:rPr lang="en-US" altLang="zh-TW" baseline="-25000" dirty="0"/>
              <a:t> </a:t>
            </a:r>
            <a:r>
              <a:rPr lang="en-US" altLang="zh-TW" dirty="0"/>
              <a:t>&amp; selection conditions = double &amp; Boolean = Boolean &amp; Boolean = Boolean</a:t>
            </a:r>
          </a:p>
          <a:p>
            <a:r>
              <a:rPr lang="en-US" altLang="zh-TW" dirty="0"/>
              <a:t>Thus, the graph of shower spread before is going to be Equal-weight…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913E8E5-3F42-4ED7-817D-773DAF10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B104A6-2449-4D31-A202-CD0BE602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E75056-C077-437A-8B7E-F2083CFD7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14" t="22880" r="21777" b="40380"/>
          <a:stretch/>
        </p:blipFill>
        <p:spPr>
          <a:xfrm>
            <a:off x="8572214" y="3560731"/>
            <a:ext cx="2957243" cy="291997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139ABE1-BFB6-415B-A1C9-8AC609D03A43}"/>
              </a:ext>
            </a:extLst>
          </p:cNvPr>
          <p:cNvSpPr/>
          <p:nvPr/>
        </p:nvSpPr>
        <p:spPr>
          <a:xfrm>
            <a:off x="8572215" y="3147776"/>
            <a:ext cx="2957243" cy="41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 shower spread, now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9F3918A-40FD-43FF-84E8-8A93FDCDDBA4}"/>
              </a:ext>
            </a:extLst>
          </p:cNvPr>
          <p:cNvSpPr/>
          <p:nvPr/>
        </p:nvSpPr>
        <p:spPr>
          <a:xfrm>
            <a:off x="914852" y="3147776"/>
            <a:ext cx="2957243" cy="41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 shower spread, before</a:t>
            </a: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17AF077A-23C2-4E34-A66E-FA502BE3D8A5}"/>
              </a:ext>
            </a:extLst>
          </p:cNvPr>
          <p:cNvSpPr/>
          <p:nvPr/>
        </p:nvSpPr>
        <p:spPr>
          <a:xfrm>
            <a:off x="4274996" y="5461000"/>
            <a:ext cx="3835400" cy="565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revise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562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77678A-FE0C-4001-93B7-681C6D0B5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</a:t>
            </a:r>
            <a:r>
              <a:rPr lang="en-US" altLang="zh-TW" baseline="-25000" dirty="0"/>
              <a:t>max</a:t>
            </a:r>
            <a:r>
              <a:rPr lang="en-US" altLang="zh-TW" dirty="0"/>
              <a:t> cut with R=3, position </a:t>
            </a:r>
            <a:r>
              <a:rPr lang="en-US" altLang="zh-TW" dirty="0" err="1"/>
              <a:t>offx</a:t>
            </a:r>
            <a:r>
              <a:rPr lang="en-US" altLang="zh-TW" dirty="0"/>
              <a:t>=0, </a:t>
            </a:r>
            <a:r>
              <a:rPr lang="en-US" altLang="zh-TW" dirty="0" err="1"/>
              <a:t>offy</a:t>
            </a:r>
            <a:r>
              <a:rPr lang="en-US" altLang="zh-TW" dirty="0"/>
              <a:t>=0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69EC71-76F6-4E61-A100-7D766C1B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50" y="1501734"/>
            <a:ext cx="4531939" cy="5129142"/>
          </a:xfrm>
        </p:spPr>
        <p:txBody>
          <a:bodyPr>
            <a:normAutofit lnSpcReduction="10000"/>
          </a:bodyPr>
          <a:lstStyle/>
          <a:p>
            <a:r>
              <a:rPr lang="en-US" altLang="zh-TW" sz="1600" dirty="0"/>
              <a:t>1. The CM of ZDC Energy Wt.</a:t>
            </a:r>
          </a:p>
          <a:p>
            <a:r>
              <a:rPr lang="en-US" altLang="zh-TW" sz="1600" dirty="0"/>
              <a:t>2. Shows the E</a:t>
            </a:r>
            <a:r>
              <a:rPr lang="en-US" altLang="zh-TW" sz="1600" baseline="-25000" dirty="0"/>
              <a:t>max</a:t>
            </a:r>
            <a:r>
              <a:rPr lang="en-US" altLang="zh-TW" sz="1600" dirty="0"/>
              <a:t> crystal CM position</a:t>
            </a:r>
          </a:p>
          <a:p>
            <a:r>
              <a:rPr lang="en-US" altLang="zh-TW" sz="1600" dirty="0"/>
              <a:t>3. The raw predicted position of BM-track</a:t>
            </a:r>
          </a:p>
          <a:p>
            <a:r>
              <a:rPr lang="en-US" altLang="zh-TW" sz="1600" dirty="0"/>
              <a:t>4. The alignment predicted position of BM-track</a:t>
            </a:r>
          </a:p>
          <a:p>
            <a:r>
              <a:rPr lang="en-US" altLang="zh-TW" sz="1600" dirty="0"/>
              <a:t>5. The relative position of predict - E</a:t>
            </a:r>
            <a:r>
              <a:rPr lang="en-US" altLang="zh-TW" sz="1600" baseline="-25000" dirty="0"/>
              <a:t>max</a:t>
            </a:r>
            <a:r>
              <a:rPr lang="en-US" altLang="zh-TW" sz="1600" dirty="0"/>
              <a:t> crystal CM, after the cut. (Cut condition)</a:t>
            </a:r>
          </a:p>
          <a:p>
            <a:r>
              <a:rPr lang="en-US" altLang="zh-TW" sz="1600" dirty="0"/>
              <a:t>Ps: crystal position grid, and       is the target point</a:t>
            </a:r>
          </a:p>
          <a:p>
            <a:endParaRPr lang="en-US" altLang="zh-TW" sz="1600" dirty="0"/>
          </a:p>
          <a:p>
            <a:endParaRPr lang="en-US" altLang="zh-TW" sz="1600" dirty="0"/>
          </a:p>
          <a:p>
            <a:endParaRPr lang="en-US" altLang="zh-TW" sz="1600" dirty="0"/>
          </a:p>
          <a:p>
            <a:endParaRPr lang="en-US" altLang="zh-TW" sz="1600" dirty="0"/>
          </a:p>
          <a:p>
            <a:r>
              <a:rPr lang="en-US" altLang="zh-TW" sz="1600" dirty="0"/>
              <a:t>Example: 796MeV PbWO</a:t>
            </a:r>
            <a:r>
              <a:rPr lang="en-US" altLang="zh-TW" sz="1600" baseline="-25000" dirty="0"/>
              <a:t>4</a:t>
            </a:r>
          </a:p>
          <a:p>
            <a:r>
              <a:rPr lang="en-US" altLang="zh-TW" sz="1600" dirty="0"/>
              <a:t>This page shows the cut:</a:t>
            </a:r>
          </a:p>
          <a:p>
            <a:pPr lvl="1"/>
            <a:r>
              <a:rPr lang="en-US" altLang="zh-TW" dirty="0"/>
              <a:t>R = 3 mm</a:t>
            </a:r>
          </a:p>
          <a:p>
            <a:pPr lvl="1"/>
            <a:r>
              <a:rPr lang="en-US" altLang="zh-TW" dirty="0"/>
              <a:t>Main channel (</a:t>
            </a:r>
            <a:r>
              <a:rPr lang="en-US" altLang="zh-TW" dirty="0" err="1"/>
              <a:t>iX,iY</a:t>
            </a:r>
            <a:r>
              <a:rPr lang="en-US" altLang="zh-TW" dirty="0"/>
              <a:t>) = 2,2 (crystal of Ch34, 40).</a:t>
            </a:r>
          </a:p>
          <a:p>
            <a:pPr lvl="1"/>
            <a:r>
              <a:rPr lang="en-US" altLang="zh-TW" sz="1400" dirty="0"/>
              <a:t>target point</a:t>
            </a:r>
            <a:r>
              <a:rPr lang="en-US" altLang="zh-TW" dirty="0"/>
              <a:t> offset (</a:t>
            </a:r>
            <a:r>
              <a:rPr lang="en-US" altLang="zh-TW" dirty="0" err="1"/>
              <a:t>offx,offy</a:t>
            </a:r>
            <a:r>
              <a:rPr lang="en-US" altLang="zh-TW" dirty="0"/>
              <a:t>) = (0,0) mm</a:t>
            </a:r>
          </a:p>
          <a:p>
            <a:r>
              <a:rPr lang="en-US" altLang="zh-TW" dirty="0"/>
              <a:t>Means the </a:t>
            </a:r>
            <a:r>
              <a:rPr lang="en-US" altLang="zh-TW" dirty="0">
                <a:solidFill>
                  <a:srgbClr val="FF0000"/>
                </a:solidFill>
              </a:rPr>
              <a:t>center</a:t>
            </a:r>
            <a:r>
              <a:rPr lang="en-US" altLang="zh-TW" dirty="0"/>
              <a:t> of main channel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3F63EC9-503E-49B5-9D88-260E0EB3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D261ACB-8D5B-4378-AEDA-BDDADCC9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5658548-3528-42C2-A2A1-9003D9D4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833"/>
            <a:ext cx="7461250" cy="4974167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D14AE5A5-4CE4-4731-AAC3-09E89CE3E3AC}"/>
              </a:ext>
            </a:extLst>
          </p:cNvPr>
          <p:cNvGrpSpPr/>
          <p:nvPr/>
        </p:nvGrpSpPr>
        <p:grpSpPr>
          <a:xfrm>
            <a:off x="340042" y="1501734"/>
            <a:ext cx="5289550" cy="2727366"/>
            <a:chOff x="340042" y="1501734"/>
            <a:chExt cx="5289550" cy="272736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960AAE7-2565-438C-A035-223AED56C306}"/>
                </a:ext>
              </a:extLst>
            </p:cNvPr>
            <p:cNvSpPr/>
            <p:nvPr/>
          </p:nvSpPr>
          <p:spPr>
            <a:xfrm>
              <a:off x="2803842" y="150173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55DD506-D366-434C-8B03-F6500563847D}"/>
                </a:ext>
              </a:extLst>
            </p:cNvPr>
            <p:cNvSpPr/>
            <p:nvPr/>
          </p:nvSpPr>
          <p:spPr>
            <a:xfrm>
              <a:off x="5267642" y="150173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61880D1-E896-45B2-9B95-553B6F67DF0C}"/>
                </a:ext>
              </a:extLst>
            </p:cNvPr>
            <p:cNvSpPr/>
            <p:nvPr/>
          </p:nvSpPr>
          <p:spPr>
            <a:xfrm>
              <a:off x="2803842" y="399728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0AD8EBA-EA56-4EA2-BF2C-40E25FB192D6}"/>
                </a:ext>
              </a:extLst>
            </p:cNvPr>
            <p:cNvSpPr/>
            <p:nvPr/>
          </p:nvSpPr>
          <p:spPr>
            <a:xfrm>
              <a:off x="5267642" y="399728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AA909B8-207C-43EB-9847-542FF9CF49FD}"/>
                </a:ext>
              </a:extLst>
            </p:cNvPr>
            <p:cNvSpPr/>
            <p:nvPr/>
          </p:nvSpPr>
          <p:spPr>
            <a:xfrm>
              <a:off x="340042" y="399728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</p:grp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04A4CE0B-DF4E-4052-9FE0-BF6F2F716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15511"/>
              </p:ext>
            </p:extLst>
          </p:nvPr>
        </p:nvGraphicFramePr>
        <p:xfrm>
          <a:off x="8312287" y="3451221"/>
          <a:ext cx="1249680" cy="123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1440148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96055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485277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515194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507512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89835593"/>
                    </a:ext>
                  </a:extLst>
                </a:gridCol>
              </a:tblGrid>
              <a:tr h="205028"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91665"/>
                  </a:ext>
                </a:extLst>
              </a:tr>
              <a:tr h="205028"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64067"/>
                  </a:ext>
                </a:extLst>
              </a:tr>
              <a:tr h="205028"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849603"/>
                  </a:ext>
                </a:extLst>
              </a:tr>
              <a:tr h="205028"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35807"/>
                  </a:ext>
                </a:extLst>
              </a:tr>
              <a:tr h="205028"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63240"/>
                  </a:ext>
                </a:extLst>
              </a:tr>
              <a:tr h="205028"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806131"/>
                  </a:ext>
                </a:extLst>
              </a:tr>
            </a:tbl>
          </a:graphicData>
        </a:graphic>
      </p:graphicFrame>
      <p:pic>
        <p:nvPicPr>
          <p:cNvPr id="18" name="圖片 17">
            <a:extLst>
              <a:ext uri="{FF2B5EF4-FFF2-40B4-BE49-F238E27FC236}">
                <a16:creationId xmlns:a16="http://schemas.microsoft.com/office/drawing/2014/main" id="{B2E16B00-58BD-46B7-A0CA-1EF3545CF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8" t="76079" r="83207" b="22237"/>
          <a:stretch/>
        </p:blipFill>
        <p:spPr>
          <a:xfrm>
            <a:off x="4681998" y="1164413"/>
            <a:ext cx="361950" cy="33732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5EDEC48-4453-4E96-B561-EC6588943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075" y="3254667"/>
            <a:ext cx="257175" cy="219075"/>
          </a:xfrm>
          <a:prstGeom prst="rect">
            <a:avLst/>
          </a:prstGeom>
        </p:spPr>
      </p:pic>
      <p:sp>
        <p:nvSpPr>
          <p:cNvPr id="19" name="橢圓 18">
            <a:extLst>
              <a:ext uri="{FF2B5EF4-FFF2-40B4-BE49-F238E27FC236}">
                <a16:creationId xmlns:a16="http://schemas.microsoft.com/office/drawing/2014/main" id="{7C72EF0F-E57E-4CAD-8B27-77D2D5638693}"/>
              </a:ext>
            </a:extLst>
          </p:cNvPr>
          <p:cNvSpPr/>
          <p:nvPr/>
        </p:nvSpPr>
        <p:spPr>
          <a:xfrm>
            <a:off x="3606473" y="2771529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8B2372CD-38AD-491B-A6F6-806F1289B7B7}"/>
              </a:ext>
            </a:extLst>
          </p:cNvPr>
          <p:cNvSpPr/>
          <p:nvPr/>
        </p:nvSpPr>
        <p:spPr>
          <a:xfrm>
            <a:off x="6096000" y="2771529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AA9821A5-0293-49AC-A536-819E4DA76697}"/>
              </a:ext>
            </a:extLst>
          </p:cNvPr>
          <p:cNvSpPr/>
          <p:nvPr/>
        </p:nvSpPr>
        <p:spPr>
          <a:xfrm>
            <a:off x="1116946" y="5255162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0D1F2525-2E89-49C0-8BA2-C18E9D6E739F}"/>
              </a:ext>
            </a:extLst>
          </p:cNvPr>
          <p:cNvSpPr/>
          <p:nvPr/>
        </p:nvSpPr>
        <p:spPr>
          <a:xfrm>
            <a:off x="3606473" y="5255162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51FC3691-2BB1-4F64-B46B-15A6B872F834}"/>
              </a:ext>
            </a:extLst>
          </p:cNvPr>
          <p:cNvSpPr/>
          <p:nvPr/>
        </p:nvSpPr>
        <p:spPr>
          <a:xfrm>
            <a:off x="6291749" y="5053422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58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32C86F26-9009-43FC-9A86-10E12BDF3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734"/>
            <a:ext cx="7461251" cy="497416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977678A-FE0C-4001-93B7-681C6D0B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719"/>
            <a:ext cx="10269537" cy="609607"/>
          </a:xfrm>
        </p:spPr>
        <p:txBody>
          <a:bodyPr/>
          <a:lstStyle/>
          <a:p>
            <a:r>
              <a:rPr lang="en-US" altLang="zh-TW" dirty="0"/>
              <a:t>E</a:t>
            </a:r>
            <a:r>
              <a:rPr lang="en-US" altLang="zh-TW" baseline="-25000" dirty="0"/>
              <a:t>max</a:t>
            </a:r>
            <a:r>
              <a:rPr lang="en-US" altLang="zh-TW" dirty="0"/>
              <a:t> cut with R=3, position </a:t>
            </a:r>
            <a:r>
              <a:rPr lang="en-US" altLang="zh-TW" dirty="0" err="1"/>
              <a:t>offx</a:t>
            </a:r>
            <a:r>
              <a:rPr lang="en-US" altLang="zh-TW" dirty="0"/>
              <a:t>=10.25, </a:t>
            </a:r>
            <a:r>
              <a:rPr lang="en-US" altLang="zh-TW" dirty="0" err="1"/>
              <a:t>offy</a:t>
            </a:r>
            <a:r>
              <a:rPr lang="en-US" altLang="zh-TW" dirty="0"/>
              <a:t>=0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69EC71-76F6-4E61-A100-7D766C1B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50" y="1501734"/>
            <a:ext cx="4531939" cy="4562012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Example: 796MeV PbWO</a:t>
            </a:r>
            <a:r>
              <a:rPr lang="en-US" altLang="zh-TW" sz="1600" baseline="-25000" dirty="0"/>
              <a:t>4</a:t>
            </a:r>
          </a:p>
          <a:p>
            <a:r>
              <a:rPr lang="en-US" altLang="zh-TW" sz="1600" dirty="0"/>
              <a:t>This page shows the cut:</a:t>
            </a:r>
          </a:p>
          <a:p>
            <a:pPr lvl="1"/>
            <a:r>
              <a:rPr lang="en-US" altLang="zh-TW" dirty="0"/>
              <a:t>R = 3 mm</a:t>
            </a:r>
          </a:p>
          <a:p>
            <a:pPr lvl="1"/>
            <a:r>
              <a:rPr lang="en-US" altLang="zh-TW" dirty="0"/>
              <a:t>Main channel (</a:t>
            </a:r>
            <a:r>
              <a:rPr lang="en-US" altLang="zh-TW" dirty="0" err="1"/>
              <a:t>iX,iY</a:t>
            </a:r>
            <a:r>
              <a:rPr lang="en-US" altLang="zh-TW" dirty="0"/>
              <a:t>) = 2,2 (crystal of Ch34, 40).</a:t>
            </a:r>
          </a:p>
          <a:p>
            <a:pPr lvl="1"/>
            <a:r>
              <a:rPr lang="en-US" altLang="zh-TW" sz="1400" dirty="0"/>
              <a:t>target point</a:t>
            </a:r>
            <a:r>
              <a:rPr lang="en-US" altLang="zh-TW" dirty="0"/>
              <a:t> offset (</a:t>
            </a:r>
            <a:r>
              <a:rPr lang="en-US" altLang="zh-TW" dirty="0" err="1"/>
              <a:t>offx,offy</a:t>
            </a:r>
            <a:r>
              <a:rPr lang="en-US" altLang="zh-TW" dirty="0"/>
              <a:t>) = (10.25,0) mm</a:t>
            </a:r>
          </a:p>
          <a:p>
            <a:r>
              <a:rPr lang="en-US" altLang="zh-TW" dirty="0"/>
              <a:t>Means the </a:t>
            </a:r>
            <a:r>
              <a:rPr lang="en-US" altLang="zh-TW" dirty="0">
                <a:solidFill>
                  <a:srgbClr val="FF0000"/>
                </a:solidFill>
              </a:rPr>
              <a:t>side</a:t>
            </a:r>
            <a:r>
              <a:rPr lang="en-US" altLang="zh-TW" dirty="0"/>
              <a:t> of main channel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3F63EC9-503E-49B5-9D88-260E0EB3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D261ACB-8D5B-4378-AEDA-BDDADCC9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D14AE5A5-4CE4-4731-AAC3-09E89CE3E3AC}"/>
              </a:ext>
            </a:extLst>
          </p:cNvPr>
          <p:cNvGrpSpPr/>
          <p:nvPr/>
        </p:nvGrpSpPr>
        <p:grpSpPr>
          <a:xfrm>
            <a:off x="340042" y="1501734"/>
            <a:ext cx="5289550" cy="2727366"/>
            <a:chOff x="340042" y="1501734"/>
            <a:chExt cx="5289550" cy="272736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960AAE7-2565-438C-A035-223AED56C306}"/>
                </a:ext>
              </a:extLst>
            </p:cNvPr>
            <p:cNvSpPr/>
            <p:nvPr/>
          </p:nvSpPr>
          <p:spPr>
            <a:xfrm>
              <a:off x="2803842" y="150173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55DD506-D366-434C-8B03-F6500563847D}"/>
                </a:ext>
              </a:extLst>
            </p:cNvPr>
            <p:cNvSpPr/>
            <p:nvPr/>
          </p:nvSpPr>
          <p:spPr>
            <a:xfrm>
              <a:off x="5267642" y="150173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61880D1-E896-45B2-9B95-553B6F67DF0C}"/>
                </a:ext>
              </a:extLst>
            </p:cNvPr>
            <p:cNvSpPr/>
            <p:nvPr/>
          </p:nvSpPr>
          <p:spPr>
            <a:xfrm>
              <a:off x="2803842" y="399728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0AD8EBA-EA56-4EA2-BF2C-40E25FB192D6}"/>
                </a:ext>
              </a:extLst>
            </p:cNvPr>
            <p:cNvSpPr/>
            <p:nvPr/>
          </p:nvSpPr>
          <p:spPr>
            <a:xfrm>
              <a:off x="5267642" y="399728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AA909B8-207C-43EB-9847-542FF9CF49FD}"/>
                </a:ext>
              </a:extLst>
            </p:cNvPr>
            <p:cNvSpPr/>
            <p:nvPr/>
          </p:nvSpPr>
          <p:spPr>
            <a:xfrm>
              <a:off x="340042" y="399728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</p:grpSp>
      <p:sp>
        <p:nvSpPr>
          <p:cNvPr id="27" name="橢圓 26">
            <a:extLst>
              <a:ext uri="{FF2B5EF4-FFF2-40B4-BE49-F238E27FC236}">
                <a16:creationId xmlns:a16="http://schemas.microsoft.com/office/drawing/2014/main" id="{BBF005C6-4315-4D8F-BFE9-C82B5526E904}"/>
              </a:ext>
            </a:extLst>
          </p:cNvPr>
          <p:cNvSpPr/>
          <p:nvPr/>
        </p:nvSpPr>
        <p:spPr>
          <a:xfrm>
            <a:off x="8844609" y="418264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28D2C56B-1B5E-4BB4-92E2-B71E7BF565FA}"/>
              </a:ext>
            </a:extLst>
          </p:cNvPr>
          <p:cNvSpPr/>
          <p:nvPr/>
        </p:nvSpPr>
        <p:spPr>
          <a:xfrm>
            <a:off x="3795144" y="2771529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8867AD4B-5BF2-449C-938E-3DB75B2AFA76}"/>
              </a:ext>
            </a:extLst>
          </p:cNvPr>
          <p:cNvSpPr/>
          <p:nvPr/>
        </p:nvSpPr>
        <p:spPr>
          <a:xfrm>
            <a:off x="6284671" y="2771529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7B9B7A36-E9C9-45EE-AFB0-B3D07A6BBC10}"/>
              </a:ext>
            </a:extLst>
          </p:cNvPr>
          <p:cNvSpPr/>
          <p:nvPr/>
        </p:nvSpPr>
        <p:spPr>
          <a:xfrm>
            <a:off x="1305617" y="5255162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D877627F-836B-4FE0-A810-91CC227D6E36}"/>
              </a:ext>
            </a:extLst>
          </p:cNvPr>
          <p:cNvSpPr/>
          <p:nvPr/>
        </p:nvSpPr>
        <p:spPr>
          <a:xfrm>
            <a:off x="3795144" y="5255162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A10321F9-3D27-48BA-935A-4C47DA6CA20B}"/>
              </a:ext>
            </a:extLst>
          </p:cNvPr>
          <p:cNvSpPr/>
          <p:nvPr/>
        </p:nvSpPr>
        <p:spPr>
          <a:xfrm>
            <a:off x="6697627" y="5072284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63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id="{79616014-28A2-4CA9-AA87-D728C238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832"/>
            <a:ext cx="7461250" cy="497416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977678A-FE0C-4001-93B7-681C6D0B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719"/>
            <a:ext cx="10269537" cy="609607"/>
          </a:xfrm>
        </p:spPr>
        <p:txBody>
          <a:bodyPr/>
          <a:lstStyle/>
          <a:p>
            <a:r>
              <a:rPr lang="en-US" altLang="zh-TW" dirty="0"/>
              <a:t>E</a:t>
            </a:r>
            <a:r>
              <a:rPr lang="en-US" altLang="zh-TW" baseline="-25000" dirty="0"/>
              <a:t>max</a:t>
            </a:r>
            <a:r>
              <a:rPr lang="en-US" altLang="zh-TW" dirty="0"/>
              <a:t> cut with R=3, position </a:t>
            </a:r>
            <a:r>
              <a:rPr lang="en-US" altLang="zh-TW" dirty="0" err="1"/>
              <a:t>offx</a:t>
            </a:r>
            <a:r>
              <a:rPr lang="en-US" altLang="zh-TW" dirty="0"/>
              <a:t>=10.25, </a:t>
            </a:r>
            <a:r>
              <a:rPr lang="en-US" altLang="zh-TW" dirty="0" err="1"/>
              <a:t>offy</a:t>
            </a:r>
            <a:r>
              <a:rPr lang="en-US" altLang="zh-TW" dirty="0"/>
              <a:t>=10.25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69EC71-76F6-4E61-A100-7D766C1B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50" y="1501734"/>
            <a:ext cx="4531939" cy="4562012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Example: 796MeV PbWO</a:t>
            </a:r>
            <a:r>
              <a:rPr lang="en-US" altLang="zh-TW" sz="1600" baseline="-25000" dirty="0"/>
              <a:t>4</a:t>
            </a:r>
          </a:p>
          <a:p>
            <a:r>
              <a:rPr lang="en-US" altLang="zh-TW" sz="1600" dirty="0"/>
              <a:t>This page shows the cut:</a:t>
            </a:r>
          </a:p>
          <a:p>
            <a:pPr lvl="1"/>
            <a:r>
              <a:rPr lang="en-US" altLang="zh-TW" dirty="0"/>
              <a:t>R = 3 mm</a:t>
            </a:r>
          </a:p>
          <a:p>
            <a:pPr lvl="1"/>
            <a:r>
              <a:rPr lang="en-US" altLang="zh-TW" dirty="0"/>
              <a:t>Main channel (</a:t>
            </a:r>
            <a:r>
              <a:rPr lang="en-US" altLang="zh-TW" dirty="0" err="1"/>
              <a:t>iX,iY</a:t>
            </a:r>
            <a:r>
              <a:rPr lang="en-US" altLang="zh-TW" dirty="0"/>
              <a:t>) = 2,2 (crystal of Ch34, 40).</a:t>
            </a:r>
          </a:p>
          <a:p>
            <a:pPr lvl="1"/>
            <a:r>
              <a:rPr lang="en-US" altLang="zh-TW" sz="1400" dirty="0"/>
              <a:t>target point</a:t>
            </a:r>
            <a:r>
              <a:rPr lang="en-US" altLang="zh-TW" dirty="0"/>
              <a:t> offset (</a:t>
            </a:r>
            <a:r>
              <a:rPr lang="en-US" altLang="zh-TW" dirty="0" err="1"/>
              <a:t>offx,offy</a:t>
            </a:r>
            <a:r>
              <a:rPr lang="en-US" altLang="zh-TW" dirty="0"/>
              <a:t>) = (10.25,10.25) mm</a:t>
            </a:r>
          </a:p>
          <a:p>
            <a:r>
              <a:rPr lang="en-US" altLang="zh-TW" dirty="0"/>
              <a:t>Means the </a:t>
            </a:r>
            <a:r>
              <a:rPr lang="en-US" altLang="zh-TW" dirty="0">
                <a:solidFill>
                  <a:srgbClr val="FF0000"/>
                </a:solidFill>
              </a:rPr>
              <a:t>corner</a:t>
            </a:r>
            <a:r>
              <a:rPr lang="en-US" altLang="zh-TW" dirty="0"/>
              <a:t> of main channel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3F63EC9-503E-49B5-9D88-260E0EB3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D261ACB-8D5B-4378-AEDA-BDDADCC9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D14AE5A5-4CE4-4731-AAC3-09E89CE3E3AC}"/>
              </a:ext>
            </a:extLst>
          </p:cNvPr>
          <p:cNvGrpSpPr/>
          <p:nvPr/>
        </p:nvGrpSpPr>
        <p:grpSpPr>
          <a:xfrm>
            <a:off x="340042" y="1501734"/>
            <a:ext cx="5289550" cy="2727366"/>
            <a:chOff x="340042" y="1501734"/>
            <a:chExt cx="5289550" cy="272736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960AAE7-2565-438C-A035-223AED56C306}"/>
                </a:ext>
              </a:extLst>
            </p:cNvPr>
            <p:cNvSpPr/>
            <p:nvPr/>
          </p:nvSpPr>
          <p:spPr>
            <a:xfrm>
              <a:off x="2803842" y="150173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55DD506-D366-434C-8B03-F6500563847D}"/>
                </a:ext>
              </a:extLst>
            </p:cNvPr>
            <p:cNvSpPr/>
            <p:nvPr/>
          </p:nvSpPr>
          <p:spPr>
            <a:xfrm>
              <a:off x="5267642" y="150173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61880D1-E896-45B2-9B95-553B6F67DF0C}"/>
                </a:ext>
              </a:extLst>
            </p:cNvPr>
            <p:cNvSpPr/>
            <p:nvPr/>
          </p:nvSpPr>
          <p:spPr>
            <a:xfrm>
              <a:off x="2803842" y="399728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0AD8EBA-EA56-4EA2-BF2C-40E25FB192D6}"/>
                </a:ext>
              </a:extLst>
            </p:cNvPr>
            <p:cNvSpPr/>
            <p:nvPr/>
          </p:nvSpPr>
          <p:spPr>
            <a:xfrm>
              <a:off x="5267642" y="399728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AA909B8-207C-43EB-9847-542FF9CF49FD}"/>
                </a:ext>
              </a:extLst>
            </p:cNvPr>
            <p:cNvSpPr/>
            <p:nvPr/>
          </p:nvSpPr>
          <p:spPr>
            <a:xfrm>
              <a:off x="340042" y="3997284"/>
              <a:ext cx="361950" cy="231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</p:grpSp>
      <p:sp>
        <p:nvSpPr>
          <p:cNvPr id="13" name="橢圓 12">
            <a:extLst>
              <a:ext uri="{FF2B5EF4-FFF2-40B4-BE49-F238E27FC236}">
                <a16:creationId xmlns:a16="http://schemas.microsoft.com/office/drawing/2014/main" id="{4C83522D-0804-4706-BF71-9218BBEB9EA8}"/>
              </a:ext>
            </a:extLst>
          </p:cNvPr>
          <p:cNvSpPr/>
          <p:nvPr/>
        </p:nvSpPr>
        <p:spPr>
          <a:xfrm>
            <a:off x="3795144" y="2585234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93B32D40-C3A6-4358-80CB-2FD493AE4EE1}"/>
              </a:ext>
            </a:extLst>
          </p:cNvPr>
          <p:cNvSpPr/>
          <p:nvPr/>
        </p:nvSpPr>
        <p:spPr>
          <a:xfrm>
            <a:off x="6284671" y="2585234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FDE4E07-D59C-4ED5-84AC-7B2ECF05B217}"/>
              </a:ext>
            </a:extLst>
          </p:cNvPr>
          <p:cNvSpPr/>
          <p:nvPr/>
        </p:nvSpPr>
        <p:spPr>
          <a:xfrm>
            <a:off x="1305617" y="5068867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2D657FC0-ACAC-40B1-A40D-AE11A84C73F1}"/>
              </a:ext>
            </a:extLst>
          </p:cNvPr>
          <p:cNvSpPr/>
          <p:nvPr/>
        </p:nvSpPr>
        <p:spPr>
          <a:xfrm>
            <a:off x="3795144" y="5068867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1BF49E3-ED22-4F81-8023-5BC4769F2DC0}"/>
              </a:ext>
            </a:extLst>
          </p:cNvPr>
          <p:cNvSpPr/>
          <p:nvPr/>
        </p:nvSpPr>
        <p:spPr>
          <a:xfrm>
            <a:off x="6697627" y="4667713"/>
            <a:ext cx="153384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92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9A2D7A-F4C4-4179-8433-11E61D28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energy spectrum of all 6x6 channel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4FE1EA-9742-4CEE-8D26-15A8DFDD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04" y="983130"/>
            <a:ext cx="6236796" cy="1347319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This page shows the cut:</a:t>
            </a:r>
          </a:p>
          <a:p>
            <a:pPr lvl="1"/>
            <a:r>
              <a:rPr lang="en-US" altLang="zh-TW" dirty="0"/>
              <a:t>R = 1~11 mm</a:t>
            </a:r>
          </a:p>
          <a:p>
            <a:pPr lvl="1"/>
            <a:r>
              <a:rPr lang="en-US" altLang="zh-TW" dirty="0"/>
              <a:t>Main channel (</a:t>
            </a:r>
            <a:r>
              <a:rPr lang="en-US" altLang="zh-TW" dirty="0" err="1"/>
              <a:t>iX,iY</a:t>
            </a:r>
            <a:r>
              <a:rPr lang="en-US" altLang="zh-TW" dirty="0"/>
              <a:t>) = 2,2 (crystal of Ch34, 40).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sz="1400" dirty="0"/>
              <a:t>arget point</a:t>
            </a:r>
            <a:r>
              <a:rPr lang="en-US" altLang="zh-TW" dirty="0"/>
              <a:t> offset (</a:t>
            </a:r>
            <a:r>
              <a:rPr lang="en-US" altLang="zh-TW" dirty="0" err="1"/>
              <a:t>offx,offy</a:t>
            </a:r>
            <a:r>
              <a:rPr lang="en-US" altLang="zh-TW" dirty="0"/>
              <a:t>) = (0,0) ,(10.25,0) ,(10.25, 10.25) mm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C43A7B9-0CEB-49C4-BE31-3083282B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214D56E-9EA4-4BC8-96A0-65BD4759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6B04F7B-67E6-4B84-B0F2-789BBAB56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6537"/>
            <a:ext cx="3895725" cy="389572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8889F46-38BF-4000-BD0B-2BFC8C652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37" y="2666537"/>
            <a:ext cx="3895725" cy="38957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A6532EB-185F-4D19-919F-1FA738391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275" y="2666537"/>
            <a:ext cx="3895725" cy="389572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65E9B77-8BCC-4AB3-864D-3402ED49FAC9}"/>
              </a:ext>
            </a:extLst>
          </p:cNvPr>
          <p:cNvSpPr/>
          <p:nvPr/>
        </p:nvSpPr>
        <p:spPr>
          <a:xfrm>
            <a:off x="0" y="2457450"/>
            <a:ext cx="3895724" cy="20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offx,offy</a:t>
            </a:r>
            <a:r>
              <a:rPr lang="en-US" altLang="zh-TW" dirty="0"/>
              <a:t>) = (0,0) mm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485B05D-4007-421F-9A9A-4B18E5DE8D03}"/>
              </a:ext>
            </a:extLst>
          </p:cNvPr>
          <p:cNvSpPr/>
          <p:nvPr/>
        </p:nvSpPr>
        <p:spPr>
          <a:xfrm>
            <a:off x="4148138" y="2457450"/>
            <a:ext cx="3895724" cy="20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offx,offy</a:t>
            </a:r>
            <a:r>
              <a:rPr lang="en-US" altLang="zh-TW" dirty="0"/>
              <a:t>) =(10.25,0) mm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2E67157-6F12-4FB0-AEA8-E199B45C1562}"/>
              </a:ext>
            </a:extLst>
          </p:cNvPr>
          <p:cNvSpPr/>
          <p:nvPr/>
        </p:nvSpPr>
        <p:spPr>
          <a:xfrm>
            <a:off x="8296276" y="2457450"/>
            <a:ext cx="3895724" cy="20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offx,offy</a:t>
            </a:r>
            <a:r>
              <a:rPr lang="en-US" altLang="zh-TW" dirty="0"/>
              <a:t>) =(10.25, 10.25) mm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284871B-0E0C-46FB-9A31-1D703C7F9210}"/>
              </a:ext>
            </a:extLst>
          </p:cNvPr>
          <p:cNvSpPr/>
          <p:nvPr/>
        </p:nvSpPr>
        <p:spPr>
          <a:xfrm>
            <a:off x="6330950" y="1190772"/>
            <a:ext cx="4572000" cy="1038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8A9AF8"/>
                </a:solidFill>
              </a:rPr>
              <a:t>We can observe the obviously shape change during the target point moved.</a:t>
            </a:r>
            <a:endParaRPr lang="zh-TW" altLang="en-US" dirty="0">
              <a:solidFill>
                <a:srgbClr val="8A9A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2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8E7519-11AC-4F94-8FC3-E9561CD6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W/O cut of 796 MeV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0DE226-A429-4D0B-97EE-3CC3C90B7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24849"/>
            <a:ext cx="3937000" cy="4733370"/>
          </a:xfrm>
        </p:spPr>
        <p:txBody>
          <a:bodyPr/>
          <a:lstStyle/>
          <a:p>
            <a:r>
              <a:rPr lang="en-US" altLang="zh-TW" sz="1600" dirty="0"/>
              <a:t>Example: 796MeV PbWO</a:t>
            </a:r>
            <a:r>
              <a:rPr lang="en-US" altLang="zh-TW" sz="1600" baseline="-25000" dirty="0"/>
              <a:t>4</a:t>
            </a:r>
          </a:p>
          <a:p>
            <a:r>
              <a:rPr lang="en-US" altLang="zh-TW" sz="1600" dirty="0"/>
              <a:t>This page shows the cut:</a:t>
            </a:r>
          </a:p>
          <a:p>
            <a:pPr lvl="1"/>
            <a:r>
              <a:rPr lang="en-US" altLang="zh-TW" dirty="0"/>
              <a:t>R = -NA- mm</a:t>
            </a:r>
          </a:p>
          <a:p>
            <a:pPr lvl="1"/>
            <a:r>
              <a:rPr lang="en-US" altLang="zh-TW" dirty="0"/>
              <a:t>Main channel (</a:t>
            </a:r>
            <a:r>
              <a:rPr lang="en-US" altLang="zh-TW" dirty="0" err="1"/>
              <a:t>iX,iY</a:t>
            </a:r>
            <a:r>
              <a:rPr lang="en-US" altLang="zh-TW" dirty="0"/>
              <a:t>) = -NA-</a:t>
            </a:r>
          </a:p>
          <a:p>
            <a:pPr lvl="1"/>
            <a:r>
              <a:rPr lang="en-US" altLang="zh-TW" sz="1400" dirty="0"/>
              <a:t>target point</a:t>
            </a:r>
            <a:r>
              <a:rPr lang="en-US" altLang="zh-TW" dirty="0"/>
              <a:t> offset (</a:t>
            </a:r>
            <a:r>
              <a:rPr lang="en-US" altLang="zh-TW" dirty="0" err="1"/>
              <a:t>offx,offy</a:t>
            </a:r>
            <a:r>
              <a:rPr lang="en-US" altLang="zh-TW" dirty="0"/>
              <a:t>) = -NA- mm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6385E79-5752-49BC-A1DD-846BD3CE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7B5DD5-8FDA-4F33-BE20-AE979869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7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2DE79E6-FB97-4E5F-A20B-34CAF497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1083487"/>
            <a:ext cx="8255000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38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85300</TotalTime>
  <Words>604</Words>
  <Application>Microsoft Office PowerPoint</Application>
  <PresentationFormat>寬螢幕</PresentationFormat>
  <Paragraphs>87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Wingdings</vt:lpstr>
      <vt:lpstr>Wingdings 3</vt:lpstr>
      <vt:lpstr>模板2</vt:lpstr>
      <vt:lpstr>Weekly meeting</vt:lpstr>
      <vt:lpstr>Revise the bug of shower spread calculation</vt:lpstr>
      <vt:lpstr>Emax cut with R=3, position offx=0, offy=0</vt:lpstr>
      <vt:lpstr>Emax cut with R=3, position offx=10.25, offy=0</vt:lpstr>
      <vt:lpstr>Emax cut with R=3, position offx=10.25, offy=10.25</vt:lpstr>
      <vt:lpstr>The energy spectrum of all 6x6 channel</vt:lpstr>
      <vt:lpstr>W/O cut of 796 MeV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12947</cp:revision>
  <dcterms:created xsi:type="dcterms:W3CDTF">2020-10-12T05:45:27Z</dcterms:created>
  <dcterms:modified xsi:type="dcterms:W3CDTF">2026-01-09T04:59:09Z</dcterms:modified>
</cp:coreProperties>
</file>